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76" r:id="rId11"/>
    <p:sldId id="266" r:id="rId12"/>
    <p:sldId id="267" r:id="rId13"/>
    <p:sldId id="277" r:id="rId14"/>
    <p:sldId id="278" r:id="rId15"/>
    <p:sldId id="268" r:id="rId16"/>
    <p:sldId id="279" r:id="rId17"/>
    <p:sldId id="280" r:id="rId18"/>
    <p:sldId id="269" r:id="rId19"/>
    <p:sldId id="270" r:id="rId20"/>
    <p:sldId id="271" r:id="rId21"/>
    <p:sldId id="272" r:id="rId22"/>
    <p:sldId id="273" r:id="rId23"/>
    <p:sldId id="274" r:id="rId24"/>
    <p:sldId id="282" r:id="rId25"/>
    <p:sldId id="283" r:id="rId26"/>
    <p:sldId id="284" r:id="rId27"/>
    <p:sldId id="285" r:id="rId28"/>
    <p:sldId id="281" r:id="rId29"/>
    <p:sldId id="27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9FF"/>
    <a:srgbClr val="0066FF"/>
    <a:srgbClr val="000099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4" autoAdjust="0"/>
    <p:restoredTop sz="94649" autoAdjust="0"/>
  </p:normalViewPr>
  <p:slideViewPr>
    <p:cSldViewPr>
      <p:cViewPr>
        <p:scale>
          <a:sx n="90" d="100"/>
          <a:sy n="90" d="100"/>
        </p:scale>
        <p:origin x="-164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7F4F6-C820-493A-89CF-4F094361A7D7}" type="datetimeFigureOut">
              <a:rPr lang="zh-TW" altLang="en-US" smtClean="0"/>
              <a:pPr/>
              <a:t>2010/5/6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4AF5-0C61-4D6A-8245-1F5BC4AC2C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4AF5-0C61-4D6A-8245-1F5BC4AC2CB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E7DBD-32EA-4C95-B8BA-9D4BB7B795F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AD09C-2015-4493-8DC5-87B6FFCCC9A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A0FFA8-6CE1-4F38-9C13-D4EAE3C8503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AB4D7-B476-4099-9141-909E06F5A68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CA51E7-9210-4685-9377-311230D74A7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070BB6-EDA4-4ABA-A108-C23FEE4E4D0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A0396-AAF6-4BA0-B2FB-8501D83083B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3BB348-2A17-41DC-B36D-8CD73C5A8AE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AEB9D9-4252-4094-99C8-D3BEC0BD541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B6752E-D489-49EA-BEE2-7AA25A6AF8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FB7700-8705-4B0E-AD47-9770A7FE5AB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altLang="zh-TW" smtClean="0"/>
              <a:t>2010 Spring  ADSP 05/07</a:t>
            </a: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7AF371-3561-49CF-B9D8-69A1BEFD155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en.com.tw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en.com.tw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xuite.net/chenni037/food/17495915?ref=rel" TargetMode="External"/><Relationship Id="rId3" Type="http://schemas.openxmlformats.org/officeDocument/2006/relationships/hyperlink" Target="http://reader.kaywa.com/" TargetMode="External"/><Relationship Id="rId7" Type="http://schemas.openxmlformats.org/officeDocument/2006/relationships/hyperlink" Target="http://blog.xuite.net/tainan950101/icenter/30660679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quickmark.com.tw/cht/basic/index.asp" TargetMode="External"/><Relationship Id="rId11" Type="http://schemas.openxmlformats.org/officeDocument/2006/relationships/hyperlink" Target="http://www.ipeen.com.tw/" TargetMode="External"/><Relationship Id="rId5" Type="http://schemas.openxmlformats.org/officeDocument/2006/relationships/hyperlink" Target="http://www.qrdoor.com.tw/info2.aspx" TargetMode="External"/><Relationship Id="rId10" Type="http://schemas.openxmlformats.org/officeDocument/2006/relationships/hyperlink" Target="http://www.youtube.com/watch?v=zuVSpG-ZdkU" TargetMode="External"/><Relationship Id="rId4" Type="http://schemas.openxmlformats.org/officeDocument/2006/relationships/hyperlink" Target="http://qrcode.kaywa.com/" TargetMode="External"/><Relationship Id="rId9" Type="http://schemas.openxmlformats.org/officeDocument/2006/relationships/hyperlink" Target="http://www.google.com/help/maps/favoriteplaces/business/barcode.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ain_Page" TargetMode="External"/><Relationship Id="rId3" Type="http://schemas.openxmlformats.org/officeDocument/2006/relationships/hyperlink" Target="http://theory.lcs.mit.edu/~rivest/rsapaper.pdf" TargetMode="External"/><Relationship Id="rId7" Type="http://schemas.openxmlformats.org/officeDocument/2006/relationships/hyperlink" Target="http://en.wikipedia.org/wiki/Journal_of_Cryptolog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ringerlink.com/content/k54h077np8714058/" TargetMode="External"/><Relationship Id="rId5" Type="http://schemas.openxmlformats.org/officeDocument/2006/relationships/hyperlink" Target="http://en.wikipedia.org/wiki/Adi_Shamir" TargetMode="External"/><Relationship Id="rId10" Type="http://schemas.openxmlformats.org/officeDocument/2006/relationships/hyperlink" Target="http://140.127.31.90/ISMS/Lecture/&#36039;&#23433;&#25216;&#34899;/&#23494;&#30908;&#23416;&#21407;&#29702;&#33287;&#25033;&#29992;.pdf" TargetMode="External"/><Relationship Id="rId4" Type="http://schemas.openxmlformats.org/officeDocument/2006/relationships/hyperlink" Target="http://en.wikipedia.org/wiki/Eli_Biham" TargetMode="External"/><Relationship Id="rId9" Type="http://schemas.openxmlformats.org/officeDocument/2006/relationships/hyperlink" Target="http://www.denso-wave.com/qrcode/qrstandard-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0100" y="785794"/>
            <a:ext cx="7086600" cy="1877437"/>
          </a:xfrm>
        </p:spPr>
        <p:txBody>
          <a:bodyPr/>
          <a:lstStyle/>
          <a:p>
            <a:r>
              <a:rPr lang="zh-TW" altLang="en-US" sz="3200" smtClean="0"/>
              <a:t>密碼學簡介與簡單生活應用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Introduction to Cryptography</a:t>
            </a:r>
            <a:r>
              <a:rPr lang="zh-TW" altLang="en-US" sz="2800" smtClean="0"/>
              <a:t> 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1800" smtClean="0"/>
              <a:t>&amp;</a:t>
            </a:r>
            <a:r>
              <a:rPr lang="zh-TW" altLang="en-US" sz="2800" smtClean="0"/>
              <a:t> 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en-US" altLang="zh-TW" sz="2800" smtClean="0"/>
              <a:t>Simple Applications in Life</a:t>
            </a:r>
            <a:endParaRPr lang="zh-TW" altLang="en-US" sz="2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9058" y="3143248"/>
            <a:ext cx="4214818" cy="504820"/>
          </a:xfrm>
        </p:spPr>
        <p:txBody>
          <a:bodyPr/>
          <a:lstStyle/>
          <a:p>
            <a:r>
              <a:rPr lang="en-US" altLang="zh-TW" sz="2400" smtClean="0"/>
              <a:t>R98942125 </a:t>
            </a:r>
            <a:r>
              <a:rPr lang="zh-TW" altLang="en-US" sz="2400" smtClean="0"/>
              <a:t>電信所 劉祐寧</a:t>
            </a:r>
            <a:endParaRPr lang="zh-TW" altLang="en-US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7DBD-32EA-4C95-B8BA-9D4BB7B795F3}" type="slidenum">
              <a:rPr lang="en-US" altLang="zh-TW" b="1" smtClean="0">
                <a:solidFill>
                  <a:schemeClr val="tx2"/>
                </a:solidFill>
              </a:rPr>
              <a:pPr/>
              <a:t>1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私密金鑰</a:t>
            </a:r>
            <a:r>
              <a:rPr lang="en-US" altLang="zh-TW" smtClean="0"/>
              <a:t>(3/3)-DES</a:t>
            </a:r>
            <a:endParaRPr lang="zh-TW" alt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367527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10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43306" y="1571612"/>
            <a:ext cx="47863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zh-TW" altLang="en-US" dirty="0" smtClean="0"/>
              <a:t>演算法</a:t>
            </a:r>
            <a:r>
              <a:rPr lang="en-US" altLang="zh-TW" dirty="0" smtClean="0"/>
              <a:t>:</a:t>
            </a:r>
          </a:p>
          <a:p>
            <a:pPr marL="800100" lvl="1" indent="-342900">
              <a:buAutoNum type="arabicPeriod"/>
            </a:pPr>
            <a:r>
              <a:rPr lang="zh-TW" altLang="en-US" sz="1400" dirty="0" smtClean="0"/>
              <a:t>令明文                            按照</a:t>
            </a:r>
            <a:r>
              <a:rPr lang="en-US" altLang="zh-TW" sz="1400" dirty="0" smtClean="0"/>
              <a:t>IP</a:t>
            </a:r>
          </a:p>
          <a:p>
            <a:pPr marL="800100" lvl="1" indent="-342900"/>
            <a:r>
              <a:rPr lang="en-US" altLang="zh-TW" sz="1400" dirty="0" smtClean="0"/>
              <a:t>       (initial position)</a:t>
            </a:r>
            <a:r>
              <a:rPr lang="zh-TW" altLang="en-US" sz="1400" dirty="0" smtClean="0"/>
              <a:t>表排列，且令</a:t>
            </a:r>
            <a:endParaRPr lang="en-US" altLang="zh-TW" sz="1400" dirty="0" smtClean="0"/>
          </a:p>
          <a:p>
            <a:pPr marL="800100" lvl="1" indent="-342900"/>
            <a:endParaRPr lang="en-US" altLang="zh-TW" sz="1400" dirty="0" smtClean="0"/>
          </a:p>
          <a:p>
            <a:pPr marL="800100" lvl="1" indent="-342900"/>
            <a:endParaRPr lang="en-US" altLang="zh-TW" sz="1400" dirty="0" smtClean="0"/>
          </a:p>
          <a:p>
            <a:pPr marL="800100" lvl="1" indent="-342900">
              <a:buAutoNum type="arabicPlain" startAt="2"/>
            </a:pPr>
            <a:r>
              <a:rPr lang="zh-TW" altLang="en-US" sz="1400" dirty="0" smtClean="0"/>
              <a:t>執行</a:t>
            </a:r>
            <a:r>
              <a:rPr lang="en-US" altLang="zh-TW" sz="1400" dirty="0" smtClean="0"/>
              <a:t>16</a:t>
            </a:r>
            <a:r>
              <a:rPr lang="zh-TW" altLang="en-US" sz="1400" dirty="0" smtClean="0"/>
              <a:t>回合運算，第ｉ回運算如下</a:t>
            </a:r>
            <a:endParaRPr lang="en-US" altLang="zh-TW" sz="1400" dirty="0" smtClean="0"/>
          </a:p>
          <a:p>
            <a:pPr marL="800100" lvl="1" indent="-342900">
              <a:buAutoNum type="arabicPlain" startAt="2"/>
            </a:pPr>
            <a:endParaRPr lang="en-US" altLang="zh-TW" sz="1400" dirty="0" smtClean="0"/>
          </a:p>
          <a:p>
            <a:pPr marL="800100" lvl="1" indent="-342900">
              <a:buAutoNum type="arabicPlain" startAt="2"/>
            </a:pPr>
            <a:endParaRPr lang="en-US" altLang="zh-TW" sz="1400" dirty="0" smtClean="0"/>
          </a:p>
          <a:p>
            <a:pPr marL="800100" lvl="1" indent="-342900"/>
            <a:r>
              <a:rPr lang="en-US" altLang="zh-TW" sz="1400" dirty="0" smtClean="0"/>
              <a:t>	</a:t>
            </a:r>
            <a:r>
              <a:rPr lang="zh-TW" altLang="en-US" sz="1400" dirty="0" smtClean="0"/>
              <a:t>其中     為</a:t>
            </a:r>
            <a:r>
              <a:rPr lang="en-US" altLang="zh-TW" sz="1400" dirty="0" smtClean="0"/>
              <a:t>XOR</a:t>
            </a:r>
            <a:r>
              <a:rPr lang="zh-TW" altLang="en-US" sz="1400" dirty="0" smtClean="0"/>
              <a:t>運算，        </a:t>
            </a:r>
            <a:r>
              <a:rPr lang="en-US" altLang="zh-TW" sz="1400" dirty="0" smtClean="0"/>
              <a:t>(48</a:t>
            </a:r>
            <a:r>
              <a:rPr lang="zh-TW" altLang="en-US" sz="1400" dirty="0" smtClean="0"/>
              <a:t>位元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為</a:t>
            </a:r>
            <a:endParaRPr lang="en-US" altLang="zh-TW" sz="1400" dirty="0" smtClean="0"/>
          </a:p>
          <a:p>
            <a:pPr marL="800100" lvl="1" indent="-342900"/>
            <a:r>
              <a:rPr lang="en-US" altLang="zh-TW" sz="1400" dirty="0" smtClean="0"/>
              <a:t>	</a:t>
            </a:r>
            <a:r>
              <a:rPr lang="zh-TW" altLang="zh-TW" sz="1400" dirty="0" smtClean="0"/>
              <a:t>金鑰</a:t>
            </a:r>
            <a:r>
              <a:rPr lang="zh-TW" altLang="en-US" sz="1400" dirty="0" smtClean="0"/>
              <a:t>      </a:t>
            </a:r>
            <a:r>
              <a:rPr lang="en-US" altLang="zh-TW" sz="1400" dirty="0" smtClean="0"/>
              <a:t>(56</a:t>
            </a:r>
            <a:r>
              <a:rPr lang="zh-TW" altLang="zh-TW" sz="1400" dirty="0" smtClean="0"/>
              <a:t>位元</a:t>
            </a:r>
            <a:r>
              <a:rPr lang="en-US" altLang="zh-TW" sz="1400" dirty="0" smtClean="0"/>
              <a:t>)</a:t>
            </a:r>
            <a:r>
              <a:rPr lang="zh-TW" altLang="en-US" sz="1400" dirty="0" smtClean="0"/>
              <a:t>所產生的</a:t>
            </a:r>
            <a:r>
              <a:rPr lang="en-US" altLang="zh-TW" sz="1400" dirty="0" err="1" smtClean="0"/>
              <a:t>subkey</a:t>
            </a:r>
            <a:endParaRPr lang="en-US" altLang="zh-TW" sz="1400" dirty="0" smtClean="0"/>
          </a:p>
          <a:p>
            <a:pPr marL="800100" lvl="1" indent="-342900"/>
            <a:endParaRPr lang="en-US" altLang="zh-TW" sz="1400" dirty="0" smtClean="0"/>
          </a:p>
          <a:p>
            <a:pPr marL="800100" lvl="1" indent="-342900"/>
            <a:r>
              <a:rPr lang="en-US" altLang="zh-TW" sz="1400" dirty="0" smtClean="0"/>
              <a:t>3.	</a:t>
            </a:r>
            <a:r>
              <a:rPr lang="zh-TW" altLang="en-US" sz="1400" dirty="0" smtClean="0"/>
              <a:t>區塊交換</a:t>
            </a:r>
            <a:endParaRPr lang="en-US" altLang="zh-TW" sz="1400" dirty="0" smtClean="0"/>
          </a:p>
          <a:p>
            <a:pPr marL="800100" lvl="1" indent="-342900"/>
            <a:endParaRPr lang="en-US" altLang="zh-TW" sz="1400" dirty="0" smtClean="0"/>
          </a:p>
          <a:p>
            <a:pPr marL="800100" lvl="1" indent="-342900"/>
            <a:endParaRPr lang="en-US" altLang="zh-TW" sz="1400" dirty="0" smtClean="0"/>
          </a:p>
          <a:p>
            <a:pPr marL="800100" lvl="1" indent="-342900"/>
            <a:endParaRPr lang="en-US" altLang="zh-TW" sz="1400" dirty="0" smtClean="0"/>
          </a:p>
          <a:p>
            <a:pPr marL="800100" lvl="1" indent="-342900"/>
            <a:endParaRPr lang="en-US" altLang="zh-TW" sz="1400" dirty="0" smtClean="0"/>
          </a:p>
          <a:p>
            <a:pPr marL="800100" lvl="1" indent="-342900"/>
            <a:r>
              <a:rPr lang="en-US" altLang="zh-TW" sz="1400" dirty="0" smtClean="0"/>
              <a:t>4.	                       </a:t>
            </a:r>
            <a:r>
              <a:rPr lang="zh-TW" altLang="en-US" sz="1400" dirty="0" smtClean="0"/>
              <a:t>          ，再將此        送進反</a:t>
            </a:r>
            <a:r>
              <a:rPr lang="en-US" altLang="zh-TW" sz="1400" dirty="0" smtClean="0"/>
              <a:t>IP</a:t>
            </a:r>
            <a:r>
              <a:rPr lang="zh-TW" altLang="en-US" sz="1400" dirty="0" smtClean="0"/>
              <a:t>表，</a:t>
            </a:r>
            <a:endParaRPr lang="en-US" altLang="zh-TW" sz="1400" dirty="0" smtClean="0"/>
          </a:p>
          <a:p>
            <a:pPr marL="800100" lvl="1" indent="-342900"/>
            <a:r>
              <a:rPr lang="zh-TW" altLang="en-US" sz="1400" dirty="0" smtClean="0"/>
              <a:t>       所得即為密文</a:t>
            </a:r>
            <a:endParaRPr lang="en-US" altLang="zh-TW" sz="1400" dirty="0" smtClean="0"/>
          </a:p>
          <a:p>
            <a:pPr marL="800100" lvl="1" indent="-342900"/>
            <a:r>
              <a:rPr lang="en-US" altLang="zh-TW" sz="1400" dirty="0" smtClean="0"/>
              <a:t>5.	</a:t>
            </a:r>
            <a:r>
              <a:rPr lang="zh-TW" altLang="en-US" sz="1400" dirty="0" smtClean="0"/>
              <a:t>解密時先將密文送入反</a:t>
            </a:r>
            <a:r>
              <a:rPr lang="en-US" altLang="zh-TW" sz="1400" dirty="0" smtClean="0"/>
              <a:t>IP</a:t>
            </a:r>
            <a:r>
              <a:rPr lang="zh-TW" altLang="en-US" sz="1400" dirty="0" smtClean="0"/>
              <a:t>表，金鑰由         </a:t>
            </a:r>
            <a:endParaRPr lang="en-US" altLang="zh-TW" sz="1400" dirty="0" smtClean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143504" y="1785926"/>
          <a:ext cx="1341438" cy="371475"/>
        </p:xfrm>
        <a:graphic>
          <a:graphicData uri="http://schemas.openxmlformats.org/presentationml/2006/ole">
            <p:oleObj spid="_x0000_s3075" name="方程式" r:id="rId5" imgW="825480" imgH="2286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429124" y="2285992"/>
          <a:ext cx="1471612" cy="407988"/>
        </p:xfrm>
        <a:graphic>
          <a:graphicData uri="http://schemas.openxmlformats.org/presentationml/2006/ole">
            <p:oleObj spid="_x0000_s3076" name="方程式" r:id="rId6" imgW="825480" imgH="2286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072198" y="2285992"/>
          <a:ext cx="1600200" cy="400050"/>
        </p:xfrm>
        <a:graphic>
          <a:graphicData uri="http://schemas.openxmlformats.org/presentationml/2006/ole">
            <p:oleObj spid="_x0000_s3077" name="方程式" r:id="rId7" imgW="914400" imgH="228600" progId="Equation.3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429124" y="2928934"/>
          <a:ext cx="1227137" cy="469900"/>
        </p:xfrm>
        <a:graphic>
          <a:graphicData uri="http://schemas.openxmlformats.org/presentationml/2006/ole">
            <p:oleObj spid="_x0000_s3078" name="方程式" r:id="rId8" imgW="596880" imgH="22860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857884" y="2928934"/>
          <a:ext cx="2959100" cy="471488"/>
        </p:xfrm>
        <a:graphic>
          <a:graphicData uri="http://schemas.openxmlformats.org/presentationml/2006/ole">
            <p:oleObj spid="_x0000_s3079" name="方程式" r:id="rId9" imgW="1434960" imgH="228600" progId="Equation.3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929190" y="3429000"/>
          <a:ext cx="192073" cy="177800"/>
        </p:xfrm>
        <a:graphic>
          <a:graphicData uri="http://schemas.openxmlformats.org/presentationml/2006/ole">
            <p:oleObj spid="_x0000_s3080" name="方程式" r:id="rId10" imgW="164880" imgH="177480" progId="Equation.3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215074" y="3286124"/>
          <a:ext cx="357188" cy="428625"/>
        </p:xfrm>
        <a:graphic>
          <a:graphicData uri="http://schemas.openxmlformats.org/presentationml/2006/ole">
            <p:oleObj spid="_x0000_s3081" name="方程式" r:id="rId11" imgW="190440" imgH="228600" progId="Equation.3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4857752" y="3571876"/>
          <a:ext cx="285750" cy="285750"/>
        </p:xfrm>
        <a:graphic>
          <a:graphicData uri="http://schemas.openxmlformats.org/presentationml/2006/ole">
            <p:oleObj spid="_x0000_s3082" name="方程式" r:id="rId12" imgW="164880" imgH="16488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500562" y="4214818"/>
          <a:ext cx="2063765" cy="357190"/>
        </p:xfrm>
        <a:graphic>
          <a:graphicData uri="http://schemas.openxmlformats.org/presentationml/2006/ole">
            <p:oleObj spid="_x0000_s3083" name="方程式" r:id="rId13" imgW="1320480" imgH="228600" progId="Equation.3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500562" y="4643446"/>
          <a:ext cx="2222516" cy="357190"/>
        </p:xfrm>
        <a:graphic>
          <a:graphicData uri="http://schemas.openxmlformats.org/presentationml/2006/ole">
            <p:oleObj spid="_x0000_s3084" name="方程式" r:id="rId14" imgW="1422360" imgH="228600" progId="Equation.3">
              <p:embed/>
            </p:oleObj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4500562" y="5000636"/>
          <a:ext cx="1500198" cy="397111"/>
        </p:xfrm>
        <a:graphic>
          <a:graphicData uri="http://schemas.openxmlformats.org/presentationml/2006/ole">
            <p:oleObj spid="_x0000_s3085" name="方程式" r:id="rId15" imgW="863280" imgH="228600" progId="Equation.3">
              <p:embed/>
            </p:oleObj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6929454" y="5000636"/>
          <a:ext cx="285752" cy="333377"/>
        </p:xfrm>
        <a:graphic>
          <a:graphicData uri="http://schemas.openxmlformats.org/presentationml/2006/ole">
            <p:oleObj spid="_x0000_s3086" name="方程式" r:id="rId16" imgW="152280" imgH="177480" progId="Equation.3">
              <p:embed/>
            </p:oleObj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7500958" y="5429264"/>
          <a:ext cx="1047750" cy="428625"/>
        </p:xfrm>
        <a:graphic>
          <a:graphicData uri="http://schemas.openxmlformats.org/presentationml/2006/ole">
            <p:oleObj spid="_x0000_s3087" name="方程式" r:id="rId17" imgW="5587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公開金鑰</a:t>
            </a:r>
            <a:r>
              <a:rPr lang="en-US" altLang="zh-TW" smtClean="0"/>
              <a:t>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smtClean="0"/>
              <a:t>又稱非對稱式金鑰</a:t>
            </a:r>
            <a:endParaRPr lang="en-US" altLang="zh-TW" sz="2000" smtClean="0"/>
          </a:p>
          <a:p>
            <a:pPr>
              <a:buNone/>
            </a:pPr>
            <a:r>
              <a:rPr lang="en-US" altLang="zh-TW" sz="2000" smtClean="0"/>
              <a:t>	(Asymmetric encryption)</a:t>
            </a:r>
          </a:p>
          <a:p>
            <a:r>
              <a:rPr lang="en-US" altLang="zh-TW" sz="2000" smtClean="0"/>
              <a:t>1976</a:t>
            </a:r>
            <a:r>
              <a:rPr lang="zh-TW" altLang="zh-TW" sz="2000" smtClean="0"/>
              <a:t>年由 </a:t>
            </a:r>
            <a:r>
              <a:rPr lang="en-US" altLang="zh-TW" sz="2000" smtClean="0"/>
              <a:t>Whitfield Diffie </a:t>
            </a:r>
            <a:r>
              <a:rPr lang="zh-TW" altLang="zh-TW" sz="2000" smtClean="0"/>
              <a:t>及</a:t>
            </a:r>
            <a:endParaRPr lang="en-US" altLang="zh-TW" sz="2000" smtClean="0"/>
          </a:p>
          <a:p>
            <a:pPr>
              <a:buNone/>
            </a:pPr>
            <a:r>
              <a:rPr lang="en-US" altLang="zh-TW" sz="2000" smtClean="0"/>
              <a:t>	Martin Hellman </a:t>
            </a:r>
            <a:r>
              <a:rPr lang="zh-TW" altLang="zh-TW" sz="2000" smtClean="0"/>
              <a:t>提出</a:t>
            </a:r>
            <a:r>
              <a:rPr lang="zh-TW" altLang="en-US" sz="2000" smtClean="0"/>
              <a:t>加</a:t>
            </a:r>
            <a:r>
              <a:rPr lang="zh-TW" altLang="zh-TW" sz="2000" smtClean="0"/>
              <a:t>密與</a:t>
            </a:r>
            <a:endParaRPr lang="en-US" altLang="zh-TW" sz="2000" smtClean="0"/>
          </a:p>
          <a:p>
            <a:pPr>
              <a:buNone/>
            </a:pPr>
            <a:r>
              <a:rPr lang="en-US" altLang="zh-TW" sz="2000" smtClean="0"/>
              <a:t>	</a:t>
            </a:r>
            <a:r>
              <a:rPr lang="zh-TW" altLang="zh-TW" sz="2000" smtClean="0"/>
              <a:t>解密使用不同鑰匙</a:t>
            </a:r>
            <a:r>
              <a:rPr lang="zh-TW" altLang="en-US" sz="2000" smtClean="0"/>
              <a:t>的概念</a:t>
            </a:r>
            <a:r>
              <a:rPr lang="en-US" altLang="zh-TW" sz="2000" smtClean="0"/>
              <a:t>	</a:t>
            </a:r>
          </a:p>
          <a:p>
            <a:r>
              <a:rPr lang="zh-TW" altLang="en-US" sz="2000" smtClean="0"/>
              <a:t>每個使用者有一把公鑰</a:t>
            </a:r>
            <a:endParaRPr lang="en-US" altLang="zh-TW" sz="2000" smtClean="0"/>
          </a:p>
          <a:p>
            <a:pPr>
              <a:buNone/>
            </a:pPr>
            <a:r>
              <a:rPr lang="en-US" altLang="zh-TW" sz="2000" smtClean="0"/>
              <a:t>	</a:t>
            </a:r>
            <a:r>
              <a:rPr lang="zh-TW" altLang="en-US" sz="2000" smtClean="0"/>
              <a:t>一把私鑰</a:t>
            </a:r>
            <a:endParaRPr lang="en-US" altLang="zh-TW" sz="2000" smtClean="0"/>
          </a:p>
          <a:p>
            <a:r>
              <a:rPr lang="zh-TW" altLang="en-US" sz="2000" smtClean="0"/>
              <a:t>常見演算法：</a:t>
            </a:r>
            <a:endParaRPr lang="en-US" altLang="zh-TW" sz="2000" smtClean="0"/>
          </a:p>
          <a:p>
            <a:pPr lvl="1"/>
            <a:r>
              <a:rPr lang="en-US" altLang="zh-TW" sz="1600" smtClean="0"/>
              <a:t>Deffie-Hellman Key Exchange</a:t>
            </a:r>
          </a:p>
          <a:p>
            <a:pPr lvl="1"/>
            <a:r>
              <a:rPr lang="en-US" altLang="zh-TW" sz="1600" smtClean="0"/>
              <a:t>RSA-</a:t>
            </a:r>
            <a:r>
              <a:rPr lang="zh-TW" altLang="en-US" sz="1600" smtClean="0"/>
              <a:t>分解大質數</a:t>
            </a:r>
            <a:endParaRPr lang="en-US" altLang="zh-TW" sz="1600" smtClean="0"/>
          </a:p>
          <a:p>
            <a:pPr lvl="1"/>
            <a:r>
              <a:rPr lang="zh-TW" altLang="en-US" sz="1600" smtClean="0"/>
              <a:t>橢圓曲線演算法</a:t>
            </a:r>
            <a:r>
              <a:rPr lang="en-US" altLang="zh-TW" sz="1600" smtClean="0"/>
              <a:t>(ECC)</a:t>
            </a:r>
            <a:endParaRPr lang="en-US" altLang="zh-TW" sz="16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11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357298"/>
            <a:ext cx="3660885" cy="391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公開金鑰</a:t>
            </a:r>
            <a:r>
              <a:rPr lang="en-US" altLang="zh-TW" smtClean="0"/>
              <a:t>(2/3)-RSA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公私鑰產生方式</a:t>
            </a:r>
            <a:endParaRPr lang="en-US" altLang="zh-TW" sz="2400" smtClean="0"/>
          </a:p>
          <a:p>
            <a:pPr lvl="1"/>
            <a:r>
              <a:rPr lang="zh-TW" altLang="en-US" sz="1600" smtClean="0"/>
              <a:t>隨意選擇</a:t>
            </a:r>
            <a:r>
              <a:rPr lang="en-US" altLang="zh-TW" sz="1600" smtClean="0"/>
              <a:t>P</a:t>
            </a:r>
            <a:r>
              <a:rPr lang="zh-TW" altLang="en-US" sz="1600" smtClean="0"/>
              <a:t>，</a:t>
            </a:r>
            <a:r>
              <a:rPr lang="en-US" altLang="zh-TW" sz="1600" smtClean="0"/>
              <a:t>Q</a:t>
            </a:r>
            <a:r>
              <a:rPr lang="zh-TW" altLang="en-US" sz="1600" smtClean="0"/>
              <a:t>兩個質數，</a:t>
            </a:r>
            <a:endParaRPr lang="en-US" altLang="zh-TW" sz="1600" smtClean="0"/>
          </a:p>
          <a:p>
            <a:pPr lvl="1">
              <a:buNone/>
            </a:pPr>
            <a:r>
              <a:rPr lang="en-US" altLang="zh-TW" sz="1600" smtClean="0"/>
              <a:t>	</a:t>
            </a:r>
            <a:r>
              <a:rPr lang="zh-TW" altLang="en-US" sz="1600" smtClean="0"/>
              <a:t>其中</a:t>
            </a:r>
            <a:r>
              <a:rPr lang="en-US" altLang="zh-TW" sz="1600" smtClean="0"/>
              <a:t>P≠Q</a:t>
            </a:r>
            <a:r>
              <a:rPr lang="zh-TW" altLang="en-US" sz="1600" smtClean="0"/>
              <a:t>，計算</a:t>
            </a:r>
            <a:r>
              <a:rPr lang="en-US" altLang="zh-TW" sz="1600" smtClean="0"/>
              <a:t>N=P*Q</a:t>
            </a:r>
          </a:p>
          <a:p>
            <a:pPr lvl="1">
              <a:buNone/>
            </a:pPr>
            <a:endParaRPr lang="en-US" altLang="zh-TW" sz="1600" smtClean="0"/>
          </a:p>
          <a:p>
            <a:pPr lvl="1"/>
            <a:r>
              <a:rPr lang="zh-TW" altLang="en-US" sz="1600" smtClean="0"/>
              <a:t>根據歐拉函數，小於</a:t>
            </a:r>
            <a:r>
              <a:rPr lang="en-US" altLang="zh-TW" sz="1600" smtClean="0"/>
              <a:t>N</a:t>
            </a:r>
            <a:r>
              <a:rPr lang="zh-TW" altLang="en-US" sz="1600" smtClean="0"/>
              <a:t>且</a:t>
            </a:r>
            <a:endParaRPr lang="en-US" altLang="zh-TW" sz="1600" smtClean="0"/>
          </a:p>
          <a:p>
            <a:pPr lvl="1">
              <a:buNone/>
            </a:pPr>
            <a:r>
              <a:rPr lang="en-US" altLang="zh-TW" sz="1600" smtClean="0"/>
              <a:t>	</a:t>
            </a:r>
            <a:r>
              <a:rPr lang="zh-TW" altLang="en-US" sz="1600" smtClean="0"/>
              <a:t>與</a:t>
            </a:r>
            <a:r>
              <a:rPr lang="en-US" altLang="zh-TW" sz="1600" smtClean="0"/>
              <a:t>N</a:t>
            </a:r>
            <a:r>
              <a:rPr lang="zh-TW" altLang="en-US" sz="1600" smtClean="0"/>
              <a:t>互值數字個數為</a:t>
            </a:r>
            <a:r>
              <a:rPr lang="en-US" altLang="zh-TW" sz="1600" smtClean="0"/>
              <a:t>(P-1)*(Q-1)</a:t>
            </a:r>
            <a:r>
              <a:rPr lang="zh-TW" altLang="en-US" sz="1600" smtClean="0"/>
              <a:t>  </a:t>
            </a:r>
            <a:r>
              <a:rPr lang="zh-TW" altLang="en-US" sz="1600" b="1" smtClean="0">
                <a:solidFill>
                  <a:srgbClr val="FF0000"/>
                </a:solidFill>
              </a:rPr>
              <a:t>*</a:t>
            </a:r>
            <a:endParaRPr lang="en-US" altLang="zh-TW" sz="1600" b="1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altLang="zh-TW" sz="1600" smtClean="0"/>
          </a:p>
          <a:p>
            <a:pPr lvl="1"/>
            <a:r>
              <a:rPr lang="zh-TW" altLang="en-US" sz="1600" smtClean="0"/>
              <a:t>任意選擇 </a:t>
            </a:r>
            <a:r>
              <a:rPr lang="en-US" altLang="zh-TW" sz="1600" smtClean="0"/>
              <a:t>1~N</a:t>
            </a:r>
            <a:r>
              <a:rPr lang="zh-TW" altLang="en-US" sz="1600" smtClean="0"/>
              <a:t>之間的自然數 </a:t>
            </a:r>
            <a:r>
              <a:rPr lang="en-US" altLang="zh-TW" sz="1600" smtClean="0"/>
              <a:t>E</a:t>
            </a:r>
            <a:r>
              <a:rPr lang="zh-TW" altLang="en-US" sz="1600" smtClean="0"/>
              <a:t>，</a:t>
            </a:r>
            <a:endParaRPr lang="en-US" altLang="zh-TW" sz="1600" smtClean="0"/>
          </a:p>
          <a:p>
            <a:pPr lvl="1">
              <a:buNone/>
            </a:pPr>
            <a:r>
              <a:rPr lang="en-US" altLang="zh-TW" sz="1600" smtClean="0"/>
              <a:t>	</a:t>
            </a:r>
            <a:r>
              <a:rPr lang="zh-TW" altLang="en-US" sz="1600" smtClean="0"/>
              <a:t>且</a:t>
            </a:r>
            <a:r>
              <a:rPr lang="en-US" altLang="zh-TW" sz="1600" smtClean="0"/>
              <a:t>E</a:t>
            </a:r>
            <a:r>
              <a:rPr lang="zh-TW" altLang="en-US" sz="1600" smtClean="0"/>
              <a:t>與</a:t>
            </a:r>
            <a:r>
              <a:rPr lang="en-US" altLang="zh-TW" sz="1600" smtClean="0"/>
              <a:t>(P-1)*(Q-1)</a:t>
            </a:r>
            <a:r>
              <a:rPr lang="zh-TW" altLang="en-US" sz="1600" smtClean="0"/>
              <a:t>互質</a:t>
            </a:r>
            <a:endParaRPr lang="en-US" altLang="zh-TW" sz="1600" smtClean="0"/>
          </a:p>
          <a:p>
            <a:pPr lvl="1"/>
            <a:endParaRPr lang="en-US" altLang="zh-TW" sz="1600" smtClean="0"/>
          </a:p>
          <a:p>
            <a:pPr lvl="1"/>
            <a:r>
              <a:rPr lang="zh-TW" altLang="en-US" sz="1600" smtClean="0"/>
              <a:t>根據</a:t>
            </a:r>
            <a:r>
              <a:rPr lang="en-US" altLang="zh-TW" sz="1600" smtClean="0"/>
              <a:t>D</a:t>
            </a:r>
            <a:r>
              <a:rPr lang="zh-TW" altLang="zh-TW" sz="1600" i="1" smtClean="0"/>
              <a:t>×</a:t>
            </a:r>
            <a:r>
              <a:rPr lang="en-US" altLang="zh-TW" sz="1600" i="1" smtClean="0"/>
              <a:t> E </a:t>
            </a:r>
            <a:r>
              <a:rPr lang="zh-TW" altLang="zh-TW" sz="1600" i="1" smtClean="0"/>
              <a:t>≡</a:t>
            </a:r>
            <a:r>
              <a:rPr lang="en-US" altLang="zh-TW" sz="1600" i="1" smtClean="0"/>
              <a:t> 1 (mod (P -1)(Q -1))</a:t>
            </a:r>
            <a:r>
              <a:rPr lang="zh-TW" altLang="en-US" sz="1600" b="1" smtClean="0">
                <a:solidFill>
                  <a:srgbClr val="FF0000"/>
                </a:solidFill>
              </a:rPr>
              <a:t> **</a:t>
            </a:r>
            <a:endParaRPr lang="zh-TW" altLang="zh-TW" sz="1600" smtClean="0"/>
          </a:p>
          <a:p>
            <a:pPr lvl="1">
              <a:buNone/>
            </a:pPr>
            <a:r>
              <a:rPr lang="en-US" altLang="zh-TW" sz="1600" smtClean="0"/>
              <a:t>	</a:t>
            </a:r>
            <a:r>
              <a:rPr lang="zh-TW" altLang="en-US" sz="1600" smtClean="0"/>
              <a:t>找到</a:t>
            </a:r>
            <a:r>
              <a:rPr lang="en-US" altLang="zh-TW" sz="1600" smtClean="0"/>
              <a:t>D</a:t>
            </a:r>
          </a:p>
          <a:p>
            <a:pPr lvl="1">
              <a:buNone/>
            </a:pPr>
            <a:endParaRPr lang="en-US" altLang="zh-TW" sz="1600" smtClean="0"/>
          </a:p>
          <a:p>
            <a:pPr lvl="1"/>
            <a:r>
              <a:rPr lang="zh-TW" altLang="en-US" sz="1600" smtClean="0"/>
              <a:t>銷毀</a:t>
            </a:r>
            <a:r>
              <a:rPr lang="en-US" altLang="zh-TW" sz="1600" smtClean="0"/>
              <a:t>P</a:t>
            </a:r>
            <a:r>
              <a:rPr lang="zh-TW" altLang="en-US" sz="1600" smtClean="0"/>
              <a:t>與</a:t>
            </a:r>
            <a:r>
              <a:rPr lang="en-US" altLang="zh-TW" sz="1600" smtClean="0"/>
              <a:t>Q</a:t>
            </a:r>
            <a:r>
              <a:rPr lang="zh-TW" altLang="en-US" sz="1600" smtClean="0"/>
              <a:t>，</a:t>
            </a:r>
            <a:r>
              <a:rPr lang="en-US" altLang="zh-TW" sz="1600" smtClean="0"/>
              <a:t>D</a:t>
            </a:r>
            <a:r>
              <a:rPr lang="zh-TW" altLang="en-US" sz="1600" smtClean="0"/>
              <a:t>為私鑰，</a:t>
            </a:r>
            <a:r>
              <a:rPr lang="en-US" altLang="zh-TW" sz="1600" smtClean="0"/>
              <a:t>E</a:t>
            </a:r>
            <a:r>
              <a:rPr lang="zh-TW" altLang="en-US" sz="1600" smtClean="0"/>
              <a:t>為公鑰</a:t>
            </a:r>
            <a:endParaRPr lang="en-US" altLang="zh-TW" sz="1600" smtClean="0"/>
          </a:p>
          <a:p>
            <a:pPr lvl="2">
              <a:buNone/>
            </a:pPr>
            <a:endParaRPr lang="en-US" altLang="zh-TW" sz="1200" smtClean="0"/>
          </a:p>
          <a:p>
            <a:pPr lvl="1">
              <a:buNone/>
            </a:pPr>
            <a:endParaRPr lang="en-US" altLang="zh-TW" sz="2000" smtClean="0"/>
          </a:p>
          <a:p>
            <a:pPr lvl="1"/>
            <a:endParaRPr lang="zh-TW" alt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12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5143472" y="1785926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*</a:t>
            </a:r>
            <a:r>
              <a:rPr lang="zh-TW" altLang="en-US" dirty="0" smtClean="0">
                <a:solidFill>
                  <a:schemeClr val="tx2"/>
                </a:solidFill>
              </a:rPr>
              <a:t>：</a:t>
            </a:r>
            <a:r>
              <a:rPr lang="en-US" altLang="zh-TW" dirty="0" smtClean="0">
                <a:solidFill>
                  <a:schemeClr val="tx2"/>
                </a:solidFill>
              </a:rPr>
              <a:t>P=3,Q=5,N=15,</a:t>
            </a:r>
            <a:r>
              <a:rPr lang="zh-TW" altLang="en-US" dirty="0" smtClean="0">
                <a:solidFill>
                  <a:schemeClr val="tx2"/>
                </a:solidFill>
              </a:rPr>
              <a:t>因數有</a:t>
            </a:r>
            <a:r>
              <a:rPr lang="en-US" altLang="zh-TW" dirty="0" smtClean="0">
                <a:solidFill>
                  <a:schemeClr val="tx2"/>
                </a:solidFill>
              </a:rPr>
              <a:t>1,3,5,15</a:t>
            </a:r>
          </a:p>
          <a:p>
            <a:r>
              <a:rPr lang="en-US" altLang="zh-TW" dirty="0" smtClean="0">
                <a:solidFill>
                  <a:schemeClr val="tx2"/>
                </a:solidFill>
              </a:rPr>
              <a:t>     </a:t>
            </a:r>
            <a:r>
              <a:rPr lang="zh-TW" altLang="en-US" dirty="0" smtClean="0">
                <a:solidFill>
                  <a:schemeClr val="tx2"/>
                </a:solidFill>
              </a:rPr>
              <a:t>與</a:t>
            </a:r>
            <a:r>
              <a:rPr lang="en-US" altLang="zh-TW" dirty="0" smtClean="0">
                <a:solidFill>
                  <a:schemeClr val="tx2"/>
                </a:solidFill>
              </a:rPr>
              <a:t>15</a:t>
            </a:r>
            <a:r>
              <a:rPr lang="zh-TW" altLang="en-US" dirty="0" smtClean="0">
                <a:solidFill>
                  <a:schemeClr val="tx2"/>
                </a:solidFill>
              </a:rPr>
              <a:t>互質的數</a:t>
            </a:r>
            <a:r>
              <a:rPr lang="en-US" altLang="zh-TW" dirty="0" smtClean="0">
                <a:solidFill>
                  <a:schemeClr val="tx2"/>
                </a:solidFill>
              </a:rPr>
              <a:t>1,2,4,7,8,11,13,14</a:t>
            </a:r>
          </a:p>
          <a:p>
            <a:r>
              <a:rPr lang="en-US" altLang="zh-TW" dirty="0" smtClean="0">
                <a:solidFill>
                  <a:schemeClr val="tx2"/>
                </a:solidFill>
              </a:rPr>
              <a:t>     =(P-1) *(Q-1)=8</a:t>
            </a:r>
            <a:r>
              <a:rPr lang="zh-TW" altLang="en-US" dirty="0" smtClean="0">
                <a:solidFill>
                  <a:schemeClr val="tx2"/>
                </a:solidFill>
              </a:rPr>
              <a:t>個</a:t>
            </a:r>
            <a:endParaRPr lang="en-US" altLang="zh-TW" dirty="0" smtClean="0">
              <a:solidFill>
                <a:schemeClr val="tx2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**</a:t>
            </a:r>
            <a:r>
              <a:rPr lang="zh-TW" altLang="en-US" dirty="0" smtClean="0">
                <a:solidFill>
                  <a:schemeClr val="tx2"/>
                </a:solidFill>
              </a:rPr>
              <a:t>：</a:t>
            </a:r>
            <a:r>
              <a:rPr lang="en-US" altLang="zh-TW" dirty="0" smtClean="0">
                <a:solidFill>
                  <a:schemeClr val="tx2"/>
                </a:solidFill>
              </a:rPr>
              <a:t>15</a:t>
            </a:r>
            <a:r>
              <a:rPr lang="zh-TW" altLang="zh-TW" i="1" dirty="0" smtClean="0">
                <a:solidFill>
                  <a:schemeClr val="tx2"/>
                </a:solidFill>
              </a:rPr>
              <a:t> ≡ </a:t>
            </a:r>
            <a:r>
              <a:rPr lang="en-US" altLang="zh-TW" dirty="0" smtClean="0">
                <a:solidFill>
                  <a:schemeClr val="tx2"/>
                </a:solidFill>
              </a:rPr>
              <a:t>35(mod 10)  </a:t>
            </a:r>
            <a:r>
              <a:rPr lang="zh-TW" altLang="en-US" dirty="0" smtClean="0">
                <a:solidFill>
                  <a:schemeClr val="tx2"/>
                </a:solidFill>
              </a:rPr>
              <a:t>餘數相等</a:t>
            </a:r>
            <a:endParaRPr lang="en-US" altLang="zh-TW" dirty="0" smtClean="0">
              <a:solidFill>
                <a:schemeClr val="tx2"/>
              </a:solidFill>
            </a:endParaRPr>
          </a:p>
          <a:p>
            <a:endParaRPr lang="en-US" altLang="zh-TW" dirty="0" smtClean="0">
              <a:solidFill>
                <a:schemeClr val="tx2"/>
              </a:solidFill>
            </a:endParaRPr>
          </a:p>
          <a:p>
            <a:r>
              <a:rPr lang="en-US" altLang="zh-TW" dirty="0" smtClean="0">
                <a:solidFill>
                  <a:schemeClr val="tx2"/>
                </a:solidFill>
              </a:rPr>
              <a:t>Ex</a:t>
            </a:r>
            <a:r>
              <a:rPr lang="zh-TW" altLang="en-US" dirty="0" smtClean="0">
                <a:solidFill>
                  <a:schemeClr val="tx2"/>
                </a:solidFill>
              </a:rPr>
              <a:t>：小扁要傳帳號給小九，小九選   </a:t>
            </a:r>
            <a:endParaRPr lang="en-US" altLang="zh-TW" dirty="0" smtClean="0">
              <a:solidFill>
                <a:schemeClr val="tx2"/>
              </a:solidFill>
            </a:endParaRPr>
          </a:p>
          <a:p>
            <a:r>
              <a:rPr lang="zh-TW" altLang="en-US" dirty="0" smtClean="0">
                <a:solidFill>
                  <a:schemeClr val="tx2"/>
                </a:solidFill>
              </a:rPr>
              <a:t>        </a:t>
            </a:r>
            <a:r>
              <a:rPr lang="en-US" altLang="zh-TW" dirty="0" smtClean="0">
                <a:solidFill>
                  <a:schemeClr val="tx2"/>
                </a:solidFill>
              </a:rPr>
              <a:t>P=47 </a:t>
            </a:r>
            <a:r>
              <a:rPr lang="zh-TW" altLang="zh-TW" dirty="0" smtClean="0">
                <a:solidFill>
                  <a:schemeClr val="tx2"/>
                </a:solidFill>
              </a:rPr>
              <a:t>與</a:t>
            </a:r>
            <a:r>
              <a:rPr lang="en-US" altLang="zh-TW" dirty="0" smtClean="0">
                <a:solidFill>
                  <a:schemeClr val="tx2"/>
                </a:solidFill>
              </a:rPr>
              <a:t>Q=71,</a:t>
            </a:r>
            <a:r>
              <a:rPr lang="zh-TW" altLang="en-US" dirty="0" smtClean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N=P</a:t>
            </a:r>
            <a:r>
              <a:rPr lang="zh-TW" altLang="en-US" dirty="0" smtClean="0">
                <a:solidFill>
                  <a:schemeClr val="tx2"/>
                </a:solidFill>
              </a:rPr>
              <a:t>*</a:t>
            </a:r>
            <a:r>
              <a:rPr lang="en-US" altLang="zh-TW" dirty="0" smtClean="0">
                <a:solidFill>
                  <a:schemeClr val="tx2"/>
                </a:solidFill>
              </a:rPr>
              <a:t>Q=3337</a:t>
            </a:r>
            <a:endParaRPr lang="zh-TW" altLang="zh-TW" dirty="0" smtClean="0">
              <a:solidFill>
                <a:schemeClr val="tx2"/>
              </a:solidFill>
            </a:endParaRPr>
          </a:p>
          <a:p>
            <a:r>
              <a:rPr lang="zh-TW" altLang="en-US" dirty="0" smtClean="0">
                <a:solidFill>
                  <a:schemeClr val="tx2"/>
                </a:solidFill>
              </a:rPr>
              <a:t>        </a:t>
            </a:r>
            <a:r>
              <a:rPr lang="en-US" altLang="zh-TW" dirty="0" smtClean="0">
                <a:solidFill>
                  <a:schemeClr val="tx2"/>
                </a:solidFill>
              </a:rPr>
              <a:t>(P-1)(Q-1)=3220 </a:t>
            </a:r>
          </a:p>
          <a:p>
            <a:r>
              <a:rPr lang="zh-TW" altLang="en-US" dirty="0" smtClean="0">
                <a:solidFill>
                  <a:schemeClr val="tx2"/>
                </a:solidFill>
              </a:rPr>
              <a:t>        任選</a:t>
            </a:r>
            <a:r>
              <a:rPr lang="en-US" altLang="zh-TW" dirty="0" smtClean="0">
                <a:solidFill>
                  <a:schemeClr val="tx2"/>
                </a:solidFill>
              </a:rPr>
              <a:t>E=79</a:t>
            </a:r>
            <a:endParaRPr lang="zh-TW" altLang="zh-TW" dirty="0" smtClean="0">
              <a:solidFill>
                <a:schemeClr val="tx2"/>
              </a:solidFill>
            </a:endParaRPr>
          </a:p>
          <a:p>
            <a:r>
              <a:rPr lang="zh-TW" altLang="en-US" dirty="0" smtClean="0">
                <a:solidFill>
                  <a:schemeClr val="tx2"/>
                </a:solidFill>
              </a:rPr>
              <a:t>        </a:t>
            </a:r>
            <a:r>
              <a:rPr lang="en-US" altLang="zh-TW" dirty="0" smtClean="0">
                <a:solidFill>
                  <a:schemeClr val="tx2"/>
                </a:solidFill>
              </a:rPr>
              <a:t>D=(Z*3220+1)/79, Z=1,2,3,...</a:t>
            </a:r>
            <a:endParaRPr lang="zh-TW" altLang="zh-TW" dirty="0" smtClean="0">
              <a:solidFill>
                <a:schemeClr val="tx2"/>
              </a:solidFill>
            </a:endParaRPr>
          </a:p>
          <a:p>
            <a:r>
              <a:rPr lang="zh-TW" altLang="en-US" dirty="0" smtClean="0">
                <a:solidFill>
                  <a:schemeClr val="tx2"/>
                </a:solidFill>
              </a:rPr>
              <a:t>       </a:t>
            </a:r>
            <a:endParaRPr lang="en-US" altLang="zh-TW" dirty="0" smtClean="0">
              <a:solidFill>
                <a:schemeClr val="tx2"/>
              </a:solidFill>
            </a:endParaRPr>
          </a:p>
          <a:p>
            <a:r>
              <a:rPr lang="zh-TW" altLang="en-US" dirty="0" smtClean="0">
                <a:solidFill>
                  <a:schemeClr val="tx2"/>
                </a:solidFill>
              </a:rPr>
              <a:t>       </a:t>
            </a:r>
            <a:r>
              <a:rPr lang="zh-TW" altLang="zh-TW" dirty="0" smtClean="0">
                <a:solidFill>
                  <a:schemeClr val="tx2"/>
                </a:solidFill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</a:rPr>
              <a:t>Z=25 </a:t>
            </a:r>
            <a:r>
              <a:rPr lang="zh-TW" altLang="zh-TW" dirty="0" smtClean="0">
                <a:solidFill>
                  <a:schemeClr val="tx2"/>
                </a:solidFill>
              </a:rPr>
              <a:t>時</a:t>
            </a:r>
            <a:r>
              <a:rPr lang="en-US" altLang="zh-TW" dirty="0" smtClean="0">
                <a:solidFill>
                  <a:schemeClr val="tx2"/>
                </a:solidFill>
              </a:rPr>
              <a:t>, D </a:t>
            </a:r>
            <a:r>
              <a:rPr lang="zh-TW" altLang="zh-TW" dirty="0" smtClean="0">
                <a:solidFill>
                  <a:schemeClr val="tx2"/>
                </a:solidFill>
              </a:rPr>
              <a:t>為整數</a:t>
            </a:r>
            <a:r>
              <a:rPr lang="en-US" altLang="zh-TW" dirty="0" smtClean="0">
                <a:solidFill>
                  <a:schemeClr val="tx2"/>
                </a:solidFill>
              </a:rPr>
              <a:t>, </a:t>
            </a:r>
            <a:r>
              <a:rPr lang="zh-TW" altLang="zh-TW" dirty="0" smtClean="0">
                <a:solidFill>
                  <a:schemeClr val="tx2"/>
                </a:solidFill>
              </a:rPr>
              <a:t>且</a:t>
            </a:r>
            <a:r>
              <a:rPr lang="en-US" altLang="zh-TW" dirty="0" smtClean="0">
                <a:solidFill>
                  <a:schemeClr val="tx2"/>
                </a:solidFill>
              </a:rPr>
              <a:t>D=1019</a:t>
            </a:r>
            <a:endParaRPr lang="zh-TW" altLang="zh-TW" dirty="0" smtClean="0">
              <a:solidFill>
                <a:schemeClr val="tx2"/>
              </a:solidFill>
            </a:endParaRPr>
          </a:p>
          <a:p>
            <a:r>
              <a:rPr lang="zh-TW" altLang="en-US" dirty="0" smtClean="0">
                <a:solidFill>
                  <a:schemeClr val="tx2"/>
                </a:solidFill>
              </a:rPr>
              <a:t>        小九只要公佈</a:t>
            </a:r>
            <a:r>
              <a:rPr lang="en-US" altLang="zh-TW" dirty="0" smtClean="0">
                <a:solidFill>
                  <a:schemeClr val="tx2"/>
                </a:solidFill>
              </a:rPr>
              <a:t>N,E,</a:t>
            </a:r>
            <a:r>
              <a:rPr lang="zh-TW" altLang="en-US" dirty="0" smtClean="0">
                <a:solidFill>
                  <a:schemeClr val="tx2"/>
                </a:solidFill>
              </a:rPr>
              <a:t>自己保留</a:t>
            </a:r>
            <a:r>
              <a:rPr lang="en-US" altLang="zh-TW" dirty="0" smtClean="0">
                <a:solidFill>
                  <a:schemeClr val="tx2"/>
                </a:solidFill>
              </a:rPr>
              <a:t>D, </a:t>
            </a:r>
          </a:p>
          <a:p>
            <a:r>
              <a:rPr lang="zh-TW" altLang="en-US" dirty="0" smtClean="0">
                <a:solidFill>
                  <a:schemeClr val="tx2"/>
                </a:solidFill>
              </a:rPr>
              <a:t>        小扁即可用</a:t>
            </a:r>
            <a:r>
              <a:rPr lang="en-US" altLang="zh-TW" dirty="0" smtClean="0">
                <a:solidFill>
                  <a:schemeClr val="tx2"/>
                </a:solidFill>
              </a:rPr>
              <a:t>N,E</a:t>
            </a:r>
            <a:r>
              <a:rPr lang="zh-TW" altLang="en-US" dirty="0" smtClean="0">
                <a:solidFill>
                  <a:schemeClr val="tx2"/>
                </a:solidFill>
              </a:rPr>
              <a:t>加密再傳給小九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357562"/>
            <a:ext cx="2286016" cy="5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公開金鑰</a:t>
            </a:r>
            <a:r>
              <a:rPr lang="en-US" altLang="zh-TW" smtClean="0"/>
              <a:t>(3/3)-RSA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</p:spPr>
        <p:txBody>
          <a:bodyPr/>
          <a:lstStyle/>
          <a:p>
            <a:r>
              <a:rPr lang="en-US" altLang="zh-TW" sz="2400" dirty="0" smtClean="0"/>
              <a:t>RSA</a:t>
            </a:r>
            <a:r>
              <a:rPr lang="zh-TW" altLang="en-US" sz="2400" dirty="0" smtClean="0"/>
              <a:t>加密公式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pPr lvl="1"/>
            <a:r>
              <a:rPr lang="en-US" altLang="zh-TW" sz="1600" dirty="0" smtClean="0"/>
              <a:t>e</a:t>
            </a:r>
            <a:r>
              <a:rPr lang="zh-TW" altLang="en-US" sz="1600" dirty="0" smtClean="0"/>
              <a:t>為公鑰，</a:t>
            </a:r>
            <a:r>
              <a:rPr lang="en-US" altLang="zh-TW" sz="1600" dirty="0" smtClean="0"/>
              <a:t>n</a:t>
            </a:r>
            <a:r>
              <a:rPr lang="zh-TW" altLang="en-US" sz="1600" dirty="0" smtClean="0"/>
              <a:t>為明文，</a:t>
            </a:r>
            <a:r>
              <a:rPr lang="en-US" altLang="zh-TW" sz="1600" dirty="0" smtClean="0"/>
              <a:t>c</a:t>
            </a:r>
            <a:r>
              <a:rPr lang="zh-TW" altLang="en-US" sz="1600" dirty="0" smtClean="0"/>
              <a:t>為密文</a:t>
            </a:r>
            <a:endParaRPr lang="en-US" altLang="zh-TW" sz="1600" dirty="0" smtClean="0"/>
          </a:p>
          <a:p>
            <a:r>
              <a:rPr lang="en-US" altLang="zh-TW" sz="2400" dirty="0" smtClean="0"/>
              <a:t>RSA</a:t>
            </a:r>
            <a:r>
              <a:rPr lang="zh-TW" altLang="en-US" sz="2400" dirty="0" smtClean="0"/>
              <a:t>解密</a:t>
            </a:r>
            <a:endParaRPr lang="en-US" altLang="zh-TW" sz="2400" dirty="0" smtClean="0"/>
          </a:p>
          <a:p>
            <a:pPr lvl="1"/>
            <a:r>
              <a:rPr lang="zh-TW" altLang="en-US" sz="2000" dirty="0" smtClean="0"/>
              <a:t>  </a:t>
            </a:r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r>
              <a:rPr lang="en-US" altLang="zh-TW" sz="2000" dirty="0" smtClean="0"/>
              <a:t>d</a:t>
            </a:r>
            <a:r>
              <a:rPr lang="zh-TW" altLang="en-US" sz="2000" dirty="0" smtClean="0"/>
              <a:t>為密鑰</a:t>
            </a:r>
            <a:r>
              <a:rPr lang="en-US" altLang="zh-TW" sz="2000" dirty="0" smtClean="0"/>
              <a:t>, c</a:t>
            </a:r>
            <a:r>
              <a:rPr lang="zh-TW" altLang="en-US" sz="2000" dirty="0" smtClean="0"/>
              <a:t>為密文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n</a:t>
            </a:r>
            <a:r>
              <a:rPr lang="zh-TW" altLang="en-US" sz="2000" dirty="0" smtClean="0"/>
              <a:t>為解密出的明文</a:t>
            </a:r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13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785926"/>
            <a:ext cx="2524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4643438" y="4429132"/>
            <a:ext cx="4143404" cy="187743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小九收到</a:t>
            </a:r>
            <a:r>
              <a:rPr lang="en-US" altLang="zh-TW" sz="1600" dirty="0" smtClean="0"/>
              <a:t>1570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2756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2091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2276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2423</a:t>
            </a:r>
          </a:p>
          <a:p>
            <a:r>
              <a:rPr lang="zh-TW" altLang="en-US" dirty="0" smtClean="0"/>
              <a:t>後，利用自己的密鑰</a:t>
            </a:r>
            <a:r>
              <a:rPr lang="en-US" altLang="zh-TW" dirty="0" smtClean="0"/>
              <a:t>D=1019</a:t>
            </a:r>
          </a:p>
          <a:p>
            <a:r>
              <a:rPr lang="en-US" altLang="zh-TW" sz="1600" dirty="0" smtClean="0"/>
              <a:t>1570</a:t>
            </a:r>
            <a:r>
              <a:rPr lang="en-US" altLang="zh-TW" sz="1600" b="1" baseline="30000" dirty="0" smtClean="0"/>
              <a:t>1019</a:t>
            </a:r>
            <a:r>
              <a:rPr lang="en-US" altLang="zh-TW" sz="1600" dirty="0" smtClean="0"/>
              <a:t> (mod 3337) </a:t>
            </a:r>
            <a:r>
              <a:rPr lang="zh-TW" altLang="zh-TW" sz="1600" dirty="0" smtClean="0"/>
              <a:t>≣ </a:t>
            </a:r>
            <a:r>
              <a:rPr lang="en-US" altLang="zh-TW" sz="1600" dirty="0" smtClean="0"/>
              <a:t>688 </a:t>
            </a:r>
          </a:p>
          <a:p>
            <a:r>
              <a:rPr lang="en-US" altLang="zh-TW" sz="1600" dirty="0" smtClean="0"/>
              <a:t>2756</a:t>
            </a:r>
            <a:r>
              <a:rPr lang="en-US" altLang="zh-TW" sz="1600" b="1" baseline="30000" dirty="0" smtClean="0"/>
              <a:t>1019</a:t>
            </a:r>
            <a:r>
              <a:rPr lang="en-US" altLang="zh-TW" sz="1600" dirty="0" smtClean="0"/>
              <a:t> (mod 3337) </a:t>
            </a:r>
            <a:r>
              <a:rPr lang="zh-TW" altLang="zh-TW" sz="1600" dirty="0" smtClean="0"/>
              <a:t>≣ </a:t>
            </a:r>
            <a:r>
              <a:rPr lang="en-US" altLang="zh-TW" sz="1600" dirty="0" smtClean="0"/>
              <a:t>232</a:t>
            </a:r>
          </a:p>
          <a:p>
            <a:r>
              <a:rPr lang="en-US" altLang="zh-TW" sz="1600" dirty="0" smtClean="0"/>
              <a:t>2091</a:t>
            </a:r>
            <a:r>
              <a:rPr lang="en-US" altLang="zh-TW" sz="1600" b="1" baseline="30000" dirty="0" smtClean="0"/>
              <a:t>1019</a:t>
            </a:r>
            <a:r>
              <a:rPr lang="en-US" altLang="zh-TW" sz="1600" dirty="0" smtClean="0"/>
              <a:t> (mod 3337) </a:t>
            </a:r>
            <a:r>
              <a:rPr lang="zh-TW" altLang="zh-TW" sz="1600" dirty="0" smtClean="0"/>
              <a:t>≣ </a:t>
            </a:r>
            <a:r>
              <a:rPr lang="en-US" altLang="zh-TW" sz="1600" dirty="0" smtClean="0"/>
              <a:t>687 </a:t>
            </a:r>
          </a:p>
          <a:p>
            <a:r>
              <a:rPr lang="en-US" altLang="zh-TW" sz="1600" dirty="0" smtClean="0"/>
              <a:t>2276</a:t>
            </a:r>
            <a:r>
              <a:rPr lang="en-US" altLang="zh-TW" sz="1600" b="1" baseline="30000" dirty="0" smtClean="0"/>
              <a:t>1019</a:t>
            </a:r>
            <a:r>
              <a:rPr lang="en-US" altLang="zh-TW" sz="1600" dirty="0" smtClean="0"/>
              <a:t> (mod 3337) </a:t>
            </a:r>
            <a:r>
              <a:rPr lang="zh-TW" altLang="zh-TW" sz="1600" dirty="0" smtClean="0"/>
              <a:t>≣ </a:t>
            </a:r>
            <a:r>
              <a:rPr lang="en-US" altLang="zh-TW" sz="1600" dirty="0" smtClean="0"/>
              <a:t>966</a:t>
            </a:r>
            <a:endParaRPr lang="zh-TW" altLang="zh-TW" sz="1600" dirty="0" smtClean="0"/>
          </a:p>
          <a:p>
            <a:r>
              <a:rPr lang="en-US" altLang="zh-TW" sz="1600" dirty="0" smtClean="0"/>
              <a:t>2423</a:t>
            </a:r>
            <a:r>
              <a:rPr lang="en-US" altLang="zh-TW" sz="1600" b="1" baseline="30000" dirty="0" smtClean="0"/>
              <a:t>1019</a:t>
            </a:r>
            <a:r>
              <a:rPr lang="en-US" altLang="zh-TW" sz="1600" dirty="0" smtClean="0"/>
              <a:t> (mod 3337) </a:t>
            </a:r>
            <a:r>
              <a:rPr lang="zh-TW" altLang="zh-TW" sz="1600" dirty="0" smtClean="0"/>
              <a:t>≣ </a:t>
            </a:r>
            <a:r>
              <a:rPr lang="en-US" altLang="zh-TW" sz="1600" dirty="0" smtClean="0"/>
              <a:t>668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643438" y="1571612"/>
            <a:ext cx="4143404" cy="2862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小扁知道小九公鑰</a:t>
            </a:r>
            <a:r>
              <a:rPr lang="en-US" altLang="zh-TW" dirty="0" smtClean="0"/>
              <a:t>e=79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N=3337</a:t>
            </a:r>
            <a:r>
              <a:rPr lang="zh-TW" altLang="en-US" dirty="0" smtClean="0"/>
              <a:t>，小九知道自己公私鑰</a:t>
            </a:r>
            <a:endParaRPr lang="en-US" altLang="zh-TW" dirty="0" smtClean="0"/>
          </a:p>
          <a:p>
            <a:r>
              <a:rPr lang="zh-TW" altLang="en-US" dirty="0" smtClean="0"/>
              <a:t>小扁欲傳瑞士帳戶給小九：</a:t>
            </a:r>
            <a:endParaRPr lang="en-US" altLang="zh-TW" dirty="0" smtClean="0"/>
          </a:p>
          <a:p>
            <a:r>
              <a:rPr lang="en-US" altLang="zh-TW" dirty="0" smtClean="0"/>
              <a:t>n=</a:t>
            </a:r>
            <a:r>
              <a:rPr lang="en-US" altLang="zh-TW" b="1" dirty="0" smtClean="0"/>
              <a:t>688 232 687 966 668</a:t>
            </a:r>
          </a:p>
          <a:p>
            <a:r>
              <a:rPr lang="da-DK" altLang="zh-TW" dirty="0" smtClean="0"/>
              <a:t>688</a:t>
            </a:r>
            <a:r>
              <a:rPr lang="da-DK" altLang="zh-TW" baseline="30000" dirty="0" smtClean="0"/>
              <a:t>79</a:t>
            </a:r>
            <a:r>
              <a:rPr lang="da-DK" altLang="zh-TW" dirty="0" smtClean="0"/>
              <a:t> (mod 3337) ≣1570</a:t>
            </a:r>
          </a:p>
          <a:p>
            <a:r>
              <a:rPr lang="da-DK" altLang="zh-TW" dirty="0" smtClean="0"/>
              <a:t>232</a:t>
            </a:r>
            <a:r>
              <a:rPr lang="da-DK" altLang="zh-TW" baseline="30000" dirty="0" smtClean="0"/>
              <a:t>79</a:t>
            </a:r>
            <a:r>
              <a:rPr lang="da-DK" altLang="zh-TW" dirty="0" smtClean="0"/>
              <a:t> (mod 3337) ≣2756</a:t>
            </a:r>
          </a:p>
          <a:p>
            <a:r>
              <a:rPr lang="da-DK" altLang="zh-TW" dirty="0" smtClean="0"/>
              <a:t>68</a:t>
            </a:r>
            <a:r>
              <a:rPr lang="en-US" altLang="zh-TW" dirty="0" smtClean="0"/>
              <a:t>7</a:t>
            </a:r>
            <a:r>
              <a:rPr lang="da-DK" altLang="zh-TW" baseline="30000" dirty="0" smtClean="0"/>
              <a:t>79</a:t>
            </a:r>
            <a:r>
              <a:rPr lang="da-DK" altLang="zh-TW" dirty="0" smtClean="0"/>
              <a:t> (mod 3337) ≣2091</a:t>
            </a:r>
          </a:p>
          <a:p>
            <a:r>
              <a:rPr lang="da-DK" altLang="zh-TW" dirty="0" smtClean="0"/>
              <a:t>966</a:t>
            </a:r>
            <a:r>
              <a:rPr lang="da-DK" altLang="zh-TW" baseline="30000" dirty="0" smtClean="0"/>
              <a:t>79</a:t>
            </a:r>
            <a:r>
              <a:rPr lang="da-DK" altLang="zh-TW" dirty="0" smtClean="0"/>
              <a:t> (mod 3337) ≣2276</a:t>
            </a:r>
          </a:p>
          <a:p>
            <a:r>
              <a:rPr lang="da-DK" altLang="zh-TW" dirty="0" smtClean="0"/>
              <a:t>668</a:t>
            </a:r>
            <a:r>
              <a:rPr lang="da-DK" altLang="zh-TW" baseline="30000" dirty="0" smtClean="0"/>
              <a:t>79</a:t>
            </a:r>
            <a:r>
              <a:rPr lang="en-US" altLang="zh-TW" dirty="0" smtClean="0"/>
              <a:t> (mod 3337)</a:t>
            </a:r>
            <a:r>
              <a:rPr lang="da-DK" altLang="zh-TW" dirty="0" smtClean="0"/>
              <a:t> ≣2423</a:t>
            </a:r>
          </a:p>
          <a:p>
            <a:r>
              <a:rPr lang="zh-TW" altLang="en-US" dirty="0" smtClean="0"/>
              <a:t>小扁傳 </a:t>
            </a:r>
            <a:r>
              <a:rPr lang="en-US" altLang="zh-TW" sz="1600" dirty="0" smtClean="0"/>
              <a:t>1570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2756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2091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2276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2423</a:t>
            </a:r>
            <a:r>
              <a:rPr lang="zh-TW" altLang="en-US" dirty="0" smtClean="0"/>
              <a:t>給小九</a:t>
            </a:r>
            <a:endParaRPr lang="zh-TW" altLang="en-US" dirty="0"/>
          </a:p>
        </p:txBody>
      </p:sp>
      <p:pic>
        <p:nvPicPr>
          <p:cNvPr id="15" name="圖片 14" descr="T04"/>
          <p:cNvPicPr/>
          <p:nvPr/>
        </p:nvPicPr>
        <p:blipFill>
          <a:blip r:embed="rId5" cstate="print"/>
          <a:srcRect t="6363" r="21442"/>
          <a:stretch>
            <a:fillRect/>
          </a:stretch>
        </p:blipFill>
        <p:spPr bwMode="auto">
          <a:xfrm>
            <a:off x="428596" y="4857760"/>
            <a:ext cx="4143404" cy="1051184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8072462" y="20716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加密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072462" y="47863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50000"/>
                  </a:schemeClr>
                </a:solidFill>
              </a:rPr>
              <a:t>解密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私密、公開金鑰比較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5987348" cy="351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14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215074" y="1785926"/>
            <a:ext cx="2643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1. </a:t>
            </a:r>
            <a:r>
              <a:rPr lang="zh-TW" altLang="en-US" sz="1600" dirty="0" smtClean="0"/>
              <a:t>實務上常搭配使用：</a:t>
            </a:r>
            <a:endParaRPr lang="en-US" altLang="zh-TW" sz="1600" dirty="0" smtClean="0"/>
          </a:p>
          <a:p>
            <a:r>
              <a:rPr lang="zh-TW" altLang="en-US" sz="1600" dirty="0" smtClean="0"/>
              <a:t>    例如用</a:t>
            </a:r>
            <a:r>
              <a:rPr lang="en-US" altLang="zh-TW" sz="1600" dirty="0" smtClean="0"/>
              <a:t>DES</a:t>
            </a:r>
            <a:r>
              <a:rPr lang="zh-TW" altLang="en-US" sz="1600" dirty="0" smtClean="0"/>
              <a:t>將文章</a:t>
            </a:r>
            <a:endParaRPr lang="en-US" altLang="zh-TW" sz="1600" dirty="0" smtClean="0"/>
          </a:p>
          <a:p>
            <a:r>
              <a:rPr lang="en-US" altLang="zh-TW" sz="1600" dirty="0" smtClean="0"/>
              <a:t>    </a:t>
            </a:r>
            <a:r>
              <a:rPr lang="zh-TW" altLang="en-US" sz="1600" dirty="0" smtClean="0"/>
              <a:t>加密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快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，用</a:t>
            </a:r>
            <a:r>
              <a:rPr lang="en-US" altLang="zh-TW" sz="1600" dirty="0" smtClean="0"/>
              <a:t>RSA</a:t>
            </a:r>
            <a:r>
              <a:rPr lang="zh-TW" altLang="en-US" sz="1600" dirty="0" smtClean="0"/>
              <a:t>將</a:t>
            </a:r>
            <a:endParaRPr lang="en-US" altLang="zh-TW" sz="1600" dirty="0" smtClean="0"/>
          </a:p>
          <a:p>
            <a:r>
              <a:rPr lang="zh-TW" altLang="en-US" sz="1600" dirty="0" smtClean="0"/>
              <a:t>     </a:t>
            </a:r>
            <a:r>
              <a:rPr lang="en-US" altLang="zh-TW" sz="1600" dirty="0" smtClean="0"/>
              <a:t>DES</a:t>
            </a:r>
            <a:r>
              <a:rPr lang="zh-TW" altLang="en-US" sz="1600" dirty="0" smtClean="0"/>
              <a:t>的密鑰加密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r>
              <a:rPr lang="en-US" altLang="zh-TW" sz="1600" dirty="0" smtClean="0"/>
              <a:t>2. </a:t>
            </a:r>
            <a:r>
              <a:rPr lang="zh-TW" altLang="en-US" sz="1600" dirty="0" smtClean="0"/>
              <a:t>如果</a:t>
            </a:r>
            <a:r>
              <a:rPr lang="en-US" altLang="zh-TW" sz="1600" dirty="0" smtClean="0"/>
              <a:t>RSA</a:t>
            </a:r>
            <a:r>
              <a:rPr lang="zh-TW" altLang="en-US" sz="1600" dirty="0" smtClean="0"/>
              <a:t>的</a:t>
            </a:r>
            <a:r>
              <a:rPr lang="en-US" altLang="zh-TW" sz="1600" dirty="0" smtClean="0"/>
              <a:t>N</a:t>
            </a:r>
            <a:r>
              <a:rPr lang="zh-TW" altLang="en-US" sz="1600" dirty="0" smtClean="0"/>
              <a:t>大於</a:t>
            </a:r>
            <a:r>
              <a:rPr lang="en-US" altLang="zh-TW" sz="1600" dirty="0" smtClean="0"/>
              <a:t>100</a:t>
            </a:r>
          </a:p>
          <a:p>
            <a:r>
              <a:rPr lang="zh-TW" altLang="en-US" sz="1600" dirty="0" smtClean="0"/>
              <a:t>    位數，找到</a:t>
            </a:r>
            <a:r>
              <a:rPr lang="en-US" altLang="zh-TW" sz="1600" dirty="0" smtClean="0"/>
              <a:t>PQ</a:t>
            </a:r>
            <a:r>
              <a:rPr lang="zh-TW" altLang="en-US" sz="1600" dirty="0" smtClean="0"/>
              <a:t>可能要</a:t>
            </a:r>
            <a:endParaRPr lang="en-US" altLang="zh-TW" sz="1600" dirty="0" smtClean="0"/>
          </a:p>
          <a:p>
            <a:r>
              <a:rPr lang="zh-TW" altLang="en-US" sz="1600" dirty="0" smtClean="0"/>
              <a:t>     花</a:t>
            </a:r>
            <a:r>
              <a:rPr lang="en-US" altLang="zh-TW" sz="1600" dirty="0" smtClean="0"/>
              <a:t>70</a:t>
            </a:r>
            <a:r>
              <a:rPr lang="zh-TW" altLang="en-US" sz="1600" dirty="0" smtClean="0"/>
              <a:t>年</a:t>
            </a:r>
            <a:r>
              <a:rPr lang="en-US" altLang="zh-TW" sz="1600" dirty="0" smtClean="0"/>
              <a:t>-&gt;</a:t>
            </a:r>
            <a:r>
              <a:rPr lang="zh-TW" altLang="en-US" sz="1600" dirty="0" smtClean="0"/>
              <a:t>代表不可破解</a:t>
            </a:r>
            <a:endParaRPr lang="en-US" altLang="zh-TW" sz="1600" dirty="0" smtClean="0"/>
          </a:p>
          <a:p>
            <a:endParaRPr lang="en-US" altLang="zh-TW" sz="1600" dirty="0" smtClean="0"/>
          </a:p>
          <a:p>
            <a:pPr lvl="0"/>
            <a:r>
              <a:rPr lang="en-US" altLang="zh-TW" sz="1600" dirty="0" smtClean="0"/>
              <a:t>3. </a:t>
            </a:r>
            <a:r>
              <a:rPr lang="zh-TW" altLang="zh-TW" sz="1600" dirty="0" smtClean="0"/>
              <a:t>使用硬體設計</a:t>
            </a:r>
            <a:endParaRPr lang="en-US" altLang="zh-TW" sz="1600" dirty="0" smtClean="0"/>
          </a:p>
          <a:p>
            <a:pPr lvl="0"/>
            <a:r>
              <a:rPr lang="en-US" altLang="zh-TW" sz="1600" dirty="0" smtClean="0"/>
              <a:t>    DES </a:t>
            </a:r>
            <a:r>
              <a:rPr lang="zh-TW" altLang="zh-TW" sz="1600" dirty="0" smtClean="0"/>
              <a:t>比 </a:t>
            </a:r>
            <a:r>
              <a:rPr lang="en-US" altLang="zh-TW" sz="1600" dirty="0" smtClean="0"/>
              <a:t>RSA </a:t>
            </a:r>
            <a:r>
              <a:rPr lang="zh-TW" altLang="zh-TW" sz="1600" dirty="0" smtClean="0"/>
              <a:t>快 </a:t>
            </a:r>
            <a:r>
              <a:rPr lang="en-US" altLang="zh-TW" sz="1600" dirty="0" smtClean="0"/>
              <a:t>1000 </a:t>
            </a:r>
            <a:r>
              <a:rPr lang="zh-TW" altLang="zh-TW" sz="1600" dirty="0" smtClean="0"/>
              <a:t>倍</a:t>
            </a:r>
          </a:p>
          <a:p>
            <a:pPr lvl="0"/>
            <a:r>
              <a:rPr lang="en-US" altLang="zh-TW" sz="1600" dirty="0" smtClean="0"/>
              <a:t>    </a:t>
            </a:r>
            <a:r>
              <a:rPr lang="zh-TW" altLang="zh-TW" sz="1600" dirty="0" smtClean="0"/>
              <a:t>使用軟體設計</a:t>
            </a:r>
            <a:endParaRPr lang="en-US" altLang="zh-TW" sz="1600" dirty="0" smtClean="0"/>
          </a:p>
          <a:p>
            <a:pPr lvl="0"/>
            <a:r>
              <a:rPr lang="en-US" altLang="zh-TW" sz="1600" dirty="0" smtClean="0"/>
              <a:t>    DES </a:t>
            </a:r>
            <a:r>
              <a:rPr lang="zh-TW" altLang="zh-TW" sz="1600" dirty="0" smtClean="0"/>
              <a:t>比 </a:t>
            </a:r>
            <a:r>
              <a:rPr lang="en-US" altLang="zh-TW" sz="1600" dirty="0" smtClean="0"/>
              <a:t>RSA </a:t>
            </a:r>
            <a:r>
              <a:rPr lang="zh-TW" altLang="zh-TW" sz="1600" dirty="0" smtClean="0"/>
              <a:t>快 </a:t>
            </a:r>
            <a:r>
              <a:rPr lang="en-US" altLang="zh-TW" sz="1600" dirty="0" smtClean="0"/>
              <a:t>100 </a:t>
            </a:r>
            <a:r>
              <a:rPr lang="zh-TW" altLang="zh-TW" sz="1600" dirty="0" smtClean="0"/>
              <a:t>倍</a:t>
            </a:r>
          </a:p>
          <a:p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>
          <a:blip r:embed="rId3" cstate="print"/>
          <a:srcRect t="26804" r="-12" b="17732"/>
          <a:stretch>
            <a:fillRect/>
          </a:stretch>
        </p:blipFill>
        <p:spPr bwMode="auto">
          <a:xfrm>
            <a:off x="5286380" y="2643182"/>
            <a:ext cx="3495293" cy="216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90889"/>
            <a:ext cx="4262438" cy="523220"/>
          </a:xfrm>
        </p:spPr>
        <p:txBody>
          <a:bodyPr/>
          <a:lstStyle/>
          <a:p>
            <a:pPr algn="l"/>
            <a:r>
              <a:rPr lang="zh-TW" altLang="en-US" sz="2800" smtClean="0"/>
              <a:t>雜湊函數 </a:t>
            </a:r>
            <a:r>
              <a:rPr lang="en-US" altLang="zh-TW" sz="2400" smtClean="0"/>
              <a:t>Hash Function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又稱單向加密函數，能將任何長度的文件</a:t>
            </a:r>
            <a:endParaRPr lang="en-US" altLang="zh-TW" sz="2400" smtClean="0"/>
          </a:p>
          <a:p>
            <a:pPr>
              <a:buNone/>
            </a:pPr>
            <a:r>
              <a:rPr lang="zh-TW" altLang="en-US" sz="2400" smtClean="0"/>
              <a:t>    和資訊轉為特定碼數的代碼，稱為雜湊值</a:t>
            </a:r>
            <a:endParaRPr lang="en-US" altLang="zh-TW" sz="2400" smtClean="0"/>
          </a:p>
          <a:p>
            <a:pPr lvl="1"/>
            <a:r>
              <a:rPr lang="en-US" altLang="zh-TW" sz="2000" smtClean="0"/>
              <a:t>Hash Value or Message Digest</a:t>
            </a:r>
          </a:p>
          <a:p>
            <a:r>
              <a:rPr lang="zh-TW" altLang="en-US" sz="2400" smtClean="0"/>
              <a:t>特性：</a:t>
            </a:r>
            <a:endParaRPr lang="en-US" altLang="zh-TW" sz="2400" smtClean="0"/>
          </a:p>
          <a:p>
            <a:pPr lvl="1"/>
            <a:r>
              <a:rPr lang="zh-TW" altLang="zh-TW" sz="2000" smtClean="0"/>
              <a:t>不可反逆</a:t>
            </a:r>
            <a:endParaRPr lang="en-US" altLang="zh-TW" sz="2000" smtClean="0"/>
          </a:p>
          <a:p>
            <a:pPr lvl="2"/>
            <a:r>
              <a:rPr lang="zh-TW" altLang="zh-TW" sz="1600" smtClean="0"/>
              <a:t>無法由輸出反推其原輸入值</a:t>
            </a:r>
            <a:endParaRPr lang="en-US" altLang="zh-TW" sz="1600" smtClean="0">
              <a:solidFill>
                <a:srgbClr val="FF0000"/>
              </a:solidFill>
            </a:endParaRPr>
          </a:p>
          <a:p>
            <a:pPr lvl="1"/>
            <a:r>
              <a:rPr lang="zh-TW" altLang="zh-TW" sz="2000" smtClean="0"/>
              <a:t>抗碰撞性</a:t>
            </a:r>
            <a:r>
              <a:rPr lang="en-US" altLang="zh-TW" sz="2000" smtClean="0"/>
              <a:t>(collision resistance)</a:t>
            </a:r>
            <a:r>
              <a:rPr lang="zh-TW" altLang="en-US" sz="2000" smtClean="0"/>
              <a:t>：</a:t>
            </a:r>
            <a:endParaRPr lang="en-US" altLang="zh-TW" sz="2000" smtClean="0"/>
          </a:p>
          <a:p>
            <a:pPr lvl="2"/>
            <a:r>
              <a:rPr lang="zh-TW" altLang="en-US" sz="1600" smtClean="0"/>
              <a:t>兩個訊息的雜湊值一樣機率非常低</a:t>
            </a:r>
            <a:endParaRPr lang="zh-TW" altLang="zh-TW" sz="1600" smtClean="0"/>
          </a:p>
          <a:p>
            <a:pPr lvl="1"/>
            <a:r>
              <a:rPr lang="zh-TW" altLang="zh-TW" sz="2000" smtClean="0"/>
              <a:t>擴張性</a:t>
            </a:r>
            <a:r>
              <a:rPr lang="en-US" altLang="zh-TW" sz="2000" smtClean="0"/>
              <a:t>(Diffusion)</a:t>
            </a:r>
            <a:r>
              <a:rPr lang="zh-TW" altLang="en-US" sz="2000" smtClean="0"/>
              <a:t>：</a:t>
            </a:r>
            <a:endParaRPr lang="en-US" altLang="zh-TW" sz="2000" smtClean="0"/>
          </a:p>
          <a:p>
            <a:pPr lvl="2"/>
            <a:r>
              <a:rPr lang="zh-TW" altLang="en-US" sz="1600" smtClean="0"/>
              <a:t>明文一個小改變會影響一個範圍的雜湊值</a:t>
            </a:r>
            <a:endParaRPr lang="zh-TW" altLang="zh-TW" sz="1600" smtClean="0"/>
          </a:p>
          <a:p>
            <a:r>
              <a:rPr lang="zh-TW" altLang="en-US" sz="2400" smtClean="0"/>
              <a:t>常見：</a:t>
            </a:r>
            <a:r>
              <a:rPr lang="en-US" altLang="zh-TW" sz="2400" smtClean="0"/>
              <a:t>MD2, MD4, MD5, SHA-0, SHA-1</a:t>
            </a:r>
          </a:p>
          <a:p>
            <a:r>
              <a:rPr lang="zh-TW" altLang="en-US" sz="2400" smtClean="0"/>
              <a:t>應用：</a:t>
            </a:r>
            <a:r>
              <a:rPr lang="zh-TW" altLang="en-US" sz="2000" smtClean="0"/>
              <a:t>確保資料完整性</a:t>
            </a:r>
            <a:r>
              <a:rPr lang="en-US" altLang="zh-TW" sz="2000" smtClean="0"/>
              <a:t>, ex</a:t>
            </a:r>
            <a:r>
              <a:rPr lang="zh-TW" altLang="en-US" sz="2000" smtClean="0"/>
              <a:t>：火漆、</a:t>
            </a:r>
            <a:r>
              <a:rPr lang="en-US" altLang="zh-TW" sz="2000" smtClean="0"/>
              <a:t>BT</a:t>
            </a:r>
          </a:p>
          <a:p>
            <a:pPr>
              <a:buNone/>
            </a:pP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15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29454" y="4857760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HASH: 39a03831646113d2a2bd4bd31a0fa39295e46bd2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加密流程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3" cstate="print"/>
          <a:srcRect l="7523" t="914" r="38693" b="41114"/>
          <a:stretch>
            <a:fillRect/>
          </a:stretch>
        </p:blipFill>
        <p:spPr bwMode="auto">
          <a:xfrm>
            <a:off x="357158" y="1571612"/>
            <a:ext cx="521497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16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00694" y="1785926"/>
            <a:ext cx="340349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/>
              <a:t>將資料經由</a:t>
            </a:r>
            <a:r>
              <a:rPr lang="en-US" altLang="zh-TW" dirty="0" smtClean="0"/>
              <a:t>Hash</a:t>
            </a:r>
            <a:r>
              <a:rPr lang="zh-TW" altLang="en-US" dirty="0" smtClean="0"/>
              <a:t> </a:t>
            </a:r>
            <a:r>
              <a:rPr lang="en-US" altLang="zh-TW" dirty="0" smtClean="0"/>
              <a:t>Function</a:t>
            </a:r>
          </a:p>
          <a:p>
            <a:pPr marL="342900" indent="-342900"/>
            <a:r>
              <a:rPr lang="en-US" altLang="zh-TW" dirty="0" smtClean="0"/>
              <a:t>	</a:t>
            </a:r>
            <a:r>
              <a:rPr lang="zh-TW" altLang="en-US" dirty="0" smtClean="0"/>
              <a:t>轉乘雜湊值</a:t>
            </a:r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>
              <a:buAutoNum type="arabicPeriod" startAt="2"/>
            </a:pPr>
            <a:r>
              <a:rPr lang="zh-TW" altLang="en-US" dirty="0" smtClean="0"/>
              <a:t>將雜湊值以</a:t>
            </a:r>
            <a:r>
              <a:rPr lang="en-US" altLang="zh-TW" dirty="0" smtClean="0"/>
              <a:t>TX-RSA</a:t>
            </a:r>
            <a:r>
              <a:rPr lang="zh-TW" altLang="en-US" dirty="0" smtClean="0"/>
              <a:t>私鑰</a:t>
            </a: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	</a:t>
            </a:r>
            <a:r>
              <a:rPr lang="zh-TW" altLang="en-US" dirty="0" smtClean="0"/>
              <a:t>做成數位簽章</a:t>
            </a:r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>
              <a:buAutoNum type="arabicPeriod" startAt="3"/>
            </a:pPr>
            <a:r>
              <a:rPr lang="zh-TW" altLang="en-US" dirty="0" smtClean="0"/>
              <a:t>將數位簽章加於資料後端</a:t>
            </a:r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>
              <a:buAutoNum type="arabicPeriod" startAt="4"/>
            </a:pPr>
            <a:r>
              <a:rPr lang="zh-TW" altLang="en-US" dirty="0" smtClean="0"/>
              <a:t>利用</a:t>
            </a:r>
            <a:r>
              <a:rPr lang="en-US" altLang="zh-TW" dirty="0" smtClean="0"/>
              <a:t>DES</a:t>
            </a:r>
            <a:r>
              <a:rPr lang="zh-TW" altLang="en-US" dirty="0" smtClean="0"/>
              <a:t>共同金鑰將新資料</a:t>
            </a: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	</a:t>
            </a:r>
            <a:r>
              <a:rPr lang="zh-TW" altLang="en-US" dirty="0" smtClean="0"/>
              <a:t>加密為密文</a:t>
            </a:r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>
              <a:buAutoNum type="arabicPeriod" startAt="5"/>
            </a:pPr>
            <a:r>
              <a:rPr lang="zh-TW" altLang="en-US" dirty="0" smtClean="0"/>
              <a:t>利用</a:t>
            </a:r>
            <a:r>
              <a:rPr lang="en-US" altLang="zh-TW" dirty="0" smtClean="0"/>
              <a:t>RX</a:t>
            </a:r>
            <a:r>
              <a:rPr lang="zh-TW" altLang="en-US" dirty="0" smtClean="0"/>
              <a:t>的公開金鑰，用</a:t>
            </a:r>
            <a:r>
              <a:rPr lang="en-US" altLang="zh-TW" dirty="0" smtClean="0"/>
              <a:t>RSA</a:t>
            </a:r>
          </a:p>
          <a:p>
            <a:pPr marL="342900" indent="-342900"/>
            <a:r>
              <a:rPr lang="en-US" altLang="zh-TW" dirty="0" smtClean="0"/>
              <a:t>	</a:t>
            </a:r>
            <a:r>
              <a:rPr lang="zh-TW" altLang="en-US" dirty="0" smtClean="0"/>
              <a:t>將</a:t>
            </a:r>
            <a:r>
              <a:rPr lang="en-US" altLang="zh-TW" dirty="0" smtClean="0"/>
              <a:t>DES</a:t>
            </a:r>
            <a:r>
              <a:rPr lang="zh-TW" altLang="en-US" dirty="0" smtClean="0"/>
              <a:t>共同金鑰加密</a:t>
            </a:r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/>
            <a:r>
              <a:rPr lang="en-US" altLang="zh-TW" dirty="0" smtClean="0"/>
              <a:t>6.</a:t>
            </a:r>
            <a:r>
              <a:rPr lang="zh-TW" altLang="en-US" dirty="0" smtClean="0"/>
              <a:t>   將</a:t>
            </a:r>
            <a:r>
              <a:rPr lang="en-US" altLang="zh-TW" dirty="0" smtClean="0"/>
              <a:t>5.</a:t>
            </a:r>
            <a:r>
              <a:rPr lang="zh-TW" altLang="en-US" dirty="0" smtClean="0"/>
              <a:t> 的資料附在</a:t>
            </a:r>
            <a:r>
              <a:rPr lang="en-US" altLang="zh-TW" dirty="0" smtClean="0"/>
              <a:t>4.</a:t>
            </a:r>
            <a:r>
              <a:rPr lang="zh-TW" altLang="en-US" dirty="0" smtClean="0"/>
              <a:t>後，傳送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解密流程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/>
          </p:cNvPicPr>
          <p:nvPr>
            <p:ph idx="1"/>
          </p:nvPr>
        </p:nvPicPr>
        <p:blipFill>
          <a:blip r:embed="rId3" cstate="print"/>
          <a:srcRect r="43655" b="46774"/>
          <a:stretch>
            <a:fillRect/>
          </a:stretch>
        </p:blipFill>
        <p:spPr bwMode="auto">
          <a:xfrm>
            <a:off x="428596" y="1643050"/>
            <a:ext cx="528641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17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43570" y="1714488"/>
            <a:ext cx="330090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/>
              <a:t>利用</a:t>
            </a:r>
            <a:r>
              <a:rPr lang="en-US" altLang="zh-TW" dirty="0" smtClean="0"/>
              <a:t>RX</a:t>
            </a:r>
            <a:r>
              <a:rPr lang="zh-TW" altLang="en-US" dirty="0" smtClean="0"/>
              <a:t>私鑰，將加密後的</a:t>
            </a: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	DES</a:t>
            </a:r>
            <a:r>
              <a:rPr lang="zh-TW" altLang="en-US" dirty="0" smtClean="0"/>
              <a:t>共同金鑰解密</a:t>
            </a:r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>
              <a:buAutoNum type="arabicPeriod" startAt="2"/>
            </a:pPr>
            <a:r>
              <a:rPr lang="zh-TW" altLang="en-US" dirty="0" smtClean="0"/>
              <a:t>用共同金鑰將密文轉為資料</a:t>
            </a:r>
            <a:endParaRPr lang="en-US" altLang="zh-TW" dirty="0" smtClean="0"/>
          </a:p>
          <a:p>
            <a:pPr marL="342900" indent="-342900">
              <a:buAutoNum type="arabicPeriod" startAt="2"/>
            </a:pPr>
            <a:endParaRPr lang="en-US" altLang="zh-TW" dirty="0" smtClean="0"/>
          </a:p>
          <a:p>
            <a:pPr marL="342900" indent="-342900">
              <a:buAutoNum type="arabicPeriod" startAt="2"/>
            </a:pPr>
            <a:r>
              <a:rPr lang="zh-TW" altLang="en-US" dirty="0" smtClean="0"/>
              <a:t>用</a:t>
            </a:r>
            <a:r>
              <a:rPr lang="en-US" altLang="zh-TW" dirty="0" smtClean="0"/>
              <a:t>TX</a:t>
            </a:r>
            <a:r>
              <a:rPr lang="zh-TW" altLang="en-US" dirty="0" smtClean="0"/>
              <a:t>公開金鑰，將數位簽</a:t>
            </a: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	</a:t>
            </a:r>
            <a:r>
              <a:rPr lang="zh-TW" altLang="en-US" dirty="0" smtClean="0"/>
              <a:t>章轉為雜湊值</a:t>
            </a:r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/>
            <a:r>
              <a:rPr lang="en-US" altLang="zh-TW" dirty="0" smtClean="0"/>
              <a:t>4.	</a:t>
            </a:r>
            <a:r>
              <a:rPr lang="zh-TW" altLang="en-US" dirty="0" smtClean="0"/>
              <a:t>將</a:t>
            </a:r>
            <a:r>
              <a:rPr lang="en-US" altLang="zh-TW" dirty="0" smtClean="0"/>
              <a:t>2.</a:t>
            </a:r>
            <a:r>
              <a:rPr lang="zh-TW" altLang="en-US" dirty="0" smtClean="0"/>
              <a:t>的資料送進雜湊函數</a:t>
            </a:r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>
              <a:buAutoNum type="arabicPeriod" startAt="5"/>
            </a:pPr>
            <a:r>
              <a:rPr lang="zh-TW" altLang="en-US" dirty="0" smtClean="0"/>
              <a:t>比對</a:t>
            </a:r>
            <a:r>
              <a:rPr lang="en-US" altLang="zh-TW" dirty="0" smtClean="0"/>
              <a:t>3.</a:t>
            </a:r>
            <a:r>
              <a:rPr lang="zh-TW" altLang="en-US" dirty="0" smtClean="0"/>
              <a:t>與</a:t>
            </a:r>
            <a:r>
              <a:rPr lang="en-US" altLang="zh-TW" dirty="0" smtClean="0"/>
              <a:t>4.</a:t>
            </a:r>
            <a:r>
              <a:rPr lang="zh-TW" altLang="en-US" dirty="0" smtClean="0"/>
              <a:t>的雜湊值，若</a:t>
            </a: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	</a:t>
            </a:r>
            <a:r>
              <a:rPr lang="zh-TW" altLang="en-US" dirty="0" smtClean="0"/>
              <a:t>一樣代表資料無誤可信</a:t>
            </a:r>
            <a:endParaRPr lang="en-US" altLang="zh-TW" dirty="0" smtClean="0"/>
          </a:p>
          <a:p>
            <a:pPr marL="342900" indent="-342900">
              <a:buAutoNum type="arabicPeriod" startAt="2"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網路安全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18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2000" y="3886200"/>
            <a:ext cx="2438400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400" dirty="0" smtClean="0">
                <a:solidFill>
                  <a:srgbClr val="000000"/>
                </a:solidFill>
              </a:rPr>
              <a:t>密碼學</a:t>
            </a:r>
            <a:r>
              <a:rPr lang="en-US" altLang="zh-TW" sz="2400" dirty="0" smtClean="0">
                <a:solidFill>
                  <a:srgbClr val="000000"/>
                </a:solidFill>
              </a:rPr>
              <a:t>/</a:t>
            </a:r>
            <a:r>
              <a:rPr lang="zh-TW" altLang="en-US" sz="2400" dirty="0" smtClean="0">
                <a:solidFill>
                  <a:srgbClr val="000000"/>
                </a:solidFill>
              </a:rPr>
              <a:t>演算法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2971800"/>
            <a:ext cx="2438400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400">
                <a:solidFill>
                  <a:srgbClr val="000000"/>
                </a:solidFill>
              </a:rPr>
              <a:t>加解密技術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0" y="2057400"/>
            <a:ext cx="2438400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9pPr>
          </a:lstStyle>
          <a:p>
            <a:pPr algn="ctr"/>
            <a:r>
              <a:rPr lang="zh-TW" altLang="en-US" sz="2400" dirty="0" smtClean="0">
                <a:solidFill>
                  <a:srgbClr val="000000"/>
                </a:solidFill>
              </a:rPr>
              <a:t>應用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52800" y="4114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400">
                <a:solidFill>
                  <a:srgbClr val="000000"/>
                </a:solidFill>
              </a:rPr>
              <a:t>Symmetric / Asymmetric Cryptography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52800" y="3200400"/>
            <a:ext cx="1443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400" dirty="0" smtClean="0">
                <a:solidFill>
                  <a:srgbClr val="000000"/>
                </a:solidFill>
              </a:rPr>
              <a:t>DES,RSA</a:t>
            </a:r>
            <a:endParaRPr lang="en-US" altLang="zh-TW" sz="2400" dirty="0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352800" y="2057400"/>
            <a:ext cx="5027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3600" kern="1200">
                <a:solidFill>
                  <a:schemeClr val="tx1"/>
                </a:solidFill>
                <a:latin typeface="Times New Roman" pitchFamily="18" charset="-52"/>
                <a:ea typeface="新細明體" pitchFamily="18" charset="-120"/>
                <a:cs typeface="+mn-cs"/>
              </a:defRPr>
            </a:lvl9pPr>
          </a:lstStyle>
          <a:p>
            <a:r>
              <a:rPr lang="en-US" altLang="zh-TW" sz="2400" dirty="0">
                <a:solidFill>
                  <a:srgbClr val="000000"/>
                </a:solidFill>
              </a:rPr>
              <a:t>digital signature, Authentication,</a:t>
            </a:r>
          </a:p>
          <a:p>
            <a:r>
              <a:rPr lang="en-US" altLang="zh-TW" sz="2400" dirty="0" smtClean="0">
                <a:solidFill>
                  <a:srgbClr val="000000"/>
                </a:solidFill>
              </a:rPr>
              <a:t>SSL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TW" sz="2400" dirty="0" smtClean="0">
                <a:solidFill>
                  <a:srgbClr val="000000"/>
                </a:solidFill>
              </a:rPr>
              <a:t>(Secure Sockets Layer), SET…etc</a:t>
            </a:r>
            <a:endParaRPr lang="en-US" altLang="zh-TW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生活應用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密碼學與資料隱藏</a:t>
            </a:r>
            <a:endParaRPr lang="en-US" altLang="zh-TW" smtClean="0"/>
          </a:p>
          <a:p>
            <a:pPr lvl="1"/>
            <a:r>
              <a:rPr lang="zh-TW" altLang="en-US" smtClean="0"/>
              <a:t>網路安全</a:t>
            </a:r>
            <a:endParaRPr lang="en-US" altLang="zh-TW" smtClean="0"/>
          </a:p>
          <a:p>
            <a:pPr lvl="1"/>
            <a:r>
              <a:rPr lang="zh-TW" altLang="en-US" smtClean="0"/>
              <a:t>展頻通訊</a:t>
            </a:r>
            <a:endParaRPr lang="en-US" altLang="zh-TW" smtClean="0"/>
          </a:p>
          <a:p>
            <a:pPr lvl="1"/>
            <a:r>
              <a:rPr lang="zh-TW" altLang="en-US" smtClean="0"/>
              <a:t>浮水印</a:t>
            </a:r>
            <a:endParaRPr lang="en-US" altLang="zh-TW" smtClean="0"/>
          </a:p>
          <a:p>
            <a:pPr lvl="2"/>
            <a:r>
              <a:rPr lang="zh-TW" altLang="en-US" smtClean="0"/>
              <a:t>影像浮水印</a:t>
            </a:r>
            <a:endParaRPr lang="en-US" altLang="zh-TW" smtClean="0"/>
          </a:p>
          <a:p>
            <a:pPr lvl="2"/>
            <a:r>
              <a:rPr lang="zh-TW" altLang="en-US" smtClean="0"/>
              <a:t>聲音浮水印</a:t>
            </a:r>
            <a:endParaRPr lang="en-US" altLang="zh-TW" smtClean="0"/>
          </a:p>
          <a:p>
            <a:pPr lvl="1"/>
            <a:r>
              <a:rPr lang="zh-TW" altLang="en-US" smtClean="0"/>
              <a:t>條碼</a:t>
            </a:r>
            <a:endParaRPr lang="en-US" altLang="zh-TW" smtClean="0"/>
          </a:p>
          <a:p>
            <a:pPr lvl="2"/>
            <a:r>
              <a:rPr lang="zh-TW" altLang="en-US" smtClean="0"/>
              <a:t>一維條碼</a:t>
            </a:r>
            <a:endParaRPr lang="en-US" altLang="zh-TW" smtClean="0"/>
          </a:p>
          <a:p>
            <a:pPr lvl="2"/>
            <a:r>
              <a:rPr lang="zh-TW" altLang="en-US" smtClean="0"/>
              <a:t>二維條碼</a:t>
            </a:r>
            <a:endParaRPr lang="en-US" altLang="zh-TW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19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951406" cy="34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en-US" altLang="zh-TW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800" smtClean="0"/>
              <a:t>密碼學簡介</a:t>
            </a:r>
            <a:r>
              <a:rPr lang="en-US" altLang="zh-TW" sz="1800" smtClean="0"/>
              <a:t>-</a:t>
            </a:r>
            <a:r>
              <a:rPr lang="zh-TW" altLang="en-US" sz="1800" smtClean="0"/>
              <a:t>起源、發展、分類</a:t>
            </a:r>
            <a:endParaRPr lang="en-US" altLang="zh-TW" sz="1800" smtClean="0"/>
          </a:p>
          <a:p>
            <a:pPr lvl="1"/>
            <a:r>
              <a:rPr lang="zh-TW" altLang="en-US" sz="1800" smtClean="0"/>
              <a:t>對稱式金鑰</a:t>
            </a:r>
            <a:endParaRPr lang="en-US" altLang="zh-TW" sz="1800" smtClean="0"/>
          </a:p>
          <a:p>
            <a:pPr lvl="2"/>
            <a:r>
              <a:rPr lang="en-US" altLang="zh-TW" sz="1800" smtClean="0"/>
              <a:t>DES</a:t>
            </a:r>
          </a:p>
          <a:p>
            <a:pPr lvl="2"/>
            <a:r>
              <a:rPr lang="en-US" altLang="zh-TW" sz="1800" smtClean="0"/>
              <a:t>AES</a:t>
            </a:r>
          </a:p>
          <a:p>
            <a:pPr lvl="1"/>
            <a:r>
              <a:rPr lang="zh-TW" altLang="en-US" sz="1800" smtClean="0"/>
              <a:t>非對稱式金鑰</a:t>
            </a:r>
            <a:endParaRPr lang="en-US" altLang="zh-TW" sz="1800" smtClean="0"/>
          </a:p>
          <a:p>
            <a:pPr lvl="2"/>
            <a:r>
              <a:rPr lang="en-US" altLang="zh-TW" sz="1400" smtClean="0"/>
              <a:t>RSA	</a:t>
            </a:r>
          </a:p>
          <a:p>
            <a:pPr lvl="1"/>
            <a:r>
              <a:rPr lang="zh-TW" altLang="en-US" sz="1800" smtClean="0"/>
              <a:t>雜湊函數</a:t>
            </a:r>
            <a:endParaRPr lang="en-US" altLang="zh-TW" sz="1800" smtClean="0"/>
          </a:p>
          <a:p>
            <a:r>
              <a:rPr lang="zh-TW" altLang="en-US" sz="1800" smtClean="0"/>
              <a:t>密碼學生活應用</a:t>
            </a:r>
            <a:endParaRPr lang="en-US" altLang="zh-TW" sz="1800" smtClean="0"/>
          </a:p>
          <a:p>
            <a:pPr lvl="1"/>
            <a:r>
              <a:rPr lang="zh-TW" altLang="en-US" sz="1400" smtClean="0"/>
              <a:t>網路安全</a:t>
            </a:r>
            <a:endParaRPr lang="en-US" altLang="zh-TW" sz="1400" smtClean="0"/>
          </a:p>
          <a:p>
            <a:pPr lvl="1"/>
            <a:r>
              <a:rPr lang="zh-TW" altLang="en-US" sz="1400" smtClean="0"/>
              <a:t>浮水印</a:t>
            </a:r>
            <a:endParaRPr lang="en-US" altLang="zh-TW" sz="1400" smtClean="0"/>
          </a:p>
          <a:p>
            <a:pPr lvl="1"/>
            <a:r>
              <a:rPr lang="zh-TW" altLang="en-US" sz="1400" smtClean="0"/>
              <a:t>條碼</a:t>
            </a:r>
            <a:endParaRPr lang="en-US" altLang="zh-TW" sz="1400" smtClean="0"/>
          </a:p>
          <a:p>
            <a:pPr lvl="2"/>
            <a:r>
              <a:rPr lang="zh-TW" altLang="en-US" sz="1200" smtClean="0"/>
              <a:t>一維條碼：</a:t>
            </a:r>
            <a:r>
              <a:rPr lang="en-US" altLang="zh-TW" sz="1200" smtClean="0"/>
              <a:t>code39</a:t>
            </a:r>
          </a:p>
          <a:p>
            <a:pPr lvl="2"/>
            <a:r>
              <a:rPr lang="zh-TW" altLang="en-US" sz="1200" smtClean="0"/>
              <a:t>二維條碼：</a:t>
            </a:r>
            <a:r>
              <a:rPr lang="en-US" altLang="zh-TW" sz="1200" smtClean="0"/>
              <a:t>QR code</a:t>
            </a:r>
            <a:endParaRPr lang="en-US" altLang="zh-TW" sz="1200" dirty="0" smtClean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357430"/>
            <a:ext cx="4762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一維條碼</a:t>
            </a:r>
            <a:r>
              <a:rPr lang="en-US" altLang="zh-TW" smtClean="0"/>
              <a:t>(1/2)</a:t>
            </a:r>
            <a:endParaRPr lang="zh-TW" alt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28575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20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357554" y="1643050"/>
            <a:ext cx="528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生活中隨處可見一維條碼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取代</a:t>
            </a:r>
            <a:r>
              <a:rPr lang="en-US" altLang="zh-TW" sz="2400" dirty="0" smtClean="0"/>
              <a:t>KEY IN</a:t>
            </a:r>
            <a:r>
              <a:rPr lang="zh-TW" altLang="en-US" sz="2400" dirty="0" smtClean="0"/>
              <a:t>的動作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‧</a:t>
            </a:r>
            <a:r>
              <a:rPr lang="zh-TW" altLang="en-US" sz="2400" dirty="0" smtClean="0"/>
              <a:t>條碼基本構造：</a:t>
            </a:r>
            <a:endParaRPr lang="en-US" altLang="zh-TW" sz="2400" dirty="0" smtClean="0"/>
          </a:p>
          <a:p>
            <a:r>
              <a:rPr lang="zh-TW" altLang="en-US" sz="2400" dirty="0" smtClean="0"/>
              <a:t>        </a:t>
            </a:r>
            <a:r>
              <a:rPr lang="en-US" altLang="zh-TW" sz="2400" dirty="0" smtClean="0"/>
              <a:t>1.</a:t>
            </a:r>
            <a:r>
              <a:rPr lang="zh-TW" altLang="en-US" sz="2400" dirty="0" smtClean="0"/>
              <a:t> 起始碼</a:t>
            </a:r>
            <a:r>
              <a:rPr lang="en-US" altLang="zh-TW" sz="2400" dirty="0" smtClean="0"/>
              <a:t>- </a:t>
            </a:r>
            <a:r>
              <a:rPr lang="zh-TW" altLang="en-US" sz="2400" dirty="0" smtClean="0"/>
              <a:t>讀取器判別開始</a:t>
            </a:r>
            <a:endParaRPr lang="en-US" altLang="zh-TW" sz="2400" dirty="0" smtClean="0"/>
          </a:p>
          <a:p>
            <a:r>
              <a:rPr lang="zh-TW" altLang="en-US" sz="2400" dirty="0" smtClean="0"/>
              <a:t>        </a:t>
            </a:r>
            <a:r>
              <a:rPr lang="en-US" altLang="zh-TW" sz="2400" dirty="0" smtClean="0"/>
              <a:t>2.</a:t>
            </a:r>
            <a:r>
              <a:rPr lang="zh-TW" altLang="en-US" sz="2400" dirty="0" smtClean="0"/>
              <a:t> 資料碼</a:t>
            </a:r>
            <a:r>
              <a:rPr lang="en-US" altLang="zh-TW" sz="2400" dirty="0" smtClean="0"/>
              <a:t>- </a:t>
            </a:r>
            <a:r>
              <a:rPr lang="zh-TW" altLang="en-US" sz="2400" dirty="0" smtClean="0"/>
              <a:t>照編碼方式</a:t>
            </a:r>
            <a:endParaRPr lang="en-US" altLang="zh-TW" sz="2400" dirty="0" smtClean="0"/>
          </a:p>
          <a:p>
            <a:r>
              <a:rPr lang="zh-TW" altLang="en-US" sz="2400" dirty="0" smtClean="0"/>
              <a:t>        </a:t>
            </a:r>
            <a:r>
              <a:rPr lang="en-US" altLang="zh-TW" sz="2400" dirty="0" smtClean="0"/>
              <a:t>3.</a:t>
            </a:r>
            <a:r>
              <a:rPr lang="zh-TW" altLang="en-US" sz="2400" dirty="0" smtClean="0"/>
              <a:t> 檢查碼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 確保資料正確</a:t>
            </a:r>
            <a:endParaRPr lang="en-US" altLang="zh-TW" sz="2400" dirty="0" smtClean="0"/>
          </a:p>
          <a:p>
            <a:r>
              <a:rPr lang="zh-TW" altLang="en-US" sz="2400" dirty="0" smtClean="0"/>
              <a:t>        </a:t>
            </a:r>
            <a:r>
              <a:rPr lang="en-US" altLang="zh-TW" sz="2400" dirty="0" smtClean="0"/>
              <a:t>4.</a:t>
            </a:r>
            <a:r>
              <a:rPr lang="zh-TW" altLang="en-US" sz="2400" dirty="0" smtClean="0"/>
              <a:t> 終止碼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 條碼結束</a:t>
            </a:r>
            <a:endParaRPr lang="en-US" altLang="zh-TW" sz="2400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t="18750" r="806"/>
          <a:stretch>
            <a:fillRect/>
          </a:stretch>
        </p:blipFill>
        <p:spPr bwMode="auto">
          <a:xfrm>
            <a:off x="4214810" y="5000636"/>
            <a:ext cx="2928958" cy="12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413891"/>
            <a:ext cx="4114800" cy="1077218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一維條碼</a:t>
            </a:r>
            <a:r>
              <a:rPr lang="en-US" altLang="zh-TW" smtClean="0"/>
              <a:t>(2/2) Code39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400" dirty="0" smtClean="0"/>
              <a:t>一字元由</a:t>
            </a:r>
            <a:r>
              <a:rPr lang="en-US" altLang="zh-TW" sz="2400" dirty="0" smtClean="0"/>
              <a:t>5</a:t>
            </a:r>
            <a:r>
              <a:rPr lang="zh-TW" altLang="en-US" sz="2400" dirty="0" smtClean="0"/>
              <a:t>條黑色線條</a:t>
            </a:r>
            <a:r>
              <a:rPr lang="en-US" altLang="zh-TW" sz="2400" dirty="0" smtClean="0"/>
              <a:t>,4</a:t>
            </a:r>
            <a:r>
              <a:rPr lang="zh-TW" altLang="en-US" sz="2400" dirty="0" smtClean="0"/>
              <a:t>條白色線條</a:t>
            </a:r>
            <a:r>
              <a:rPr lang="en-US" altLang="zh-TW" sz="2400" dirty="0" smtClean="0"/>
              <a:t>,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總共</a:t>
            </a:r>
            <a:r>
              <a:rPr lang="en-US" altLang="zh-TW" sz="2400" dirty="0" smtClean="0"/>
              <a:t>9</a:t>
            </a:r>
            <a:r>
              <a:rPr lang="zh-TW" altLang="en-US" sz="2400" dirty="0" smtClean="0"/>
              <a:t>條線所組成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裡頭有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條是粗的線條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故稱</a:t>
            </a:r>
            <a:r>
              <a:rPr lang="en-US" altLang="zh-TW" sz="2400" dirty="0" smtClean="0"/>
              <a:t>code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(of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9</a:t>
            </a:r>
          </a:p>
          <a:p>
            <a:r>
              <a:rPr lang="zh-TW" altLang="en-US" sz="2400" dirty="0" smtClean="0"/>
              <a:t>字元與相對值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0</a:t>
            </a:r>
            <a:r>
              <a:rPr lang="zh-TW" altLang="en-US" sz="2000" dirty="0" smtClean="0"/>
              <a:t>→</a:t>
            </a:r>
            <a:r>
              <a:rPr lang="en-US" altLang="zh-TW" sz="2000" dirty="0" smtClean="0"/>
              <a:t>0,…9→9</a:t>
            </a:r>
          </a:p>
          <a:p>
            <a:pPr lvl="1"/>
            <a:r>
              <a:rPr lang="en-US" altLang="zh-TW" sz="2000" dirty="0" smtClean="0"/>
              <a:t>A</a:t>
            </a:r>
            <a:r>
              <a:rPr lang="zh-TW" altLang="en-US" sz="2000" dirty="0" smtClean="0"/>
              <a:t>→</a:t>
            </a:r>
            <a:r>
              <a:rPr lang="en-US" altLang="zh-TW" sz="2000" dirty="0" smtClean="0"/>
              <a:t>10,…Z</a:t>
            </a:r>
            <a:r>
              <a:rPr lang="zh-TW" altLang="en-US" sz="2000" dirty="0" smtClean="0"/>
              <a:t>→</a:t>
            </a:r>
            <a:r>
              <a:rPr lang="en-US" altLang="zh-TW" sz="2000" dirty="0" smtClean="0"/>
              <a:t>35</a:t>
            </a:r>
          </a:p>
          <a:p>
            <a:pPr lvl="1"/>
            <a:r>
              <a:rPr lang="zh-TW" altLang="en-US" sz="2000" dirty="0" smtClean="0"/>
              <a:t>特殊位元</a:t>
            </a:r>
            <a:endParaRPr lang="en-US" altLang="zh-TW" sz="2000" dirty="0" smtClean="0"/>
          </a:p>
          <a:p>
            <a:pPr lvl="1">
              <a:buNone/>
            </a:pPr>
            <a:r>
              <a:rPr lang="en-US" altLang="zh-TW" sz="2000" dirty="0" smtClean="0"/>
              <a:t>	-</a:t>
            </a:r>
            <a:r>
              <a:rPr lang="zh-TW" altLang="en-US" sz="2000" dirty="0" smtClean="0"/>
              <a:t> → </a:t>
            </a:r>
            <a:r>
              <a:rPr lang="en-US" altLang="zh-TW" sz="2000" dirty="0" smtClean="0"/>
              <a:t>36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→ </a:t>
            </a:r>
            <a:r>
              <a:rPr lang="en-US" altLang="zh-TW" sz="2000" dirty="0" smtClean="0"/>
              <a:t>37…</a:t>
            </a:r>
          </a:p>
          <a:p>
            <a:pPr lvl="1">
              <a:buNone/>
            </a:pPr>
            <a:r>
              <a:rPr lang="en-US" altLang="zh-TW" sz="2000" dirty="0" smtClean="0"/>
              <a:t>	%</a:t>
            </a:r>
            <a:r>
              <a:rPr lang="zh-TW" altLang="en-US" sz="2000" dirty="0" smtClean="0"/>
              <a:t>→</a:t>
            </a:r>
            <a:r>
              <a:rPr lang="en-US" altLang="zh-TW" sz="2000" dirty="0" smtClean="0"/>
              <a:t>42</a:t>
            </a:r>
          </a:p>
          <a:p>
            <a:r>
              <a:rPr lang="zh-TW" altLang="en-US" sz="2400" dirty="0" smtClean="0"/>
              <a:t>檢查碼</a:t>
            </a:r>
            <a:endParaRPr lang="en-US" altLang="zh-TW" sz="1600" dirty="0" smtClean="0"/>
          </a:p>
          <a:p>
            <a:pPr lvl="1"/>
            <a:r>
              <a:rPr lang="zh-TW" altLang="en-US" sz="2000" dirty="0" smtClean="0"/>
              <a:t>相對值</a:t>
            </a:r>
            <a:r>
              <a:rPr lang="zh-TW" altLang="en-US" sz="2000" dirty="0" smtClean="0"/>
              <a:t>總和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 </a:t>
            </a:r>
            <a:r>
              <a:rPr lang="en-US" altLang="zh-TW" sz="2000" dirty="0" smtClean="0"/>
              <a:t>mod 43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21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428736"/>
            <a:ext cx="857257" cy="17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71810"/>
            <a:ext cx="4762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二維條碼</a:t>
            </a:r>
            <a:r>
              <a:rPr lang="en-US" altLang="zh-TW" smtClean="0"/>
              <a:t>(1/2)</a:t>
            </a:r>
            <a:endParaRPr lang="zh-TW" alt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368308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22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00562" y="1785926"/>
            <a:ext cx="42498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/>
              <a:t>一維條碼用寬度記錄資訊</a:t>
            </a:r>
            <a:endParaRPr lang="en-US" altLang="zh-TW" dirty="0" smtClean="0"/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zh-TW" altLang="en-US" dirty="0" smtClean="0"/>
              <a:t>二維條碼的長度與寬度都記錄資訊</a:t>
            </a:r>
            <a:endParaRPr lang="en-US" altLang="zh-TW" dirty="0" smtClean="0"/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Ex: QR code (Quick Response)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	</a:t>
            </a:r>
          </a:p>
          <a:p>
            <a:pPr marL="342900" indent="-342900"/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/>
            <a:endParaRPr lang="en-US" altLang="zh-TW" dirty="0" smtClean="0"/>
          </a:p>
          <a:p>
            <a:pPr marL="342900" indent="-342900"/>
            <a:r>
              <a:rPr lang="en-US" altLang="zh-TW" dirty="0" smtClean="0"/>
              <a:t>	a. </a:t>
            </a:r>
            <a:r>
              <a:rPr lang="zh-TW" altLang="en-US" dirty="0" smtClean="0"/>
              <a:t>三個角用來定位，較不受旋轉影響</a:t>
            </a:r>
            <a:endParaRPr lang="en-US" altLang="zh-TW" dirty="0" smtClean="0"/>
          </a:p>
          <a:p>
            <a:pPr marL="342900" indent="-342900"/>
            <a:r>
              <a:rPr lang="en-US" altLang="zh-TW" dirty="0" smtClean="0"/>
              <a:t>	b. </a:t>
            </a:r>
            <a:r>
              <a:rPr lang="zh-TW" altLang="en-US" dirty="0" smtClean="0"/>
              <a:t>依照圖的大小最多能存數千個字</a:t>
            </a:r>
            <a:endParaRPr lang="en-US" altLang="zh-TW" dirty="0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34766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3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二維條碼</a:t>
            </a:r>
            <a:r>
              <a:rPr lang="en-US" altLang="zh-TW" smtClean="0"/>
              <a:t>(2/2)- QR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起源於日本</a:t>
            </a:r>
            <a:r>
              <a:rPr lang="en-US" altLang="zh-TW" sz="2400" smtClean="0"/>
              <a:t>, </a:t>
            </a:r>
            <a:r>
              <a:rPr lang="zh-TW" altLang="en-US" sz="2400" smtClean="0"/>
              <a:t>為了追蹤汽車零件</a:t>
            </a:r>
            <a:endParaRPr lang="en-US" altLang="zh-TW" sz="2400" smtClean="0"/>
          </a:p>
          <a:p>
            <a:r>
              <a:rPr lang="zh-TW" altLang="en-US" sz="2400" smtClean="0"/>
              <a:t>在日本已相當普遍</a:t>
            </a:r>
            <a:endParaRPr lang="en-US" altLang="zh-TW" sz="2400" smtClean="0"/>
          </a:p>
          <a:p>
            <a:r>
              <a:rPr lang="en-US" altLang="zh-TW" sz="2400" smtClean="0"/>
              <a:t>2000</a:t>
            </a:r>
            <a:r>
              <a:rPr lang="zh-TW" altLang="en-US" sz="2400" smtClean="0"/>
              <a:t>年國際</a:t>
            </a:r>
            <a:r>
              <a:rPr lang="en-US" altLang="zh-TW" sz="2400" smtClean="0"/>
              <a:t>QR</a:t>
            </a:r>
            <a:r>
              <a:rPr lang="zh-TW" altLang="en-US" sz="2400" smtClean="0"/>
              <a:t>碼標準認可</a:t>
            </a:r>
            <a:endParaRPr lang="en-US" altLang="zh-TW" sz="2400" smtClean="0"/>
          </a:p>
          <a:p>
            <a:r>
              <a:rPr lang="zh-TW" altLang="en-US" sz="2400" smtClean="0"/>
              <a:t>應用非常廣泛</a:t>
            </a:r>
            <a:endParaRPr lang="en-US" altLang="zh-TW" sz="2400" smtClean="0"/>
          </a:p>
          <a:p>
            <a:pPr lvl="1"/>
            <a:r>
              <a:rPr lang="zh-TW" altLang="en-US" sz="2000" smtClean="0"/>
              <a:t>文字、網頁、商品資訊、店家資訊</a:t>
            </a:r>
            <a:endParaRPr lang="en-US" altLang="zh-TW" sz="2000" smtClean="0"/>
          </a:p>
          <a:p>
            <a:pPr lvl="1"/>
            <a:r>
              <a:rPr lang="zh-TW" altLang="en-US" sz="2000" smtClean="0"/>
              <a:t>電子票券、車票</a:t>
            </a:r>
            <a:r>
              <a:rPr lang="en-US" altLang="zh-TW" sz="2000" smtClean="0"/>
              <a:t>, ex: ibon</a:t>
            </a:r>
            <a:r>
              <a:rPr lang="zh-TW" altLang="en-US" sz="2000" smtClean="0"/>
              <a:t>上買的高鐵車票</a:t>
            </a:r>
            <a:endParaRPr lang="en-US" altLang="zh-TW" sz="2000" smtClean="0"/>
          </a:p>
          <a:p>
            <a:pPr lvl="1"/>
            <a:r>
              <a:rPr lang="zh-TW" altLang="en-US" sz="2000" smtClean="0"/>
              <a:t>公車站牌上</a:t>
            </a:r>
            <a:r>
              <a:rPr lang="en-US" altLang="zh-TW" sz="2000" smtClean="0"/>
              <a:t>QR</a:t>
            </a:r>
            <a:r>
              <a:rPr lang="zh-TW" altLang="en-US" sz="2000" smtClean="0"/>
              <a:t>碼，掃一下可知</a:t>
            </a:r>
            <a:endParaRPr lang="en-US" altLang="zh-TW" sz="2000" smtClean="0"/>
          </a:p>
          <a:p>
            <a:pPr lvl="1">
              <a:buNone/>
            </a:pPr>
            <a:r>
              <a:rPr lang="en-US" altLang="zh-TW" sz="2000" smtClean="0"/>
              <a:t>	</a:t>
            </a:r>
            <a:r>
              <a:rPr lang="zh-TW" altLang="en-US" sz="2000" smtClean="0"/>
              <a:t>班車時刻與路線並存於手機</a:t>
            </a:r>
            <a:endParaRPr lang="en-US" altLang="zh-TW" sz="2000" smtClean="0"/>
          </a:p>
          <a:p>
            <a:pPr lvl="1"/>
            <a:r>
              <a:rPr lang="en-US" altLang="zh-TW" sz="2000" smtClean="0"/>
              <a:t>Demo</a:t>
            </a:r>
            <a:r>
              <a:rPr lang="zh-TW" altLang="en-US" sz="2000" smtClean="0"/>
              <a:t> </a:t>
            </a:r>
            <a:r>
              <a:rPr lang="en-US" altLang="zh-TW" sz="2000" u="sng" smtClean="0">
                <a:hlinkClick r:id="rId3"/>
              </a:rPr>
              <a:t>http://www.ipeen.com.tw/</a:t>
            </a:r>
            <a:r>
              <a:rPr lang="en-US" altLang="zh-TW" sz="2000" smtClean="0"/>
              <a:t> </a:t>
            </a:r>
            <a:r>
              <a:rPr lang="zh-TW" altLang="en-US" sz="2000" smtClean="0"/>
              <a:t> 愛評網</a:t>
            </a:r>
            <a:endParaRPr lang="zh-TW" altLang="zh-TW" sz="2000" smtClean="0"/>
          </a:p>
          <a:p>
            <a:pPr lvl="1"/>
            <a:endParaRPr lang="en-US" altLang="zh-TW" sz="2000" smtClean="0"/>
          </a:p>
          <a:p>
            <a:pPr lvl="1"/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23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714488"/>
            <a:ext cx="1333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6143636" y="314324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中文</a:t>
            </a:r>
            <a:r>
              <a:rPr lang="en-US" altLang="zh-TW" dirty="0" smtClean="0"/>
              <a:t>WIKI</a:t>
            </a:r>
            <a:r>
              <a:rPr lang="zh-TW" altLang="en-US" dirty="0" smtClean="0"/>
              <a:t>網址的</a:t>
            </a:r>
            <a:r>
              <a:rPr lang="en-US" altLang="zh-TW" dirty="0" smtClean="0"/>
              <a:t>QR</a:t>
            </a:r>
            <a:r>
              <a:rPr lang="zh-TW" altLang="en-US" dirty="0" smtClean="0"/>
              <a:t>碼</a:t>
            </a:r>
            <a:endParaRPr lang="zh-TW" alt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413891"/>
            <a:ext cx="4114800" cy="1077218"/>
          </a:xfrm>
        </p:spPr>
        <p:txBody>
          <a:bodyPr>
            <a:normAutofit fontScale="90000"/>
          </a:bodyPr>
          <a:lstStyle/>
          <a:p>
            <a:r>
              <a:rPr lang="en-US" altLang="zh-TW" smtClean="0"/>
              <a:t>QR code</a:t>
            </a:r>
            <a:r>
              <a:rPr lang="zh-TW" altLang="en-US" smtClean="0"/>
              <a:t> </a:t>
            </a:r>
            <a:r>
              <a:rPr lang="en-US" altLang="zh-TW" smtClean="0"/>
              <a:t>in Life</a:t>
            </a:r>
            <a:br>
              <a:rPr lang="en-US" altLang="zh-TW" smtClean="0"/>
            </a:br>
            <a:r>
              <a:rPr lang="zh-TW" altLang="en-US" smtClean="0"/>
              <a:t> </a:t>
            </a:r>
            <a:r>
              <a:rPr lang="en-US" altLang="zh-TW" smtClean="0"/>
              <a:t>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小扁與小珍想去吃瑞士料理</a:t>
            </a:r>
            <a:endParaRPr lang="en-US" altLang="zh-TW" sz="2400" smtClean="0"/>
          </a:p>
          <a:p>
            <a:r>
              <a:rPr lang="zh-TW" altLang="en-US" sz="2400" smtClean="0"/>
              <a:t>連上了愛評網</a:t>
            </a:r>
            <a:endParaRPr lang="en-US" altLang="zh-TW" sz="2400" smtClean="0"/>
          </a:p>
          <a:p>
            <a:r>
              <a:rPr lang="en-US" altLang="zh-TW" sz="2400" smtClean="0">
                <a:hlinkClick r:id="rId3"/>
              </a:rPr>
              <a:t>http://www.ipeen.com.tw</a:t>
            </a:r>
            <a:r>
              <a:rPr lang="zh-TW" altLang="en-US" sz="2400" smtClean="0"/>
              <a:t>  搜尋瑞士小館，點取</a:t>
            </a:r>
            <a:r>
              <a:rPr lang="en-US" altLang="zh-TW" sz="2400" smtClean="0"/>
              <a:t>QR code</a:t>
            </a:r>
          </a:p>
          <a:p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24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71810"/>
            <a:ext cx="6681806" cy="299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橢圓 8"/>
          <p:cNvSpPr/>
          <p:nvPr/>
        </p:nvSpPr>
        <p:spPr bwMode="auto">
          <a:xfrm>
            <a:off x="4714876" y="3786190"/>
            <a:ext cx="857256" cy="5000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QR code</a:t>
            </a:r>
            <a:r>
              <a:rPr lang="zh-TW" altLang="en-US" smtClean="0"/>
              <a:t> </a:t>
            </a:r>
            <a:r>
              <a:rPr lang="en-US" altLang="zh-TW" smtClean="0"/>
              <a:t>in Life</a:t>
            </a:r>
            <a:br>
              <a:rPr lang="en-US" altLang="zh-TW" smtClean="0"/>
            </a:br>
            <a:r>
              <a:rPr lang="zh-TW" altLang="en-US" smtClean="0"/>
              <a:t> </a:t>
            </a:r>
            <a:r>
              <a:rPr lang="en-US" altLang="zh-TW" smtClean="0"/>
              <a:t>(2/4)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出現</a:t>
            </a:r>
            <a:r>
              <a:rPr lang="en-US" altLang="zh-TW" sz="2400" smtClean="0"/>
              <a:t>QR</a:t>
            </a:r>
            <a:r>
              <a:rPr lang="zh-TW" altLang="en-US" sz="2400" smtClean="0"/>
              <a:t> </a:t>
            </a:r>
            <a:r>
              <a:rPr lang="en-US" altLang="zh-TW" sz="2400" smtClean="0"/>
              <a:t>code</a:t>
            </a:r>
            <a:r>
              <a:rPr lang="zh-TW" altLang="en-US" sz="2400" smtClean="0"/>
              <a:t>之後</a:t>
            </a:r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r>
              <a:rPr lang="zh-TW" altLang="en-US" sz="2400" smtClean="0"/>
              <a:t>小扁用手機裡的應用程式一拍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25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000108"/>
            <a:ext cx="1624931" cy="225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 descr="C:\Users\YN Liu\Pictures\100506.亂拍\P1000616.JPG"/>
          <p:cNvPicPr>
            <a:picLocks noChangeAspect="1" noChangeArrowheads="1"/>
          </p:cNvPicPr>
          <p:nvPr/>
        </p:nvPicPr>
        <p:blipFill>
          <a:blip r:embed="rId4" cstate="print"/>
          <a:srcRect l="38984" t="21001" r="33845"/>
          <a:stretch>
            <a:fillRect/>
          </a:stretch>
        </p:blipFill>
        <p:spPr bwMode="auto">
          <a:xfrm>
            <a:off x="5572132" y="3500438"/>
            <a:ext cx="1643074" cy="268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QR code</a:t>
            </a:r>
            <a:r>
              <a:rPr lang="zh-TW" altLang="en-US" smtClean="0"/>
              <a:t> </a:t>
            </a:r>
            <a:r>
              <a:rPr lang="en-US" altLang="zh-TW" smtClean="0"/>
              <a:t>in Life</a:t>
            </a:r>
            <a:br>
              <a:rPr lang="en-US" altLang="zh-TW" smtClean="0"/>
            </a:br>
            <a:r>
              <a:rPr lang="zh-TW" altLang="en-US" smtClean="0"/>
              <a:t> </a:t>
            </a:r>
            <a:r>
              <a:rPr lang="en-US" altLang="zh-TW" smtClean="0"/>
              <a:t>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解密成功</a:t>
            </a:r>
            <a:r>
              <a:rPr lang="en-US" altLang="zh-TW" sz="2400" smtClean="0"/>
              <a:t>!!</a:t>
            </a:r>
          </a:p>
          <a:p>
            <a:r>
              <a:rPr lang="zh-TW" altLang="en-US" sz="2400" smtClean="0"/>
              <a:t>下一步可以選擇發送簡訊給小珍</a:t>
            </a:r>
            <a:endParaRPr lang="en-US" altLang="zh-TW" sz="2400" smtClean="0"/>
          </a:p>
          <a:p>
            <a:r>
              <a:rPr lang="zh-TW" altLang="en-US" sz="2400" smtClean="0"/>
              <a:t>或用地址與</a:t>
            </a:r>
            <a:r>
              <a:rPr lang="en-US" altLang="zh-TW" sz="2400" smtClean="0"/>
              <a:t>GPS</a:t>
            </a:r>
            <a:r>
              <a:rPr lang="zh-TW" altLang="en-US" sz="2400" smtClean="0"/>
              <a:t>結合開始導航</a:t>
            </a:r>
            <a:endParaRPr lang="en-US" altLang="zh-TW" sz="2400" smtClean="0"/>
          </a:p>
          <a:p>
            <a:endParaRPr lang="en-US" altLang="zh-TW" sz="2400" smtClean="0"/>
          </a:p>
          <a:p>
            <a:r>
              <a:rPr lang="zh-TW" altLang="en-US" sz="2400" smtClean="0"/>
              <a:t>延伸：</a:t>
            </a:r>
            <a:endParaRPr lang="en-US" altLang="zh-TW" sz="2400" smtClean="0"/>
          </a:p>
          <a:p>
            <a:pPr lvl="1"/>
            <a:r>
              <a:rPr lang="zh-TW" altLang="en-US" sz="2000" smtClean="0"/>
              <a:t>可自行寫程式對</a:t>
            </a:r>
            <a:r>
              <a:rPr lang="en-US" altLang="zh-TW" sz="2000" smtClean="0"/>
              <a:t>QR</a:t>
            </a:r>
            <a:r>
              <a:rPr lang="zh-TW" altLang="en-US" sz="2000" smtClean="0"/>
              <a:t>碼做應用</a:t>
            </a:r>
            <a:endParaRPr lang="en-US" altLang="zh-TW" sz="2000" smtClean="0"/>
          </a:p>
          <a:p>
            <a:pPr lvl="1"/>
            <a:r>
              <a:rPr lang="en-US" altLang="zh-TW" sz="2000" smtClean="0"/>
              <a:t>Ex: </a:t>
            </a:r>
            <a:r>
              <a:rPr lang="zh-TW" altLang="en-US" sz="2000" smtClean="0"/>
              <a:t>讀到</a:t>
            </a:r>
            <a:r>
              <a:rPr lang="en-US" altLang="zh-TW" sz="2000" smtClean="0"/>
              <a:t>sms00+0912345678 </a:t>
            </a:r>
          </a:p>
          <a:p>
            <a:pPr lvl="1">
              <a:buNone/>
            </a:pPr>
            <a:r>
              <a:rPr lang="en-US" altLang="zh-TW" sz="2000" smtClean="0"/>
              <a:t>	</a:t>
            </a:r>
            <a:r>
              <a:rPr lang="zh-TW" altLang="en-US" sz="2000" smtClean="0"/>
              <a:t>自動發送簡訊到</a:t>
            </a:r>
            <a:r>
              <a:rPr lang="en-US" altLang="zh-TW" sz="2000" smtClean="0"/>
              <a:t>0912345678</a:t>
            </a:r>
            <a:endParaRPr lang="zh-TW" altLang="en-US" sz="2000" smtClean="0"/>
          </a:p>
          <a:p>
            <a:pPr lvl="1"/>
            <a:endParaRPr lang="en-US" altLang="zh-TW" sz="1600" smtClean="0"/>
          </a:p>
          <a:p>
            <a:pPr lvl="1"/>
            <a:endParaRPr lang="en-US" altLang="zh-TW" sz="20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26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37890" name="Picture 2" descr="C:\Users\YN Liu\Pictures\100506.亂拍\P1000617.JPG"/>
          <p:cNvPicPr>
            <a:picLocks noChangeAspect="1" noChangeArrowheads="1"/>
          </p:cNvPicPr>
          <p:nvPr/>
        </p:nvPicPr>
        <p:blipFill>
          <a:blip r:embed="rId3" cstate="print"/>
          <a:srcRect l="28352" r="27939"/>
          <a:stretch>
            <a:fillRect/>
          </a:stretch>
        </p:blipFill>
        <p:spPr bwMode="auto">
          <a:xfrm>
            <a:off x="5572132" y="1928802"/>
            <a:ext cx="2643206" cy="3401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QR code</a:t>
            </a:r>
            <a:r>
              <a:rPr lang="zh-TW" altLang="en-US" smtClean="0"/>
              <a:t> </a:t>
            </a:r>
            <a:r>
              <a:rPr lang="en-US" altLang="zh-TW" smtClean="0"/>
              <a:t>in Life</a:t>
            </a:r>
            <a:br>
              <a:rPr lang="en-US" altLang="zh-TW" smtClean="0"/>
            </a:br>
            <a:r>
              <a:rPr lang="zh-TW" altLang="en-US" smtClean="0"/>
              <a:t> </a:t>
            </a:r>
            <a:r>
              <a:rPr lang="en-US" altLang="zh-TW" smtClean="0"/>
              <a:t>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mtClean="0"/>
              <a:t>                 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27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38914" name="Picture 2" descr="C:\Users\YN Liu\Pictures\100506.亂拍\P1000618.JPG"/>
          <p:cNvPicPr>
            <a:picLocks noChangeAspect="1" noChangeArrowheads="1"/>
          </p:cNvPicPr>
          <p:nvPr/>
        </p:nvPicPr>
        <p:blipFill>
          <a:blip r:embed="rId3" cstate="print"/>
          <a:srcRect l="10632" r="18488" b="2343"/>
          <a:stretch>
            <a:fillRect/>
          </a:stretch>
        </p:blipFill>
        <p:spPr bwMode="auto">
          <a:xfrm>
            <a:off x="500034" y="2500306"/>
            <a:ext cx="2143140" cy="1660934"/>
          </a:xfrm>
          <a:prstGeom prst="rect">
            <a:avLst/>
          </a:prstGeom>
          <a:noFill/>
        </p:spPr>
      </p:pic>
      <p:pic>
        <p:nvPicPr>
          <p:cNvPr id="38915" name="Picture 3" descr="C:\Users\YN Liu\Pictures\100506.亂拍\P1000619.JPG"/>
          <p:cNvPicPr>
            <a:picLocks noChangeAspect="1" noChangeArrowheads="1"/>
          </p:cNvPicPr>
          <p:nvPr/>
        </p:nvPicPr>
        <p:blipFill>
          <a:blip r:embed="rId4" cstate="print"/>
          <a:srcRect l="30893" r="19491"/>
          <a:stretch>
            <a:fillRect/>
          </a:stretch>
        </p:blipFill>
        <p:spPr bwMode="auto">
          <a:xfrm>
            <a:off x="3214678" y="3357562"/>
            <a:ext cx="1370136" cy="1553332"/>
          </a:xfrm>
          <a:prstGeom prst="rect">
            <a:avLst/>
          </a:prstGeom>
          <a:noFill/>
        </p:spPr>
      </p:pic>
      <p:pic>
        <p:nvPicPr>
          <p:cNvPr id="38916" name="Picture 4" descr="C:\Users\YN Liu\Pictures\100506.亂拍\P1000620.JPG"/>
          <p:cNvPicPr>
            <a:picLocks noChangeAspect="1" noChangeArrowheads="1"/>
          </p:cNvPicPr>
          <p:nvPr/>
        </p:nvPicPr>
        <p:blipFill>
          <a:blip r:embed="rId5" cstate="print"/>
          <a:srcRect l="15948" t="6300" r="16716" b="5493"/>
          <a:stretch>
            <a:fillRect/>
          </a:stretch>
        </p:blipFill>
        <p:spPr bwMode="auto">
          <a:xfrm>
            <a:off x="500034" y="4214818"/>
            <a:ext cx="2214578" cy="1631794"/>
          </a:xfrm>
          <a:prstGeom prst="rect">
            <a:avLst/>
          </a:prstGeom>
          <a:noFill/>
        </p:spPr>
      </p:pic>
      <p:pic>
        <p:nvPicPr>
          <p:cNvPr id="38917" name="Picture 5" descr="C:\Users\YN Liu\Pictures\100506.亂拍\P1000621.JPG"/>
          <p:cNvPicPr>
            <a:picLocks noChangeAspect="1" noChangeArrowheads="1"/>
          </p:cNvPicPr>
          <p:nvPr/>
        </p:nvPicPr>
        <p:blipFill>
          <a:blip r:embed="rId6" cstate="print"/>
          <a:srcRect l="18489"/>
          <a:stretch>
            <a:fillRect/>
          </a:stretch>
        </p:blipFill>
        <p:spPr bwMode="auto">
          <a:xfrm>
            <a:off x="5214942" y="2714620"/>
            <a:ext cx="3286116" cy="2267712"/>
          </a:xfrm>
          <a:prstGeom prst="rect">
            <a:avLst/>
          </a:prstGeom>
          <a:noFill/>
        </p:spPr>
      </p:pic>
      <p:sp>
        <p:nvSpPr>
          <p:cNvPr id="10" name="向右箭號 9"/>
          <p:cNvSpPr/>
          <p:nvPr/>
        </p:nvSpPr>
        <p:spPr bwMode="auto">
          <a:xfrm>
            <a:off x="2786050" y="3857628"/>
            <a:ext cx="357190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向右箭號 10"/>
          <p:cNvSpPr/>
          <p:nvPr/>
        </p:nvSpPr>
        <p:spPr bwMode="auto">
          <a:xfrm>
            <a:off x="4714876" y="3929066"/>
            <a:ext cx="357190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en-US" altLang="zh-TW" smtClean="0"/>
              <a:t>QR</a:t>
            </a:r>
            <a:r>
              <a:rPr lang="zh-TW" altLang="en-US" smtClean="0"/>
              <a:t> </a:t>
            </a:r>
            <a:r>
              <a:rPr lang="en-US" altLang="zh-TW" smtClean="0"/>
              <a:t>code</a:t>
            </a:r>
            <a:r>
              <a:rPr lang="zh-TW" altLang="en-US" smtClean="0"/>
              <a:t>參考網址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smtClean="0"/>
              <a:t>QR</a:t>
            </a:r>
            <a:r>
              <a:rPr lang="zh-TW" altLang="zh-TW" sz="1800" smtClean="0"/>
              <a:t>軟體下載網站</a:t>
            </a:r>
            <a:r>
              <a:rPr lang="en-US" altLang="zh-TW" sz="1800" smtClean="0"/>
              <a:t>(</a:t>
            </a:r>
            <a:r>
              <a:rPr lang="zh-TW" altLang="zh-TW" sz="1800" smtClean="0"/>
              <a:t>英文</a:t>
            </a:r>
            <a:r>
              <a:rPr lang="en-US" altLang="zh-TW" sz="1800" smtClean="0"/>
              <a:t>)    </a:t>
            </a:r>
            <a:r>
              <a:rPr lang="en-US" altLang="zh-TW" sz="1800" smtClean="0">
                <a:hlinkClick r:id="rId3"/>
              </a:rPr>
              <a:t>http://reader.kaywa.com/</a:t>
            </a:r>
            <a:r>
              <a:rPr lang="en-US" altLang="zh-TW" sz="1800" smtClean="0"/>
              <a:t> </a:t>
            </a:r>
            <a:endParaRPr lang="zh-TW" altLang="zh-TW" sz="1800" smtClean="0"/>
          </a:p>
          <a:p>
            <a:r>
              <a:rPr lang="zh-TW" altLang="zh-TW" sz="1800" smtClean="0"/>
              <a:t>製做</a:t>
            </a:r>
            <a:r>
              <a:rPr lang="en-US" altLang="zh-TW" sz="1800" smtClean="0"/>
              <a:t>QR code    </a:t>
            </a:r>
            <a:r>
              <a:rPr lang="en-US" altLang="zh-TW" sz="1800" smtClean="0">
                <a:hlinkClick r:id="rId4"/>
              </a:rPr>
              <a:t>http://qrcode.kaywa.com/</a:t>
            </a:r>
            <a:endParaRPr lang="zh-TW" altLang="zh-TW" sz="1800" smtClean="0"/>
          </a:p>
          <a:p>
            <a:r>
              <a:rPr lang="en-US" altLang="zh-TW" sz="1800" smtClean="0"/>
              <a:t> QR</a:t>
            </a:r>
            <a:r>
              <a:rPr lang="zh-TW" altLang="zh-TW" sz="1800" smtClean="0"/>
              <a:t>介紹</a:t>
            </a:r>
            <a:r>
              <a:rPr lang="en-US" altLang="zh-TW" sz="1800" smtClean="0"/>
              <a:t>    </a:t>
            </a:r>
            <a:r>
              <a:rPr lang="en-US" altLang="zh-TW" sz="1800" smtClean="0">
                <a:hlinkClick r:id="rId5"/>
              </a:rPr>
              <a:t>http://www.qrdoor.com.tw/info2.aspx</a:t>
            </a:r>
            <a:r>
              <a:rPr lang="en-US" altLang="zh-TW" sz="1800" smtClean="0"/>
              <a:t>	</a:t>
            </a:r>
            <a:endParaRPr lang="zh-TW" altLang="zh-TW" sz="1800" smtClean="0"/>
          </a:p>
          <a:p>
            <a:r>
              <a:rPr lang="en-US" altLang="zh-TW" sz="1800" smtClean="0"/>
              <a:t> </a:t>
            </a:r>
            <a:r>
              <a:rPr lang="zh-TW" altLang="zh-TW" sz="1800" smtClean="0"/>
              <a:t>中文</a:t>
            </a:r>
            <a:r>
              <a:rPr lang="en-US" altLang="zh-TW" sz="1800" smtClean="0"/>
              <a:t>QR</a:t>
            </a:r>
            <a:r>
              <a:rPr lang="zh-TW" altLang="zh-TW" sz="1800" smtClean="0"/>
              <a:t>公司</a:t>
            </a:r>
            <a:r>
              <a:rPr lang="en-US" altLang="zh-TW" sz="1800" smtClean="0"/>
              <a:t>(</a:t>
            </a:r>
            <a:r>
              <a:rPr lang="zh-TW" altLang="zh-TW" sz="1800" smtClean="0"/>
              <a:t>可下載軟體、製做</a:t>
            </a:r>
            <a:r>
              <a:rPr lang="en-US" altLang="zh-TW" sz="1800" smtClean="0"/>
              <a:t>QR</a:t>
            </a:r>
            <a:r>
              <a:rPr lang="zh-TW" altLang="zh-TW" sz="1800" smtClean="0"/>
              <a:t>碼</a:t>
            </a:r>
            <a:r>
              <a:rPr lang="en-US" altLang="zh-TW" sz="1800" smtClean="0"/>
              <a:t>)</a:t>
            </a:r>
          </a:p>
          <a:p>
            <a:pPr>
              <a:buNone/>
            </a:pPr>
            <a:r>
              <a:rPr lang="en-US" altLang="zh-TW" sz="1800" smtClean="0">
                <a:hlinkClick r:id="rId6"/>
              </a:rPr>
              <a:t>	http://www.quickmark.com.tw/cht/basic/index.asp</a:t>
            </a:r>
            <a:r>
              <a:rPr lang="en-US" altLang="zh-TW" sz="1800" smtClean="0"/>
              <a:t> </a:t>
            </a:r>
            <a:endParaRPr lang="zh-TW" altLang="zh-TW" sz="1800" smtClean="0"/>
          </a:p>
          <a:p>
            <a:r>
              <a:rPr lang="zh-TW" altLang="zh-TW" sz="1800" smtClean="0"/>
              <a:t>新營旅遊服務中心</a:t>
            </a:r>
            <a:r>
              <a:rPr lang="en-US" altLang="zh-TW" sz="1800" smtClean="0"/>
              <a:t>  </a:t>
            </a:r>
            <a:r>
              <a:rPr lang="en-US" altLang="zh-TW" sz="1800" smtClean="0">
                <a:hlinkClick r:id="rId7"/>
              </a:rPr>
              <a:t>http://blog.xuite.net/tainan950101/icenter/30660679</a:t>
            </a:r>
            <a:endParaRPr lang="zh-TW" altLang="zh-TW" sz="1800" smtClean="0"/>
          </a:p>
          <a:p>
            <a:r>
              <a:rPr lang="en-US" altLang="zh-TW" sz="1800" smtClean="0"/>
              <a:t>QR</a:t>
            </a:r>
            <a:r>
              <a:rPr lang="zh-TW" altLang="zh-TW" sz="1800" smtClean="0"/>
              <a:t>介紹</a:t>
            </a:r>
            <a:r>
              <a:rPr lang="en-US" altLang="zh-TW" sz="1800" smtClean="0"/>
              <a:t>    </a:t>
            </a:r>
            <a:r>
              <a:rPr lang="en-US" altLang="zh-TW" sz="1800" smtClean="0">
                <a:hlinkClick r:id="rId8"/>
              </a:rPr>
              <a:t>http://blog.xuite.net/chenni037/food/17495915?ref=rel</a:t>
            </a:r>
            <a:r>
              <a:rPr lang="en-US" altLang="zh-TW" sz="1800" smtClean="0"/>
              <a:t> </a:t>
            </a:r>
            <a:endParaRPr lang="zh-TW" altLang="zh-TW" sz="1800" smtClean="0"/>
          </a:p>
          <a:p>
            <a:r>
              <a:rPr lang="en-US" altLang="zh-TW" sz="1800" smtClean="0"/>
              <a:t>Google</a:t>
            </a:r>
            <a:r>
              <a:rPr lang="zh-TW" altLang="zh-TW" sz="1800" smtClean="0"/>
              <a:t>結合</a:t>
            </a:r>
            <a:r>
              <a:rPr lang="en-US" altLang="zh-TW" sz="1800" smtClean="0"/>
              <a:t>QR</a:t>
            </a:r>
            <a:r>
              <a:rPr lang="zh-TW" altLang="zh-TW" sz="1800" smtClean="0"/>
              <a:t>碼</a:t>
            </a:r>
          </a:p>
          <a:p>
            <a:pPr>
              <a:buNone/>
            </a:pPr>
            <a:r>
              <a:rPr lang="en-US" altLang="zh-TW" sz="1800" smtClean="0">
                <a:hlinkClick r:id="rId9"/>
              </a:rPr>
              <a:t>	http://www.google.com/help/maps/favoriteplaces/business/barcode.html</a:t>
            </a:r>
            <a:r>
              <a:rPr lang="en-US" altLang="zh-TW" sz="1800" smtClean="0"/>
              <a:t> </a:t>
            </a:r>
            <a:endParaRPr lang="zh-TW" altLang="zh-TW" sz="1800" smtClean="0"/>
          </a:p>
          <a:p>
            <a:pPr>
              <a:buNone/>
            </a:pPr>
            <a:r>
              <a:rPr lang="en-US" altLang="zh-TW" sz="1800" smtClean="0">
                <a:hlinkClick r:id="rId10"/>
              </a:rPr>
              <a:t>	http://www.youtube.com/watch?v=zuVSpG-ZdkU</a:t>
            </a:r>
            <a:r>
              <a:rPr lang="en-US" altLang="zh-TW" sz="1800" smtClean="0"/>
              <a:t> </a:t>
            </a:r>
            <a:endParaRPr lang="zh-TW" altLang="zh-TW" sz="1800" smtClean="0"/>
          </a:p>
          <a:p>
            <a:r>
              <a:rPr lang="en-US" altLang="zh-TW" sz="1800" smtClean="0"/>
              <a:t> </a:t>
            </a:r>
            <a:r>
              <a:rPr lang="zh-TW" altLang="zh-TW" sz="1800" smtClean="0"/>
              <a:t>愛評網</a:t>
            </a:r>
            <a:r>
              <a:rPr lang="en-US" altLang="zh-TW" sz="1800" smtClean="0"/>
              <a:t>    </a:t>
            </a:r>
            <a:r>
              <a:rPr lang="en-US" altLang="zh-TW" sz="1800" smtClean="0">
                <a:hlinkClick r:id="rId11"/>
              </a:rPr>
              <a:t>http://www.ipeen.com.tw/</a:t>
            </a:r>
            <a:r>
              <a:rPr lang="en-US" altLang="zh-TW" sz="1800" smtClean="0"/>
              <a:t> </a:t>
            </a:r>
            <a:endParaRPr lang="zh-TW" altLang="zh-TW" sz="1800" smtClean="0"/>
          </a:p>
          <a:p>
            <a:endParaRPr lang="zh-TW" altLang="en-US" sz="18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28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en-US" altLang="zh-TW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z="1600" smtClean="0"/>
              <a:t>[1] Rivest, R.; A. Shamir; L. Adleman (1978). </a:t>
            </a:r>
            <a:r>
              <a:rPr lang="en-US" altLang="zh-TW" sz="1600" smtClean="0">
                <a:hlinkClick r:id="rId3"/>
              </a:rPr>
              <a:t>"A Method for Obtaining Digital Signatures and Public-Key Cryptosystems"</a:t>
            </a:r>
            <a:r>
              <a:rPr lang="en-US" altLang="zh-TW" sz="1600" smtClean="0"/>
              <a:t>. </a:t>
            </a:r>
            <a:r>
              <a:rPr lang="en-US" altLang="zh-TW" sz="1600" i="1" smtClean="0"/>
              <a:t>Communications of the ACM</a:t>
            </a:r>
            <a:r>
              <a:rPr lang="en-US" altLang="zh-TW" sz="1600" smtClean="0"/>
              <a:t> </a:t>
            </a:r>
            <a:r>
              <a:rPr lang="en-US" altLang="zh-TW" sz="1600" b="1" smtClean="0"/>
              <a:t>21</a:t>
            </a:r>
            <a:r>
              <a:rPr lang="en-US" altLang="zh-TW" sz="1600" smtClean="0"/>
              <a:t> (2): 120–126.</a:t>
            </a:r>
          </a:p>
          <a:p>
            <a:pPr>
              <a:buNone/>
            </a:pPr>
            <a:endParaRPr lang="en-US" altLang="zh-TW" sz="1600" smtClean="0"/>
          </a:p>
          <a:p>
            <a:pPr>
              <a:buNone/>
            </a:pPr>
            <a:r>
              <a:rPr lang="en-US" altLang="zh-TW" sz="1600" smtClean="0"/>
              <a:t>[2] </a:t>
            </a:r>
            <a:r>
              <a:rPr lang="en-US" altLang="zh-TW" sz="1600" smtClean="0">
                <a:hlinkClick r:id="rId4" tooltip="Eli Biham"/>
              </a:rPr>
              <a:t>Biham, Eli</a:t>
            </a:r>
            <a:r>
              <a:rPr lang="en-US" altLang="zh-TW" sz="1600" smtClean="0"/>
              <a:t> and </a:t>
            </a:r>
            <a:r>
              <a:rPr lang="en-US" altLang="zh-TW" sz="1600" smtClean="0">
                <a:hlinkClick r:id="rId5" tooltip="Adi Shamir"/>
              </a:rPr>
              <a:t>Adi Shamir</a:t>
            </a:r>
            <a:r>
              <a:rPr lang="en-US" altLang="zh-TW" sz="1600" smtClean="0"/>
              <a:t> (1991). </a:t>
            </a:r>
            <a:r>
              <a:rPr lang="en-US" altLang="zh-TW" sz="1600" smtClean="0">
                <a:hlinkClick r:id="rId6"/>
              </a:rPr>
              <a:t>"Differential Cryptanalysis of DES-like Cryptosystems"</a:t>
            </a:r>
            <a:r>
              <a:rPr lang="en-US" altLang="zh-TW" sz="1600" smtClean="0"/>
              <a:t>. </a:t>
            </a:r>
            <a:r>
              <a:rPr lang="en-US" altLang="zh-TW" sz="1600" i="1" smtClean="0">
                <a:hlinkClick r:id="rId7" tooltip="Journal of Cryptology"/>
              </a:rPr>
              <a:t>Journal of Cryptology</a:t>
            </a:r>
            <a:r>
              <a:rPr lang="en-US" altLang="zh-TW" sz="1600" smtClean="0"/>
              <a:t> </a:t>
            </a:r>
            <a:r>
              <a:rPr lang="en-US" altLang="zh-TW" sz="1600" b="1" smtClean="0"/>
              <a:t>4</a:t>
            </a:r>
            <a:r>
              <a:rPr lang="en-US" altLang="zh-TW" sz="1600" smtClean="0"/>
              <a:t> (1): 3–72.</a:t>
            </a:r>
          </a:p>
          <a:p>
            <a:pPr>
              <a:buNone/>
            </a:pPr>
            <a:endParaRPr lang="en-US" altLang="zh-TW" sz="1600" smtClean="0"/>
          </a:p>
          <a:p>
            <a:pPr>
              <a:buNone/>
            </a:pPr>
            <a:r>
              <a:rPr lang="en-US" altLang="zh-TW" sz="1600" smtClean="0"/>
              <a:t>[3] Biham, Eli and Adi Shamir, Differential Cryptanalysis of the Data Encryption Standard, Springer Verlag, 1993. </a:t>
            </a:r>
          </a:p>
          <a:p>
            <a:pPr>
              <a:buNone/>
            </a:pPr>
            <a:endParaRPr lang="en-US" altLang="zh-TW" sz="1600" smtClean="0"/>
          </a:p>
          <a:p>
            <a:pPr>
              <a:buNone/>
            </a:pPr>
            <a:r>
              <a:rPr lang="en-US" altLang="zh-TW" sz="1600" smtClean="0"/>
              <a:t>[4] </a:t>
            </a:r>
            <a:r>
              <a:rPr lang="en-US" altLang="zh-TW" sz="1600" smtClean="0">
                <a:hlinkClick r:id="rId8"/>
              </a:rPr>
              <a:t>http://en.wikipedia.org/wiki/Main_Page</a:t>
            </a:r>
            <a:endParaRPr lang="en-US" altLang="zh-TW" sz="1600" smtClean="0"/>
          </a:p>
          <a:p>
            <a:pPr>
              <a:buNone/>
            </a:pPr>
            <a:endParaRPr lang="en-US" altLang="zh-TW" sz="1600" smtClean="0"/>
          </a:p>
          <a:p>
            <a:pPr>
              <a:buNone/>
            </a:pPr>
            <a:r>
              <a:rPr lang="en-US" altLang="zh-TW" sz="1600" smtClean="0"/>
              <a:t>[5] </a:t>
            </a:r>
            <a:r>
              <a:rPr lang="en-US" altLang="zh-TW" sz="1600" smtClean="0">
                <a:hlinkClick r:id="rId9"/>
              </a:rPr>
              <a:t>"QR Code Standardization | QR Code.com"</a:t>
            </a:r>
            <a:r>
              <a:rPr lang="en-US" altLang="zh-TW" sz="1600" smtClean="0"/>
              <a:t>. Denso-wave.com. </a:t>
            </a:r>
          </a:p>
          <a:p>
            <a:pPr>
              <a:buNone/>
            </a:pPr>
            <a:r>
              <a:rPr lang="en-US" altLang="zh-TW" sz="1600" smtClean="0"/>
              <a:t>	Retrieved 2009-04-23.</a:t>
            </a:r>
          </a:p>
          <a:p>
            <a:pPr>
              <a:buNone/>
            </a:pPr>
            <a:endParaRPr lang="en-US" altLang="zh-TW" sz="1600" smtClean="0"/>
          </a:p>
          <a:p>
            <a:pPr>
              <a:buNone/>
            </a:pPr>
            <a:r>
              <a:rPr lang="en-US" altLang="zh-TW" sz="1600" smtClean="0"/>
              <a:t>[6]  </a:t>
            </a:r>
            <a:r>
              <a:rPr lang="en-US" altLang="zh-TW" sz="1600" smtClean="0">
                <a:hlinkClick r:id="rId10"/>
              </a:rPr>
              <a:t>http://140.127.31.90/ISMS/Lecture/</a:t>
            </a:r>
            <a:r>
              <a:rPr lang="zh-TW" altLang="en-US" sz="1600" smtClean="0">
                <a:hlinkClick r:id="rId10"/>
              </a:rPr>
              <a:t>資安技術</a:t>
            </a:r>
            <a:r>
              <a:rPr lang="en-US" altLang="zh-TW" sz="1600" smtClean="0">
                <a:hlinkClick r:id="rId10"/>
              </a:rPr>
              <a:t>/</a:t>
            </a:r>
            <a:r>
              <a:rPr lang="zh-TW" altLang="en-US" sz="1600" smtClean="0">
                <a:hlinkClick r:id="rId10"/>
              </a:rPr>
              <a:t>密碼學原理與應用</a:t>
            </a:r>
            <a:r>
              <a:rPr lang="en-US" altLang="zh-TW" sz="1600" smtClean="0">
                <a:hlinkClick r:id="rId10"/>
              </a:rPr>
              <a:t>.pdf</a:t>
            </a:r>
            <a:r>
              <a:rPr lang="en-US" altLang="zh-TW" sz="1600" smtClean="0"/>
              <a:t> </a:t>
            </a:r>
          </a:p>
          <a:p>
            <a:endParaRPr lang="en-US" altLang="zh-TW" sz="1600" smtClean="0"/>
          </a:p>
          <a:p>
            <a:endParaRPr lang="zh-TW" alt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29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密碼學</a:t>
            </a:r>
            <a:r>
              <a:rPr lang="en-US" altLang="zh-TW" smtClean="0"/>
              <a:t>-</a:t>
            </a:r>
            <a:r>
              <a:rPr lang="zh-TW" altLang="en-US" smtClean="0"/>
              <a:t>起源</a:t>
            </a:r>
            <a:r>
              <a:rPr lang="en-US" altLang="zh-TW" smtClean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密碼學 </a:t>
            </a:r>
            <a:r>
              <a:rPr lang="en-US" altLang="zh-TW" sz="2400" smtClean="0"/>
              <a:t>Cryptography-</a:t>
            </a:r>
            <a:r>
              <a:rPr lang="zh-TW" altLang="en-US" sz="2400" smtClean="0"/>
              <a:t>由希臘文</a:t>
            </a:r>
            <a:r>
              <a:rPr lang="en-US" altLang="zh-TW" sz="2400" smtClean="0"/>
              <a:t>’kryptos’(</a:t>
            </a:r>
            <a:r>
              <a:rPr lang="zh-TW" altLang="en-US" sz="2400" smtClean="0"/>
              <a:t>隱藏</a:t>
            </a:r>
            <a:r>
              <a:rPr lang="en-US" altLang="zh-TW" sz="2400" smtClean="0"/>
              <a:t>)</a:t>
            </a:r>
            <a:r>
              <a:rPr lang="zh-TW" altLang="en-US" sz="2400" smtClean="0"/>
              <a:t>和</a:t>
            </a:r>
            <a:r>
              <a:rPr lang="en-US" altLang="zh-TW" sz="2400" smtClean="0"/>
              <a:t>’graphein’(</a:t>
            </a:r>
            <a:r>
              <a:rPr lang="zh-TW" altLang="en-US" sz="2400" smtClean="0"/>
              <a:t>寫字</a:t>
            </a:r>
            <a:r>
              <a:rPr lang="en-US" altLang="zh-TW" sz="2400" smtClean="0"/>
              <a:t>)</a:t>
            </a:r>
            <a:r>
              <a:rPr lang="zh-TW" altLang="en-US" sz="2400" smtClean="0"/>
              <a:t>組成，代表隱藏的字</a:t>
            </a:r>
            <a:endParaRPr lang="en-US" altLang="zh-TW" sz="2400" smtClean="0"/>
          </a:p>
          <a:p>
            <a:r>
              <a:rPr lang="zh-TW" altLang="en-US" sz="2400" smtClean="0"/>
              <a:t>西元前五世紀，古希臘採用</a:t>
            </a:r>
            <a:r>
              <a:rPr lang="en-US" altLang="zh-TW" sz="2400" smtClean="0"/>
              <a:t>’</a:t>
            </a:r>
            <a:r>
              <a:rPr lang="zh-TW" altLang="en-US" sz="2400" smtClean="0"/>
              <a:t>斯巴達密碼棒</a:t>
            </a:r>
            <a:r>
              <a:rPr lang="en-US" altLang="zh-TW" sz="2400" smtClean="0"/>
              <a:t>’(scytale)</a:t>
            </a:r>
          </a:p>
          <a:p>
            <a:endParaRPr lang="en-US" altLang="zh-TW" sz="2400" smtClean="0"/>
          </a:p>
          <a:p>
            <a:endParaRPr lang="en-US" altLang="zh-TW" sz="2400" smtClean="0"/>
          </a:p>
          <a:p>
            <a:endParaRPr lang="en-US" altLang="zh-TW" sz="2400" smtClean="0"/>
          </a:p>
          <a:p>
            <a:pPr lvl="0"/>
            <a:r>
              <a:rPr lang="zh-TW" altLang="zh-TW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清末大儒紀曉嵐贈送的對聯</a:t>
            </a:r>
            <a:endParaRPr lang="en-US" altLang="zh-TW" sz="2400" smtClean="0"/>
          </a:p>
          <a:p>
            <a:pPr lvl="1"/>
            <a:r>
              <a:rPr lang="zh-TW" altLang="zh-TW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鳳遊禾蔭鳥飛去</a:t>
            </a:r>
            <a:r>
              <a:rPr lang="en-US" altLang="zh-TW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馬走蘆邊草不生</a:t>
            </a:r>
            <a:r>
              <a:rPr lang="en-US" altLang="zh-TW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zh-TW" sz="1800" smtClean="0">
              <a:ea typeface="+mn-ea"/>
              <a:cs typeface="+mn-cs"/>
            </a:endParaRPr>
          </a:p>
          <a:p>
            <a:pPr lvl="1"/>
            <a:r>
              <a:rPr lang="zh-TW" altLang="zh-TW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禾下加鳳去掉鳥字得</a:t>
            </a:r>
            <a:r>
              <a:rPr lang="zh-TW" altLang="zh-TW" sz="1800" b="1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禿</a:t>
            </a:r>
            <a:r>
              <a:rPr lang="zh-TW" altLang="zh-TW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</a:t>
            </a:r>
            <a:r>
              <a:rPr lang="zh-TW" altLang="en-US" sz="1800" smtClean="0"/>
              <a:t>，</a:t>
            </a:r>
            <a:r>
              <a:rPr lang="zh-TW" altLang="zh-TW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馬置蘆邊去掉草頭得</a:t>
            </a:r>
            <a:r>
              <a:rPr lang="zh-TW" altLang="zh-TW" sz="1800" b="1" smtClean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驢</a:t>
            </a:r>
            <a:r>
              <a:rPr lang="zh-TW" altLang="zh-TW" sz="1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字</a:t>
            </a:r>
          </a:p>
          <a:p>
            <a:endParaRPr lang="zh-TW" altLang="en-US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3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6" name="圖片 5" descr="scyt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14620"/>
            <a:ext cx="2990857" cy="126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密碼學</a:t>
            </a:r>
            <a:r>
              <a:rPr lang="en-US" altLang="zh-TW" smtClean="0"/>
              <a:t>-</a:t>
            </a:r>
            <a:r>
              <a:rPr lang="zh-TW" altLang="en-US" smtClean="0"/>
              <a:t>起源</a:t>
            </a:r>
            <a:r>
              <a:rPr lang="en-US" altLang="zh-TW" smtClean="0"/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smtClean="0"/>
              <a:t>電影</a:t>
            </a:r>
            <a:r>
              <a:rPr lang="en-US" altLang="zh-TW" sz="2400" smtClean="0"/>
              <a:t>-</a:t>
            </a:r>
            <a:r>
              <a:rPr lang="zh-TW" altLang="en-US" sz="2400" smtClean="0"/>
              <a:t>唐伯虎點秋香</a:t>
            </a:r>
            <a:endParaRPr lang="en-US" altLang="zh-TW" sz="2400" smtClean="0"/>
          </a:p>
          <a:p>
            <a:pPr>
              <a:buNone/>
            </a:pPr>
            <a:r>
              <a:rPr lang="en-US" altLang="zh-TW" sz="2400" smtClean="0"/>
              <a:t>	</a:t>
            </a:r>
            <a:r>
              <a:rPr lang="zh-TW" altLang="en-US" sz="2400" smtClean="0"/>
              <a:t>亦屬於語意密碼的一種</a:t>
            </a:r>
            <a:endParaRPr lang="en-US" altLang="zh-TW" sz="2400" smtClean="0"/>
          </a:p>
          <a:p>
            <a:r>
              <a:rPr lang="zh-TW" altLang="en-US" sz="2400" smtClean="0"/>
              <a:t>數據保密技術</a:t>
            </a:r>
            <a:endParaRPr lang="en-US" altLang="zh-TW" sz="2400" smtClean="0"/>
          </a:p>
          <a:p>
            <a:pPr lvl="1"/>
            <a:r>
              <a:rPr lang="zh-TW" altLang="en-US" sz="2000" smtClean="0"/>
              <a:t>隱藏</a:t>
            </a:r>
            <a:endParaRPr lang="en-US" altLang="zh-TW" sz="2000" smtClean="0"/>
          </a:p>
          <a:p>
            <a:pPr lvl="1"/>
            <a:r>
              <a:rPr lang="zh-TW" altLang="en-US" sz="2000" smtClean="0"/>
              <a:t>特殊通訊技術</a:t>
            </a:r>
            <a:r>
              <a:rPr lang="en-US" altLang="zh-TW" sz="2000" smtClean="0"/>
              <a:t>:</a:t>
            </a:r>
            <a:r>
              <a:rPr lang="zh-TW" altLang="en-US" sz="2000" smtClean="0"/>
              <a:t> 方言</a:t>
            </a:r>
            <a:endParaRPr lang="en-US" altLang="zh-TW" sz="2000" smtClean="0"/>
          </a:p>
          <a:p>
            <a:pPr lvl="1"/>
            <a:r>
              <a:rPr lang="zh-TW" altLang="en-US" sz="2000" smtClean="0"/>
              <a:t>數據保密技術</a:t>
            </a:r>
            <a:r>
              <a:rPr lang="en-US" altLang="zh-TW" sz="2000" smtClean="0"/>
              <a:t>:</a:t>
            </a:r>
            <a:r>
              <a:rPr lang="zh-TW" altLang="en-US" sz="2000" smtClean="0"/>
              <a:t> 金鑰</a:t>
            </a:r>
            <a:endParaRPr lang="en-US" altLang="zh-TW" sz="2000" smtClean="0"/>
          </a:p>
          <a:p>
            <a:r>
              <a:rPr lang="zh-TW" alt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古今</a:t>
            </a:r>
            <a:r>
              <a:rPr lang="zh-TW" altLang="zh-TW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密碼學</a:t>
            </a:r>
            <a:r>
              <a:rPr lang="zh-TW" alt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endParaRPr lang="en-US" altLang="zh-TW" sz="24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zh-TW" altLang="en-US" sz="2000" smtClean="0">
                <a:ea typeface="+mn-ea"/>
                <a:cs typeface="+mn-cs"/>
              </a:rPr>
              <a:t>古代：</a:t>
            </a:r>
            <a:r>
              <a:rPr lang="zh-TW" altLang="zh-TW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運用技術將要傳遞的訊息隱藏</a:t>
            </a:r>
            <a:endParaRPr lang="en-US" altLang="zh-TW" sz="2000" smtClean="0">
              <a:ea typeface="+mn-ea"/>
              <a:cs typeface="+mn-cs"/>
            </a:endParaRPr>
          </a:p>
          <a:p>
            <a:pPr lvl="1"/>
            <a:r>
              <a:rPr lang="zh-TW" alt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現代：多</a:t>
            </a:r>
            <a:r>
              <a:rPr lang="zh-TW" altLang="zh-TW" sz="20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指利用數學方法對資料進行加密以及解密的動作</a:t>
            </a:r>
          </a:p>
          <a:p>
            <a:endParaRPr lang="en-US" altLang="zh-TW" sz="2400" smtClean="0"/>
          </a:p>
          <a:p>
            <a:pPr>
              <a:buNone/>
            </a:pPr>
            <a:endParaRPr lang="en-US" altLang="zh-TW" sz="2400" smtClean="0"/>
          </a:p>
          <a:p>
            <a:pPr>
              <a:buNone/>
            </a:pPr>
            <a:endParaRPr lang="en-US" altLang="zh-TW" sz="2400" smtClean="0"/>
          </a:p>
          <a:p>
            <a:pPr>
              <a:buNone/>
            </a:pPr>
            <a:endParaRPr lang="en-US" altLang="zh-TW" sz="2400" smtClean="0"/>
          </a:p>
          <a:p>
            <a:pPr>
              <a:buNone/>
            </a:pPr>
            <a:endParaRPr lang="en-US" altLang="zh-TW" sz="2400" smtClean="0"/>
          </a:p>
          <a:p>
            <a:pPr>
              <a:buNone/>
            </a:pPr>
            <a:endParaRPr lang="en-US" altLang="zh-TW" sz="2400" smtClean="0"/>
          </a:p>
          <a:p>
            <a:endParaRPr lang="zh-TW" altLang="en-US" sz="240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4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14422"/>
            <a:ext cx="3016244" cy="162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密碼學</a:t>
            </a:r>
            <a:r>
              <a:rPr lang="en-US" altLang="zh-TW" smtClean="0"/>
              <a:t>-</a:t>
            </a:r>
            <a:r>
              <a:rPr lang="zh-TW" altLang="en-US" smtClean="0"/>
              <a:t>分類</a:t>
            </a:r>
            <a:r>
              <a:rPr lang="en-US" altLang="zh-TW" smtClean="0"/>
              <a:t>(1/3)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1. </a:t>
            </a:r>
            <a:r>
              <a:rPr lang="zh-TW" altLang="en-US" sz="2400" dirty="0" smtClean="0"/>
              <a:t>加密的運算方式</a:t>
            </a:r>
            <a:endParaRPr lang="en-US" altLang="zh-TW" sz="2400" dirty="0" smtClean="0"/>
          </a:p>
          <a:p>
            <a:pPr lvl="1"/>
            <a:r>
              <a:rPr lang="zh-TW" altLang="en-US" sz="1800" dirty="0" smtClean="0"/>
              <a:t>取代</a:t>
            </a:r>
            <a:r>
              <a:rPr lang="en-US" altLang="zh-TW" sz="1800" dirty="0" smtClean="0"/>
              <a:t>(substitution)</a:t>
            </a:r>
          </a:p>
          <a:p>
            <a:pPr lvl="2"/>
            <a:r>
              <a:rPr lang="zh-TW" altLang="en-US" sz="1800" dirty="0" smtClean="0"/>
              <a:t>凱薩加密法</a:t>
            </a:r>
            <a:r>
              <a:rPr lang="en-US" altLang="zh-TW" sz="1800" dirty="0" smtClean="0"/>
              <a:t>: </a:t>
            </a:r>
            <a:r>
              <a:rPr lang="zh-TW" altLang="en-US" sz="1800" dirty="0" smtClean="0"/>
              <a:t>將英文字母以後三個取代</a:t>
            </a:r>
            <a:endParaRPr lang="en-US" altLang="zh-TW" sz="1800" dirty="0" smtClean="0"/>
          </a:p>
          <a:p>
            <a:pPr lvl="3"/>
            <a:r>
              <a:rPr lang="en-US" altLang="zh-TW" sz="1800" dirty="0" smtClean="0"/>
              <a:t>Ex: ADSP  -&gt; DGVS</a:t>
            </a:r>
          </a:p>
          <a:p>
            <a:pPr lvl="3"/>
            <a:r>
              <a:rPr lang="zh-TW" altLang="en-US" sz="1800" dirty="0" smtClean="0"/>
              <a:t>易破解</a:t>
            </a:r>
            <a:r>
              <a:rPr lang="en-US" altLang="zh-TW" sz="1800" dirty="0" smtClean="0"/>
              <a:t>,</a:t>
            </a:r>
            <a:r>
              <a:rPr lang="zh-TW" altLang="en-US" sz="1800" dirty="0" smtClean="0"/>
              <a:t>最多</a:t>
            </a:r>
            <a:r>
              <a:rPr lang="en-US" altLang="zh-TW" sz="1800" dirty="0" smtClean="0"/>
              <a:t>25</a:t>
            </a:r>
            <a:r>
              <a:rPr lang="zh-TW" altLang="en-US" sz="1800" dirty="0" smtClean="0"/>
              <a:t>種</a:t>
            </a:r>
            <a:endParaRPr lang="en-US" altLang="zh-TW" sz="1800" dirty="0" smtClean="0"/>
          </a:p>
          <a:p>
            <a:pPr lvl="1"/>
            <a:r>
              <a:rPr lang="zh-TW" altLang="en-US" sz="1800" dirty="0" smtClean="0"/>
              <a:t>置換</a:t>
            </a:r>
            <a:r>
              <a:rPr lang="en-US" altLang="zh-TW" sz="1800" dirty="0" smtClean="0"/>
              <a:t>(transposition)</a:t>
            </a:r>
          </a:p>
          <a:p>
            <a:pPr lvl="2"/>
            <a:r>
              <a:rPr lang="zh-TW" altLang="en-US" sz="1800" dirty="0" smtClean="0"/>
              <a:t>用</a:t>
            </a:r>
            <a:r>
              <a:rPr lang="en-US" altLang="zh-TW" sz="1800" dirty="0" smtClean="0"/>
              <a:t>code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book</a:t>
            </a:r>
            <a:r>
              <a:rPr lang="zh-TW" altLang="en-US" sz="1800" dirty="0" smtClean="0"/>
              <a:t>對照取代</a:t>
            </a:r>
            <a:endParaRPr lang="en-US" altLang="zh-TW" sz="1800" dirty="0" smtClean="0"/>
          </a:p>
          <a:p>
            <a:pPr lvl="2"/>
            <a:r>
              <a:rPr lang="zh-TW" altLang="en-US" sz="1800" dirty="0" smtClean="0"/>
              <a:t>阿拉伯人用頻率破解法</a:t>
            </a:r>
            <a:endParaRPr lang="en-US" altLang="zh-TW" sz="1800" dirty="0" smtClean="0"/>
          </a:p>
          <a:p>
            <a:pPr lvl="1"/>
            <a:r>
              <a:rPr lang="zh-TW" altLang="en-US" sz="1800" dirty="0" smtClean="0"/>
              <a:t>相乘</a:t>
            </a:r>
            <a:r>
              <a:rPr lang="en-US" altLang="zh-TW" sz="1800" dirty="0" smtClean="0"/>
              <a:t>(product)</a:t>
            </a:r>
          </a:p>
          <a:p>
            <a:pPr lvl="2"/>
            <a:r>
              <a:rPr lang="zh-TW" altLang="en-US" sz="1800" dirty="0" smtClean="0"/>
              <a:t>轉成數字以後，與一組密碼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金鑰</a:t>
            </a:r>
            <a:r>
              <a:rPr lang="en-US" altLang="zh-TW" sz="1800" dirty="0" smtClean="0"/>
              <a:t>)</a:t>
            </a:r>
            <a:r>
              <a:rPr lang="zh-TW" altLang="en-US" sz="1800" dirty="0" smtClean="0"/>
              <a:t>做</a:t>
            </a:r>
            <a:r>
              <a:rPr lang="en-US" altLang="zh-TW" sz="1800" dirty="0" smtClean="0"/>
              <a:t>XOR</a:t>
            </a:r>
            <a:r>
              <a:rPr lang="zh-TW" altLang="en-US" sz="1800" dirty="0" smtClean="0"/>
              <a:t>運算</a:t>
            </a:r>
            <a:endParaRPr lang="en-US" altLang="zh-TW" sz="1800" dirty="0" smtClean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5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86512" y="1785926"/>
            <a:ext cx="857256" cy="1754326"/>
          </a:xfrm>
          <a:prstGeom prst="rect">
            <a:avLst/>
          </a:prstGeom>
          <a:noFill/>
          <a:ln>
            <a:solidFill>
              <a:schemeClr val="accent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2"/>
                </a:solidFill>
              </a:rPr>
              <a:t>A </a:t>
            </a:r>
            <a:r>
              <a:rPr lang="zh-TW" altLang="en-US" b="1" dirty="0" smtClean="0">
                <a:solidFill>
                  <a:schemeClr val="tx2"/>
                </a:solidFill>
              </a:rPr>
              <a:t>→</a:t>
            </a:r>
            <a:r>
              <a:rPr lang="en-US" altLang="zh-TW" b="1" dirty="0" smtClean="0">
                <a:solidFill>
                  <a:schemeClr val="tx2"/>
                </a:solidFill>
              </a:rPr>
              <a:t>D</a:t>
            </a:r>
          </a:p>
          <a:p>
            <a:r>
              <a:rPr lang="en-US" altLang="zh-TW" b="1" dirty="0" smtClean="0">
                <a:solidFill>
                  <a:schemeClr val="tx2"/>
                </a:solidFill>
              </a:rPr>
              <a:t>B</a:t>
            </a:r>
            <a:r>
              <a:rPr lang="zh-TW" altLang="en-US" b="1" dirty="0" smtClean="0">
                <a:solidFill>
                  <a:schemeClr val="tx2"/>
                </a:solidFill>
              </a:rPr>
              <a:t> →</a:t>
            </a:r>
            <a:r>
              <a:rPr lang="en-US" altLang="zh-TW" b="1" dirty="0" smtClean="0">
                <a:solidFill>
                  <a:schemeClr val="tx2"/>
                </a:solidFill>
              </a:rPr>
              <a:t>E</a:t>
            </a:r>
          </a:p>
          <a:p>
            <a:r>
              <a:rPr lang="en-US" altLang="zh-TW" b="1" dirty="0" smtClean="0">
                <a:solidFill>
                  <a:schemeClr val="tx2"/>
                </a:solidFill>
              </a:rPr>
              <a:t>C</a:t>
            </a:r>
            <a:r>
              <a:rPr lang="zh-TW" altLang="en-US" b="1" dirty="0" smtClean="0">
                <a:solidFill>
                  <a:schemeClr val="tx2"/>
                </a:solidFill>
              </a:rPr>
              <a:t> →</a:t>
            </a:r>
            <a:r>
              <a:rPr lang="en-US" altLang="zh-TW" b="1" dirty="0" smtClean="0">
                <a:solidFill>
                  <a:schemeClr val="tx2"/>
                </a:solidFill>
              </a:rPr>
              <a:t>F</a:t>
            </a:r>
          </a:p>
          <a:p>
            <a:r>
              <a:rPr lang="en-US" altLang="zh-TW" b="1" dirty="0" smtClean="0">
                <a:solidFill>
                  <a:schemeClr val="tx2"/>
                </a:solidFill>
              </a:rPr>
              <a:t>…</a:t>
            </a:r>
          </a:p>
          <a:p>
            <a:r>
              <a:rPr lang="en-US" altLang="zh-TW" b="1" dirty="0" smtClean="0">
                <a:solidFill>
                  <a:schemeClr val="tx2"/>
                </a:solidFill>
              </a:rPr>
              <a:t>Z</a:t>
            </a:r>
            <a:r>
              <a:rPr lang="zh-TW" altLang="en-US" b="1" dirty="0" smtClean="0">
                <a:solidFill>
                  <a:schemeClr val="tx2"/>
                </a:solidFill>
              </a:rPr>
              <a:t> →</a:t>
            </a:r>
            <a:r>
              <a:rPr lang="en-US" altLang="zh-TW" b="1" dirty="0" smtClean="0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zh-TW" altLang="en-US" b="1" dirty="0">
                <a:solidFill>
                  <a:schemeClr val="accent1">
                    <a:lumMod val="10000"/>
                  </a:schemeClr>
                </a:solidFill>
              </a:rPr>
              <a:t>取代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密碼學</a:t>
            </a:r>
            <a:r>
              <a:rPr lang="en-US" altLang="zh-TW" smtClean="0"/>
              <a:t>-</a:t>
            </a:r>
            <a:r>
              <a:rPr lang="zh-TW" altLang="en-US" smtClean="0"/>
              <a:t>分類</a:t>
            </a:r>
            <a:r>
              <a:rPr lang="en-US" altLang="zh-TW" smtClean="0"/>
              <a:t>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2. </a:t>
            </a:r>
            <a:r>
              <a:rPr lang="zh-TW" altLang="en-US" smtClean="0"/>
              <a:t>處理資料上的差異</a:t>
            </a:r>
            <a:endParaRPr lang="en-US" altLang="zh-TW" smtClean="0"/>
          </a:p>
          <a:p>
            <a:pPr lvl="1"/>
            <a:r>
              <a:rPr lang="zh-TW" altLang="en-US" smtClean="0"/>
              <a:t>資料區段加密法</a:t>
            </a:r>
            <a:r>
              <a:rPr lang="en-US" altLang="zh-TW" smtClean="0"/>
              <a:t>(block cipher)</a:t>
            </a:r>
          </a:p>
          <a:p>
            <a:pPr lvl="2"/>
            <a:r>
              <a:rPr lang="zh-TW" altLang="en-US" smtClean="0"/>
              <a:t>離散的塊狀處理</a:t>
            </a:r>
            <a:endParaRPr lang="en-US" altLang="zh-TW" smtClean="0"/>
          </a:p>
          <a:p>
            <a:pPr lvl="2"/>
            <a:r>
              <a:rPr lang="zh-TW" altLang="en-US" smtClean="0"/>
              <a:t>加密前較易檢驗資料完整性</a:t>
            </a:r>
            <a:endParaRPr lang="en-US" altLang="zh-TW" smtClean="0"/>
          </a:p>
          <a:p>
            <a:pPr lvl="1"/>
            <a:r>
              <a:rPr lang="zh-TW" altLang="en-US" smtClean="0"/>
              <a:t>資料流加密法</a:t>
            </a:r>
            <a:r>
              <a:rPr lang="en-US" altLang="zh-TW" smtClean="0"/>
              <a:t>(stream cipher)</a:t>
            </a:r>
          </a:p>
          <a:p>
            <a:pPr lvl="2"/>
            <a:r>
              <a:rPr lang="zh-TW" altLang="zh-TW" smtClean="0">
                <a:solidFill>
                  <a:schemeClr val="tx1"/>
                </a:solidFill>
                <a:latin typeface="+mn-lt"/>
              </a:rPr>
              <a:t>一位元接一位元地即時加密資料</a:t>
            </a:r>
            <a:endParaRPr lang="en-US" altLang="zh-TW" smtClean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zh-TW" altLang="en-US" smtClean="0"/>
              <a:t>較快，用於位數較小的資料上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6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密碼學</a:t>
            </a:r>
            <a:r>
              <a:rPr lang="en-US" altLang="zh-TW" smtClean="0"/>
              <a:t>-</a:t>
            </a:r>
            <a:r>
              <a:rPr lang="zh-TW" altLang="en-US" smtClean="0"/>
              <a:t>分類</a:t>
            </a:r>
            <a:r>
              <a:rPr lang="en-US" altLang="zh-TW" smtClean="0"/>
              <a:t>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3. </a:t>
            </a:r>
            <a:r>
              <a:rPr lang="zh-TW" altLang="en-US" smtClean="0"/>
              <a:t>按照金鑰個數</a:t>
            </a:r>
            <a:endParaRPr lang="en-US" altLang="zh-TW" smtClean="0"/>
          </a:p>
          <a:p>
            <a:pPr lvl="1"/>
            <a:r>
              <a:rPr lang="zh-TW" altLang="en-US" smtClean="0"/>
              <a:t>私密金鑰加密</a:t>
            </a:r>
            <a:endParaRPr lang="en-US" altLang="zh-TW" smtClean="0"/>
          </a:p>
          <a:p>
            <a:pPr lvl="2"/>
            <a:r>
              <a:rPr lang="zh-TW" altLang="en-US" smtClean="0"/>
              <a:t>加密、解密用同一把金鑰</a:t>
            </a:r>
            <a:endParaRPr lang="en-US" altLang="zh-TW" smtClean="0"/>
          </a:p>
          <a:p>
            <a:pPr lvl="1"/>
            <a:r>
              <a:rPr lang="zh-TW" altLang="en-US" smtClean="0"/>
              <a:t>公開金鑰加密</a:t>
            </a:r>
            <a:endParaRPr lang="en-US" altLang="zh-TW" smtClean="0"/>
          </a:p>
          <a:p>
            <a:pPr lvl="2"/>
            <a:r>
              <a:rPr lang="zh-TW" altLang="en-US" smtClean="0"/>
              <a:t>加密、解密用不同金鑰</a:t>
            </a:r>
            <a:r>
              <a:rPr lang="en-US" altLang="zh-TW" smtClean="0"/>
              <a:t>(</a:t>
            </a:r>
            <a:r>
              <a:rPr lang="zh-TW" altLang="en-US" smtClean="0"/>
              <a:t>公鑰、私鑰</a:t>
            </a:r>
            <a:r>
              <a:rPr lang="en-US" altLang="zh-TW" smtClean="0"/>
              <a:t>)</a:t>
            </a:r>
            <a:endParaRPr lang="zh-TW" altLang="en-US" smtClean="0"/>
          </a:p>
          <a:p>
            <a:pPr lvl="1"/>
            <a:r>
              <a:rPr lang="zh-TW" altLang="en-US" smtClean="0"/>
              <a:t>雜湊函數</a:t>
            </a:r>
            <a:endParaRPr lang="en-US" altLang="zh-TW" smtClean="0"/>
          </a:p>
          <a:p>
            <a:pPr lvl="2"/>
            <a:r>
              <a:rPr lang="zh-TW" altLang="en-US" smtClean="0"/>
              <a:t>用來檢驗資料完整性</a:t>
            </a:r>
            <a:endParaRPr lang="en-US" altLang="zh-TW" dirty="0" smtClean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7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私密金鑰</a:t>
            </a:r>
            <a:r>
              <a:rPr lang="en-US" altLang="zh-TW" smtClean="0"/>
              <a:t>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又稱對稱金鑰</a:t>
            </a:r>
            <a:r>
              <a:rPr lang="en-US" altLang="zh-TW" sz="2400" dirty="0" smtClean="0"/>
              <a:t>(Symmetric encryption)</a:t>
            </a:r>
          </a:p>
          <a:p>
            <a:r>
              <a:rPr lang="zh-TW" altLang="en-US" sz="2400" dirty="0" smtClean="0"/>
              <a:t>加密與解密用同一把金鑰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EX: </a:t>
            </a:r>
          </a:p>
          <a:p>
            <a:pPr lvl="2"/>
            <a:r>
              <a:rPr lang="zh-TW" altLang="en-US" sz="1600" dirty="0" smtClean="0"/>
              <a:t>加密</a:t>
            </a:r>
            <a:r>
              <a:rPr lang="en-US" altLang="zh-TW" sz="1600" dirty="0" smtClean="0"/>
              <a:t>10110100 ⊕11100001(</a:t>
            </a:r>
            <a:r>
              <a:rPr lang="zh-TW" altLang="en-US" sz="1600" dirty="0" smtClean="0"/>
              <a:t>金鑰</a:t>
            </a:r>
            <a:r>
              <a:rPr lang="en-US" altLang="zh-TW" sz="1600" dirty="0" smtClean="0"/>
              <a:t>)</a:t>
            </a:r>
          </a:p>
          <a:p>
            <a:pPr lvl="2">
              <a:buNone/>
            </a:pPr>
            <a:r>
              <a:rPr lang="zh-TW" altLang="en-US" sz="1600" dirty="0" smtClean="0"/>
              <a:t>         </a:t>
            </a:r>
            <a:r>
              <a:rPr lang="en-US" altLang="zh-TW" sz="1600" dirty="0" smtClean="0"/>
              <a:t>=01010101 (</a:t>
            </a:r>
            <a:r>
              <a:rPr lang="zh-TW" altLang="en-US" sz="1600" dirty="0" smtClean="0"/>
              <a:t>密文</a:t>
            </a:r>
            <a:r>
              <a:rPr lang="en-US" altLang="zh-TW" sz="1600" dirty="0" smtClean="0"/>
              <a:t>)</a:t>
            </a:r>
          </a:p>
          <a:p>
            <a:pPr lvl="2">
              <a:buNone/>
            </a:pPr>
            <a:r>
              <a:rPr lang="zh-TW" altLang="en-US" sz="1600" dirty="0" smtClean="0"/>
              <a:t>    解密</a:t>
            </a:r>
            <a:r>
              <a:rPr lang="en-US" altLang="zh-TW" sz="1600" dirty="0" smtClean="0"/>
              <a:t>01010101 ⊕11100001(</a:t>
            </a:r>
            <a:r>
              <a:rPr lang="zh-TW" altLang="en-US" sz="1600" dirty="0" smtClean="0"/>
              <a:t>金鑰</a:t>
            </a:r>
            <a:r>
              <a:rPr lang="en-US" altLang="zh-TW" sz="1600" dirty="0" smtClean="0"/>
              <a:t>)</a:t>
            </a:r>
          </a:p>
          <a:p>
            <a:pPr lvl="1">
              <a:buNone/>
            </a:pPr>
            <a:r>
              <a:rPr lang="en-US" altLang="zh-TW" sz="1600" dirty="0" smtClean="0"/>
              <a:t>	</a:t>
            </a:r>
            <a:r>
              <a:rPr lang="zh-TW" altLang="en-US" sz="1600" dirty="0" smtClean="0"/>
              <a:t>            </a:t>
            </a:r>
            <a:r>
              <a:rPr lang="en-US" altLang="zh-TW" sz="1600" dirty="0" smtClean="0"/>
              <a:t>=10110100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明文</a:t>
            </a:r>
            <a:r>
              <a:rPr lang="en-US" altLang="zh-TW" sz="1600" dirty="0" smtClean="0"/>
              <a:t>)</a:t>
            </a:r>
          </a:p>
          <a:p>
            <a:pPr lvl="1"/>
            <a:r>
              <a:rPr lang="en-US" altLang="zh-TW" dirty="0" smtClean="0"/>
              <a:t>DES</a:t>
            </a:r>
            <a:r>
              <a:rPr lang="en-US" altLang="zh-TW" sz="2000" dirty="0" smtClean="0"/>
              <a:t>(Data Encryption Standard)</a:t>
            </a:r>
          </a:p>
          <a:p>
            <a:pPr lvl="1"/>
            <a:r>
              <a:rPr lang="en-US" altLang="zh-TW" dirty="0" smtClean="0"/>
              <a:t>Triple DES</a:t>
            </a:r>
          </a:p>
          <a:p>
            <a:pPr lvl="1"/>
            <a:r>
              <a:rPr lang="en-US" altLang="zh-TW" dirty="0" smtClean="0"/>
              <a:t>AES</a:t>
            </a:r>
            <a:r>
              <a:rPr lang="en-US" altLang="zh-TW" sz="2000" dirty="0" smtClean="0"/>
              <a:t>(Advanced Encryption Standard)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8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857364"/>
            <a:ext cx="237150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660112"/>
            <a:ext cx="4114800" cy="584775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私密金鑰</a:t>
            </a:r>
            <a:r>
              <a:rPr lang="en-US" altLang="zh-TW" smtClean="0"/>
              <a:t>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DES</a:t>
            </a:r>
          </a:p>
          <a:p>
            <a:pPr lvl="1"/>
            <a:r>
              <a:rPr lang="zh-TW" altLang="zh-TW" sz="1800" dirty="0" smtClean="0"/>
              <a:t>每次加密或解密的區塊大小均為</a:t>
            </a:r>
            <a:r>
              <a:rPr lang="en-US" altLang="zh-TW" sz="1800" dirty="0" smtClean="0"/>
              <a:t>64</a:t>
            </a:r>
            <a:r>
              <a:rPr lang="zh-TW" altLang="zh-TW" sz="1800" dirty="0" smtClean="0"/>
              <a:t>位元</a:t>
            </a:r>
            <a:endParaRPr lang="en-US" altLang="zh-TW" sz="1800" dirty="0" smtClean="0"/>
          </a:p>
          <a:p>
            <a:pPr lvl="1"/>
            <a:r>
              <a:rPr lang="en-US" altLang="zh-TW" sz="1800" dirty="0" smtClean="0"/>
              <a:t>8</a:t>
            </a:r>
            <a:r>
              <a:rPr lang="zh-TW" altLang="en-US" sz="1800" dirty="0" smtClean="0"/>
              <a:t>位元錯誤更正，實際可用</a:t>
            </a:r>
            <a:r>
              <a:rPr lang="en-US" altLang="zh-TW" sz="1800" dirty="0" smtClean="0"/>
              <a:t>56</a:t>
            </a:r>
            <a:r>
              <a:rPr lang="zh-TW" altLang="en-US" sz="1800" dirty="0" smtClean="0"/>
              <a:t>位元</a:t>
            </a:r>
            <a:endParaRPr lang="en-US" altLang="zh-TW" sz="1800" dirty="0" smtClean="0"/>
          </a:p>
          <a:p>
            <a:pPr lvl="1"/>
            <a:r>
              <a:rPr lang="zh-TW" altLang="en-US" sz="1800" dirty="0" smtClean="0"/>
              <a:t>傳送端與接收端需有同一把金鑰</a:t>
            </a:r>
            <a:endParaRPr lang="en-US" altLang="zh-TW" sz="2000" dirty="0" smtClean="0"/>
          </a:p>
          <a:p>
            <a:r>
              <a:rPr lang="en-US" altLang="zh-TW" sz="2400" dirty="0" smtClean="0"/>
              <a:t>Triple DES</a:t>
            </a:r>
          </a:p>
          <a:p>
            <a:pPr lvl="1"/>
            <a:r>
              <a:rPr lang="zh-TW" altLang="en-US" sz="2000" dirty="0" smtClean="0"/>
              <a:t>由於</a:t>
            </a:r>
            <a:r>
              <a:rPr lang="en-US" altLang="zh-TW" sz="2000" dirty="0" smtClean="0"/>
              <a:t>DES</a:t>
            </a:r>
            <a:r>
              <a:rPr lang="zh-TW" altLang="en-US" sz="2000" dirty="0" smtClean="0"/>
              <a:t>安全性不足，研究發現</a:t>
            </a:r>
            <a:r>
              <a:rPr lang="en-US" altLang="zh-TW" sz="2000" dirty="0" smtClean="0"/>
              <a:t>DES</a:t>
            </a:r>
            <a:r>
              <a:rPr lang="zh-TW" altLang="en-US" sz="2000" dirty="0" smtClean="0"/>
              <a:t>安全性</a:t>
            </a:r>
            <a:endParaRPr lang="en-US" altLang="zh-TW" sz="2000" dirty="0" smtClean="0"/>
          </a:p>
          <a:p>
            <a:pPr lvl="1">
              <a:buNone/>
            </a:pPr>
            <a:r>
              <a:rPr lang="en-US" altLang="zh-TW" sz="2000" dirty="0" smtClean="0"/>
              <a:t>	</a:t>
            </a:r>
            <a:r>
              <a:rPr lang="zh-TW" altLang="en-US" sz="2000" dirty="0" smtClean="0"/>
              <a:t>可經由重複運算而產生</a:t>
            </a:r>
            <a:endParaRPr lang="en-US" altLang="zh-TW" sz="2000" dirty="0" smtClean="0"/>
          </a:p>
          <a:p>
            <a:r>
              <a:rPr lang="en-US" altLang="zh-TW" sz="2400" dirty="0" smtClean="0"/>
              <a:t>AES(</a:t>
            </a:r>
            <a:r>
              <a:rPr lang="en-US" altLang="zh-TW" sz="2400" dirty="0" err="1" smtClean="0"/>
              <a:t>Rijndael</a:t>
            </a:r>
            <a:r>
              <a:rPr lang="zh-TW" altLang="en-US" sz="2400" dirty="0" smtClean="0"/>
              <a:t>加密法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000" dirty="0" smtClean="0"/>
              <a:t>目前最常用，已取代</a:t>
            </a:r>
            <a:r>
              <a:rPr lang="en-US" altLang="zh-TW" sz="2000" dirty="0" smtClean="0"/>
              <a:t>DES, 3DES</a:t>
            </a:r>
          </a:p>
          <a:p>
            <a:pPr lvl="1"/>
            <a:r>
              <a:rPr lang="zh-TW" altLang="en-US" sz="2000" dirty="0" smtClean="0"/>
              <a:t>美國公開甄選，最好的加密方式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區塊長度為</a:t>
            </a:r>
            <a:r>
              <a:rPr lang="en-US" altLang="zh-TW" sz="2000" dirty="0" smtClean="0"/>
              <a:t>128</a:t>
            </a:r>
            <a:r>
              <a:rPr lang="zh-TW" altLang="en-US" sz="2000" dirty="0" smtClean="0"/>
              <a:t>位元，密鑰可選</a:t>
            </a:r>
            <a:endParaRPr lang="en-US" altLang="zh-TW" sz="2000" dirty="0" smtClean="0"/>
          </a:p>
          <a:p>
            <a:pPr lvl="1">
              <a:buNone/>
            </a:pPr>
            <a:r>
              <a:rPr lang="zh-TW" altLang="en-US" sz="2000" dirty="0" smtClean="0"/>
              <a:t>      </a:t>
            </a:r>
            <a:r>
              <a:rPr lang="en-US" altLang="zh-TW" sz="2000" dirty="0" smtClean="0"/>
              <a:t>128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196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256</a:t>
            </a:r>
            <a:r>
              <a:rPr lang="zh-TW" altLang="en-US" sz="2000" dirty="0" smtClean="0"/>
              <a:t>位元，安全性正比於密鑰長度</a:t>
            </a:r>
            <a:endParaRPr lang="en-US" altLang="zh-TW" sz="2000" dirty="0" smtClean="0"/>
          </a:p>
          <a:p>
            <a:pPr lvl="1"/>
            <a:endParaRPr lang="en-US" altLang="zh-TW" sz="1800" dirty="0" smtClean="0"/>
          </a:p>
          <a:p>
            <a:pPr lvl="1"/>
            <a:endParaRPr lang="en-US" altLang="zh-TW" sz="1800" dirty="0" smtClean="0"/>
          </a:p>
          <a:p>
            <a:pPr lvl="1"/>
            <a:endParaRPr lang="en-US" altLang="zh-TW" sz="1800" dirty="0" smtClean="0"/>
          </a:p>
          <a:p>
            <a:pPr lvl="2">
              <a:buNone/>
            </a:pPr>
            <a:endParaRPr lang="en-US" altLang="zh-TW" sz="1400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b="1" smtClean="0">
                <a:solidFill>
                  <a:schemeClr val="tx2"/>
                </a:solidFill>
              </a:rPr>
              <a:t>2010 Spring  ADSP 05/07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B4D7-B476-4099-9141-909E06F5A684}" type="slidenum">
              <a:rPr lang="en-US" altLang="zh-TW" b="1" smtClean="0">
                <a:solidFill>
                  <a:schemeClr val="tx2"/>
                </a:solidFill>
              </a:rPr>
              <a:pPr/>
              <a:t>9</a:t>
            </a:fld>
            <a:endParaRPr lang="en-US" altLang="zh-TW" b="1" dirty="0">
              <a:solidFill>
                <a:schemeClr val="tx2"/>
              </a:solidFill>
            </a:endParaRPr>
          </a:p>
        </p:txBody>
      </p:sp>
      <p:grpSp>
        <p:nvGrpSpPr>
          <p:cNvPr id="26" name="Group 2"/>
          <p:cNvGrpSpPr>
            <a:grpSpLocks noChangeAspect="1"/>
          </p:cNvGrpSpPr>
          <p:nvPr/>
        </p:nvGrpSpPr>
        <p:grpSpPr bwMode="auto">
          <a:xfrm>
            <a:off x="6215074" y="1428736"/>
            <a:ext cx="2552254" cy="1787519"/>
            <a:chOff x="3005" y="10220"/>
            <a:chExt cx="6107" cy="4277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5556" y="11275"/>
              <a:ext cx="1057" cy="618"/>
            </a:xfrm>
            <a:prstGeom prst="rect">
              <a:avLst/>
            </a:prstGeom>
            <a:solidFill>
              <a:srgbClr val="FFFFFF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3972" y="11275"/>
              <a:ext cx="1058" cy="618"/>
            </a:xfrm>
            <a:prstGeom prst="rect">
              <a:avLst/>
            </a:prstGeom>
            <a:solidFill>
              <a:srgbClr val="FFFFFF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7139" y="11275"/>
              <a:ext cx="1057" cy="618"/>
            </a:xfrm>
            <a:prstGeom prst="rect">
              <a:avLst/>
            </a:prstGeom>
            <a:solidFill>
              <a:srgbClr val="FFFFFF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4148" y="11363"/>
              <a:ext cx="713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255" y="11435"/>
              <a:ext cx="4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DES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5644" y="11363"/>
              <a:ext cx="859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5750" y="11435"/>
              <a:ext cx="4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DES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6248" y="11440"/>
              <a:ext cx="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-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6307" y="11440"/>
              <a:ext cx="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7315" y="11363"/>
              <a:ext cx="71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7421" y="11435"/>
              <a:ext cx="4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DES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5556" y="12683"/>
              <a:ext cx="1057" cy="617"/>
            </a:xfrm>
            <a:prstGeom prst="rect">
              <a:avLst/>
            </a:prstGeom>
            <a:solidFill>
              <a:srgbClr val="FFFFFF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3972" y="12683"/>
              <a:ext cx="1058" cy="617"/>
            </a:xfrm>
            <a:prstGeom prst="rect">
              <a:avLst/>
            </a:prstGeom>
            <a:solidFill>
              <a:srgbClr val="FFFFFF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7139" y="12683"/>
              <a:ext cx="1057" cy="617"/>
            </a:xfrm>
            <a:prstGeom prst="rect">
              <a:avLst/>
            </a:prstGeom>
            <a:solidFill>
              <a:srgbClr val="FFFFFF"/>
            </a:solidFill>
            <a:ln w="11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4060" y="12771"/>
              <a:ext cx="86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4167" y="12843"/>
              <a:ext cx="4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DES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4665" y="12847"/>
              <a:ext cx="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-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4724" y="12847"/>
              <a:ext cx="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5732" y="12771"/>
              <a:ext cx="712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5838" y="12843"/>
              <a:ext cx="4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DES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7227" y="12771"/>
              <a:ext cx="85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7333" y="12843"/>
              <a:ext cx="4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DES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7831" y="12847"/>
              <a:ext cx="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-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7890" y="12847"/>
              <a:ext cx="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3005" y="11363"/>
              <a:ext cx="43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2" name="Rectangle 29"/>
            <p:cNvSpPr>
              <a:spLocks noChangeArrowheads="1"/>
            </p:cNvSpPr>
            <p:nvPr/>
          </p:nvSpPr>
          <p:spPr bwMode="auto">
            <a:xfrm>
              <a:off x="3111" y="11435"/>
              <a:ext cx="21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M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>
              <a:off x="8722" y="11363"/>
              <a:ext cx="39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8828" y="11435"/>
              <a:ext cx="1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C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8722" y="12771"/>
              <a:ext cx="39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8828" y="12843"/>
              <a:ext cx="1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C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3005" y="12771"/>
              <a:ext cx="43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58" name="Rectangle 35"/>
            <p:cNvSpPr>
              <a:spLocks noChangeArrowheads="1"/>
            </p:cNvSpPr>
            <p:nvPr/>
          </p:nvSpPr>
          <p:spPr bwMode="auto">
            <a:xfrm>
              <a:off x="3111" y="12843"/>
              <a:ext cx="21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M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59" name="Group 36"/>
            <p:cNvGrpSpPr>
              <a:grpSpLocks/>
            </p:cNvGrpSpPr>
            <p:nvPr/>
          </p:nvGrpSpPr>
          <p:grpSpPr bwMode="auto">
            <a:xfrm>
              <a:off x="3445" y="11570"/>
              <a:ext cx="527" cy="116"/>
              <a:chOff x="3445" y="11570"/>
              <a:chExt cx="527" cy="116"/>
            </a:xfrm>
          </p:grpSpPr>
          <p:sp>
            <p:nvSpPr>
              <p:cNvPr id="120" name="Line 37"/>
              <p:cNvSpPr>
                <a:spLocks noChangeShapeType="1"/>
              </p:cNvSpPr>
              <p:nvPr/>
            </p:nvSpPr>
            <p:spPr bwMode="auto">
              <a:xfrm>
                <a:off x="3445" y="11627"/>
                <a:ext cx="418" cy="1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21" name="Freeform 38"/>
              <p:cNvSpPr>
                <a:spLocks/>
              </p:cNvSpPr>
              <p:nvPr/>
            </p:nvSpPr>
            <p:spPr bwMode="auto">
              <a:xfrm>
                <a:off x="3859" y="11570"/>
                <a:ext cx="113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13" y="57"/>
                  </a:cxn>
                  <a:cxn ang="0">
                    <a:pos x="0" y="0"/>
                  </a:cxn>
                  <a:cxn ang="0">
                    <a:pos x="0" y="116"/>
                  </a:cxn>
                </a:cxnLst>
                <a:rect l="0" t="0" r="r" b="b"/>
                <a:pathLst>
                  <a:path w="113" h="116">
                    <a:moveTo>
                      <a:pt x="0" y="116"/>
                    </a:moveTo>
                    <a:lnTo>
                      <a:pt x="113" y="57"/>
                    </a:lnTo>
                    <a:lnTo>
                      <a:pt x="0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0" name="Group 39"/>
            <p:cNvGrpSpPr>
              <a:grpSpLocks/>
            </p:cNvGrpSpPr>
            <p:nvPr/>
          </p:nvGrpSpPr>
          <p:grpSpPr bwMode="auto">
            <a:xfrm>
              <a:off x="5028" y="11570"/>
              <a:ext cx="528" cy="116"/>
              <a:chOff x="5028" y="11570"/>
              <a:chExt cx="528" cy="116"/>
            </a:xfrm>
          </p:grpSpPr>
          <p:sp>
            <p:nvSpPr>
              <p:cNvPr id="118" name="Line 40"/>
              <p:cNvSpPr>
                <a:spLocks noChangeShapeType="1"/>
              </p:cNvSpPr>
              <p:nvPr/>
            </p:nvSpPr>
            <p:spPr bwMode="auto">
              <a:xfrm>
                <a:off x="5028" y="11627"/>
                <a:ext cx="418" cy="1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9" name="Freeform 41"/>
              <p:cNvSpPr>
                <a:spLocks/>
              </p:cNvSpPr>
              <p:nvPr/>
            </p:nvSpPr>
            <p:spPr bwMode="auto">
              <a:xfrm>
                <a:off x="5442" y="11570"/>
                <a:ext cx="11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14" y="57"/>
                  </a:cxn>
                  <a:cxn ang="0">
                    <a:pos x="0" y="0"/>
                  </a:cxn>
                  <a:cxn ang="0">
                    <a:pos x="0" y="116"/>
                  </a:cxn>
                </a:cxnLst>
                <a:rect l="0" t="0" r="r" b="b"/>
                <a:pathLst>
                  <a:path w="114" h="116">
                    <a:moveTo>
                      <a:pt x="0" y="116"/>
                    </a:moveTo>
                    <a:lnTo>
                      <a:pt x="114" y="57"/>
                    </a:lnTo>
                    <a:lnTo>
                      <a:pt x="0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1" name="Group 42"/>
            <p:cNvGrpSpPr>
              <a:grpSpLocks/>
            </p:cNvGrpSpPr>
            <p:nvPr/>
          </p:nvGrpSpPr>
          <p:grpSpPr bwMode="auto">
            <a:xfrm>
              <a:off x="6611" y="11570"/>
              <a:ext cx="528" cy="116"/>
              <a:chOff x="6611" y="11570"/>
              <a:chExt cx="528" cy="116"/>
            </a:xfrm>
          </p:grpSpPr>
          <p:sp>
            <p:nvSpPr>
              <p:cNvPr id="116" name="Line 43"/>
              <p:cNvSpPr>
                <a:spLocks noChangeShapeType="1"/>
              </p:cNvSpPr>
              <p:nvPr/>
            </p:nvSpPr>
            <p:spPr bwMode="auto">
              <a:xfrm>
                <a:off x="6611" y="11627"/>
                <a:ext cx="418" cy="1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7" name="Freeform 44"/>
              <p:cNvSpPr>
                <a:spLocks/>
              </p:cNvSpPr>
              <p:nvPr/>
            </p:nvSpPr>
            <p:spPr bwMode="auto">
              <a:xfrm>
                <a:off x="7025" y="11570"/>
                <a:ext cx="11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14" y="57"/>
                  </a:cxn>
                  <a:cxn ang="0">
                    <a:pos x="0" y="0"/>
                  </a:cxn>
                  <a:cxn ang="0">
                    <a:pos x="0" y="116"/>
                  </a:cxn>
                </a:cxnLst>
                <a:rect l="0" t="0" r="r" b="b"/>
                <a:pathLst>
                  <a:path w="114" h="116">
                    <a:moveTo>
                      <a:pt x="0" y="116"/>
                    </a:moveTo>
                    <a:lnTo>
                      <a:pt x="114" y="57"/>
                    </a:lnTo>
                    <a:lnTo>
                      <a:pt x="0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2" name="Group 45"/>
            <p:cNvGrpSpPr>
              <a:grpSpLocks/>
            </p:cNvGrpSpPr>
            <p:nvPr/>
          </p:nvGrpSpPr>
          <p:grpSpPr bwMode="auto">
            <a:xfrm>
              <a:off x="8194" y="11570"/>
              <a:ext cx="528" cy="116"/>
              <a:chOff x="8194" y="11570"/>
              <a:chExt cx="528" cy="116"/>
            </a:xfrm>
          </p:grpSpPr>
          <p:sp>
            <p:nvSpPr>
              <p:cNvPr id="114" name="Line 46"/>
              <p:cNvSpPr>
                <a:spLocks noChangeShapeType="1"/>
              </p:cNvSpPr>
              <p:nvPr/>
            </p:nvSpPr>
            <p:spPr bwMode="auto">
              <a:xfrm>
                <a:off x="8194" y="11627"/>
                <a:ext cx="418" cy="1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5" name="Freeform 47"/>
              <p:cNvSpPr>
                <a:spLocks/>
              </p:cNvSpPr>
              <p:nvPr/>
            </p:nvSpPr>
            <p:spPr bwMode="auto">
              <a:xfrm>
                <a:off x="8608" y="11570"/>
                <a:ext cx="114" cy="116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114" y="57"/>
                  </a:cxn>
                  <a:cxn ang="0">
                    <a:pos x="0" y="0"/>
                  </a:cxn>
                  <a:cxn ang="0">
                    <a:pos x="0" y="116"/>
                  </a:cxn>
                </a:cxnLst>
                <a:rect l="0" t="0" r="r" b="b"/>
                <a:pathLst>
                  <a:path w="114" h="116">
                    <a:moveTo>
                      <a:pt x="0" y="116"/>
                    </a:moveTo>
                    <a:lnTo>
                      <a:pt x="114" y="57"/>
                    </a:lnTo>
                    <a:lnTo>
                      <a:pt x="0" y="0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3" name="Group 48"/>
            <p:cNvGrpSpPr>
              <a:grpSpLocks/>
            </p:cNvGrpSpPr>
            <p:nvPr/>
          </p:nvGrpSpPr>
          <p:grpSpPr bwMode="auto">
            <a:xfrm>
              <a:off x="4443" y="10660"/>
              <a:ext cx="116" cy="615"/>
              <a:chOff x="4443" y="10660"/>
              <a:chExt cx="116" cy="615"/>
            </a:xfrm>
          </p:grpSpPr>
          <p:sp>
            <p:nvSpPr>
              <p:cNvPr id="112" name="Line 49"/>
              <p:cNvSpPr>
                <a:spLocks noChangeShapeType="1"/>
              </p:cNvSpPr>
              <p:nvPr/>
            </p:nvSpPr>
            <p:spPr bwMode="auto">
              <a:xfrm>
                <a:off x="4500" y="10660"/>
                <a:ext cx="1" cy="506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3" name="Freeform 50"/>
              <p:cNvSpPr>
                <a:spLocks/>
              </p:cNvSpPr>
              <p:nvPr/>
            </p:nvSpPr>
            <p:spPr bwMode="auto">
              <a:xfrm>
                <a:off x="4443" y="11162"/>
                <a:ext cx="116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13"/>
                  </a:cxn>
                  <a:cxn ang="0">
                    <a:pos x="116" y="0"/>
                  </a:cxn>
                  <a:cxn ang="0">
                    <a:pos x="0" y="0"/>
                  </a:cxn>
                </a:cxnLst>
                <a:rect l="0" t="0" r="r" b="b"/>
                <a:pathLst>
                  <a:path w="116" h="113">
                    <a:moveTo>
                      <a:pt x="0" y="0"/>
                    </a:moveTo>
                    <a:lnTo>
                      <a:pt x="57" y="113"/>
                    </a:lnTo>
                    <a:lnTo>
                      <a:pt x="1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4" name="Group 51"/>
            <p:cNvGrpSpPr>
              <a:grpSpLocks/>
            </p:cNvGrpSpPr>
            <p:nvPr/>
          </p:nvGrpSpPr>
          <p:grpSpPr bwMode="auto">
            <a:xfrm>
              <a:off x="6027" y="10660"/>
              <a:ext cx="115" cy="615"/>
              <a:chOff x="6027" y="10660"/>
              <a:chExt cx="115" cy="615"/>
            </a:xfrm>
          </p:grpSpPr>
          <p:sp>
            <p:nvSpPr>
              <p:cNvPr id="110" name="Line 52"/>
              <p:cNvSpPr>
                <a:spLocks noChangeShapeType="1"/>
              </p:cNvSpPr>
              <p:nvPr/>
            </p:nvSpPr>
            <p:spPr bwMode="auto">
              <a:xfrm>
                <a:off x="6083" y="10660"/>
                <a:ext cx="1" cy="506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11" name="Freeform 53"/>
              <p:cNvSpPr>
                <a:spLocks/>
              </p:cNvSpPr>
              <p:nvPr/>
            </p:nvSpPr>
            <p:spPr bwMode="auto">
              <a:xfrm>
                <a:off x="6027" y="11162"/>
                <a:ext cx="115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13"/>
                  </a:cxn>
                  <a:cxn ang="0">
                    <a:pos x="115" y="0"/>
                  </a:cxn>
                  <a:cxn ang="0">
                    <a:pos x="0" y="0"/>
                  </a:cxn>
                </a:cxnLst>
                <a:rect l="0" t="0" r="r" b="b"/>
                <a:pathLst>
                  <a:path w="115" h="113">
                    <a:moveTo>
                      <a:pt x="0" y="0"/>
                    </a:moveTo>
                    <a:lnTo>
                      <a:pt x="56" y="113"/>
                    </a:lnTo>
                    <a:lnTo>
                      <a:pt x="1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5" name="Group 54"/>
            <p:cNvGrpSpPr>
              <a:grpSpLocks/>
            </p:cNvGrpSpPr>
            <p:nvPr/>
          </p:nvGrpSpPr>
          <p:grpSpPr bwMode="auto">
            <a:xfrm>
              <a:off x="7610" y="10660"/>
              <a:ext cx="115" cy="615"/>
              <a:chOff x="7610" y="10660"/>
              <a:chExt cx="115" cy="615"/>
            </a:xfrm>
          </p:grpSpPr>
          <p:sp>
            <p:nvSpPr>
              <p:cNvPr id="108" name="Line 55"/>
              <p:cNvSpPr>
                <a:spLocks noChangeShapeType="1"/>
              </p:cNvSpPr>
              <p:nvPr/>
            </p:nvSpPr>
            <p:spPr bwMode="auto">
              <a:xfrm>
                <a:off x="7666" y="10660"/>
                <a:ext cx="1" cy="506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9" name="Freeform 56"/>
              <p:cNvSpPr>
                <a:spLocks/>
              </p:cNvSpPr>
              <p:nvPr/>
            </p:nvSpPr>
            <p:spPr bwMode="auto">
              <a:xfrm>
                <a:off x="7610" y="11162"/>
                <a:ext cx="115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13"/>
                  </a:cxn>
                  <a:cxn ang="0">
                    <a:pos x="115" y="0"/>
                  </a:cxn>
                  <a:cxn ang="0">
                    <a:pos x="0" y="0"/>
                  </a:cxn>
                </a:cxnLst>
                <a:rect l="0" t="0" r="r" b="b"/>
                <a:pathLst>
                  <a:path w="115" h="113">
                    <a:moveTo>
                      <a:pt x="0" y="0"/>
                    </a:moveTo>
                    <a:lnTo>
                      <a:pt x="56" y="113"/>
                    </a:lnTo>
                    <a:lnTo>
                      <a:pt x="1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6" name="Group 57"/>
            <p:cNvGrpSpPr>
              <a:grpSpLocks/>
            </p:cNvGrpSpPr>
            <p:nvPr/>
          </p:nvGrpSpPr>
          <p:grpSpPr bwMode="auto">
            <a:xfrm>
              <a:off x="4443" y="13298"/>
              <a:ext cx="116" cy="616"/>
              <a:chOff x="4443" y="13298"/>
              <a:chExt cx="116" cy="616"/>
            </a:xfrm>
          </p:grpSpPr>
          <p:sp>
            <p:nvSpPr>
              <p:cNvPr id="106" name="Line 58"/>
              <p:cNvSpPr>
                <a:spLocks noChangeShapeType="1"/>
              </p:cNvSpPr>
              <p:nvPr/>
            </p:nvSpPr>
            <p:spPr bwMode="auto">
              <a:xfrm>
                <a:off x="4500" y="13408"/>
                <a:ext cx="1" cy="506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7" name="Freeform 59"/>
              <p:cNvSpPr>
                <a:spLocks/>
              </p:cNvSpPr>
              <p:nvPr/>
            </p:nvSpPr>
            <p:spPr bwMode="auto">
              <a:xfrm>
                <a:off x="4443" y="13298"/>
                <a:ext cx="116" cy="116"/>
              </a:xfrm>
              <a:custGeom>
                <a:avLst/>
                <a:gdLst/>
                <a:ahLst/>
                <a:cxnLst>
                  <a:cxn ang="0">
                    <a:pos x="116" y="116"/>
                  </a:cxn>
                  <a:cxn ang="0">
                    <a:pos x="57" y="0"/>
                  </a:cxn>
                  <a:cxn ang="0">
                    <a:pos x="0" y="116"/>
                  </a:cxn>
                  <a:cxn ang="0">
                    <a:pos x="116" y="116"/>
                  </a:cxn>
                </a:cxnLst>
                <a:rect l="0" t="0" r="r" b="b"/>
                <a:pathLst>
                  <a:path w="116" h="116">
                    <a:moveTo>
                      <a:pt x="116" y="116"/>
                    </a:moveTo>
                    <a:lnTo>
                      <a:pt x="57" y="0"/>
                    </a:lnTo>
                    <a:lnTo>
                      <a:pt x="0" y="116"/>
                    </a:lnTo>
                    <a:lnTo>
                      <a:pt x="116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7" name="Group 60"/>
            <p:cNvGrpSpPr>
              <a:grpSpLocks/>
            </p:cNvGrpSpPr>
            <p:nvPr/>
          </p:nvGrpSpPr>
          <p:grpSpPr bwMode="auto">
            <a:xfrm>
              <a:off x="6027" y="13298"/>
              <a:ext cx="115" cy="616"/>
              <a:chOff x="6027" y="13298"/>
              <a:chExt cx="115" cy="616"/>
            </a:xfrm>
          </p:grpSpPr>
          <p:sp>
            <p:nvSpPr>
              <p:cNvPr id="104" name="Line 61"/>
              <p:cNvSpPr>
                <a:spLocks noChangeShapeType="1"/>
              </p:cNvSpPr>
              <p:nvPr/>
            </p:nvSpPr>
            <p:spPr bwMode="auto">
              <a:xfrm>
                <a:off x="6083" y="13408"/>
                <a:ext cx="1" cy="506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5" name="Freeform 62"/>
              <p:cNvSpPr>
                <a:spLocks/>
              </p:cNvSpPr>
              <p:nvPr/>
            </p:nvSpPr>
            <p:spPr bwMode="auto">
              <a:xfrm>
                <a:off x="6027" y="13298"/>
                <a:ext cx="115" cy="116"/>
              </a:xfrm>
              <a:custGeom>
                <a:avLst/>
                <a:gdLst/>
                <a:ahLst/>
                <a:cxnLst>
                  <a:cxn ang="0">
                    <a:pos x="115" y="116"/>
                  </a:cxn>
                  <a:cxn ang="0">
                    <a:pos x="56" y="0"/>
                  </a:cxn>
                  <a:cxn ang="0">
                    <a:pos x="0" y="116"/>
                  </a:cxn>
                  <a:cxn ang="0">
                    <a:pos x="115" y="116"/>
                  </a:cxn>
                </a:cxnLst>
                <a:rect l="0" t="0" r="r" b="b"/>
                <a:pathLst>
                  <a:path w="115" h="116">
                    <a:moveTo>
                      <a:pt x="115" y="116"/>
                    </a:moveTo>
                    <a:lnTo>
                      <a:pt x="56" y="0"/>
                    </a:lnTo>
                    <a:lnTo>
                      <a:pt x="0" y="116"/>
                    </a:lnTo>
                    <a:lnTo>
                      <a:pt x="115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8" name="Group 63"/>
            <p:cNvGrpSpPr>
              <a:grpSpLocks/>
            </p:cNvGrpSpPr>
            <p:nvPr/>
          </p:nvGrpSpPr>
          <p:grpSpPr bwMode="auto">
            <a:xfrm>
              <a:off x="7610" y="13298"/>
              <a:ext cx="115" cy="616"/>
              <a:chOff x="7610" y="13298"/>
              <a:chExt cx="115" cy="616"/>
            </a:xfrm>
          </p:grpSpPr>
          <p:sp>
            <p:nvSpPr>
              <p:cNvPr id="102" name="Line 64"/>
              <p:cNvSpPr>
                <a:spLocks noChangeShapeType="1"/>
              </p:cNvSpPr>
              <p:nvPr/>
            </p:nvSpPr>
            <p:spPr bwMode="auto">
              <a:xfrm>
                <a:off x="7666" y="13408"/>
                <a:ext cx="1" cy="506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3" name="Freeform 65"/>
              <p:cNvSpPr>
                <a:spLocks/>
              </p:cNvSpPr>
              <p:nvPr/>
            </p:nvSpPr>
            <p:spPr bwMode="auto">
              <a:xfrm>
                <a:off x="7610" y="13298"/>
                <a:ext cx="115" cy="116"/>
              </a:xfrm>
              <a:custGeom>
                <a:avLst/>
                <a:gdLst/>
                <a:ahLst/>
                <a:cxnLst>
                  <a:cxn ang="0">
                    <a:pos x="115" y="116"/>
                  </a:cxn>
                  <a:cxn ang="0">
                    <a:pos x="56" y="0"/>
                  </a:cxn>
                  <a:cxn ang="0">
                    <a:pos x="0" y="116"/>
                  </a:cxn>
                  <a:cxn ang="0">
                    <a:pos x="115" y="116"/>
                  </a:cxn>
                </a:cxnLst>
                <a:rect l="0" t="0" r="r" b="b"/>
                <a:pathLst>
                  <a:path w="115" h="116">
                    <a:moveTo>
                      <a:pt x="115" y="116"/>
                    </a:moveTo>
                    <a:lnTo>
                      <a:pt x="56" y="0"/>
                    </a:lnTo>
                    <a:lnTo>
                      <a:pt x="0" y="116"/>
                    </a:lnTo>
                    <a:lnTo>
                      <a:pt x="115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69" name="Group 66"/>
            <p:cNvGrpSpPr>
              <a:grpSpLocks/>
            </p:cNvGrpSpPr>
            <p:nvPr/>
          </p:nvGrpSpPr>
          <p:grpSpPr bwMode="auto">
            <a:xfrm>
              <a:off x="3445" y="12978"/>
              <a:ext cx="527" cy="115"/>
              <a:chOff x="3445" y="12978"/>
              <a:chExt cx="527" cy="115"/>
            </a:xfrm>
          </p:grpSpPr>
          <p:sp>
            <p:nvSpPr>
              <p:cNvPr id="100" name="Line 67"/>
              <p:cNvSpPr>
                <a:spLocks noChangeShapeType="1"/>
              </p:cNvSpPr>
              <p:nvPr/>
            </p:nvSpPr>
            <p:spPr bwMode="auto">
              <a:xfrm>
                <a:off x="3555" y="13035"/>
                <a:ext cx="417" cy="1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01" name="Freeform 68"/>
              <p:cNvSpPr>
                <a:spLocks/>
              </p:cNvSpPr>
              <p:nvPr/>
            </p:nvSpPr>
            <p:spPr bwMode="auto">
              <a:xfrm>
                <a:off x="3445" y="12978"/>
                <a:ext cx="115" cy="115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57"/>
                  </a:cxn>
                  <a:cxn ang="0">
                    <a:pos x="115" y="115"/>
                  </a:cxn>
                  <a:cxn ang="0">
                    <a:pos x="115" y="0"/>
                  </a:cxn>
                </a:cxnLst>
                <a:rect l="0" t="0" r="r" b="b"/>
                <a:pathLst>
                  <a:path w="115" h="115">
                    <a:moveTo>
                      <a:pt x="115" y="0"/>
                    </a:moveTo>
                    <a:lnTo>
                      <a:pt x="0" y="57"/>
                    </a:lnTo>
                    <a:lnTo>
                      <a:pt x="115" y="11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5028" y="12978"/>
              <a:ext cx="528" cy="115"/>
              <a:chOff x="5028" y="12978"/>
              <a:chExt cx="528" cy="115"/>
            </a:xfrm>
          </p:grpSpPr>
          <p:sp>
            <p:nvSpPr>
              <p:cNvPr id="98" name="Line 70"/>
              <p:cNvSpPr>
                <a:spLocks noChangeShapeType="1"/>
              </p:cNvSpPr>
              <p:nvPr/>
            </p:nvSpPr>
            <p:spPr bwMode="auto">
              <a:xfrm>
                <a:off x="5138" y="13035"/>
                <a:ext cx="418" cy="1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5028" y="12978"/>
                <a:ext cx="115" cy="115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57"/>
                  </a:cxn>
                  <a:cxn ang="0">
                    <a:pos x="115" y="115"/>
                  </a:cxn>
                  <a:cxn ang="0">
                    <a:pos x="115" y="0"/>
                  </a:cxn>
                </a:cxnLst>
                <a:rect l="0" t="0" r="r" b="b"/>
                <a:pathLst>
                  <a:path w="115" h="115">
                    <a:moveTo>
                      <a:pt x="115" y="0"/>
                    </a:moveTo>
                    <a:lnTo>
                      <a:pt x="0" y="57"/>
                    </a:lnTo>
                    <a:lnTo>
                      <a:pt x="115" y="11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71" name="Group 72"/>
            <p:cNvGrpSpPr>
              <a:grpSpLocks/>
            </p:cNvGrpSpPr>
            <p:nvPr/>
          </p:nvGrpSpPr>
          <p:grpSpPr bwMode="auto">
            <a:xfrm>
              <a:off x="6611" y="12978"/>
              <a:ext cx="528" cy="115"/>
              <a:chOff x="6611" y="12978"/>
              <a:chExt cx="528" cy="115"/>
            </a:xfrm>
          </p:grpSpPr>
          <p:sp>
            <p:nvSpPr>
              <p:cNvPr id="96" name="Line 73"/>
              <p:cNvSpPr>
                <a:spLocks noChangeShapeType="1"/>
              </p:cNvSpPr>
              <p:nvPr/>
            </p:nvSpPr>
            <p:spPr bwMode="auto">
              <a:xfrm>
                <a:off x="6721" y="13035"/>
                <a:ext cx="418" cy="1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7" name="Freeform 74"/>
              <p:cNvSpPr>
                <a:spLocks/>
              </p:cNvSpPr>
              <p:nvPr/>
            </p:nvSpPr>
            <p:spPr bwMode="auto">
              <a:xfrm>
                <a:off x="6611" y="12978"/>
                <a:ext cx="115" cy="115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57"/>
                  </a:cxn>
                  <a:cxn ang="0">
                    <a:pos x="115" y="115"/>
                  </a:cxn>
                  <a:cxn ang="0">
                    <a:pos x="115" y="0"/>
                  </a:cxn>
                </a:cxnLst>
                <a:rect l="0" t="0" r="r" b="b"/>
                <a:pathLst>
                  <a:path w="115" h="115">
                    <a:moveTo>
                      <a:pt x="115" y="0"/>
                    </a:moveTo>
                    <a:lnTo>
                      <a:pt x="0" y="57"/>
                    </a:lnTo>
                    <a:lnTo>
                      <a:pt x="115" y="11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72" name="Group 75"/>
            <p:cNvGrpSpPr>
              <a:grpSpLocks/>
            </p:cNvGrpSpPr>
            <p:nvPr/>
          </p:nvGrpSpPr>
          <p:grpSpPr bwMode="auto">
            <a:xfrm>
              <a:off x="8194" y="12978"/>
              <a:ext cx="528" cy="115"/>
              <a:chOff x="8194" y="12978"/>
              <a:chExt cx="528" cy="115"/>
            </a:xfrm>
          </p:grpSpPr>
          <p:sp>
            <p:nvSpPr>
              <p:cNvPr id="94" name="Line 76"/>
              <p:cNvSpPr>
                <a:spLocks noChangeShapeType="1"/>
              </p:cNvSpPr>
              <p:nvPr/>
            </p:nvSpPr>
            <p:spPr bwMode="auto">
              <a:xfrm>
                <a:off x="8304" y="13035"/>
                <a:ext cx="418" cy="1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5" name="Freeform 77"/>
              <p:cNvSpPr>
                <a:spLocks/>
              </p:cNvSpPr>
              <p:nvPr/>
            </p:nvSpPr>
            <p:spPr bwMode="auto">
              <a:xfrm>
                <a:off x="8194" y="12978"/>
                <a:ext cx="116" cy="115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57"/>
                  </a:cxn>
                  <a:cxn ang="0">
                    <a:pos x="116" y="115"/>
                  </a:cxn>
                  <a:cxn ang="0">
                    <a:pos x="116" y="0"/>
                  </a:cxn>
                </a:cxnLst>
                <a:rect l="0" t="0" r="r" b="b"/>
                <a:pathLst>
                  <a:path w="116" h="115">
                    <a:moveTo>
                      <a:pt x="116" y="0"/>
                    </a:moveTo>
                    <a:lnTo>
                      <a:pt x="0" y="57"/>
                    </a:lnTo>
                    <a:lnTo>
                      <a:pt x="116" y="115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4236" y="10220"/>
              <a:ext cx="47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4343" y="10292"/>
              <a:ext cx="1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4519" y="10443"/>
              <a:ext cx="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4236" y="13914"/>
              <a:ext cx="47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7" name="Rectangle 82"/>
            <p:cNvSpPr>
              <a:spLocks noChangeArrowheads="1"/>
            </p:cNvSpPr>
            <p:nvPr/>
          </p:nvSpPr>
          <p:spPr bwMode="auto">
            <a:xfrm>
              <a:off x="4343" y="13986"/>
              <a:ext cx="1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8" name="Rectangle 83"/>
            <p:cNvSpPr>
              <a:spLocks noChangeArrowheads="1"/>
            </p:cNvSpPr>
            <p:nvPr/>
          </p:nvSpPr>
          <p:spPr bwMode="auto">
            <a:xfrm>
              <a:off x="4519" y="14137"/>
              <a:ext cx="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1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9" name="Rectangle 84"/>
            <p:cNvSpPr>
              <a:spLocks noChangeArrowheads="1"/>
            </p:cNvSpPr>
            <p:nvPr/>
          </p:nvSpPr>
          <p:spPr bwMode="auto">
            <a:xfrm>
              <a:off x="5819" y="10220"/>
              <a:ext cx="47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0" name="Rectangle 85"/>
            <p:cNvSpPr>
              <a:spLocks noChangeArrowheads="1"/>
            </p:cNvSpPr>
            <p:nvPr/>
          </p:nvSpPr>
          <p:spPr bwMode="auto">
            <a:xfrm>
              <a:off x="5926" y="10292"/>
              <a:ext cx="1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1" name="Rectangle 86"/>
            <p:cNvSpPr>
              <a:spLocks noChangeArrowheads="1"/>
            </p:cNvSpPr>
            <p:nvPr/>
          </p:nvSpPr>
          <p:spPr bwMode="auto">
            <a:xfrm>
              <a:off x="6102" y="10443"/>
              <a:ext cx="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2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2" name="Rectangle 87"/>
            <p:cNvSpPr>
              <a:spLocks noChangeArrowheads="1"/>
            </p:cNvSpPr>
            <p:nvPr/>
          </p:nvSpPr>
          <p:spPr bwMode="auto">
            <a:xfrm>
              <a:off x="5819" y="13914"/>
              <a:ext cx="479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3" name="Rectangle 88"/>
            <p:cNvSpPr>
              <a:spLocks noChangeArrowheads="1"/>
            </p:cNvSpPr>
            <p:nvPr/>
          </p:nvSpPr>
          <p:spPr bwMode="auto">
            <a:xfrm>
              <a:off x="5926" y="13986"/>
              <a:ext cx="1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4" name="Rectangle 89"/>
            <p:cNvSpPr>
              <a:spLocks noChangeArrowheads="1"/>
            </p:cNvSpPr>
            <p:nvPr/>
          </p:nvSpPr>
          <p:spPr bwMode="auto">
            <a:xfrm>
              <a:off x="6102" y="14137"/>
              <a:ext cx="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2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5" name="Rectangle 90"/>
            <p:cNvSpPr>
              <a:spLocks noChangeArrowheads="1"/>
            </p:cNvSpPr>
            <p:nvPr/>
          </p:nvSpPr>
          <p:spPr bwMode="auto">
            <a:xfrm>
              <a:off x="7403" y="10220"/>
              <a:ext cx="478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Rectangle 91"/>
            <p:cNvSpPr>
              <a:spLocks noChangeArrowheads="1"/>
            </p:cNvSpPr>
            <p:nvPr/>
          </p:nvSpPr>
          <p:spPr bwMode="auto">
            <a:xfrm>
              <a:off x="7509" y="10292"/>
              <a:ext cx="1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7" name="Rectangle 92"/>
            <p:cNvSpPr>
              <a:spLocks noChangeArrowheads="1"/>
            </p:cNvSpPr>
            <p:nvPr/>
          </p:nvSpPr>
          <p:spPr bwMode="auto">
            <a:xfrm>
              <a:off x="7685" y="10443"/>
              <a:ext cx="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3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88" name="Rectangle 93"/>
            <p:cNvSpPr>
              <a:spLocks noChangeArrowheads="1"/>
            </p:cNvSpPr>
            <p:nvPr/>
          </p:nvSpPr>
          <p:spPr bwMode="auto">
            <a:xfrm>
              <a:off x="7403" y="13914"/>
              <a:ext cx="478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9" name="Rectangle 94"/>
            <p:cNvSpPr>
              <a:spLocks noChangeArrowheads="1"/>
            </p:cNvSpPr>
            <p:nvPr/>
          </p:nvSpPr>
          <p:spPr bwMode="auto">
            <a:xfrm>
              <a:off x="7509" y="13986"/>
              <a:ext cx="16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K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90" name="Rectangle 95"/>
            <p:cNvSpPr>
              <a:spLocks noChangeArrowheads="1"/>
            </p:cNvSpPr>
            <p:nvPr/>
          </p:nvSpPr>
          <p:spPr bwMode="auto">
            <a:xfrm>
              <a:off x="7685" y="14137"/>
              <a:ext cx="9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新細明體" pitchFamily="18" charset="-120"/>
                  <a:cs typeface="新細明體" pitchFamily="18" charset="-120"/>
                </a:rPr>
                <a:t>3</a:t>
              </a:r>
              <a:endParaRPr kumimoji="1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grpSp>
          <p:nvGrpSpPr>
            <p:cNvPr id="91" name="Group 96"/>
            <p:cNvGrpSpPr>
              <a:grpSpLocks/>
            </p:cNvGrpSpPr>
            <p:nvPr/>
          </p:nvGrpSpPr>
          <p:grpSpPr bwMode="auto">
            <a:xfrm>
              <a:off x="8665" y="11627"/>
              <a:ext cx="116" cy="1408"/>
              <a:chOff x="8665" y="11627"/>
              <a:chExt cx="116" cy="1408"/>
            </a:xfrm>
          </p:grpSpPr>
          <p:sp>
            <p:nvSpPr>
              <p:cNvPr id="92" name="Line 97"/>
              <p:cNvSpPr>
                <a:spLocks noChangeShapeType="1"/>
              </p:cNvSpPr>
              <p:nvPr/>
            </p:nvSpPr>
            <p:spPr bwMode="auto">
              <a:xfrm>
                <a:off x="8722" y="11627"/>
                <a:ext cx="1" cy="1298"/>
              </a:xfrm>
              <a:prstGeom prst="line">
                <a:avLst/>
              </a:prstGeom>
              <a:noFill/>
              <a:ln w="11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93" name="Freeform 98"/>
              <p:cNvSpPr>
                <a:spLocks/>
              </p:cNvSpPr>
              <p:nvPr/>
            </p:nvSpPr>
            <p:spPr bwMode="auto">
              <a:xfrm>
                <a:off x="8665" y="12921"/>
                <a:ext cx="116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14"/>
                  </a:cxn>
                  <a:cxn ang="0">
                    <a:pos x="116" y="0"/>
                  </a:cxn>
                  <a:cxn ang="0">
                    <a:pos x="0" y="0"/>
                  </a:cxn>
                </a:cxnLst>
                <a:rect l="0" t="0" r="r" b="b"/>
                <a:pathLst>
                  <a:path w="116" h="114">
                    <a:moveTo>
                      <a:pt x="0" y="0"/>
                    </a:moveTo>
                    <a:lnTo>
                      <a:pt x="57" y="114"/>
                    </a:lnTo>
                    <a:lnTo>
                      <a:pt x="1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3782</TotalTime>
  <Words>1659</Words>
  <Application>Microsoft Office PowerPoint</Application>
  <PresentationFormat>如螢幕大小 (4:3)</PresentationFormat>
  <Paragraphs>476</Paragraphs>
  <Slides>29</Slides>
  <Notes>29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1" baseType="lpstr">
      <vt:lpstr>夏至</vt:lpstr>
      <vt:lpstr>方程式</vt:lpstr>
      <vt:lpstr>密碼學簡介與簡單生活應用 Introduction to Cryptography  &amp;  Simple Applications in Life</vt:lpstr>
      <vt:lpstr>Outline</vt:lpstr>
      <vt:lpstr>密碼學-起源(1/2)</vt:lpstr>
      <vt:lpstr>密碼學-起源(2/2)</vt:lpstr>
      <vt:lpstr>密碼學-分類(1/3)</vt:lpstr>
      <vt:lpstr>密碼學-分類(2/3)</vt:lpstr>
      <vt:lpstr>密碼學-分類(3/3)</vt:lpstr>
      <vt:lpstr>私密金鑰(1/3)</vt:lpstr>
      <vt:lpstr>私密金鑰(2/3)</vt:lpstr>
      <vt:lpstr>私密金鑰(3/3)-DES</vt:lpstr>
      <vt:lpstr>公開金鑰(1/3)</vt:lpstr>
      <vt:lpstr>公開金鑰(2/3)-RSA</vt:lpstr>
      <vt:lpstr>公開金鑰(3/3)-RSA</vt:lpstr>
      <vt:lpstr>私密、公開金鑰比較</vt:lpstr>
      <vt:lpstr>雜湊函數 Hash Function</vt:lpstr>
      <vt:lpstr>加密流程</vt:lpstr>
      <vt:lpstr>解密流程</vt:lpstr>
      <vt:lpstr>網路安全</vt:lpstr>
      <vt:lpstr>生活應用</vt:lpstr>
      <vt:lpstr>一維條碼(1/2)</vt:lpstr>
      <vt:lpstr>一維條碼(2/2) Code39</vt:lpstr>
      <vt:lpstr>二維條碼(1/2)</vt:lpstr>
      <vt:lpstr>二維條碼(2/2)- QR </vt:lpstr>
      <vt:lpstr>QR code in Life  (1/4)</vt:lpstr>
      <vt:lpstr>QR code in Life  (2/4)</vt:lpstr>
      <vt:lpstr>QR code in Life  (3/4)</vt:lpstr>
      <vt:lpstr>QR code in Life  (4/4)</vt:lpstr>
      <vt:lpstr>QR code參考網址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密碼學簡介 Introduction to Cryptography</dc:title>
  <dc:creator>YN Liu</dc:creator>
  <cp:lastModifiedBy>YN Liu</cp:lastModifiedBy>
  <cp:revision>381</cp:revision>
  <cp:lastPrinted>1601-01-01T00:00:00Z</cp:lastPrinted>
  <dcterms:created xsi:type="dcterms:W3CDTF">2010-05-03T10:30:43Z</dcterms:created>
  <dcterms:modified xsi:type="dcterms:W3CDTF">2010-05-06T09:12:27Z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TC010721291028</vt:lpwstr>
  </property>
</Properties>
</file>