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97" r:id="rId2"/>
    <p:sldId id="257" r:id="rId3"/>
    <p:sldId id="325" r:id="rId4"/>
    <p:sldId id="342" r:id="rId5"/>
    <p:sldId id="397" r:id="rId6"/>
    <p:sldId id="395" r:id="rId7"/>
    <p:sldId id="396" r:id="rId8"/>
    <p:sldId id="398" r:id="rId9"/>
    <p:sldId id="399" r:id="rId10"/>
    <p:sldId id="400" r:id="rId11"/>
    <p:sldId id="402" r:id="rId12"/>
    <p:sldId id="326" r:id="rId13"/>
    <p:sldId id="401" r:id="rId14"/>
    <p:sldId id="403" r:id="rId15"/>
    <p:sldId id="381" r:id="rId16"/>
    <p:sldId id="405" r:id="rId17"/>
    <p:sldId id="406" r:id="rId18"/>
    <p:sldId id="408" r:id="rId19"/>
    <p:sldId id="409" r:id="rId20"/>
    <p:sldId id="410" r:id="rId21"/>
    <p:sldId id="407" r:id="rId22"/>
    <p:sldId id="411" r:id="rId23"/>
    <p:sldId id="413" r:id="rId24"/>
    <p:sldId id="412" r:id="rId25"/>
    <p:sldId id="417" r:id="rId26"/>
    <p:sldId id="415" r:id="rId27"/>
    <p:sldId id="416" r:id="rId28"/>
    <p:sldId id="382" r:id="rId29"/>
    <p:sldId id="327" r:id="rId30"/>
    <p:sldId id="428" r:id="rId31"/>
    <p:sldId id="429" r:id="rId32"/>
    <p:sldId id="430" r:id="rId33"/>
    <p:sldId id="386" r:id="rId34"/>
    <p:sldId id="387" r:id="rId35"/>
    <p:sldId id="388" r:id="rId36"/>
    <p:sldId id="389" r:id="rId37"/>
    <p:sldId id="384" r:id="rId38"/>
    <p:sldId id="390" r:id="rId39"/>
    <p:sldId id="391" r:id="rId40"/>
    <p:sldId id="392" r:id="rId41"/>
    <p:sldId id="385" r:id="rId42"/>
    <p:sldId id="393" r:id="rId43"/>
    <p:sldId id="373" r:id="rId44"/>
    <p:sldId id="418" r:id="rId45"/>
    <p:sldId id="419" r:id="rId46"/>
    <p:sldId id="420" r:id="rId47"/>
    <p:sldId id="421" r:id="rId48"/>
    <p:sldId id="422" r:id="rId49"/>
    <p:sldId id="423" r:id="rId50"/>
    <p:sldId id="424" r:id="rId51"/>
    <p:sldId id="426" r:id="rId52"/>
    <p:sldId id="425" r:id="rId53"/>
    <p:sldId id="336" r:id="rId54"/>
    <p:sldId id="427" r:id="rId55"/>
    <p:sldId id="294" r:id="rId5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500"/>
    <a:srgbClr val="FFFFCC"/>
    <a:srgbClr val="990000"/>
    <a:srgbClr val="FF3300"/>
    <a:srgbClr val="CC3300"/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A2499-FB20-43DD-86E3-647B3B86DA38}" type="datetimeFigureOut">
              <a:rPr lang="zh-TW" altLang="en-US" smtClean="0"/>
              <a:pPr/>
              <a:t>2022/6/11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6A1B-7739-470F-8D12-E016AF555E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7683-526C-4BF9-990A-35BE4CEB4961}" type="datetimeFigureOut">
              <a:rPr lang="zh-TW" altLang="en-US" smtClean="0"/>
              <a:pPr/>
              <a:t>2022/6/11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7784-6938-4667-B7C2-B840E5CF2C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7683-526C-4BF9-990A-35BE4CEB4961}" type="datetimeFigureOut">
              <a:rPr lang="zh-TW" altLang="en-US" smtClean="0"/>
              <a:pPr/>
              <a:t>2022/6/11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7784-6938-4667-B7C2-B840E5CF2C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7683-526C-4BF9-990A-35BE4CEB4961}" type="datetimeFigureOut">
              <a:rPr lang="zh-TW" altLang="en-US" smtClean="0"/>
              <a:pPr/>
              <a:t>2022/6/11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7784-6938-4667-B7C2-B840E5CF2C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7683-526C-4BF9-990A-35BE4CEB4961}" type="datetimeFigureOut">
              <a:rPr lang="zh-TW" altLang="en-US" smtClean="0"/>
              <a:pPr/>
              <a:t>2022/6/11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7784-6938-4667-B7C2-B840E5CF2C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7683-526C-4BF9-990A-35BE4CEB4961}" type="datetimeFigureOut">
              <a:rPr lang="zh-TW" altLang="en-US" smtClean="0"/>
              <a:pPr/>
              <a:t>2022/6/11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7784-6938-4667-B7C2-B840E5CF2C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7683-526C-4BF9-990A-35BE4CEB4961}" type="datetimeFigureOut">
              <a:rPr lang="zh-TW" altLang="en-US" smtClean="0"/>
              <a:pPr/>
              <a:t>2022/6/11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7784-6938-4667-B7C2-B840E5CF2C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7683-526C-4BF9-990A-35BE4CEB4961}" type="datetimeFigureOut">
              <a:rPr lang="zh-TW" altLang="en-US" smtClean="0"/>
              <a:pPr/>
              <a:t>2022/6/11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7784-6938-4667-B7C2-B840E5CF2C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7683-526C-4BF9-990A-35BE4CEB4961}" type="datetimeFigureOut">
              <a:rPr lang="zh-TW" altLang="en-US" smtClean="0"/>
              <a:pPr/>
              <a:t>2022/6/11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7784-6938-4667-B7C2-B840E5CF2C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7683-526C-4BF9-990A-35BE4CEB4961}" type="datetimeFigureOut">
              <a:rPr lang="zh-TW" altLang="en-US" smtClean="0"/>
              <a:pPr/>
              <a:t>2022/6/11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7784-6938-4667-B7C2-B840E5CF2C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7683-526C-4BF9-990A-35BE4CEB4961}" type="datetimeFigureOut">
              <a:rPr lang="zh-TW" altLang="en-US" smtClean="0"/>
              <a:pPr/>
              <a:t>2022/6/11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7784-6938-4667-B7C2-B840E5CF2C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7683-526C-4BF9-990A-35BE4CEB4961}" type="datetimeFigureOut">
              <a:rPr lang="zh-TW" altLang="en-US" smtClean="0"/>
              <a:pPr/>
              <a:t>2022/6/11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7784-6938-4667-B7C2-B840E5CF2C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27683-526C-4BF9-990A-35BE4CEB4961}" type="datetimeFigureOut">
              <a:rPr lang="zh-TW" altLang="en-US" smtClean="0"/>
              <a:pPr/>
              <a:t>2022/6/11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C7784-6938-4667-B7C2-B840E5CF2C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2071678"/>
            <a:ext cx="9144000" cy="2643206"/>
          </a:xfrm>
        </p:spPr>
        <p:txBody>
          <a:bodyPr>
            <a:normAutofit/>
          </a:bodyPr>
          <a:lstStyle/>
          <a:p>
            <a:br>
              <a:rPr lang="en-US" altLang="zh-TW" sz="3200" b="1" dirty="0">
                <a:solidFill>
                  <a:srgbClr val="FF5500"/>
                </a:solidFill>
                <a:latin typeface="Yu Gothic UI Semibold" pitchFamily="34" charset="-128"/>
                <a:ea typeface="Yu Gothic UI Semibold" pitchFamily="34" charset="-128"/>
              </a:rPr>
            </a:br>
            <a:br>
              <a:rPr lang="en-US" altLang="zh-TW" sz="3200" b="1" dirty="0">
                <a:solidFill>
                  <a:srgbClr val="FF5500"/>
                </a:solidFill>
                <a:latin typeface="Yu Gothic UI Semibold" pitchFamily="34" charset="-128"/>
                <a:ea typeface="Yu Gothic UI Semibold" pitchFamily="34" charset="-128"/>
              </a:rPr>
            </a:br>
            <a:endParaRPr lang="zh-TW" altLang="en-US" sz="3200" b="1" dirty="0">
              <a:solidFill>
                <a:srgbClr val="FF5500"/>
              </a:solidFill>
              <a:latin typeface="Yu Gothic UI Semibold" pitchFamily="34" charset="-128"/>
              <a:ea typeface="Yu Gothic UI Semibold" pitchFamily="34" charset="-128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2976" y="5429264"/>
            <a:ext cx="7858180" cy="1752600"/>
          </a:xfrm>
        </p:spPr>
        <p:txBody>
          <a:bodyPr>
            <a:normAutofit/>
          </a:bodyPr>
          <a:lstStyle/>
          <a:p>
            <a:pPr algn="r"/>
            <a:r>
              <a:rPr lang="en-US" altLang="zh-TW" sz="2400" dirty="0"/>
              <a:t>Supervisor:</a:t>
            </a:r>
            <a:r>
              <a:rPr lang="zh-TW" altLang="en-US" sz="2400" dirty="0"/>
              <a:t> </a:t>
            </a:r>
            <a:r>
              <a:rPr lang="zh-TW" altLang="en-US" sz="2400" b="1" dirty="0">
                <a:latin typeface="Yu Mincho Demibold" pitchFamily="18" charset="-128"/>
                <a:ea typeface="Yu Mincho Demibold" pitchFamily="18" charset="-128"/>
              </a:rPr>
              <a:t>教授 丁建均</a:t>
            </a:r>
            <a:endParaRPr lang="en-US" altLang="zh-TW" sz="2400" dirty="0"/>
          </a:p>
          <a:p>
            <a:pPr algn="r"/>
            <a:r>
              <a:rPr lang="en-US" altLang="zh-TW" sz="2400" dirty="0"/>
              <a:t>Presenter: </a:t>
            </a:r>
            <a:r>
              <a:rPr lang="zh-TW" altLang="en-US" sz="2400" b="1" dirty="0">
                <a:latin typeface="Yu Mincho Demibold" pitchFamily="18" charset="-128"/>
                <a:ea typeface="Yu Mincho Demibold" pitchFamily="18" charset="-128"/>
              </a:rPr>
              <a:t>周群翔</a:t>
            </a:r>
            <a:endParaRPr lang="en-US" altLang="zh-TW" sz="2400" b="1" dirty="0">
              <a:latin typeface="Yu Mincho Demibold" pitchFamily="18" charset="-128"/>
              <a:ea typeface="Yu Mincho Demibold" pitchFamily="18" charset="-128"/>
            </a:endParaRPr>
          </a:p>
          <a:p>
            <a:pPr algn="r"/>
            <a:r>
              <a:rPr lang="en-US" altLang="zh-TW" sz="2400" b="1" dirty="0">
                <a:latin typeface="Yu Mincho Demibold" pitchFamily="18" charset="-128"/>
                <a:ea typeface="Yu Mincho Demibold" pitchFamily="18" charset="-128"/>
              </a:rPr>
              <a:t>                                                           </a:t>
            </a:r>
            <a:r>
              <a:rPr lang="en-US" altLang="zh-TW" sz="1800" b="1" dirty="0">
                <a:latin typeface="Yu Mincho Demibold" pitchFamily="18" charset="-128"/>
                <a:ea typeface="Yu Mincho Demibold" pitchFamily="18" charset="-128"/>
              </a:rPr>
              <a:t>June</a:t>
            </a:r>
            <a:r>
              <a:rPr lang="zh-TW" altLang="en-US" sz="1800" b="1" dirty="0">
                <a:latin typeface="Yu Mincho Demibold" pitchFamily="18" charset="-128"/>
                <a:ea typeface="Yu Mincho Demibold" pitchFamily="18" charset="-128"/>
              </a:rPr>
              <a:t> </a:t>
            </a:r>
            <a:r>
              <a:rPr lang="en-US" altLang="zh-TW" sz="1800" b="1" dirty="0">
                <a:latin typeface="Yu Mincho Demibold" pitchFamily="18" charset="-128"/>
                <a:ea typeface="Yu Mincho Demibold" pitchFamily="18" charset="-128"/>
              </a:rPr>
              <a:t>10, 2022</a:t>
            </a:r>
          </a:p>
        </p:txBody>
      </p:sp>
      <p:pic>
        <p:nvPicPr>
          <p:cNvPr id="7" name="圖片 6" descr="Biomedical Signal Processing and Contr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00" y="3286124"/>
            <a:ext cx="2500312" cy="3333749"/>
          </a:xfrm>
          <a:prstGeom prst="rect">
            <a:avLst/>
          </a:prstGeom>
        </p:spPr>
      </p:pic>
      <p:pic>
        <p:nvPicPr>
          <p:cNvPr id="9" name="圖片 8" descr="螢幕擷取畫面 (26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6" y="928670"/>
            <a:ext cx="9144000" cy="1781837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0" y="142852"/>
            <a:ext cx="9501222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400" b="1" spc="300" dirty="0">
                <a:solidFill>
                  <a:srgbClr val="FF5500"/>
                </a:solidFill>
              </a:rPr>
              <a:t>STUDY PURPOSE</a:t>
            </a:r>
          </a:p>
          <a:p>
            <a:pPr>
              <a:buNone/>
            </a:pPr>
            <a:endParaRPr lang="en-US" altLang="zh-TW" sz="1200" b="1" spc="300" dirty="0">
              <a:solidFill>
                <a:srgbClr val="FF5500"/>
              </a:solidFill>
            </a:endParaRP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The majority of past research has examined the effect of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Mozart’s music and white noise on </a:t>
            </a:r>
            <a:r>
              <a:rPr lang="en-US" sz="2300" dirty="0" err="1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visuospatial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 skills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.</a:t>
            </a:r>
          </a:p>
          <a:p>
            <a:pPr>
              <a:buNone/>
            </a:pPr>
            <a:endParaRPr lang="en-US" altLang="zh-TW" sz="1200" b="1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Visual memory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: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A person’s capacity to recall or recollect information or events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captured in the past, required for the majority of daily activities.</a:t>
            </a:r>
          </a:p>
          <a:p>
            <a:pPr>
              <a:buNone/>
            </a:pPr>
            <a:endParaRPr lang="en-US" sz="23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This study employs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visual memory assessments 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of varying degrees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of difficulty as a form of visual stimulation or cognitive testing.</a:t>
            </a:r>
            <a:endParaRPr lang="en-US" sz="2300" b="1" dirty="0">
              <a:latin typeface="Yu Mincho Demibold" pitchFamily="18" charset="-128"/>
              <a:ea typeface="Yu Mincho Demibold" pitchFamily="18" charset="-128"/>
            </a:endParaRPr>
          </a:p>
        </p:txBody>
      </p:sp>
      <p:pic>
        <p:nvPicPr>
          <p:cNvPr id="9" name="圖片 8" descr="Biomedical Signal Processing and Contr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076" y="6000768"/>
            <a:ext cx="642924" cy="85723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0" y="142852"/>
            <a:ext cx="9501222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400" b="1" spc="300" dirty="0">
                <a:solidFill>
                  <a:srgbClr val="FF5500"/>
                </a:solidFill>
              </a:rPr>
              <a:t>STUDY PURPOSE</a:t>
            </a:r>
          </a:p>
          <a:p>
            <a:pPr>
              <a:buNone/>
            </a:pPr>
            <a:endParaRPr lang="en-US" sz="1200" b="1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Mozart’s music and white noise</a:t>
            </a:r>
            <a:r>
              <a:rPr lang="zh-TW" altLang="en-US" sz="2300" dirty="0">
                <a:latin typeface="Yu Mincho Demibold" pitchFamily="18" charset="-128"/>
                <a:ea typeface="Yu Mincho Demibold" pitchFamily="18" charset="-128"/>
              </a:rPr>
              <a:t>，</a:t>
            </a:r>
            <a:r>
              <a:rPr lang="en-US" altLang="zh-TW" sz="2300" dirty="0">
                <a:latin typeface="Yu Mincho Demibold" pitchFamily="18" charset="-128"/>
                <a:ea typeface="Yu Mincho Demibold" pitchFamily="18" charset="-128"/>
              </a:rPr>
              <a:t>which is more effective?</a:t>
            </a:r>
          </a:p>
          <a:p>
            <a:pPr>
              <a:buNone/>
            </a:pPr>
            <a:endParaRPr lang="en-US" altLang="zh-TW" sz="23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Previous studies evaluate the influence of audios was mostly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established on task score performance, regardless of brain activity.</a:t>
            </a:r>
          </a:p>
          <a:p>
            <a:pPr>
              <a:buNone/>
            </a:pPr>
            <a:endParaRPr lang="en-US" sz="12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Brain analysis and task score performance 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are used as the researched factors in order to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determine their relationship.</a:t>
            </a:r>
          </a:p>
        </p:txBody>
      </p:sp>
      <p:pic>
        <p:nvPicPr>
          <p:cNvPr id="9" name="圖片 8" descr="Biomedical Signal Processing and Contr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076" y="6000768"/>
            <a:ext cx="642924" cy="85723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-142908" y="2786058"/>
            <a:ext cx="9429816" cy="1143000"/>
          </a:xfrm>
          <a:solidFill>
            <a:srgbClr val="FFFFCC">
              <a:alpha val="40000"/>
            </a:srgbClr>
          </a:solidFill>
          <a:ln w="158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z="3600" spc="600" dirty="0">
                <a:latin typeface="Yu Mincho Demibold" pitchFamily="18" charset="-128"/>
                <a:ea typeface="Yu Mincho Demibold" pitchFamily="18" charset="-128"/>
              </a:rPr>
              <a:t>MATERIAL &amp; METHODS</a:t>
            </a:r>
            <a:endParaRPr lang="zh-TW" altLang="en-US" sz="3600" spc="600" dirty="0">
              <a:latin typeface="Yu Mincho Demibold" pitchFamily="18" charset="-128"/>
              <a:ea typeface="Yu Mincho Demibold" pitchFamily="18" charset="-128"/>
            </a:endParaRPr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14546" y="5274246"/>
            <a:ext cx="8929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5500"/>
                </a:solidFill>
              </a:rPr>
              <a:t>Fig. 2.</a:t>
            </a:r>
            <a:r>
              <a:rPr lang="en-US" altLang="zh-TW" b="1" dirty="0">
                <a:solidFill>
                  <a:srgbClr val="CC3300"/>
                </a:solidFill>
              </a:rPr>
              <a:t>  </a:t>
            </a:r>
            <a:r>
              <a:rPr lang="en-US" altLang="zh-TW" dirty="0"/>
              <a:t>Stage of data processing in this research.</a:t>
            </a:r>
          </a:p>
        </p:txBody>
      </p:sp>
      <p:pic>
        <p:nvPicPr>
          <p:cNvPr id="5" name="圖片 4" descr="螢幕擷取畫面 (270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3169"/>
            <a:ext cx="9144000" cy="159166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0" y="142852"/>
            <a:ext cx="9501222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400" b="1" spc="300" dirty="0">
                <a:solidFill>
                  <a:srgbClr val="FF5500"/>
                </a:solidFill>
              </a:rPr>
              <a:t>EXPERIMENTAL SETUP &amp; DATA ACQUISITION</a:t>
            </a:r>
          </a:p>
          <a:p>
            <a:pPr>
              <a:buNone/>
            </a:pPr>
            <a:endParaRPr lang="en-US" sz="1200" b="1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60 Volunteers: 40 females and 20 males with mean age of 23 years.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(Assigned into Group A &amp; B with both 20 females and 10 males)</a:t>
            </a:r>
          </a:p>
          <a:p>
            <a:pPr>
              <a:buNone/>
            </a:pPr>
            <a:endParaRPr lang="en-US" sz="12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The participant is urged to maintain a relaxed </a:t>
            </a:r>
            <a:r>
              <a:rPr lang="en-US" sz="2300" dirty="0" err="1">
                <a:latin typeface="Yu Mincho Demibold" pitchFamily="18" charset="-128"/>
                <a:ea typeface="Yu Mincho Demibold" pitchFamily="18" charset="-128"/>
              </a:rPr>
              <a:t>demeanour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 with little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movement in order to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avoid unnecessary changes in the wave </a:t>
            </a:r>
          </a:p>
          <a:p>
            <a:pPr>
              <a:buNone/>
            </a:pP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patterns caused by bodily activity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.</a:t>
            </a:r>
          </a:p>
          <a:p>
            <a:pPr>
              <a:buNone/>
            </a:pPr>
            <a:endParaRPr lang="en-US" sz="12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Fp1, </a:t>
            </a:r>
            <a:r>
              <a:rPr lang="en-US" sz="2300" dirty="0" err="1">
                <a:latin typeface="Yu Mincho Demibold" pitchFamily="18" charset="-128"/>
                <a:ea typeface="Yu Mincho Demibold" pitchFamily="18" charset="-128"/>
              </a:rPr>
              <a:t>Fz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, </a:t>
            </a:r>
            <a:r>
              <a:rPr lang="en-US" sz="2300" dirty="0" err="1">
                <a:latin typeface="Yu Mincho Demibold" pitchFamily="18" charset="-128"/>
                <a:ea typeface="Yu Mincho Demibold" pitchFamily="18" charset="-128"/>
              </a:rPr>
              <a:t>Pz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, T3, T4, these five electrodes were chosen because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they are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associated with human memory and auditory region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.</a:t>
            </a:r>
          </a:p>
          <a:p>
            <a:pPr>
              <a:buNone/>
            </a:pPr>
            <a:endParaRPr lang="en-US" sz="12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Data acquisition sensitivity: 10</a:t>
            </a:r>
            <a:r>
              <a:rPr lang="el-GR" sz="2300" dirty="0">
                <a:latin typeface="Yu Mincho Demibold" pitchFamily="18" charset="-128"/>
                <a:ea typeface="Yu Mincho Demibold" pitchFamily="18" charset="-128"/>
              </a:rPr>
              <a:t>μ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V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Time constant: 0.3 s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High pass filter: 70 Hz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Signal sampled: 500 Hz</a:t>
            </a:r>
          </a:p>
        </p:txBody>
      </p:sp>
      <p:pic>
        <p:nvPicPr>
          <p:cNvPr id="9" name="圖片 8" descr="Biomedical Signal Processing and Contr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076" y="6000768"/>
            <a:ext cx="642924" cy="85723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14546" y="6202940"/>
            <a:ext cx="8929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5500"/>
                </a:solidFill>
              </a:rPr>
              <a:t>Fig. 3.</a:t>
            </a:r>
            <a:r>
              <a:rPr lang="en-US" altLang="zh-TW" b="1" dirty="0">
                <a:solidFill>
                  <a:srgbClr val="CC3300"/>
                </a:solidFill>
              </a:rPr>
              <a:t>  </a:t>
            </a:r>
            <a:r>
              <a:rPr lang="en-US" altLang="zh-TW" dirty="0"/>
              <a:t>Illustration of the data acquisition process.</a:t>
            </a:r>
          </a:p>
        </p:txBody>
      </p:sp>
      <p:pic>
        <p:nvPicPr>
          <p:cNvPr id="4" name="圖片 3" descr="螢幕擷取畫面 (27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9631"/>
            <a:ext cx="9144000" cy="5058737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28662" y="5715016"/>
            <a:ext cx="8929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5500"/>
                </a:solidFill>
              </a:rPr>
              <a:t>Fig. 4.</a:t>
            </a:r>
            <a:r>
              <a:rPr lang="en-US" altLang="zh-TW" b="1" dirty="0">
                <a:solidFill>
                  <a:srgbClr val="CC3300"/>
                </a:solidFill>
              </a:rPr>
              <a:t> </a:t>
            </a:r>
            <a:r>
              <a:rPr lang="en-US" altLang="zh-TW" dirty="0"/>
              <a:t>Visual assessment  at various levels: a) First level and b) Second level</a:t>
            </a:r>
          </a:p>
        </p:txBody>
      </p:sp>
      <p:pic>
        <p:nvPicPr>
          <p:cNvPr id="5" name="圖片 4" descr="螢幕擷取畫面 (27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1678"/>
            <a:ext cx="9144000" cy="2648303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42844" y="6202940"/>
            <a:ext cx="8929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5500"/>
                </a:solidFill>
              </a:rPr>
              <a:t>Fig. 5.</a:t>
            </a:r>
            <a:r>
              <a:rPr lang="en-US" altLang="zh-TW" b="1" dirty="0">
                <a:solidFill>
                  <a:srgbClr val="CC3300"/>
                </a:solidFill>
              </a:rPr>
              <a:t> </a:t>
            </a:r>
            <a:r>
              <a:rPr lang="en-US" altLang="zh-TW" dirty="0"/>
              <a:t>Artifacts elimination process from EEG signal using a stationary wavelet transform filter.</a:t>
            </a:r>
          </a:p>
        </p:txBody>
      </p:sp>
      <p:pic>
        <p:nvPicPr>
          <p:cNvPr id="4" name="圖片 3" descr="螢幕擷取畫面 (276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14314"/>
            <a:ext cx="6340685" cy="585789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0" y="142852"/>
            <a:ext cx="9286908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400" b="1" spc="300" dirty="0">
                <a:solidFill>
                  <a:srgbClr val="FF5500"/>
                </a:solidFill>
              </a:rPr>
              <a:t>ELIMINATION OF ARTIFACTS FROM EEG DATASETS</a:t>
            </a:r>
          </a:p>
          <a:p>
            <a:pPr>
              <a:buNone/>
            </a:pPr>
            <a:endParaRPr lang="en-US" sz="1200" b="1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Raw datasets </a:t>
            </a:r>
            <a:r>
              <a:rPr lang="en-US" sz="2300" dirty="0" err="1">
                <a:latin typeface="Yu Mincho Demibold" pitchFamily="18" charset="-128"/>
                <a:ea typeface="Yu Mincho Demibold" pitchFamily="18" charset="-128"/>
              </a:rPr>
              <a:t>denoising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 from the Fp1, </a:t>
            </a:r>
            <a:r>
              <a:rPr lang="en-US" sz="2300" dirty="0" err="1">
                <a:latin typeface="Yu Mincho Demibold" pitchFamily="18" charset="-128"/>
                <a:ea typeface="Yu Mincho Demibold" pitchFamily="18" charset="-128"/>
              </a:rPr>
              <a:t>Fz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, </a:t>
            </a:r>
            <a:r>
              <a:rPr lang="en-US" sz="2300" dirty="0" err="1">
                <a:latin typeface="Yu Mincho Demibold" pitchFamily="18" charset="-128"/>
                <a:ea typeface="Yu Mincho Demibold" pitchFamily="18" charset="-128"/>
              </a:rPr>
              <a:t>Pz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, T3, T4, which were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performed using the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stationary wavelet transform (SWT) 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in </a:t>
            </a:r>
            <a:r>
              <a:rPr lang="en-US" sz="2300" dirty="0" err="1">
                <a:latin typeface="Yu Mincho Demibold" pitchFamily="18" charset="-128"/>
                <a:ea typeface="Yu Mincho Demibold" pitchFamily="18" charset="-128"/>
              </a:rPr>
              <a:t>Matlab</a:t>
            </a:r>
            <a:endParaRPr lang="en-US" sz="23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endParaRPr lang="en-US" sz="12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Convolution procedure: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EEG signal was broken into low-pass and high-pass filters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with impulse responses dependent on selected wavelet criteria.</a:t>
            </a:r>
          </a:p>
          <a:p>
            <a:pPr>
              <a:buFont typeface="Wingdings" pitchFamily="2" charset="2"/>
              <a:buChar char="Ø"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Low-pass filters: generate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approximation coefficients</a:t>
            </a:r>
          </a:p>
          <a:p>
            <a:pPr>
              <a:buFont typeface="Wingdings" pitchFamily="2" charset="2"/>
              <a:buChar char="Ø"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High-pass filters: yield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detail coefficients</a:t>
            </a:r>
          </a:p>
          <a:p>
            <a:pPr>
              <a:buFont typeface="Wingdings" pitchFamily="2" charset="2"/>
              <a:buChar char="Ø"/>
            </a:pPr>
            <a:endParaRPr lang="en-US" sz="12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Since the input EEG signal was 500 Hz, thus the frequency of signal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was divided in half for each filter. </a:t>
            </a:r>
          </a:p>
          <a:p>
            <a:pPr>
              <a:buFont typeface="Wingdings" pitchFamily="2" charset="2"/>
              <a:buChar char="Ø"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The low-pass &amp; high-pass filters will have a frequency of 250 Hz.</a:t>
            </a:r>
          </a:p>
          <a:p>
            <a:pPr>
              <a:buFont typeface="Wingdings" pitchFamily="2" charset="2"/>
              <a:buChar char="Ø"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Final output is still 500 Hz, which has an initial frequency sampling by </a:t>
            </a:r>
            <a:r>
              <a:rPr lang="en-US" sz="2300" dirty="0" err="1">
                <a:latin typeface="Yu Mincho Demibold" pitchFamily="18" charset="-128"/>
                <a:ea typeface="Yu Mincho Demibold" pitchFamily="18" charset="-128"/>
              </a:rPr>
              <a:t>upsampling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 by 2 as it goes through the sample.</a:t>
            </a:r>
          </a:p>
        </p:txBody>
      </p:sp>
      <p:pic>
        <p:nvPicPr>
          <p:cNvPr id="9" name="圖片 8" descr="Biomedical Signal Processing and Contr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076" y="6000768"/>
            <a:ext cx="642924" cy="85723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0" y="142852"/>
            <a:ext cx="9286908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400" b="1" spc="300" dirty="0">
                <a:solidFill>
                  <a:srgbClr val="FF5500"/>
                </a:solidFill>
              </a:rPr>
              <a:t>STATIONARY WAVELETS TRANSFORM (SWT)</a:t>
            </a:r>
          </a:p>
          <a:p>
            <a:pPr>
              <a:buNone/>
            </a:pPr>
            <a:endParaRPr lang="en-US" sz="1200" b="1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Properties of SWT: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providing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improved time resolution 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(for artifacts identification,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pattern recognition, change detection, and feature extraction)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and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time-invariant </a:t>
            </a:r>
          </a:p>
          <a:p>
            <a:pPr>
              <a:buNone/>
            </a:pPr>
            <a:endParaRPr lang="en-US" sz="16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Utilizing SWT filter to remove artifacts from EEG datasets</a:t>
            </a:r>
          </a:p>
          <a:p>
            <a:pPr>
              <a:buFont typeface="Wingdings" pitchFamily="2" charset="2"/>
              <a:buChar char="Ø"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It may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retain the signal’s original frequency sampling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,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	which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contains the actual information.</a:t>
            </a:r>
          </a:p>
          <a:p>
            <a:pPr>
              <a:buFont typeface="Wingdings" pitchFamily="2" charset="2"/>
              <a:buChar char="Ø"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Preserve the signal’s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time-invariance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 properties,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	which are critical for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localizing and identifying the changes or transient properties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 in the EEG signal.</a:t>
            </a:r>
          </a:p>
          <a:p>
            <a:pPr>
              <a:buFont typeface="Wingdings" pitchFamily="2" charset="2"/>
              <a:buChar char="Ø"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Its db3 mother wavelet has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spiky characteristics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,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	making it well-suited for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removing muscle movements and </a:t>
            </a:r>
          </a:p>
          <a:p>
            <a:pPr>
              <a:buNone/>
            </a:pP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	eye movements/blinks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 artifacts.</a:t>
            </a:r>
            <a:endParaRPr lang="en-US" sz="2300" dirty="0">
              <a:solidFill>
                <a:srgbClr val="C00000"/>
              </a:solidFill>
              <a:latin typeface="Yu Mincho Demibold" pitchFamily="18" charset="-128"/>
              <a:ea typeface="Yu Mincho Demibold" pitchFamily="18" charset="-128"/>
            </a:endParaRPr>
          </a:p>
          <a:p>
            <a:pPr>
              <a:buFont typeface="Wingdings" pitchFamily="2" charset="2"/>
              <a:buChar char="Ø"/>
            </a:pPr>
            <a:endParaRPr lang="en-US" sz="1200" dirty="0">
              <a:latin typeface="Yu Mincho Demibold" pitchFamily="18" charset="-128"/>
              <a:ea typeface="Yu Mincho Demibold" pitchFamily="18" charset="-128"/>
            </a:endParaRPr>
          </a:p>
        </p:txBody>
      </p:sp>
      <p:pic>
        <p:nvPicPr>
          <p:cNvPr id="9" name="圖片 8" descr="Biomedical Signal Processing and Contr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076" y="6000768"/>
            <a:ext cx="642924" cy="85723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500198"/>
            <a:ext cx="9144000" cy="5857892"/>
          </a:xfrm>
          <a:prstGeom prst="rect">
            <a:avLst/>
          </a:prstGeom>
          <a:solidFill>
            <a:srgbClr val="FFFFCC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714348" y="1719291"/>
            <a:ext cx="6540510" cy="5853113"/>
          </a:xfrm>
        </p:spPr>
        <p:txBody>
          <a:bodyPr/>
          <a:lstStyle/>
          <a:p>
            <a:endParaRPr lang="en-US" altLang="zh-TW" dirty="0"/>
          </a:p>
          <a:p>
            <a:pPr>
              <a:buNone/>
            </a:pPr>
            <a:endParaRPr lang="en-US" altLang="zh-TW" sz="2600" dirty="0">
              <a:latin typeface="Yu Mincho Demibold" pitchFamily="18" charset="-128"/>
              <a:ea typeface="Yu Mincho Demibold" pitchFamily="18" charset="-128"/>
            </a:endParaRPr>
          </a:p>
          <a:p>
            <a:r>
              <a:rPr lang="en-US" altLang="zh-TW" sz="3600" dirty="0">
                <a:latin typeface="Yu Mincho Demibold" pitchFamily="18" charset="-128"/>
                <a:ea typeface="Yu Mincho Demibold" pitchFamily="18" charset="-128"/>
              </a:rPr>
              <a:t>Introduction</a:t>
            </a:r>
          </a:p>
          <a:p>
            <a:r>
              <a:rPr lang="en-US" altLang="zh-TW" sz="3600" dirty="0">
                <a:latin typeface="Yu Mincho Demibold" pitchFamily="18" charset="-128"/>
                <a:ea typeface="Yu Mincho Demibold" pitchFamily="18" charset="-128"/>
              </a:rPr>
              <a:t>Material &amp; methods</a:t>
            </a:r>
          </a:p>
          <a:p>
            <a:r>
              <a:rPr lang="en-US" altLang="zh-TW" sz="3600" dirty="0">
                <a:latin typeface="Yu Mincho Demibold" pitchFamily="18" charset="-128"/>
                <a:ea typeface="Yu Mincho Demibold" pitchFamily="18" charset="-128"/>
              </a:rPr>
              <a:t>Results</a:t>
            </a:r>
          </a:p>
          <a:p>
            <a:r>
              <a:rPr lang="en-US" altLang="zh-TW" sz="3600" dirty="0">
                <a:latin typeface="Yu Mincho Demibold" pitchFamily="18" charset="-128"/>
                <a:ea typeface="Yu Mincho Demibold" pitchFamily="18" charset="-128"/>
              </a:rPr>
              <a:t>Discussion</a:t>
            </a:r>
          </a:p>
          <a:p>
            <a:r>
              <a:rPr lang="en-US" altLang="zh-TW" sz="3600" dirty="0">
                <a:latin typeface="Yu Mincho Demibold" pitchFamily="18" charset="-128"/>
                <a:ea typeface="Yu Mincho Demibold" pitchFamily="18" charset="-128"/>
              </a:rPr>
              <a:t>Conclusion</a:t>
            </a:r>
            <a:endParaRPr lang="zh-TW" altLang="en-US" sz="3600" dirty="0">
              <a:latin typeface="Yu Mincho Demibold" pitchFamily="18" charset="-128"/>
              <a:ea typeface="Yu Mincho Demibold" pitchFamily="18" charset="-128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sz="half" idx="2"/>
          </p:nvPr>
        </p:nvSpPr>
        <p:spPr>
          <a:xfrm>
            <a:off x="285720" y="2000240"/>
            <a:ext cx="3008313" cy="3905245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b="1" dirty="0">
                <a:latin typeface="Yu Mincho Demibold" pitchFamily="18" charset="-128"/>
                <a:ea typeface="Yu Mincho Demibold" pitchFamily="18" charset="-128"/>
              </a:rPr>
              <a:t>Contents</a:t>
            </a:r>
            <a:endParaRPr lang="zh-TW" altLang="en-US" sz="4000" b="1" dirty="0">
              <a:latin typeface="Yu Mincho Demibold" pitchFamily="18" charset="-128"/>
              <a:ea typeface="Yu Mincho Demibold" pitchFamily="18" charset="-128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929322" y="5857892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Biomedical Signal Processing and Control </a:t>
            </a:r>
            <a:r>
              <a:rPr lang="zh-TW" altLang="en-US" dirty="0"/>
              <a:t> </a:t>
            </a:r>
            <a:r>
              <a:rPr lang="en-US" altLang="zh-TW" dirty="0"/>
              <a:t>Volume 76, </a:t>
            </a:r>
          </a:p>
          <a:p>
            <a:pPr algn="r"/>
            <a:r>
              <a:rPr lang="en-US" altLang="zh-TW" dirty="0"/>
              <a:t>July 2022, 103659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71472" y="428604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-428660" y="270197"/>
            <a:ext cx="10001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000" b="1" spc="600" dirty="0">
                <a:latin typeface="Yu Mincho Demibold" pitchFamily="18" charset="-128"/>
                <a:ea typeface="Yu Mincho Demibold" pitchFamily="18" charset="-128"/>
              </a:rPr>
              <a:t>BIOMEDICAL</a:t>
            </a:r>
            <a:r>
              <a:rPr lang="zh-TW" altLang="en-US" sz="3000" b="1" spc="600" dirty="0">
                <a:latin typeface="Yu Mincho Demibold" pitchFamily="18" charset="-128"/>
                <a:ea typeface="Yu Mincho Demibold" pitchFamily="18" charset="-128"/>
              </a:rPr>
              <a:t> </a:t>
            </a:r>
            <a:endParaRPr lang="en-US" altLang="zh-TW" sz="3000" b="1" spc="600" dirty="0">
              <a:latin typeface="Yu Mincho Demibold" pitchFamily="18" charset="-128"/>
              <a:ea typeface="Yu Mincho Demibold" pitchFamily="18" charset="-128"/>
            </a:endParaRPr>
          </a:p>
          <a:p>
            <a:pPr algn="ctr"/>
            <a:endParaRPr lang="en-US" altLang="zh-TW" sz="600" b="1" spc="600" dirty="0">
              <a:latin typeface="Yu Mincho Demibold" pitchFamily="18" charset="-128"/>
              <a:ea typeface="Yu Mincho Demibold" pitchFamily="18" charset="-128"/>
            </a:endParaRPr>
          </a:p>
          <a:p>
            <a:pPr algn="ctr"/>
            <a:r>
              <a:rPr lang="en-US" altLang="zh-TW" sz="3000" b="1" spc="600" dirty="0">
                <a:latin typeface="Yu Mincho Demibold" pitchFamily="18" charset="-128"/>
                <a:ea typeface="Yu Mincho Demibold" pitchFamily="18" charset="-128"/>
              </a:rPr>
              <a:t>SIGNAL</a:t>
            </a:r>
            <a:r>
              <a:rPr lang="zh-TW" altLang="en-US" sz="3000" b="1" spc="600" dirty="0">
                <a:latin typeface="Yu Mincho Demibold" pitchFamily="18" charset="-128"/>
                <a:ea typeface="Yu Mincho Demibold" pitchFamily="18" charset="-128"/>
              </a:rPr>
              <a:t> </a:t>
            </a:r>
            <a:r>
              <a:rPr lang="en-US" altLang="zh-TW" sz="3000" b="1" spc="600" dirty="0">
                <a:latin typeface="Yu Mincho Demibold" pitchFamily="18" charset="-128"/>
                <a:ea typeface="Yu Mincho Demibold" pitchFamily="18" charset="-128"/>
              </a:rPr>
              <a:t>PROCESSING</a:t>
            </a:r>
            <a:r>
              <a:rPr lang="zh-TW" altLang="en-US" sz="3000" b="1" spc="600" dirty="0">
                <a:latin typeface="Yu Mincho Demibold" pitchFamily="18" charset="-128"/>
                <a:ea typeface="Yu Mincho Demibold" pitchFamily="18" charset="-128"/>
              </a:rPr>
              <a:t> </a:t>
            </a:r>
            <a:r>
              <a:rPr lang="en-US" altLang="zh-TW" sz="3000" b="1" spc="600" dirty="0">
                <a:latin typeface="Yu Mincho Demibold" pitchFamily="18" charset="-128"/>
                <a:ea typeface="Yu Mincho Demibold" pitchFamily="18" charset="-128"/>
              </a:rPr>
              <a:t>&amp;</a:t>
            </a:r>
            <a:r>
              <a:rPr lang="zh-TW" altLang="en-US" sz="3000" b="1" spc="600" dirty="0">
                <a:latin typeface="Yu Mincho Demibold" pitchFamily="18" charset="-128"/>
                <a:ea typeface="Yu Mincho Demibold" pitchFamily="18" charset="-128"/>
              </a:rPr>
              <a:t> </a:t>
            </a:r>
            <a:r>
              <a:rPr lang="en-US" altLang="zh-TW" sz="3000" b="1" spc="600" dirty="0">
                <a:latin typeface="Yu Mincho Demibold" pitchFamily="18" charset="-128"/>
                <a:ea typeface="Yu Mincho Demibold" pitchFamily="18" charset="-128"/>
              </a:rPr>
              <a:t>CONTROL</a:t>
            </a:r>
            <a:endParaRPr lang="zh-TW" altLang="en-US" sz="3000" b="1" dirty="0"/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0" y="142852"/>
            <a:ext cx="9286908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400" b="1" spc="300" dirty="0">
                <a:solidFill>
                  <a:srgbClr val="FF5500"/>
                </a:solidFill>
              </a:rPr>
              <a:t>MOTHER WAVELET &amp; DECOMPOSITION LEVEL</a:t>
            </a:r>
          </a:p>
          <a:p>
            <a:pPr>
              <a:buNone/>
            </a:pPr>
            <a:endParaRPr lang="en-US" sz="12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altLang="zh-TW" sz="2300" dirty="0">
                <a:latin typeface="Yu Mincho Demibold" pitchFamily="18" charset="-128"/>
                <a:ea typeface="Yu Mincho Demibold" pitchFamily="18" charset="-128"/>
              </a:rPr>
              <a:t>Any </a:t>
            </a:r>
            <a:r>
              <a:rPr lang="en-US" altLang="zh-TW" sz="2300" dirty="0" err="1">
                <a:latin typeface="Yu Mincho Demibold" pitchFamily="18" charset="-128"/>
                <a:ea typeface="Yu Mincho Demibold" pitchFamily="18" charset="-128"/>
              </a:rPr>
              <a:t>Daubechies</a:t>
            </a:r>
            <a:r>
              <a:rPr lang="en-US" altLang="zh-TW" sz="2300" dirty="0">
                <a:latin typeface="Yu Mincho Demibold" pitchFamily="18" charset="-128"/>
                <a:ea typeface="Yu Mincho Demibold" pitchFamily="18" charset="-128"/>
              </a:rPr>
              <a:t>(db) type higher than 3 is unde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sirable for EEG </a:t>
            </a:r>
          </a:p>
          <a:p>
            <a:pPr>
              <a:buNone/>
            </a:pPr>
            <a:r>
              <a:rPr lang="en-US" sz="2300" dirty="0" err="1">
                <a:latin typeface="Yu Mincho Demibold" pitchFamily="18" charset="-128"/>
                <a:ea typeface="Yu Mincho Demibold" pitchFamily="18" charset="-128"/>
              </a:rPr>
              <a:t>denoising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 due to its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sinusoidal shape and more stretch in time-axis</a:t>
            </a:r>
            <a:r>
              <a:rPr lang="en-US" sz="2400" dirty="0"/>
              <a:t>.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(</a:t>
            </a:r>
            <a:r>
              <a:rPr lang="en-US" sz="2300" dirty="0" err="1">
                <a:latin typeface="Yu Mincho Demibold" pitchFamily="18" charset="-128"/>
                <a:ea typeface="Yu Mincho Demibold" pitchFamily="18" charset="-128"/>
              </a:rPr>
              <a:t>Sarkela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 2007) </a:t>
            </a:r>
          </a:p>
          <a:p>
            <a:pPr>
              <a:buNone/>
            </a:pPr>
            <a:endParaRPr lang="en-US" altLang="zh-TW" sz="23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The best decomposition level of 5 was determined based on the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lowest mean square error (MSE) value.</a:t>
            </a:r>
            <a:r>
              <a:rPr lang="en-US" altLang="zh-TW" sz="2300" dirty="0">
                <a:latin typeface="Yu Mincho Demibold" pitchFamily="18" charset="-128"/>
                <a:ea typeface="Yu Mincho Demibold" pitchFamily="18" charset="-128"/>
              </a:rPr>
              <a:t> </a:t>
            </a:r>
          </a:p>
          <a:p>
            <a:pPr>
              <a:buNone/>
            </a:pPr>
            <a:endParaRPr lang="en-US" sz="23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The decomposition level of the SWT filter was chosen from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levels 2 to 8.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(Level 1 decomposition was omitted because to its inadequacy for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EEG </a:t>
            </a:r>
            <a:r>
              <a:rPr lang="en-US" sz="2300" dirty="0" err="1">
                <a:latin typeface="Yu Mincho Demibold" pitchFamily="18" charset="-128"/>
                <a:ea typeface="Yu Mincho Demibold" pitchFamily="18" charset="-128"/>
              </a:rPr>
              <a:t>denoising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.)</a:t>
            </a:r>
          </a:p>
        </p:txBody>
      </p:sp>
      <p:pic>
        <p:nvPicPr>
          <p:cNvPr id="9" name="圖片 8" descr="Biomedical Signal Processing and Contr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076" y="6000768"/>
            <a:ext cx="642924" cy="85723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42844" y="5214950"/>
            <a:ext cx="8929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5500"/>
                </a:solidFill>
              </a:rPr>
              <a:t>Table 2.</a:t>
            </a:r>
            <a:r>
              <a:rPr lang="en-US" altLang="zh-TW" b="1" dirty="0">
                <a:solidFill>
                  <a:srgbClr val="CC3300"/>
                </a:solidFill>
              </a:rPr>
              <a:t> </a:t>
            </a:r>
            <a:r>
              <a:rPr lang="en-US" altLang="zh-TW" dirty="0"/>
              <a:t>Mean square error of decomposition level for Fp1, </a:t>
            </a:r>
            <a:r>
              <a:rPr lang="en-US" altLang="zh-TW" dirty="0" err="1"/>
              <a:t>Fz</a:t>
            </a:r>
            <a:r>
              <a:rPr lang="en-US" altLang="zh-TW" dirty="0"/>
              <a:t>, T3, T4 and </a:t>
            </a:r>
            <a:r>
              <a:rPr lang="en-US" altLang="zh-TW" dirty="0" err="1"/>
              <a:t>Pz</a:t>
            </a:r>
            <a:r>
              <a:rPr lang="en-US" altLang="zh-TW" dirty="0"/>
              <a:t> using stationary wavelet transform  filter of db3 mother wavelet.</a:t>
            </a:r>
          </a:p>
        </p:txBody>
      </p:sp>
      <p:pic>
        <p:nvPicPr>
          <p:cNvPr id="5" name="圖片 4" descr="螢幕擷取畫面 (278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8013"/>
            <a:ext cx="9144000" cy="1641974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0" y="142852"/>
            <a:ext cx="9286908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400" b="1" spc="300" dirty="0">
                <a:solidFill>
                  <a:srgbClr val="FF5500"/>
                </a:solidFill>
              </a:rPr>
              <a:t>DECOMPOSITION OF BRAIN RHYTHMS</a:t>
            </a:r>
          </a:p>
          <a:p>
            <a:pPr>
              <a:buNone/>
            </a:pPr>
            <a:endParaRPr lang="en-US" sz="12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altLang="zh-TW" sz="2300" dirty="0">
                <a:latin typeface="Yu Mincho Demibold" pitchFamily="18" charset="-128"/>
                <a:ea typeface="Yu Mincho Demibold" pitchFamily="18" charset="-128"/>
              </a:rPr>
              <a:t>Properties of discrete wavelet transform (DWT):</a:t>
            </a:r>
          </a:p>
          <a:p>
            <a:r>
              <a:rPr lang="en-US" altLang="zh-TW" sz="2300" dirty="0">
                <a:latin typeface="Yu Mincho Demibold" pitchFamily="18" charset="-128"/>
                <a:ea typeface="Yu Mincho Demibold" pitchFamily="18" charset="-128"/>
              </a:rPr>
              <a:t>more computationally efficient than others</a:t>
            </a:r>
          </a:p>
          <a:p>
            <a:r>
              <a:rPr lang="en-US" altLang="zh-TW" sz="2300" dirty="0">
                <a:latin typeface="Yu Mincho Demibold" pitchFamily="18" charset="-128"/>
                <a:ea typeface="Yu Mincho Demibold" pitchFamily="18" charset="-128"/>
              </a:rPr>
              <a:t>its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superior localization properties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 resulting in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	a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higher extraction accuracy 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(previous researches have proven)</a:t>
            </a:r>
          </a:p>
          <a:p>
            <a:pPr>
              <a:buNone/>
            </a:pPr>
            <a:endParaRPr lang="en-US" sz="23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altLang="zh-TW" sz="2300" dirty="0">
                <a:latin typeface="Yu Mincho Demibold" pitchFamily="18" charset="-128"/>
                <a:ea typeface="Yu Mincho Demibold" pitchFamily="18" charset="-128"/>
              </a:rPr>
              <a:t>The db4 mother wavelet and 7 levels of decomposition was chosen.</a:t>
            </a:r>
          </a:p>
          <a:p>
            <a:pPr>
              <a:buNone/>
            </a:pPr>
            <a:endParaRPr lang="en-US" altLang="zh-TW" sz="23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altLang="zh-TW" sz="2300" dirty="0">
                <a:latin typeface="Yu Mincho Demibold" pitchFamily="18" charset="-128"/>
                <a:ea typeface="Yu Mincho Demibold" pitchFamily="18" charset="-128"/>
              </a:rPr>
              <a:t>Four distinct brain rhythms are obtained:</a:t>
            </a:r>
          </a:p>
          <a:p>
            <a:r>
              <a:rPr lang="en-US" altLang="zh-TW" sz="2300" dirty="0">
                <a:latin typeface="Yu Mincho Demibold" pitchFamily="18" charset="-128"/>
                <a:ea typeface="Yu Mincho Demibold" pitchFamily="18" charset="-128"/>
              </a:rPr>
              <a:t>alpha, beta, theta, gamma</a:t>
            </a:r>
          </a:p>
        </p:txBody>
      </p:sp>
      <p:pic>
        <p:nvPicPr>
          <p:cNvPr id="9" name="圖片 8" descr="Biomedical Signal Processing and Contr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076" y="6000768"/>
            <a:ext cx="642924" cy="85723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0" y="142852"/>
            <a:ext cx="9286908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400" b="1" spc="300" dirty="0">
                <a:solidFill>
                  <a:srgbClr val="FF5500"/>
                </a:solidFill>
              </a:rPr>
              <a:t>DISCRETE WAVELETS TRANSFORM (DWT)</a:t>
            </a:r>
          </a:p>
          <a:p>
            <a:pPr>
              <a:buNone/>
            </a:pPr>
            <a:endParaRPr lang="en-US" sz="16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sz="2300">
                <a:latin typeface="Yu Mincho Demibold" pitchFamily="18" charset="-128"/>
                <a:ea typeface="Yu Mincho Demibold" pitchFamily="18" charset="-128"/>
              </a:rPr>
              <a:t>The DWT method has a similar execution process as SWT,</a:t>
            </a:r>
          </a:p>
          <a:p>
            <a:pPr>
              <a:buNone/>
            </a:pPr>
            <a:r>
              <a:rPr lang="en-US" sz="2300">
                <a:latin typeface="Yu Mincho Demibold" pitchFamily="18" charset="-128"/>
                <a:ea typeface="Yu Mincho Demibold" pitchFamily="18" charset="-128"/>
              </a:rPr>
              <a:t>but the input signal of DWT will be </a:t>
            </a:r>
            <a:r>
              <a:rPr lang="en-US" sz="230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downsampled by 2</a:t>
            </a:r>
          </a:p>
          <a:p>
            <a:pPr>
              <a:buNone/>
            </a:pPr>
            <a:r>
              <a:rPr lang="en-US" sz="2300">
                <a:latin typeface="Yu Mincho Demibold" pitchFamily="18" charset="-128"/>
                <a:ea typeface="Yu Mincho Demibold" pitchFamily="18" charset="-128"/>
              </a:rPr>
              <a:t>as each time passes through the low-pass and high-pass filters.</a:t>
            </a:r>
            <a:endParaRPr lang="en-US" sz="23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sz="2300">
                <a:latin typeface="Yu Mincho Demibold" pitchFamily="18" charset="-128"/>
                <a:ea typeface="Yu Mincho Demibold" pitchFamily="18" charset="-128"/>
              </a:rPr>
              <a:t>Low-pass filters: </a:t>
            </a:r>
          </a:p>
          <a:p>
            <a:pPr>
              <a:buNone/>
            </a:pPr>
            <a:r>
              <a:rPr lang="en-US" sz="2300">
                <a:latin typeface="Yu Mincho Demibold" pitchFamily="18" charset="-128"/>
                <a:ea typeface="Yu Mincho Demibold" pitchFamily="18" charset="-128"/>
              </a:rPr>
              <a:t>	generates approximation (A) coefficients with low-frequency components</a:t>
            </a:r>
          </a:p>
          <a:p>
            <a:pPr>
              <a:buFont typeface="Wingdings" pitchFamily="2" charset="2"/>
              <a:buChar char="Ø"/>
            </a:pPr>
            <a:r>
              <a:rPr lang="en-US" sz="2300">
                <a:latin typeface="Yu Mincho Demibold" pitchFamily="18" charset="-128"/>
                <a:ea typeface="Yu Mincho Demibold" pitchFamily="18" charset="-128"/>
              </a:rPr>
              <a:t>High-pass filters:</a:t>
            </a:r>
          </a:p>
          <a:p>
            <a:pPr>
              <a:buNone/>
            </a:pPr>
            <a:r>
              <a:rPr lang="en-US" sz="2400"/>
              <a:t>	</a:t>
            </a:r>
            <a:r>
              <a:rPr lang="en-US" sz="2300">
                <a:latin typeface="Yu Mincho Demibold" pitchFamily="18" charset="-128"/>
                <a:ea typeface="Yu Mincho Demibold" pitchFamily="18" charset="-128"/>
              </a:rPr>
              <a:t>produces the detail (D) coefficients, which contain components with a high-frequency components</a:t>
            </a:r>
          </a:p>
          <a:p>
            <a:pPr>
              <a:buNone/>
            </a:pPr>
            <a:endParaRPr lang="en-US" sz="160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sz="2300">
                <a:latin typeface="Yu Mincho Demibold" pitchFamily="18" charset="-128"/>
                <a:ea typeface="Yu Mincho Demibold" pitchFamily="18" charset="-128"/>
              </a:rPr>
              <a:t>DWT is an appropriate method</a:t>
            </a:r>
            <a:r>
              <a:rPr lang="en-US" sz="2400"/>
              <a:t> </a:t>
            </a:r>
            <a:r>
              <a:rPr lang="en-US" sz="2300">
                <a:latin typeface="Yu Mincho Demibold" pitchFamily="18" charset="-128"/>
                <a:ea typeface="Yu Mincho Demibold" pitchFamily="18" charset="-128"/>
              </a:rPr>
              <a:t>for </a:t>
            </a:r>
            <a:r>
              <a:rPr lang="en-US" sz="230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obtaining brain rhythms </a:t>
            </a:r>
          </a:p>
          <a:p>
            <a:pPr>
              <a:buNone/>
            </a:pPr>
            <a:r>
              <a:rPr lang="en-US" sz="230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with different frequency components</a:t>
            </a:r>
            <a:r>
              <a:rPr lang="en-US" sz="2300">
                <a:latin typeface="Yu Mincho Demibold" pitchFamily="18" charset="-128"/>
                <a:ea typeface="Yu Mincho Demibold" pitchFamily="18" charset="-128"/>
              </a:rPr>
              <a:t>.</a:t>
            </a:r>
            <a:endParaRPr lang="en-US" sz="2300" dirty="0">
              <a:latin typeface="Yu Mincho Demibold" pitchFamily="18" charset="-128"/>
              <a:ea typeface="Yu Mincho Demibold" pitchFamily="18" charset="-128"/>
            </a:endParaRPr>
          </a:p>
        </p:txBody>
      </p:sp>
      <p:pic>
        <p:nvPicPr>
          <p:cNvPr id="9" name="圖片 8" descr="Biomedical Signal Processing and Contr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076" y="6000768"/>
            <a:ext cx="642924" cy="85723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42844" y="6072206"/>
            <a:ext cx="8929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5500"/>
                </a:solidFill>
              </a:rPr>
              <a:t>Fig. 6.</a:t>
            </a:r>
            <a:r>
              <a:rPr lang="en-US" altLang="zh-TW" b="1" dirty="0">
                <a:solidFill>
                  <a:srgbClr val="CC3300"/>
                </a:solidFill>
              </a:rPr>
              <a:t> </a:t>
            </a:r>
            <a:r>
              <a:rPr lang="en-US" altLang="zh-TW" dirty="0"/>
              <a:t>Decomposition of brain rhythms using the discrete wavelet transform method for  an EEG signal with a sampling rate of 500 Hz.</a:t>
            </a:r>
          </a:p>
        </p:txBody>
      </p:sp>
      <p:pic>
        <p:nvPicPr>
          <p:cNvPr id="5" name="圖片 4" descr="螢幕擷取畫面 (280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340"/>
            <a:ext cx="9144000" cy="582242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0" y="142852"/>
            <a:ext cx="9429784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400" b="1" spc="300" dirty="0">
                <a:solidFill>
                  <a:srgbClr val="FF5500"/>
                </a:solidFill>
              </a:rPr>
              <a:t>FEATURES EXTRACTION</a:t>
            </a:r>
          </a:p>
          <a:p>
            <a:pPr>
              <a:buNone/>
            </a:pPr>
            <a:endParaRPr lang="en-US" sz="16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Two primary parameters are used as benchmark features based on </a:t>
            </a:r>
          </a:p>
          <a:p>
            <a:pPr>
              <a:buNone/>
            </a:pP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EEG datasets analysis 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and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score evaluation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.</a:t>
            </a:r>
          </a:p>
          <a:p>
            <a:pPr>
              <a:buNone/>
            </a:pPr>
            <a:endParaRPr lang="en-US" sz="16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We extracts four major features from EEG signals in order to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ascertain the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influence of audiovisual stimulation on adult memory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EEG signal amplitude</a:t>
            </a:r>
          </a:p>
          <a:p>
            <a:pPr>
              <a:buFont typeface="Wingdings" pitchFamily="2" charset="2"/>
              <a:buChar char="Ø"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standard deviation of the EEG signal amplitude</a:t>
            </a:r>
          </a:p>
          <a:p>
            <a:pPr>
              <a:buFont typeface="Wingdings" pitchFamily="2" charset="2"/>
              <a:buChar char="Ø"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peak-to-peak of EEG signal amplitude</a:t>
            </a:r>
          </a:p>
          <a:p>
            <a:pPr>
              <a:buFont typeface="Wingdings" pitchFamily="2" charset="2"/>
              <a:buChar char="Ø"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absolute rhythms power</a:t>
            </a:r>
          </a:p>
          <a:p>
            <a:pPr>
              <a:buFont typeface="Wingdings" pitchFamily="2" charset="2"/>
              <a:buChar char="Ø"/>
            </a:pPr>
            <a:endParaRPr lang="en-US" sz="23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The score evaluation is used to test the subject’s memory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following audiovisual stimulation, in other words,</a:t>
            </a:r>
          </a:p>
          <a:p>
            <a:pPr>
              <a:buNone/>
            </a:pP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assessing the ability to accurately recall the given material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.</a:t>
            </a:r>
          </a:p>
        </p:txBody>
      </p:sp>
      <p:pic>
        <p:nvPicPr>
          <p:cNvPr id="9" name="圖片 8" descr="Biomedical Signal Processing and Contr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076" y="6000768"/>
            <a:ext cx="642924" cy="85723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螢幕擷取畫面 (287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91768"/>
            <a:ext cx="1857389" cy="1051282"/>
          </a:xfrm>
          <a:prstGeom prst="rect">
            <a:avLst/>
          </a:prstGeom>
        </p:spPr>
      </p:pic>
      <p:pic>
        <p:nvPicPr>
          <p:cNvPr id="6" name="圖片 5" descr="螢幕擷取畫面 (288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546518"/>
            <a:ext cx="3524866" cy="953788"/>
          </a:xfrm>
          <a:prstGeom prst="rect">
            <a:avLst/>
          </a:prstGeom>
        </p:spPr>
      </p:pic>
      <p:pic>
        <p:nvPicPr>
          <p:cNvPr id="8" name="圖片 7" descr="螢幕擷取畫面 (289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49" y="2444061"/>
            <a:ext cx="5380197" cy="2056509"/>
          </a:xfrm>
          <a:prstGeom prst="rect">
            <a:avLst/>
          </a:prstGeom>
        </p:spPr>
      </p:pic>
      <p:pic>
        <p:nvPicPr>
          <p:cNvPr id="9" name="圖片 8" descr="螢幕擷取畫面 (290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4573417"/>
            <a:ext cx="6103215" cy="1570227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螢幕擷取畫面 (29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4500594" cy="1242283"/>
          </a:xfrm>
          <a:prstGeom prst="rect">
            <a:avLst/>
          </a:prstGeom>
        </p:spPr>
      </p:pic>
      <p:pic>
        <p:nvPicPr>
          <p:cNvPr id="10" name="圖片 9" descr="螢幕擷取畫面 (29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928802"/>
            <a:ext cx="8339926" cy="428628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85786" y="5488560"/>
            <a:ext cx="8929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5500"/>
                </a:solidFill>
              </a:rPr>
              <a:t>Fig. 7.</a:t>
            </a:r>
            <a:r>
              <a:rPr lang="en-US" altLang="zh-TW" b="1" dirty="0">
                <a:solidFill>
                  <a:srgbClr val="CC3300"/>
                </a:solidFill>
              </a:rPr>
              <a:t>  </a:t>
            </a:r>
            <a:r>
              <a:rPr lang="en-US" altLang="zh-TW" dirty="0"/>
              <a:t>Example of visual assessment: a) answer sheet and b) score evaluation.</a:t>
            </a:r>
          </a:p>
        </p:txBody>
      </p:sp>
      <p:pic>
        <p:nvPicPr>
          <p:cNvPr id="5" name="圖片 4" descr="螢幕擷取畫面 (29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5446"/>
            <a:ext cx="9144000" cy="320519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-142908" y="2786058"/>
            <a:ext cx="9429816" cy="1143000"/>
          </a:xfrm>
          <a:solidFill>
            <a:srgbClr val="FFFFCC">
              <a:alpha val="40000"/>
            </a:srgbClr>
          </a:solidFill>
          <a:ln w="158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z="3600" spc="600" dirty="0">
                <a:latin typeface="Yu Mincho Demibold" pitchFamily="18" charset="-128"/>
                <a:ea typeface="Yu Mincho Demibold" pitchFamily="18" charset="-128"/>
              </a:rPr>
              <a:t>RESULTS</a:t>
            </a:r>
            <a:endParaRPr lang="zh-TW" altLang="en-US" sz="3600" spc="600" dirty="0">
              <a:latin typeface="Yu Mincho Demibold" pitchFamily="18" charset="-128"/>
              <a:ea typeface="Yu Mincho Demibold" pitchFamily="18" charset="-128"/>
            </a:endParaRPr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-142908" y="2786058"/>
            <a:ext cx="9429816" cy="1143000"/>
          </a:xfrm>
          <a:solidFill>
            <a:srgbClr val="FFFFCC">
              <a:alpha val="40000"/>
            </a:srgbClr>
          </a:solidFill>
          <a:ln w="158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z="3600" spc="600" dirty="0">
                <a:latin typeface="Yu Mincho Demibold" pitchFamily="18" charset="-128"/>
                <a:ea typeface="Yu Mincho Demibold" pitchFamily="18" charset="-128"/>
              </a:rPr>
              <a:t>INTRODUCTION</a:t>
            </a:r>
            <a:endParaRPr lang="zh-TW" altLang="en-US" sz="3600" spc="600" dirty="0">
              <a:latin typeface="Yu Mincho Demibold" pitchFamily="18" charset="-128"/>
              <a:ea typeface="Yu Mincho Demibold" pitchFamily="18" charset="-128"/>
            </a:endParaRPr>
          </a:p>
        </p:txBody>
      </p:sp>
    </p:spTree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42844" y="6060064"/>
            <a:ext cx="8929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5500"/>
                </a:solidFill>
              </a:rPr>
              <a:t>Table. 3.</a:t>
            </a:r>
            <a:r>
              <a:rPr lang="en-US" altLang="zh-TW" b="1" dirty="0">
                <a:solidFill>
                  <a:srgbClr val="CC3300"/>
                </a:solidFill>
              </a:rPr>
              <a:t> </a:t>
            </a:r>
            <a:r>
              <a:rPr lang="en-US" altLang="zh-TW" dirty="0"/>
              <a:t>Normalize mean ±</a:t>
            </a:r>
            <a:r>
              <a:rPr lang="zh-TW" altLang="en-US" dirty="0"/>
              <a:t> </a:t>
            </a:r>
            <a:r>
              <a:rPr lang="en-US" altLang="zh-TW" dirty="0"/>
              <a:t>standard deviation of EEG voltage under audiovisual stimulation.</a:t>
            </a:r>
          </a:p>
        </p:txBody>
      </p:sp>
      <p:pic>
        <p:nvPicPr>
          <p:cNvPr id="4" name="圖片 3" descr="螢幕擷取畫面 (296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4798477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85720" y="5857892"/>
            <a:ext cx="8929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5500"/>
                </a:solidFill>
              </a:rPr>
              <a:t>Table. 4.</a:t>
            </a:r>
            <a:r>
              <a:rPr lang="en-US" altLang="zh-TW" b="1" dirty="0">
                <a:solidFill>
                  <a:srgbClr val="CC3300"/>
                </a:solidFill>
              </a:rPr>
              <a:t> </a:t>
            </a:r>
            <a:r>
              <a:rPr lang="en-US" altLang="zh-TW" dirty="0"/>
              <a:t>Normalize peak-to-peak amplitude of EEG voltage under audiovisual stimulation.</a:t>
            </a:r>
          </a:p>
        </p:txBody>
      </p:sp>
      <p:pic>
        <p:nvPicPr>
          <p:cNvPr id="3" name="圖片 2" descr="螢幕擷取畫面 (299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0817"/>
            <a:ext cx="9144000" cy="3364133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85720" y="5857892"/>
            <a:ext cx="8929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5500"/>
                </a:solidFill>
              </a:rPr>
              <a:t>Table. 5.</a:t>
            </a:r>
            <a:r>
              <a:rPr lang="en-US" altLang="zh-TW" b="1" dirty="0">
                <a:solidFill>
                  <a:srgbClr val="CC3300"/>
                </a:solidFill>
              </a:rPr>
              <a:t> </a:t>
            </a:r>
            <a:r>
              <a:rPr lang="en-US" altLang="zh-TW" dirty="0"/>
              <a:t>Relative power of brain rhythms in response to various audiovisual stimulation.</a:t>
            </a:r>
          </a:p>
        </p:txBody>
      </p:sp>
      <p:pic>
        <p:nvPicPr>
          <p:cNvPr id="3" name="圖片 2" descr="螢幕擷取畫面 (30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9983"/>
            <a:ext cx="9144000" cy="3098033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42844" y="5857892"/>
            <a:ext cx="8929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5500"/>
                </a:solidFill>
              </a:rPr>
              <a:t>Fig. 8.</a:t>
            </a:r>
            <a:r>
              <a:rPr lang="en-US" altLang="zh-TW" b="1" dirty="0">
                <a:solidFill>
                  <a:srgbClr val="CC3300"/>
                </a:solidFill>
              </a:rPr>
              <a:t> </a:t>
            </a:r>
            <a:r>
              <a:rPr lang="en-US" altLang="zh-TW" dirty="0"/>
              <a:t>Relative gamma power  for 1</a:t>
            </a:r>
            <a:r>
              <a:rPr lang="en-US" altLang="zh-TW" baseline="30000" dirty="0"/>
              <a:t>st</a:t>
            </a:r>
            <a:r>
              <a:rPr lang="en-US" altLang="zh-TW" dirty="0"/>
              <a:t>  level  visual assessment  at different  audio stimulation.</a:t>
            </a:r>
          </a:p>
        </p:txBody>
      </p:sp>
      <p:pic>
        <p:nvPicPr>
          <p:cNvPr id="5" name="圖片 4" descr="螢幕擷取畫面 (316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8288"/>
            <a:ext cx="9144000" cy="4341424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42844" y="5845750"/>
            <a:ext cx="8929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5500"/>
                </a:solidFill>
              </a:rPr>
              <a:t>Fig. 9.</a:t>
            </a:r>
            <a:r>
              <a:rPr lang="en-US" altLang="zh-TW" b="1" dirty="0">
                <a:solidFill>
                  <a:srgbClr val="CC3300"/>
                </a:solidFill>
              </a:rPr>
              <a:t> </a:t>
            </a:r>
            <a:r>
              <a:rPr lang="en-US" altLang="zh-TW" dirty="0"/>
              <a:t>Relative gamma power  for 2</a:t>
            </a:r>
            <a:r>
              <a:rPr lang="en-US" altLang="zh-TW" baseline="30000" dirty="0"/>
              <a:t>nd</a:t>
            </a:r>
            <a:r>
              <a:rPr lang="en-US" altLang="zh-TW" dirty="0"/>
              <a:t>  level  visual assessment  at different  audio stimulation.</a:t>
            </a:r>
          </a:p>
        </p:txBody>
      </p:sp>
      <p:pic>
        <p:nvPicPr>
          <p:cNvPr id="4" name="圖片 3" descr="螢幕擷取畫面 (318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0087"/>
            <a:ext cx="9144000" cy="413782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14250" y="5917188"/>
            <a:ext cx="8929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5500"/>
                </a:solidFill>
              </a:rPr>
              <a:t>Fig. 10.</a:t>
            </a:r>
            <a:r>
              <a:rPr lang="en-US" altLang="zh-TW" b="1" dirty="0">
                <a:solidFill>
                  <a:srgbClr val="CC3300"/>
                </a:solidFill>
              </a:rPr>
              <a:t> </a:t>
            </a:r>
            <a:r>
              <a:rPr lang="en-US" altLang="zh-TW" dirty="0"/>
              <a:t>Relative beta power  for 1</a:t>
            </a:r>
            <a:r>
              <a:rPr lang="en-US" altLang="zh-TW" baseline="30000" dirty="0"/>
              <a:t>st</a:t>
            </a:r>
            <a:r>
              <a:rPr lang="en-US" altLang="zh-TW" dirty="0"/>
              <a:t>  level  visual assessment  at different  audio stimulation.</a:t>
            </a:r>
          </a:p>
        </p:txBody>
      </p:sp>
      <p:pic>
        <p:nvPicPr>
          <p:cNvPr id="4" name="圖片 3" descr="螢幕擷取畫面 (319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9909"/>
            <a:ext cx="9144000" cy="461818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14250" y="5917188"/>
            <a:ext cx="8929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5500"/>
                </a:solidFill>
              </a:rPr>
              <a:t>Fig. 11.</a:t>
            </a:r>
            <a:r>
              <a:rPr lang="en-US" altLang="zh-TW" b="1" dirty="0">
                <a:solidFill>
                  <a:srgbClr val="CC3300"/>
                </a:solidFill>
              </a:rPr>
              <a:t> </a:t>
            </a:r>
            <a:r>
              <a:rPr lang="en-US" altLang="zh-TW" dirty="0"/>
              <a:t>Relative beta power  for 2</a:t>
            </a:r>
            <a:r>
              <a:rPr lang="en-US" altLang="zh-TW" baseline="30000" dirty="0"/>
              <a:t>nd</a:t>
            </a:r>
            <a:r>
              <a:rPr lang="en-US" altLang="zh-TW" dirty="0"/>
              <a:t>  level  visual assessment  at different  audio stimulation.</a:t>
            </a:r>
          </a:p>
        </p:txBody>
      </p:sp>
      <p:pic>
        <p:nvPicPr>
          <p:cNvPr id="5" name="圖片 4" descr="螢幕擷取畫面 (320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234"/>
            <a:ext cx="9144000" cy="469753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14282" y="5929330"/>
            <a:ext cx="8929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5500"/>
                </a:solidFill>
              </a:rPr>
              <a:t>Fig. 12.</a:t>
            </a:r>
            <a:r>
              <a:rPr lang="en-US" altLang="zh-TW" b="1" dirty="0">
                <a:solidFill>
                  <a:srgbClr val="CC3300"/>
                </a:solidFill>
              </a:rPr>
              <a:t> </a:t>
            </a:r>
            <a:r>
              <a:rPr lang="en-US" altLang="zh-TW" dirty="0"/>
              <a:t>Relative alpha power  for 1</a:t>
            </a:r>
            <a:r>
              <a:rPr lang="en-US" altLang="zh-TW" baseline="30000" dirty="0"/>
              <a:t>st</a:t>
            </a:r>
            <a:r>
              <a:rPr lang="en-US" altLang="zh-TW" dirty="0"/>
              <a:t>  level  visual assessment  at different  audio stimulation.</a:t>
            </a:r>
          </a:p>
        </p:txBody>
      </p:sp>
      <p:pic>
        <p:nvPicPr>
          <p:cNvPr id="5" name="圖片 4" descr="螢幕擷取畫面 (32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5947"/>
            <a:ext cx="9144000" cy="444610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14282" y="5925941"/>
            <a:ext cx="8929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5500"/>
                </a:solidFill>
              </a:rPr>
              <a:t>Fig. 13.</a:t>
            </a:r>
            <a:r>
              <a:rPr lang="en-US" altLang="zh-TW" b="1" dirty="0">
                <a:solidFill>
                  <a:srgbClr val="CC3300"/>
                </a:solidFill>
              </a:rPr>
              <a:t> </a:t>
            </a:r>
            <a:r>
              <a:rPr lang="en-US" altLang="zh-TW" dirty="0"/>
              <a:t>Relative alpha power  for 2</a:t>
            </a:r>
            <a:r>
              <a:rPr lang="en-US" altLang="zh-TW" baseline="30000" dirty="0"/>
              <a:t>nd</a:t>
            </a:r>
            <a:r>
              <a:rPr lang="en-US" altLang="zh-TW" dirty="0"/>
              <a:t>  level  visual assessment  at different  audio stimulation.</a:t>
            </a:r>
          </a:p>
          <a:p>
            <a:endParaRPr lang="en-US" altLang="zh-TW" dirty="0"/>
          </a:p>
        </p:txBody>
      </p:sp>
      <p:pic>
        <p:nvPicPr>
          <p:cNvPr id="4" name="圖片 3" descr="螢幕擷取畫面 (32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1059"/>
            <a:ext cx="9144000" cy="451588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14282" y="5845750"/>
            <a:ext cx="8929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5500"/>
                </a:solidFill>
              </a:rPr>
              <a:t>Fig. 14.</a:t>
            </a:r>
            <a:r>
              <a:rPr lang="en-US" altLang="zh-TW" b="1" dirty="0">
                <a:solidFill>
                  <a:srgbClr val="CC3300"/>
                </a:solidFill>
              </a:rPr>
              <a:t> </a:t>
            </a:r>
            <a:r>
              <a:rPr lang="en-US" altLang="zh-TW" dirty="0"/>
              <a:t>Relative theta power  for 1</a:t>
            </a:r>
            <a:r>
              <a:rPr lang="en-US" altLang="zh-TW" baseline="30000" dirty="0"/>
              <a:t>st</a:t>
            </a:r>
            <a:r>
              <a:rPr lang="en-US" altLang="zh-TW" dirty="0"/>
              <a:t>  level  visual assessment  at different  audio stimulation.</a:t>
            </a:r>
          </a:p>
        </p:txBody>
      </p:sp>
      <p:pic>
        <p:nvPicPr>
          <p:cNvPr id="5" name="圖片 4" descr="螢幕擷取畫面 (32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4722"/>
            <a:ext cx="9144000" cy="410855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0" y="142852"/>
            <a:ext cx="9501222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400" b="1" spc="300" dirty="0">
                <a:solidFill>
                  <a:srgbClr val="FF5500"/>
                </a:solidFill>
              </a:rPr>
              <a:t>HUMAN MEMORY SYSTEM</a:t>
            </a:r>
          </a:p>
          <a:p>
            <a:pPr>
              <a:buNone/>
            </a:pPr>
            <a:endParaRPr lang="en-US" altLang="zh-TW" sz="1200" b="1" spc="300" dirty="0">
              <a:solidFill>
                <a:srgbClr val="FF5500"/>
              </a:solidFill>
            </a:endParaRPr>
          </a:p>
          <a:p>
            <a:pPr>
              <a:buNone/>
            </a:pPr>
            <a:r>
              <a:rPr lang="en-US" altLang="zh-TW" sz="2300" b="1" dirty="0">
                <a:latin typeface="Yu Mincho Demibold" pitchFamily="18" charset="-128"/>
                <a:ea typeface="Yu Mincho Demibold" pitchFamily="18" charset="-128"/>
              </a:rPr>
              <a:t>The neurobiology of memory has not been fully discovered.</a:t>
            </a:r>
          </a:p>
          <a:p>
            <a:pPr>
              <a:buNone/>
            </a:pPr>
            <a:endParaRPr lang="en-US" altLang="zh-TW" sz="1200" b="1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altLang="zh-TW" sz="2300" b="1" dirty="0">
                <a:latin typeface="Yu Mincho Demibold" pitchFamily="18" charset="-128"/>
                <a:ea typeface="Yu Mincho Demibold" pitchFamily="18" charset="-128"/>
              </a:rPr>
              <a:t>Classifying memory by </a:t>
            </a:r>
            <a:r>
              <a:rPr lang="en-US" altLang="zh-TW" sz="2300" b="1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storage capacity</a:t>
            </a:r>
            <a:r>
              <a:rPr lang="en-US" altLang="zh-TW" sz="2300" b="1" dirty="0">
                <a:latin typeface="Yu Mincho Demibold" pitchFamily="18" charset="-128"/>
                <a:ea typeface="Yu Mincho Demibold" pitchFamily="18" charset="-128"/>
              </a:rPr>
              <a:t> and </a:t>
            </a:r>
            <a:r>
              <a:rPr lang="en-US" altLang="zh-TW" sz="2300" b="1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duration</a:t>
            </a:r>
            <a:r>
              <a:rPr lang="en-US" altLang="zh-TW" sz="2300" b="1" dirty="0">
                <a:latin typeface="Yu Mincho Demibold" pitchFamily="18" charset="-128"/>
                <a:ea typeface="Yu Mincho Demibold" pitchFamily="18" charset="-128"/>
              </a:rPr>
              <a:t> to </a:t>
            </a:r>
          </a:p>
          <a:p>
            <a:pPr>
              <a:buNone/>
            </a:pPr>
            <a:r>
              <a:rPr lang="en-US" altLang="zh-TW" sz="2300" b="1" dirty="0">
                <a:latin typeface="Yu Mincho Demibold" pitchFamily="18" charset="-128"/>
                <a:ea typeface="Yu Mincho Demibold" pitchFamily="18" charset="-128"/>
              </a:rPr>
              <a:t>three primary storage areas in human memory system: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300" b="1" dirty="0">
                <a:latin typeface="Yu Mincho Demibold" pitchFamily="18" charset="-128"/>
                <a:ea typeface="Yu Mincho Demibold" pitchFamily="18" charset="-128"/>
              </a:rPr>
              <a:t>Sensory memory:</a:t>
            </a:r>
          </a:p>
          <a:p>
            <a:pPr lvl="1"/>
            <a:r>
              <a:rPr lang="en-US" altLang="zh-TW" sz="1900" b="1" dirty="0">
                <a:latin typeface="Yu Mincho Demibold" pitchFamily="18" charset="-128"/>
                <a:ea typeface="Yu Mincho Demibold" pitchFamily="18" charset="-128"/>
              </a:rPr>
              <a:t>Temporary storage location for information via human senses</a:t>
            </a:r>
          </a:p>
          <a:p>
            <a:pPr lvl="1"/>
            <a:r>
              <a:rPr lang="en-US" altLang="zh-TW" sz="1900" b="1" dirty="0">
                <a:latin typeface="Yu Mincho Demibold" pitchFamily="18" charset="-128"/>
                <a:ea typeface="Yu Mincho Demibold" pitchFamily="18" charset="-128"/>
              </a:rPr>
              <a:t>Allowing individuals to process and recall the sensations</a:t>
            </a:r>
          </a:p>
          <a:p>
            <a:pPr lvl="1"/>
            <a:r>
              <a:rPr lang="en-US" altLang="zh-TW" sz="1900" b="1" dirty="0">
                <a:latin typeface="Yu Mincho Demibold" pitchFamily="18" charset="-128"/>
                <a:ea typeface="Yu Mincho Demibold" pitchFamily="18" charset="-128"/>
              </a:rPr>
              <a:t>Critical for </a:t>
            </a:r>
            <a:r>
              <a:rPr lang="en-US" altLang="zh-TW" sz="1900" b="1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consciousness, individual differences, memory control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300" b="1" dirty="0">
                <a:latin typeface="Yu Mincho Demibold" pitchFamily="18" charset="-128"/>
                <a:ea typeface="Yu Mincho Demibold" pitchFamily="18" charset="-128"/>
              </a:rPr>
              <a:t>Short-term memory:</a:t>
            </a:r>
          </a:p>
          <a:p>
            <a:pPr lvl="1"/>
            <a:r>
              <a:rPr lang="en-US" altLang="zh-TW" sz="1900" b="1" dirty="0">
                <a:latin typeface="Yu Mincho Demibold" pitchFamily="18" charset="-128"/>
                <a:ea typeface="Yu Mincho Demibold" pitchFamily="18" charset="-128"/>
              </a:rPr>
              <a:t>A small amount of information stored in mind for 20 to 30 s</a:t>
            </a:r>
          </a:p>
          <a:p>
            <a:pPr lvl="1"/>
            <a:r>
              <a:rPr lang="en-US" altLang="zh-TW" sz="1900" b="1" dirty="0">
                <a:latin typeface="Yu Mincho Demibold" pitchFamily="18" charset="-128"/>
                <a:ea typeface="Yu Mincho Demibold" pitchFamily="18" charset="-128"/>
              </a:rPr>
              <a:t>People retain 5 to 9 items in short memory (George Miller, 1956)</a:t>
            </a:r>
          </a:p>
          <a:p>
            <a:pPr lvl="1"/>
            <a:r>
              <a:rPr lang="en-US" altLang="zh-TW" sz="1900" b="1" dirty="0">
                <a:latin typeface="Yu Mincho Demibold" pitchFamily="18" charset="-128"/>
                <a:ea typeface="Yu Mincho Demibold" pitchFamily="18" charset="-128"/>
              </a:rPr>
              <a:t>Humans can hold four chunks of information (Nelson Cowan, 2001)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300" b="1" dirty="0">
                <a:latin typeface="Yu Mincho Demibold" pitchFamily="18" charset="-128"/>
                <a:ea typeface="Yu Mincho Demibold" pitchFamily="18" charset="-128"/>
              </a:rPr>
              <a:t>Long-term memory:</a:t>
            </a:r>
          </a:p>
          <a:p>
            <a:pPr lvl="1"/>
            <a:r>
              <a:rPr lang="en-US" altLang="zh-TW" sz="1900" b="1" dirty="0">
                <a:latin typeface="Yu Mincho Demibold" pitchFamily="18" charset="-128"/>
                <a:ea typeface="Yu Mincho Demibold" pitchFamily="18" charset="-128"/>
              </a:rPr>
              <a:t>Relatively stable and can last for an extended periods of time (e.g., years)</a:t>
            </a:r>
          </a:p>
          <a:p>
            <a:pPr lvl="1"/>
            <a:r>
              <a:rPr lang="en-US" altLang="zh-TW" sz="1900" b="1" dirty="0">
                <a:latin typeface="Yu Mincho Demibold" pitchFamily="18" charset="-128"/>
                <a:ea typeface="Yu Mincho Demibold" pitchFamily="18" charset="-128"/>
              </a:rPr>
              <a:t>Short-term memories are automatically retained in long-term memory</a:t>
            </a:r>
          </a:p>
          <a:p>
            <a:pPr lvl="1"/>
            <a:endParaRPr lang="en-US" altLang="zh-TW" sz="1900" b="1" dirty="0">
              <a:latin typeface="Yu Mincho Demibold" pitchFamily="18" charset="-128"/>
              <a:ea typeface="Yu Mincho Demibold" pitchFamily="18" charset="-128"/>
            </a:endParaRPr>
          </a:p>
        </p:txBody>
      </p:sp>
      <p:pic>
        <p:nvPicPr>
          <p:cNvPr id="9" name="圖片 8" descr="Biomedical Signal Processing and Contr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076" y="6000768"/>
            <a:ext cx="642924" cy="85723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14250" y="5857892"/>
            <a:ext cx="8929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5500"/>
                </a:solidFill>
              </a:rPr>
              <a:t>Fig. 15.</a:t>
            </a:r>
            <a:r>
              <a:rPr lang="en-US" altLang="zh-TW" b="1" dirty="0">
                <a:solidFill>
                  <a:srgbClr val="CC3300"/>
                </a:solidFill>
              </a:rPr>
              <a:t> </a:t>
            </a:r>
            <a:r>
              <a:rPr lang="en-US" altLang="zh-TW" dirty="0"/>
              <a:t>Relative theta power  for 2</a:t>
            </a:r>
            <a:r>
              <a:rPr lang="en-US" altLang="zh-TW" baseline="30000" dirty="0"/>
              <a:t>nd</a:t>
            </a:r>
            <a:r>
              <a:rPr lang="en-US" altLang="zh-TW" dirty="0"/>
              <a:t>  level  visual assessment  at different  audio stimulation.</a:t>
            </a:r>
          </a:p>
        </p:txBody>
      </p:sp>
      <p:pic>
        <p:nvPicPr>
          <p:cNvPr id="4" name="圖片 3" descr="螢幕擷取畫面 (32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5362"/>
            <a:ext cx="9144000" cy="442727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928794" y="5715016"/>
            <a:ext cx="8929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5500"/>
                </a:solidFill>
              </a:rPr>
              <a:t>Fig. 16.</a:t>
            </a:r>
            <a:r>
              <a:rPr lang="en-US" altLang="zh-TW" b="1" dirty="0">
                <a:solidFill>
                  <a:srgbClr val="CC3300"/>
                </a:solidFill>
              </a:rPr>
              <a:t> </a:t>
            </a:r>
            <a:r>
              <a:rPr lang="en-US" altLang="zh-TW" dirty="0"/>
              <a:t>Score evaluation for 1</a:t>
            </a:r>
            <a:r>
              <a:rPr lang="en-US" altLang="zh-TW" baseline="30000" dirty="0"/>
              <a:t>st</a:t>
            </a:r>
            <a:r>
              <a:rPr lang="en-US" altLang="zh-TW" dirty="0"/>
              <a:t> level visual stimulation. </a:t>
            </a:r>
          </a:p>
        </p:txBody>
      </p:sp>
      <p:pic>
        <p:nvPicPr>
          <p:cNvPr id="4" name="圖片 3" descr="螢幕擷取畫面 (32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9119"/>
            <a:ext cx="9144000" cy="323976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928794" y="5702874"/>
            <a:ext cx="8929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5500"/>
                </a:solidFill>
              </a:rPr>
              <a:t>Fig. 17.</a:t>
            </a:r>
            <a:r>
              <a:rPr lang="en-US" altLang="zh-TW" b="1" dirty="0">
                <a:solidFill>
                  <a:srgbClr val="CC3300"/>
                </a:solidFill>
              </a:rPr>
              <a:t> </a:t>
            </a:r>
            <a:r>
              <a:rPr lang="en-US" altLang="zh-TW" dirty="0"/>
              <a:t>Score evaluation for 2</a:t>
            </a:r>
            <a:r>
              <a:rPr lang="en-US" altLang="zh-TW" baseline="30000" dirty="0"/>
              <a:t>nd</a:t>
            </a:r>
            <a:r>
              <a:rPr lang="en-US" altLang="zh-TW" dirty="0"/>
              <a:t>  level visual stimulation. </a:t>
            </a:r>
          </a:p>
        </p:txBody>
      </p:sp>
      <p:pic>
        <p:nvPicPr>
          <p:cNvPr id="5" name="圖片 4" descr="螢幕擷取畫面 (326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8439"/>
            <a:ext cx="9144000" cy="3286511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-142908" y="2786058"/>
            <a:ext cx="9429816" cy="1143000"/>
          </a:xfrm>
          <a:solidFill>
            <a:srgbClr val="FFFFCC">
              <a:alpha val="40000"/>
            </a:srgbClr>
          </a:solidFill>
          <a:ln w="158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z="3600" spc="600" dirty="0">
                <a:latin typeface="Yu Mincho Demibold" pitchFamily="18" charset="-128"/>
                <a:ea typeface="Yu Mincho Demibold" pitchFamily="18" charset="-128"/>
              </a:rPr>
              <a:t>DISCUSSION</a:t>
            </a:r>
            <a:endParaRPr lang="zh-TW" altLang="en-US" sz="3600" spc="600" dirty="0">
              <a:latin typeface="Yu Mincho Demibold" pitchFamily="18" charset="-128"/>
              <a:ea typeface="Yu Mincho Demibold" pitchFamily="18" charset="-128"/>
            </a:endParaRPr>
          </a:p>
        </p:txBody>
      </p:sp>
    </p:spTree>
  </p:cSld>
  <p:clrMapOvr>
    <a:masterClrMapping/>
  </p:clrMapOvr>
  <p:transition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0" y="142852"/>
            <a:ext cx="9429784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400" b="1" spc="300" dirty="0">
                <a:solidFill>
                  <a:srgbClr val="FF5500"/>
                </a:solidFill>
              </a:rPr>
              <a:t>VISUAL MEMORY</a:t>
            </a:r>
          </a:p>
          <a:p>
            <a:pPr>
              <a:buNone/>
            </a:pPr>
            <a:endParaRPr lang="en-US" sz="16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Visual memory: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One of the vital parts of brain that stores visual information. </a:t>
            </a:r>
          </a:p>
          <a:p>
            <a:pPr>
              <a:buNone/>
            </a:pPr>
            <a:endParaRPr lang="en-US" sz="23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Improving visual memory is crucial for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increasing the ability to remember or recall previously viewed information such as words, pictures, and activities 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that have been viewed in the past.</a:t>
            </a:r>
          </a:p>
          <a:p>
            <a:pPr>
              <a:buFont typeface="Wingdings" pitchFamily="2" charset="2"/>
              <a:buChar char="Ø"/>
            </a:pPr>
            <a:endParaRPr lang="en-US" sz="23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The memory capacities of subjects are determined using </a:t>
            </a:r>
          </a:p>
          <a:p>
            <a:pPr>
              <a:buNone/>
            </a:pP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EEG features 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and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assessment test scores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.</a:t>
            </a:r>
          </a:p>
          <a:p>
            <a:pPr>
              <a:buNone/>
            </a:pPr>
            <a:endParaRPr lang="en-US" sz="23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From score evaluation, the subjects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performed better in white noise</a:t>
            </a:r>
          </a:p>
          <a:p>
            <a:pPr>
              <a:buNone/>
            </a:pP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stimulation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 than Mozart’s Sonata music and control condition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at both levels of visual assessment.</a:t>
            </a:r>
          </a:p>
        </p:txBody>
      </p:sp>
      <p:pic>
        <p:nvPicPr>
          <p:cNvPr id="9" name="圖片 8" descr="Biomedical Signal Processing and Contr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076" y="6000768"/>
            <a:ext cx="642924" cy="85723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0" y="142852"/>
            <a:ext cx="9429784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400" b="1" spc="300" dirty="0">
                <a:solidFill>
                  <a:srgbClr val="FF5500"/>
                </a:solidFill>
              </a:rPr>
              <a:t>SCORE EVALUATION</a:t>
            </a:r>
          </a:p>
          <a:p>
            <a:pPr>
              <a:buNone/>
            </a:pPr>
            <a:endParaRPr lang="en-US" sz="16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Sign test analysis revealed the 2nd level had more impact than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the 1st level, which indicates the white noise assists people in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focusing their attention on the job.</a:t>
            </a:r>
          </a:p>
          <a:p>
            <a:pPr>
              <a:buNone/>
            </a:pPr>
            <a:endParaRPr lang="en-US" sz="16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Contributing to the increased quantity of items that need to be remembered in the 2nd level.</a:t>
            </a:r>
          </a:p>
          <a:p>
            <a:pPr>
              <a:buNone/>
            </a:pPr>
            <a:endParaRPr lang="en-US" sz="23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In comparison to control conditions, both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audio stimulation </a:t>
            </a:r>
          </a:p>
          <a:p>
            <a:pPr>
              <a:buNone/>
            </a:pP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positively influenced adult memory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 as their scores are better.</a:t>
            </a:r>
          </a:p>
          <a:p>
            <a:pPr>
              <a:buNone/>
            </a:pPr>
            <a:endParaRPr lang="en-US" sz="23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endParaRPr lang="en-US" sz="2300" dirty="0">
              <a:latin typeface="Yu Mincho Demibold" pitchFamily="18" charset="-128"/>
              <a:ea typeface="Yu Mincho Demibold" pitchFamily="18" charset="-128"/>
            </a:endParaRPr>
          </a:p>
        </p:txBody>
      </p:sp>
      <p:pic>
        <p:nvPicPr>
          <p:cNvPr id="9" name="圖片 8" descr="Biomedical Signal Processing and Contr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076" y="6000768"/>
            <a:ext cx="642924" cy="85723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0" y="142852"/>
            <a:ext cx="9429784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400" b="1" spc="300" dirty="0">
                <a:solidFill>
                  <a:srgbClr val="FF5500"/>
                </a:solidFill>
              </a:rPr>
              <a:t>EEG FEATURES</a:t>
            </a:r>
          </a:p>
          <a:p>
            <a:pPr>
              <a:buNone/>
            </a:pPr>
            <a:endParaRPr lang="en-US" sz="16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The audiovisual stimulation produced different increasing and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decreasing patterns of mean, standard deviation, and peak-to-peak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amplitude. 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300" dirty="0">
                <a:latin typeface="Yu Mincho Demibold" pitchFamily="18" charset="-128"/>
                <a:ea typeface="Yu Mincho Demibold" pitchFamily="18" charset="-128"/>
              </a:rPr>
              <a:t>N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eed the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relative power of four major types 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of brain rhythms (alpha, beta, theta, gamma) to realize the effect of stimulation.</a:t>
            </a:r>
          </a:p>
          <a:p>
            <a:pPr>
              <a:buNone/>
            </a:pPr>
            <a:endParaRPr lang="en-US" sz="16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The most influential rhythms are theta and alpha,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which exhibit the highest relative power.</a:t>
            </a:r>
          </a:p>
          <a:p>
            <a:pPr>
              <a:buFont typeface="Wingdings" pitchFamily="2" charset="2"/>
              <a:buChar char="Ø"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The activation of these rhythms may be due to the subjects’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increased internal focus, attention, and awareness in response to stimuli.</a:t>
            </a:r>
          </a:p>
          <a:p>
            <a:pPr>
              <a:buNone/>
            </a:pPr>
            <a:endParaRPr lang="en-US" sz="23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endParaRPr lang="en-US" sz="23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endParaRPr lang="en-US" sz="2300" dirty="0">
              <a:latin typeface="Yu Mincho Demibold" pitchFamily="18" charset="-128"/>
              <a:ea typeface="Yu Mincho Demibold" pitchFamily="18" charset="-128"/>
            </a:endParaRPr>
          </a:p>
        </p:txBody>
      </p:sp>
      <p:pic>
        <p:nvPicPr>
          <p:cNvPr id="9" name="圖片 8" descr="Biomedical Signal Processing and Contr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076" y="6000768"/>
            <a:ext cx="642924" cy="85723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0" y="142852"/>
            <a:ext cx="9429784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400" b="1" spc="300" dirty="0">
                <a:solidFill>
                  <a:srgbClr val="FF5500"/>
                </a:solidFill>
              </a:rPr>
              <a:t>EEG FEATURES</a:t>
            </a:r>
          </a:p>
          <a:p>
            <a:pPr>
              <a:buNone/>
            </a:pPr>
            <a:endParaRPr lang="en-US" sz="16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White noise stimulation used in the 2nd level visual assessment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gains a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lower relative alpha power 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than others,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indicating that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subjects are paying attention to the task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.</a:t>
            </a:r>
          </a:p>
          <a:p>
            <a:pPr>
              <a:buNone/>
            </a:pPr>
            <a:endParaRPr lang="en-US" sz="16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The sensation disturbs the white noise, necessitating increased concentrate to memorize the items.</a:t>
            </a:r>
          </a:p>
          <a:p>
            <a:pPr>
              <a:buNone/>
            </a:pPr>
            <a:endParaRPr lang="en-US" sz="23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In 1st visual evaluation, white noise has the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highest relative alpha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,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indicating that the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subject is in a relaxed and tranquil state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when memorizing the items, as opposed to Mozart’s Sonata music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and the control condition. </a:t>
            </a:r>
          </a:p>
          <a:p>
            <a:pPr>
              <a:buNone/>
            </a:pPr>
            <a:endParaRPr lang="en-US" sz="23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endParaRPr lang="en-US" sz="23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endParaRPr lang="en-US" sz="2300" dirty="0">
              <a:latin typeface="Yu Mincho Demibold" pitchFamily="18" charset="-128"/>
              <a:ea typeface="Yu Mincho Demibold" pitchFamily="18" charset="-128"/>
            </a:endParaRPr>
          </a:p>
        </p:txBody>
      </p:sp>
      <p:pic>
        <p:nvPicPr>
          <p:cNvPr id="9" name="圖片 8" descr="Biomedical Signal Processing and Contr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076" y="6000768"/>
            <a:ext cx="642924" cy="85723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0" y="142852"/>
            <a:ext cx="9429784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400" b="1" spc="300" dirty="0">
                <a:solidFill>
                  <a:srgbClr val="FF5500"/>
                </a:solidFill>
              </a:rPr>
              <a:t>EEG FEATURES</a:t>
            </a:r>
          </a:p>
          <a:p>
            <a:pPr>
              <a:buNone/>
            </a:pPr>
            <a:endParaRPr lang="en-US" sz="16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Study proved that the quiet condition is not efficient for learning.</a:t>
            </a:r>
          </a:p>
          <a:p>
            <a:pPr>
              <a:buNone/>
            </a:pPr>
            <a:endParaRPr lang="en-US" sz="16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sz="2300" dirty="0">
                <a:latin typeface="Yu Mincho Demibold" pitchFamily="18" charset="-128"/>
                <a:ea typeface="Yu Mincho Demibold" pitchFamily="18" charset="-128"/>
              </a:rPr>
              <a:t>T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he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relative alpha power of the control condition was the lowest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	among the others, which revealed that the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subject feels a little bit distracted or bored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.</a:t>
            </a:r>
          </a:p>
          <a:p>
            <a:pPr>
              <a:buNone/>
            </a:pPr>
            <a:endParaRPr lang="en-US" sz="12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The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relative gamma power was higher in white noise 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than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	Mozart’s Sonata music and control condition, indicating that </a:t>
            </a:r>
          </a:p>
          <a:p>
            <a:pPr>
              <a:buNone/>
            </a:pP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	visual information captures by eyes can be processed more effectively in white noise 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at both visual assessment levels.</a:t>
            </a:r>
          </a:p>
          <a:p>
            <a:pPr>
              <a:buNone/>
            </a:pPr>
            <a:endParaRPr lang="en-US" sz="12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sz="2300" dirty="0">
                <a:latin typeface="Yu Mincho Demibold" pitchFamily="18" charset="-128"/>
                <a:ea typeface="Yu Mincho Demibold" pitchFamily="18" charset="-128"/>
              </a:rPr>
              <a:t>T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he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relative beta power was greater under audio stimulation 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than under control, which suggested that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subjects were more attentive and concentrated when listening to audio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.</a:t>
            </a:r>
          </a:p>
        </p:txBody>
      </p:sp>
      <p:pic>
        <p:nvPicPr>
          <p:cNvPr id="9" name="圖片 8" descr="Biomedical Signal Processing and Contr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076" y="6000768"/>
            <a:ext cx="642924" cy="85723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0" y="142852"/>
            <a:ext cx="9429784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400" b="1" spc="300" dirty="0">
                <a:solidFill>
                  <a:srgbClr val="FF5500"/>
                </a:solidFill>
              </a:rPr>
              <a:t>EXPLANATION</a:t>
            </a:r>
          </a:p>
          <a:p>
            <a:pPr>
              <a:buNone/>
            </a:pPr>
            <a:endParaRPr lang="en-US" sz="23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Mozart’s Sonata is composed of the high organization structure,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which is classified as classical music.</a:t>
            </a:r>
          </a:p>
          <a:p>
            <a:pPr>
              <a:buNone/>
            </a:pPr>
            <a:endParaRPr lang="en-US" sz="23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This kind of classical music consists of three characteristics: </a:t>
            </a:r>
          </a:p>
          <a:p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eight-bar phrases of harmony</a:t>
            </a:r>
          </a:p>
          <a:p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the beats are separated at a fixed tempo</a:t>
            </a:r>
          </a:p>
          <a:p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a single composition of various voices and equipment</a:t>
            </a:r>
          </a:p>
        </p:txBody>
      </p:sp>
      <p:pic>
        <p:nvPicPr>
          <p:cNvPr id="9" name="圖片 8" descr="Biomedical Signal Processing and Contr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076" y="6000768"/>
            <a:ext cx="642924" cy="85723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143108" y="5857892"/>
            <a:ext cx="8929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5500"/>
                </a:solidFill>
              </a:rPr>
              <a:t>Fig. 1.</a:t>
            </a:r>
            <a:r>
              <a:rPr lang="en-US" altLang="zh-TW" b="1" dirty="0">
                <a:solidFill>
                  <a:srgbClr val="CC3300"/>
                </a:solidFill>
              </a:rPr>
              <a:t>  </a:t>
            </a:r>
            <a:r>
              <a:rPr lang="en-US" altLang="zh-TW" dirty="0"/>
              <a:t>The flow of information in human memory.</a:t>
            </a:r>
          </a:p>
        </p:txBody>
      </p:sp>
      <p:pic>
        <p:nvPicPr>
          <p:cNvPr id="4" name="圖片 3" descr="螢幕擷取畫面 (266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3979207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0" y="142852"/>
            <a:ext cx="9429784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400" b="1" spc="300" dirty="0">
                <a:solidFill>
                  <a:srgbClr val="FF5500"/>
                </a:solidFill>
              </a:rPr>
              <a:t>EXPLANATION</a:t>
            </a:r>
          </a:p>
          <a:p>
            <a:pPr>
              <a:buNone/>
            </a:pPr>
            <a:endParaRPr lang="en-US" sz="1600" dirty="0">
              <a:solidFill>
                <a:srgbClr val="C00000"/>
              </a:solidFill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Trion model 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state that the music modified the neuron’s synaptic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weight in a particular pattern based on </a:t>
            </a:r>
            <a:r>
              <a:rPr lang="en-US" sz="2300" dirty="0" err="1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Hebbian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 learning principles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,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which believes listening to music can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strengthen the neuron firing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.</a:t>
            </a:r>
          </a:p>
          <a:p>
            <a:pPr>
              <a:buNone/>
            </a:pPr>
            <a:endParaRPr lang="en-US" sz="16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The involvement of noises is usually associated with </a:t>
            </a:r>
          </a:p>
          <a:p>
            <a:pPr>
              <a:buNone/>
            </a:pP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stochastic resonance concept 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or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 noise improve signaling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This concept was found in any non-linear dynamic system,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	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but the newest is observed in the nervous system.</a:t>
            </a:r>
          </a:p>
          <a:p>
            <a:pPr>
              <a:buNone/>
            </a:pPr>
            <a:endParaRPr lang="en-US" sz="1600" dirty="0">
              <a:solidFill>
                <a:srgbClr val="C00000"/>
              </a:solidFill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altLang="zh-TW" sz="2300" dirty="0">
                <a:latin typeface="Yu Mincho Demibold" pitchFamily="18" charset="-128"/>
                <a:ea typeface="Yu Mincho Demibold" pitchFamily="18" charset="-128"/>
              </a:rPr>
              <a:t>T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he input information caught by human senses is considered a weak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signal requiring force to make it more detectable. </a:t>
            </a:r>
            <a:r>
              <a:rPr lang="en-US" altLang="zh-TW" sz="2300" dirty="0">
                <a:latin typeface="Yu Mincho Demibold" pitchFamily="18" charset="-128"/>
                <a:ea typeface="Yu Mincho Demibold" pitchFamily="18" charset="-128"/>
              </a:rPr>
              <a:t>(</a:t>
            </a:r>
            <a:r>
              <a:rPr lang="en-US" altLang="zh-TW" sz="2300" dirty="0" err="1">
                <a:latin typeface="Yu Mincho Demibold" pitchFamily="18" charset="-128"/>
                <a:ea typeface="Yu Mincho Demibold" pitchFamily="18" charset="-128"/>
              </a:rPr>
              <a:t>Soderlund</a:t>
            </a:r>
            <a:r>
              <a:rPr lang="en-US" altLang="zh-TW" sz="2300" dirty="0">
                <a:latin typeface="Yu Mincho Demibold" pitchFamily="18" charset="-128"/>
                <a:ea typeface="Yu Mincho Demibold" pitchFamily="18" charset="-128"/>
              </a:rPr>
              <a:t>, 2007)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White noise led to the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interaction with weak stimuli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,</a:t>
            </a:r>
            <a:r>
              <a:rPr lang="zh-TW" altLang="en-US" sz="2300" dirty="0">
                <a:latin typeface="Yu Mincho Demibold" pitchFamily="18" charset="-128"/>
                <a:ea typeface="Yu Mincho Demibold" pitchFamily="18" charset="-128"/>
              </a:rPr>
              <a:t> 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which increased the signal-to-noise output. </a:t>
            </a:r>
          </a:p>
          <a:p>
            <a:pPr>
              <a:buFont typeface="Wingdings" pitchFamily="2" charset="2"/>
              <a:buChar char="Ø"/>
            </a:pP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Stochastic noise 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improves human sensory </a:t>
            </a:r>
            <a:r>
              <a:rPr lang="en-US" sz="2300" dirty="0" err="1">
                <a:latin typeface="Yu Mincho Demibold" pitchFamily="18" charset="-128"/>
                <a:ea typeface="Yu Mincho Demibold" pitchFamily="18" charset="-128"/>
              </a:rPr>
              <a:t>discriminability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.</a:t>
            </a:r>
            <a:endParaRPr lang="en-US" sz="2300" dirty="0">
              <a:solidFill>
                <a:srgbClr val="C00000"/>
              </a:solidFill>
              <a:latin typeface="Yu Mincho Demibold" pitchFamily="18" charset="-128"/>
              <a:ea typeface="Yu Mincho Demibold" pitchFamily="18" charset="-128"/>
            </a:endParaRPr>
          </a:p>
        </p:txBody>
      </p:sp>
      <p:pic>
        <p:nvPicPr>
          <p:cNvPr id="9" name="圖片 8" descr="Biomedical Signal Processing and Contr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076" y="6000768"/>
            <a:ext cx="642924" cy="85723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0" y="142852"/>
            <a:ext cx="9429784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400" b="1" spc="300" dirty="0">
                <a:solidFill>
                  <a:srgbClr val="FF5500"/>
                </a:solidFill>
              </a:rPr>
              <a:t>FOCUS AND OVERVIEW</a:t>
            </a:r>
          </a:p>
          <a:p>
            <a:pPr>
              <a:buNone/>
            </a:pPr>
            <a:endParaRPr lang="en-US" altLang="zh-TW" sz="1200" b="1" spc="300" dirty="0">
              <a:solidFill>
                <a:srgbClr val="FF5500"/>
              </a:solidFill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This study included three significant strengths.</a:t>
            </a:r>
          </a:p>
          <a:p>
            <a:pPr>
              <a:buNone/>
            </a:pPr>
            <a:endParaRPr lang="en-US" altLang="zh-TW" sz="1200" b="1" spc="300" dirty="0">
              <a:solidFill>
                <a:srgbClr val="FF5500"/>
              </a:solidFill>
              <a:latin typeface="Yu Mincho Demibold" pitchFamily="18" charset="-128"/>
              <a:ea typeface="Yu Mincho Demibold" pitchFamily="18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Revealing the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influence of different audio sources such as music and noise 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on adult visual memory.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	(The majority of past research has relied solely on audio-based music or noise genres rather than incorporating both.)</a:t>
            </a:r>
          </a:p>
          <a:p>
            <a:pPr>
              <a:buNone/>
            </a:pPr>
            <a:endParaRPr lang="en-US" altLang="zh-TW" sz="600" b="1" spc="300" dirty="0">
              <a:solidFill>
                <a:srgbClr val="FF5500"/>
              </a:solidFill>
              <a:latin typeface="Yu Mincho Demibold" pitchFamily="18" charset="-128"/>
              <a:ea typeface="Yu Mincho Demibold" pitchFamily="18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Evaluating the effect of audiovisual stimulation using two parameters which are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score performance 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and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EEG analysis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,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	which offers comprehensive information about the influences.</a:t>
            </a:r>
            <a:endParaRPr lang="en-US" altLang="zh-TW" sz="2300" b="1" spc="300" dirty="0">
              <a:solidFill>
                <a:srgbClr val="FF5500"/>
              </a:solidFill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	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(Overcoming the constraint of past research which only considers score performance as the major variable.)</a:t>
            </a:r>
          </a:p>
          <a:p>
            <a:pPr>
              <a:buNone/>
            </a:pPr>
            <a:endParaRPr lang="en-US" sz="6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Investigating the influence of audios on the difficulty of visual memory test, making the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exact impact of audios can be discussed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. (Suggesting that listening to white noise can help adults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	improve their visual memory, a relatively low-cost method.)</a:t>
            </a:r>
          </a:p>
          <a:p>
            <a:pPr>
              <a:buNone/>
            </a:pPr>
            <a:endParaRPr lang="en-US" sz="2300" dirty="0">
              <a:latin typeface="Yu Mincho Demibold" pitchFamily="18" charset="-128"/>
              <a:ea typeface="Yu Mincho Demibold" pitchFamily="18" charset="-128"/>
            </a:endParaRPr>
          </a:p>
        </p:txBody>
      </p:sp>
      <p:pic>
        <p:nvPicPr>
          <p:cNvPr id="9" name="圖片 8" descr="Biomedical Signal Processing and Contr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076" y="6000768"/>
            <a:ext cx="642924" cy="85723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0" y="142852"/>
            <a:ext cx="9429784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400" b="1" spc="300" dirty="0">
                <a:solidFill>
                  <a:srgbClr val="FF5500"/>
                </a:solidFill>
              </a:rPr>
              <a:t>LIMITATIONS</a:t>
            </a:r>
          </a:p>
          <a:p>
            <a:pPr>
              <a:buNone/>
            </a:pPr>
            <a:endParaRPr lang="en-US" sz="1600" dirty="0">
              <a:solidFill>
                <a:srgbClr val="C00000"/>
              </a:solidFill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Limitations of this research: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Focusing exclusively on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adult visual memory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 and extracts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fewer </a:t>
            </a:r>
          </a:p>
          <a:p>
            <a:pPr>
              <a:buNone/>
            </a:pP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types of EEG features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. </a:t>
            </a:r>
          </a:p>
          <a:p>
            <a:pPr>
              <a:buNone/>
            </a:pPr>
            <a:endParaRPr lang="en-US" sz="16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Future research should consider the influence of white noise and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	Mozart’s Sonata music on other cognitive or memory abilities and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	on different age groups.</a:t>
            </a:r>
          </a:p>
          <a:p>
            <a:pPr>
              <a:buFont typeface="Wingdings" pitchFamily="2" charset="2"/>
              <a:buChar char="Ø"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Classifying EEG features into three domains: time domain,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	frequency domain, and time–frequency domain should be considered as the addition of extracted features.</a:t>
            </a:r>
            <a:endParaRPr lang="en-US" sz="2300" dirty="0">
              <a:solidFill>
                <a:srgbClr val="C00000"/>
              </a:solidFill>
              <a:latin typeface="Yu Mincho Demibold" pitchFamily="18" charset="-128"/>
              <a:ea typeface="Yu Mincho Demibold" pitchFamily="18" charset="-128"/>
            </a:endParaRPr>
          </a:p>
        </p:txBody>
      </p:sp>
      <p:pic>
        <p:nvPicPr>
          <p:cNvPr id="9" name="圖片 8" descr="Biomedical Signal Processing and Contr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076" y="6000768"/>
            <a:ext cx="642924" cy="85723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-142908" y="2786058"/>
            <a:ext cx="9429816" cy="1143000"/>
          </a:xfrm>
          <a:solidFill>
            <a:srgbClr val="FFFFCC">
              <a:alpha val="40000"/>
            </a:srgbClr>
          </a:solidFill>
          <a:ln w="158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z="3600" spc="600" dirty="0">
                <a:latin typeface="Yu Mincho Demibold" pitchFamily="18" charset="-128"/>
                <a:ea typeface="Yu Mincho Demibold" pitchFamily="18" charset="-128"/>
              </a:rPr>
              <a:t>CONCLUSION</a:t>
            </a:r>
            <a:endParaRPr lang="zh-TW" altLang="en-US" sz="3600" spc="600" dirty="0">
              <a:latin typeface="Yu Mincho Demibold" pitchFamily="18" charset="-128"/>
              <a:ea typeface="Yu Mincho Demibold" pitchFamily="18" charset="-128"/>
            </a:endParaRPr>
          </a:p>
        </p:txBody>
      </p:sp>
    </p:spTree>
  </p:cSld>
  <p:clrMapOvr>
    <a:masterClrMapping/>
  </p:clrMapOvr>
  <p:transition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0" y="142852"/>
            <a:ext cx="9429784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400" b="1" spc="300" dirty="0">
                <a:solidFill>
                  <a:srgbClr val="FF5500"/>
                </a:solidFill>
              </a:rPr>
              <a:t>CONCLUSION</a:t>
            </a:r>
          </a:p>
          <a:p>
            <a:pPr>
              <a:buNone/>
            </a:pPr>
            <a:endParaRPr lang="en-US" altLang="zh-TW" sz="1200" b="1" spc="300" dirty="0">
              <a:solidFill>
                <a:srgbClr val="FF5500"/>
              </a:solidFill>
            </a:endParaRP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Brain activity and score analysis revealed that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audio stimulation </a:t>
            </a:r>
          </a:p>
          <a:p>
            <a:pPr>
              <a:buNone/>
            </a:pP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improved visual memory performance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 when compared to the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control/no audio condition.</a:t>
            </a:r>
          </a:p>
          <a:p>
            <a:pPr>
              <a:buNone/>
            </a:pPr>
            <a:endParaRPr lang="en-US" sz="12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Mozart’s Sonata music and white noise receiving the higher score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for visual stimulation, indicating subject’s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increased attention, </a:t>
            </a:r>
          </a:p>
          <a:p>
            <a:pPr>
              <a:buNone/>
            </a:pP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alertness, and internal focus.</a:t>
            </a:r>
          </a:p>
          <a:p>
            <a:pPr>
              <a:buNone/>
            </a:pPr>
            <a:endParaRPr lang="en-US" altLang="zh-TW" sz="1200" b="1" spc="300" dirty="0">
              <a:solidFill>
                <a:srgbClr val="FF5500"/>
              </a:solidFill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When the number of items increases,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white noise stimulation 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can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help the subject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maintain their attention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.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(relative beta rhythm associated with attention level)</a:t>
            </a:r>
          </a:p>
          <a:p>
            <a:pPr>
              <a:buNone/>
            </a:pPr>
            <a:endParaRPr lang="en-US" sz="1200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White noise 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is the most appropriate type of noise to listen to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while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memorizing visual items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.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(known by gamma </a:t>
            </a:r>
            <a:r>
              <a:rPr lang="en-US" sz="2300">
                <a:latin typeface="Yu Mincho Demibold" pitchFamily="18" charset="-128"/>
                <a:ea typeface="Yu Mincho Demibold" pitchFamily="18" charset="-128"/>
              </a:rPr>
              <a:t>and alpha 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activation)</a:t>
            </a:r>
            <a:endParaRPr lang="en-US" altLang="zh-TW" sz="2300" b="1" spc="300" dirty="0">
              <a:solidFill>
                <a:srgbClr val="FF5500"/>
              </a:solidFill>
              <a:latin typeface="Yu Mincho Demibold" pitchFamily="18" charset="-128"/>
              <a:ea typeface="Yu Mincho Demibold" pitchFamily="18" charset="-128"/>
            </a:endParaRPr>
          </a:p>
        </p:txBody>
      </p:sp>
      <p:pic>
        <p:nvPicPr>
          <p:cNvPr id="9" name="圖片 8" descr="Biomedical Signal Processing and Contr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076" y="6000768"/>
            <a:ext cx="642924" cy="85723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-142908" y="2786058"/>
            <a:ext cx="9429816" cy="1143000"/>
          </a:xfrm>
          <a:solidFill>
            <a:srgbClr val="FFFFCC">
              <a:alpha val="40000"/>
            </a:srgbClr>
          </a:solidFill>
          <a:ln w="158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zh-TW" sz="3600" spc="600" dirty="0">
                <a:latin typeface="Yu Mincho Demibold" pitchFamily="18" charset="-128"/>
                <a:ea typeface="Yu Mincho Demibold" pitchFamily="18" charset="-128"/>
              </a:rPr>
              <a:t>THANKS FOR YOUR ATTENTION</a:t>
            </a:r>
            <a:endParaRPr lang="zh-TW" altLang="en-US" sz="3600" spc="600" dirty="0">
              <a:latin typeface="Yu Mincho Demibold" pitchFamily="18" charset="-128"/>
              <a:ea typeface="Yu Mincho Demibold" pitchFamily="18" charset="-128"/>
            </a:endParaRP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0" y="142852"/>
            <a:ext cx="9501222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400" b="1" spc="300" dirty="0">
                <a:solidFill>
                  <a:srgbClr val="FF5500"/>
                </a:solidFill>
              </a:rPr>
              <a:t>ELECTROENCEPHALOGRAPHY (EEG)</a:t>
            </a:r>
          </a:p>
          <a:p>
            <a:pPr>
              <a:buNone/>
            </a:pPr>
            <a:endParaRPr lang="en-US" altLang="zh-TW" sz="2300" b="1" spc="300" dirty="0">
              <a:solidFill>
                <a:srgbClr val="FF5500"/>
              </a:solidFill>
            </a:endParaRPr>
          </a:p>
          <a:p>
            <a:pPr>
              <a:buNone/>
            </a:pPr>
            <a:r>
              <a:rPr lang="en-US" altLang="zh-TW" sz="2300" b="1" dirty="0">
                <a:latin typeface="Yu Mincho Demibold" pitchFamily="18" charset="-128"/>
                <a:ea typeface="Yu Mincho Demibold" pitchFamily="18" charset="-128"/>
              </a:rPr>
              <a:t>EEG is a non-invasive brain imaging technique that is widely used </a:t>
            </a:r>
          </a:p>
          <a:p>
            <a:pPr>
              <a:buNone/>
            </a:pPr>
            <a:r>
              <a:rPr lang="en-US" altLang="zh-TW" sz="2300" b="1" dirty="0">
                <a:latin typeface="Yu Mincho Demibold" pitchFamily="18" charset="-128"/>
                <a:ea typeface="Yu Mincho Demibold" pitchFamily="18" charset="-128"/>
              </a:rPr>
              <a:t>to study and diagnose brain diseases and functions.</a:t>
            </a:r>
          </a:p>
          <a:p>
            <a:pPr>
              <a:buNone/>
            </a:pPr>
            <a:endParaRPr lang="en-US" altLang="zh-TW" sz="1200" b="1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endParaRPr lang="en-US" altLang="zh-TW" sz="1200" b="1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altLang="zh-TW" sz="2300" b="1" dirty="0">
                <a:latin typeface="Yu Mincho Demibold" pitchFamily="18" charset="-128"/>
                <a:ea typeface="Yu Mincho Demibold" pitchFamily="18" charset="-128"/>
              </a:rPr>
              <a:t>Advantages: non-harmful, painless, short acquisition time, </a:t>
            </a:r>
          </a:p>
          <a:p>
            <a:pPr>
              <a:buNone/>
            </a:pPr>
            <a:r>
              <a:rPr lang="en-US" altLang="zh-TW" sz="2300" b="1" dirty="0">
                <a:latin typeface="Yu Mincho Demibold" pitchFamily="18" charset="-128"/>
                <a:ea typeface="Yu Mincho Demibold" pitchFamily="18" charset="-128"/>
              </a:rPr>
              <a:t>inexpensive, excellent temporal resolution</a:t>
            </a:r>
          </a:p>
          <a:p>
            <a:pPr>
              <a:buNone/>
            </a:pPr>
            <a:endParaRPr lang="en-US" altLang="zh-TW" sz="1200" b="1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altLang="zh-TW" sz="2300" b="1" dirty="0">
                <a:latin typeface="Yu Mincho Demibold" pitchFamily="18" charset="-128"/>
                <a:ea typeface="Yu Mincho Demibold" pitchFamily="18" charset="-128"/>
              </a:rPr>
              <a:t>Disadvantages: high noise level, poor spatial resolution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300" b="1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A method for removing artifacts and enhancing the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quality </a:t>
            </a:r>
          </a:p>
          <a:p>
            <a:pPr>
              <a:buNone/>
            </a:pP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	of EEG signals is required.</a:t>
            </a:r>
            <a:endParaRPr lang="en-US" altLang="zh-TW" sz="2300" dirty="0">
              <a:solidFill>
                <a:srgbClr val="C00000"/>
              </a:solidFill>
              <a:latin typeface="Yu Mincho Demibold" pitchFamily="18" charset="-128"/>
              <a:ea typeface="Yu Mincho Demibold" pitchFamily="18" charset="-128"/>
            </a:endParaRPr>
          </a:p>
          <a:p>
            <a:pPr lvl="1">
              <a:buNone/>
            </a:pPr>
            <a:endParaRPr lang="en-US" altLang="zh-TW" sz="1900" b="1" dirty="0">
              <a:solidFill>
                <a:srgbClr val="C00000"/>
              </a:solidFill>
              <a:latin typeface="Yu Mincho Demibold" pitchFamily="18" charset="-128"/>
              <a:ea typeface="Yu Mincho Demibold" pitchFamily="18" charset="-128"/>
            </a:endParaRPr>
          </a:p>
        </p:txBody>
      </p:sp>
      <p:pic>
        <p:nvPicPr>
          <p:cNvPr id="9" name="圖片 8" descr="Biomedical Signal Processing and Contr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076" y="6000768"/>
            <a:ext cx="642924" cy="85723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0" y="142852"/>
            <a:ext cx="9501222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400" b="1" spc="300" dirty="0">
                <a:solidFill>
                  <a:srgbClr val="FF5500"/>
                </a:solidFill>
              </a:rPr>
              <a:t>WAVELET-BASED METHOD</a:t>
            </a:r>
          </a:p>
          <a:p>
            <a:pPr>
              <a:buNone/>
            </a:pPr>
            <a:endParaRPr lang="en-US" altLang="zh-TW" sz="2300" b="1" spc="300" dirty="0">
              <a:solidFill>
                <a:srgbClr val="FF5500"/>
              </a:solidFill>
            </a:endParaRP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Wavelet method is a time–frequency analysis technique,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based on the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Wigner-Ville distribution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 and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linear transformation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Decomposing the input signal into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low-frequency and high-frequency domains.</a:t>
            </a:r>
            <a:endParaRPr lang="en-US" altLang="zh-TW" sz="2300" b="1" dirty="0">
              <a:solidFill>
                <a:srgbClr val="C00000"/>
              </a:solidFill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endParaRPr lang="en-US" altLang="zh-TW" sz="1200" b="1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endParaRPr lang="en-US" altLang="zh-TW" sz="2300" b="1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Brain rhythms must be extracted from recorded EEG signals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in order to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ascertain individuals’ responses to provided stimulation,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and then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investigate the brain’s behavior and activities.</a:t>
            </a:r>
            <a:endParaRPr lang="en-US" altLang="zh-TW" sz="2300" b="1" dirty="0">
              <a:solidFill>
                <a:srgbClr val="C00000"/>
              </a:solidFill>
              <a:latin typeface="Yu Mincho Demibold" pitchFamily="18" charset="-128"/>
              <a:ea typeface="Yu Mincho Demibold" pitchFamily="18" charset="-128"/>
            </a:endParaRPr>
          </a:p>
        </p:txBody>
      </p:sp>
      <p:pic>
        <p:nvPicPr>
          <p:cNvPr id="9" name="圖片 8" descr="Biomedical Signal Processing and Contr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076" y="6000768"/>
            <a:ext cx="642924" cy="85723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643042" y="6131502"/>
            <a:ext cx="8929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5500"/>
                </a:solidFill>
              </a:rPr>
              <a:t>Table 1.</a:t>
            </a:r>
            <a:r>
              <a:rPr lang="en-US" altLang="zh-TW" b="1" dirty="0">
                <a:solidFill>
                  <a:srgbClr val="CC3300"/>
                </a:solidFill>
              </a:rPr>
              <a:t>  </a:t>
            </a:r>
            <a:r>
              <a:rPr lang="en-US" altLang="zh-TW" dirty="0"/>
              <a:t>Classification of EEG brainwaves with their properties.</a:t>
            </a:r>
          </a:p>
        </p:txBody>
      </p:sp>
      <p:pic>
        <p:nvPicPr>
          <p:cNvPr id="5" name="圖片 4" descr="螢幕擷取畫面 (267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7146"/>
            <a:ext cx="9144000" cy="458370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0" y="142852"/>
            <a:ext cx="9501222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400" b="1" spc="300" dirty="0">
                <a:solidFill>
                  <a:srgbClr val="FF5500"/>
                </a:solidFill>
              </a:rPr>
              <a:t>AUDIOVISUAL STIMULATION</a:t>
            </a:r>
          </a:p>
          <a:p>
            <a:pPr>
              <a:buNone/>
            </a:pPr>
            <a:endParaRPr lang="en-US" altLang="zh-TW" sz="1200" b="1" spc="300" dirty="0">
              <a:solidFill>
                <a:srgbClr val="FF5500"/>
              </a:solidFill>
            </a:endParaRP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The audiovisual stimulation is selected as a factor to explore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the brain activities based on the EEG analysis.</a:t>
            </a:r>
            <a:endParaRPr lang="en-US" altLang="zh-TW" sz="2300" b="1" dirty="0">
              <a:solidFill>
                <a:srgbClr val="C00000"/>
              </a:solidFill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endParaRPr lang="en-US" altLang="zh-TW" sz="1200" b="1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Mozart’s Sonata music 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and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pure white noise 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have been chosen as </a:t>
            </a:r>
          </a:p>
          <a:p>
            <a:pPr>
              <a:buNone/>
            </a:pP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audio stimulation in this research.</a:t>
            </a:r>
          </a:p>
          <a:p>
            <a:pPr>
              <a:buNone/>
            </a:pPr>
            <a:endParaRPr lang="en-US" altLang="zh-TW" sz="1200" b="1" dirty="0"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altLang="zh-TW" sz="2300" b="1" dirty="0">
                <a:latin typeface="Yu Mincho Demibold" pitchFamily="18" charset="-128"/>
                <a:ea typeface="Yu Mincho Demibold" pitchFamily="18" charset="-128"/>
              </a:rPr>
              <a:t>Previous researches revealed that Mozart’s music improves many </a:t>
            </a:r>
          </a:p>
          <a:p>
            <a:pPr>
              <a:buNone/>
            </a:pPr>
            <a:r>
              <a:rPr lang="en-US" altLang="zh-TW" sz="2300" b="1" dirty="0">
                <a:latin typeface="Yu Mincho Demibold" pitchFamily="18" charset="-128"/>
                <a:ea typeface="Yu Mincho Demibold" pitchFamily="18" charset="-128"/>
              </a:rPr>
              <a:t>aspects of cognitive performance:</a:t>
            </a:r>
          </a:p>
          <a:p>
            <a:r>
              <a:rPr lang="en-US" altLang="zh-TW" sz="2300" b="1" dirty="0">
                <a:latin typeface="Yu Mincho Demibold" pitchFamily="18" charset="-128"/>
                <a:ea typeface="Yu Mincho Demibold" pitchFamily="18" charset="-128"/>
              </a:rPr>
              <a:t>spatial reasoning abilities, spatial-temporal performance,</a:t>
            </a:r>
          </a:p>
          <a:p>
            <a:pPr>
              <a:buNone/>
            </a:pPr>
            <a:r>
              <a:rPr lang="en-US" altLang="zh-TW" sz="2300" b="1" dirty="0">
                <a:latin typeface="Yu Mincho Demibold" pitchFamily="18" charset="-128"/>
                <a:ea typeface="Yu Mincho Demibold" pitchFamily="18" charset="-128"/>
              </a:rPr>
              <a:t>	</a:t>
            </a:r>
            <a:r>
              <a:rPr lang="en-US" altLang="zh-TW" sz="2300" b="1" dirty="0" err="1">
                <a:latin typeface="Yu Mincho Demibold" pitchFamily="18" charset="-128"/>
                <a:ea typeface="Yu Mincho Demibold" pitchFamily="18" charset="-128"/>
              </a:rPr>
              <a:t>visuospatial</a:t>
            </a:r>
            <a:r>
              <a:rPr lang="en-US" altLang="zh-TW" sz="2300" b="1" dirty="0">
                <a:latin typeface="Yu Mincho Demibold" pitchFamily="18" charset="-128"/>
                <a:ea typeface="Yu Mincho Demibold" pitchFamily="18" charset="-128"/>
              </a:rPr>
              <a:t> rotation task, </a:t>
            </a:r>
            <a:r>
              <a:rPr lang="en-US" altLang="zh-TW" sz="2300" b="1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science test</a:t>
            </a:r>
          </a:p>
          <a:p>
            <a:pPr>
              <a:buNone/>
            </a:pPr>
            <a:endParaRPr lang="en-US" altLang="zh-TW" sz="1200" b="1" dirty="0">
              <a:solidFill>
                <a:srgbClr val="C00000"/>
              </a:solidFill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altLang="zh-TW" sz="2300" b="1" dirty="0">
                <a:latin typeface="Yu Mincho Demibold" pitchFamily="18" charset="-128"/>
                <a:ea typeface="Yu Mincho Demibold" pitchFamily="18" charset="-128"/>
              </a:rPr>
              <a:t>White noise has also been shown to boost some aspects of </a:t>
            </a:r>
          </a:p>
          <a:p>
            <a:pPr>
              <a:buNone/>
            </a:pPr>
            <a:r>
              <a:rPr lang="en-US" altLang="zh-TW" sz="2300" b="1" dirty="0">
                <a:latin typeface="Yu Mincho Demibold" pitchFamily="18" charset="-128"/>
                <a:ea typeface="Yu Mincho Demibold" pitchFamily="18" charset="-128"/>
              </a:rPr>
              <a:t>cognitive performance:</a:t>
            </a:r>
          </a:p>
          <a:p>
            <a:r>
              <a:rPr lang="en-US" sz="2300" dirty="0" err="1">
                <a:latin typeface="Yu Mincho Demibold" pitchFamily="18" charset="-128"/>
                <a:ea typeface="Yu Mincho Demibold" pitchFamily="18" charset="-128"/>
              </a:rPr>
              <a:t>visuospatial</a:t>
            </a:r>
            <a:r>
              <a:rPr lang="en-US" sz="2300" dirty="0">
                <a:latin typeface="Yu Mincho Demibold" pitchFamily="18" charset="-128"/>
                <a:ea typeface="Yu Mincho Demibold" pitchFamily="18" charset="-128"/>
              </a:rPr>
              <a:t> working memory, </a:t>
            </a:r>
            <a:r>
              <a:rPr lang="en-US" sz="2300" dirty="0">
                <a:solidFill>
                  <a:srgbClr val="C00000"/>
                </a:solidFill>
                <a:latin typeface="Yu Mincho Demibold" pitchFamily="18" charset="-128"/>
                <a:ea typeface="Yu Mincho Demibold" pitchFamily="18" charset="-128"/>
              </a:rPr>
              <a:t>verbal memory tests</a:t>
            </a:r>
            <a:endParaRPr lang="en-US" altLang="zh-TW" sz="2300" b="1" dirty="0">
              <a:solidFill>
                <a:srgbClr val="C00000"/>
              </a:solidFill>
              <a:latin typeface="Yu Mincho Demibold" pitchFamily="18" charset="-128"/>
              <a:ea typeface="Yu Mincho Demibold" pitchFamily="18" charset="-128"/>
            </a:endParaRPr>
          </a:p>
          <a:p>
            <a:pPr>
              <a:buNone/>
            </a:pPr>
            <a:r>
              <a:rPr lang="en-US" altLang="zh-TW" sz="2300" b="1" dirty="0">
                <a:latin typeface="Yu Mincho Demibold" pitchFamily="18" charset="-128"/>
                <a:ea typeface="Yu Mincho Demibold" pitchFamily="18" charset="-128"/>
              </a:rPr>
              <a:t> </a:t>
            </a:r>
          </a:p>
          <a:p>
            <a:endParaRPr lang="en-US" altLang="zh-TW" sz="2300" b="1" dirty="0">
              <a:latin typeface="Yu Mincho Demibold" pitchFamily="18" charset="-128"/>
              <a:ea typeface="Yu Mincho Demibold" pitchFamily="18" charset="-128"/>
            </a:endParaRPr>
          </a:p>
        </p:txBody>
      </p:sp>
      <p:pic>
        <p:nvPicPr>
          <p:cNvPr id="9" name="圖片 8" descr="Biomedical Signal Processing and Contr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076" y="6000768"/>
            <a:ext cx="642924" cy="85723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15216</TotalTime>
  <Words>2453</Words>
  <Application>Microsoft Office PowerPoint</Application>
  <PresentationFormat>如螢幕大小 (4:3)</PresentationFormat>
  <Paragraphs>341</Paragraphs>
  <Slides>55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55</vt:i4>
      </vt:variant>
    </vt:vector>
  </HeadingPairs>
  <TitlesOfParts>
    <vt:vector size="62" baseType="lpstr">
      <vt:lpstr>Yu Gothic UI Semibold</vt:lpstr>
      <vt:lpstr>Yu Mincho Demibold</vt:lpstr>
      <vt:lpstr>新細明體</vt:lpstr>
      <vt:lpstr>Arial</vt:lpstr>
      <vt:lpstr>Calibri</vt:lpstr>
      <vt:lpstr>Wingdings</vt:lpstr>
      <vt:lpstr>Office 佈景主題</vt:lpstr>
      <vt:lpstr>  </vt:lpstr>
      <vt:lpstr>PowerPoint 簡報</vt:lpstr>
      <vt:lpstr>INTRODUCTION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MATERIAL &amp; METHODS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RESULTS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DISCUSSION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CONCLUSION</vt:lpstr>
      <vt:lpstr>PowerPoint 簡報</vt:lpstr>
      <vt:lpstr>THANKS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READING  Fenofibrate as an adjuvant to phototherapy in pathological unconjugated hyperbilirubinemia in neonates:  a randomized control trial</dc:title>
  <dc:creator>Asus</dc:creator>
  <cp:lastModifiedBy>user</cp:lastModifiedBy>
  <cp:revision>375</cp:revision>
  <dcterms:created xsi:type="dcterms:W3CDTF">2021-11-29T14:05:16Z</dcterms:created>
  <dcterms:modified xsi:type="dcterms:W3CDTF">2022-06-11T07:46:53Z</dcterms:modified>
</cp:coreProperties>
</file>