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98" saveSubsetFonts="1">
  <p:sldMasterIdLst>
    <p:sldMasterId id="2147483648" r:id="rId1"/>
  </p:sldMasterIdLst>
  <p:notesMasterIdLst>
    <p:notesMasterId r:id="rId71"/>
  </p:notesMasterIdLst>
  <p:sldIdLst>
    <p:sldId id="407" r:id="rId2"/>
    <p:sldId id="408" r:id="rId3"/>
    <p:sldId id="419" r:id="rId4"/>
    <p:sldId id="438" r:id="rId5"/>
    <p:sldId id="420" r:id="rId6"/>
    <p:sldId id="421" r:id="rId7"/>
    <p:sldId id="422" r:id="rId8"/>
    <p:sldId id="465" r:id="rId9"/>
    <p:sldId id="409" r:id="rId10"/>
    <p:sldId id="433" r:id="rId11"/>
    <p:sldId id="410" r:id="rId12"/>
    <p:sldId id="412" r:id="rId13"/>
    <p:sldId id="450" r:id="rId14"/>
    <p:sldId id="424" r:id="rId15"/>
    <p:sldId id="413" r:id="rId16"/>
    <p:sldId id="469" r:id="rId17"/>
    <p:sldId id="416" r:id="rId18"/>
    <p:sldId id="437" r:id="rId19"/>
    <p:sldId id="415" r:id="rId20"/>
    <p:sldId id="425" r:id="rId21"/>
    <p:sldId id="429" r:id="rId22"/>
    <p:sldId id="430" r:id="rId23"/>
    <p:sldId id="431" r:id="rId24"/>
    <p:sldId id="432" r:id="rId25"/>
    <p:sldId id="466" r:id="rId26"/>
    <p:sldId id="451" r:id="rId27"/>
    <p:sldId id="452" r:id="rId28"/>
    <p:sldId id="453" r:id="rId29"/>
    <p:sldId id="454" r:id="rId30"/>
    <p:sldId id="455" r:id="rId31"/>
    <p:sldId id="456" r:id="rId32"/>
    <p:sldId id="458" r:id="rId33"/>
    <p:sldId id="467" r:id="rId34"/>
    <p:sldId id="472" r:id="rId35"/>
    <p:sldId id="447" r:id="rId36"/>
    <p:sldId id="448" r:id="rId37"/>
    <p:sldId id="449" r:id="rId38"/>
    <p:sldId id="525" r:id="rId39"/>
    <p:sldId id="526" r:id="rId40"/>
    <p:sldId id="527" r:id="rId41"/>
    <p:sldId id="528" r:id="rId42"/>
    <p:sldId id="529" r:id="rId43"/>
    <p:sldId id="530" r:id="rId44"/>
    <p:sldId id="531" r:id="rId45"/>
    <p:sldId id="532" r:id="rId46"/>
    <p:sldId id="533" r:id="rId47"/>
    <p:sldId id="534" r:id="rId48"/>
    <p:sldId id="535" r:id="rId49"/>
    <p:sldId id="536" r:id="rId50"/>
    <p:sldId id="537" r:id="rId51"/>
    <p:sldId id="538" r:id="rId52"/>
    <p:sldId id="539" r:id="rId53"/>
    <p:sldId id="540" r:id="rId54"/>
    <p:sldId id="541" r:id="rId55"/>
    <p:sldId id="542" r:id="rId56"/>
    <p:sldId id="544" r:id="rId57"/>
    <p:sldId id="545" r:id="rId58"/>
    <p:sldId id="506" r:id="rId59"/>
    <p:sldId id="514" r:id="rId60"/>
    <p:sldId id="516" r:id="rId61"/>
    <p:sldId id="517" r:id="rId62"/>
    <p:sldId id="518" r:id="rId63"/>
    <p:sldId id="519" r:id="rId64"/>
    <p:sldId id="520" r:id="rId65"/>
    <p:sldId id="521" r:id="rId66"/>
    <p:sldId id="522" r:id="rId67"/>
    <p:sldId id="523" r:id="rId68"/>
    <p:sldId id="504" r:id="rId69"/>
    <p:sldId id="505" r:id="rId70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CC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5023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image" Target="../media/image8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fld id="{711749AD-B8D8-481C-88A5-68818B1E75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804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83BE4-4935-4AB3-A24C-4814DBD08CC6}" type="slidenum">
              <a:rPr lang="en-US" altLang="zh-TW"/>
              <a:pPr/>
              <a:t>498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504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76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044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80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22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168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31261-4A03-4C18-B6FD-A5C8FEA4A045}" type="slidenum">
              <a:rPr lang="en-US" altLang="zh-TW"/>
              <a:pPr/>
              <a:t>512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98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31261-4A03-4C18-B6FD-A5C8FEA4A045}" type="slidenum">
              <a:rPr lang="en-US" altLang="zh-TW"/>
              <a:pPr/>
              <a:t>513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7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49AD-B8D8-481C-88A5-68818B1E758D}" type="slidenum">
              <a:rPr lang="en-US" altLang="zh-TW" smtClean="0"/>
              <a:pPr/>
              <a:t>524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522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691D2-5336-4DE7-BB20-9D0C5A98A873}" type="slidenum">
              <a:rPr lang="en-US" altLang="zh-TW" smtClean="0"/>
              <a:pPr/>
              <a:t>540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83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04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67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484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EE1E5-5192-4DD2-8A97-91D2DD424543}" type="slidenum">
              <a:rPr lang="en-US" altLang="zh-TW" smtClean="0"/>
              <a:pPr>
                <a:defRPr/>
              </a:pPr>
              <a:t>559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560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659C4-F331-44BF-96BA-2A642B0FF6DC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6E185-0F6F-45A7-9172-DE380A2A81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8B6B-5FBA-4C3C-9DC9-78A259246556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6BB38-B3BF-441B-9101-6A9E30143E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ED25-B597-46F0-BE69-B4620B94530D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5809-826D-41EE-9D99-FC92DD2FD03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F8C6-6A72-4A55-B353-944999221ED9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0FF4B-F5DE-477A-A46E-10E822FAA4D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F0DE-5BC7-4E14-8AB1-F278434A08C8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D71FD-0A69-419A-9ECF-8DAF29A7E5B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F77F-B444-483A-9ED7-D5D01AFE9ED9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BF395-C044-4447-A113-601BB70D900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B6C5-CCEB-4B73-AFE1-CF8D7568361F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97ABB-B842-4B83-8A48-569346D83A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2C55-D449-4BF4-A471-CB98F6441EB4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872A0-9113-46E8-92DA-4E0557C0C20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>
            <a:lvl1pPr>
              <a:defRPr kumimoji="1" lang="zh-TW" altLang="en-US" sz="32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8186766" cy="514353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20F8C-BE16-4658-BA71-820C8AF14E27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1C689-27BB-4944-ACDE-9F8AED41CF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186766" cy="6000792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AFCB-09B7-4398-9036-1D50C88ABA98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665BE-9483-4DCA-B572-E7B79D0401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266C-12E6-4156-9E49-0D894CBCB9C9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7389B-1938-416B-A068-B0A0C2B76A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5CD4-2DB2-487F-B290-4CA709DCACD7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F7740-6A18-4354-9905-FA3EF74E4F8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EA8CBE8-6AEF-421E-B7DC-0879B47198C4}" type="datetime1">
              <a:rPr lang="zh-TW" altLang="en-US"/>
              <a:pPr>
                <a:defRPr/>
              </a:pPr>
              <a:t>2023/5/18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3333FF"/>
                </a:solidFill>
                <a:ea typeface="新細明體" charset="-120"/>
              </a:defRPr>
            </a:lvl1pPr>
          </a:lstStyle>
          <a:p>
            <a:fld id="{63F4FACF-23BB-4926-9AFD-4EDA81AAA0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dmin-apps.webofknowledge.com/JCR/JCR?RQ=HOME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msonscientific.com/cgi-bin/jrnlst/jloptions.cgi?PC=J" TargetMode="External"/><Relationship Id="rId2" Type="http://schemas.openxmlformats.org/officeDocument/2006/relationships/hyperlink" Target="http://tul.blog.ntu.edu.tw/archives/462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ngineeringvillage.com/search/quick.ur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7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5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4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1.png"/><Relationship Id="rId11" Type="http://schemas.openxmlformats.org/officeDocument/2006/relationships/image" Target="../media/image89.wmf"/><Relationship Id="rId5" Type="http://schemas.openxmlformats.org/officeDocument/2006/relationships/image" Target="../media/image90.png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E7EFD-B75A-4F6B-A33E-968FC339AFE3}" type="slidenum">
              <a:rPr lang="en-US" altLang="zh-TW"/>
              <a:pPr/>
              <a:t>498</a:t>
            </a:fld>
            <a:endParaRPr lang="en-US" altLang="zh-TW"/>
          </a:p>
        </p:txBody>
      </p:sp>
      <p:sp>
        <p:nvSpPr>
          <p:cNvPr id="3075" name="標題 4"/>
          <p:cNvSpPr>
            <a:spLocks noGrp="1"/>
          </p:cNvSpPr>
          <p:nvPr>
            <p:ph type="title" idx="4294967295"/>
          </p:nvPr>
        </p:nvSpPr>
        <p:spPr>
          <a:xfrm>
            <a:off x="333662" y="536179"/>
            <a:ext cx="8640763" cy="490538"/>
          </a:xfrm>
        </p:spPr>
        <p:txBody>
          <a:bodyPr/>
          <a:lstStyle/>
          <a:p>
            <a:r>
              <a:rPr lang="en-US" altLang="zh-TW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XIV. 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Walsh Transform</a:t>
            </a:r>
            <a:r>
              <a:rPr lang="en-US" altLang="zh-TW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</a:t>
            </a:r>
            <a:r>
              <a:rPr lang="en-US" altLang="zh-TW" sz="3200" b="1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Hadamard</a:t>
            </a:r>
            <a:r>
              <a:rPr lang="en-US" altLang="zh-TW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Transform)</a:t>
            </a:r>
            <a:endParaRPr lang="zh-TW" altLang="en-US" sz="3200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76" name="文字版面配置區 5"/>
          <p:cNvSpPr>
            <a:spLocks noGrp="1"/>
          </p:cNvSpPr>
          <p:nvPr>
            <p:ph type="body" sz="half" idx="4294967295"/>
          </p:nvPr>
        </p:nvSpPr>
        <p:spPr>
          <a:xfrm>
            <a:off x="468313" y="1557338"/>
            <a:ext cx="6335712" cy="4968875"/>
          </a:xfrm>
        </p:spPr>
        <p:txBody>
          <a:bodyPr/>
          <a:lstStyle/>
          <a:p>
            <a:pPr marL="0" indent="0">
              <a:spcAft>
                <a:spcPts val="2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8-point Walsh transform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</a:t>
            </a:r>
          </a:p>
          <a:p>
            <a:pPr marL="0" indent="0">
              <a:spcAft>
                <a:spcPts val="2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Advantages of the Walsh transform: </a:t>
            </a:r>
            <a:endParaRPr lang="zh-TW" altLang="en-US" sz="2000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(1) Real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(2) No multiplication is required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2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(3) Some properties are similar to those of the DFT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3081" name="Object 7"/>
          <p:cNvGraphicFramePr>
            <a:graphicFrameLocks noChangeAspect="1"/>
          </p:cNvGraphicFramePr>
          <p:nvPr/>
        </p:nvGraphicFramePr>
        <p:xfrm>
          <a:off x="1187450" y="1989138"/>
          <a:ext cx="4770438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4" imgW="4775200" imgH="2997200" progId="Equation.DSMT4">
                  <p:embed/>
                </p:oleObj>
              </mc:Choice>
              <mc:Fallback>
                <p:oleObj name="Equation" r:id="rId4" imgW="4775200" imgH="299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4770438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標題 4"/>
          <p:cNvSpPr>
            <a:spLocks/>
          </p:cNvSpPr>
          <p:nvPr/>
        </p:nvSpPr>
        <p:spPr bwMode="auto">
          <a:xfrm>
            <a:off x="299154" y="1070768"/>
            <a:ext cx="8229600" cy="4905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TW" altLang="en-US" sz="2400" b="1" dirty="0">
                <a:solidFill>
                  <a:srgbClr val="3333FF"/>
                </a:solidFill>
                <a:ea typeface="新細明體" charset="-120"/>
                <a:sym typeface="Wingdings 2" pitchFamily="18" charset="2"/>
              </a:rPr>
              <a:t></a:t>
            </a:r>
            <a:r>
              <a:rPr lang="zh-TW" altLang="en-US" sz="2400" dirty="0">
                <a:solidFill>
                  <a:schemeClr val="tx2"/>
                </a:solidFill>
                <a:latin typeface="Arial" charset="0"/>
                <a:ea typeface="新細明體" charset="-120"/>
                <a:sym typeface="Wingdings 2" pitchFamily="18" charset="2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14-A </a:t>
            </a:r>
            <a:r>
              <a:rPr lang="en-US" altLang="en-US" sz="2400" b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Ideas of Walsh Transforms </a:t>
            </a:r>
            <a:endParaRPr lang="zh-TW" altLang="en-US" sz="2400" b="1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3083" name="文字方塊 1"/>
          <p:cNvSpPr txBox="1">
            <a:spLocks noChangeArrowheads="1"/>
          </p:cNvSpPr>
          <p:nvPr/>
        </p:nvSpPr>
        <p:spPr bwMode="auto">
          <a:xfrm>
            <a:off x="5957888" y="1989138"/>
            <a:ext cx="34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84" name="文字方塊 12"/>
          <p:cNvSpPr txBox="1">
            <a:spLocks noChangeArrowheads="1"/>
          </p:cNvSpPr>
          <p:nvPr/>
        </p:nvSpPr>
        <p:spPr bwMode="auto">
          <a:xfrm>
            <a:off x="5957888" y="2366963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85" name="文字方塊 13"/>
          <p:cNvSpPr txBox="1">
            <a:spLocks noChangeArrowheads="1"/>
          </p:cNvSpPr>
          <p:nvPr/>
        </p:nvSpPr>
        <p:spPr bwMode="auto">
          <a:xfrm>
            <a:off x="5956300" y="2746375"/>
            <a:ext cx="34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86" name="文字方塊 14"/>
          <p:cNvSpPr txBox="1">
            <a:spLocks noChangeArrowheads="1"/>
          </p:cNvSpPr>
          <p:nvPr/>
        </p:nvSpPr>
        <p:spPr bwMode="auto">
          <a:xfrm>
            <a:off x="5956300" y="3124200"/>
            <a:ext cx="341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7" name="文字方塊 15"/>
          <p:cNvSpPr txBox="1">
            <a:spLocks noChangeArrowheads="1"/>
          </p:cNvSpPr>
          <p:nvPr/>
        </p:nvSpPr>
        <p:spPr bwMode="auto">
          <a:xfrm>
            <a:off x="5956300" y="3490913"/>
            <a:ext cx="341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88" name="文字方塊 16"/>
          <p:cNvSpPr txBox="1">
            <a:spLocks noChangeArrowheads="1"/>
          </p:cNvSpPr>
          <p:nvPr/>
        </p:nvSpPr>
        <p:spPr bwMode="auto">
          <a:xfrm>
            <a:off x="5956300" y="3903663"/>
            <a:ext cx="341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89" name="文字方塊 17"/>
          <p:cNvSpPr txBox="1">
            <a:spLocks noChangeArrowheads="1"/>
          </p:cNvSpPr>
          <p:nvPr/>
        </p:nvSpPr>
        <p:spPr bwMode="auto">
          <a:xfrm>
            <a:off x="5954713" y="4275138"/>
            <a:ext cx="34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90" name="文字方塊 18"/>
          <p:cNvSpPr txBox="1">
            <a:spLocks noChangeArrowheads="1"/>
          </p:cNvSpPr>
          <p:nvPr/>
        </p:nvSpPr>
        <p:spPr bwMode="auto">
          <a:xfrm>
            <a:off x="5954713" y="4645025"/>
            <a:ext cx="342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文字方塊 1"/>
          <p:cNvSpPr txBox="1">
            <a:spLocks noChangeArrowheads="1"/>
          </p:cNvSpPr>
          <p:nvPr/>
        </p:nvSpPr>
        <p:spPr bwMode="auto">
          <a:xfrm>
            <a:off x="5954713" y="1672351"/>
            <a:ext cx="342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600" i="1" dirty="0">
                <a:solidFill>
                  <a:srgbClr val="FF0000"/>
                </a:solidFill>
              </a:rPr>
              <a:t>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207CC1-9B5A-4C1A-A46D-4C6ABD8BD5DE}" type="slidenum">
              <a:rPr lang="en-US" altLang="zh-TW"/>
              <a:pPr/>
              <a:t>507</a:t>
            </a:fld>
            <a:endParaRPr lang="en-US" altLang="zh-TW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95288" y="40481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>
                <a:solidFill>
                  <a:srgbClr val="3333FF"/>
                </a:solidFill>
              </a:rPr>
              <a:t>Dyadic ordering </a:t>
            </a:r>
            <a:br>
              <a:rPr lang="en-US" altLang="zh-TW">
                <a:solidFill>
                  <a:srgbClr val="3333FF"/>
                </a:solidFill>
              </a:rPr>
            </a:br>
            <a:r>
              <a:rPr lang="en-US" altLang="zh-TW">
                <a:solidFill>
                  <a:srgbClr val="3333FF"/>
                </a:solidFill>
              </a:rPr>
              <a:t>   Walsh transform</a:t>
            </a:r>
            <a:endParaRPr lang="zh-TW" altLang="en-US">
              <a:solidFill>
                <a:srgbClr val="3333FF"/>
              </a:solidFill>
            </a:endParaRPr>
          </a:p>
        </p:txBody>
      </p:sp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2411413" y="333375"/>
          <a:ext cx="4770437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Equation" r:id="rId3" imgW="4775200" imgH="2997200" progId="Equation.DSMT4">
                  <p:embed/>
                </p:oleObj>
              </mc:Choice>
              <mc:Fallback>
                <p:oleObj name="Equation" r:id="rId3" imgW="4775200" imgH="299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3375"/>
                        <a:ext cx="4770437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95288" y="3502025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>
                <a:solidFill>
                  <a:srgbClr val="3333FF"/>
                </a:solidFill>
              </a:rPr>
              <a:t>Natural ordering </a:t>
            </a:r>
            <a:br>
              <a:rPr lang="en-US" altLang="zh-TW">
                <a:solidFill>
                  <a:srgbClr val="3333FF"/>
                </a:solidFill>
              </a:rPr>
            </a:br>
            <a:r>
              <a:rPr lang="en-US" altLang="zh-TW">
                <a:solidFill>
                  <a:srgbClr val="3333FF"/>
                </a:solidFill>
              </a:rPr>
              <a:t>   Walsh transform</a:t>
            </a:r>
            <a:endParaRPr lang="zh-TW" altLang="en-US">
              <a:solidFill>
                <a:srgbClr val="3333FF"/>
              </a:solidFill>
            </a:endParaRPr>
          </a:p>
        </p:txBody>
      </p:sp>
      <p:graphicFrame>
        <p:nvGraphicFramePr>
          <p:cNvPr id="13318" name="Object 7"/>
          <p:cNvGraphicFramePr>
            <a:graphicFrameLocks noChangeAspect="1"/>
          </p:cNvGraphicFramePr>
          <p:nvPr/>
        </p:nvGraphicFramePr>
        <p:xfrm>
          <a:off x="2484438" y="3573463"/>
          <a:ext cx="4770437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Equation" r:id="rId5" imgW="4775200" imgH="2997200" progId="Equation.DSMT4">
                  <p:embed/>
                </p:oleObj>
              </mc:Choice>
              <mc:Fallback>
                <p:oleObj name="Equation" r:id="rId5" imgW="4775200" imgH="299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573463"/>
                        <a:ext cx="4770437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9CBF3F-DCB2-442C-9FFC-CAB424C546C1}" type="slidenum">
              <a:rPr lang="en-US" altLang="zh-TW"/>
              <a:pPr/>
              <a:t>508</a:t>
            </a:fld>
            <a:endParaRPr lang="en-US" altLang="zh-TW"/>
          </a:p>
        </p:txBody>
      </p:sp>
      <p:sp>
        <p:nvSpPr>
          <p:cNvPr id="14339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8186738" cy="3287713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binary code                         to gray code </a:t>
            </a: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When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2</a:t>
            </a:r>
            <a:r>
              <a:rPr lang="en-US" altLang="zh-TW" sz="2000" i="1" baseline="30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XOR(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+1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 for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2, …., 1</a:t>
            </a: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gray code to binary code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When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2</a:t>
            </a:r>
            <a:r>
              <a:rPr lang="en-US" altLang="zh-TW" sz="2000" i="1" baseline="30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XOR(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+1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i="1" baseline="-25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 for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2, …., 1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2038350" y="333375"/>
          <a:ext cx="13716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3" imgW="1371600" imgH="723900" progId="Equation.DSMT4">
                  <p:embed/>
                </p:oleObj>
              </mc:Choice>
              <mc:Fallback>
                <p:oleObj name="Equation" r:id="rId3" imgW="1371600" imgH="723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33375"/>
                        <a:ext cx="13716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6443663" y="1125538"/>
          <a:ext cx="1435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5" imgW="1435100" imgH="723900" progId="Equation.DSMT4">
                  <p:embed/>
                </p:oleObj>
              </mc:Choice>
              <mc:Fallback>
                <p:oleObj name="Equation" r:id="rId5" imgW="1435100" imgH="7239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25538"/>
                        <a:ext cx="14351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D09482-42FC-45D0-84F3-F906A49C586C}" type="slidenum">
              <a:rPr lang="en-US" altLang="zh-TW"/>
              <a:pPr/>
              <a:t>509</a:t>
            </a:fld>
            <a:endParaRPr lang="en-US" altLang="zh-TW"/>
          </a:p>
        </p:txBody>
      </p:sp>
      <p:sp>
        <p:nvSpPr>
          <p:cNvPr id="15363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395288" y="981075"/>
            <a:ext cx="8186737" cy="4824413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(1)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Orthogonal Property </a:t>
            </a:r>
          </a:p>
          <a:p>
            <a:pPr marL="0" indent="0">
              <a:spcAft>
                <a:spcPts val="475"/>
              </a:spcAft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(2)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Zero-Crossing Property </a:t>
            </a:r>
          </a:p>
          <a:p>
            <a:pPr marL="0" indent="0">
              <a:spcAft>
                <a:spcPts val="475"/>
              </a:spcAft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(3)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Even / Odd Property </a:t>
            </a: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(4)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Linear Property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If   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   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     (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means the Walsh transform)   </a:t>
            </a:r>
            <a:b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then 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f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+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 g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F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+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 G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23850" y="333375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dirty="0">
                <a:sym typeface="Wingdings 2" pitchFamily="18" charset="2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14-D </a:t>
            </a: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Properties</a:t>
            </a:r>
            <a:r>
              <a:rPr lang="en-US" altLang="zh-TW" sz="24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3CFF2-307E-4B35-8E35-B7A1C7B89971}" type="slidenum">
              <a:rPr lang="en-US" altLang="zh-TW"/>
              <a:pPr/>
              <a:t>510</a:t>
            </a:fld>
            <a:endParaRPr lang="en-US" altLang="zh-TW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11188" y="476250"/>
            <a:ext cx="70564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>
                <a:cs typeface="Times New Roman" pitchFamily="18" charset="0"/>
              </a:rPr>
              <a:t>(5) Addition Property </a:t>
            </a:r>
          </a:p>
          <a:p>
            <a:pPr eaLnBrk="1" hangingPunct="1"/>
            <a:endParaRPr lang="en-US" altLang="zh-TW" dirty="0"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cs typeface="Times New Roman" pitchFamily="18" charset="0"/>
              </a:rPr>
              <a:t>     </a:t>
            </a:r>
            <a:endParaRPr lang="zh-TW" altLang="en-US" dirty="0">
              <a:cs typeface="Times New Roman" pitchFamily="18" charset="0"/>
            </a:endParaRPr>
          </a:p>
          <a:p>
            <a:pPr eaLnBrk="1" hangingPunct="1"/>
            <a:endParaRPr lang="en-US" altLang="zh-TW" dirty="0"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zh-TW" altLang="en-US" dirty="0">
                <a:cs typeface="Times New Roman" pitchFamily="18" charset="0"/>
                <a:sym typeface="Symbol" pitchFamily="18" charset="2"/>
              </a:rPr>
              <a:t>註：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en-US" altLang="zh-TW" dirty="0">
                <a:cs typeface="Times New Roman" pitchFamily="18" charset="0"/>
              </a:rPr>
              <a:t>Addition modulo 2 (denoted by 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zh-TW" dirty="0">
                <a:cs typeface="Times New Roman" pitchFamily="18" charset="0"/>
              </a:rPr>
              <a:t>)</a:t>
            </a:r>
            <a:endParaRPr lang="zh-TW" altLang="en-US" dirty="0"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cs typeface="Times New Roman" pitchFamily="18" charset="0"/>
              </a:rPr>
              <a:t>          0 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zh-TW" dirty="0">
                <a:cs typeface="Times New Roman" pitchFamily="18" charset="0"/>
              </a:rPr>
              <a:t> 0 = 1 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zh-TW" dirty="0">
                <a:cs typeface="Times New Roman" pitchFamily="18" charset="0"/>
              </a:rPr>
              <a:t> 1 = 0,   0 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zh-TW" dirty="0">
                <a:cs typeface="Times New Roman" pitchFamily="18" charset="0"/>
              </a:rPr>
              <a:t> 1 = 1 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zh-TW" dirty="0">
                <a:cs typeface="Times New Roman" pitchFamily="18" charset="0"/>
              </a:rPr>
              <a:t> 0 = 1,    </a:t>
            </a:r>
            <a:endParaRPr lang="zh-TW" altLang="en-US" dirty="0"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cs typeface="Times New Roman" pitchFamily="18" charset="0"/>
              </a:rPr>
              <a:t>  </a:t>
            </a:r>
          </a:p>
          <a:p>
            <a:pPr eaLnBrk="1" hangingPunct="1"/>
            <a:endParaRPr lang="en-US" altLang="zh-TW" dirty="0">
              <a:cs typeface="Times New Roman" pitchFamily="18" charset="0"/>
            </a:endParaRPr>
          </a:p>
          <a:p>
            <a:pPr eaLnBrk="1" hangingPunct="1"/>
            <a:endParaRPr lang="en-US" altLang="zh-TW" dirty="0"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cs typeface="Times New Roman" pitchFamily="18" charset="0"/>
              </a:rPr>
              <a:t> Example:                                                    , therefore 3 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zh-TW" dirty="0">
                <a:cs typeface="Times New Roman" pitchFamily="18" charset="0"/>
              </a:rPr>
              <a:t> 7 = 4</a:t>
            </a:r>
            <a:endParaRPr lang="zh-TW" altLang="en-US" dirty="0">
              <a:cs typeface="Times New Roman" pitchFamily="18" charset="0"/>
            </a:endParaRPr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1476375" y="1125538"/>
          <a:ext cx="3132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3" imgW="3136900" imgH="355600" progId="Equation.DSMT4">
                  <p:embed/>
                </p:oleObj>
              </mc:Choice>
              <mc:Fallback>
                <p:oleObj name="Equation" r:id="rId3" imgW="31369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25538"/>
                        <a:ext cx="31321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1331913" y="2420938"/>
          <a:ext cx="3984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5" imgW="3987800" imgH="723900" progId="Equation.DSMT4">
                  <p:embed/>
                </p:oleObj>
              </mc:Choice>
              <mc:Fallback>
                <p:oleObj name="Equation" r:id="rId5" imgW="3987800" imgH="723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0938"/>
                        <a:ext cx="398462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6"/>
          <p:cNvGraphicFramePr>
            <a:graphicFrameLocks noChangeAspect="1"/>
          </p:cNvGraphicFramePr>
          <p:nvPr/>
        </p:nvGraphicFramePr>
        <p:xfrm>
          <a:off x="2268538" y="3284538"/>
          <a:ext cx="1590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7" imgW="1587500" imgH="1054100" progId="Equation.DSMT4">
                  <p:embed/>
                </p:oleObj>
              </mc:Choice>
              <mc:Fallback>
                <p:oleObj name="Equation" r:id="rId7" imgW="1587500" imgH="1054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284538"/>
                        <a:ext cx="15906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32040" y="3833255"/>
            <a:ext cx="219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itchFamily="18" charset="0"/>
                <a:sym typeface="Symbol" pitchFamily="18" charset="2"/>
              </a:rPr>
              <a:t>: logic addition</a:t>
            </a:r>
          </a:p>
          <a:p>
            <a:r>
              <a:rPr lang="en-US" altLang="zh-TW" dirty="0">
                <a:cs typeface="Times New Roman" pitchFamily="18" charset="0"/>
                <a:sym typeface="Symbol" pitchFamily="18" charset="2"/>
              </a:rPr>
              <a:t>    (similar to </a:t>
            </a:r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XOR</a:t>
            </a:r>
            <a:r>
              <a:rPr lang="en-US" altLang="zh-TW" dirty="0">
                <a:cs typeface="Times New Roman" pitchFamily="18" charset="0"/>
                <a:sym typeface="Symbol" pitchFamily="18" charset="2"/>
              </a:rPr>
              <a:t>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3A4214-3449-4166-A4A2-7CD1ECEBD1A2}"/>
              </a:ext>
            </a:extLst>
          </p:cNvPr>
          <p:cNvSpPr/>
          <p:nvPr/>
        </p:nvSpPr>
        <p:spPr>
          <a:xfrm flipH="1">
            <a:off x="1901372" y="3620267"/>
            <a:ext cx="241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itchFamily="18" charset="0"/>
                <a:sym typeface="Symbol" pitchFamily="18" charset="2"/>
              </a:rPr>
              <a:t>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D7C9D6-62BD-403B-B75F-055A8EF4DF50}" type="slidenum">
              <a:rPr lang="en-US" altLang="zh-TW"/>
              <a:pPr/>
              <a:t>511</a:t>
            </a:fld>
            <a:endParaRPr lang="en-US" altLang="zh-TW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9750" y="404813"/>
            <a:ext cx="79930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ym typeface="Symbol" pitchFamily="18" charset="2"/>
              </a:rPr>
              <a:t>(6)</a:t>
            </a:r>
            <a:r>
              <a:rPr lang="en-US" altLang="zh-TW"/>
              <a:t> Special functions </a:t>
            </a:r>
            <a:endParaRPr lang="zh-TW" altLang="en-US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     </a:t>
            </a:r>
            <a:r>
              <a:rPr lang="en-US" altLang="zh-TW" i="1">
                <a:sym typeface="Symbol" pitchFamily="18" charset="2"/>
              </a:rPr>
              <a:t>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= 1 when </a:t>
            </a:r>
            <a:r>
              <a:rPr lang="en-US" altLang="zh-TW" i="1"/>
              <a:t>n</a:t>
            </a:r>
            <a:r>
              <a:rPr lang="en-US" altLang="zh-TW"/>
              <a:t> = 0,   </a:t>
            </a:r>
            <a:r>
              <a:rPr lang="en-US" altLang="zh-TW" i="1">
                <a:sym typeface="Symbol" pitchFamily="18" charset="2"/>
              </a:rPr>
              <a:t>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= 0 when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</a:t>
            </a:r>
            <a:r>
              <a:rPr lang="en-US" altLang="zh-TW"/>
              <a:t> 0</a:t>
            </a:r>
            <a:endParaRPr lang="zh-TW" altLang="en-US"/>
          </a:p>
          <a:p>
            <a:pPr eaLnBrk="1" hangingPunct="1"/>
            <a:r>
              <a:rPr lang="en-US" altLang="zh-TW"/>
              <a:t>     </a:t>
            </a:r>
            <a:r>
              <a:rPr lang="en-US" altLang="zh-TW" i="1">
                <a:sym typeface="Symbol" pitchFamily="18" charset="2"/>
              </a:rPr>
              <a:t>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1,   1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N</a:t>
            </a:r>
            <a:r>
              <a:rPr lang="en-US" altLang="zh-TW">
                <a:sym typeface="Symbol" pitchFamily="18" charset="2"/>
              </a:rPr>
              <a:t></a:t>
            </a:r>
            <a:r>
              <a:rPr lang="en-US" altLang="zh-TW" i="1">
                <a:sym typeface="Symbol" pitchFamily="18" charset="2"/>
              </a:rPr>
              <a:t>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 </a:t>
            </a:r>
          </a:p>
          <a:p>
            <a:pPr eaLnBrk="1" hangingPunct="1"/>
            <a:endParaRPr lang="zh-TW" altLang="en-US"/>
          </a:p>
          <a:p>
            <a:pPr eaLnBrk="1" hangingPunct="1"/>
            <a:r>
              <a:rPr lang="en-US" altLang="zh-TW">
                <a:sym typeface="Symbol" pitchFamily="18" charset="2"/>
              </a:rPr>
              <a:t>(7)</a:t>
            </a:r>
            <a:r>
              <a:rPr lang="en-US" altLang="zh-TW"/>
              <a:t> Shifting property  </a:t>
            </a:r>
            <a:endParaRPr lang="zh-TW" altLang="en-US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    If    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],   then 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</a:t>
            </a:r>
            <a:r>
              <a:rPr lang="en-US" altLang="zh-TW"/>
              <a:t> </a:t>
            </a:r>
            <a:r>
              <a:rPr lang="en-US" altLang="zh-TW" i="1"/>
              <a:t>k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W</a:t>
            </a:r>
            <a:r>
              <a:rPr lang="en-US" altLang="zh-TW"/>
              <a:t>(</a:t>
            </a:r>
            <a:r>
              <a:rPr lang="en-US" altLang="zh-TW" i="1"/>
              <a:t>k</a:t>
            </a:r>
            <a:r>
              <a:rPr lang="en-US" altLang="zh-TW"/>
              <a:t>, </a:t>
            </a:r>
            <a:r>
              <a:rPr lang="en-US" altLang="zh-TW" i="1"/>
              <a:t>m</a:t>
            </a:r>
            <a:r>
              <a:rPr lang="en-US" altLang="zh-TW"/>
              <a:t>)</a:t>
            </a:r>
            <a:r>
              <a:rPr lang="en-US" altLang="zh-TW">
                <a:sym typeface="Symbol" pitchFamily="18" charset="2"/>
              </a:rPr>
              <a:t>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]</a:t>
            </a:r>
          </a:p>
          <a:p>
            <a:pPr eaLnBrk="1" hangingPunct="1"/>
            <a:endParaRPr lang="zh-TW" altLang="en-US"/>
          </a:p>
          <a:p>
            <a:pPr eaLnBrk="1" hangingPunct="1"/>
            <a:r>
              <a:rPr lang="en-US" altLang="zh-TW">
                <a:sym typeface="Symbol" pitchFamily="18" charset="2"/>
              </a:rPr>
              <a:t>(8)</a:t>
            </a:r>
            <a:r>
              <a:rPr lang="en-US" altLang="zh-TW"/>
              <a:t> Modulation property             </a:t>
            </a:r>
            <a:endParaRPr lang="zh-TW" altLang="en-US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    If    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],   then  </a:t>
            </a:r>
            <a:r>
              <a:rPr lang="en-US" altLang="zh-TW" i="1"/>
              <a:t>W</a:t>
            </a:r>
            <a:r>
              <a:rPr lang="en-US" altLang="zh-TW"/>
              <a:t>(</a:t>
            </a:r>
            <a:r>
              <a:rPr lang="en-US" altLang="zh-TW" i="1"/>
              <a:t>k</a:t>
            </a:r>
            <a:r>
              <a:rPr lang="en-US" altLang="zh-TW"/>
              <a:t>, </a:t>
            </a:r>
            <a:r>
              <a:rPr lang="en-US" altLang="zh-TW" i="1"/>
              <a:t>n</a:t>
            </a:r>
            <a:r>
              <a:rPr lang="en-US" altLang="zh-TW"/>
              <a:t>)</a:t>
            </a:r>
            <a:r>
              <a:rPr lang="en-US" altLang="zh-TW">
                <a:sym typeface="Symbol" pitchFamily="18" charset="2"/>
              </a:rPr>
              <a:t>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</a:t>
            </a:r>
            <a:r>
              <a:rPr lang="en-US" altLang="zh-TW"/>
              <a:t> </a:t>
            </a:r>
            <a:r>
              <a:rPr lang="en-US" altLang="zh-TW" i="1"/>
              <a:t>k</a:t>
            </a:r>
            <a:r>
              <a:rPr lang="en-US" altLang="zh-TW"/>
              <a:t>]</a:t>
            </a:r>
          </a:p>
          <a:p>
            <a:pPr eaLnBrk="1" hangingPunct="1"/>
            <a:endParaRPr lang="zh-TW" altLang="en-US"/>
          </a:p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en-US" altLang="zh-TW">
                <a:sym typeface="Symbol" pitchFamily="18" charset="2"/>
              </a:rPr>
              <a:t>(9)</a:t>
            </a:r>
            <a:r>
              <a:rPr lang="en-US" altLang="zh-TW"/>
              <a:t> Parseval’s Theorem</a:t>
            </a:r>
          </a:p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en-US" altLang="zh-TW"/>
              <a:t>    If    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],                   If    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F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],  </a:t>
            </a:r>
            <a:r>
              <a:rPr lang="en-US" altLang="zh-TW" i="1"/>
              <a:t>g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en-US" altLang="zh-TW">
                <a:sym typeface="Symbol" pitchFamily="18" charset="2"/>
              </a:rPr>
              <a:t></a:t>
            </a:r>
            <a:r>
              <a:rPr lang="en-US" altLang="zh-TW"/>
              <a:t> </a:t>
            </a:r>
            <a:r>
              <a:rPr lang="en-US" altLang="zh-TW" i="1"/>
              <a:t>G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], </a:t>
            </a:r>
          </a:p>
          <a:p>
            <a:pPr eaLnBrk="1" hangingPunct="1"/>
            <a:endParaRPr lang="zh-TW" altLang="en-US"/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1042988" y="4652963"/>
          <a:ext cx="27035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3" imgW="2730500" imgH="685800" progId="Equation.DSMT4">
                  <p:embed/>
                </p:oleObj>
              </mc:Choice>
              <mc:Fallback>
                <p:oleObj name="Equation" r:id="rId3" imgW="27305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652963"/>
                        <a:ext cx="270351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4140200" y="4652963"/>
          <a:ext cx="31194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5" imgW="3124200" imgH="685800" progId="Equation.DSMT4">
                  <p:embed/>
                </p:oleObj>
              </mc:Choice>
              <mc:Fallback>
                <p:oleObj name="Equation" r:id="rId5" imgW="31242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311943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5B39E-79FE-4858-89E8-FA11DEC4500E}" type="slidenum">
              <a:rPr lang="en-US" altLang="zh-TW"/>
              <a:pPr/>
              <a:t>512</a:t>
            </a:fld>
            <a:endParaRPr lang="en-US" altLang="zh-TW"/>
          </a:p>
        </p:txBody>
      </p:sp>
      <p:sp>
        <p:nvSpPr>
          <p:cNvPr id="18435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395536" y="476672"/>
            <a:ext cx="8186738" cy="2664296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(10)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Convolution Property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If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     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  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then 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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G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endParaRPr lang="zh-TW" altLang="en-US" sz="2000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	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means the 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“logical convolution”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</a:p>
          <a:p>
            <a:pPr marL="0" indent="0">
              <a:spcBef>
                <a:spcPct val="40000"/>
              </a:spcBef>
              <a:spcAft>
                <a:spcPts val="500"/>
              </a:spcAft>
              <a:buFontTx/>
              <a:buNone/>
            </a:pP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h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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 		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84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9826"/>
              </p:ext>
            </p:extLst>
          </p:nvPr>
        </p:nvGraphicFramePr>
        <p:xfrm>
          <a:off x="2813050" y="2451992"/>
          <a:ext cx="35179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2" name="Equation" r:id="rId4" imgW="3517560" imgH="685800" progId="Equation.DSMT4">
                  <p:embed/>
                </p:oleObj>
              </mc:Choice>
              <mc:Fallback>
                <p:oleObj name="Equation" r:id="rId4" imgW="351756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451992"/>
                        <a:ext cx="35179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5" name="文字版面配置區 1"/>
          <p:cNvSpPr txBox="1">
            <a:spLocks/>
          </p:cNvSpPr>
          <p:nvPr/>
        </p:nvSpPr>
        <p:spPr bwMode="auto">
          <a:xfrm>
            <a:off x="257423" y="3601191"/>
            <a:ext cx="8186738" cy="206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example, when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8,    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 =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  <a:endParaRPr lang="zh-TW" altLang="en-US" sz="2000" kern="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=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  <a:endParaRPr lang="zh-TW" altLang="en-US" sz="2000" kern="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995C42-6297-45A6-A425-41C7678D12ED}"/>
              </a:ext>
            </a:extLst>
          </p:cNvPr>
          <p:cNvSpPr/>
          <p:nvPr/>
        </p:nvSpPr>
        <p:spPr>
          <a:xfrm>
            <a:off x="4860032" y="626945"/>
            <a:ext cx="1673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cs typeface="Times New Roman" pitchFamily="18" charset="0"/>
              </a:rPr>
              <a:t>f</a:t>
            </a:r>
            <a:r>
              <a:rPr lang="en-US" altLang="zh-TW" dirty="0">
                <a:cs typeface="Times New Roman" pitchFamily="18" charset="0"/>
              </a:rPr>
              <a:t>[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] </a:t>
            </a:r>
            <a:r>
              <a:rPr lang="en-US" altLang="zh-TW" dirty="0">
                <a:cs typeface="Times New Roman" pitchFamily="18" charset="0"/>
                <a:sym typeface="Wingdings 2" pitchFamily="18" charset="2"/>
              </a:rPr>
              <a:t></a:t>
            </a:r>
            <a:r>
              <a:rPr lang="en-US" altLang="zh-TW" dirty="0">
                <a:cs typeface="Times New Roman" pitchFamily="18" charset="0"/>
              </a:rPr>
              <a:t> </a:t>
            </a:r>
            <a:r>
              <a:rPr lang="en-US" altLang="zh-TW" i="1" dirty="0">
                <a:cs typeface="Times New Roman" pitchFamily="18" charset="0"/>
              </a:rPr>
              <a:t>g</a:t>
            </a:r>
            <a:r>
              <a:rPr lang="en-US" altLang="zh-TW" dirty="0">
                <a:cs typeface="Times New Roman" pitchFamily="18" charset="0"/>
              </a:rPr>
              <a:t>[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] =  </a:t>
            </a:r>
            <a:endParaRPr lang="zh-TW" altLang="en-US" dirty="0"/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EAFC63F7-43D2-4D7F-8C7E-A837EDD32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02781"/>
              </p:ext>
            </p:extLst>
          </p:nvPr>
        </p:nvGraphicFramePr>
        <p:xfrm>
          <a:off x="6330960" y="665163"/>
          <a:ext cx="24892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name="Equation" r:id="rId6" imgW="2489040" imgH="406080" progId="Equation.DSMT4">
                  <p:embed/>
                </p:oleObj>
              </mc:Choice>
              <mc:Fallback>
                <p:oleObj name="Equation" r:id="rId6" imgW="2489040" imgH="406080" progId="Equation.DSMT4">
                  <p:embed/>
                  <p:pic>
                    <p:nvPicPr>
                      <p:cNvPr id="184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60" y="665163"/>
                        <a:ext cx="24892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DBD1C559-3A07-401A-9657-BEA226B0B03D}"/>
              </a:ext>
            </a:extLst>
          </p:cNvPr>
          <p:cNvSpPr/>
          <p:nvPr/>
        </p:nvSpPr>
        <p:spPr>
          <a:xfrm>
            <a:off x="5868144" y="1034915"/>
            <a:ext cx="2475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cs typeface="Times New Roman" pitchFamily="18" charset="0"/>
              </a:rPr>
              <a:t>W</a:t>
            </a:r>
            <a:r>
              <a:rPr lang="en-US" altLang="zh-TW" dirty="0">
                <a:cs typeface="Times New Roman" pitchFamily="18" charset="0"/>
              </a:rPr>
              <a:t> : Walsh transform   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FA8BCC-AA28-48F8-8A99-3A11B7EF597D}"/>
              </a:ext>
            </a:extLst>
          </p:cNvPr>
          <p:cNvSpPr/>
          <p:nvPr/>
        </p:nvSpPr>
        <p:spPr>
          <a:xfrm>
            <a:off x="5580112" y="1396807"/>
            <a:ext cx="3339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cs typeface="Times New Roman" pitchFamily="18" charset="0"/>
              </a:rPr>
              <a:t>W</a:t>
            </a:r>
            <a:r>
              <a:rPr lang="en-US" altLang="zh-TW" baseline="30000" dirty="0">
                <a:cs typeface="Times New Roman" pitchFamily="18" charset="0"/>
              </a:rPr>
              <a:t>-1</a:t>
            </a:r>
            <a:r>
              <a:rPr lang="en-US" altLang="zh-TW" dirty="0">
                <a:cs typeface="Times New Roman" pitchFamily="18" charset="0"/>
              </a:rPr>
              <a:t> : inverse Walsh transform   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5B39E-79FE-4858-89E8-FA11DEC4500E}" type="slidenum">
              <a:rPr lang="en-US" altLang="zh-TW"/>
              <a:pPr/>
              <a:t>513</a:t>
            </a:fld>
            <a:endParaRPr lang="en-US" altLang="zh-TW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16040" y="401332"/>
            <a:ext cx="5880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Comparison</a:t>
            </a:r>
            <a:r>
              <a:rPr lang="zh-TW" altLang="en-US" dirty="0"/>
              <a:t>：</a:t>
            </a:r>
            <a:r>
              <a:rPr lang="en-US" altLang="zh-TW" dirty="0"/>
              <a:t>In digital signal processing, we often use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9070" y="943845"/>
            <a:ext cx="6123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linear convolution (standard form </a:t>
            </a:r>
            <a:r>
              <a:rPr lang="en-US" altLang="zh-TW">
                <a:solidFill>
                  <a:srgbClr val="3333FF"/>
                </a:solidFill>
                <a:cs typeface="Times New Roman" pitchFamily="18" charset="0"/>
              </a:rPr>
              <a:t>of convolution)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6135" y="2204864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circular convolution</a:t>
            </a:r>
            <a:endParaRPr lang="zh-TW" alt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69215"/>
              </p:ext>
            </p:extLst>
          </p:nvPr>
        </p:nvGraphicFramePr>
        <p:xfrm>
          <a:off x="990604" y="1270509"/>
          <a:ext cx="16002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4" imgW="1600200" imgH="685800" progId="Equation.DSMT4">
                  <p:embed/>
                </p:oleObj>
              </mc:Choice>
              <mc:Fallback>
                <p:oleObj name="Equation" r:id="rId4" imgW="1600200" imgH="6858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4" y="1270509"/>
                        <a:ext cx="160020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03708"/>
              </p:ext>
            </p:extLst>
          </p:nvPr>
        </p:nvGraphicFramePr>
        <p:xfrm>
          <a:off x="1039940" y="2629882"/>
          <a:ext cx="2108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6" imgW="2108160" imgH="685800" progId="Equation.DSMT4">
                  <p:embed/>
                </p:oleObj>
              </mc:Choice>
              <mc:Fallback>
                <p:oleObj name="Equation" r:id="rId6" imgW="2108160" imgH="6858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940" y="2629882"/>
                        <a:ext cx="210820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21865"/>
              </p:ext>
            </p:extLst>
          </p:nvPr>
        </p:nvGraphicFramePr>
        <p:xfrm>
          <a:off x="990604" y="3322596"/>
          <a:ext cx="58547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8" imgW="5854680" imgH="685800" progId="Equation.DSMT4">
                  <p:embed/>
                </p:oleObj>
              </mc:Choice>
              <mc:Fallback>
                <p:oleObj name="Equation" r:id="rId8" imgW="5854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4" y="3322596"/>
                        <a:ext cx="585470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版面配置區 1"/>
          <p:cNvSpPr txBox="1">
            <a:spLocks/>
          </p:cNvSpPr>
          <p:nvPr/>
        </p:nvSpPr>
        <p:spPr bwMode="auto">
          <a:xfrm>
            <a:off x="478631" y="4096099"/>
            <a:ext cx="8186738" cy="206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example, when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8,    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 =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  <a:endParaRPr lang="zh-TW" altLang="en-US" sz="2000" kern="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=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[0]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[5]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[6]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+ 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[7]</a:t>
            </a:r>
            <a:r>
              <a:rPr lang="en-US" altLang="zh-TW" sz="2000" i="1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</a:t>
            </a:r>
            <a:endParaRPr lang="zh-TW" altLang="en-US" sz="2000" kern="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9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B3485-C1A3-4BA8-9F05-D88A29C80A5C}" type="slidenum">
              <a:rPr lang="en-US" altLang="zh-TW"/>
              <a:pPr/>
              <a:t>514</a:t>
            </a:fld>
            <a:endParaRPr lang="en-US" altLang="zh-TW"/>
          </a:p>
        </p:txBody>
      </p:sp>
      <p:sp>
        <p:nvSpPr>
          <p:cNvPr id="20483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250825" y="1125538"/>
            <a:ext cx="8186738" cy="431800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(Method 1) John L. Shark’s Algorithm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84" name="Line 51"/>
          <p:cNvSpPr>
            <a:spLocks noChangeShapeType="1"/>
          </p:cNvSpPr>
          <p:nvPr/>
        </p:nvSpPr>
        <p:spPr bwMode="auto">
          <a:xfrm>
            <a:off x="971550" y="184626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5" name="Line 52"/>
          <p:cNvSpPr>
            <a:spLocks noChangeShapeType="1"/>
          </p:cNvSpPr>
          <p:nvPr/>
        </p:nvSpPr>
        <p:spPr bwMode="auto">
          <a:xfrm>
            <a:off x="1042988" y="2349500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6" name="Line 53"/>
          <p:cNvSpPr>
            <a:spLocks noChangeShapeType="1"/>
          </p:cNvSpPr>
          <p:nvPr/>
        </p:nvSpPr>
        <p:spPr bwMode="auto">
          <a:xfrm>
            <a:off x="1042988" y="2854325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7" name="Line 54"/>
          <p:cNvSpPr>
            <a:spLocks noChangeShapeType="1"/>
          </p:cNvSpPr>
          <p:nvPr/>
        </p:nvSpPr>
        <p:spPr bwMode="auto">
          <a:xfrm>
            <a:off x="1042988" y="335756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8" name="Line 55"/>
          <p:cNvSpPr>
            <a:spLocks noChangeShapeType="1"/>
          </p:cNvSpPr>
          <p:nvPr/>
        </p:nvSpPr>
        <p:spPr bwMode="auto">
          <a:xfrm>
            <a:off x="1042988" y="3862388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9" name="Line 56"/>
          <p:cNvSpPr>
            <a:spLocks noChangeShapeType="1"/>
          </p:cNvSpPr>
          <p:nvPr/>
        </p:nvSpPr>
        <p:spPr bwMode="auto">
          <a:xfrm>
            <a:off x="1042988" y="4365625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0" name="Line 57"/>
          <p:cNvSpPr>
            <a:spLocks noChangeShapeType="1"/>
          </p:cNvSpPr>
          <p:nvPr/>
        </p:nvSpPr>
        <p:spPr bwMode="auto">
          <a:xfrm>
            <a:off x="1042988" y="4870450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1" name="Line 58"/>
          <p:cNvSpPr>
            <a:spLocks noChangeShapeType="1"/>
          </p:cNvSpPr>
          <p:nvPr/>
        </p:nvSpPr>
        <p:spPr bwMode="auto">
          <a:xfrm>
            <a:off x="1042988" y="5373688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2" name="Line 59"/>
          <p:cNvSpPr>
            <a:spLocks noChangeShapeType="1"/>
          </p:cNvSpPr>
          <p:nvPr/>
        </p:nvSpPr>
        <p:spPr bwMode="auto">
          <a:xfrm>
            <a:off x="1258888" y="1846263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3" name="Line 60"/>
          <p:cNvSpPr>
            <a:spLocks noChangeShapeType="1"/>
          </p:cNvSpPr>
          <p:nvPr/>
        </p:nvSpPr>
        <p:spPr bwMode="auto">
          <a:xfrm>
            <a:off x="1258888" y="2349500"/>
            <a:ext cx="187166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4" name="Line 61"/>
          <p:cNvSpPr>
            <a:spLocks noChangeShapeType="1"/>
          </p:cNvSpPr>
          <p:nvPr/>
        </p:nvSpPr>
        <p:spPr bwMode="auto">
          <a:xfrm>
            <a:off x="1187450" y="2854325"/>
            <a:ext cx="18716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5" name="Line 62"/>
          <p:cNvSpPr>
            <a:spLocks noChangeShapeType="1"/>
          </p:cNvSpPr>
          <p:nvPr/>
        </p:nvSpPr>
        <p:spPr bwMode="auto">
          <a:xfrm>
            <a:off x="1187450" y="3357563"/>
            <a:ext cx="19431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6" name="Line 63"/>
          <p:cNvSpPr>
            <a:spLocks noChangeShapeType="1"/>
          </p:cNvSpPr>
          <p:nvPr/>
        </p:nvSpPr>
        <p:spPr bwMode="auto">
          <a:xfrm flipV="1">
            <a:off x="1258888" y="1846263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7" name="Line 64"/>
          <p:cNvSpPr>
            <a:spLocks noChangeShapeType="1"/>
          </p:cNvSpPr>
          <p:nvPr/>
        </p:nvSpPr>
        <p:spPr bwMode="auto">
          <a:xfrm flipV="1">
            <a:off x="1258888" y="2349500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8" name="Line 65"/>
          <p:cNvSpPr>
            <a:spLocks noChangeShapeType="1"/>
          </p:cNvSpPr>
          <p:nvPr/>
        </p:nvSpPr>
        <p:spPr bwMode="auto">
          <a:xfrm flipV="1">
            <a:off x="1258888" y="2854325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9" name="Line 66"/>
          <p:cNvSpPr>
            <a:spLocks noChangeShapeType="1"/>
          </p:cNvSpPr>
          <p:nvPr/>
        </p:nvSpPr>
        <p:spPr bwMode="auto">
          <a:xfrm flipV="1">
            <a:off x="1258888" y="3357563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0" name="Text Box 67"/>
          <p:cNvSpPr txBox="1">
            <a:spLocks noChangeArrowheads="1"/>
          </p:cNvSpPr>
          <p:nvPr/>
        </p:nvSpPr>
        <p:spPr bwMode="auto">
          <a:xfrm flipH="1">
            <a:off x="1690688" y="5268913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01" name="Text Box 68"/>
          <p:cNvSpPr txBox="1">
            <a:spLocks noChangeArrowheads="1"/>
          </p:cNvSpPr>
          <p:nvPr/>
        </p:nvSpPr>
        <p:spPr bwMode="auto">
          <a:xfrm>
            <a:off x="1258888" y="46878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02" name="Text Box 69"/>
          <p:cNvSpPr txBox="1">
            <a:spLocks noChangeArrowheads="1"/>
          </p:cNvSpPr>
          <p:nvPr/>
        </p:nvSpPr>
        <p:spPr bwMode="auto">
          <a:xfrm>
            <a:off x="1258888" y="418465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03" name="Text Box 70"/>
          <p:cNvSpPr txBox="1">
            <a:spLocks noChangeArrowheads="1"/>
          </p:cNvSpPr>
          <p:nvPr/>
        </p:nvSpPr>
        <p:spPr bwMode="auto">
          <a:xfrm>
            <a:off x="1228725" y="36925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04" name="Line 71"/>
          <p:cNvSpPr>
            <a:spLocks noChangeShapeType="1"/>
          </p:cNvSpPr>
          <p:nvPr/>
        </p:nvSpPr>
        <p:spPr bwMode="auto">
          <a:xfrm>
            <a:off x="3348038" y="1846263"/>
            <a:ext cx="17272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5" name="Line 72"/>
          <p:cNvSpPr>
            <a:spLocks noChangeShapeType="1"/>
          </p:cNvSpPr>
          <p:nvPr/>
        </p:nvSpPr>
        <p:spPr bwMode="auto">
          <a:xfrm>
            <a:off x="3563938" y="3862388"/>
            <a:ext cx="16557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6" name="Line 73"/>
          <p:cNvSpPr>
            <a:spLocks noChangeShapeType="1"/>
          </p:cNvSpPr>
          <p:nvPr/>
        </p:nvSpPr>
        <p:spPr bwMode="auto">
          <a:xfrm>
            <a:off x="3419475" y="2349500"/>
            <a:ext cx="17272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7" name="Line 74"/>
          <p:cNvSpPr>
            <a:spLocks noChangeShapeType="1"/>
          </p:cNvSpPr>
          <p:nvPr/>
        </p:nvSpPr>
        <p:spPr bwMode="auto">
          <a:xfrm>
            <a:off x="3490913" y="4365625"/>
            <a:ext cx="16573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8" name="Line 75"/>
          <p:cNvSpPr>
            <a:spLocks noChangeShapeType="1"/>
          </p:cNvSpPr>
          <p:nvPr/>
        </p:nvSpPr>
        <p:spPr bwMode="auto">
          <a:xfrm flipV="1">
            <a:off x="3419475" y="1846263"/>
            <a:ext cx="15843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9" name="Line 76"/>
          <p:cNvSpPr>
            <a:spLocks noChangeShapeType="1"/>
          </p:cNvSpPr>
          <p:nvPr/>
        </p:nvSpPr>
        <p:spPr bwMode="auto">
          <a:xfrm flipV="1">
            <a:off x="3490913" y="2349500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10" name="Line 77"/>
          <p:cNvSpPr>
            <a:spLocks noChangeShapeType="1"/>
          </p:cNvSpPr>
          <p:nvPr/>
        </p:nvSpPr>
        <p:spPr bwMode="auto">
          <a:xfrm flipV="1">
            <a:off x="3563938" y="3862388"/>
            <a:ext cx="15843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11" name="Line 78"/>
          <p:cNvSpPr>
            <a:spLocks noChangeShapeType="1"/>
          </p:cNvSpPr>
          <p:nvPr/>
        </p:nvSpPr>
        <p:spPr bwMode="auto">
          <a:xfrm flipV="1">
            <a:off x="3563938" y="4365625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12" name="Text Box 79"/>
          <p:cNvSpPr txBox="1">
            <a:spLocks noChangeArrowheads="1"/>
          </p:cNvSpPr>
          <p:nvPr/>
        </p:nvSpPr>
        <p:spPr bwMode="auto">
          <a:xfrm>
            <a:off x="3516313" y="27225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13" name="Text Box 80"/>
          <p:cNvSpPr txBox="1">
            <a:spLocks noChangeArrowheads="1"/>
          </p:cNvSpPr>
          <p:nvPr/>
        </p:nvSpPr>
        <p:spPr bwMode="auto">
          <a:xfrm>
            <a:off x="4138613" y="32400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14" name="Text Box 81"/>
          <p:cNvSpPr txBox="1">
            <a:spLocks noChangeArrowheads="1"/>
          </p:cNvSpPr>
          <p:nvPr/>
        </p:nvSpPr>
        <p:spPr bwMode="auto">
          <a:xfrm>
            <a:off x="4054475" y="52657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15" name="Text Box 82"/>
          <p:cNvSpPr txBox="1">
            <a:spLocks noChangeArrowheads="1"/>
          </p:cNvSpPr>
          <p:nvPr/>
        </p:nvSpPr>
        <p:spPr bwMode="auto">
          <a:xfrm>
            <a:off x="3635375" y="47482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16" name="Line 83"/>
          <p:cNvSpPr>
            <a:spLocks noChangeShapeType="1"/>
          </p:cNvSpPr>
          <p:nvPr/>
        </p:nvSpPr>
        <p:spPr bwMode="auto">
          <a:xfrm>
            <a:off x="5507038" y="1846263"/>
            <a:ext cx="17287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17" name="Line 84"/>
          <p:cNvSpPr>
            <a:spLocks noChangeShapeType="1"/>
          </p:cNvSpPr>
          <p:nvPr/>
        </p:nvSpPr>
        <p:spPr bwMode="auto">
          <a:xfrm>
            <a:off x="5580063" y="2854325"/>
            <a:ext cx="17287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18" name="Line 85"/>
          <p:cNvSpPr>
            <a:spLocks noChangeShapeType="1"/>
          </p:cNvSpPr>
          <p:nvPr/>
        </p:nvSpPr>
        <p:spPr bwMode="auto">
          <a:xfrm>
            <a:off x="5651500" y="3862388"/>
            <a:ext cx="17287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19" name="Line 86"/>
          <p:cNvSpPr>
            <a:spLocks noChangeShapeType="1"/>
          </p:cNvSpPr>
          <p:nvPr/>
        </p:nvSpPr>
        <p:spPr bwMode="auto">
          <a:xfrm>
            <a:off x="5651500" y="4870450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20" name="Line 87"/>
          <p:cNvSpPr>
            <a:spLocks noChangeShapeType="1"/>
          </p:cNvSpPr>
          <p:nvPr/>
        </p:nvSpPr>
        <p:spPr bwMode="auto">
          <a:xfrm flipV="1">
            <a:off x="5507038" y="1846263"/>
            <a:ext cx="17287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21" name="Line 88"/>
          <p:cNvSpPr>
            <a:spLocks noChangeShapeType="1"/>
          </p:cNvSpPr>
          <p:nvPr/>
        </p:nvSpPr>
        <p:spPr bwMode="auto">
          <a:xfrm flipV="1">
            <a:off x="5580063" y="2854325"/>
            <a:ext cx="17287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22" name="Line 89"/>
          <p:cNvSpPr>
            <a:spLocks noChangeShapeType="1"/>
          </p:cNvSpPr>
          <p:nvPr/>
        </p:nvSpPr>
        <p:spPr bwMode="auto">
          <a:xfrm flipV="1">
            <a:off x="5651500" y="3862388"/>
            <a:ext cx="17287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23" name="Line 90"/>
          <p:cNvSpPr>
            <a:spLocks noChangeShapeType="1"/>
          </p:cNvSpPr>
          <p:nvPr/>
        </p:nvSpPr>
        <p:spPr bwMode="auto">
          <a:xfrm flipV="1">
            <a:off x="5651500" y="4870450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24" name="Text Box 91"/>
          <p:cNvSpPr txBox="1">
            <a:spLocks noChangeArrowheads="1"/>
          </p:cNvSpPr>
          <p:nvPr/>
        </p:nvSpPr>
        <p:spPr bwMode="auto">
          <a:xfrm>
            <a:off x="6227763" y="22066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25" name="Text Box 92"/>
          <p:cNvSpPr txBox="1">
            <a:spLocks noChangeArrowheads="1"/>
          </p:cNvSpPr>
          <p:nvPr/>
        </p:nvSpPr>
        <p:spPr bwMode="auto">
          <a:xfrm>
            <a:off x="6227763" y="32480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26" name="Text Box 93"/>
          <p:cNvSpPr txBox="1">
            <a:spLocks noChangeArrowheads="1"/>
          </p:cNvSpPr>
          <p:nvPr/>
        </p:nvSpPr>
        <p:spPr bwMode="auto">
          <a:xfrm>
            <a:off x="6261100" y="426085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27" name="Text Box 94"/>
          <p:cNvSpPr txBox="1">
            <a:spLocks noChangeArrowheads="1"/>
          </p:cNvSpPr>
          <p:nvPr/>
        </p:nvSpPr>
        <p:spPr bwMode="auto">
          <a:xfrm>
            <a:off x="6300788" y="52657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0528" name="Text Box 95"/>
          <p:cNvSpPr txBox="1">
            <a:spLocks noChangeArrowheads="1"/>
          </p:cNvSpPr>
          <p:nvPr/>
        </p:nvSpPr>
        <p:spPr bwMode="auto">
          <a:xfrm>
            <a:off x="395288" y="1630363"/>
            <a:ext cx="64928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[0]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[1]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[2]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[3]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[4]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[5]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[6]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[7]</a:t>
            </a:r>
          </a:p>
        </p:txBody>
      </p:sp>
      <p:sp>
        <p:nvSpPr>
          <p:cNvPr id="20529" name="Text Box 96"/>
          <p:cNvSpPr txBox="1">
            <a:spLocks noChangeArrowheads="1"/>
          </p:cNvSpPr>
          <p:nvPr/>
        </p:nvSpPr>
        <p:spPr bwMode="auto">
          <a:xfrm>
            <a:off x="7667625" y="1630363"/>
            <a:ext cx="649288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[0]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[7]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[3]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[4]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[1]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[6]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[2]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[5]</a:t>
            </a:r>
          </a:p>
        </p:txBody>
      </p:sp>
      <p:sp>
        <p:nvSpPr>
          <p:cNvPr id="20530" name="Rectangle 97"/>
          <p:cNvSpPr>
            <a:spLocks noChangeArrowheads="1"/>
          </p:cNvSpPr>
          <p:nvPr/>
        </p:nvSpPr>
        <p:spPr bwMode="auto">
          <a:xfrm>
            <a:off x="323850" y="355600"/>
            <a:ext cx="79200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 </a:t>
            </a: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14-</a:t>
            </a:r>
            <a:r>
              <a:rPr lang="en-US" altLang="zh-TW" sz="2400" b="1" dirty="0">
                <a:solidFill>
                  <a:srgbClr val="3333FF"/>
                </a:solidFill>
              </a:rPr>
              <a:t>E  Butterfly Fast Algorithm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57E243-8D7A-4E24-88D3-A57EFEDEE1E3}" type="slidenum">
              <a:rPr lang="en-US" altLang="zh-TW"/>
              <a:pPr/>
              <a:t>515</a:t>
            </a:fld>
            <a:endParaRPr lang="en-US" altLang="zh-TW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971550" y="126841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042988" y="1771650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042988" y="2276475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1042988" y="277971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1042988" y="3284538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042988" y="3787775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1042988" y="4292600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1042988" y="4795838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1258888" y="1268413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1258888" y="1771650"/>
            <a:ext cx="187166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1187450" y="2276475"/>
            <a:ext cx="18716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1187450" y="2779713"/>
            <a:ext cx="19431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 flipV="1">
            <a:off x="1258888" y="1268413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 flipV="1">
            <a:off x="1258888" y="1771650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 flipV="1">
            <a:off x="1258888" y="2276475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 flipV="1">
            <a:off x="1258888" y="2779713"/>
            <a:ext cx="18002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 flipH="1">
            <a:off x="1690688" y="4691063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1258888" y="41100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1258888" y="3606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1228725" y="31146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27" name="Line 24"/>
          <p:cNvSpPr>
            <a:spLocks noChangeShapeType="1"/>
          </p:cNvSpPr>
          <p:nvPr/>
        </p:nvSpPr>
        <p:spPr bwMode="auto">
          <a:xfrm>
            <a:off x="3348038" y="1268413"/>
            <a:ext cx="17272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8" name="Line 25"/>
          <p:cNvSpPr>
            <a:spLocks noChangeShapeType="1"/>
          </p:cNvSpPr>
          <p:nvPr/>
        </p:nvSpPr>
        <p:spPr bwMode="auto">
          <a:xfrm>
            <a:off x="3563938" y="3284538"/>
            <a:ext cx="16557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3419475" y="1771650"/>
            <a:ext cx="17272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490913" y="3787775"/>
            <a:ext cx="16573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 flipV="1">
            <a:off x="3419475" y="1268413"/>
            <a:ext cx="15843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 flipV="1">
            <a:off x="3490913" y="1771650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33" name="Line 30"/>
          <p:cNvSpPr>
            <a:spLocks noChangeShapeType="1"/>
          </p:cNvSpPr>
          <p:nvPr/>
        </p:nvSpPr>
        <p:spPr bwMode="auto">
          <a:xfrm flipV="1">
            <a:off x="3563938" y="3284538"/>
            <a:ext cx="15843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34" name="Line 31"/>
          <p:cNvSpPr>
            <a:spLocks noChangeShapeType="1"/>
          </p:cNvSpPr>
          <p:nvPr/>
        </p:nvSpPr>
        <p:spPr bwMode="auto">
          <a:xfrm flipV="1">
            <a:off x="3563938" y="3787775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3490913" y="21320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4138613" y="26368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37" name="Text Box 34"/>
          <p:cNvSpPr txBox="1">
            <a:spLocks noChangeArrowheads="1"/>
          </p:cNvSpPr>
          <p:nvPr/>
        </p:nvSpPr>
        <p:spPr bwMode="auto">
          <a:xfrm>
            <a:off x="3614738" y="44148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38" name="Text Box 35"/>
          <p:cNvSpPr txBox="1">
            <a:spLocks noChangeArrowheads="1"/>
          </p:cNvSpPr>
          <p:nvPr/>
        </p:nvSpPr>
        <p:spPr bwMode="auto">
          <a:xfrm>
            <a:off x="3529013" y="39322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5507038" y="1268413"/>
            <a:ext cx="17287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5580063" y="2276475"/>
            <a:ext cx="17287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1" name="Line 38"/>
          <p:cNvSpPr>
            <a:spLocks noChangeShapeType="1"/>
          </p:cNvSpPr>
          <p:nvPr/>
        </p:nvSpPr>
        <p:spPr bwMode="auto">
          <a:xfrm>
            <a:off x="5651500" y="3284538"/>
            <a:ext cx="17287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2" name="Line 39"/>
          <p:cNvSpPr>
            <a:spLocks noChangeShapeType="1"/>
          </p:cNvSpPr>
          <p:nvPr/>
        </p:nvSpPr>
        <p:spPr bwMode="auto">
          <a:xfrm>
            <a:off x="5651500" y="4292600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3" name="Line 40"/>
          <p:cNvSpPr>
            <a:spLocks noChangeShapeType="1"/>
          </p:cNvSpPr>
          <p:nvPr/>
        </p:nvSpPr>
        <p:spPr bwMode="auto">
          <a:xfrm flipV="1">
            <a:off x="5507038" y="1268413"/>
            <a:ext cx="17287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4" name="Line 41"/>
          <p:cNvSpPr>
            <a:spLocks noChangeShapeType="1"/>
          </p:cNvSpPr>
          <p:nvPr/>
        </p:nvSpPr>
        <p:spPr bwMode="auto">
          <a:xfrm flipV="1">
            <a:off x="5580063" y="2276475"/>
            <a:ext cx="17287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5" name="Line 42"/>
          <p:cNvSpPr>
            <a:spLocks noChangeShapeType="1"/>
          </p:cNvSpPr>
          <p:nvPr/>
        </p:nvSpPr>
        <p:spPr bwMode="auto">
          <a:xfrm flipV="1">
            <a:off x="5651500" y="3284538"/>
            <a:ext cx="17287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6" name="Line 43"/>
          <p:cNvSpPr>
            <a:spLocks noChangeShapeType="1"/>
          </p:cNvSpPr>
          <p:nvPr/>
        </p:nvSpPr>
        <p:spPr bwMode="auto">
          <a:xfrm flipV="1">
            <a:off x="5651500" y="4292600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47" name="Text Box 44"/>
          <p:cNvSpPr txBox="1">
            <a:spLocks noChangeArrowheads="1"/>
          </p:cNvSpPr>
          <p:nvPr/>
        </p:nvSpPr>
        <p:spPr bwMode="auto">
          <a:xfrm>
            <a:off x="6227763" y="16287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48" name="Text Box 45"/>
          <p:cNvSpPr txBox="1">
            <a:spLocks noChangeArrowheads="1"/>
          </p:cNvSpPr>
          <p:nvPr/>
        </p:nvSpPr>
        <p:spPr bwMode="auto">
          <a:xfrm>
            <a:off x="5800725" y="23987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49" name="Text Box 46"/>
          <p:cNvSpPr txBox="1">
            <a:spLocks noChangeArrowheads="1"/>
          </p:cNvSpPr>
          <p:nvPr/>
        </p:nvSpPr>
        <p:spPr bwMode="auto">
          <a:xfrm>
            <a:off x="6299200" y="36449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50" name="Text Box 47"/>
          <p:cNvSpPr txBox="1">
            <a:spLocks noChangeArrowheads="1"/>
          </p:cNvSpPr>
          <p:nvPr/>
        </p:nvSpPr>
        <p:spPr bwMode="auto">
          <a:xfrm>
            <a:off x="5880100" y="44148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21551" name="Text Box 48"/>
          <p:cNvSpPr txBox="1">
            <a:spLocks noChangeArrowheads="1"/>
          </p:cNvSpPr>
          <p:nvPr/>
        </p:nvSpPr>
        <p:spPr bwMode="auto">
          <a:xfrm>
            <a:off x="395288" y="1052513"/>
            <a:ext cx="64928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[0]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[4]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[2]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[6]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[1]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[5]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[3]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[7]</a:t>
            </a:r>
          </a:p>
        </p:txBody>
      </p:sp>
      <p:sp>
        <p:nvSpPr>
          <p:cNvPr id="21552" name="Text Box 49"/>
          <p:cNvSpPr txBox="1">
            <a:spLocks noChangeArrowheads="1"/>
          </p:cNvSpPr>
          <p:nvPr/>
        </p:nvSpPr>
        <p:spPr bwMode="auto">
          <a:xfrm>
            <a:off x="7667625" y="1052513"/>
            <a:ext cx="649288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[0]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[1]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[2]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[3]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[4]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[5]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[6]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zh-TW" i="1"/>
              <a:t>X</a:t>
            </a:r>
            <a:r>
              <a:rPr lang="en-US" altLang="zh-TW"/>
              <a:t>[7]</a:t>
            </a:r>
          </a:p>
        </p:txBody>
      </p:sp>
      <p:sp>
        <p:nvSpPr>
          <p:cNvPr id="21553" name="Rectangle 50"/>
          <p:cNvSpPr>
            <a:spLocks noChangeArrowheads="1"/>
          </p:cNvSpPr>
          <p:nvPr/>
        </p:nvSpPr>
        <p:spPr bwMode="auto">
          <a:xfrm>
            <a:off x="323850" y="476250"/>
            <a:ext cx="431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/>
              <a:t>(Method 2) Manz’s Sequence Algorithm</a:t>
            </a:r>
            <a:endParaRPr lang="zh-TW" altLang="en-US"/>
          </a:p>
        </p:txBody>
      </p:sp>
      <p:sp>
        <p:nvSpPr>
          <p:cNvPr id="21554" name="Rectangle 51"/>
          <p:cNvSpPr>
            <a:spLocks noChangeArrowheads="1"/>
          </p:cNvSpPr>
          <p:nvPr/>
        </p:nvSpPr>
        <p:spPr bwMode="auto">
          <a:xfrm>
            <a:off x="468313" y="5445125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There are other fast implementation algorithm for the Walsh transform. </a:t>
            </a:r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5DE78-3615-449A-9632-E521FB4E947A}" type="slidenum">
              <a:rPr lang="en-US" altLang="zh-TW"/>
              <a:pPr/>
              <a:t>516</a:t>
            </a:fld>
            <a:endParaRPr lang="en-US" altLang="zh-TW"/>
          </a:p>
        </p:txBody>
      </p:sp>
      <p:sp>
        <p:nvSpPr>
          <p:cNvPr id="22531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68313" y="857250"/>
            <a:ext cx="8186737" cy="5380038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Walsh transform 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適合作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spectrum analysis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，但未必適合作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convolution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Applications of the Walsh transform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Bandwidth reduction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High resolution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Modulation and Multiplexing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Information coding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Feature extraction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ECG signal (in medical signal processing) analysis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Hadamard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spectrometer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Avoiding quantization error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260350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dirty="0">
                <a:sym typeface="Wingdings 2" pitchFamily="18" charset="2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14-F </a:t>
            </a: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Applications </a:t>
            </a:r>
            <a:endParaRPr lang="en-US" altLang="zh-TW" sz="2400" dirty="0"/>
          </a:p>
        </p:txBody>
      </p:sp>
      <p:sp>
        <p:nvSpPr>
          <p:cNvPr id="22533" name="文字方塊 1"/>
          <p:cNvSpPr txBox="1">
            <a:spLocks noChangeArrowheads="1"/>
          </p:cNvSpPr>
          <p:nvPr/>
        </p:nvSpPr>
        <p:spPr bwMode="auto">
          <a:xfrm>
            <a:off x="2913063" y="1338263"/>
            <a:ext cx="3303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3333FF"/>
                </a:solidFill>
              </a:rPr>
              <a:t>may not be better than DFT, DCT</a:t>
            </a:r>
            <a:endParaRPr lang="zh-TW" altLang="en-US" sz="1800">
              <a:solidFill>
                <a:srgbClr val="3333FF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067175" y="1196975"/>
            <a:ext cx="0" cy="180975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50030-1E53-44DB-B244-C8F66F812FF5}" type="slidenum">
              <a:rPr lang="en-US" altLang="zh-TW"/>
              <a:pPr/>
              <a:t>499</a:t>
            </a:fld>
            <a:endParaRPr lang="en-US" altLang="zh-TW"/>
          </a:p>
        </p:txBody>
      </p:sp>
      <p:sp>
        <p:nvSpPr>
          <p:cNvPr id="2054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8186738" cy="6000750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Forward and inverse Walsh transforms are similar. 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ct val="4000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forward:                                          ,      inverse:        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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Alternative names of the Walsh transform:  </a:t>
            </a: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en-US" altLang="zh-TW" sz="2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Hadamard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transform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 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Walsh-</a:t>
            </a:r>
            <a:r>
              <a:rPr lang="en-US" altLang="zh-TW" sz="2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Hadamard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Orthogonal Property</a:t>
            </a:r>
            <a:endParaRPr lang="en-US" altLang="zh-TW" sz="2000" baseline="-25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ct val="4000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Zero-Crossing Property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475"/>
              </a:spcAft>
              <a:buFont typeface="Symbol" panose="05050102010706020507" pitchFamily="18" charset="2"/>
              <a:buChar char="·"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Even / Odd Property </a:t>
            </a:r>
          </a:p>
          <a:p>
            <a:pPr>
              <a:spcAft>
                <a:spcPts val="475"/>
              </a:spcAft>
              <a:buFont typeface="Symbol" panose="05050102010706020507" pitchFamily="18" charset="2"/>
              <a:buChar char="·"/>
              <a:defRPr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Fast Algorithm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Useful for spectrum analysis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Sometimes also useful for implementing the convolution     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  <a:defRPr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5125" name="Object 1"/>
          <p:cNvGraphicFramePr>
            <a:graphicFrameLocks noChangeAspect="1"/>
          </p:cNvGraphicFramePr>
          <p:nvPr/>
        </p:nvGraphicFramePr>
        <p:xfrm>
          <a:off x="1909763" y="811213"/>
          <a:ext cx="25177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Equation" r:id="rId3" imgW="2514600" imgH="685800" progId="Equation.DSMT4">
                  <p:embed/>
                </p:oleObj>
              </mc:Choice>
              <mc:Fallback>
                <p:oleObj name="Equation" r:id="rId3" imgW="251460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811213"/>
                        <a:ext cx="25177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5749925" y="811213"/>
          <a:ext cx="28225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Equation" r:id="rId5" imgW="2819400" imgH="685800" progId="Equation.DSMT4">
                  <p:embed/>
                </p:oleObj>
              </mc:Choice>
              <mc:Fallback>
                <p:oleObj name="Equation" r:id="rId5" imgW="2819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811213"/>
                        <a:ext cx="28225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04780"/>
              </p:ext>
            </p:extLst>
          </p:nvPr>
        </p:nvGraphicFramePr>
        <p:xfrm>
          <a:off x="3168650" y="2844835"/>
          <a:ext cx="25939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Equation" r:id="rId7" imgW="2590800" imgH="685800" progId="Equation.DSMT4">
                  <p:embed/>
                </p:oleObj>
              </mc:Choice>
              <mc:Fallback>
                <p:oleObj name="Equation" r:id="rId7" imgW="259080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844835"/>
                        <a:ext cx="25939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C8C2D061-C53D-4A6B-BA49-963DA2365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0646"/>
              </p:ext>
            </p:extLst>
          </p:nvPr>
        </p:nvGraphicFramePr>
        <p:xfrm>
          <a:off x="6123095" y="2838196"/>
          <a:ext cx="25177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Equation" r:id="rId9" imgW="2514600" imgH="685800" progId="Equation.DSMT4">
                  <p:embed/>
                </p:oleObj>
              </mc:Choice>
              <mc:Fallback>
                <p:oleObj name="Equation" r:id="rId9" imgW="2514600" imgH="685800" progId="Equation.DSMT4">
                  <p:embed/>
                  <p:pic>
                    <p:nvPicPr>
                      <p:cNvPr id="51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095" y="2838196"/>
                        <a:ext cx="25177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74E74B4C-633D-44AD-B282-B02496A1A34F}"/>
              </a:ext>
            </a:extLst>
          </p:cNvPr>
          <p:cNvSpPr/>
          <p:nvPr/>
        </p:nvSpPr>
        <p:spPr>
          <a:xfrm>
            <a:off x="4721661" y="3303566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m</a:t>
            </a:r>
            <a:r>
              <a:rPr lang="en-US" altLang="zh-TW" baseline="-25000" dirty="0">
                <a:cs typeface="Times New Roman" panose="02020603050405020304" pitchFamily="18" charset="0"/>
              </a:rPr>
              <a:t>0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TW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656C8-9FC7-4BE2-8418-35CD5150B20A}" type="slidenum">
              <a:rPr lang="en-US" altLang="zh-TW"/>
              <a:pPr/>
              <a:t>517</a:t>
            </a:fld>
            <a:endParaRPr lang="en-US" altLang="zh-TW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eaLnBrk="1" hangingPunct="1">
              <a:spcBef>
                <a:spcPct val="50000"/>
              </a:spcBef>
              <a:buFontTx/>
              <a:buChar char="•"/>
            </a:pPr>
            <a:r>
              <a:rPr lang="en-US" altLang="zh-TW"/>
              <a:t> The Walsh transform is suitable for the function that is a combination of Step functions 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New Applications:  </a:t>
            </a:r>
            <a:r>
              <a:rPr lang="en-US" altLang="zh-TW" dirty="0">
                <a:solidFill>
                  <a:srgbClr val="3333FF"/>
                </a:solidFill>
              </a:rPr>
              <a:t>CDMA (code division multiple access)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CED91-2C3C-47B0-A983-2FCAC27F833D}" type="slidenum">
              <a:rPr lang="en-US" altLang="zh-TW"/>
              <a:pPr/>
              <a:t>518</a:t>
            </a:fld>
            <a:endParaRPr lang="en-US" altLang="zh-TW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23850" y="333375"/>
            <a:ext cx="79200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 </a:t>
            </a: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14-</a:t>
            </a:r>
            <a:r>
              <a:rPr lang="en-US" altLang="zh-TW" sz="2400" b="1" dirty="0">
                <a:solidFill>
                  <a:srgbClr val="3333FF"/>
                </a:solidFill>
              </a:rPr>
              <a:t>G  Jacket Transform </a:t>
            </a:r>
            <a:endParaRPr lang="zh-TW" altLang="en-US" sz="2400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5010219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zh-TW" dirty="0"/>
              <a:t>[Ref] M. H. Lee, “A new reverse Jacket transform and its </a:t>
            </a:r>
            <a:r>
              <a:rPr lang="en-US" altLang="zh-TW"/>
              <a:t>fast algorithm,”  </a:t>
            </a:r>
            <a:r>
              <a:rPr lang="en-US" altLang="zh-TW" i="1" dirty="0"/>
              <a:t>IEEE Trans. Circuits Syst.-II</a:t>
            </a:r>
            <a:r>
              <a:rPr lang="en-US" altLang="zh-TW" dirty="0"/>
              <a:t> , vol. 47, pp. 39-46, 2000. 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68313" y="908050"/>
            <a:ext cx="45354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把部分的 </a:t>
            </a:r>
            <a:r>
              <a:rPr lang="en-US" altLang="zh-TW"/>
              <a:t>1 </a:t>
            </a:r>
            <a:r>
              <a:rPr lang="zh-TW" altLang="en-US"/>
              <a:t>用         取代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4-point Jacket transform </a:t>
            </a:r>
          </a:p>
        </p:txBody>
      </p:sp>
      <p:graphicFrame>
        <p:nvGraphicFramePr>
          <p:cNvPr id="24582" name="Object 1"/>
          <p:cNvGraphicFramePr>
            <a:graphicFrameLocks noChangeAspect="1"/>
          </p:cNvGraphicFramePr>
          <p:nvPr/>
        </p:nvGraphicFramePr>
        <p:xfrm>
          <a:off x="2124075" y="908050"/>
          <a:ext cx="3937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" name="Equation" r:id="rId3" imgW="393529" imgH="291973" progId="Equation.DSMT4">
                  <p:embed/>
                </p:oleObj>
              </mc:Choice>
              <mc:Fallback>
                <p:oleObj name="Equation" r:id="rId3" imgW="393529" imgH="29197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908050"/>
                        <a:ext cx="3937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"/>
          <p:cNvGraphicFramePr>
            <a:graphicFrameLocks noChangeAspect="1"/>
          </p:cNvGraphicFramePr>
          <p:nvPr/>
        </p:nvGraphicFramePr>
        <p:xfrm>
          <a:off x="3348038" y="981075"/>
          <a:ext cx="2455862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" name="Equation" r:id="rId5" imgW="2451100" imgH="1473200" progId="Equation.DSMT4">
                  <p:embed/>
                </p:oleObj>
              </mc:Choice>
              <mc:Fallback>
                <p:oleObj name="Equation" r:id="rId5" imgW="2451100" imgH="147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981075"/>
                        <a:ext cx="2455862" cy="146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"/>
          <p:cNvGraphicFramePr>
            <a:graphicFrameLocks noChangeAspect="1"/>
          </p:cNvGraphicFramePr>
          <p:nvPr/>
        </p:nvGraphicFramePr>
        <p:xfrm>
          <a:off x="6372225" y="1484313"/>
          <a:ext cx="16891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" name="Equation" r:id="rId7" imgW="1688367" imgH="355446" progId="Equation.DSMT4">
                  <p:embed/>
                </p:oleObj>
              </mc:Choice>
              <mc:Fallback>
                <p:oleObj name="Equation" r:id="rId7" imgW="1688367" imgH="355446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84313"/>
                        <a:ext cx="16891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539750" y="335756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/>
              <a:t>2</a:t>
            </a:r>
            <a:r>
              <a:rPr lang="en-US" altLang="zh-TW" i="1" baseline="30000"/>
              <a:t>k</a:t>
            </a:r>
            <a:r>
              <a:rPr lang="en-US" altLang="zh-TW" baseline="30000"/>
              <a:t>+1</a:t>
            </a:r>
            <a:r>
              <a:rPr lang="en-US" altLang="zh-TW"/>
              <a:t>-point Jacket</a:t>
            </a:r>
            <a:endParaRPr lang="zh-TW" altLang="en-US"/>
          </a:p>
        </p:txBody>
      </p:sp>
      <p:graphicFrame>
        <p:nvGraphicFramePr>
          <p:cNvPr id="24586" name="Object 1"/>
          <p:cNvGraphicFramePr>
            <a:graphicFrameLocks noChangeAspect="1"/>
          </p:cNvGraphicFramePr>
          <p:nvPr/>
        </p:nvGraphicFramePr>
        <p:xfrm>
          <a:off x="2892425" y="3141663"/>
          <a:ext cx="22399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" name="Equation" r:id="rId9" imgW="2235200" imgH="838200" progId="Equation.DSMT4">
                  <p:embed/>
                </p:oleObj>
              </mc:Choice>
              <mc:Fallback>
                <p:oleObj name="Equation" r:id="rId9" imgW="22352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141663"/>
                        <a:ext cx="22399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5580063" y="3357563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/>
              <a:t>P</a:t>
            </a:r>
            <a:r>
              <a:rPr lang="en-US" altLang="zh-TW"/>
              <a:t>:  row permutation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F7F1E9-A8B4-4758-A1F1-1CB023E91CAB}" type="slidenum">
              <a:rPr lang="en-US" altLang="zh-TW"/>
              <a:pPr/>
              <a:t>519</a:t>
            </a:fld>
            <a:endParaRPr lang="en-US" altLang="zh-TW"/>
          </a:p>
        </p:txBody>
      </p:sp>
      <p:sp>
        <p:nvSpPr>
          <p:cNvPr id="25603" name="標題 4"/>
          <p:cNvSpPr>
            <a:spLocks/>
          </p:cNvSpPr>
          <p:nvPr/>
        </p:nvSpPr>
        <p:spPr bwMode="auto">
          <a:xfrm>
            <a:off x="323850" y="333375"/>
            <a:ext cx="7920038" cy="4905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TW" altLang="en-US" sz="2400" b="1" dirty="0">
                <a:solidFill>
                  <a:srgbClr val="3333FF"/>
                </a:solidFill>
                <a:ea typeface="新細明體" charset="-120"/>
                <a:sym typeface="Wingdings 2" pitchFamily="18" charset="2"/>
              </a:rPr>
              <a:t></a:t>
            </a:r>
            <a:r>
              <a:rPr lang="zh-TW" altLang="en-US" sz="2400" dirty="0">
                <a:solidFill>
                  <a:schemeClr val="tx2"/>
                </a:solidFill>
                <a:ea typeface="新細明體" charset="-120"/>
                <a:sym typeface="Wingdings 2" pitchFamily="18" charset="2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14-H </a:t>
            </a:r>
            <a:r>
              <a:rPr lang="en-US" altLang="en-US" sz="2400" b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zh-TW" sz="2400" b="1" dirty="0" err="1">
                <a:solidFill>
                  <a:srgbClr val="3333FF"/>
                </a:solidFill>
                <a:cs typeface="Times New Roman" pitchFamily="18" charset="0"/>
              </a:rPr>
              <a:t>Haar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 Transform  </a:t>
            </a:r>
            <a:endParaRPr lang="zh-TW" altLang="en-US" sz="2400" b="1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N</a:t>
            </a:r>
            <a:r>
              <a:rPr lang="en-US" altLang="zh-TW"/>
              <a:t> = 2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827088" y="981075"/>
          <a:ext cx="771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" name="Equation" r:id="rId3" imgW="774364" imgH="291973" progId="Equation.DSMT4">
                  <p:embed/>
                </p:oleObj>
              </mc:Choice>
              <mc:Fallback>
                <p:oleObj name="Equation" r:id="rId3" imgW="774364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81075"/>
                        <a:ext cx="7715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98828"/>
              </p:ext>
            </p:extLst>
          </p:nvPr>
        </p:nvGraphicFramePr>
        <p:xfrm>
          <a:off x="1511462" y="1479551"/>
          <a:ext cx="13954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"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462" y="1479551"/>
                        <a:ext cx="1395413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41236"/>
              </p:ext>
            </p:extLst>
          </p:nvPr>
        </p:nvGraphicFramePr>
        <p:xfrm>
          <a:off x="4594225" y="1052513"/>
          <a:ext cx="240823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" name="Equation" r:id="rId7" imgW="2412720" imgH="1473120" progId="Equation.DSMT4">
                  <p:embed/>
                </p:oleObj>
              </mc:Choice>
              <mc:Fallback>
                <p:oleObj name="Equation" r:id="rId7" imgW="2412720" imgH="1473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052513"/>
                        <a:ext cx="2408238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3635375" y="16287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N</a:t>
            </a:r>
            <a:r>
              <a:rPr lang="en-US" altLang="zh-TW"/>
              <a:t> = 4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68313" y="37163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N</a:t>
            </a:r>
            <a:r>
              <a:rPr lang="en-US" altLang="zh-TW"/>
              <a:t> = 8</a:t>
            </a:r>
          </a:p>
        </p:txBody>
      </p:sp>
      <p:graphicFrame>
        <p:nvGraphicFramePr>
          <p:cNvPr id="256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04146"/>
              </p:ext>
            </p:extLst>
          </p:nvPr>
        </p:nvGraphicFramePr>
        <p:xfrm>
          <a:off x="1542927" y="2544813"/>
          <a:ext cx="4338637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" name="Equation" r:id="rId9" imgW="4343400" imgH="2997000" progId="Equation.DSMT4">
                  <p:embed/>
                </p:oleObj>
              </mc:Choice>
              <mc:Fallback>
                <p:oleObj name="Equation" r:id="rId9" imgW="4343400" imgH="2997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927" y="2544813"/>
                        <a:ext cx="4338637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179388" y="5797550"/>
            <a:ext cx="804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TW" dirty="0"/>
              <a:t>[Ref] H. F. </a:t>
            </a:r>
            <a:r>
              <a:rPr lang="en-US" altLang="zh-TW" dirty="0" err="1"/>
              <a:t>Harmuth</a:t>
            </a:r>
            <a:r>
              <a:rPr lang="en-US" altLang="zh-TW" dirty="0"/>
              <a:t>, </a:t>
            </a:r>
            <a:r>
              <a:rPr lang="en-US" altLang="zh-TW" i="1" dirty="0"/>
              <a:t>Transmission of Information by Orthogonal Functions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en-US" altLang="zh-TW" dirty="0"/>
              <a:t>         Springer-</a:t>
            </a:r>
            <a:r>
              <a:rPr lang="en-US" altLang="zh-TW" dirty="0" err="1"/>
              <a:t>Verlag</a:t>
            </a:r>
            <a:r>
              <a:rPr lang="en-US" altLang="zh-TW" dirty="0"/>
              <a:t>, New York, 1972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305523-900B-427A-B4EE-FD2DB7F53EEE}" type="slidenum">
              <a:rPr lang="en-US" altLang="zh-TW"/>
              <a:pPr/>
              <a:t>520</a:t>
            </a:fld>
            <a:endParaRPr lang="en-US" altLang="zh-TW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N</a:t>
            </a:r>
            <a:r>
              <a:rPr lang="en-US" altLang="zh-TW"/>
              <a:t> = 16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48485"/>
              </p:ext>
            </p:extLst>
          </p:nvPr>
        </p:nvGraphicFramePr>
        <p:xfrm>
          <a:off x="539552" y="764704"/>
          <a:ext cx="7539038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Equation" r:id="rId3" imgW="8292960" imgH="6045120" progId="Equation.DSMT4">
                  <p:embed/>
                </p:oleObj>
              </mc:Choice>
              <mc:Fallback>
                <p:oleObj name="Equation" r:id="rId3" imgW="8292960" imgH="6045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4704"/>
                        <a:ext cx="7539038" cy="549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0B08CE-7DA0-40CF-A901-EE6F0B63B90B}" type="slidenum">
              <a:rPr lang="en-US" altLang="zh-TW"/>
              <a:pPr/>
              <a:t>521</a:t>
            </a:fld>
            <a:endParaRPr lang="en-US" altLang="zh-TW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H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, 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zh-TW" altLang="en-US"/>
              <a:t>的值 </a:t>
            </a:r>
            <a:r>
              <a:rPr lang="en-US" altLang="zh-TW"/>
              <a:t>(</a:t>
            </a:r>
            <a:r>
              <a:rPr lang="en-US" altLang="zh-TW" i="1"/>
              <a:t>m</a:t>
            </a:r>
            <a:r>
              <a:rPr lang="en-US" altLang="zh-TW"/>
              <a:t> = 0, 1, …, 2</a:t>
            </a:r>
            <a:r>
              <a:rPr lang="en-US" altLang="zh-TW" i="1" baseline="30000"/>
              <a:t>k </a:t>
            </a:r>
            <a:r>
              <a:rPr lang="en-US" altLang="zh-TW">
                <a:cs typeface="Times New Roman" pitchFamily="18" charset="0"/>
              </a:rPr>
              <a:t>−1,   </a:t>
            </a:r>
            <a:r>
              <a:rPr lang="en-US" altLang="zh-TW" i="1"/>
              <a:t>n</a:t>
            </a:r>
            <a:r>
              <a:rPr lang="en-US" altLang="zh-TW"/>
              <a:t> = 0, 1, …, 2</a:t>
            </a:r>
            <a:r>
              <a:rPr lang="en-US" altLang="zh-TW" i="1" baseline="30000"/>
              <a:t>k </a:t>
            </a:r>
            <a:r>
              <a:rPr lang="en-US" altLang="zh-TW"/>
              <a:t>−1)</a:t>
            </a:r>
            <a:r>
              <a:rPr lang="zh-TW" altLang="en-US"/>
              <a:t>：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95288" y="981075"/>
            <a:ext cx="3529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     </a:t>
            </a:r>
            <a:r>
              <a:rPr lang="en-US" altLang="zh-TW" i="1"/>
              <a:t>H</a:t>
            </a:r>
            <a:r>
              <a:rPr lang="en-US" altLang="zh-TW"/>
              <a:t>[0, </a:t>
            </a:r>
            <a:r>
              <a:rPr lang="en-US" altLang="zh-TW" i="1"/>
              <a:t>n</a:t>
            </a:r>
            <a:r>
              <a:rPr lang="en-US" altLang="zh-TW"/>
              <a:t>] = 1 for all </a:t>
            </a:r>
            <a:r>
              <a:rPr lang="en-US" altLang="zh-TW" i="1"/>
              <a:t>n</a:t>
            </a:r>
            <a:r>
              <a:rPr lang="en-US" altLang="zh-TW"/>
              <a:t>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If 2</a:t>
            </a:r>
            <a:r>
              <a:rPr lang="en-US" altLang="zh-TW" i="1" baseline="30000"/>
              <a:t>h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</a:t>
            </a:r>
            <a:r>
              <a:rPr lang="en-US" altLang="zh-TW"/>
              <a:t> </a:t>
            </a:r>
            <a:r>
              <a:rPr lang="en-US" altLang="zh-TW" i="1"/>
              <a:t>m</a:t>
            </a:r>
            <a:r>
              <a:rPr lang="en-US" altLang="zh-TW"/>
              <a:t> &lt; 2</a:t>
            </a:r>
            <a:r>
              <a:rPr lang="en-US" altLang="zh-TW" i="1" baseline="30000"/>
              <a:t>h</a:t>
            </a:r>
            <a:r>
              <a:rPr lang="en-US" altLang="zh-TW" baseline="30000"/>
              <a:t>+1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4213" y="17732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/>
              <a:t>H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, </a:t>
            </a:r>
            <a:r>
              <a:rPr lang="en-US" altLang="zh-TW" i="1"/>
              <a:t>n</a:t>
            </a:r>
            <a:r>
              <a:rPr lang="en-US" altLang="zh-TW"/>
              <a:t>] = 1  for (</a:t>
            </a:r>
            <a:r>
              <a:rPr lang="en-US" altLang="zh-TW" i="1"/>
              <a:t>m</a:t>
            </a:r>
            <a:r>
              <a:rPr lang="en-US" altLang="zh-TW"/>
              <a:t> − 2</a:t>
            </a:r>
            <a:r>
              <a:rPr lang="en-US" altLang="zh-TW" i="1" baseline="30000"/>
              <a:t>h</a:t>
            </a:r>
            <a:r>
              <a:rPr lang="en-US" altLang="zh-TW"/>
              <a:t>)2</a:t>
            </a:r>
            <a:r>
              <a:rPr lang="en-US" altLang="zh-TW" i="1" baseline="30000"/>
              <a:t>k</a:t>
            </a:r>
            <a:r>
              <a:rPr lang="en-US" altLang="zh-TW" baseline="30000"/>
              <a:t>−</a:t>
            </a:r>
            <a:r>
              <a:rPr lang="en-US" altLang="zh-TW" i="1" baseline="30000"/>
              <a:t>h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 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 &lt; </a:t>
            </a:r>
            <a:r>
              <a:rPr lang="en-US" altLang="zh-TW"/>
              <a:t>(</a:t>
            </a:r>
            <a:r>
              <a:rPr lang="en-US" altLang="zh-TW" i="1"/>
              <a:t>m</a:t>
            </a:r>
            <a:r>
              <a:rPr lang="en-US" altLang="zh-TW"/>
              <a:t> − 2</a:t>
            </a:r>
            <a:r>
              <a:rPr lang="en-US" altLang="zh-TW" i="1" baseline="30000"/>
              <a:t>h</a:t>
            </a:r>
            <a:r>
              <a:rPr lang="en-US" altLang="zh-TW"/>
              <a:t> +1/2)2</a:t>
            </a:r>
            <a:r>
              <a:rPr lang="en-US" altLang="zh-TW" i="1" baseline="30000"/>
              <a:t>k</a:t>
            </a:r>
            <a:r>
              <a:rPr lang="en-US" altLang="zh-TW" baseline="30000"/>
              <a:t>−</a:t>
            </a:r>
            <a:r>
              <a:rPr lang="en-US" altLang="zh-TW" i="1" baseline="30000"/>
              <a:t>h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84213" y="22050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/>
              <a:t>H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, </a:t>
            </a:r>
            <a:r>
              <a:rPr lang="en-US" altLang="zh-TW" i="1"/>
              <a:t>n</a:t>
            </a:r>
            <a:r>
              <a:rPr lang="en-US" altLang="zh-TW"/>
              <a:t>] = −1  for (</a:t>
            </a:r>
            <a:r>
              <a:rPr lang="en-US" altLang="zh-TW" i="1"/>
              <a:t>m</a:t>
            </a:r>
            <a:r>
              <a:rPr lang="en-US" altLang="zh-TW"/>
              <a:t> − 2</a:t>
            </a:r>
            <a:r>
              <a:rPr lang="en-US" altLang="zh-TW" i="1" baseline="30000"/>
              <a:t>h</a:t>
            </a:r>
            <a:r>
              <a:rPr lang="en-US" altLang="zh-TW"/>
              <a:t> +1/2)2</a:t>
            </a:r>
            <a:r>
              <a:rPr lang="en-US" altLang="zh-TW" i="1" baseline="30000"/>
              <a:t>k</a:t>
            </a:r>
            <a:r>
              <a:rPr lang="en-US" altLang="zh-TW" baseline="30000"/>
              <a:t>−</a:t>
            </a:r>
            <a:r>
              <a:rPr lang="en-US" altLang="zh-TW" i="1" baseline="30000"/>
              <a:t>h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 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 &lt; </a:t>
            </a:r>
            <a:r>
              <a:rPr lang="en-US" altLang="zh-TW"/>
              <a:t>(</a:t>
            </a:r>
            <a:r>
              <a:rPr lang="en-US" altLang="zh-TW" i="1"/>
              <a:t>m</a:t>
            </a:r>
            <a:r>
              <a:rPr lang="en-US" altLang="zh-TW"/>
              <a:t> − 2</a:t>
            </a:r>
            <a:r>
              <a:rPr lang="en-US" altLang="zh-TW" i="1" baseline="30000"/>
              <a:t>h</a:t>
            </a:r>
            <a:r>
              <a:rPr lang="en-US" altLang="zh-TW"/>
              <a:t> +1)2k</a:t>
            </a:r>
            <a:r>
              <a:rPr lang="en-US" altLang="zh-TW" baseline="30000"/>
              <a:t>−</a:t>
            </a:r>
            <a:r>
              <a:rPr lang="en-US" altLang="zh-TW" i="1" baseline="30000"/>
              <a:t>h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755650" y="26368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/>
              <a:t>H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, </a:t>
            </a:r>
            <a:r>
              <a:rPr lang="en-US" altLang="zh-TW" i="1"/>
              <a:t>n</a:t>
            </a:r>
            <a:r>
              <a:rPr lang="en-US" altLang="zh-TW"/>
              <a:t>] = 0   otherwise</a:t>
            </a:r>
            <a:endParaRPr lang="zh-TW" alt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468313" y="3357563"/>
            <a:ext cx="719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運算量比</a:t>
            </a:r>
            <a:r>
              <a:rPr lang="en-US" dirty="0"/>
              <a:t> </a:t>
            </a:r>
            <a:r>
              <a:rPr lang="en-US" altLang="zh-TW" dirty="0"/>
              <a:t>Walsh transforms </a:t>
            </a:r>
            <a:r>
              <a:rPr lang="zh-TW" altLang="en-US" dirty="0"/>
              <a:t>更少</a:t>
            </a:r>
          </a:p>
          <a:p>
            <a:pPr eaLnBrk="1" hangingPunct="1"/>
            <a:r>
              <a:rPr lang="en-US" altLang="zh-TW" dirty="0"/>
              <a:t>Applications:  localized spectrum analysis,   edge detection </a:t>
            </a:r>
            <a:endParaRPr lang="zh-TW" altLang="en-US" dirty="0"/>
          </a:p>
          <a:p>
            <a:pPr>
              <a:spcBef>
                <a:spcPct val="50000"/>
              </a:spcBef>
              <a:spcAft>
                <a:spcPts val="475"/>
              </a:spcAft>
            </a:pPr>
            <a:endParaRPr lang="zh-TW" altLang="en-US" dirty="0"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4437063"/>
          <a:ext cx="8001000" cy="1571626"/>
        </p:xfrm>
        <a:graphic>
          <a:graphicData uri="http://schemas.openxmlformats.org/drawingml/2006/table">
            <a:tbl>
              <a:tblPr/>
              <a:tblGrid>
                <a:gridCol w="235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Transforms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Running Time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terms required for NRMSE &lt; 10</a:t>
                      </a:r>
                      <a:r>
                        <a:rPr kumimoji="0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DFT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9.5 sec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43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Walsh Transform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2.2 sec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65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Haar Transform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0.3 sec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128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0B08CE-7DA0-40CF-A901-EE6F0B63B90B}" type="slidenum">
              <a:rPr lang="en-US" altLang="zh-TW"/>
              <a:pPr/>
              <a:t>522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539552" y="4766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Main Advantage of the Haar Transform</a:t>
            </a:r>
          </a:p>
          <a:p>
            <a:endParaRPr lang="en-US" altLang="zh-TW" dirty="0"/>
          </a:p>
          <a:p>
            <a:r>
              <a:rPr lang="en-US" altLang="zh-TW" dirty="0"/>
              <a:t>(1) Fast (but this advantage is no longer important)</a:t>
            </a:r>
          </a:p>
          <a:p>
            <a:endParaRPr lang="en-US" altLang="zh-TW" dirty="0"/>
          </a:p>
          <a:p>
            <a:r>
              <a:rPr lang="en-US" altLang="zh-TW" dirty="0"/>
              <a:t>(2) Analysis of the local high frequency component</a:t>
            </a:r>
          </a:p>
          <a:p>
            <a:r>
              <a:rPr lang="en-US" altLang="zh-TW" dirty="0"/>
              <a:t>     (The wavelet transform is a generalization of the Haar transform)</a:t>
            </a:r>
          </a:p>
          <a:p>
            <a:endParaRPr lang="en-US" altLang="zh-TW" dirty="0"/>
          </a:p>
          <a:p>
            <a:r>
              <a:rPr lang="en-US" altLang="zh-TW" dirty="0"/>
              <a:t>(3) Extracting local features</a:t>
            </a:r>
          </a:p>
          <a:p>
            <a:r>
              <a:rPr lang="en-US" altLang="zh-TW" dirty="0"/>
              <a:t>     (Example: </a:t>
            </a:r>
            <a:r>
              <a:rPr lang="en-US" altLang="zh-TW" dirty="0" err="1"/>
              <a:t>Adaboost</a:t>
            </a:r>
            <a:r>
              <a:rPr lang="en-US" altLang="zh-TW" dirty="0"/>
              <a:t> face detection)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411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C98F59-77F6-48BA-937E-C4B7A8684BA5}" type="slidenum">
              <a:rPr lang="en-US" altLang="zh-TW"/>
              <a:pPr/>
              <a:t>523</a:t>
            </a:fld>
            <a:endParaRPr lang="en-US" altLang="zh-TW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23850" y="119856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我們經常聽到 </a:t>
            </a:r>
            <a:r>
              <a:rPr lang="en-US" altLang="zh-TW"/>
              <a:t>SCI </a:t>
            </a:r>
            <a:r>
              <a:rPr lang="zh-TW" altLang="en-US"/>
              <a:t>論文，</a:t>
            </a:r>
            <a:r>
              <a:rPr lang="en-US" altLang="zh-TW"/>
              <a:t>impact factor….</a:t>
            </a:r>
            <a:r>
              <a:rPr lang="zh-TW" altLang="en-US"/>
              <a:t>那麼什麼是 </a:t>
            </a:r>
            <a:r>
              <a:rPr lang="en-US" altLang="zh-TW"/>
              <a:t>SCI </a:t>
            </a:r>
            <a:r>
              <a:rPr lang="zh-TW" altLang="en-US"/>
              <a:t>和 </a:t>
            </a:r>
            <a:r>
              <a:rPr lang="en-US" altLang="zh-TW"/>
              <a:t>impact factor</a:t>
            </a:r>
            <a:r>
              <a:rPr lang="zh-TW" altLang="en-US"/>
              <a:t>？什麼樣的論文是 </a:t>
            </a:r>
            <a:r>
              <a:rPr lang="en-US" altLang="zh-TW"/>
              <a:t>SCI Papers?  Impact factor </a:t>
            </a:r>
            <a:r>
              <a:rPr lang="zh-TW" altLang="en-US"/>
              <a:t>號如何查詢？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附錄十六   </a:t>
            </a:r>
            <a:r>
              <a:rPr lang="en-US" altLang="zh-TW" sz="2400" b="1" dirty="0">
                <a:solidFill>
                  <a:srgbClr val="3333FF"/>
                </a:solidFill>
              </a:rPr>
              <a:t>SCI Papers </a:t>
            </a:r>
            <a:r>
              <a:rPr lang="zh-TW" altLang="en-US" sz="2400" b="1" dirty="0">
                <a:solidFill>
                  <a:srgbClr val="3333FF"/>
                </a:solidFill>
              </a:rPr>
              <a:t>查詢方式</a:t>
            </a:r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1187450" y="2060575"/>
            <a:ext cx="395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SCI </a:t>
            </a:r>
            <a:r>
              <a:rPr lang="zh-TW" altLang="en-US"/>
              <a:t>全名： </a:t>
            </a:r>
            <a:r>
              <a:rPr lang="en-US" altLang="zh-TW"/>
              <a:t>Science Citation Index </a:t>
            </a:r>
            <a:endParaRPr lang="zh-TW" altLang="en-US"/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467544" y="2852936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(A) SCI </a:t>
            </a:r>
            <a:r>
              <a:rPr lang="zh-TW" altLang="en-US"/>
              <a:t>相關網站：</a:t>
            </a:r>
            <a:r>
              <a:rPr lang="en-US" altLang="zh-TW"/>
              <a:t>ISI Web of Knowledge</a:t>
            </a:r>
            <a:endParaRPr lang="zh-TW" altLang="en-US"/>
          </a:p>
        </p:txBody>
      </p:sp>
      <p:sp>
        <p:nvSpPr>
          <p:cNvPr id="33799" name="矩形 6"/>
          <p:cNvSpPr>
            <a:spLocks noChangeArrowheads="1"/>
          </p:cNvSpPr>
          <p:nvPr/>
        </p:nvSpPr>
        <p:spPr bwMode="auto">
          <a:xfrm>
            <a:off x="900113" y="3789363"/>
            <a:ext cx="770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u="sng" dirty="0">
                <a:hlinkClick r:id="rId2"/>
              </a:rPr>
              <a:t>http://admin-apps.webofknowledge.com/JCR/JCR?RQ=HOME</a:t>
            </a:r>
            <a:endParaRPr lang="zh-TW" altLang="en-US" dirty="0"/>
          </a:p>
        </p:txBody>
      </p:sp>
      <p:sp>
        <p:nvSpPr>
          <p:cNvPr id="33803" name="文字方塊 11"/>
          <p:cNvSpPr txBox="1">
            <a:spLocks noChangeArrowheads="1"/>
          </p:cNvSpPr>
          <p:nvPr/>
        </p:nvSpPr>
        <p:spPr bwMode="auto">
          <a:xfrm>
            <a:off x="900113" y="3357563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連結至 </a:t>
            </a:r>
            <a:r>
              <a:rPr lang="en-US" altLang="zh-TW"/>
              <a:t>ISI Web of Knowledge</a:t>
            </a:r>
            <a:endParaRPr lang="zh-TW" altLang="en-US"/>
          </a:p>
        </p:txBody>
      </p:sp>
      <p:sp>
        <p:nvSpPr>
          <p:cNvPr id="33804" name="文字方塊 12"/>
          <p:cNvSpPr txBox="1">
            <a:spLocks noChangeArrowheads="1"/>
          </p:cNvSpPr>
          <p:nvPr/>
        </p:nvSpPr>
        <p:spPr bwMode="auto">
          <a:xfrm>
            <a:off x="390100" y="4725790"/>
            <a:ext cx="79200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TW" altLang="en-US"/>
              <a:t>註：</a:t>
            </a:r>
            <a:r>
              <a:rPr lang="zh-TW" altLang="en-US">
                <a:solidFill>
                  <a:srgbClr val="3333FF"/>
                </a:solidFill>
              </a:rPr>
              <a:t>必需要在台大上網</a:t>
            </a:r>
            <a:r>
              <a:rPr lang="zh-TW" altLang="en-US"/>
              <a:t>，或是在其他有付錢給 </a:t>
            </a:r>
            <a:r>
              <a:rPr lang="en-US" altLang="zh-TW"/>
              <a:t>ISI </a:t>
            </a:r>
            <a:r>
              <a:rPr lang="zh-TW" altLang="en-US"/>
              <a:t>的學術單位上網，</a:t>
            </a:r>
            <a:endParaRPr lang="en-US" altLang="zh-TW"/>
          </a:p>
          <a:p>
            <a:pPr eaLnBrk="1" hangingPunct="1">
              <a:spcBef>
                <a:spcPts val="600"/>
              </a:spcBef>
            </a:pPr>
            <a:r>
              <a:rPr lang="en-US" altLang="zh-TW"/>
              <a:t>         </a:t>
            </a:r>
            <a:r>
              <a:rPr lang="zh-TW" altLang="en-US"/>
              <a:t>才可以使用 </a:t>
            </a:r>
            <a:r>
              <a:rPr lang="en-US" altLang="zh-TW"/>
              <a:t>ISI Web of Knowledge</a:t>
            </a:r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42BEB-33D2-4832-96DB-3BD3D0F6A77E}" type="slidenum">
              <a:rPr lang="en-US" altLang="zh-TW"/>
              <a:pPr/>
              <a:t>524</a:t>
            </a:fld>
            <a:endParaRPr lang="en-US" altLang="zh-TW"/>
          </a:p>
        </p:txBody>
      </p:sp>
      <p:sp>
        <p:nvSpPr>
          <p:cNvPr id="15" name="文字方塊 8"/>
          <p:cNvSpPr txBox="1">
            <a:spLocks noChangeArrowheads="1"/>
          </p:cNvSpPr>
          <p:nvPr/>
        </p:nvSpPr>
        <p:spPr bwMode="auto">
          <a:xfrm>
            <a:off x="611560" y="865188"/>
            <a:ext cx="4776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/>
              <a:t>輸入你想查詢的期刊 </a:t>
            </a:r>
            <a:r>
              <a:rPr lang="en-US" altLang="zh-TW" dirty="0"/>
              <a:t>(</a:t>
            </a:r>
            <a:r>
              <a:rPr lang="zh-TW" altLang="en-US" dirty="0"/>
              <a:t>完整名稱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611560" y="465138"/>
            <a:ext cx="417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(B) </a:t>
            </a:r>
            <a:r>
              <a:rPr lang="zh-TW" altLang="en-US" dirty="0"/>
              <a:t>在 </a:t>
            </a:r>
            <a:r>
              <a:rPr lang="en-US" altLang="zh-TW" dirty="0">
                <a:solidFill>
                  <a:srgbClr val="FF0000"/>
                </a:solidFill>
              </a:rPr>
              <a:t>Go to Journal Profile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25660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輸入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66AE84-04C8-4581-9DA8-43414AF3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34362"/>
            <a:ext cx="8249571" cy="3942777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D8863DB-7C2B-42FE-8EB9-79141020AE48}"/>
              </a:ext>
            </a:extLst>
          </p:cNvPr>
          <p:cNvCxnSpPr>
            <a:cxnSpLocks/>
          </p:cNvCxnSpPr>
          <p:nvPr/>
        </p:nvCxnSpPr>
        <p:spPr>
          <a:xfrm>
            <a:off x="2267744" y="1679186"/>
            <a:ext cx="869709" cy="2421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EC543FF2-4065-4ABB-AAE8-2551326080BB}"/>
              </a:ext>
            </a:extLst>
          </p:cNvPr>
          <p:cNvSpPr/>
          <p:nvPr/>
        </p:nvSpPr>
        <p:spPr>
          <a:xfrm>
            <a:off x="1691680" y="4005751"/>
            <a:ext cx="54726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C6473-9E7E-4581-889E-10A8B53B172E}" type="slidenum">
              <a:rPr lang="en-US" altLang="zh-TW"/>
              <a:pPr/>
              <a:t>525</a:t>
            </a:fld>
            <a:endParaRPr lang="en-US" altLang="zh-TW"/>
          </a:p>
        </p:txBody>
      </p:sp>
      <p:sp>
        <p:nvSpPr>
          <p:cNvPr id="35843" name="文字方塊 11"/>
          <p:cNvSpPr txBox="1">
            <a:spLocks noChangeArrowheads="1"/>
          </p:cNvSpPr>
          <p:nvPr/>
        </p:nvSpPr>
        <p:spPr bwMode="auto">
          <a:xfrm>
            <a:off x="467544" y="355794"/>
            <a:ext cx="7488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若有搜尋到，則代表這個期刊是 </a:t>
            </a:r>
            <a:r>
              <a:rPr lang="en-US" altLang="zh-TW"/>
              <a:t>SCI </a:t>
            </a:r>
            <a:r>
              <a:rPr lang="zh-TW" altLang="en-US"/>
              <a:t>期刊</a:t>
            </a:r>
          </a:p>
        </p:txBody>
      </p:sp>
      <p:sp>
        <p:nvSpPr>
          <p:cNvPr id="35844" name="文字方塊 13"/>
          <p:cNvSpPr txBox="1">
            <a:spLocks noChangeArrowheads="1"/>
          </p:cNvSpPr>
          <p:nvPr/>
        </p:nvSpPr>
        <p:spPr bwMode="auto">
          <a:xfrm>
            <a:off x="611561" y="949325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/>
              <a:t>並且會顯示出這個期刊的 </a:t>
            </a:r>
            <a:r>
              <a:rPr lang="en-US" altLang="zh-TW"/>
              <a:t>impact factor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2EE4D1-093E-4BDC-ADC7-1A7CB978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8318961" cy="3947016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2F367617-38B7-48F6-A640-DAF3A1C5B8F5}"/>
              </a:ext>
            </a:extLst>
          </p:cNvPr>
          <p:cNvSpPr/>
          <p:nvPr/>
        </p:nvSpPr>
        <p:spPr>
          <a:xfrm>
            <a:off x="611561" y="5085184"/>
            <a:ext cx="1080119" cy="504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285785E-4A1F-4ABF-9572-D8A9EF5C3EB6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497777" y="1742941"/>
            <a:ext cx="1547813" cy="3372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21">
            <a:extLst>
              <a:ext uri="{FF2B5EF4-FFF2-40B4-BE49-F238E27FC236}">
                <a16:creationId xmlns:a16="http://schemas.microsoft.com/office/drawing/2014/main" id="{43B1EBFA-01E7-4EE8-90B6-FC460EE9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777" y="1342891"/>
            <a:ext cx="309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Impact Factor (</a:t>
            </a:r>
            <a:r>
              <a:rPr lang="zh-TW" altLang="en-US" dirty="0">
                <a:solidFill>
                  <a:srgbClr val="FF0000"/>
                </a:solidFill>
              </a:rPr>
              <a:t>影響係數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4E5BB-E620-4D0A-B554-637D1014AC6D}" type="slidenum">
              <a:rPr lang="en-US" altLang="zh-TW"/>
              <a:pPr/>
              <a:t>526</a:t>
            </a:fld>
            <a:endParaRPr lang="en-US" altLang="zh-TW"/>
          </a:p>
        </p:txBody>
      </p:sp>
      <p:sp>
        <p:nvSpPr>
          <p:cNvPr id="36867" name="文字方塊 25"/>
          <p:cNvSpPr txBox="1">
            <a:spLocks noChangeArrowheads="1"/>
          </p:cNvSpPr>
          <p:nvPr/>
        </p:nvSpPr>
        <p:spPr bwMode="auto">
          <a:xfrm>
            <a:off x="323850" y="620713"/>
            <a:ext cx="81359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/>
              <a:t>(C) </a:t>
            </a:r>
            <a:r>
              <a:rPr lang="zh-TW" altLang="en-US"/>
              <a:t>關於 </a:t>
            </a:r>
            <a:r>
              <a:rPr lang="en-US" altLang="zh-TW"/>
              <a:t>impact factor (</a:t>
            </a:r>
            <a:r>
              <a:rPr lang="zh-TW" altLang="en-US"/>
              <a:t>影響係數</a:t>
            </a:r>
            <a:r>
              <a:rPr lang="en-US" altLang="zh-TW"/>
              <a:t>)</a:t>
            </a:r>
            <a:r>
              <a:rPr lang="zh-TW" altLang="en-US"/>
              <a:t>：</a:t>
            </a:r>
            <a:endParaRPr lang="en-US" altLang="zh-TW"/>
          </a:p>
          <a:p>
            <a:pPr eaLnBrk="1" hangingPunct="1">
              <a:spcBef>
                <a:spcPts val="600"/>
              </a:spcBef>
            </a:pPr>
            <a:r>
              <a:rPr lang="en-US" altLang="zh-TW"/>
              <a:t>      </a:t>
            </a:r>
            <a:r>
              <a:rPr lang="zh-TW" altLang="en-US"/>
              <a:t>若一個 </a:t>
            </a:r>
            <a:r>
              <a:rPr lang="en-US" altLang="zh-TW"/>
              <a:t>journal </a:t>
            </a:r>
            <a:r>
              <a:rPr lang="zh-TW" altLang="en-US"/>
              <a:t>裡面的文章，被別人引用的次數越多，則這個 </a:t>
            </a:r>
            <a:r>
              <a:rPr lang="en-US" altLang="zh-TW"/>
              <a:t>journal </a:t>
            </a:r>
            <a:r>
              <a:rPr lang="zh-TW" altLang="en-US"/>
              <a:t>的 </a:t>
            </a:r>
            <a:r>
              <a:rPr lang="en-US" altLang="zh-TW"/>
              <a:t>impact factor </a:t>
            </a:r>
            <a:r>
              <a:rPr lang="zh-TW" altLang="en-US"/>
              <a:t>越高</a:t>
            </a:r>
          </a:p>
        </p:txBody>
      </p:sp>
      <p:sp>
        <p:nvSpPr>
          <p:cNvPr id="36868" name="文字方塊 26"/>
          <p:cNvSpPr txBox="1">
            <a:spLocks noChangeArrowheads="1"/>
          </p:cNvSpPr>
          <p:nvPr/>
        </p:nvSpPr>
        <p:spPr bwMode="auto">
          <a:xfrm>
            <a:off x="539750" y="2348880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zh-TW" altLang="en-US" dirty="0"/>
              <a:t>一般而言，</a:t>
            </a:r>
            <a:r>
              <a:rPr lang="en-US" altLang="zh-TW" dirty="0"/>
              <a:t> impact factor </a:t>
            </a:r>
            <a:r>
              <a:rPr lang="zh-TW" altLang="en-US" dirty="0"/>
              <a:t>在 </a:t>
            </a:r>
            <a:r>
              <a:rPr lang="en-US" altLang="zh-TW" dirty="0"/>
              <a:t>3.5 </a:t>
            </a:r>
            <a:r>
              <a:rPr lang="zh-TW" altLang="en-US" dirty="0"/>
              <a:t>以上的 </a:t>
            </a:r>
            <a:r>
              <a:rPr lang="en-US" altLang="zh-TW" dirty="0"/>
              <a:t>journals</a:t>
            </a:r>
            <a:r>
              <a:rPr lang="zh-TW" altLang="en-US" dirty="0"/>
              <a:t>，已經算是高水準的期刊</a:t>
            </a:r>
            <a:endParaRPr lang="en-US" altLang="zh-TW" dirty="0"/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zh-TW" altLang="en-US" dirty="0"/>
              <a:t>中等水準的期刊的 </a:t>
            </a:r>
            <a:r>
              <a:rPr lang="en-US" altLang="zh-TW" dirty="0"/>
              <a:t>impact factors </a:t>
            </a:r>
            <a:r>
              <a:rPr lang="zh-TW" altLang="en-US" dirty="0"/>
              <a:t>在 </a:t>
            </a:r>
            <a:r>
              <a:rPr lang="en-US" altLang="zh-TW" dirty="0"/>
              <a:t>1.5 </a:t>
            </a:r>
            <a:r>
              <a:rPr lang="zh-TW" altLang="en-US" dirty="0"/>
              <a:t>到 </a:t>
            </a:r>
            <a:r>
              <a:rPr lang="en-US" altLang="zh-TW" dirty="0"/>
              <a:t>3.5 </a:t>
            </a:r>
            <a:r>
              <a:rPr lang="zh-TW" altLang="en-US" dirty="0"/>
              <a:t>之間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Nature </a:t>
            </a:r>
            <a:r>
              <a:rPr lang="zh-TW" altLang="en-US" dirty="0"/>
              <a:t>的 </a:t>
            </a:r>
            <a:r>
              <a:rPr lang="en-US" altLang="zh-TW" dirty="0"/>
              <a:t>impact factor </a:t>
            </a:r>
            <a:r>
              <a:rPr lang="zh-TW" altLang="en-US" dirty="0"/>
              <a:t>為 </a:t>
            </a:r>
            <a:r>
              <a:rPr lang="en-US" altLang="zh-TW" dirty="0"/>
              <a:t>49.962</a:t>
            </a:r>
          </a:p>
          <a:p>
            <a:pPr algn="just" eaLnBrk="1" hangingPunct="1"/>
            <a:r>
              <a:rPr lang="en-US" altLang="zh-TW" dirty="0"/>
              <a:t>Science </a:t>
            </a:r>
            <a:r>
              <a:rPr lang="zh-TW" altLang="en-US" dirty="0"/>
              <a:t>的 </a:t>
            </a:r>
            <a:r>
              <a:rPr lang="en-US" altLang="zh-TW" dirty="0"/>
              <a:t>impact factor </a:t>
            </a:r>
            <a:r>
              <a:rPr lang="zh-TW" altLang="en-US" dirty="0"/>
              <a:t>為</a:t>
            </a:r>
            <a:r>
              <a:rPr lang="en-US" altLang="zh-TW" dirty="0"/>
              <a:t> 47.728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IEEE </a:t>
            </a:r>
            <a:r>
              <a:rPr lang="zh-TW" altLang="en-US" dirty="0"/>
              <a:t>系列的期刊的 </a:t>
            </a:r>
            <a:r>
              <a:rPr lang="en-US" altLang="zh-TW" dirty="0"/>
              <a:t>impact factors </a:t>
            </a:r>
            <a:r>
              <a:rPr lang="zh-TW" altLang="en-US" dirty="0"/>
              <a:t>通常在 </a:t>
            </a:r>
            <a:r>
              <a:rPr lang="en-US" altLang="zh-TW" dirty="0"/>
              <a:t>2 </a:t>
            </a:r>
            <a:r>
              <a:rPr lang="zh-TW" altLang="en-US" dirty="0"/>
              <a:t>到 </a:t>
            </a:r>
            <a:r>
              <a:rPr lang="en-US" altLang="zh-TW" dirty="0"/>
              <a:t>13 </a:t>
            </a:r>
            <a:r>
              <a:rPr lang="zh-TW" altLang="en-US" dirty="0"/>
              <a:t>之間</a:t>
            </a:r>
            <a:endParaRPr lang="en-US" altLang="zh-TW" dirty="0"/>
          </a:p>
          <a:p>
            <a:pPr algn="just" eaLnBrk="1" hangingPunct="1"/>
            <a:endParaRPr lang="en-US" altLang="zh-TW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F3582-F9E7-4B96-B900-D041A8174907}" type="slidenum">
              <a:rPr lang="en-US" altLang="zh-TW"/>
              <a:pPr/>
              <a:t>500</a:t>
            </a:fld>
            <a:endParaRPr lang="en-US" altLang="zh-TW"/>
          </a:p>
        </p:txBody>
      </p:sp>
      <p:sp>
        <p:nvSpPr>
          <p:cNvPr id="6147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8362950" cy="6000750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Walsh transform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DFT, DCT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有許多相似處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                    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DFT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exp(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m 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),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6149" name="Object 1"/>
          <p:cNvGraphicFramePr>
            <a:graphicFrameLocks noChangeAspect="1"/>
          </p:cNvGraphicFramePr>
          <p:nvPr/>
        </p:nvGraphicFramePr>
        <p:xfrm>
          <a:off x="1042988" y="939800"/>
          <a:ext cx="4303712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3" imgW="4775200" imgH="2997200" progId="Equation.DSMT4">
                  <p:embed/>
                </p:oleObj>
              </mc:Choice>
              <mc:Fallback>
                <p:oleObj name="Equation" r:id="rId3" imgW="4775200" imgH="299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39800"/>
                        <a:ext cx="4303712" cy="269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6151" name="Object 3"/>
          <p:cNvGraphicFramePr>
            <a:graphicFrameLocks noChangeAspect="1"/>
          </p:cNvGraphicFramePr>
          <p:nvPr/>
        </p:nvGraphicFramePr>
        <p:xfrm>
          <a:off x="395288" y="3805238"/>
          <a:ext cx="7881937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5" imgW="8750300" imgH="2997200" progId="Equation.DSMT4">
                  <p:embed/>
                </p:oleObj>
              </mc:Choice>
              <mc:Fallback>
                <p:oleObj name="Equation" r:id="rId5" imgW="8750300" imgH="299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805238"/>
                        <a:ext cx="7881937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B88406-29E8-408B-8E92-F627316D4F0E}" type="slidenum">
              <a:rPr lang="en-US" altLang="zh-TW"/>
              <a:pPr/>
              <a:t>527</a:t>
            </a:fld>
            <a:endParaRPr lang="en-US" altLang="zh-TW"/>
          </a:p>
        </p:txBody>
      </p:sp>
      <p:sp>
        <p:nvSpPr>
          <p:cNvPr id="37891" name="文字方塊 10"/>
          <p:cNvSpPr txBox="1">
            <a:spLocks noChangeArrowheads="1"/>
          </p:cNvSpPr>
          <p:nvPr/>
        </p:nvSpPr>
        <p:spPr bwMode="auto">
          <a:xfrm>
            <a:off x="323850" y="549275"/>
            <a:ext cx="813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/>
              <a:t>(D) </a:t>
            </a:r>
            <a:r>
              <a:rPr lang="zh-TW" altLang="en-US"/>
              <a:t>要查詢一個領域有哪些 </a:t>
            </a:r>
            <a:r>
              <a:rPr lang="en-US" altLang="zh-TW"/>
              <a:t>SCI journals </a:t>
            </a:r>
            <a:endParaRPr lang="zh-TW" altLang="en-US"/>
          </a:p>
        </p:txBody>
      </p:sp>
      <p:sp>
        <p:nvSpPr>
          <p:cNvPr id="37893" name="文字方塊 14"/>
          <p:cNvSpPr txBox="1">
            <a:spLocks noChangeArrowheads="1"/>
          </p:cNvSpPr>
          <p:nvPr/>
        </p:nvSpPr>
        <p:spPr bwMode="auto">
          <a:xfrm>
            <a:off x="755650" y="1484313"/>
            <a:ext cx="77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     連結至 </a:t>
            </a:r>
            <a:r>
              <a:rPr lang="en-US" altLang="zh-TW" dirty="0"/>
              <a:t>ISI Web of Knowledge </a:t>
            </a:r>
            <a:r>
              <a:rPr lang="zh-TW" altLang="en-US" dirty="0"/>
              <a:t>之後，點選 「</a:t>
            </a:r>
            <a:r>
              <a:rPr lang="en-US" altLang="zh-TW" dirty="0"/>
              <a:t>Browse Category</a:t>
            </a:r>
            <a:r>
              <a:rPr lang="zh-TW" altLang="en-US" dirty="0"/>
              <a:t>」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47CB5B-4323-4C66-9B1D-3DEDD651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4" y="2365212"/>
            <a:ext cx="8249571" cy="3942777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98FC5639-6B9A-4613-833A-9EE9AD3A0D18}"/>
              </a:ext>
            </a:extLst>
          </p:cNvPr>
          <p:cNvSpPr/>
          <p:nvPr/>
        </p:nvSpPr>
        <p:spPr>
          <a:xfrm>
            <a:off x="2915817" y="2564904"/>
            <a:ext cx="108012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40F936-3FF2-46DD-A46F-DAA9E1111458}" type="slidenum">
              <a:rPr lang="en-US" altLang="zh-TW"/>
              <a:pPr/>
              <a:t>528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611560" y="404589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再選擇要查詢的 </a:t>
            </a:r>
            <a:r>
              <a:rPr lang="en-US" altLang="zh-TW" dirty="0"/>
              <a:t>category</a:t>
            </a:r>
            <a:r>
              <a:rPr lang="zh-TW" altLang="en-US" dirty="0"/>
              <a:t>，如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D27B788-0DF4-4E86-AB10-57694FA4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45" y="1124744"/>
            <a:ext cx="8170405" cy="4087466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8752FD97-A53A-443B-9ABE-2E09AE5C86B9}"/>
              </a:ext>
            </a:extLst>
          </p:cNvPr>
          <p:cNvSpPr/>
          <p:nvPr/>
        </p:nvSpPr>
        <p:spPr>
          <a:xfrm>
            <a:off x="1116097" y="2204864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144EB82-4534-4CF9-AF8E-8733831C1826}"/>
              </a:ext>
            </a:extLst>
          </p:cNvPr>
          <p:cNvSpPr/>
          <p:nvPr/>
        </p:nvSpPr>
        <p:spPr>
          <a:xfrm>
            <a:off x="4296641" y="4221088"/>
            <a:ext cx="2219575" cy="306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54B80-19CA-4BCB-B036-2DA2BEA98244}" type="slidenum">
              <a:rPr lang="en-US" altLang="zh-TW"/>
              <a:pPr/>
              <a:t>529</a:t>
            </a:fld>
            <a:endParaRPr lang="en-US" altLang="zh-TW"/>
          </a:p>
        </p:txBody>
      </p:sp>
      <p:sp>
        <p:nvSpPr>
          <p:cNvPr id="40963" name="文字方塊 11"/>
          <p:cNvSpPr txBox="1">
            <a:spLocks noChangeArrowheads="1"/>
          </p:cNvSpPr>
          <p:nvPr/>
        </p:nvSpPr>
        <p:spPr bwMode="auto">
          <a:xfrm>
            <a:off x="323850" y="549275"/>
            <a:ext cx="388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/>
              <a:t>(E) EI (Engineering Village)</a:t>
            </a:r>
            <a:endParaRPr lang="zh-TW" altLang="en-US"/>
          </a:p>
        </p:txBody>
      </p:sp>
      <p:sp>
        <p:nvSpPr>
          <p:cNvPr id="40964" name="文字方塊 13"/>
          <p:cNvSpPr txBox="1">
            <a:spLocks noChangeArrowheads="1"/>
          </p:cNvSpPr>
          <p:nvPr/>
        </p:nvSpPr>
        <p:spPr bwMode="auto">
          <a:xfrm>
            <a:off x="684213" y="1989138"/>
            <a:ext cx="8064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TW" altLang="en-US"/>
              <a:t>查詢期刊或研討會是否為 </a:t>
            </a:r>
            <a:r>
              <a:rPr lang="en-US" altLang="zh-TW"/>
              <a:t>EI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>
                <a:hlinkClick r:id="rId2"/>
              </a:rPr>
              <a:t>http://tul.blog.ntu.edu.tw/archives/4627</a:t>
            </a:r>
            <a:endParaRPr lang="zh-TW" altLang="en-US"/>
          </a:p>
        </p:txBody>
      </p:sp>
      <p:sp>
        <p:nvSpPr>
          <p:cNvPr id="40965" name="文字方塊 17"/>
          <p:cNvSpPr txBox="1">
            <a:spLocks noChangeArrowheads="1"/>
          </p:cNvSpPr>
          <p:nvPr/>
        </p:nvSpPr>
        <p:spPr bwMode="auto">
          <a:xfrm>
            <a:off x="323850" y="3357563"/>
            <a:ext cx="453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/>
              <a:t>(F) SSCI (Social Science Citation Index)</a:t>
            </a:r>
            <a:endParaRPr lang="zh-TW" altLang="en-US"/>
          </a:p>
        </p:txBody>
      </p:sp>
      <p:sp>
        <p:nvSpPr>
          <p:cNvPr id="40966" name="文字方塊 18"/>
          <p:cNvSpPr txBox="1">
            <a:spLocks noChangeArrowheads="1"/>
          </p:cNvSpPr>
          <p:nvPr/>
        </p:nvSpPr>
        <p:spPr bwMode="auto">
          <a:xfrm>
            <a:off x="755650" y="3933825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TW" altLang="en-US"/>
              <a:t>比較偏向於社會科學</a:t>
            </a:r>
          </a:p>
        </p:txBody>
      </p:sp>
      <p:sp>
        <p:nvSpPr>
          <p:cNvPr id="40967" name="矩形 19"/>
          <p:cNvSpPr>
            <a:spLocks noChangeArrowheads="1"/>
          </p:cNvSpPr>
          <p:nvPr/>
        </p:nvSpPr>
        <p:spPr bwMode="auto">
          <a:xfrm>
            <a:off x="828675" y="4365625"/>
            <a:ext cx="727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 tooltip="http://www.thomsonscientific.com/cgi-bin/jrnlst/jloptions.cgi?PC=J"/>
              </a:rPr>
              <a:t>http://www.thomsonscientific.com/cgi-bin/jrnlst/jloptions.cgi?PC=J</a:t>
            </a:r>
            <a:endParaRPr lang="zh-TW" altLang="en-US"/>
          </a:p>
        </p:txBody>
      </p:sp>
      <p:sp>
        <p:nvSpPr>
          <p:cNvPr id="40968" name="文字方塊 13"/>
          <p:cNvSpPr txBox="1">
            <a:spLocks noChangeArrowheads="1"/>
          </p:cNvSpPr>
          <p:nvPr/>
        </p:nvSpPr>
        <p:spPr bwMode="auto">
          <a:xfrm>
            <a:off x="684213" y="1052513"/>
            <a:ext cx="8064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TW" altLang="en-US"/>
              <a:t>官方網站：   </a:t>
            </a:r>
            <a:r>
              <a:rPr lang="en-US" altLang="zh-TW"/>
              <a:t>www.engineeringvillage.org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>
                <a:hlinkClick r:id="rId4"/>
              </a:rPr>
              <a:t>http://www.engineeringvillage.com/search/quick.url</a:t>
            </a:r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54B80-19CA-4BCB-B036-2DA2BEA98244}" type="slidenum">
              <a:rPr lang="en-US" altLang="zh-TW"/>
              <a:pPr/>
              <a:t>530</a:t>
            </a:fld>
            <a:endParaRPr lang="en-US" altLang="zh-TW"/>
          </a:p>
        </p:txBody>
      </p:sp>
      <p:sp>
        <p:nvSpPr>
          <p:cNvPr id="40963" name="文字方塊 11"/>
          <p:cNvSpPr txBox="1">
            <a:spLocks noChangeArrowheads="1"/>
          </p:cNvSpPr>
          <p:nvPr/>
        </p:nvSpPr>
        <p:spPr bwMode="auto">
          <a:xfrm>
            <a:off x="323850" y="549275"/>
            <a:ext cx="388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 dirty="0"/>
              <a:t>(G) Conference </a:t>
            </a:r>
            <a:r>
              <a:rPr lang="zh-TW" altLang="en-US" dirty="0"/>
              <a:t>排名</a:t>
            </a:r>
          </a:p>
        </p:txBody>
      </p:sp>
      <p:sp>
        <p:nvSpPr>
          <p:cNvPr id="2" name="矩形 1"/>
          <p:cNvSpPr/>
          <p:nvPr/>
        </p:nvSpPr>
        <p:spPr>
          <a:xfrm>
            <a:off x="529803" y="1175727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Microsoft Academic Search 有列出各領域知名的 conferences 並加以排名</a:t>
            </a:r>
          </a:p>
        </p:txBody>
      </p:sp>
      <p:sp>
        <p:nvSpPr>
          <p:cNvPr id="3" name="矩形 2"/>
          <p:cNvSpPr/>
          <p:nvPr/>
        </p:nvSpPr>
        <p:spPr>
          <a:xfrm>
            <a:off x="529803" y="232468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和通訊與信號處理相關的 conferences，大多排名於</a:t>
            </a:r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http://academic.research.microsoft.com/RankList?entitytype=3&amp;topDomainID=2&amp;subDomainID=0&amp;last=0&amp;start=1&amp;end=100</a:t>
            </a:r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或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http://academic.research.microsoft.com/RankList?entitytype=3&amp;topDomainID=8&amp;subDomainID=0&amp;last=0&amp;start=1&amp;end=100</a:t>
            </a:r>
          </a:p>
        </p:txBody>
      </p:sp>
      <p:sp>
        <p:nvSpPr>
          <p:cNvPr id="11" name="矩形 10"/>
          <p:cNvSpPr/>
          <p:nvPr/>
        </p:nvSpPr>
        <p:spPr>
          <a:xfrm>
            <a:off x="529803" y="1547857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大致上也是被引用越多的排名越前面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109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54B80-19CA-4BCB-B036-2DA2BEA98244}" type="slidenum">
              <a:rPr lang="en-US" altLang="zh-TW"/>
              <a:pPr/>
              <a:t>531</a:t>
            </a:fld>
            <a:endParaRPr lang="en-US" altLang="zh-TW"/>
          </a:p>
        </p:txBody>
      </p:sp>
      <p:sp>
        <p:nvSpPr>
          <p:cNvPr id="40963" name="文字方塊 11"/>
          <p:cNvSpPr txBox="1">
            <a:spLocks noChangeArrowheads="1"/>
          </p:cNvSpPr>
          <p:nvPr/>
        </p:nvSpPr>
        <p:spPr bwMode="auto">
          <a:xfrm>
            <a:off x="323850" y="549275"/>
            <a:ext cx="388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 dirty="0"/>
              <a:t>(H) </a:t>
            </a:r>
            <a:r>
              <a:rPr lang="en-US" altLang="zh-TW" dirty="0">
                <a:solidFill>
                  <a:srgbClr val="3333FF"/>
                </a:solidFill>
              </a:rPr>
              <a:t>H Index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7" name="文字方塊 11">
            <a:extLst>
              <a:ext uri="{FF2B5EF4-FFF2-40B4-BE49-F238E27FC236}">
                <a16:creationId xmlns:a16="http://schemas.microsoft.com/office/drawing/2014/main" id="{99BD2230-072F-40DF-AAFD-0C78715D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052736"/>
            <a:ext cx="5904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TW" altLang="en-US" dirty="0"/>
              <a:t>論文除了量以外，也要注意 </a:t>
            </a:r>
            <a:r>
              <a:rPr lang="en-US" altLang="zh-TW" dirty="0"/>
              <a:t>citation </a:t>
            </a:r>
            <a:r>
              <a:rPr lang="zh-TW" altLang="en-US" dirty="0"/>
              <a:t>的次數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8" name="文字方塊 11">
            <a:extLst>
              <a:ext uri="{FF2B5EF4-FFF2-40B4-BE49-F238E27FC236}">
                <a16:creationId xmlns:a16="http://schemas.microsoft.com/office/drawing/2014/main" id="{2D687863-DC98-4E3A-A149-813EDA4A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28800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TW" altLang="en-US" dirty="0"/>
              <a:t>將發表的論文的 </a:t>
            </a:r>
            <a:r>
              <a:rPr lang="en-US" altLang="zh-TW" dirty="0"/>
              <a:t>citation </a:t>
            </a:r>
            <a:r>
              <a:rPr lang="zh-TW" altLang="en-US" dirty="0"/>
              <a:t>次數從高到低做排序</a:t>
            </a:r>
            <a:endParaRPr lang="en-US" altLang="zh-TW" dirty="0"/>
          </a:p>
          <a:p>
            <a:pPr eaLnBrk="1" hangingPunct="1">
              <a:spcBef>
                <a:spcPts val="600"/>
              </a:spcBef>
            </a:pPr>
            <a:r>
              <a:rPr lang="zh-TW" altLang="en-US" dirty="0"/>
              <a:t>如果排名第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zh-TW" altLang="en-US" dirty="0"/>
              <a:t>名的論文 </a:t>
            </a:r>
            <a:r>
              <a:rPr lang="en-US" altLang="zh-TW" dirty="0"/>
              <a:t>citation </a:t>
            </a:r>
            <a:r>
              <a:rPr lang="zh-TW" altLang="en-US" dirty="0"/>
              <a:t>數量大於等於 </a:t>
            </a:r>
            <a:r>
              <a:rPr lang="en-US" altLang="zh-TW" i="1" dirty="0"/>
              <a:t>N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dirty="0"/>
              <a:t>但是排名第 </a:t>
            </a:r>
            <a:r>
              <a:rPr lang="en-US" altLang="zh-TW" i="1" dirty="0"/>
              <a:t>N</a:t>
            </a:r>
            <a:r>
              <a:rPr lang="en-US" altLang="zh-TW" dirty="0"/>
              <a:t>+1</a:t>
            </a:r>
            <a:r>
              <a:rPr lang="zh-TW" altLang="en-US" dirty="0"/>
              <a:t>名的論文 </a:t>
            </a:r>
            <a:r>
              <a:rPr lang="en-US" altLang="zh-TW" dirty="0"/>
              <a:t>citation </a:t>
            </a:r>
            <a:r>
              <a:rPr lang="zh-TW" altLang="en-US" dirty="0"/>
              <a:t>數量小於等於 </a:t>
            </a:r>
            <a:r>
              <a:rPr lang="en-US" altLang="zh-TW" i="1" dirty="0"/>
              <a:t>N</a:t>
            </a:r>
            <a:r>
              <a:rPr lang="en-US" altLang="zh-TW" dirty="0"/>
              <a:t>+1</a:t>
            </a:r>
          </a:p>
          <a:p>
            <a:pPr eaLnBrk="1" hangingPunct="1">
              <a:spcBef>
                <a:spcPts val="600"/>
              </a:spcBef>
            </a:pPr>
            <a:endParaRPr lang="en-US" altLang="zh-TW" dirty="0"/>
          </a:p>
          <a:p>
            <a:pPr eaLnBrk="1" hangingPunct="1">
              <a:spcBef>
                <a:spcPts val="600"/>
              </a:spcBef>
            </a:pPr>
            <a:r>
              <a:rPr lang="zh-TW" altLang="en-US" dirty="0"/>
              <a:t>則 </a:t>
            </a:r>
            <a:r>
              <a:rPr lang="en-US" altLang="zh-TW" dirty="0"/>
              <a:t>H index = </a:t>
            </a:r>
            <a:r>
              <a:rPr lang="en-US" altLang="zh-TW" i="1" dirty="0"/>
              <a:t>N</a:t>
            </a:r>
            <a:r>
              <a:rPr lang="en-US" altLang="zh-TW" dirty="0"/>
              <a:t>  </a:t>
            </a:r>
            <a:r>
              <a:rPr lang="zh-TW" altLang="en-US" dirty="0"/>
              <a:t>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5F1555-EFFD-44B8-837B-62FE96E65B0A}"/>
              </a:ext>
            </a:extLst>
          </p:cNvPr>
          <p:cNvSpPr/>
          <p:nvPr/>
        </p:nvSpPr>
        <p:spPr>
          <a:xfrm>
            <a:off x="395536" y="374374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Example: </a:t>
            </a:r>
            <a:r>
              <a:rPr lang="zh-TW" altLang="en-US" dirty="0"/>
              <a:t>假設有一個學者發表了</a:t>
            </a:r>
            <a:r>
              <a:rPr lang="en-US" altLang="zh-TW" dirty="0"/>
              <a:t>10</a:t>
            </a:r>
            <a:r>
              <a:rPr lang="zh-TW" altLang="en-US" dirty="0"/>
              <a:t>篇論文， </a:t>
            </a:r>
            <a:r>
              <a:rPr lang="en-US" altLang="zh-TW" dirty="0"/>
              <a:t>citation </a:t>
            </a:r>
            <a:r>
              <a:rPr lang="zh-TW" altLang="en-US" dirty="0"/>
              <a:t>由多到少分別為</a:t>
            </a:r>
            <a:endParaRPr lang="en-US" altLang="zh-TW" dirty="0"/>
          </a:p>
          <a:p>
            <a:r>
              <a:rPr lang="en-US" altLang="zh-TW" dirty="0"/>
              <a:t>                33,</a:t>
            </a:r>
            <a:r>
              <a:rPr lang="zh-TW" altLang="en-US" dirty="0"/>
              <a:t> </a:t>
            </a:r>
            <a:r>
              <a:rPr lang="en-US" altLang="zh-TW" dirty="0"/>
              <a:t>24,</a:t>
            </a:r>
            <a:r>
              <a:rPr lang="zh-TW" altLang="en-US" dirty="0"/>
              <a:t> </a:t>
            </a:r>
            <a:r>
              <a:rPr lang="en-US" altLang="zh-TW" dirty="0"/>
              <a:t>18,</a:t>
            </a:r>
            <a:r>
              <a:rPr lang="zh-TW" altLang="en-US" dirty="0"/>
              <a:t> </a:t>
            </a:r>
            <a:r>
              <a:rPr lang="en-US" altLang="zh-TW" dirty="0"/>
              <a:t>13,</a:t>
            </a:r>
            <a:r>
              <a:rPr lang="zh-TW" altLang="en-US" dirty="0"/>
              <a:t> </a:t>
            </a:r>
            <a:r>
              <a:rPr lang="en-US" altLang="zh-TW" dirty="0"/>
              <a:t>9,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3333FF"/>
                </a:solidFill>
              </a:rPr>
              <a:t>7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4,</a:t>
            </a:r>
            <a:r>
              <a:rPr lang="zh-TW" altLang="en-US" dirty="0"/>
              <a:t> </a:t>
            </a:r>
            <a:r>
              <a:rPr lang="en-US" altLang="zh-TW" dirty="0"/>
              <a:t>3,</a:t>
            </a:r>
            <a:r>
              <a:rPr lang="zh-TW" altLang="en-US" dirty="0"/>
              <a:t> </a:t>
            </a:r>
            <a:r>
              <a:rPr lang="en-US" altLang="zh-TW" dirty="0"/>
              <a:t>1,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</a:p>
          <a:p>
            <a:r>
              <a:rPr lang="en-US" altLang="zh-TW" dirty="0"/>
              <a:t>                </a:t>
            </a:r>
            <a:r>
              <a:rPr lang="zh-TW" altLang="en-US" dirty="0"/>
              <a:t>則這個學者的 </a:t>
            </a:r>
            <a:r>
              <a:rPr lang="en-US" altLang="zh-TW" dirty="0"/>
              <a:t>H-index </a:t>
            </a:r>
            <a:r>
              <a:rPr lang="zh-TW" altLang="en-US" dirty="0"/>
              <a:t>為 </a:t>
            </a:r>
            <a:r>
              <a:rPr lang="en-US" altLang="zh-TW"/>
              <a:t>6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9853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D49335-09A0-4F2B-A2A2-38FED6985CE2}" type="slidenum">
              <a:rPr lang="en-US" altLang="zh-TW"/>
              <a:pPr/>
              <a:t>532</a:t>
            </a:fld>
            <a:endParaRPr lang="en-US" altLang="zh-TW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77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3333FF"/>
                </a:solidFill>
              </a:rPr>
              <a:t>寫論文和投稿的經驗談</a:t>
            </a:r>
            <a:endParaRPr lang="zh-TW" altLang="en-US" sz="2800" b="1">
              <a:solidFill>
                <a:srgbClr val="0000FF"/>
              </a:solidFill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2089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研究生經常會寫論文並且投稿。要如何讓論文投稿之後能夠順利的被接受，相信是同學們所期盼的，畢竟每篇論文都是大家花了不少時間的心血結晶，若論文能夠順利的被接受，也代表了自己的成果總算獲得了肯定。然而，影響論文是否被接受的因素很多，一個好的研究成果，還是配合好的編寫技巧，才可以被一流的期刊或研討會所接受。以下是個人關於論文編寫與投稿的經驗談：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(1)  </a:t>
            </a:r>
            <a:r>
              <a:rPr lang="zh-TW" altLang="en-US">
                <a:solidFill>
                  <a:srgbClr val="3333FF"/>
                </a:solidFill>
              </a:rPr>
              <a:t>你的論文的「賣點」</a:t>
            </a:r>
            <a:r>
              <a:rPr lang="en-US" altLang="zh-TW">
                <a:solidFill>
                  <a:srgbClr val="3333FF"/>
                </a:solidFill>
              </a:rPr>
              <a:t>(</a:t>
            </a:r>
            <a:r>
              <a:rPr lang="zh-TW" altLang="en-US">
                <a:solidFill>
                  <a:srgbClr val="3333FF"/>
                </a:solidFill>
              </a:rPr>
              <a:t>優點</a:t>
            </a:r>
            <a:r>
              <a:rPr lang="en-US" altLang="zh-TW">
                <a:solidFill>
                  <a:srgbClr val="3333FF"/>
                </a:solidFill>
              </a:rPr>
              <a:t>) </a:t>
            </a:r>
            <a:r>
              <a:rPr lang="zh-TW" altLang="en-US">
                <a:solidFill>
                  <a:srgbClr val="3333FF"/>
                </a:solidFill>
              </a:rPr>
              <a:t>是什麼？人家有沒有辦法一眼看得出來你論文的「賣點」？</a:t>
            </a:r>
            <a:endParaRPr lang="en-US" altLang="zh-TW">
              <a:solidFill>
                <a:srgbClr val="3333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</a:t>
            </a:r>
            <a:r>
              <a:rPr lang="zh-TW" altLang="en-US"/>
              <a:t>寫論文其實就是在推銷商品，而所謂的「商品」，就是你的「研究成果」。要說服人家接受你的商品，首先就是要強調你的商品的「賣點」。</a:t>
            </a:r>
            <a:endParaRPr lang="en-US" altLang="zh-TW"/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(2)  </a:t>
            </a:r>
            <a:r>
              <a:rPr lang="zh-TW" altLang="en-US">
                <a:solidFill>
                  <a:srgbClr val="3333FF"/>
                </a:solidFill>
              </a:rPr>
              <a:t>和既有的方法的比較是否足夠？</a:t>
            </a:r>
            <a:endParaRPr lang="en-US" altLang="zh-TW">
              <a:solidFill>
                <a:srgbClr val="3333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</a:t>
            </a:r>
            <a:r>
              <a:rPr lang="zh-TW" altLang="en-US"/>
              <a:t>要證明你所提出的方法是有效的，最好的方式，就是和既有的方法相比較，而且比較的對象越多越好，越新越好。</a:t>
            </a:r>
            <a:endParaRPr lang="en-US" altLang="zh-TW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4EDDF7-285E-47FE-A9AC-9703D205AE7C}" type="slidenum">
              <a:rPr lang="en-US" altLang="zh-TW"/>
              <a:pPr/>
              <a:t>533</a:t>
            </a:fld>
            <a:endParaRPr lang="en-US" altLang="zh-TW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528" y="836712"/>
            <a:ext cx="820896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(3)  </a:t>
            </a:r>
            <a:r>
              <a:rPr lang="zh-TW" altLang="en-US" dirty="0"/>
              <a:t>和前人的方法相比，你的方法</a:t>
            </a:r>
            <a:r>
              <a:rPr lang="zh-TW" altLang="en-US" dirty="0">
                <a:solidFill>
                  <a:srgbClr val="3333FF"/>
                </a:solidFill>
              </a:rPr>
              <a:t>創新</a:t>
            </a:r>
            <a:r>
              <a:rPr lang="zh-TW" altLang="en-US" dirty="0"/>
              <a:t>的地方在何處？ 審稿者是否能看得出來你論文創新的地方？</a:t>
            </a:r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(4) </a:t>
            </a:r>
            <a:r>
              <a:rPr lang="zh-TW" altLang="en-US" dirty="0"/>
              <a:t>就算你的文章和理論相關，最好也多提出實際應用的例子</a:t>
            </a:r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(5) </a:t>
            </a:r>
            <a:r>
              <a:rPr lang="zh-TW" altLang="en-US" dirty="0"/>
              <a:t>參考資料越多越好，越新越好</a:t>
            </a:r>
            <a:endParaRPr lang="en-US" altLang="zh-TW" dirty="0"/>
          </a:p>
          <a:p>
            <a:pPr eaLnBrk="1" hangingPunct="1"/>
            <a:r>
              <a:rPr lang="en-US" altLang="zh-TW" dirty="0"/>
              <a:t>     (</a:t>
            </a:r>
            <a:r>
              <a:rPr lang="zh-TW" altLang="en-US" dirty="0"/>
              <a:t>在研究一個領域時，論文 </a:t>
            </a:r>
            <a:r>
              <a:rPr lang="en-US" altLang="zh-TW" dirty="0"/>
              <a:t>survey </a:t>
            </a:r>
            <a:r>
              <a:rPr lang="zh-TW" altLang="en-US" dirty="0"/>
              <a:t>的量要足夠</a:t>
            </a:r>
            <a:r>
              <a:rPr lang="en-US" altLang="zh-TW" dirty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>
                <a:cs typeface="Times New Roman" pitchFamily="18" charset="0"/>
              </a:rPr>
              <a:t>(6) Previous work (</a:t>
            </a:r>
            <a:r>
              <a:rPr lang="zh-TW" altLang="en-US" dirty="0">
                <a:cs typeface="Times New Roman" pitchFamily="18" charset="0"/>
              </a:rPr>
              <a:t>前人已經提出的概念</a:t>
            </a:r>
            <a:r>
              <a:rPr lang="en-US" altLang="zh-TW" dirty="0">
                <a:cs typeface="Times New Roman" pitchFamily="18" charset="0"/>
              </a:rPr>
              <a:t>) </a:t>
            </a:r>
            <a:r>
              <a:rPr lang="zh-TW" altLang="en-US" dirty="0">
                <a:cs typeface="Times New Roman" pitchFamily="18" charset="0"/>
              </a:rPr>
              <a:t>精簡介紹即可，多強調自己的貢獻。</a:t>
            </a:r>
            <a:r>
              <a:rPr lang="en-US" altLang="zh-TW" dirty="0">
                <a:cs typeface="Times New Roman" pitchFamily="18" charset="0"/>
              </a:rPr>
              <a:t>Introduction </a:t>
            </a:r>
            <a:r>
              <a:rPr lang="zh-TW" altLang="en-US" dirty="0">
                <a:cs typeface="Times New Roman" pitchFamily="18" charset="0"/>
              </a:rPr>
              <a:t>加上 </a:t>
            </a:r>
            <a:r>
              <a:rPr lang="en-US" altLang="zh-TW" dirty="0">
                <a:cs typeface="Times New Roman" pitchFamily="18" charset="0"/>
              </a:rPr>
              <a:t>Previous work </a:t>
            </a:r>
            <a:r>
              <a:rPr lang="zh-TW" altLang="en-US" dirty="0">
                <a:cs typeface="Times New Roman" pitchFamily="18" charset="0"/>
              </a:rPr>
              <a:t>最好不要超過一篇論文的四分之一</a:t>
            </a:r>
            <a:r>
              <a:rPr lang="en-US" altLang="zh-TW" dirty="0"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zh-TW" dirty="0"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cs typeface="Times New Roman" pitchFamily="18" charset="0"/>
              </a:rPr>
              <a:t>(7) </a:t>
            </a:r>
            <a:r>
              <a:rPr lang="zh-TW" altLang="en-US" dirty="0">
                <a:cs typeface="Times New Roman" pitchFamily="18" charset="0"/>
              </a:rPr>
              <a:t>英文表達能力要有一定的水準</a:t>
            </a:r>
            <a:r>
              <a:rPr lang="en-US" altLang="zh-TW" dirty="0">
                <a:cs typeface="Times New Roman" pitchFamily="18" charset="0"/>
              </a:rPr>
              <a:t>      </a:t>
            </a:r>
          </a:p>
          <a:p>
            <a:pPr eaLnBrk="1" hangingPunct="1"/>
            <a:endParaRPr lang="en-US" altLang="zh-TW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648F25-2C0D-44E9-917A-C89354DFF245}" type="slidenum">
              <a:rPr lang="en-US" altLang="zh-TW"/>
              <a:pPr/>
              <a:t>534</a:t>
            </a:fld>
            <a:endParaRPr lang="en-US" altLang="zh-TW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39551" y="2852936"/>
            <a:ext cx="807893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cs typeface="Times New Roman" pitchFamily="18" charset="0"/>
              </a:rPr>
              <a:t>(10) </a:t>
            </a:r>
            <a:r>
              <a:rPr lang="zh-TW" altLang="en-US" dirty="0">
                <a:cs typeface="Times New Roman" pitchFamily="18" charset="0"/>
              </a:rPr>
              <a:t>可以用 </a:t>
            </a:r>
            <a:r>
              <a:rPr lang="en-US" altLang="zh-TW" dirty="0">
                <a:cs typeface="Times New Roman" pitchFamily="18" charset="0"/>
              </a:rPr>
              <a:t>Conference </a:t>
            </a:r>
            <a:r>
              <a:rPr lang="zh-TW" altLang="en-US" dirty="0">
                <a:cs typeface="Times New Roman" pitchFamily="18" charset="0"/>
              </a:rPr>
              <a:t>的期限來要求自己多寫研討會論文，之後再陸續改成期刊論文投稿，如此一年的論文量將很可觀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90347" y="3843521"/>
            <a:ext cx="8064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cs typeface="Times New Roman" pitchFamily="18" charset="0"/>
              </a:rPr>
              <a:t>(11)</a:t>
            </a:r>
            <a:r>
              <a:rPr lang="zh-TW" altLang="en-US" dirty="0">
                <a:cs typeface="Times New Roman" pitchFamily="18" charset="0"/>
              </a:rPr>
              <a:t>多注意格式，不同的期刊或研討會，對格式的要求也不同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cs typeface="Times New Roman" pitchFamily="18" charset="0"/>
              </a:rPr>
              <a:t>(12) </a:t>
            </a:r>
            <a:r>
              <a:rPr lang="zh-TW" altLang="en-US" dirty="0">
                <a:cs typeface="Times New Roman" pitchFamily="18" charset="0"/>
              </a:rPr>
              <a:t>最後，問自己一個問題：</a:t>
            </a:r>
            <a:endParaRPr lang="en-US" altLang="zh-TW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3333FF"/>
                </a:solidFill>
                <a:cs typeface="Times New Roman" pitchFamily="18" charset="0"/>
              </a:rPr>
              <a:t>如果你是審稿者，你會滿意你寫的這一篇論文嗎？</a:t>
            </a:r>
            <a:endParaRPr lang="en-US" altLang="zh-TW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cs typeface="Times New Roman" pitchFamily="18" charset="0"/>
              </a:rPr>
              <a:t>若答案是肯定的再投稿</a:t>
            </a:r>
            <a:endParaRPr lang="en-US" altLang="zh-TW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4699" y="631384"/>
            <a:ext cx="8253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(8)</a:t>
            </a:r>
            <a:r>
              <a:rPr lang="zh-TW" altLang="en-US" dirty="0">
                <a:solidFill>
                  <a:srgbClr val="3333FF"/>
                </a:solidFill>
                <a:cs typeface="Times New Roman" pitchFamily="18" charset="0"/>
              </a:rPr>
              <a:t>可以多用數學式和圖來解釋概念，有時會比文字還清楚</a:t>
            </a:r>
            <a:endParaRPr lang="en-US" altLang="zh-TW" dirty="0">
              <a:solidFill>
                <a:srgbClr val="3333FF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zh-TW" dirty="0">
                <a:cs typeface="Times New Roman" pitchFamily="18" charset="0"/>
              </a:rPr>
              <a:t>      </a:t>
            </a:r>
            <a:r>
              <a:rPr lang="zh-TW" altLang="en-US" dirty="0">
                <a:cs typeface="Times New Roman" pitchFamily="18" charset="0"/>
              </a:rPr>
              <a:t>通常東方人英文表達能力有限。審稿者經常會看你們的圖表和數學式</a:t>
            </a:r>
            <a:r>
              <a:rPr lang="en-US" altLang="zh-TW" dirty="0">
                <a:cs typeface="Times New Roman" pitchFamily="18" charset="0"/>
              </a:rPr>
              <a:t>(</a:t>
            </a:r>
            <a:r>
              <a:rPr lang="zh-TW" altLang="en-US" dirty="0">
                <a:cs typeface="Times New Roman" pitchFamily="18" charset="0"/>
              </a:rPr>
              <a:t>而非文字</a:t>
            </a:r>
            <a:r>
              <a:rPr lang="en-US" altLang="zh-TW" dirty="0">
                <a:cs typeface="Times New Roman" pitchFamily="18" charset="0"/>
              </a:rPr>
              <a:t>) </a:t>
            </a:r>
            <a:r>
              <a:rPr lang="zh-TW" altLang="en-US" dirty="0">
                <a:cs typeface="Times New Roman" pitchFamily="18" charset="0"/>
              </a:rPr>
              <a:t>來判斷你們論文的品質</a:t>
            </a:r>
            <a:endParaRPr lang="en-US" altLang="zh-TW" dirty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zh-TW" dirty="0">
                <a:cs typeface="Times New Roman" pitchFamily="18" charset="0"/>
              </a:rPr>
              <a:t>(9) </a:t>
            </a:r>
            <a:r>
              <a:rPr lang="zh-TW" altLang="en-US" dirty="0">
                <a:cs typeface="Times New Roman" pitchFamily="18" charset="0"/>
              </a:rPr>
              <a:t>同樣的道理，可以用</a:t>
            </a:r>
            <a:r>
              <a:rPr lang="zh-TW" altLang="en-US" dirty="0">
                <a:solidFill>
                  <a:srgbClr val="3333FF"/>
                </a:solidFill>
                <a:cs typeface="Times New Roman" pitchFamily="18" charset="0"/>
              </a:rPr>
              <a:t>「條列式」</a:t>
            </a:r>
            <a:r>
              <a:rPr lang="zh-TW" altLang="en-US" dirty="0">
                <a:cs typeface="Times New Roman" pitchFamily="18" charset="0"/>
              </a:rPr>
              <a:t>的方式來取代一大段文字來描述方法的觀念、流程、或優點</a:t>
            </a:r>
            <a:endParaRPr lang="en-US" altLang="zh-TW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5AA0A-FDB4-420D-9276-5B857992C4B4}" type="slidenum">
              <a:rPr lang="en-US" altLang="zh-TW" smtClean="0"/>
              <a:pPr/>
              <a:t>535</a:t>
            </a:fld>
            <a:endParaRPr lang="en-US" altLang="zh-TW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395288" y="47625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200" b="1" dirty="0">
                <a:solidFill>
                  <a:srgbClr val="3333FF"/>
                </a:solidFill>
              </a:rPr>
              <a:t>XV.  Orthogonal Transform and Multiplexing</a:t>
            </a:r>
            <a:endParaRPr lang="zh-TW" altLang="en-US" sz="3200" b="1" dirty="0">
              <a:solidFill>
                <a:srgbClr val="3333FF"/>
              </a:solidFill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468313" y="1268413"/>
            <a:ext cx="82073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 </a:t>
            </a:r>
            <a:r>
              <a:rPr lang="en-US" altLang="zh-TW" sz="2400" b="1" dirty="0">
                <a:solidFill>
                  <a:srgbClr val="3333FF"/>
                </a:solidFill>
              </a:rPr>
              <a:t>15-A  Orthogonal and Dual Orthogonal 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827088" y="2552700"/>
          <a:ext cx="7180262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7162800" imgH="1930400" progId="Equation.DSMT4">
                  <p:embed/>
                </p:oleObj>
              </mc:Choice>
              <mc:Fallback>
                <p:oleObj name="Equation" r:id="rId3" imgW="7162800" imgH="1930400" progId="Equation.DSMT4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52700"/>
                        <a:ext cx="7180262" cy="193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Any </a:t>
            </a:r>
            <a:r>
              <a:rPr lang="en-US" altLang="zh-TW" i="1"/>
              <a:t>M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 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 discrete linear transform can be expressed as the matrix form: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27088" y="4941888"/>
          <a:ext cx="35512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3543300" imgH="685800" progId="Equation.DSMT4">
                  <p:embed/>
                </p:oleObj>
              </mc:Choice>
              <mc:Fallback>
                <p:oleObj name="Equation" r:id="rId5" imgW="3543300" imgH="685800" progId="Equation.DSMT4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1888"/>
                        <a:ext cx="35512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Line 7"/>
          <p:cNvSpPr>
            <a:spLocks noChangeShapeType="1"/>
          </p:cNvSpPr>
          <p:nvPr/>
        </p:nvSpPr>
        <p:spPr bwMode="auto">
          <a:xfrm flipV="1">
            <a:off x="2339975" y="54467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692275" y="573405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inner product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3333FF"/>
                </a:solidFill>
              </a:rPr>
              <a:t>         Y =                        A                                           X</a:t>
            </a:r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827088" y="4508500"/>
            <a:ext cx="11525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2195513" y="4508500"/>
            <a:ext cx="4681537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7019925" y="4508500"/>
            <a:ext cx="9366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>
            <a:off x="2268538" y="2924175"/>
            <a:ext cx="4608512" cy="0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2268538" y="3716338"/>
            <a:ext cx="4608512" cy="0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2339975" y="3284538"/>
            <a:ext cx="4608513" cy="0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>
            <a:off x="2339975" y="4076700"/>
            <a:ext cx="4608513" cy="0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964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19D2E-8A7B-4B09-AD44-F1B30E07650D}" type="slidenum">
              <a:rPr lang="en-US" altLang="zh-TW" smtClean="0"/>
              <a:pPr/>
              <a:t>536</a:t>
            </a:fld>
            <a:endParaRPr lang="en-US" altLang="zh-TW"/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266950" y="547688"/>
          <a:ext cx="3273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3" imgW="3263900" imgH="685800" progId="Equation.DSMT4">
                  <p:embed/>
                </p:oleObj>
              </mc:Choice>
              <mc:Fallback>
                <p:oleObj name="Equation" r:id="rId3" imgW="3263900" imgH="685800" progId="Equation.DSMT4">
                  <p:embed/>
                  <p:pic>
                    <p:nvPicPr>
                      <p:cNvPr id="174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47688"/>
                        <a:ext cx="32734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11188" y="692150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Orthogonal: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651500" y="6921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/>
              <a:t>when </a:t>
            </a:r>
            <a:r>
              <a:rPr lang="en-US" altLang="zh-TW" b="1" i="1"/>
              <a:t>k</a:t>
            </a:r>
            <a:r>
              <a:rPr lang="en-US" altLang="zh-TW" b="1"/>
              <a:t> </a:t>
            </a:r>
            <a:r>
              <a:rPr lang="en-US" altLang="zh-TW" b="1">
                <a:sym typeface="Symbol" pitchFamily="18" charset="2"/>
              </a:rPr>
              <a:t> </a:t>
            </a:r>
            <a:r>
              <a:rPr lang="en-US" altLang="zh-TW" b="1" i="1">
                <a:sym typeface="Symbol" pitchFamily="18" charset="2"/>
              </a:rPr>
              <a:t>h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734536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orthogonal transforms </a:t>
            </a:r>
            <a:r>
              <a:rPr lang="zh-TW" altLang="en-US"/>
              <a:t>的例子：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Symbol" pitchFamily="18" charset="2"/>
              </a:rPr>
              <a:t></a:t>
            </a:r>
            <a:r>
              <a:rPr lang="en-US" altLang="zh-TW"/>
              <a:t> discrete Fourier transform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Symbol" pitchFamily="18" charset="2"/>
              </a:rPr>
              <a:t></a:t>
            </a:r>
            <a:r>
              <a:rPr lang="en-US" altLang="zh-TW"/>
              <a:t> discrete cosine, sine, Hartley transforms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altLang="zh-TW">
                <a:sym typeface="Symbol" pitchFamily="18" charset="2"/>
              </a:rPr>
              <a:t></a:t>
            </a:r>
            <a:r>
              <a:rPr lang="en-US" altLang="zh-TW"/>
              <a:t> Walsh Transform, Haar Transform </a:t>
            </a:r>
            <a:endParaRPr lang="zh-TW" altLang="en-US"/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Symbol" pitchFamily="18" charset="2"/>
              </a:rPr>
              <a:t> discrete </a:t>
            </a:r>
            <a:r>
              <a:rPr lang="en-US" altLang="zh-TW"/>
              <a:t>Legendre transform 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·"/>
            </a:pPr>
            <a:r>
              <a:rPr lang="en-US" altLang="zh-TW">
                <a:sym typeface="Symbol" pitchFamily="18" charset="2"/>
              </a:rPr>
              <a:t> discrete orthogonal polynomial transforms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Hahn, Meixner, Krawtchouk, Charlier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·"/>
            </a:pPr>
            <a:endParaRPr lang="en-US" altLang="zh-TW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77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F656D-7404-4882-AF9E-C049D6974931}" type="slidenum">
              <a:rPr lang="en-US" altLang="zh-TW"/>
              <a:pPr/>
              <a:t>501</a:t>
            </a:fld>
            <a:endParaRPr lang="en-US" altLang="zh-TW"/>
          </a:p>
        </p:txBody>
      </p:sp>
      <p:sp>
        <p:nvSpPr>
          <p:cNvPr id="7171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8362950" cy="3648075"/>
          </a:xfrm>
        </p:spPr>
        <p:txBody>
          <a:bodyPr/>
          <a:lstStyle/>
          <a:p>
            <a:pPr marL="0" indent="0" algn="just">
              <a:spcAft>
                <a:spcPts val="475"/>
              </a:spcAft>
              <a:buFontTx/>
              <a:buNone/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References for Walsh Transforms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 K. G.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Beanchamp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Walsh Functions and Their Applications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Academic </a:t>
            </a:r>
            <a:b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Press, New York, 1975.   </a:t>
            </a:r>
          </a:p>
          <a:p>
            <a:pPr marL="0" indent="0" algn="just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 B. I.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Golubov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A.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Efimov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and V.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Skvortsov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Walsh Series and Transforms:</a:t>
            </a:r>
            <a:b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Theory and Applications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Kluwer Academic Publishers, Boston, 1991. </a:t>
            </a:r>
            <a:r>
              <a:rPr lang="en-US" altLang="zh-TW" sz="2800" dirty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marL="0" indent="0" algn="just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 H. F.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Harmuth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“Applications of Walsh functions in communications,”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IEEE </a:t>
            </a:r>
            <a:b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Spectrum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vol. 6, no. 11, pp. 82-91, Nov. 1969.    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just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[4] H. F.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Harmuth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Transmission of Information by Orthogonal Functions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b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Springer-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Verlag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New York, 1972.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just">
              <a:spcAft>
                <a:spcPts val="475"/>
              </a:spcAft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57911-680D-41F2-B376-FC9ADE9D4FA4}" type="slidenum">
              <a:rPr lang="en-US" altLang="zh-TW" smtClean="0"/>
              <a:pPr/>
              <a:t>537</a:t>
            </a:fld>
            <a:endParaRPr lang="en-US" altLang="zh-TW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755576" y="620688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dirty="0"/>
              <a:t>為什麼在信號處理上，我們經常用 </a:t>
            </a:r>
            <a:r>
              <a:rPr lang="en-US" altLang="zh-TW" sz="2400" dirty="0"/>
              <a:t>orthogonal transform?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FF0000"/>
                </a:solidFill>
              </a:rPr>
              <a:t>Orthogonal transform </a:t>
            </a:r>
            <a:r>
              <a:rPr lang="zh-TW" altLang="en-US" sz="2400" dirty="0"/>
              <a:t>最大的好處何在？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755650" y="32131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227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57911-680D-41F2-B376-FC9ADE9D4FA4}" type="slidenum">
              <a:rPr lang="en-US" altLang="zh-TW" smtClean="0"/>
              <a:pPr/>
              <a:t>538</a:t>
            </a:fld>
            <a:endParaRPr lang="en-US" altLang="zh-TW"/>
          </a:p>
        </p:txBody>
      </p:sp>
      <p:sp>
        <p:nvSpPr>
          <p:cNvPr id="2" name="橢圓 1"/>
          <p:cNvSpPr/>
          <p:nvPr/>
        </p:nvSpPr>
        <p:spPr>
          <a:xfrm>
            <a:off x="2964227" y="7301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059832" y="56279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</a:t>
            </a:r>
            <a:r>
              <a:rPr lang="en-US" altLang="zh-TW" dirty="0"/>
              <a:t> = (2,2)</a:t>
            </a: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592220" y="762855"/>
            <a:ext cx="1467612" cy="1370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92220" y="2132856"/>
            <a:ext cx="819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1592220" y="1361859"/>
            <a:ext cx="0" cy="770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339752" y="2106960"/>
            <a:ext cx="11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1</a:t>
            </a:r>
            <a:r>
              <a:rPr lang="en-US" altLang="zh-TW" dirty="0"/>
              <a:t> = (1,0)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1058852" y="1012234"/>
            <a:ext cx="11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2</a:t>
            </a:r>
            <a:r>
              <a:rPr lang="en-US" altLang="zh-TW" dirty="0"/>
              <a:t> = (0,1)</a:t>
            </a:r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1592220" y="2132856"/>
            <a:ext cx="1539620" cy="14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" idx="1"/>
          </p:cNvCxnSpPr>
          <p:nvPr/>
        </p:nvCxnSpPr>
        <p:spPr>
          <a:xfrm flipH="1" flipV="1">
            <a:off x="3059832" y="762854"/>
            <a:ext cx="23598" cy="13441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2999622" y="32111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1614061" y="3220820"/>
            <a:ext cx="1467612" cy="1370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1592220" y="4597584"/>
            <a:ext cx="569574" cy="506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1592220" y="3826587"/>
            <a:ext cx="0" cy="770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975452" y="3419619"/>
            <a:ext cx="11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4</a:t>
            </a:r>
            <a:r>
              <a:rPr lang="en-US" altLang="zh-TW" dirty="0"/>
              <a:t> = (0,1)</a:t>
            </a: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3059833" y="3227583"/>
            <a:ext cx="11797" cy="26754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3141884" y="294793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</a:t>
            </a:r>
            <a:r>
              <a:rPr lang="en-US" altLang="zh-TW" dirty="0"/>
              <a:t> = (2,2)</a:t>
            </a:r>
          </a:p>
        </p:txBody>
      </p:sp>
      <p:graphicFrame>
        <p:nvGraphicFramePr>
          <p:cNvPr id="72" name="Object 3"/>
          <p:cNvGraphicFramePr>
            <a:graphicFrameLocks noChangeAspect="1"/>
          </p:cNvGraphicFramePr>
          <p:nvPr>
            <p:extLst/>
          </p:nvPr>
        </p:nvGraphicFramePr>
        <p:xfrm>
          <a:off x="975452" y="5125176"/>
          <a:ext cx="15652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1562040" imgH="393480" progId="Equation.DSMT4">
                  <p:embed/>
                </p:oleObj>
              </mc:Choice>
              <mc:Fallback>
                <p:oleObj name="Equation" r:id="rId3" imgW="1562040" imgH="393480" progId="Equation.DSMT4">
                  <p:embed/>
                  <p:pic>
                    <p:nvPicPr>
                      <p:cNvPr id="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52" y="5125176"/>
                        <a:ext cx="15652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直線單箭頭接點 72"/>
          <p:cNvCxnSpPr/>
          <p:nvPr/>
        </p:nvCxnSpPr>
        <p:spPr>
          <a:xfrm>
            <a:off x="1592220" y="4608058"/>
            <a:ext cx="1444015" cy="12949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3"/>
          <p:cNvGraphicFramePr>
            <a:graphicFrameLocks noChangeAspect="1"/>
          </p:cNvGraphicFramePr>
          <p:nvPr>
            <p:extLst/>
          </p:nvPr>
        </p:nvGraphicFramePr>
        <p:xfrm>
          <a:off x="4788024" y="1117655"/>
          <a:ext cx="1323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5" imgW="1320480" imgH="330120" progId="Equation.DSMT4">
                  <p:embed/>
                </p:oleObj>
              </mc:Choice>
              <mc:Fallback>
                <p:oleObj name="Equation" r:id="rId5" imgW="1320480" imgH="330120" progId="Equation.DSMT4">
                  <p:embed/>
                  <p:pic>
                    <p:nvPicPr>
                      <p:cNvPr id="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117655"/>
                        <a:ext cx="1323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"/>
          <p:cNvGraphicFramePr>
            <a:graphicFrameLocks noChangeAspect="1"/>
          </p:cNvGraphicFramePr>
          <p:nvPr>
            <p:extLst/>
          </p:nvPr>
        </p:nvGraphicFramePr>
        <p:xfrm>
          <a:off x="4628480" y="3715320"/>
          <a:ext cx="1643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7" imgW="1638000" imgH="380880" progId="Equation.DSMT4">
                  <p:embed/>
                </p:oleObj>
              </mc:Choice>
              <mc:Fallback>
                <p:oleObj name="Equation" r:id="rId7" imgW="1638000" imgH="380880" progId="Equation.DSMT4">
                  <p:embed/>
                  <p:pic>
                    <p:nvPicPr>
                      <p:cNvPr id="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480" y="3715320"/>
                        <a:ext cx="16430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矩形 69"/>
          <p:cNvSpPr/>
          <p:nvPr/>
        </p:nvSpPr>
        <p:spPr>
          <a:xfrm>
            <a:off x="405528" y="202544"/>
            <a:ext cx="2738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1</a:t>
            </a:r>
            <a:r>
              <a:rPr lang="en-US" altLang="zh-TW" dirty="0"/>
              <a:t> and </a:t>
            </a:r>
            <a:r>
              <a:rPr lang="en-US" altLang="zh-TW" b="1" dirty="0"/>
              <a:t>e</a:t>
            </a:r>
            <a:r>
              <a:rPr lang="en-US" altLang="zh-TW" b="1" baseline="-25000" dirty="0"/>
              <a:t>2</a:t>
            </a:r>
            <a:r>
              <a:rPr lang="en-US" altLang="zh-TW" dirty="0"/>
              <a:t> are orthogonal </a:t>
            </a:r>
            <a:endParaRPr lang="zh-TW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400131" y="2737406"/>
            <a:ext cx="3086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3</a:t>
            </a:r>
            <a:r>
              <a:rPr lang="en-US" altLang="zh-TW" dirty="0"/>
              <a:t> and </a:t>
            </a:r>
            <a:r>
              <a:rPr lang="en-US" altLang="zh-TW" b="1" dirty="0"/>
              <a:t>e</a:t>
            </a:r>
            <a:r>
              <a:rPr lang="en-US" altLang="zh-TW" b="1" baseline="-25000" dirty="0"/>
              <a:t>4</a:t>
            </a:r>
            <a:r>
              <a:rPr lang="en-US" altLang="zh-TW" dirty="0"/>
              <a:t> are not orthogonal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4902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7266D2-C562-4687-AEB6-4041A02E4C87}" type="slidenum">
              <a:rPr lang="en-US" altLang="zh-TW" smtClean="0"/>
              <a:pPr/>
              <a:t>539</a:t>
            </a:fld>
            <a:endParaRPr lang="en-US" altLang="zh-TW"/>
          </a:p>
        </p:txBody>
      </p:sp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597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>
                <a:solidFill>
                  <a:srgbClr val="3333FF"/>
                </a:solidFill>
              </a:rPr>
              <a:t>If partial terms are used for reconstruction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3282950" y="1052513"/>
          <a:ext cx="24177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3" imgW="2413000" imgH="685800" progId="Equation.DSMT4">
                  <p:embed/>
                </p:oleObj>
              </mc:Choice>
              <mc:Fallback>
                <p:oleObj name="Equation" r:id="rId3" imgW="2413000" imgH="685800" progId="Equation.DSMT4">
                  <p:embed/>
                  <p:pic>
                    <p:nvPicPr>
                      <p:cNvPr id="184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052513"/>
                        <a:ext cx="24177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25923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</a:rPr>
              <a:t>for orthogonal case,</a:t>
            </a:r>
            <a:r>
              <a:rPr lang="en-US" altLang="zh-TW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perfect reconstruction:</a:t>
            </a:r>
          </a:p>
          <a:p>
            <a:pPr eaLnBrk="1" hangingPunct="1"/>
            <a:endParaRPr lang="en-US" altLang="zh-TW"/>
          </a:p>
          <a:p>
            <a:pPr eaLnBrk="1" hangingPunct="1">
              <a:spcBef>
                <a:spcPct val="30000"/>
              </a:spcBef>
            </a:pPr>
            <a:r>
              <a:rPr lang="en-US" altLang="zh-TW"/>
              <a:t>partial reconstruction:</a:t>
            </a: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6084888" y="19891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K</a:t>
            </a:r>
            <a:r>
              <a:rPr lang="en-US" altLang="zh-TW"/>
              <a:t> &lt; </a:t>
            </a:r>
            <a:r>
              <a:rPr lang="en-US" altLang="zh-TW" i="1"/>
              <a:t>N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213100" y="1844675"/>
          <a:ext cx="2557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5" imgW="2552700" imgH="685800" progId="Equation.DSMT4">
                  <p:embed/>
                </p:oleObj>
              </mc:Choice>
              <mc:Fallback>
                <p:oleObj name="Equation" r:id="rId5" imgW="2552700" imgH="685800" progId="Equation.DSMT4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844675"/>
                        <a:ext cx="25574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900113" y="2997200"/>
          <a:ext cx="7329487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7" imgW="7315200" imgH="3073400" progId="Equation.DSMT4">
                  <p:embed/>
                </p:oleObj>
              </mc:Choice>
              <mc:Fallback>
                <p:oleObj name="Equation" r:id="rId7" imgW="7315200" imgH="3073400" progId="Equation.DSMT4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97200"/>
                        <a:ext cx="7329487" cy="307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827088" y="2565400"/>
            <a:ext cx="705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reconstruction error of partial reconstruction</a:t>
            </a:r>
            <a:endParaRPr lang="zh-TW" alt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539750" y="6092825"/>
            <a:ext cx="813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由於                     一定是正的，可以保證 </a:t>
            </a:r>
            <a:r>
              <a:rPr lang="en-US" altLang="zh-TW" i="1" u="sng">
                <a:solidFill>
                  <a:srgbClr val="FF0000"/>
                </a:solidFill>
              </a:rPr>
              <a:t>K</a:t>
            </a:r>
            <a:r>
              <a:rPr lang="en-US" altLang="zh-TW" u="sng">
                <a:solidFill>
                  <a:srgbClr val="FF0000"/>
                </a:solidFill>
              </a:rPr>
              <a:t> </a:t>
            </a:r>
            <a:r>
              <a:rPr lang="zh-TW" altLang="en-US" u="sng">
                <a:solidFill>
                  <a:srgbClr val="FF0000"/>
                </a:solidFill>
              </a:rPr>
              <a:t>越大</a:t>
            </a:r>
            <a:r>
              <a:rPr lang="en-US" altLang="zh-TW" u="sng">
                <a:solidFill>
                  <a:srgbClr val="FF0000"/>
                </a:solidFill>
              </a:rPr>
              <a:t>, reconstruction error </a:t>
            </a:r>
            <a:r>
              <a:rPr lang="zh-TW" altLang="en-US" u="sng">
                <a:solidFill>
                  <a:srgbClr val="FF0000"/>
                </a:solidFill>
              </a:rPr>
              <a:t>越小</a:t>
            </a:r>
          </a:p>
        </p:txBody>
      </p:sp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1260475" y="6092825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9" imgW="1066337" imgH="406224" progId="Equation.DSMT4">
                  <p:embed/>
                </p:oleObj>
              </mc:Choice>
              <mc:Fallback>
                <p:oleObj name="Equation" r:id="rId9" imgW="1066337" imgH="406224" progId="Equation.DSMT4">
                  <p:embed/>
                  <p:pic>
                    <p:nvPicPr>
                      <p:cNvPr id="184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6092825"/>
                        <a:ext cx="1066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2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B6362B-AA02-4731-8100-14EFFC451115}" type="slidenum">
              <a:rPr lang="en-US" altLang="zh-TW" smtClean="0"/>
              <a:pPr/>
              <a:t>540</a:t>
            </a:fld>
            <a:endParaRPr lang="en-US" altLang="zh-TW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386138" y="692150"/>
          <a:ext cx="2341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4" imgW="2336800" imgH="685800" progId="Equation.DSMT4">
                  <p:embed/>
                </p:oleObj>
              </mc:Choice>
              <mc:Fallback>
                <p:oleObj name="Equation" r:id="rId4" imgW="2336800" imgH="685800" progId="Equation.DSMT4">
                  <p:embed/>
                  <p:pic>
                    <p:nvPicPr>
                      <p:cNvPr id="194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692150"/>
                        <a:ext cx="2341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2952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</a:rPr>
              <a:t>For non-orthogonal case,</a:t>
            </a:r>
            <a:r>
              <a:rPr lang="en-US" altLang="zh-TW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perfect reconstruction:</a:t>
            </a:r>
          </a:p>
          <a:p>
            <a:pPr eaLnBrk="1" hangingPunct="1"/>
            <a:endParaRPr lang="en-US" altLang="zh-TW"/>
          </a:p>
          <a:p>
            <a:pPr eaLnBrk="1" hangingPunct="1">
              <a:spcBef>
                <a:spcPct val="30000"/>
              </a:spcBef>
            </a:pPr>
            <a:r>
              <a:rPr lang="en-US" altLang="zh-TW"/>
              <a:t>partial reconstruction:</a:t>
            </a: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6156325" y="15573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K</a:t>
            </a:r>
            <a:r>
              <a:rPr lang="en-US" altLang="zh-TW"/>
              <a:t> &lt; </a:t>
            </a:r>
            <a:r>
              <a:rPr lang="en-US" altLang="zh-TW" i="1"/>
              <a:t>N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392488" y="1412875"/>
          <a:ext cx="246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6" imgW="2463800" imgH="685800" progId="Equation.DSMT4">
                  <p:embed/>
                </p:oleObj>
              </mc:Choice>
              <mc:Fallback>
                <p:oleObj name="Equation" r:id="rId6" imgW="2463800" imgH="68580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1412875"/>
                        <a:ext cx="246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003300" y="2636838"/>
          <a:ext cx="57531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8" imgW="5740400" imgH="2311400" progId="Equation.DSMT4">
                  <p:embed/>
                </p:oleObj>
              </mc:Choice>
              <mc:Fallback>
                <p:oleObj name="Equation" r:id="rId8" imgW="5740400" imgH="2311400" progId="Equation.DSMT4">
                  <p:embed/>
                  <p:pic>
                    <p:nvPicPr>
                      <p:cNvPr id="194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636838"/>
                        <a:ext cx="5753100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55650" y="2276475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reconstruction error of partial reconstruction</a:t>
            </a:r>
            <a:endParaRPr lang="zh-TW" altLang="en-US"/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755650" y="5300663"/>
            <a:ext cx="8137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由於                                                         不一定是正的，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無法保證 </a:t>
            </a:r>
            <a:r>
              <a:rPr lang="en-US" altLang="zh-TW" i="1">
                <a:solidFill>
                  <a:srgbClr val="FF0000"/>
                </a:solidFill>
              </a:rPr>
              <a:t>K</a:t>
            </a:r>
            <a:r>
              <a:rPr lang="en-US" altLang="zh-TW">
                <a:solidFill>
                  <a:srgbClr val="FF0000"/>
                </a:solidFill>
              </a:rPr>
              <a:t> </a:t>
            </a:r>
            <a:r>
              <a:rPr lang="zh-TW" altLang="en-US">
                <a:solidFill>
                  <a:srgbClr val="FF0000"/>
                </a:solidFill>
              </a:rPr>
              <a:t>越大</a:t>
            </a:r>
            <a:r>
              <a:rPr lang="en-US" altLang="zh-TW">
                <a:solidFill>
                  <a:srgbClr val="FF0000"/>
                </a:solidFill>
              </a:rPr>
              <a:t>, reconstruction error </a:t>
            </a:r>
            <a:r>
              <a:rPr lang="zh-TW" altLang="en-US">
                <a:solidFill>
                  <a:srgbClr val="FF0000"/>
                </a:solidFill>
              </a:rPr>
              <a:t>越小</a:t>
            </a:r>
          </a:p>
        </p:txBody>
      </p:sp>
      <p:graphicFrame>
        <p:nvGraphicFramePr>
          <p:cNvPr id="19461" name="Object 9"/>
          <p:cNvGraphicFramePr>
            <a:graphicFrameLocks noChangeAspect="1"/>
          </p:cNvGraphicFramePr>
          <p:nvPr/>
        </p:nvGraphicFramePr>
        <p:xfrm>
          <a:off x="1619250" y="5157788"/>
          <a:ext cx="320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10" imgW="3200400" imgH="685800" progId="Equation.DSMT4">
                  <p:embed/>
                </p:oleObj>
              </mc:Choice>
              <mc:Fallback>
                <p:oleObj name="Equation" r:id="rId10" imgW="3200400" imgH="685800" progId="Equation.DSMT4">
                  <p:embed/>
                  <p:pic>
                    <p:nvPicPr>
                      <p:cNvPr id="19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157788"/>
                        <a:ext cx="3200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6156325" y="827088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3333FF"/>
                </a:solidFill>
              </a:rPr>
              <a:t>B = A</a:t>
            </a:r>
            <a:r>
              <a:rPr lang="en-US" altLang="zh-TW" b="1" baseline="30000" dirty="0">
                <a:solidFill>
                  <a:srgbClr val="3333FF"/>
                </a:solidFill>
                <a:cs typeface="Times New Roman" pitchFamily="18" charset="0"/>
              </a:rPr>
              <a:t>−1</a:t>
            </a:r>
          </a:p>
        </p:txBody>
      </p:sp>
    </p:spTree>
    <p:extLst>
      <p:ext uri="{BB962C8B-B14F-4D97-AF65-F5344CB8AC3E}">
        <p14:creationId xmlns:p14="http://schemas.microsoft.com/office/powerpoint/2010/main" val="1976457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CB1F72-7BE7-4833-8224-CF9F796334A4}" type="slidenum">
              <a:rPr lang="en-US" altLang="zh-TW" smtClean="0"/>
              <a:pPr/>
              <a:t>541</a:t>
            </a:fld>
            <a:endParaRPr lang="en-US" altLang="zh-TW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50825" y="404813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 </a:t>
            </a:r>
            <a:r>
              <a:rPr lang="en-US" altLang="zh-TW" sz="2400" b="1" dirty="0">
                <a:solidFill>
                  <a:srgbClr val="3333FF"/>
                </a:solidFill>
              </a:rPr>
              <a:t>15-B  Frequency and Time Division Multiplexing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68313" y="1125538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傳統 </a:t>
            </a:r>
            <a:r>
              <a:rPr lang="en-US" altLang="zh-TW"/>
              <a:t>Digital Modulation and Multiplexing</a:t>
            </a:r>
            <a:r>
              <a:rPr lang="zh-TW" altLang="en-US"/>
              <a:t>：</a:t>
            </a:r>
            <a:r>
              <a:rPr lang="zh-TW" altLang="en-US">
                <a:solidFill>
                  <a:srgbClr val="3333FF"/>
                </a:solidFill>
              </a:rPr>
              <a:t>使用 </a:t>
            </a:r>
            <a:r>
              <a:rPr lang="en-US" altLang="zh-TW">
                <a:solidFill>
                  <a:srgbClr val="3333FF"/>
                </a:solidFill>
              </a:rPr>
              <a:t>Fourier transform 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539750" y="1628775"/>
            <a:ext cx="547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 b="1" dirty="0">
                <a:solidFill>
                  <a:srgbClr val="3333FF"/>
                </a:solidFill>
              </a:rPr>
              <a:t>Frequency-Division Multiplexing  (FDM)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1331913" y="2276475"/>
          <a:ext cx="2670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2667000" imgH="685800" progId="Equation.DSMT4">
                  <p:embed/>
                </p:oleObj>
              </mc:Choice>
              <mc:Fallback>
                <p:oleObj name="Equation" r:id="rId3" imgW="2667000" imgH="685800" progId="Equation.DSMT4">
                  <p:embed/>
                  <p:pic>
                    <p:nvPicPr>
                      <p:cNvPr id="204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76475"/>
                        <a:ext cx="26701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4573588" y="2420938"/>
            <a:ext cx="136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X</a:t>
            </a:r>
            <a:r>
              <a:rPr lang="en-US" altLang="zh-TW" i="1" baseline="-25000"/>
              <a:t>n</a:t>
            </a:r>
            <a:r>
              <a:rPr lang="en-US" altLang="zh-TW"/>
              <a:t> = 0 or 1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4645025" y="285273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X</a:t>
            </a:r>
            <a:r>
              <a:rPr lang="en-US" altLang="zh-TW" i="1" baseline="-25000"/>
              <a:t>n</a:t>
            </a:r>
            <a:r>
              <a:rPr lang="en-US" altLang="zh-TW"/>
              <a:t> can also be set to be  </a:t>
            </a:r>
            <a:r>
              <a:rPr lang="en-US" altLang="zh-TW">
                <a:cs typeface="Times New Roman" pitchFamily="18" charset="0"/>
              </a:rPr>
              <a:t>−1</a:t>
            </a:r>
            <a:r>
              <a:rPr lang="en-US" altLang="zh-TW"/>
              <a:t> or 1</a:t>
            </a:r>
          </a:p>
        </p:txBody>
      </p:sp>
      <p:sp>
        <p:nvSpPr>
          <p:cNvPr id="20490" name="Text Box 18"/>
          <p:cNvSpPr txBox="1">
            <a:spLocks noChangeArrowheads="1"/>
          </p:cNvSpPr>
          <p:nvPr/>
        </p:nvSpPr>
        <p:spPr bwMode="auto">
          <a:xfrm>
            <a:off x="757238" y="3571875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When (1) </a:t>
            </a:r>
            <a:r>
              <a:rPr lang="en-US" altLang="zh-TW" i="1"/>
              <a:t>t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 [0, </a:t>
            </a:r>
            <a:r>
              <a:rPr lang="en-US" altLang="zh-TW" i="1">
                <a:sym typeface="Symbol" pitchFamily="18" charset="2"/>
              </a:rPr>
              <a:t>T</a:t>
            </a:r>
            <a:r>
              <a:rPr lang="en-US" altLang="zh-TW">
                <a:sym typeface="Symbol" pitchFamily="18" charset="2"/>
              </a:rPr>
              <a:t>]   (2) </a:t>
            </a:r>
            <a:r>
              <a:rPr lang="en-US" altLang="zh-TW" i="1">
                <a:sym typeface="Symbol" pitchFamily="18" charset="2"/>
              </a:rPr>
              <a:t>f</a:t>
            </a:r>
            <a:r>
              <a:rPr lang="en-US" altLang="zh-TW" i="1" baseline="-25000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 = 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/</a:t>
            </a:r>
            <a:r>
              <a:rPr lang="en-US" altLang="zh-TW" i="1">
                <a:sym typeface="Symbol" pitchFamily="18" charset="2"/>
              </a:rPr>
              <a:t>T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331913" y="4221163"/>
          <a:ext cx="2632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5" imgW="2628900" imgH="685800" progId="Equation.DSMT4">
                  <p:embed/>
                </p:oleObj>
              </mc:Choice>
              <mc:Fallback>
                <p:oleObj name="Equation" r:id="rId5" imgW="2628900" imgH="6858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21163"/>
                        <a:ext cx="2632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757238" y="5084763"/>
            <a:ext cx="7559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it becomes the </a:t>
            </a:r>
            <a:r>
              <a:rPr lang="en-US" altLang="zh-TW" b="1" dirty="0">
                <a:solidFill>
                  <a:srgbClr val="3333FF"/>
                </a:solidFill>
              </a:rPr>
              <a:t>orthogonal frequency-division multiplexing (OFDM)</a:t>
            </a:r>
            <a:br>
              <a:rPr lang="en-US" altLang="zh-TW" b="1" dirty="0">
                <a:solidFill>
                  <a:srgbClr val="3333FF"/>
                </a:solidFill>
              </a:rPr>
            </a:br>
            <a:r>
              <a:rPr lang="en-US" altLang="zh-TW" b="1" dirty="0">
                <a:solidFill>
                  <a:srgbClr val="3333FF"/>
                </a:solidFill>
              </a:rPr>
              <a:t>in the continuous case.</a:t>
            </a:r>
          </a:p>
        </p:txBody>
      </p:sp>
    </p:spTree>
    <p:extLst>
      <p:ext uri="{BB962C8B-B14F-4D97-AF65-F5344CB8AC3E}">
        <p14:creationId xmlns:p14="http://schemas.microsoft.com/office/powerpoint/2010/main" val="2795851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D29763-35AB-49AA-8991-D1F8B14B5FDD}" type="slidenum">
              <a:rPr lang="en-US" altLang="zh-TW" smtClean="0"/>
              <a:pPr/>
              <a:t>542</a:t>
            </a:fld>
            <a:endParaRPr lang="en-US" altLang="zh-TW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Furthermore, if the time-axis is also sampled 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900113" y="765175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t</a:t>
            </a:r>
            <a:r>
              <a:rPr lang="en-US" altLang="zh-TW"/>
              <a:t> = </a:t>
            </a:r>
            <a:r>
              <a:rPr lang="en-US" altLang="zh-TW" i="1"/>
              <a:t>mT</a:t>
            </a:r>
            <a:r>
              <a:rPr lang="en-US" altLang="zh-TW"/>
              <a:t>/</a:t>
            </a:r>
            <a:r>
              <a:rPr lang="en-US" altLang="zh-TW" i="1"/>
              <a:t>N</a:t>
            </a:r>
            <a:r>
              <a:rPr lang="en-US" altLang="zh-TW"/>
              <a:t>,       </a:t>
            </a:r>
            <a:r>
              <a:rPr lang="en-US" altLang="zh-TW" i="1"/>
              <a:t>m</a:t>
            </a:r>
            <a:r>
              <a:rPr lang="en-US" altLang="zh-TW"/>
              <a:t> = 0, 1, 2, ….., </a:t>
            </a:r>
            <a:r>
              <a:rPr lang="en-US" altLang="zh-TW" i="1"/>
              <a:t>N</a:t>
            </a:r>
            <a:r>
              <a:rPr lang="en-US" altLang="zh-TW">
                <a:cs typeface="Times New Roman" pitchFamily="18" charset="0"/>
              </a:rPr>
              <a:t>−1</a:t>
            </a:r>
            <a:endParaRPr lang="en-US" altLang="zh-TW" i="1">
              <a:cs typeface="Times New Roman" pitchFamily="18" charset="0"/>
            </a:endParaRP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1042988" y="1268413"/>
          <a:ext cx="3101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3" imgW="3098800" imgH="685800" progId="Equation.DSMT4">
                  <p:embed/>
                </p:oleObj>
              </mc:Choice>
              <mc:Fallback>
                <p:oleObj name="Equation" r:id="rId3" imgW="3098800" imgH="685800" progId="Equation.DSMT4">
                  <p:embed/>
                  <p:pic>
                    <p:nvPicPr>
                      <p:cNvPr id="215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68413"/>
                        <a:ext cx="31019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39850" y="2421309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TW" dirty="0"/>
              <a:t>then the OFDM is equivalent to the transform matrix of the </a:t>
            </a:r>
            <a:r>
              <a:rPr lang="en-US" altLang="zh-TW" dirty="0">
                <a:solidFill>
                  <a:srgbClr val="3333FF"/>
                </a:solidFill>
              </a:rPr>
              <a:t>inverse discrete Fourier transform (IDFT)</a:t>
            </a:r>
            <a:r>
              <a:rPr lang="en-US" altLang="zh-TW" dirty="0"/>
              <a:t>, which is one of the discrete orthogonal transform. 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>
            <p:extLst/>
          </p:nvPr>
        </p:nvGraphicFramePr>
        <p:xfrm>
          <a:off x="1331640" y="3968862"/>
          <a:ext cx="4999037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5" imgW="4813300" imgH="2425700" progId="Equation.DSMT4">
                  <p:embed/>
                </p:oleObj>
              </mc:Choice>
              <mc:Fallback>
                <p:oleObj name="Equation" r:id="rId5" imgW="4813300" imgH="2425700" progId="Equation.DSMT4">
                  <p:embed/>
                  <p:pic>
                    <p:nvPicPr>
                      <p:cNvPr id="2150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968862"/>
                        <a:ext cx="4999037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"/>
          <p:cNvGraphicFramePr>
            <a:graphicFrameLocks noChangeAspect="1"/>
          </p:cNvGraphicFramePr>
          <p:nvPr>
            <p:extLst/>
          </p:nvPr>
        </p:nvGraphicFramePr>
        <p:xfrm>
          <a:off x="2257563" y="3284909"/>
          <a:ext cx="2936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7" imgW="2933700" imgH="685800" progId="Equation.DSMT4">
                  <p:embed/>
                </p:oleObj>
              </mc:Choice>
              <mc:Fallback>
                <p:oleObj name="Equation" r:id="rId7" imgW="2933700" imgH="685800" progId="Equation.DSMT4">
                  <p:embed/>
                  <p:pic>
                    <p:nvPicPr>
                      <p:cNvPr id="215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563" y="3284909"/>
                        <a:ext cx="29368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文字方塊 8"/>
          <p:cNvSpPr txBox="1">
            <a:spLocks noChangeArrowheads="1"/>
          </p:cNvSpPr>
          <p:nvPr/>
        </p:nvSpPr>
        <p:spPr bwMode="auto">
          <a:xfrm>
            <a:off x="600213" y="3429372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Modulation:</a:t>
            </a:r>
            <a:endParaRPr lang="zh-TW" altLang="en-US"/>
          </a:p>
        </p:txBody>
      </p:sp>
      <p:sp>
        <p:nvSpPr>
          <p:cNvPr id="21514" name="文字方塊 1"/>
          <p:cNvSpPr txBox="1">
            <a:spLocks noChangeArrowheads="1"/>
          </p:cNvSpPr>
          <p:nvPr/>
        </p:nvSpPr>
        <p:spPr bwMode="auto">
          <a:xfrm>
            <a:off x="5688013" y="639763"/>
            <a:ext cx="1943100" cy="6477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 i="1" dirty="0">
                <a:solidFill>
                  <a:srgbClr val="FF0000"/>
                </a:solidFill>
              </a:rPr>
              <a:t>t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zh-TW" altLang="zh-TW" sz="1800" dirty="0">
                <a:solidFill>
                  <a:srgbClr val="FF0000"/>
                </a:solidFill>
              </a:rPr>
              <a:t>∈</a:t>
            </a:r>
            <a:r>
              <a:rPr lang="en-US" altLang="zh-TW" sz="1800" dirty="0">
                <a:solidFill>
                  <a:srgbClr val="FF0000"/>
                </a:solidFill>
              </a:rPr>
              <a:t> [0,</a:t>
            </a:r>
            <a:r>
              <a:rPr lang="en-US" altLang="zh-TW" sz="1800" i="1" dirty="0">
                <a:solidFill>
                  <a:srgbClr val="FF0000"/>
                </a:solidFill>
              </a:rPr>
              <a:t>T</a:t>
            </a:r>
            <a:r>
              <a:rPr lang="en-US" altLang="zh-TW" sz="1800" dirty="0">
                <a:solidFill>
                  <a:srgbClr val="FF0000"/>
                </a:solidFill>
              </a:rPr>
              <a:t>]</a:t>
            </a:r>
            <a:br>
              <a:rPr lang="zh-TW" altLang="zh-TW" sz="1800" dirty="0">
                <a:solidFill>
                  <a:srgbClr val="FF0000"/>
                </a:solidFill>
              </a:rPr>
            </a:br>
            <a:r>
              <a:rPr lang="en-US" altLang="zh-TW" sz="1800" dirty="0">
                <a:solidFill>
                  <a:srgbClr val="FF0000"/>
                </a:solidFill>
              </a:rPr>
              <a:t>sampling for t-axis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1877" y="198950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(OFDM in the discrete case)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2433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02F9A-4FC6-40F1-B420-50B338DC6ECD}" type="slidenum">
              <a:rPr lang="en-US" altLang="zh-TW" smtClean="0"/>
              <a:pPr/>
              <a:t>543</a:t>
            </a:fld>
            <a:endParaRPr lang="en-US" altLang="zh-TW"/>
          </a:p>
        </p:txBody>
      </p:sp>
      <p:sp>
        <p:nvSpPr>
          <p:cNvPr id="22533" name="文字方塊 9"/>
          <p:cNvSpPr txBox="1">
            <a:spLocks noChangeArrowheads="1"/>
          </p:cNvSpPr>
          <p:nvPr/>
        </p:nvSpPr>
        <p:spPr bwMode="auto">
          <a:xfrm>
            <a:off x="611188" y="1341438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Demodulation:</a:t>
            </a:r>
            <a:endParaRPr lang="zh-TW" altLang="en-U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2484438" y="1268413"/>
          <a:ext cx="2251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3" imgW="2247900" imgH="685800" progId="Equation.DSMT4">
                  <p:embed/>
                </p:oleObj>
              </mc:Choice>
              <mc:Fallback>
                <p:oleObj name="Equation" r:id="rId3" imgW="2247900" imgH="685800" progId="Equation.DSMT4">
                  <p:embed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2251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627313" y="404813"/>
          <a:ext cx="1882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5" imgW="1879600" imgH="685800" progId="Equation.DSMT4">
                  <p:embed/>
                </p:oleObj>
              </mc:Choice>
              <mc:Fallback>
                <p:oleObj name="Equation" r:id="rId5" imgW="1879600" imgH="685800" progId="Equation.DSMT4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4813"/>
                        <a:ext cx="18827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文字方塊 12"/>
          <p:cNvSpPr txBox="1">
            <a:spLocks noChangeArrowheads="1"/>
          </p:cNvSpPr>
          <p:nvPr/>
        </p:nvSpPr>
        <p:spPr bwMode="auto">
          <a:xfrm>
            <a:off x="611188" y="4762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Modulation:</a:t>
            </a:r>
            <a:endParaRPr lang="zh-TW" altLang="en-US"/>
          </a:p>
        </p:txBody>
      </p:sp>
      <p:sp>
        <p:nvSpPr>
          <p:cNvPr id="22535" name="文字方塊 13"/>
          <p:cNvSpPr txBox="1">
            <a:spLocks noChangeArrowheads="1"/>
          </p:cNvSpPr>
          <p:nvPr/>
        </p:nvSpPr>
        <p:spPr bwMode="auto">
          <a:xfrm>
            <a:off x="684213" y="2420938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Example:  </a:t>
            </a:r>
            <a:r>
              <a:rPr lang="en-US" altLang="zh-TW" i="1"/>
              <a:t>N</a:t>
            </a:r>
            <a:r>
              <a:rPr lang="en-US" altLang="zh-TW"/>
              <a:t> = 8</a:t>
            </a:r>
          </a:p>
          <a:p>
            <a:pPr eaLnBrk="1" hangingPunct="1"/>
            <a:r>
              <a:rPr lang="en-US" altLang="zh-TW"/>
              <a:t>                 </a:t>
            </a:r>
            <a:r>
              <a:rPr lang="en-US" altLang="zh-TW" i="1"/>
              <a:t>X</a:t>
            </a:r>
            <a:r>
              <a:rPr lang="en-US" altLang="zh-TW" i="1" baseline="-25000"/>
              <a:t>n</a:t>
            </a:r>
            <a:r>
              <a:rPr lang="en-US" altLang="zh-TW"/>
              <a:t> = [1, 0, 1, 1, 0, 0, 1, 1]            (</a:t>
            </a:r>
            <a:r>
              <a:rPr lang="en-US" altLang="zh-TW" i="1"/>
              <a:t>n</a:t>
            </a:r>
            <a:r>
              <a:rPr lang="en-US" altLang="zh-TW"/>
              <a:t> = 0 ~ 7)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594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818BE-8807-4C8F-8708-87E1E6A2C9B5}" type="slidenum">
              <a:rPr lang="en-US" altLang="zh-TW" smtClean="0"/>
              <a:pPr/>
              <a:t>544</a:t>
            </a:fld>
            <a:endParaRPr lang="en-US" altLang="zh-TW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 b="1" dirty="0">
                <a:solidFill>
                  <a:srgbClr val="3333FF"/>
                </a:solidFill>
              </a:rPr>
              <a:t>Time-Division Multiplexing (TDM)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539750" y="1341438"/>
          <a:ext cx="718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3" imgW="7175500" imgH="533400" progId="Equation.DSMT4">
                  <p:embed/>
                </p:oleObj>
              </mc:Choice>
              <mc:Fallback>
                <p:oleObj name="Equation" r:id="rId3" imgW="7175500" imgH="533400" progId="Equation.DSMT4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7183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68313" y="2133600"/>
          <a:ext cx="3243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5" imgW="3238500" imgH="685800" progId="Equation.DSMT4">
                  <p:embed/>
                </p:oleObj>
              </mc:Choice>
              <mc:Fallback>
                <p:oleObj name="Equation" r:id="rId5" imgW="3238500" imgH="685800" progId="Equation.DSMT4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32432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5"/>
          <p:cNvGraphicFramePr>
            <a:graphicFrameLocks noChangeAspect="1"/>
          </p:cNvGraphicFramePr>
          <p:nvPr/>
        </p:nvGraphicFramePr>
        <p:xfrm>
          <a:off x="1331913" y="3500438"/>
          <a:ext cx="246697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7" imgW="2374900" imgH="1854200" progId="Equation.DSMT4">
                  <p:embed/>
                </p:oleObj>
              </mc:Choice>
              <mc:Fallback>
                <p:oleObj name="Equation" r:id="rId7" imgW="2374900" imgH="1854200" progId="Equation.DSMT4">
                  <p:embed/>
                  <p:pic>
                    <p:nvPicPr>
                      <p:cNvPr id="235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2466975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211638" y="4292600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(also a discrete orthogonal transform)</a:t>
            </a:r>
          </a:p>
        </p:txBody>
      </p:sp>
    </p:spTree>
    <p:extLst>
      <p:ext uri="{BB962C8B-B14F-4D97-AF65-F5344CB8AC3E}">
        <p14:creationId xmlns:p14="http://schemas.microsoft.com/office/powerpoint/2010/main" val="3320304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131F83-1CEB-4ACD-84ED-6BECA5E136E1}" type="slidenum">
              <a:rPr lang="en-US" altLang="zh-TW" smtClean="0"/>
              <a:pPr/>
              <a:t>545</a:t>
            </a:fld>
            <a:endParaRPr lang="en-US" altLang="zh-TW"/>
          </a:p>
        </p:txBody>
      </p:sp>
      <p:sp>
        <p:nvSpPr>
          <p:cNvPr id="41987" name="文字方塊 7"/>
          <p:cNvSpPr txBox="1">
            <a:spLocks noChangeArrowheads="1"/>
          </p:cNvSpPr>
          <p:nvPr/>
        </p:nvSpPr>
        <p:spPr bwMode="auto">
          <a:xfrm>
            <a:off x="539750" y="1196975"/>
            <a:ext cx="417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思考：</a:t>
            </a:r>
          </a:p>
        </p:txBody>
      </p:sp>
      <p:sp>
        <p:nvSpPr>
          <p:cNvPr id="41988" name="文字方塊 8"/>
          <p:cNvSpPr txBox="1">
            <a:spLocks noChangeArrowheads="1"/>
          </p:cNvSpPr>
          <p:nvPr/>
        </p:nvSpPr>
        <p:spPr bwMode="auto">
          <a:xfrm>
            <a:off x="611188" y="1916113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既然  </a:t>
            </a:r>
            <a:r>
              <a:rPr lang="en-US" altLang="zh-TW"/>
              <a:t>time-division multiplexing </a:t>
            </a:r>
            <a:r>
              <a:rPr lang="zh-TW" altLang="en-US"/>
              <a:t>那麼簡單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那為什麼要使用 </a:t>
            </a:r>
            <a:r>
              <a:rPr lang="en-US" altLang="zh-TW"/>
              <a:t>frequency-division multiplexing</a:t>
            </a:r>
          </a:p>
          <a:p>
            <a:pPr eaLnBrk="1" hangingPunct="1"/>
            <a:r>
              <a:rPr lang="en-US" altLang="zh-TW"/>
              <a:t>                        </a:t>
            </a:r>
            <a:r>
              <a:rPr lang="zh-TW" altLang="en-US"/>
              <a:t>和</a:t>
            </a:r>
            <a:r>
              <a:rPr lang="en-US" altLang="zh-TW"/>
              <a:t> orthogonal frequency-division multiplexing (OFDM)?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84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0B27F0-F7B3-4B19-9A7A-00B7F9E146B5}" type="slidenum">
              <a:rPr lang="en-US" altLang="zh-TW" smtClean="0"/>
              <a:pPr/>
              <a:t>546</a:t>
            </a:fld>
            <a:endParaRPr lang="en-US" altLang="zh-TW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7920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TW" altLang="en-US"/>
              <a:t>除了 </a:t>
            </a:r>
            <a:r>
              <a:rPr lang="en-US" altLang="zh-TW">
                <a:solidFill>
                  <a:srgbClr val="3333FF"/>
                </a:solidFill>
              </a:rPr>
              <a:t>frequency</a:t>
            </a:r>
            <a:r>
              <a:rPr lang="en-US" altLang="zh-TW"/>
              <a:t>-division multiplexing </a:t>
            </a:r>
            <a:r>
              <a:rPr lang="zh-TW" altLang="en-US"/>
              <a:t>和 </a:t>
            </a:r>
            <a:r>
              <a:rPr lang="en-US" altLang="zh-TW">
                <a:solidFill>
                  <a:srgbClr val="3333FF"/>
                </a:solidFill>
              </a:rPr>
              <a:t>time</a:t>
            </a:r>
            <a:r>
              <a:rPr lang="en-US" altLang="zh-TW"/>
              <a:t>-division multiplexing</a:t>
            </a:r>
            <a:r>
              <a:rPr lang="zh-TW" altLang="en-US"/>
              <a:t>，是否還有其他 </a:t>
            </a:r>
            <a:r>
              <a:rPr lang="en-US" altLang="zh-TW"/>
              <a:t> multiplexing </a:t>
            </a:r>
            <a:r>
              <a:rPr lang="zh-TW" altLang="en-US"/>
              <a:t>的方式？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68313" y="2349500"/>
            <a:ext cx="7272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TW" altLang="en-US">
                <a:solidFill>
                  <a:srgbClr val="3333FF"/>
                </a:solidFill>
              </a:rPr>
              <a:t>使用其他的 </a:t>
            </a:r>
            <a:r>
              <a:rPr lang="en-US" altLang="zh-TW" u="sng">
                <a:solidFill>
                  <a:srgbClr val="3333FF"/>
                </a:solidFill>
              </a:rPr>
              <a:t>orthogonal transforms</a:t>
            </a:r>
            <a:r>
              <a:rPr lang="en-US" altLang="zh-TW">
                <a:solidFill>
                  <a:srgbClr val="3333FF"/>
                </a:solidFill>
              </a:rPr>
              <a:t> </a:t>
            </a:r>
            <a:br>
              <a:rPr lang="en-US" altLang="zh-TW">
                <a:solidFill>
                  <a:srgbClr val="3333FF"/>
                </a:solidFill>
              </a:rPr>
            </a:br>
            <a:r>
              <a:rPr lang="zh-TW" altLang="en-US">
                <a:solidFill>
                  <a:srgbClr val="3333FF"/>
                </a:solidFill>
              </a:rPr>
              <a:t>即 </a:t>
            </a:r>
            <a:r>
              <a:rPr lang="en-US" altLang="zh-TW">
                <a:solidFill>
                  <a:srgbClr val="3333FF"/>
                </a:solidFill>
              </a:rPr>
              <a:t>code division multiple access (CDMA)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95288" y="404813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 </a:t>
            </a:r>
            <a:r>
              <a:rPr lang="en-US" altLang="zh-TW" sz="2400" b="1" dirty="0">
                <a:solidFill>
                  <a:srgbClr val="3333FF"/>
                </a:solidFill>
              </a:rPr>
              <a:t>15-C  Code Division Multiple Access (CDMA)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468313" y="3644900"/>
            <a:ext cx="684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CDMA is an important topic in </a:t>
            </a:r>
            <a:r>
              <a:rPr lang="en-US" altLang="zh-TW">
                <a:solidFill>
                  <a:srgbClr val="3333FF"/>
                </a:solidFill>
              </a:rPr>
              <a:t>spread spectrum</a:t>
            </a:r>
            <a:r>
              <a:rPr lang="en-US" altLang="zh-TW"/>
              <a:t> communication</a:t>
            </a: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468313" y="4868863"/>
            <a:ext cx="8207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[1] M. A. Abu-</a:t>
            </a:r>
            <a:r>
              <a:rPr lang="en-US" altLang="zh-TW" dirty="0" err="1"/>
              <a:t>Rgheff</a:t>
            </a:r>
            <a:r>
              <a:rPr lang="en-US" altLang="zh-TW" dirty="0"/>
              <a:t>, </a:t>
            </a:r>
            <a:r>
              <a:rPr lang="en-US" altLang="zh-TW" i="1" dirty="0"/>
              <a:t>Introduction to CDMA Wireless Communications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en-US" altLang="zh-TW" dirty="0"/>
              <a:t>      Academic, London, 2007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[2] </a:t>
            </a:r>
            <a:r>
              <a:rPr lang="zh-TW" altLang="en-US" dirty="0"/>
              <a:t>邱國書</a:t>
            </a:r>
            <a:r>
              <a:rPr lang="en-US" altLang="zh-TW" dirty="0"/>
              <a:t>, </a:t>
            </a:r>
            <a:r>
              <a:rPr lang="zh-TW" altLang="en-US" dirty="0"/>
              <a:t>陳立民譯</a:t>
            </a:r>
            <a:r>
              <a:rPr lang="en-US" altLang="zh-TW" dirty="0"/>
              <a:t>, “CDMA </a:t>
            </a:r>
            <a:r>
              <a:rPr lang="zh-TW" altLang="en-US" dirty="0"/>
              <a:t>展頻通訊原理</a:t>
            </a:r>
            <a:r>
              <a:rPr lang="en-US" altLang="zh-TW" dirty="0"/>
              <a:t>,” </a:t>
            </a:r>
            <a:r>
              <a:rPr lang="zh-TW" altLang="en-US" dirty="0"/>
              <a:t>五南</a:t>
            </a:r>
            <a:r>
              <a:rPr lang="en-US" altLang="zh-TW" dirty="0"/>
              <a:t>, </a:t>
            </a:r>
            <a:r>
              <a:rPr lang="zh-TW" altLang="en-US" dirty="0"/>
              <a:t>台北</a:t>
            </a:r>
            <a:r>
              <a:rPr lang="en-US" altLang="zh-TW" dirty="0"/>
              <a:t>, 2002.</a:t>
            </a:r>
            <a:endParaRPr lang="zh-TW" altLang="en-US" dirty="0"/>
          </a:p>
        </p:txBody>
      </p:sp>
      <p:sp>
        <p:nvSpPr>
          <p:cNvPr id="43016" name="文字方塊 7"/>
          <p:cNvSpPr txBox="1">
            <a:spLocks noChangeArrowheads="1"/>
          </p:cNvSpPr>
          <p:nvPr/>
        </p:nvSpPr>
        <p:spPr bwMode="auto">
          <a:xfrm>
            <a:off x="468313" y="4365625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421691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1BCD1C-F10E-408A-BDAB-8C73A0C7BE86}" type="slidenum">
              <a:rPr lang="en-US" altLang="zh-TW"/>
              <a:pPr/>
              <a:t>502</a:t>
            </a:fld>
            <a:endParaRPr lang="en-US" altLang="zh-TW"/>
          </a:p>
        </p:txBody>
      </p:sp>
      <p:sp>
        <p:nvSpPr>
          <p:cNvPr id="8195" name="標題 4"/>
          <p:cNvSpPr>
            <a:spLocks/>
          </p:cNvSpPr>
          <p:nvPr/>
        </p:nvSpPr>
        <p:spPr bwMode="auto">
          <a:xfrm>
            <a:off x="323850" y="333375"/>
            <a:ext cx="7920038" cy="4905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TW" altLang="en-US" sz="2400" b="1" dirty="0">
                <a:solidFill>
                  <a:srgbClr val="3333FF"/>
                </a:solidFill>
                <a:ea typeface="新細明體" charset="-120"/>
                <a:sym typeface="Wingdings 2" pitchFamily="18" charset="2"/>
              </a:rPr>
              <a:t></a:t>
            </a:r>
            <a:r>
              <a:rPr lang="zh-TW" altLang="en-US" sz="2400" dirty="0">
                <a:solidFill>
                  <a:schemeClr val="tx2"/>
                </a:solidFill>
                <a:latin typeface="Arial" charset="0"/>
                <a:ea typeface="新細明體" charset="-120"/>
                <a:sym typeface="Wingdings 2" pitchFamily="18" charset="2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14-B </a:t>
            </a:r>
            <a:r>
              <a:rPr lang="en-US" altLang="en-US" sz="2400" b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Generate the Walsh Transform </a:t>
            </a:r>
            <a:endParaRPr lang="zh-TW" altLang="en-US" sz="2400" b="1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2-point Walsh transform </a:t>
            </a:r>
          </a:p>
        </p:txBody>
      </p:sp>
      <p:graphicFrame>
        <p:nvGraphicFramePr>
          <p:cNvPr id="8197" name="Object 1"/>
          <p:cNvGraphicFramePr>
            <a:graphicFrameLocks noChangeAspect="1"/>
          </p:cNvGraphicFramePr>
          <p:nvPr/>
        </p:nvGraphicFramePr>
        <p:xfrm>
          <a:off x="900113" y="1700213"/>
          <a:ext cx="14382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Equation" r:id="rId3" imgW="1435100" imgH="711200" progId="Equation.DSMT4">
                  <p:embed/>
                </p:oleObj>
              </mc:Choice>
              <mc:Fallback>
                <p:oleObj name="Equation" r:id="rId3" imgW="1435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14382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779838" y="9810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4-point Walsh transform </a:t>
            </a:r>
          </a:p>
        </p:txBody>
      </p:sp>
      <p:graphicFrame>
        <p:nvGraphicFramePr>
          <p:cNvPr id="8199" name="Object 12"/>
          <p:cNvGraphicFramePr>
            <a:graphicFrameLocks noChangeAspect="1"/>
          </p:cNvGraphicFramePr>
          <p:nvPr/>
        </p:nvGraphicFramePr>
        <p:xfrm>
          <a:off x="3924300" y="1341438"/>
          <a:ext cx="24082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Equation" r:id="rId5" imgW="2400300" imgH="1473200" progId="Equation.DSMT4">
                  <p:embed/>
                </p:oleObj>
              </mc:Choice>
              <mc:Fallback>
                <p:oleObj name="Equation" r:id="rId5" imgW="2400300" imgH="147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341438"/>
                        <a:ext cx="2408238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755650" y="3141663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How do we obtain the 2</a:t>
            </a:r>
            <a:r>
              <a:rPr lang="en-US" altLang="zh-TW" i="1" baseline="30000"/>
              <a:t>k</a:t>
            </a:r>
            <a:r>
              <a:rPr lang="en-US" altLang="zh-TW" baseline="30000"/>
              <a:t>+1</a:t>
            </a:r>
            <a:r>
              <a:rPr lang="en-US" altLang="zh-TW"/>
              <a:t>-point Walsh transform from the 2</a:t>
            </a:r>
            <a:r>
              <a:rPr lang="en-US" altLang="zh-TW" i="1" baseline="30000"/>
              <a:t>k</a:t>
            </a:r>
            <a:r>
              <a:rPr lang="en-US" altLang="zh-TW"/>
              <a:t>-point Walsh transform ?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04875" y="4005263"/>
            <a:ext cx="85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</a:rPr>
              <a:t>Step 1</a:t>
            </a:r>
          </a:p>
        </p:txBody>
      </p:sp>
      <p:graphicFrame>
        <p:nvGraphicFramePr>
          <p:cNvPr id="8202" name="Object 1"/>
          <p:cNvGraphicFramePr>
            <a:graphicFrameLocks noChangeAspect="1"/>
          </p:cNvGraphicFramePr>
          <p:nvPr/>
        </p:nvGraphicFramePr>
        <p:xfrm>
          <a:off x="1908175" y="3789363"/>
          <a:ext cx="22653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Equation" r:id="rId7" imgW="2260600" imgH="838200" progId="Equation.DSMT4">
                  <p:embed/>
                </p:oleObj>
              </mc:Choice>
              <mc:Fallback>
                <p:oleObj name="Equation" r:id="rId7" imgW="22606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789363"/>
                        <a:ext cx="22653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904875" y="4941888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</a:rPr>
              <a:t>Step 2   </a:t>
            </a:r>
            <a:r>
              <a:rPr lang="zh-TW" altLang="en-US"/>
              <a:t>根據 </a:t>
            </a:r>
            <a:r>
              <a:rPr lang="en-US" altLang="zh-TW"/>
              <a:t>sign changes </a:t>
            </a:r>
            <a:r>
              <a:rPr lang="zh-TW" altLang="en-US"/>
              <a:t>將 </a:t>
            </a:r>
            <a:r>
              <a:rPr lang="en-US" altLang="zh-TW"/>
              <a:t>rows </a:t>
            </a:r>
            <a:r>
              <a:rPr lang="zh-TW" altLang="en-US"/>
              <a:t>的順序重新排列 </a:t>
            </a:r>
          </a:p>
        </p:txBody>
      </p:sp>
      <p:graphicFrame>
        <p:nvGraphicFramePr>
          <p:cNvPr id="8204" name="Object 15"/>
          <p:cNvGraphicFramePr>
            <a:graphicFrameLocks noChangeAspect="1"/>
          </p:cNvGraphicFramePr>
          <p:nvPr/>
        </p:nvGraphicFramePr>
        <p:xfrm>
          <a:off x="2057400" y="5518150"/>
          <a:ext cx="2908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" name="Equation" r:id="rId9" imgW="2908300" imgH="533400" progId="Equation.DSMT4">
                  <p:embed/>
                </p:oleObj>
              </mc:Choice>
              <mc:Fallback>
                <p:oleObj name="Equation" r:id="rId9" imgW="2908300" imgH="533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18150"/>
                        <a:ext cx="2908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A6446-E2BC-45F8-B38D-F969F9A41A18}" type="slidenum">
              <a:rPr lang="en-US" altLang="zh-TW" smtClean="0"/>
              <a:pPr/>
              <a:t>547</a:t>
            </a:fld>
            <a:endParaRPr lang="en-US" altLang="zh-TW"/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468313" y="62071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CDMA </a:t>
            </a:r>
            <a:r>
              <a:rPr lang="zh-TW" altLang="en-US"/>
              <a:t>最常使用的 </a:t>
            </a:r>
            <a:r>
              <a:rPr lang="en-US" altLang="zh-TW"/>
              <a:t>orthogonal transform </a:t>
            </a:r>
            <a:r>
              <a:rPr lang="zh-TW" altLang="en-US"/>
              <a:t>為 </a:t>
            </a:r>
            <a:r>
              <a:rPr lang="en-US" altLang="zh-TW">
                <a:solidFill>
                  <a:srgbClr val="3333FF"/>
                </a:solidFill>
              </a:rPr>
              <a:t>Walsh transform </a:t>
            </a:r>
          </a:p>
        </p:txBody>
      </p:sp>
      <p:graphicFrame>
        <p:nvGraphicFramePr>
          <p:cNvPr id="24578" name="Object 7"/>
          <p:cNvGraphicFramePr>
            <a:graphicFrameLocks noChangeAspect="1"/>
          </p:cNvGraphicFramePr>
          <p:nvPr/>
        </p:nvGraphicFramePr>
        <p:xfrm>
          <a:off x="1116013" y="1700213"/>
          <a:ext cx="4948237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3" imgW="4953000" imgH="3022600" progId="Equation.DSMT4">
                  <p:embed/>
                </p:oleObj>
              </mc:Choice>
              <mc:Fallback>
                <p:oleObj name="Equation" r:id="rId3" imgW="4953000" imgH="3022600" progId="Equation.DSMT4">
                  <p:embed/>
                  <p:pic>
                    <p:nvPicPr>
                      <p:cNvPr id="245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00213"/>
                        <a:ext cx="4948237" cy="301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15"/>
          <p:cNvSpPr>
            <a:spLocks noChangeShapeType="1"/>
          </p:cNvSpPr>
          <p:nvPr/>
        </p:nvSpPr>
        <p:spPr bwMode="auto">
          <a:xfrm flipH="1">
            <a:off x="6084888" y="1484313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6659563" y="119697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1 </a:t>
            </a:r>
          </a:p>
        </p:txBody>
      </p:sp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6659563" y="162877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2 </a:t>
            </a:r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 flipH="1">
            <a:off x="6084888" y="1916113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5" name="Line 19"/>
          <p:cNvSpPr>
            <a:spLocks noChangeShapeType="1"/>
          </p:cNvSpPr>
          <p:nvPr/>
        </p:nvSpPr>
        <p:spPr bwMode="auto">
          <a:xfrm flipH="1">
            <a:off x="6084888" y="2276475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6659563" y="206057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3 </a:t>
            </a:r>
          </a:p>
        </p:txBody>
      </p:sp>
      <p:sp>
        <p:nvSpPr>
          <p:cNvPr id="24587" name="Line 21"/>
          <p:cNvSpPr>
            <a:spLocks noChangeShapeType="1"/>
          </p:cNvSpPr>
          <p:nvPr/>
        </p:nvSpPr>
        <p:spPr bwMode="auto">
          <a:xfrm flipH="1">
            <a:off x="6084888" y="2708275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6659563" y="249237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4 </a:t>
            </a:r>
          </a:p>
        </p:txBody>
      </p:sp>
      <p:sp>
        <p:nvSpPr>
          <p:cNvPr id="24589" name="Text Box 23"/>
          <p:cNvSpPr txBox="1">
            <a:spLocks noChangeArrowheads="1"/>
          </p:cNvSpPr>
          <p:nvPr/>
        </p:nvSpPr>
        <p:spPr bwMode="auto">
          <a:xfrm>
            <a:off x="6659563" y="29972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5 </a:t>
            </a:r>
          </a:p>
        </p:txBody>
      </p:sp>
      <p:sp>
        <p:nvSpPr>
          <p:cNvPr id="24590" name="Text Box 24"/>
          <p:cNvSpPr txBox="1">
            <a:spLocks noChangeArrowheads="1"/>
          </p:cNvSpPr>
          <p:nvPr/>
        </p:nvSpPr>
        <p:spPr bwMode="auto">
          <a:xfrm>
            <a:off x="6659563" y="34290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6 </a:t>
            </a:r>
          </a:p>
        </p:txBody>
      </p:sp>
      <p:sp>
        <p:nvSpPr>
          <p:cNvPr id="24591" name="Text Box 26"/>
          <p:cNvSpPr txBox="1">
            <a:spLocks noChangeArrowheads="1"/>
          </p:cNvSpPr>
          <p:nvPr/>
        </p:nvSpPr>
        <p:spPr bwMode="auto">
          <a:xfrm>
            <a:off x="6659563" y="38608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7 </a:t>
            </a:r>
          </a:p>
        </p:txBody>
      </p:sp>
      <p:sp>
        <p:nvSpPr>
          <p:cNvPr id="24592" name="Text Box 27"/>
          <p:cNvSpPr txBox="1">
            <a:spLocks noChangeArrowheads="1"/>
          </p:cNvSpPr>
          <p:nvPr/>
        </p:nvSpPr>
        <p:spPr bwMode="auto">
          <a:xfrm>
            <a:off x="6659563" y="42926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channel 8 </a:t>
            </a:r>
          </a:p>
        </p:txBody>
      </p:sp>
      <p:sp>
        <p:nvSpPr>
          <p:cNvPr id="24593" name="Line 28"/>
          <p:cNvSpPr>
            <a:spLocks noChangeShapeType="1"/>
          </p:cNvSpPr>
          <p:nvPr/>
        </p:nvSpPr>
        <p:spPr bwMode="auto">
          <a:xfrm flipH="1">
            <a:off x="6084888" y="32131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4" name="Line 29"/>
          <p:cNvSpPr>
            <a:spLocks noChangeShapeType="1"/>
          </p:cNvSpPr>
          <p:nvPr/>
        </p:nvSpPr>
        <p:spPr bwMode="auto">
          <a:xfrm flipH="1">
            <a:off x="6084888" y="3644900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 flipH="1">
            <a:off x="6084888" y="4076700"/>
            <a:ext cx="5746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6" name="Line 31"/>
          <p:cNvSpPr>
            <a:spLocks noChangeShapeType="1"/>
          </p:cNvSpPr>
          <p:nvPr/>
        </p:nvSpPr>
        <p:spPr bwMode="auto">
          <a:xfrm flipH="1">
            <a:off x="6084888" y="4437063"/>
            <a:ext cx="5746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1835150" y="1628775"/>
            <a:ext cx="360363" cy="316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2070100" y="4811713"/>
            <a:ext cx="252413" cy="7921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文字方塊 4"/>
          <p:cNvSpPr txBox="1">
            <a:spLocks noChangeArrowheads="1"/>
          </p:cNvSpPr>
          <p:nvPr/>
        </p:nvSpPr>
        <p:spPr bwMode="auto">
          <a:xfrm>
            <a:off x="2195513" y="5526088"/>
            <a:ext cx="1296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>
                <a:solidFill>
                  <a:srgbClr val="3333FF"/>
                </a:solidFill>
              </a:rPr>
              <a:t>channel 1</a:t>
            </a:r>
            <a:endParaRPr lang="zh-TW" altLang="en-US" sz="1600">
              <a:solidFill>
                <a:srgbClr val="3333FF"/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F13F65BA-B987-4D30-AAA2-AF98F653D78E}"/>
              </a:ext>
            </a:extLst>
          </p:cNvPr>
          <p:cNvSpPr/>
          <p:nvPr/>
        </p:nvSpPr>
        <p:spPr>
          <a:xfrm>
            <a:off x="2216151" y="1643063"/>
            <a:ext cx="483641" cy="316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54EFBC9-DBFF-496C-BE17-7C8D4AAD47F0}"/>
              </a:ext>
            </a:extLst>
          </p:cNvPr>
          <p:cNvCxnSpPr>
            <a:cxnSpLocks/>
          </p:cNvCxnSpPr>
          <p:nvPr/>
        </p:nvCxnSpPr>
        <p:spPr>
          <a:xfrm flipH="1" flipV="1">
            <a:off x="2576321" y="4776789"/>
            <a:ext cx="979939" cy="8413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4">
            <a:extLst>
              <a:ext uri="{FF2B5EF4-FFF2-40B4-BE49-F238E27FC236}">
                <a16:creationId xmlns:a16="http://schemas.microsoft.com/office/drawing/2014/main" id="{3F81C04F-E1AC-4D63-BB6D-635013E0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814" y="5512211"/>
            <a:ext cx="1296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600" dirty="0">
                <a:solidFill>
                  <a:srgbClr val="3333FF"/>
                </a:solidFill>
              </a:rPr>
              <a:t>channel 2</a:t>
            </a:r>
            <a:endParaRPr lang="zh-TW" alt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81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297A1-B261-4C19-8F0E-DB2A7D7B04EE}" type="slidenum">
              <a:rPr lang="en-US" altLang="zh-TW" smtClean="0"/>
              <a:pPr/>
              <a:t>548</a:t>
            </a:fld>
            <a:endParaRPr lang="en-US" altLang="zh-TW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77057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dirty="0"/>
              <a:t>當有兩組人在同一個房間裡交談  </a:t>
            </a:r>
            <a:r>
              <a:rPr lang="en-US" altLang="zh-TW" dirty="0"/>
              <a:t>(A </a:t>
            </a:r>
            <a:r>
              <a:rPr lang="zh-TW" altLang="en-US" dirty="0"/>
              <a:t>和</a:t>
            </a:r>
            <a:r>
              <a:rPr lang="en-US" altLang="zh-TW" dirty="0"/>
              <a:t>B</a:t>
            </a:r>
            <a:r>
              <a:rPr lang="zh-TW" altLang="en-US" dirty="0"/>
              <a:t>交談</a:t>
            </a:r>
            <a:r>
              <a:rPr lang="en-US" altLang="zh-TW" dirty="0"/>
              <a:t>)</a:t>
            </a:r>
            <a:r>
              <a:rPr lang="zh-TW" altLang="en-US" dirty="0"/>
              <a:t>， </a:t>
            </a:r>
            <a:r>
              <a:rPr lang="en-US" altLang="zh-TW" dirty="0"/>
              <a:t>(C</a:t>
            </a:r>
            <a:r>
              <a:rPr lang="zh-TW" altLang="en-US" dirty="0"/>
              <a:t> 和</a:t>
            </a:r>
            <a:r>
              <a:rPr lang="en-US" altLang="zh-TW" dirty="0"/>
              <a:t>D</a:t>
            </a:r>
            <a:r>
              <a:rPr lang="zh-TW" altLang="en-US" dirty="0"/>
              <a:t>交談</a:t>
            </a:r>
            <a:r>
              <a:rPr lang="en-US" altLang="zh-TW" dirty="0"/>
              <a:t>) </a:t>
            </a:r>
            <a:r>
              <a:rPr lang="zh-TW" altLang="en-US" dirty="0"/>
              <a:t>，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dirty="0"/>
              <a:t>如何才能夠彼此不互相干擾？</a:t>
            </a:r>
            <a:endParaRPr lang="en-US" altLang="zh-TW" dirty="0"/>
          </a:p>
          <a:p>
            <a:pPr eaLnBrk="1" hangingPunct="1">
              <a:spcBef>
                <a:spcPct val="50000"/>
              </a:spcBef>
              <a:defRPr/>
            </a:pPr>
            <a:endParaRPr lang="zh-TW" altLang="en-US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/>
              <a:t>(1) Different Time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Both"/>
              <a:defRPr/>
            </a:pPr>
            <a:endParaRPr lang="zh-TW" altLang="en-US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/>
              <a:t>(2) Different Tone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TW" altLang="en-US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/>
              <a:t>(3) Different Language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094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A046C1-1421-4D7F-947A-CB4C1EF48181}" type="slidenum">
              <a:rPr lang="en-US" altLang="zh-TW" smtClean="0"/>
              <a:pPr/>
              <a:t>549</a:t>
            </a:fld>
            <a:endParaRPr lang="en-US" altLang="zh-TW"/>
          </a:p>
        </p:txBody>
      </p:sp>
      <p:sp>
        <p:nvSpPr>
          <p:cNvPr id="45059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395288" y="692150"/>
            <a:ext cx="8424862" cy="4465638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CDMA 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分為：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Orthogonal Type       (2)  Pseudorandom Sequence Type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Orthogonal Type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的例子：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兩組資料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[1, 0, 1]       [1, 1, 0] </a:t>
            </a: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 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變為 −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          [1,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−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1]       [1, 1,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−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1] </a:t>
            </a: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 1,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−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1   modulated by </a:t>
            </a:r>
            <a:r>
              <a:rPr lang="en-US" altLang="zh-TW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[1, 1, 1, 1, 1, 1, 1, 1]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(channel 1)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[1, 1, 1, 1, 1, 1, 1, 1, -1, -1, -1, -1, -1, -1, -1, -1, 1, 1, 1, 1, 1, 1, 1, 1]                 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1, 1,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−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  modulated by </a:t>
            </a:r>
            <a:r>
              <a:rPr lang="en-US" altLang="zh-TW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[1, 1, 1, 1, -1, -1, -1, -1]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(channel 2)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[1, 1, 1, 1, -1, -1, -1, -1, 1, 1, 1, 1, -1, -1, -1, -1, -1, -1, -1, -1, 1, 1, 1, 1]     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相合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ts val="475"/>
              </a:spcAft>
              <a:buFontTx/>
              <a:buNone/>
            </a:pP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[2, 2, 2, 2, 0, 0, 0, 0, 0, 0, 0, 0, -2, -2, -2, -2, 0, 0, 0, 0, 2, 2, 2, 2]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V="1">
            <a:off x="3317875" y="3027363"/>
            <a:ext cx="0" cy="43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6042025" y="3038475"/>
            <a:ext cx="0" cy="43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3719513" y="3860800"/>
            <a:ext cx="0" cy="43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084888" y="3819525"/>
            <a:ext cx="0" cy="43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269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50317-EDBB-4DA4-A670-14FCDE41D6DE}" type="slidenum">
              <a:rPr lang="en-US" altLang="zh-TW" smtClean="0"/>
              <a:pPr/>
              <a:t>550</a:t>
            </a:fld>
            <a:endParaRPr lang="en-US" altLang="zh-TW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84213" y="981075"/>
            <a:ext cx="672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75"/>
              </a:spcAft>
            </a:pPr>
            <a:r>
              <a:rPr lang="en-US" altLang="zh-TW"/>
              <a:t>[2, 2, 2, 2, 0, 0, 0, 0, 0, 0, 0, 0, -2, -2, -2, -2, 0, 0, 0, 0, 2, 2, 2, 2] </a:t>
            </a:r>
            <a:endParaRPr lang="zh-TW" altLang="en-US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demodulation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[1, 1, 1, 1, 1, 1, 1, 1]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2808288" y="1693862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[1, 1, 1,  1, 1,  1,  1,  1]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5148263" y="1412875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[1, 1, 1, 1, 1, 1, 1,1]</a:t>
            </a:r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16192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827088" y="2349500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內積</a:t>
            </a:r>
            <a:r>
              <a:rPr lang="en-US" altLang="zh-TW"/>
              <a:t> = 8</a:t>
            </a: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356FAB4F-EAD6-4FF0-AEC7-13765009570D}"/>
              </a:ext>
            </a:extLst>
          </p:cNvPr>
          <p:cNvCxnSpPr>
            <a:cxnSpLocks/>
          </p:cNvCxnSpPr>
          <p:nvPr/>
        </p:nvCxnSpPr>
        <p:spPr>
          <a:xfrm>
            <a:off x="2837784" y="1004785"/>
            <a:ext cx="0" cy="466725"/>
          </a:xfrm>
          <a:prstGeom prst="line">
            <a:avLst/>
          </a:prstGeom>
          <a:ln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46D576B-132C-4F1C-8D7E-63B8F0C19488}"/>
              </a:ext>
            </a:extLst>
          </p:cNvPr>
          <p:cNvCxnSpPr>
            <a:cxnSpLocks/>
          </p:cNvCxnSpPr>
          <p:nvPr/>
        </p:nvCxnSpPr>
        <p:spPr>
          <a:xfrm>
            <a:off x="5207255" y="1004785"/>
            <a:ext cx="0" cy="466725"/>
          </a:xfrm>
          <a:prstGeom prst="line">
            <a:avLst/>
          </a:prstGeom>
          <a:ln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68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FD366-D2BF-4582-9A1C-1FEF11D58A58}" type="slidenum">
              <a:rPr lang="en-US" altLang="zh-TW" smtClean="0"/>
              <a:pPr/>
              <a:t>551</a:t>
            </a:fld>
            <a:endParaRPr lang="en-US" altLang="zh-TW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064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注意：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zh-TW"/>
              <a:t>(1) </a:t>
            </a:r>
            <a:r>
              <a:rPr lang="zh-TW" altLang="en-US"/>
              <a:t>使用 </a:t>
            </a:r>
            <a:r>
              <a:rPr lang="en-US" altLang="zh-TW" i="1"/>
              <a:t>N</a:t>
            </a:r>
            <a:r>
              <a:rPr lang="en-US" altLang="zh-TW"/>
              <a:t>-point Walsh transform </a:t>
            </a:r>
            <a:r>
              <a:rPr lang="zh-TW" altLang="en-US"/>
              <a:t>時，總共可以有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zh-TW" altLang="en-US"/>
              <a:t>個 </a:t>
            </a:r>
            <a:r>
              <a:rPr lang="en-US" altLang="zh-TW"/>
              <a:t>channels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zh-TW"/>
              <a:t>(2) </a:t>
            </a:r>
            <a:r>
              <a:rPr lang="zh-TW" altLang="en-US"/>
              <a:t>除了 </a:t>
            </a:r>
            <a:r>
              <a:rPr lang="en-US" altLang="zh-TW"/>
              <a:t>Walsh transform </a:t>
            </a:r>
            <a:r>
              <a:rPr lang="zh-TW" altLang="en-US"/>
              <a:t>以外，其他的 </a:t>
            </a:r>
            <a:r>
              <a:rPr lang="en-US" altLang="zh-TW"/>
              <a:t>orthogonal transform </a:t>
            </a:r>
            <a:r>
              <a:rPr lang="zh-TW" altLang="en-US"/>
              <a:t>也可以使用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zh-TW"/>
              <a:t>(3) </a:t>
            </a:r>
            <a:r>
              <a:rPr lang="zh-TW" altLang="en-US"/>
              <a:t>使用 </a:t>
            </a:r>
            <a:r>
              <a:rPr lang="en-US" altLang="zh-TW"/>
              <a:t>Walsh transform </a:t>
            </a:r>
            <a:r>
              <a:rPr lang="zh-TW" altLang="en-US"/>
              <a:t>的好處</a:t>
            </a:r>
          </a:p>
        </p:txBody>
      </p:sp>
    </p:spTree>
    <p:extLst>
      <p:ext uri="{BB962C8B-B14F-4D97-AF65-F5344CB8AC3E}">
        <p14:creationId xmlns:p14="http://schemas.microsoft.com/office/powerpoint/2010/main" val="2831965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6C827-1920-436C-9F9C-DABA228ED84E}" type="slidenum">
              <a:rPr lang="en-US" altLang="zh-TW" smtClean="0"/>
              <a:pPr/>
              <a:t>552</a:t>
            </a:fld>
            <a:endParaRPr lang="en-US" altLang="zh-TW"/>
          </a:p>
        </p:txBody>
      </p:sp>
      <p:sp>
        <p:nvSpPr>
          <p:cNvPr id="48131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8186738" cy="4079875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Orthogonal Transform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共通的問題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需要同步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synchronization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[ 1,   1,   1,   1,   1,   1,   1,  1]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[ 1,   1,   1,  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1]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[ 1,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1,  1,   1,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 1]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[ 1,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1,   1,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1,   1,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1,   1,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1]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但是某些</a:t>
            </a:r>
            <a:r>
              <a:rPr 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basis,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就算不同步也近似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orthogonal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&lt;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]&gt; = 8,   &lt;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</a:t>
            </a:r>
            <a:r>
              <a:rPr lang="en-US" altLang="zh-TW" sz="20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]&gt; = 0 if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1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&lt;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], </a:t>
            </a:r>
            <a:r>
              <a:rPr lang="en-US" altLang="zh-TW" sz="20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000" b="1" baseline="-25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1]&gt; = 2 or 0    if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1.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這裡的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shift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circular shift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51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F866D-AEA8-40E5-995B-0B0EBDDFBD81}" type="slidenum">
              <a:rPr lang="en-US" altLang="zh-TW" smtClean="0"/>
              <a:pPr/>
              <a:t>553</a:t>
            </a:fld>
            <a:endParaRPr lang="en-US" altLang="zh-TW"/>
          </a:p>
        </p:txBody>
      </p:sp>
      <p:sp>
        <p:nvSpPr>
          <p:cNvPr id="49155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68313" y="692150"/>
            <a:ext cx="8186737" cy="2495550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CDMA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的優點：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</a:t>
            </a:r>
            <a:r>
              <a:rPr lang="zh-TW" altLang="en-US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運算量相對於 </a:t>
            </a:r>
            <a:r>
              <a:rPr lang="en-US" altLang="zh-TW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frequency division multiplexing </a:t>
            </a:r>
            <a:r>
              <a:rPr lang="zh-TW" altLang="en-US" sz="200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減少很多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可以減少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noise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interference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的影響</a:t>
            </a: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可以應用在保密和安全傳輸上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就算只接收部分的信號，也有可能把原來的信號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recover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回來</a:t>
            </a: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(5)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相鄰的區域的干擾問題可以減少</a:t>
            </a: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14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A229A8-A430-481A-A8F9-D1C6B84F7800}" type="slidenum">
              <a:rPr lang="en-US" altLang="zh-TW" smtClean="0"/>
              <a:pPr/>
              <a:t>554</a:t>
            </a:fld>
            <a:endParaRPr lang="en-US" altLang="zh-TW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相鄰的區域，使用差距最大的「語言」，則干擾最少</a:t>
            </a:r>
          </a:p>
        </p:txBody>
      </p:sp>
      <p:sp>
        <p:nvSpPr>
          <p:cNvPr id="26629" name="AutoShape 9"/>
          <p:cNvSpPr>
            <a:spLocks noChangeArrowheads="1"/>
          </p:cNvSpPr>
          <p:nvPr/>
        </p:nvSpPr>
        <p:spPr bwMode="auto">
          <a:xfrm>
            <a:off x="2894013" y="1404938"/>
            <a:ext cx="1800225" cy="1295400"/>
          </a:xfrm>
          <a:prstGeom prst="hexagon">
            <a:avLst>
              <a:gd name="adj" fmla="val 34743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1547813" y="2060575"/>
            <a:ext cx="1800225" cy="1295400"/>
          </a:xfrm>
          <a:prstGeom prst="hexagon">
            <a:avLst>
              <a:gd name="adj" fmla="val 34743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2051050" y="24209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A </a:t>
            </a:r>
            <a:r>
              <a:rPr lang="zh-TW" altLang="en-US"/>
              <a:t>區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492500" y="18446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B </a:t>
            </a:r>
            <a:r>
              <a:rPr lang="zh-TW" altLang="en-US"/>
              <a:t>區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95288" y="3573463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假設 </a:t>
            </a:r>
            <a:r>
              <a:rPr lang="en-US" altLang="zh-TW"/>
              <a:t>A </a:t>
            </a:r>
            <a:r>
              <a:rPr lang="zh-TW" altLang="en-US"/>
              <a:t>區使用的 </a:t>
            </a:r>
            <a:r>
              <a:rPr lang="en-US" altLang="zh-TW"/>
              <a:t>orthogonal basis </a:t>
            </a:r>
            <a:r>
              <a:rPr lang="zh-TW" altLang="en-US"/>
              <a:t>為 </a:t>
            </a:r>
            <a:r>
              <a:rPr lang="en-US" altLang="zh-TW" i="1">
                <a:sym typeface="Symbol" pitchFamily="18" charset="2"/>
              </a:rPr>
              <a:t></a:t>
            </a:r>
            <a:r>
              <a:rPr lang="en-US" altLang="zh-TW" i="1" baseline="-25000"/>
              <a:t>k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], </a:t>
            </a:r>
            <a:r>
              <a:rPr lang="en-US" altLang="zh-TW" i="1"/>
              <a:t>k</a:t>
            </a:r>
            <a:r>
              <a:rPr lang="en-US" altLang="zh-TW"/>
              <a:t> = 0, 1, 2, …, </a:t>
            </a:r>
            <a:r>
              <a:rPr lang="en-US" altLang="zh-TW" i="1"/>
              <a:t>N</a:t>
            </a:r>
            <a:r>
              <a:rPr lang="en-US" altLang="zh-TW">
                <a:cs typeface="Times New Roman" pitchFamily="18" charset="0"/>
              </a:rPr>
              <a:t>−1</a:t>
            </a:r>
            <a:r>
              <a:rPr lang="en-US" altLang="zh-TW"/>
              <a:t> </a:t>
            </a:r>
            <a:r>
              <a:rPr lang="zh-TW" altLang="en-US"/>
              <a:t> 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971550" y="4076700"/>
            <a:ext cx="756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B </a:t>
            </a:r>
            <a:r>
              <a:rPr lang="zh-TW" altLang="en-US"/>
              <a:t>區使用的 </a:t>
            </a:r>
            <a:r>
              <a:rPr lang="en-US" altLang="zh-TW"/>
              <a:t>orthogonal basis </a:t>
            </a:r>
            <a:r>
              <a:rPr lang="zh-TW" altLang="en-US"/>
              <a:t>為 </a:t>
            </a:r>
            <a:r>
              <a:rPr lang="en-US" altLang="zh-TW" i="1">
                <a:sym typeface="Symbol" pitchFamily="18" charset="2"/>
              </a:rPr>
              <a:t></a:t>
            </a:r>
            <a:r>
              <a:rPr lang="en-US" altLang="zh-TW" i="1" baseline="-25000"/>
              <a:t>h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], </a:t>
            </a:r>
            <a:r>
              <a:rPr lang="en-US" altLang="zh-TW" i="1"/>
              <a:t>h</a:t>
            </a:r>
            <a:r>
              <a:rPr lang="en-US" altLang="zh-TW"/>
              <a:t> = 0, 1, 2, …, </a:t>
            </a:r>
            <a:r>
              <a:rPr lang="en-US" altLang="zh-TW" i="1"/>
              <a:t>N</a:t>
            </a:r>
            <a:r>
              <a:rPr lang="en-US" altLang="zh-TW">
                <a:cs typeface="Times New Roman" pitchFamily="18" charset="0"/>
              </a:rPr>
              <a:t>−1</a:t>
            </a:r>
            <a:r>
              <a:rPr lang="en-US" altLang="zh-TW"/>
              <a:t> </a:t>
            </a:r>
            <a:r>
              <a:rPr lang="zh-TW" altLang="en-US"/>
              <a:t> 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468313" y="4797425"/>
            <a:ext cx="489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設法使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1438275" y="4606925"/>
          <a:ext cx="2174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3" imgW="2171700" imgH="787400" progId="Equation.DSMT4">
                  <p:embed/>
                </p:oleObj>
              </mc:Choice>
              <mc:Fallback>
                <p:oleObj name="Equation" r:id="rId3" imgW="2171700" imgH="787400" progId="Equation.DSMT4">
                  <p:embed/>
                  <p:pic>
                    <p:nvPicPr>
                      <p:cNvPr id="266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606925"/>
                        <a:ext cx="21748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 Box 17"/>
          <p:cNvSpPr txBox="1">
            <a:spLocks noChangeArrowheads="1"/>
          </p:cNvSpPr>
          <p:nvPr/>
        </p:nvSpPr>
        <p:spPr bwMode="auto">
          <a:xfrm>
            <a:off x="3708400" y="479742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為最小</a:t>
            </a:r>
          </a:p>
        </p:txBody>
      </p:sp>
      <p:sp>
        <p:nvSpPr>
          <p:cNvPr id="26637" name="Rectangle 18"/>
          <p:cNvSpPr>
            <a:spLocks noChangeArrowheads="1"/>
          </p:cNvSpPr>
          <p:nvPr/>
        </p:nvSpPr>
        <p:spPr bwMode="auto">
          <a:xfrm>
            <a:off x="1476375" y="5734050"/>
            <a:ext cx="662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/>
              <a:t>k</a:t>
            </a:r>
            <a:r>
              <a:rPr lang="en-US" altLang="zh-TW"/>
              <a:t> = 0, 1, 2, …, </a:t>
            </a:r>
            <a:r>
              <a:rPr lang="en-US" altLang="zh-TW" i="1"/>
              <a:t>N</a:t>
            </a:r>
            <a:r>
              <a:rPr lang="en-US" altLang="zh-TW"/>
              <a:t>−1, </a:t>
            </a:r>
            <a:r>
              <a:rPr lang="en-US" altLang="zh-TW" i="1"/>
              <a:t>h</a:t>
            </a:r>
            <a:r>
              <a:rPr lang="en-US" altLang="zh-TW"/>
              <a:t> = 0, 1, 2, …, </a:t>
            </a:r>
            <a:r>
              <a:rPr lang="en-US" altLang="zh-TW" i="1"/>
              <a:t>N</a:t>
            </a:r>
            <a:r>
              <a:rPr lang="en-US" altLang="zh-TW"/>
              <a:t>−1 </a:t>
            </a:r>
            <a:r>
              <a:rPr lang="zh-TW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014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555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57634" y="1267162"/>
            <a:ext cx="757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 Lightening and Darkening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62857" y="2147010"/>
            <a:ext cx="207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/>
              <a:t>Y</a:t>
            </a:r>
            <a:r>
              <a:rPr lang="en-US" altLang="zh-TW" i="1" baseline="-25000" dirty="0" err="1"/>
              <a:t>o</a:t>
            </a:r>
            <a:r>
              <a:rPr lang="en-US" altLang="zh-TW" dirty="0"/>
              <a:t> = </a:t>
            </a:r>
            <a:r>
              <a:rPr lang="en-US" altLang="zh-TW" i="1" dirty="0"/>
              <a:t>f</a:t>
            </a:r>
            <a:r>
              <a:rPr lang="en-US" altLang="zh-TW" dirty="0"/>
              <a:t>(Y)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08046" y="2119173"/>
            <a:ext cx="861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Input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1281344" y="2334622"/>
            <a:ext cx="755608" cy="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203439" y="2118434"/>
            <a:ext cx="1074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YCbCr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278385" y="2327885"/>
            <a:ext cx="552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614142" y="2608675"/>
            <a:ext cx="2126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Cb</a:t>
            </a:r>
            <a:r>
              <a:rPr lang="en-US" altLang="zh-TW" dirty="0"/>
              <a:t> unchanged</a:t>
            </a:r>
          </a:p>
          <a:p>
            <a:r>
              <a:rPr lang="en-US" altLang="zh-TW" dirty="0"/>
              <a:t>Cr unchanged</a:t>
            </a:r>
            <a:endParaRPr lang="zh-TW" altLang="en-US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5319100" y="2342101"/>
            <a:ext cx="2114550" cy="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64596" y="2518544"/>
            <a:ext cx="193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RGB to </a:t>
            </a:r>
            <a:r>
              <a:rPr lang="en-US" altLang="zh-TW" dirty="0" err="1"/>
              <a:t>YCbCr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603113" y="2518544"/>
            <a:ext cx="1847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YCbCr</a:t>
            </a:r>
            <a:r>
              <a:rPr lang="en-US" altLang="zh-TW" dirty="0"/>
              <a:t> to RGB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503227" y="2118434"/>
            <a:ext cx="1092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Output</a:t>
            </a:r>
            <a:endParaRPr lang="zh-TW" altLang="en-US" dirty="0"/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>
            <p:extLst/>
          </p:nvPr>
        </p:nvGraphicFramePr>
        <p:xfrm>
          <a:off x="683568" y="4221088"/>
          <a:ext cx="1968480" cy="5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4" imgW="1968480" imgH="583920" progId="Equation.DSMT4">
                  <p:embed/>
                </p:oleObj>
              </mc:Choice>
              <mc:Fallback>
                <p:oleObj name="Equation" r:id="rId4" imgW="1968480" imgH="583920" progId="Equation.DSMT4">
                  <p:embed/>
                  <p:pic>
                    <p:nvPicPr>
                      <p:cNvPr id="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221088"/>
                        <a:ext cx="1968480" cy="5839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圖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385" y="3321744"/>
            <a:ext cx="4461967" cy="3346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5283" y="3707890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663862" y="4128368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= 0.5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16062" y="5229200"/>
            <a:ext cx="74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= 2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83568" y="4994981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&lt; 1:  lightening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83568" y="5439066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&gt; 1:  </a:t>
            </a:r>
            <a:r>
              <a:rPr lang="en-US" altLang="zh-TW" dirty="0" err="1"/>
              <a:t>darening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621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556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760970" cy="218694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2" y="4077072"/>
            <a:ext cx="7760970" cy="2186940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1475656" y="1323823"/>
            <a:ext cx="179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original image   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995936" y="1313818"/>
            <a:ext cx="179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lighten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156176" y="1349400"/>
            <a:ext cx="179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darken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475656" y="3825301"/>
            <a:ext cx="179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original image   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995936" y="3815296"/>
            <a:ext cx="179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lighten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156176" y="3850878"/>
            <a:ext cx="179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darken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86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F4CC5-4779-4FF0-A052-BE3E6077E564}" type="slidenum">
              <a:rPr lang="en-US" altLang="zh-TW"/>
              <a:pPr/>
              <a:t>503</a:t>
            </a:fld>
            <a:endParaRPr lang="en-US" altLang="zh-TW"/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236663" y="549275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2" name="Equation" r:id="rId3" imgW="444307" imgH="380835" progId="Equation.DSMT4">
                  <p:embed/>
                </p:oleObj>
              </mc:Choice>
              <mc:Fallback>
                <p:oleObj name="Equation" r:id="rId3" imgW="444307" imgH="3808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549275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0063" y="549275"/>
            <a:ext cx="77041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已知           每個 </a:t>
            </a:r>
            <a:r>
              <a:rPr lang="en-US" altLang="zh-TW"/>
              <a:t>row </a:t>
            </a:r>
            <a:r>
              <a:rPr lang="zh-TW" altLang="en-US"/>
              <a:t>的 </a:t>
            </a:r>
            <a:r>
              <a:rPr lang="en-US" altLang="zh-TW"/>
              <a:t>sign change </a:t>
            </a:r>
            <a:r>
              <a:rPr lang="zh-TW" altLang="en-US"/>
              <a:t>數，由上到下分別為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0, 1, 2, 3, ….., 2</a:t>
            </a:r>
            <a:r>
              <a:rPr lang="en-US" altLang="zh-TW" i="1" baseline="30000"/>
              <a:t>k</a:t>
            </a:r>
            <a:r>
              <a:rPr lang="en-US" altLang="zh-TW">
                <a:cs typeface="Times New Roman" pitchFamily="18" charset="0"/>
              </a:rPr>
              <a:t>−1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則          每個 </a:t>
            </a:r>
            <a:r>
              <a:rPr lang="en-US" altLang="zh-TW"/>
              <a:t>row </a:t>
            </a:r>
            <a:r>
              <a:rPr lang="zh-TW" altLang="en-US"/>
              <a:t>的 </a:t>
            </a:r>
            <a:r>
              <a:rPr lang="en-US" altLang="zh-TW"/>
              <a:t>sign change </a:t>
            </a:r>
            <a:r>
              <a:rPr lang="zh-TW" altLang="en-US"/>
              <a:t>數，由上到下分別為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0, 3, 4, 7, ….., 2</a:t>
            </a:r>
            <a:r>
              <a:rPr lang="en-US" altLang="zh-TW" i="1" baseline="30000"/>
              <a:t>k+</a:t>
            </a:r>
            <a:r>
              <a:rPr lang="en-US" altLang="zh-TW" baseline="30000"/>
              <a:t>1</a:t>
            </a:r>
            <a:r>
              <a:rPr lang="en-US" altLang="zh-TW"/>
              <a:t>−1, 1, 2, 5, 6, ….., 2</a:t>
            </a:r>
            <a:r>
              <a:rPr lang="en-US" altLang="zh-TW" i="1" baseline="30000"/>
              <a:t>k+</a:t>
            </a:r>
            <a:r>
              <a:rPr lang="en-US" altLang="zh-TW" baseline="30000"/>
              <a:t>1</a:t>
            </a:r>
            <a:r>
              <a:rPr lang="en-US" altLang="zh-TW"/>
              <a:t>−2, </a:t>
            </a:r>
          </a:p>
          <a:p>
            <a:pPr eaLnBrk="1" hangingPunct="1">
              <a:spcBef>
                <a:spcPct val="50000"/>
              </a:spcBef>
            </a:pPr>
            <a:endParaRPr lang="zh-TW" altLang="en-US"/>
          </a:p>
          <a:p>
            <a:pPr eaLnBrk="1" hangingPunct="1">
              <a:spcBef>
                <a:spcPct val="50000"/>
              </a:spcBef>
            </a:pPr>
            <a:endParaRPr lang="en-US" altLang="zh-TW"/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947738" y="1463675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" name="Equation" r:id="rId5" imgW="508000" imgH="381000" progId="Equation.DSMT4">
                  <p:embed/>
                </p:oleObj>
              </mc:Choice>
              <mc:Fallback>
                <p:oleObj name="Equation" r:id="rId5" imgW="5080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463675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39750" y="2420938"/>
            <a:ext cx="79200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若 </a:t>
            </a:r>
            <a:r>
              <a:rPr lang="en-US" altLang="zh-TW"/>
              <a:t>row </a:t>
            </a:r>
            <a:r>
              <a:rPr lang="zh-TW" altLang="en-US"/>
              <a:t>的</a:t>
            </a:r>
            <a:r>
              <a:rPr lang="en-US" altLang="zh-TW"/>
              <a:t>index </a:t>
            </a:r>
            <a:r>
              <a:rPr lang="zh-TW" altLang="en-US"/>
              <a:t>由</a:t>
            </a:r>
            <a:r>
              <a:rPr lang="en-US" altLang="zh-TW"/>
              <a:t>0 </a:t>
            </a:r>
            <a:r>
              <a:rPr lang="zh-TW" altLang="en-US"/>
              <a:t>開始</a:t>
            </a:r>
            <a:endParaRPr lang="en-US" altLang="zh-TW"/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則        第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zh-TW" altLang="en-US"/>
              <a:t>個 </a:t>
            </a:r>
            <a:r>
              <a:rPr lang="en-US" altLang="zh-TW"/>
              <a:t>row (</a:t>
            </a:r>
            <a:r>
              <a:rPr lang="en-US" altLang="zh-TW" i="1"/>
              <a:t>n</a:t>
            </a:r>
            <a:r>
              <a:rPr lang="en-US" altLang="zh-TW"/>
              <a:t> is even and </a:t>
            </a:r>
            <a:r>
              <a:rPr lang="en-US" altLang="zh-TW" i="1"/>
              <a:t>n</a:t>
            </a:r>
            <a:r>
              <a:rPr lang="en-US" altLang="zh-TW"/>
              <a:t> &lt; </a:t>
            </a:r>
            <a:r>
              <a:rPr lang="en-US" altLang="zh-TW" i="1"/>
              <a:t>N</a:t>
            </a:r>
            <a:r>
              <a:rPr lang="en-US" altLang="zh-TW"/>
              <a:t>/2) </a:t>
            </a:r>
            <a:r>
              <a:rPr lang="zh-TW" altLang="en-US"/>
              <a:t>的 </a:t>
            </a:r>
            <a:r>
              <a:rPr lang="en-US" altLang="zh-TW"/>
              <a:t>sign change </a:t>
            </a:r>
            <a:r>
              <a:rPr lang="zh-TW" altLang="en-US"/>
              <a:t>為 </a:t>
            </a:r>
            <a:r>
              <a:rPr lang="en-US" altLang="zh-TW"/>
              <a:t>2</a:t>
            </a:r>
            <a:r>
              <a:rPr lang="en-US" altLang="zh-TW" i="1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                          (</a:t>
            </a:r>
            <a:r>
              <a:rPr lang="en-US" altLang="zh-TW" i="1"/>
              <a:t>n</a:t>
            </a:r>
            <a:r>
              <a:rPr lang="en-US" altLang="zh-TW"/>
              <a:t> is odd and </a:t>
            </a:r>
            <a:r>
              <a:rPr lang="en-US" altLang="zh-TW" i="1"/>
              <a:t>n</a:t>
            </a:r>
            <a:r>
              <a:rPr lang="en-US" altLang="zh-TW"/>
              <a:t> &lt; </a:t>
            </a:r>
            <a:r>
              <a:rPr lang="en-US" altLang="zh-TW" i="1"/>
              <a:t>N</a:t>
            </a:r>
            <a:r>
              <a:rPr lang="en-US" altLang="zh-TW"/>
              <a:t>/2) </a:t>
            </a:r>
            <a:r>
              <a:rPr lang="zh-TW" altLang="en-US"/>
              <a:t>的 </a:t>
            </a:r>
            <a:r>
              <a:rPr lang="en-US" altLang="zh-TW"/>
              <a:t>sign change </a:t>
            </a:r>
            <a:r>
              <a:rPr lang="zh-TW" altLang="en-US"/>
              <a:t>為 </a:t>
            </a:r>
            <a:r>
              <a:rPr lang="en-US" altLang="zh-TW"/>
              <a:t>2</a:t>
            </a:r>
            <a:r>
              <a:rPr lang="en-US" altLang="zh-TW" i="1"/>
              <a:t>n</a:t>
            </a:r>
            <a:r>
              <a:rPr lang="en-US" altLang="zh-TW"/>
              <a:t> + 1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                          (</a:t>
            </a:r>
            <a:r>
              <a:rPr lang="en-US" altLang="zh-TW" i="1"/>
              <a:t>n</a:t>
            </a:r>
            <a:r>
              <a:rPr lang="en-US" altLang="zh-TW"/>
              <a:t> is even and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</a:t>
            </a:r>
            <a:r>
              <a:rPr lang="en-US" altLang="zh-TW" i="1"/>
              <a:t>N</a:t>
            </a:r>
            <a:r>
              <a:rPr lang="en-US" altLang="zh-TW"/>
              <a:t>/2) </a:t>
            </a:r>
            <a:r>
              <a:rPr lang="zh-TW" altLang="en-US"/>
              <a:t>的 </a:t>
            </a:r>
            <a:r>
              <a:rPr lang="en-US" altLang="zh-TW"/>
              <a:t>sign change </a:t>
            </a:r>
            <a:r>
              <a:rPr lang="zh-TW" altLang="en-US"/>
              <a:t>為 </a:t>
            </a:r>
            <a:r>
              <a:rPr lang="en-US" altLang="zh-TW"/>
              <a:t>2</a:t>
            </a:r>
            <a:r>
              <a:rPr lang="en-US" altLang="zh-TW" i="1"/>
              <a:t>n</a:t>
            </a:r>
            <a:r>
              <a:rPr lang="en-US" altLang="zh-TW"/>
              <a:t>+1−</a:t>
            </a:r>
            <a:r>
              <a:rPr lang="en-US" altLang="zh-TW" i="1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                          (</a:t>
            </a:r>
            <a:r>
              <a:rPr lang="en-US" altLang="zh-TW" i="1"/>
              <a:t>n</a:t>
            </a:r>
            <a:r>
              <a:rPr lang="en-US" altLang="zh-TW"/>
              <a:t> is odd and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</a:t>
            </a:r>
            <a:r>
              <a:rPr lang="en-US" altLang="zh-TW" i="1"/>
              <a:t>N</a:t>
            </a:r>
            <a:r>
              <a:rPr lang="en-US" altLang="zh-TW"/>
              <a:t>/2) </a:t>
            </a:r>
            <a:r>
              <a:rPr lang="zh-TW" altLang="en-US"/>
              <a:t>的 </a:t>
            </a:r>
            <a:r>
              <a:rPr lang="en-US" altLang="zh-TW"/>
              <a:t>sign change </a:t>
            </a:r>
            <a:r>
              <a:rPr lang="zh-TW" altLang="en-US"/>
              <a:t>為 </a:t>
            </a:r>
            <a:r>
              <a:rPr lang="en-US" altLang="zh-TW"/>
              <a:t>2</a:t>
            </a:r>
            <a:r>
              <a:rPr lang="en-US" altLang="zh-TW" i="1"/>
              <a:t>n</a:t>
            </a:r>
            <a:r>
              <a:rPr lang="en-US" altLang="zh-TW"/>
              <a:t>−</a:t>
            </a:r>
            <a:r>
              <a:rPr lang="en-US" altLang="zh-TW" i="1"/>
              <a:t>N</a:t>
            </a:r>
          </a:p>
        </p:txBody>
      </p:sp>
      <p:graphicFrame>
        <p:nvGraphicFramePr>
          <p:cNvPr id="9223" name="Object 9"/>
          <p:cNvGraphicFramePr>
            <a:graphicFrameLocks noChangeAspect="1"/>
          </p:cNvGraphicFramePr>
          <p:nvPr/>
        </p:nvGraphicFramePr>
        <p:xfrm>
          <a:off x="915988" y="2925763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4" name="Equation" r:id="rId7" imgW="508000" imgH="381000" progId="Equation.DSMT4">
                  <p:embed/>
                </p:oleObj>
              </mc:Choice>
              <mc:Fallback>
                <p:oleObj name="Equation" r:id="rId7" imgW="508000" imgH="38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925763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95288" y="4725988"/>
            <a:ext cx="662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要根據 </a:t>
            </a:r>
            <a:r>
              <a:rPr lang="en-US" altLang="zh-TW"/>
              <a:t>sign change </a:t>
            </a:r>
            <a:r>
              <a:rPr lang="zh-TW" altLang="en-US"/>
              <a:t>的數目將           的 </a:t>
            </a:r>
            <a:r>
              <a:rPr lang="en-US" altLang="zh-TW"/>
              <a:t>row </a:t>
            </a:r>
            <a:r>
              <a:rPr lang="zh-TW" altLang="en-US"/>
              <a:t>重新排列</a:t>
            </a:r>
          </a:p>
        </p:txBody>
      </p:sp>
      <p:graphicFrame>
        <p:nvGraphicFramePr>
          <p:cNvPr id="9225" name="Object 11"/>
          <p:cNvGraphicFramePr>
            <a:graphicFrameLocks noChangeAspect="1"/>
          </p:cNvGraphicFramePr>
          <p:nvPr/>
        </p:nvGraphicFramePr>
        <p:xfrm>
          <a:off x="3708400" y="4797425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" name="Equation" r:id="rId8" imgW="508000" imgH="381000" progId="Equation.DSMT4">
                  <p:embed/>
                </p:oleObj>
              </mc:Choice>
              <mc:Fallback>
                <p:oleObj name="Equation" r:id="rId8" imgW="508000" imgH="38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797425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2"/>
          <p:cNvGraphicFramePr>
            <a:graphicFrameLocks noChangeAspect="1"/>
          </p:cNvGraphicFramePr>
          <p:nvPr/>
        </p:nvGraphicFramePr>
        <p:xfrm>
          <a:off x="1581150" y="5387975"/>
          <a:ext cx="2908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6" name="Equation" r:id="rId9" imgW="2908300" imgH="533400" progId="Equation.DSMT4">
                  <p:embed/>
                </p:oleObj>
              </mc:Choice>
              <mc:Fallback>
                <p:oleObj name="Equation" r:id="rId9" imgW="2908300" imgH="533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5387975"/>
                        <a:ext cx="2908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557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29611" y="4743773"/>
            <a:ext cx="415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Erosion for a Non-binary Image</a:t>
            </a:r>
            <a:endParaRPr lang="zh-TW" altLang="en-US" dirty="0"/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/>
          </p:nvPr>
        </p:nvGraphicFramePr>
        <p:xfrm>
          <a:off x="858052" y="5361057"/>
          <a:ext cx="74088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4" imgW="7416720" imgH="380880" progId="Equation.DSMT4">
                  <p:embed/>
                </p:oleObj>
              </mc:Choice>
              <mc:Fallback>
                <p:oleObj name="Equation" r:id="rId4" imgW="7416720" imgH="380880" progId="Equation.DSMT4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52" y="5361057"/>
                        <a:ext cx="74088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文字方塊 56"/>
          <p:cNvSpPr txBox="1"/>
          <p:nvPr/>
        </p:nvSpPr>
        <p:spPr>
          <a:xfrm>
            <a:off x="166656" y="1063356"/>
            <a:ext cx="757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 Morphology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4544" y="1554874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(2-1) Erosion</a:t>
            </a:r>
            <a:endParaRPr lang="zh-TW" altLang="en-US" dirty="0"/>
          </a:p>
        </p:txBody>
      </p:sp>
      <p:grpSp>
        <p:nvGrpSpPr>
          <p:cNvPr id="59" name="群組 58"/>
          <p:cNvGrpSpPr>
            <a:grpSpLocks noChangeAspect="1"/>
          </p:cNvGrpSpPr>
          <p:nvPr/>
        </p:nvGrpSpPr>
        <p:grpSpPr>
          <a:xfrm>
            <a:off x="349851" y="2708920"/>
            <a:ext cx="8001000" cy="1598026"/>
            <a:chOff x="415625" y="1965316"/>
            <a:chExt cx="10247252" cy="2046666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625" y="1965316"/>
              <a:ext cx="4486667" cy="2046666"/>
            </a:xfrm>
            <a:prstGeom prst="rect">
              <a:avLst/>
            </a:prstGeom>
          </p:spPr>
        </p:pic>
        <p:sp>
          <p:nvSpPr>
            <p:cNvPr id="61" name="向右箭號 60"/>
            <p:cNvSpPr/>
            <p:nvPr/>
          </p:nvSpPr>
          <p:spPr>
            <a:xfrm>
              <a:off x="5220274" y="2821969"/>
              <a:ext cx="637954" cy="1666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6210" y="1965316"/>
              <a:ext cx="4486667" cy="2046666"/>
            </a:xfrm>
            <a:prstGeom prst="rect">
              <a:avLst/>
            </a:prstGeom>
          </p:spPr>
        </p:pic>
        <p:cxnSp>
          <p:nvCxnSpPr>
            <p:cNvPr id="63" name="直線接點 62"/>
            <p:cNvCxnSpPr/>
            <p:nvPr/>
          </p:nvCxnSpPr>
          <p:spPr>
            <a:xfrm flipV="1">
              <a:off x="1243698" y="2619950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V="1">
              <a:off x="1243698" y="2850426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1248517" y="3089814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880657" y="2334591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2523144" y="2389571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V="1">
              <a:off x="1906458" y="3303979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 flipV="1">
              <a:off x="2544408" y="3527263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V="1">
              <a:off x="3147422" y="3303978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V="1">
              <a:off x="3170238" y="2168925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V="1">
              <a:off x="3775270" y="2420666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3780089" y="2619950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flipV="1">
              <a:off x="3806173" y="2850426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V="1">
              <a:off x="3784381" y="3058622"/>
              <a:ext cx="265814" cy="285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Object 4"/>
          <p:cNvGraphicFramePr>
            <a:graphicFrameLocks noChangeAspect="1"/>
          </p:cNvGraphicFramePr>
          <p:nvPr>
            <p:extLst/>
          </p:nvPr>
        </p:nvGraphicFramePr>
        <p:xfrm>
          <a:off x="747017" y="2066306"/>
          <a:ext cx="72056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8" imgW="7213320" imgH="355320" progId="Equation.DSMT4">
                  <p:embed/>
                </p:oleObj>
              </mc:Choice>
              <mc:Fallback>
                <p:oleObj name="Equation" r:id="rId8" imgW="7213320" imgH="355320" progId="Equation.DSMT4">
                  <p:embed/>
                  <p:pic>
                    <p:nvPicPr>
                      <p:cNvPr id="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17" y="2066306"/>
                        <a:ext cx="720566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字方塊 76"/>
          <p:cNvSpPr txBox="1"/>
          <p:nvPr/>
        </p:nvSpPr>
        <p:spPr>
          <a:xfrm>
            <a:off x="2217566" y="1553449"/>
            <a:ext cx="192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去除區域外圍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0907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558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98168" y="4987470"/>
            <a:ext cx="396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Dilation for a Non-binary Image</a:t>
            </a:r>
            <a:endParaRPr lang="zh-TW" altLang="en-US" dirty="0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/>
          </p:nvPr>
        </p:nvGraphicFramePr>
        <p:xfrm>
          <a:off x="1023462" y="5563534"/>
          <a:ext cx="74596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4" imgW="7467480" imgH="380880" progId="Equation.DSMT4">
                  <p:embed/>
                </p:oleObj>
              </mc:Choice>
              <mc:Fallback>
                <p:oleObj name="Equation" r:id="rId4" imgW="7467480" imgH="380880" progId="Equation.DSMT4">
                  <p:embed/>
                  <p:pic>
                    <p:nvPicPr>
                      <p:cNvPr id="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462" y="5563534"/>
                        <a:ext cx="74596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18314" y="1349513"/>
            <a:ext cx="159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(2-2) Dilation</a:t>
            </a:r>
            <a:endParaRPr lang="zh-TW" alt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947621" y="1946325"/>
          <a:ext cx="68627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6" imgW="6870600" imgH="355320" progId="Equation.DSMT4">
                  <p:embed/>
                </p:oleObj>
              </mc:Choice>
              <mc:Fallback>
                <p:oleObj name="Equation" r:id="rId6" imgW="6870600" imgH="35532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621" y="1946325"/>
                        <a:ext cx="686276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369772" y="2497039"/>
            <a:ext cx="8001000" cy="2143126"/>
            <a:chOff x="1082432" y="1695417"/>
            <a:chExt cx="9821494" cy="214312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2432" y="1695417"/>
              <a:ext cx="4394835" cy="2143125"/>
            </a:xfrm>
            <a:prstGeom prst="rect">
              <a:avLst/>
            </a:prstGeom>
          </p:spPr>
        </p:pic>
        <p:sp>
          <p:nvSpPr>
            <p:cNvPr id="12" name="向右箭號 11"/>
            <p:cNvSpPr/>
            <p:nvPr/>
          </p:nvSpPr>
          <p:spPr>
            <a:xfrm>
              <a:off x="5674202" y="2683642"/>
              <a:ext cx="637954" cy="1666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9091" y="1695418"/>
              <a:ext cx="4394835" cy="2143125"/>
            </a:xfrm>
            <a:prstGeom prst="rect">
              <a:avLst/>
            </a:prstGeom>
          </p:spPr>
        </p:pic>
      </p:grpSp>
      <p:sp>
        <p:nvSpPr>
          <p:cNvPr id="14" name="文字方塊 13"/>
          <p:cNvSpPr txBox="1"/>
          <p:nvPr/>
        </p:nvSpPr>
        <p:spPr>
          <a:xfrm>
            <a:off x="2184373" y="1320691"/>
            <a:ext cx="192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擴大區域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593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559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1079655"/>
            <a:ext cx="866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(2-3)  Closing (Hole Filling)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52333" y="1522123"/>
            <a:ext cx="7063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closing = dilation </a:t>
            </a:r>
            <a:r>
              <a:rPr lang="en-US" altLang="zh-TW" i="1" dirty="0"/>
              <a:t>k</a:t>
            </a:r>
            <a:r>
              <a:rPr lang="en-US" altLang="zh-TW" dirty="0"/>
              <a:t> times + erosion k times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8501063" cy="30003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954115" y="2208273"/>
            <a:ext cx="2316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then erosion 3 times 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779912" y="2208273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dilation 3 times 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691680" y="2208273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input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98407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560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1521" y="106195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(2-4)  Opening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68306" y="1480257"/>
            <a:ext cx="7063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opening = erosion </a:t>
            </a:r>
            <a:r>
              <a:rPr lang="en-US" altLang="zh-TW" i="1" dirty="0"/>
              <a:t>k</a:t>
            </a:r>
            <a:r>
              <a:rPr lang="en-US" altLang="zh-TW" dirty="0"/>
              <a:t> times + dilation k times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695461"/>
            <a:ext cx="8501063" cy="30003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890796" y="2343472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erosion 3 times 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124996" y="2343472"/>
            <a:ext cx="2343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/>
              <a:t>then dilation </a:t>
            </a:r>
            <a:r>
              <a:rPr lang="en-US" altLang="zh-TW" dirty="0"/>
              <a:t>3 times 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876524" y="2343472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input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032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561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1520" y="1061950"/>
            <a:ext cx="295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  Edge enhancement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1498600" y="1844675"/>
          <a:ext cx="41608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4" imgW="4165560" imgH="355320" progId="Equation.DSMT4">
                  <p:embed/>
                </p:oleObj>
              </mc:Choice>
              <mc:Fallback>
                <p:oleObj name="Equation" r:id="rId4" imgW="4165560" imgH="35532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844675"/>
                        <a:ext cx="41608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6" y="2780928"/>
            <a:ext cx="8315325" cy="297180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1437122" y="2454629"/>
            <a:ext cx="20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Original image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039452" y="2454629"/>
            <a:ext cx="326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With edge enhancement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6162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562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1520" y="1061950"/>
            <a:ext cx="295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(4)  </a:t>
            </a:r>
            <a:r>
              <a:rPr lang="en-US" altLang="zh-TW" dirty="0" err="1">
                <a:solidFill>
                  <a:srgbClr val="FF0000"/>
                </a:solidFill>
              </a:rPr>
              <a:t>Dehaze</a:t>
            </a:r>
            <a:r>
              <a:rPr lang="en-US" altLang="zh-TW" dirty="0">
                <a:solidFill>
                  <a:srgbClr val="FF0000"/>
                </a:solidFill>
              </a:rPr>
              <a:t> (</a:t>
            </a:r>
            <a:r>
              <a:rPr lang="zh-TW" altLang="en-US" dirty="0">
                <a:solidFill>
                  <a:srgbClr val="FF0000"/>
                </a:solidFill>
              </a:rPr>
              <a:t>除霧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34556"/>
            <a:ext cx="3400425" cy="249555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35622" y="4820099"/>
            <a:ext cx="7384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He,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Kaiming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Jian Sun, and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Xiaoou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 Tang. "Single image haze removal using dark channel prior."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IEEE Trans. Pattern Anal. Mach. </a:t>
            </a:r>
            <a:r>
              <a:rPr lang="en-US" altLang="zh-TW" i="1" dirty="0" err="1">
                <a:solidFill>
                  <a:srgbClr val="222222"/>
                </a:solidFill>
                <a:latin typeface="Arial" panose="020B0604020202020204" pitchFamily="34" charset="0"/>
              </a:rPr>
              <a:t>Intell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., vol. 33,  pp. 2341-2353 , 2011.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62479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563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435" y="40712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6841" y="1063201"/>
            <a:ext cx="23075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Haze Model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60463"/>
            <a:ext cx="2893219" cy="32861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917334" y="1615489"/>
            <a:ext cx="473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cs typeface="Times New Roman" panose="02020603050405020304" pitchFamily="18" charset="0"/>
              </a:rPr>
              <a:t>J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):  scene, </a:t>
            </a:r>
            <a:r>
              <a:rPr lang="en-US" altLang="zh-TW" b="1" dirty="0">
                <a:cs typeface="Times New Roman" panose="02020603050405020304" pitchFamily="18" charset="0"/>
              </a:rPr>
              <a:t>I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): observed image 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17335" y="2039269"/>
            <a:ext cx="603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cs typeface="Times New Roman" panose="02020603050405020304" pitchFamily="18" charset="0"/>
              </a:rPr>
              <a:t>t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):  transmission,  </a:t>
            </a:r>
            <a:r>
              <a:rPr lang="en-US" altLang="zh-TW" b="1" dirty="0">
                <a:cs typeface="Times New Roman" panose="02020603050405020304" pitchFamily="18" charset="0"/>
              </a:rPr>
              <a:t>A</a:t>
            </a:r>
            <a:r>
              <a:rPr lang="en-US" altLang="zh-TW" dirty="0">
                <a:cs typeface="Times New Roman" panose="02020603050405020304" pitchFamily="18" charset="0"/>
              </a:rPr>
              <a:t>: intensity for the whole-haze case</a:t>
            </a:r>
          </a:p>
          <a:p>
            <a:r>
              <a:rPr lang="en-US" altLang="zh-TW" b="1" dirty="0">
                <a:cs typeface="Times New Roman" panose="02020603050405020304" pitchFamily="18" charset="0"/>
              </a:rPr>
              <a:t>A</a:t>
            </a:r>
            <a:r>
              <a:rPr lang="en-US" altLang="zh-TW" dirty="0">
                <a:cs typeface="Times New Roman" panose="02020603050405020304" pitchFamily="18" charset="0"/>
              </a:rPr>
              <a:t>(1-</a:t>
            </a:r>
            <a:r>
              <a:rPr lang="en-US" altLang="zh-TW" b="1" dirty="0">
                <a:cs typeface="Times New Roman" panose="02020603050405020304" pitchFamily="18" charset="0"/>
              </a:rPr>
              <a:t> t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)):  </a:t>
            </a:r>
            <a:r>
              <a:rPr lang="en-US" altLang="zh-TW" dirty="0" err="1">
                <a:cs typeface="Times New Roman" panose="02020603050405020304" pitchFamily="18" charset="0"/>
              </a:rPr>
              <a:t>airlight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7435" y="2896416"/>
            <a:ext cx="4132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cs typeface="Times New Roman" panose="02020603050405020304" pitchFamily="18" charset="0"/>
              </a:rPr>
              <a:t>定義  </a:t>
            </a:r>
            <a:r>
              <a:rPr lang="en-US" altLang="zh-TW" dirty="0">
                <a:cs typeface="Times New Roman" panose="02020603050405020304" pitchFamily="18" charset="0"/>
              </a:rPr>
              <a:t>dark channel </a:t>
            </a:r>
            <a:r>
              <a:rPr lang="en-US" altLang="zh-TW" b="1" dirty="0" err="1">
                <a:cs typeface="Times New Roman" panose="02020603050405020304" pitchFamily="18" charset="0"/>
              </a:rPr>
              <a:t>J</a:t>
            </a:r>
            <a:r>
              <a:rPr lang="en-US" altLang="zh-TW" i="1" baseline="30000" dirty="0" err="1">
                <a:cs typeface="Times New Roman" panose="02020603050405020304" pitchFamily="18" charset="0"/>
              </a:rPr>
              <a:t>dark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406924"/>
            <a:ext cx="3915583" cy="55799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524308" y="4115631"/>
            <a:ext cx="4242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 : some patch (a small region) 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79996" y="4499055"/>
            <a:ext cx="7548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Dark channel </a:t>
            </a:r>
            <a:r>
              <a:rPr lang="zh-TW" altLang="en-US" dirty="0">
                <a:cs typeface="Times New Roman" panose="02020603050405020304" pitchFamily="18" charset="0"/>
              </a:rPr>
              <a:t>為一個影像在一個小範圍區域當中，</a:t>
            </a:r>
            <a:r>
              <a:rPr lang="en-US" altLang="zh-TW" dirty="0">
                <a:cs typeface="Times New Roman" panose="02020603050405020304" pitchFamily="18" charset="0"/>
              </a:rPr>
              <a:t>RGB </a:t>
            </a:r>
            <a:r>
              <a:rPr lang="zh-TW" altLang="en-US" dirty="0">
                <a:cs typeface="Times New Roman" panose="02020603050405020304" pitchFamily="18" charset="0"/>
              </a:rPr>
              <a:t>的最小值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79995" y="4972934"/>
            <a:ext cx="6883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cs typeface="Times New Roman" panose="02020603050405020304" pitchFamily="18" charset="0"/>
              </a:rPr>
              <a:t>一個正常影像的 </a:t>
            </a:r>
            <a:r>
              <a:rPr lang="en-US" altLang="zh-TW" dirty="0">
                <a:cs typeface="Times New Roman" panose="02020603050405020304" pitchFamily="18" charset="0"/>
              </a:rPr>
              <a:t>dark channel </a:t>
            </a:r>
            <a:r>
              <a:rPr lang="zh-TW" altLang="en-US" dirty="0">
                <a:cs typeface="Times New Roman" panose="02020603050405020304" pitchFamily="18" charset="0"/>
              </a:rPr>
              <a:t>大多近於</a:t>
            </a:r>
            <a:r>
              <a:rPr lang="en-US" altLang="zh-TW" dirty="0">
                <a:cs typeface="Times New Roman" panose="02020603050405020304" pitchFamily="18" charset="0"/>
              </a:rPr>
              <a:t> 0</a:t>
            </a:r>
          </a:p>
          <a:p>
            <a:r>
              <a:rPr lang="zh-TW" altLang="en-US" dirty="0">
                <a:cs typeface="Times New Roman" panose="02020603050405020304" pitchFamily="18" charset="0"/>
              </a:rPr>
              <a:t>一個受 </a:t>
            </a:r>
            <a:r>
              <a:rPr lang="en-US" altLang="zh-TW" dirty="0">
                <a:cs typeface="Times New Roman" panose="02020603050405020304" pitchFamily="18" charset="0"/>
              </a:rPr>
              <a:t>haze </a:t>
            </a:r>
            <a:r>
              <a:rPr lang="zh-TW" altLang="en-US" dirty="0">
                <a:cs typeface="Times New Roman" panose="02020603050405020304" pitchFamily="18" charset="0"/>
              </a:rPr>
              <a:t>影響的影像，</a:t>
            </a:r>
            <a:r>
              <a:rPr lang="en-US" altLang="zh-TW" dirty="0">
                <a:cs typeface="Times New Roman" panose="02020603050405020304" pitchFamily="18" charset="0"/>
              </a:rPr>
              <a:t>dark channel </a:t>
            </a:r>
            <a:r>
              <a:rPr lang="zh-TW" altLang="en-US" dirty="0">
                <a:cs typeface="Times New Roman" panose="02020603050405020304" pitchFamily="18" charset="0"/>
              </a:rPr>
              <a:t>常常不為 </a:t>
            </a:r>
            <a:r>
              <a:rPr lang="en-US" altLang="zh-TW" dirty="0">
                <a:cs typeface="Times New Roman" panose="02020603050405020304" pitchFamily="18" charset="0"/>
              </a:rPr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8609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564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53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zh-TW" altLang="en-US" sz="2400" b="1" dirty="0">
                <a:solidFill>
                  <a:srgbClr val="3333FF"/>
                </a:solidFill>
              </a:rPr>
              <a:t>附錄十七   常用的影像修飾方法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74" y="1747095"/>
            <a:ext cx="2893219" cy="32861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62" y="2213603"/>
            <a:ext cx="3529013" cy="47863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2000552"/>
            <a:ext cx="2471738" cy="657225"/>
          </a:xfrm>
          <a:prstGeom prst="rect">
            <a:avLst/>
          </a:prstGeom>
        </p:spPr>
      </p:pic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1067074" y="2795672"/>
          <a:ext cx="2574131" cy="60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7" imgW="3276360" imgH="774360" progId="Equation.DSMT4">
                  <p:embed/>
                </p:oleObj>
              </mc:Choice>
              <mc:Fallback>
                <p:oleObj name="Equation" r:id="rId7" imgW="3276360" imgH="77436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074" y="2795672"/>
                        <a:ext cx="2574131" cy="60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065" y="3595481"/>
            <a:ext cx="2893219" cy="557213"/>
          </a:xfrm>
          <a:prstGeom prst="rect">
            <a:avLst/>
          </a:prstGeom>
          <a:ln>
            <a:solidFill>
              <a:srgbClr val="FF00FF"/>
            </a:solidFill>
            <a:prstDash val="dash"/>
          </a:ln>
        </p:spPr>
      </p:pic>
      <p:sp>
        <p:nvSpPr>
          <p:cNvPr id="25" name="矩形 24"/>
          <p:cNvSpPr/>
          <p:nvPr/>
        </p:nvSpPr>
        <p:spPr>
          <a:xfrm>
            <a:off x="4395730" y="3320435"/>
            <a:ext cx="339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find the transmission </a:t>
            </a:r>
            <a:r>
              <a:rPr lang="en-US" altLang="zh-TW" i="1" dirty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3855282" y="3557681"/>
            <a:ext cx="527247" cy="3104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4"/>
          <p:cNvGraphicFramePr>
            <a:graphicFrameLocks noChangeAspect="1"/>
          </p:cNvGraphicFramePr>
          <p:nvPr>
            <p:extLst/>
          </p:nvPr>
        </p:nvGraphicFramePr>
        <p:xfrm>
          <a:off x="1116846" y="4710833"/>
          <a:ext cx="2583656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10" imgW="3288960" imgH="965160" progId="Equation.DSMT4">
                  <p:embed/>
                </p:oleObj>
              </mc:Choice>
              <mc:Fallback>
                <p:oleObj name="Equation" r:id="rId10" imgW="3288960" imgH="96516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846" y="4710833"/>
                        <a:ext cx="2583656" cy="752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1019517" y="4288405"/>
            <a:ext cx="416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>
                <a:cs typeface="Times New Roman" panose="02020603050405020304" pitchFamily="18" charset="0"/>
              </a:rPr>
              <a:t>A</a:t>
            </a:r>
            <a:r>
              <a:rPr lang="en-US" altLang="zh-TW" sz="1800" dirty="0">
                <a:cs typeface="Times New Roman" panose="02020603050405020304" pitchFamily="18" charset="0"/>
              </a:rPr>
              <a:t>: the 95% largest intensity of </a:t>
            </a:r>
            <a:r>
              <a:rPr lang="en-US" altLang="zh-TW" sz="1800" b="1" dirty="0">
                <a:cs typeface="Times New Roman" panose="02020603050405020304" pitchFamily="18" charset="0"/>
              </a:rPr>
              <a:t>I</a:t>
            </a:r>
            <a:r>
              <a:rPr lang="en-US" altLang="zh-TW" sz="1800" dirty="0">
                <a:cs typeface="Times New Roman" panose="02020603050405020304" pitchFamily="18" charset="0"/>
              </a:rPr>
              <a:t>(</a:t>
            </a:r>
            <a:r>
              <a:rPr lang="en-US" altLang="zh-TW" sz="1800" b="1" dirty="0">
                <a:cs typeface="Times New Roman" panose="02020603050405020304" pitchFamily="18" charset="0"/>
              </a:rPr>
              <a:t>x</a:t>
            </a:r>
            <a:r>
              <a:rPr lang="en-US" altLang="zh-TW" sz="1800" dirty="0">
                <a:cs typeface="Times New Roman" panose="02020603050405020304" pitchFamily="18" charset="0"/>
              </a:rPr>
              <a:t>)</a:t>
            </a:r>
            <a:endParaRPr lang="zh-TW" altLang="en-US" sz="1800" dirty="0"/>
          </a:p>
        </p:txBody>
      </p:sp>
      <p:cxnSp>
        <p:nvCxnSpPr>
          <p:cNvPr id="29" name="直線單箭頭接點 28"/>
          <p:cNvCxnSpPr>
            <a:stCxn id="30" idx="1"/>
          </p:cNvCxnSpPr>
          <p:nvPr/>
        </p:nvCxnSpPr>
        <p:spPr>
          <a:xfrm flipH="1">
            <a:off x="3821664" y="4950125"/>
            <a:ext cx="661060" cy="1955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482724" y="4750070"/>
            <a:ext cx="3041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recover the original image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011" y="1123867"/>
            <a:ext cx="2598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Dehaze</a:t>
            </a:r>
            <a:r>
              <a:rPr lang="en-US" altLang="zh-TW" dirty="0"/>
              <a:t> </a:t>
            </a:r>
            <a:r>
              <a:rPr lang="zh-TW" altLang="en-US" dirty="0"/>
              <a:t>的方法與流程</a:t>
            </a:r>
          </a:p>
        </p:txBody>
      </p:sp>
      <p:sp>
        <p:nvSpPr>
          <p:cNvPr id="31" name="矩形 30"/>
          <p:cNvSpPr/>
          <p:nvPr/>
        </p:nvSpPr>
        <p:spPr>
          <a:xfrm>
            <a:off x="427502" y="5647680"/>
            <a:ext cx="8026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He,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Kaiming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Jian Sun</a:t>
            </a:r>
            <a:r>
              <a:rPr lang="en-US" altLang="zh-TW">
                <a:solidFill>
                  <a:srgbClr val="222222"/>
                </a:solidFill>
                <a:latin typeface="Arial" panose="020B0604020202020204" pitchFamily="34" charset="0"/>
              </a:rPr>
              <a:t>, and Xiaoou 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Tang. "Single image haze removal using dark channel prior."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IEEE Trans. Pattern Anal. Mach. </a:t>
            </a:r>
            <a:r>
              <a:rPr lang="en-US" altLang="zh-TW" i="1" dirty="0" err="1">
                <a:solidFill>
                  <a:srgbClr val="222222"/>
                </a:solidFill>
                <a:latin typeface="Arial" panose="020B0604020202020204" pitchFamily="34" charset="0"/>
              </a:rPr>
              <a:t>Intell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., vol. 33,  pp. 2341-2353 , 2011.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17351" y="5316508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81626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932283-1E54-41A7-9E91-3F6D1B02704C}" type="slidenum">
              <a:rPr lang="en-US" altLang="zh-TW" smtClean="0"/>
              <a:pPr/>
              <a:t>565</a:t>
            </a:fld>
            <a:endParaRPr lang="en-US" altLang="zh-TW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561262" cy="5238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3333FF"/>
                </a:solidFill>
              </a:rPr>
              <a:t>期末的勉勵 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83568" y="1700808"/>
            <a:ext cx="7921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zh-TW" altLang="en-US" dirty="0">
                <a:solidFill>
                  <a:srgbClr val="3333FF"/>
                </a:solidFill>
              </a:rPr>
              <a:t>人生難免會有挫折，最重要的是，</a:t>
            </a:r>
            <a:r>
              <a:rPr lang="zh-TW" altLang="en-US" b="1" dirty="0">
                <a:solidFill>
                  <a:srgbClr val="3333FF"/>
                </a:solidFill>
              </a:rPr>
              <a:t>我們面對挫折的態度是什麼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684213" y="3500438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zh-TW" altLang="en-US" dirty="0">
                <a:solidFill>
                  <a:srgbClr val="3333FF"/>
                </a:solidFill>
              </a:rPr>
              <a:t>長遠的願景要美麗，短期的目標要務實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ADA6CF-4F8A-40C7-9E59-CACDE84BC56A}" type="slidenum">
              <a:rPr lang="en-US" altLang="zh-TW" smtClean="0"/>
              <a:pPr/>
              <a:t>566</a:t>
            </a:fld>
            <a:endParaRPr lang="en-US" altLang="zh-TW"/>
          </a:p>
        </p:txBody>
      </p:sp>
      <p:sp>
        <p:nvSpPr>
          <p:cNvPr id="61443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395288" y="1557338"/>
            <a:ext cx="8186737" cy="2640012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500"/>
              </a:spcAft>
              <a:buFontTx/>
              <a:buNone/>
            </a:pPr>
            <a:r>
              <a:rPr lang="zh-TW" altLang="en-US" b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祝各位同學暑假愉快！</a:t>
            </a:r>
            <a:r>
              <a:rPr lang="zh-TW" altLang="en-US" sz="2400" b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500"/>
              </a:spcAft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500"/>
              </a:spcAft>
              <a:buFontTx/>
              <a:buNone/>
            </a:pP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各位同學在研究上或工作上，有任何和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 signal processing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time frequency analysis </a:t>
            </a:r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方面的問題，歡迎找我來一起討論。 </a:t>
            </a:r>
          </a:p>
          <a:p>
            <a:pPr marL="0" indent="0">
              <a:lnSpc>
                <a:spcPct val="110000"/>
              </a:lnSpc>
              <a:spcAft>
                <a:spcPts val="500"/>
              </a:spcAft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D893C6-CDF2-47DB-B0FE-DCBDA8564848}" type="slidenum">
              <a:rPr lang="en-US" altLang="zh-TW"/>
              <a:pPr/>
              <a:t>504</a:t>
            </a:fld>
            <a:endParaRPr lang="en-US" altLang="zh-TW"/>
          </a:p>
        </p:txBody>
      </p:sp>
      <p:graphicFrame>
        <p:nvGraphicFramePr>
          <p:cNvPr id="10243" name="Object 1"/>
          <p:cNvGraphicFramePr>
            <a:graphicFrameLocks noChangeAspect="1"/>
          </p:cNvGraphicFramePr>
          <p:nvPr/>
        </p:nvGraphicFramePr>
        <p:xfrm>
          <a:off x="395288" y="1052513"/>
          <a:ext cx="14382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" name="Equation" r:id="rId3" imgW="1435100" imgH="711200" progId="Equation.DSMT4">
                  <p:embed/>
                </p:oleObj>
              </mc:Choice>
              <mc:Fallback>
                <p:oleObj name="Equation" r:id="rId3" imgW="1435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14382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"/>
          <p:cNvGraphicFramePr>
            <a:graphicFrameLocks noChangeAspect="1"/>
          </p:cNvGraphicFramePr>
          <p:nvPr/>
        </p:nvGraphicFramePr>
        <p:xfrm>
          <a:off x="2555875" y="620713"/>
          <a:ext cx="3894138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" name="Equation" r:id="rId5" imgW="3886200" imgH="1473200" progId="Equation.DSMT4">
                  <p:embed/>
                </p:oleObj>
              </mc:Choice>
              <mc:Fallback>
                <p:oleObj name="Equation" r:id="rId5" imgW="3886200" imgH="147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620713"/>
                        <a:ext cx="3894138" cy="146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867400" y="188913"/>
            <a:ext cx="194468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>
                <a:solidFill>
                  <a:srgbClr val="FF0000"/>
                </a:solidFill>
              </a:rPr>
              <a:t>sign changes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>
                <a:solidFill>
                  <a:srgbClr val="FF0000"/>
                </a:solidFill>
              </a:rPr>
              <a:t>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>
                <a:solidFill>
                  <a:srgbClr val="FF0000"/>
                </a:solidFill>
              </a:rPr>
              <a:t>3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>
                <a:solidFill>
                  <a:srgbClr val="FF0000"/>
                </a:solidFill>
              </a:rPr>
              <a:t>1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10246" name="Object 12"/>
          <p:cNvGraphicFramePr>
            <a:graphicFrameLocks noChangeAspect="1"/>
          </p:cNvGraphicFramePr>
          <p:nvPr/>
        </p:nvGraphicFramePr>
        <p:xfrm>
          <a:off x="250825" y="3573463"/>
          <a:ext cx="24082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" name="Equation" r:id="rId7" imgW="2400300" imgH="1473200" progId="Equation.DSMT4">
                  <p:embed/>
                </p:oleObj>
              </mc:Choice>
              <mc:Fallback>
                <p:oleObj name="Equation" r:id="rId7" imgW="2400300" imgH="147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73463"/>
                        <a:ext cx="2408238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"/>
          <p:cNvGraphicFramePr>
            <a:graphicFrameLocks noChangeAspect="1"/>
          </p:cNvGraphicFramePr>
          <p:nvPr/>
        </p:nvGraphicFramePr>
        <p:xfrm>
          <a:off x="2843213" y="2781300"/>
          <a:ext cx="427672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" name="Equation" r:id="rId9" imgW="4267200" imgH="2997200" progId="Equation.DSMT4">
                  <p:embed/>
                </p:oleObj>
              </mc:Choice>
              <mc:Fallback>
                <p:oleObj name="Equation" r:id="rId9" imgW="4267200" imgH="299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81300"/>
                        <a:ext cx="4276725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6372225" y="2349500"/>
            <a:ext cx="19446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sign changes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0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3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4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7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1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2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5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altLang="zh-TW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2C355C-1BD1-4D97-8866-16EFBC4CC326}" type="slidenum">
              <a:rPr lang="en-US" altLang="zh-TW"/>
              <a:pPr/>
              <a:t>505</a:t>
            </a:fld>
            <a:endParaRPr lang="en-US" altLang="zh-TW"/>
          </a:p>
        </p:txBody>
      </p:sp>
      <p:sp>
        <p:nvSpPr>
          <p:cNvPr id="11267" name="文字方塊 8"/>
          <p:cNvSpPr txBox="1">
            <a:spLocks noChangeArrowheads="1"/>
          </p:cNvSpPr>
          <p:nvPr/>
        </p:nvSpPr>
        <p:spPr bwMode="auto">
          <a:xfrm>
            <a:off x="323850" y="765175"/>
            <a:ext cx="84248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Constraint for  the  number of points of the Walsh transform:  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i="1">
                <a:solidFill>
                  <a:srgbClr val="FF0000"/>
                </a:solidFill>
              </a:rPr>
              <a:t>N</a:t>
            </a:r>
            <a:r>
              <a:rPr lang="en-US" altLang="zh-TW">
                <a:solidFill>
                  <a:srgbClr val="FF0000"/>
                </a:solidFill>
              </a:rPr>
              <a:t> must be a power of 2 (2, 4, 8, 16, 32,  ……..)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Although in Matlab it is possible to define the </a:t>
            </a:r>
            <a:r>
              <a:rPr lang="en-US" altLang="zh-TW">
                <a:solidFill>
                  <a:srgbClr val="3333FF"/>
                </a:solidFill>
              </a:rPr>
              <a:t>12 </a:t>
            </a:r>
            <a:r>
              <a:rPr lang="zh-TW" altLang="en-US">
                <a:solidFill>
                  <a:srgbClr val="3333FF"/>
                </a:solidFill>
                <a:sym typeface="Symbol" pitchFamily="18" charset="2"/>
              </a:rPr>
              <a:t></a:t>
            </a:r>
            <a:r>
              <a:rPr lang="en-US" altLang="zh-TW">
                <a:solidFill>
                  <a:srgbClr val="3333FF"/>
                </a:solidFill>
              </a:rPr>
              <a:t>2</a:t>
            </a:r>
            <a:r>
              <a:rPr lang="en-US" altLang="zh-TW" i="1" baseline="30000">
                <a:solidFill>
                  <a:srgbClr val="3333FF"/>
                </a:solidFill>
              </a:rPr>
              <a:t>k</a:t>
            </a:r>
            <a:r>
              <a:rPr lang="en-US" altLang="zh-TW">
                <a:solidFill>
                  <a:srgbClr val="3333FF"/>
                </a:solidFill>
              </a:rPr>
              <a:t> </a:t>
            </a:r>
            <a:r>
              <a:rPr lang="en-US" altLang="zh-TW"/>
              <a:t>point  or the  </a:t>
            </a:r>
            <a:r>
              <a:rPr lang="en-US" altLang="zh-TW">
                <a:solidFill>
                  <a:srgbClr val="3333FF"/>
                </a:solidFill>
              </a:rPr>
              <a:t>20 </a:t>
            </a:r>
            <a:r>
              <a:rPr lang="zh-TW" altLang="en-US">
                <a:solidFill>
                  <a:srgbClr val="3333FF"/>
                </a:solidFill>
                <a:sym typeface="Symbol" pitchFamily="18" charset="2"/>
              </a:rPr>
              <a:t></a:t>
            </a:r>
            <a:r>
              <a:rPr lang="en-US" altLang="zh-TW">
                <a:solidFill>
                  <a:srgbClr val="3333FF"/>
                </a:solidFill>
              </a:rPr>
              <a:t>2</a:t>
            </a:r>
            <a:r>
              <a:rPr lang="en-US" altLang="zh-TW" i="1" baseline="30000">
                <a:solidFill>
                  <a:srgbClr val="3333FF"/>
                </a:solidFill>
              </a:rPr>
              <a:t>k</a:t>
            </a:r>
            <a:r>
              <a:rPr lang="en-US" altLang="zh-TW">
                <a:solidFill>
                  <a:srgbClr val="3333FF"/>
                </a:solidFill>
              </a:rPr>
              <a:t> </a:t>
            </a:r>
            <a:r>
              <a:rPr lang="en-US" altLang="zh-TW"/>
              <a:t>point  Walsh transform, the inverse transform  require the floating-point operation. </a:t>
            </a:r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565E8-E974-440A-B221-B5F84A4958F6}" type="slidenum">
              <a:rPr lang="en-US" altLang="zh-TW"/>
              <a:pPr/>
              <a:t>506</a:t>
            </a:fld>
            <a:endParaRPr lang="en-US" altLang="zh-TW"/>
          </a:p>
        </p:txBody>
      </p:sp>
      <p:sp>
        <p:nvSpPr>
          <p:cNvPr id="12291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68313" y="1125539"/>
            <a:ext cx="8186737" cy="1477962"/>
          </a:xfrm>
        </p:spPr>
        <p:txBody>
          <a:bodyPr/>
          <a:lstStyle/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Sequency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ordering (i.e., Walsh ordering) ……. using for signal processing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Dyadic ordering (i.e., Paley ordering) ………... using for control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Natural ordering (i.e.,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Hadamard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ordering) ……using for mathematics</a:t>
            </a: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Aft>
                <a:spcPts val="475"/>
              </a:spcAft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30009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17649"/>
              </p:ext>
            </p:extLst>
          </p:nvPr>
        </p:nvGraphicFramePr>
        <p:xfrm>
          <a:off x="428625" y="2709863"/>
          <a:ext cx="8286750" cy="3519483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Sequency ordering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Dyadic ordering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Natural ordering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</a:t>
                      </a:r>
                      <a:r>
                        <a:rPr kumimoji="0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  <a:r>
                        <a:rPr kumimoji="0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(Gray Code)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(Bit Reversal)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0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0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0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 1,  1,  1,  1,  1,  1,  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1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1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4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 1,  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2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3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6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 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3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2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2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4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6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3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5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7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7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6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5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5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1]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7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4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row 1 =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[1,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1,  1,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1]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44665" marR="446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49" name="Line 3"/>
          <p:cNvSpPr>
            <a:spLocks noChangeShapeType="1"/>
          </p:cNvSpPr>
          <p:nvPr/>
        </p:nvSpPr>
        <p:spPr bwMode="auto">
          <a:xfrm>
            <a:off x="1835150" y="3141663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50" name="Line 3"/>
          <p:cNvSpPr>
            <a:spLocks noChangeShapeType="1"/>
          </p:cNvSpPr>
          <p:nvPr/>
        </p:nvSpPr>
        <p:spPr bwMode="auto">
          <a:xfrm>
            <a:off x="3492500" y="3141663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51" name="Text Box 66"/>
          <p:cNvSpPr txBox="1">
            <a:spLocks noChangeArrowheads="1"/>
          </p:cNvSpPr>
          <p:nvPr/>
        </p:nvSpPr>
        <p:spPr bwMode="auto">
          <a:xfrm>
            <a:off x="4859338" y="69215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標準定義</a:t>
            </a:r>
          </a:p>
        </p:txBody>
      </p:sp>
      <p:sp>
        <p:nvSpPr>
          <p:cNvPr id="12352" name="Line 67"/>
          <p:cNvSpPr>
            <a:spLocks noChangeShapeType="1"/>
          </p:cNvSpPr>
          <p:nvPr/>
        </p:nvSpPr>
        <p:spPr bwMode="auto">
          <a:xfrm flipH="1">
            <a:off x="4067175" y="908050"/>
            <a:ext cx="865188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53" name="標題 4"/>
          <p:cNvSpPr>
            <a:spLocks/>
          </p:cNvSpPr>
          <p:nvPr/>
        </p:nvSpPr>
        <p:spPr bwMode="auto">
          <a:xfrm>
            <a:off x="323850" y="260350"/>
            <a:ext cx="7777163" cy="4905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TW" altLang="en-US" sz="2400" b="1" dirty="0">
                <a:solidFill>
                  <a:srgbClr val="3333FF"/>
                </a:solidFill>
                <a:ea typeface="新細明體" charset="-120"/>
                <a:sym typeface="Wingdings 2" pitchFamily="18" charset="2"/>
              </a:rPr>
              <a:t></a:t>
            </a:r>
            <a:r>
              <a:rPr lang="zh-TW" altLang="en-US" sz="2400" dirty="0">
                <a:solidFill>
                  <a:schemeClr val="tx2"/>
                </a:solidFill>
                <a:latin typeface="Arial" charset="0"/>
                <a:ea typeface="新細明體" charset="-120"/>
                <a:sym typeface="Wingdings 2" pitchFamily="18" charset="2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14-C </a:t>
            </a:r>
            <a:r>
              <a:rPr lang="en-US" altLang="en-US" sz="2400" b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itchFamily="18" charset="0"/>
              </a:rPr>
              <a:t>Alternative Forms of the Walsh Transform </a:t>
            </a:r>
            <a:endParaRPr lang="zh-TW" altLang="en-US" sz="2400" b="1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6156325" y="1125538"/>
            <a:ext cx="2303463" cy="4524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355" name="文字方塊 3"/>
          <p:cNvSpPr txBox="1">
            <a:spLocks noChangeArrowheads="1"/>
          </p:cNvSpPr>
          <p:nvPr/>
        </p:nvSpPr>
        <p:spPr bwMode="auto">
          <a:xfrm>
            <a:off x="6305550" y="811213"/>
            <a:ext cx="234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from zero-crossing</a:t>
            </a:r>
            <a:endParaRPr lang="zh-TW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5406</Words>
  <Application>Microsoft Office PowerPoint</Application>
  <PresentationFormat>如螢幕大小 (4:3)</PresentationFormat>
  <Paragraphs>687</Paragraphs>
  <Slides>69</Slides>
  <Notes>14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7" baseType="lpstr">
      <vt:lpstr>新細明體</vt:lpstr>
      <vt:lpstr>標楷體</vt:lpstr>
      <vt:lpstr>Arial</vt:lpstr>
      <vt:lpstr>Symbol</vt:lpstr>
      <vt:lpstr>Times New Roman</vt:lpstr>
      <vt:lpstr>Wingdings 2</vt:lpstr>
      <vt:lpstr>預設簡報設計</vt:lpstr>
      <vt:lpstr>Equation</vt:lpstr>
      <vt:lpstr>XIV.  Walsh Transform (Hadamard Transform)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Frequency Analysis and Wavelet Transforms  時頻分析與小波轉換 </dc:title>
  <dc:creator>DJJ</dc:creator>
  <cp:lastModifiedBy>user</cp:lastModifiedBy>
  <cp:revision>1274</cp:revision>
  <cp:lastPrinted>2021-05-28T11:33:17Z</cp:lastPrinted>
  <dcterms:created xsi:type="dcterms:W3CDTF">2007-09-19T14:57:43Z</dcterms:created>
  <dcterms:modified xsi:type="dcterms:W3CDTF">2023-05-18T01:05:33Z</dcterms:modified>
</cp:coreProperties>
</file>