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41" saveSubsetFonts="1">
  <p:sldMasterIdLst>
    <p:sldMasterId id="2147483648" r:id="rId1"/>
  </p:sldMasterIdLst>
  <p:notesMasterIdLst>
    <p:notesMasterId r:id="rId42"/>
  </p:notesMasterIdLst>
  <p:sldIdLst>
    <p:sldId id="307" r:id="rId2"/>
    <p:sldId id="330" r:id="rId3"/>
    <p:sldId id="308" r:id="rId4"/>
    <p:sldId id="321" r:id="rId5"/>
    <p:sldId id="310" r:id="rId6"/>
    <p:sldId id="323" r:id="rId7"/>
    <p:sldId id="311" r:id="rId8"/>
    <p:sldId id="312" r:id="rId9"/>
    <p:sldId id="331" r:id="rId10"/>
    <p:sldId id="314" r:id="rId11"/>
    <p:sldId id="315" r:id="rId12"/>
    <p:sldId id="345" r:id="rId13"/>
    <p:sldId id="342" r:id="rId14"/>
    <p:sldId id="343" r:id="rId15"/>
    <p:sldId id="344" r:id="rId16"/>
    <p:sldId id="272" r:id="rId17"/>
    <p:sldId id="319" r:id="rId18"/>
    <p:sldId id="322" r:id="rId19"/>
    <p:sldId id="320" r:id="rId20"/>
    <p:sldId id="339" r:id="rId21"/>
    <p:sldId id="350" r:id="rId22"/>
    <p:sldId id="340" r:id="rId23"/>
    <p:sldId id="341" r:id="rId24"/>
    <p:sldId id="336" r:id="rId25"/>
    <p:sldId id="273" r:id="rId26"/>
    <p:sldId id="334" r:id="rId27"/>
    <p:sldId id="347" r:id="rId28"/>
    <p:sldId id="348" r:id="rId29"/>
    <p:sldId id="349" r:id="rId30"/>
    <p:sldId id="333" r:id="rId31"/>
    <p:sldId id="309" r:id="rId32"/>
    <p:sldId id="337" r:id="rId33"/>
    <p:sldId id="329" r:id="rId34"/>
    <p:sldId id="324" r:id="rId35"/>
    <p:sldId id="332" r:id="rId36"/>
    <p:sldId id="346" r:id="rId37"/>
    <p:sldId id="325" r:id="rId38"/>
    <p:sldId id="326" r:id="rId39"/>
    <p:sldId id="327" r:id="rId40"/>
    <p:sldId id="328" r:id="rId41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5pPr>
    <a:lvl6pPr marL="2286000" algn="l" defTabSz="914400" rtl="0" eaLnBrk="1" latinLnBrk="0" hangingPunct="1">
      <a:defRPr kumimoji="1" sz="20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6pPr>
    <a:lvl7pPr marL="2743200" algn="l" defTabSz="914400" rtl="0" eaLnBrk="1" latinLnBrk="0" hangingPunct="1">
      <a:defRPr kumimoji="1" sz="20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7pPr>
    <a:lvl8pPr marL="3200400" algn="l" defTabSz="914400" rtl="0" eaLnBrk="1" latinLnBrk="0" hangingPunct="1">
      <a:defRPr kumimoji="1" sz="20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8pPr>
    <a:lvl9pPr marL="3657600" algn="l" defTabSz="914400" rtl="0" eaLnBrk="1" latinLnBrk="0" hangingPunct="1">
      <a:defRPr kumimoji="1" sz="20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00FF"/>
    <a:srgbClr val="FF0000"/>
    <a:srgbClr val="FF00FF"/>
    <a:srgbClr val="CC9900"/>
    <a:srgbClr val="6633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7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6" Type="http://schemas.openxmlformats.org/officeDocument/2006/relationships/image" Target="../media/image49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6" Type="http://schemas.openxmlformats.org/officeDocument/2006/relationships/image" Target="../media/image59.wmf"/><Relationship Id="rId5" Type="http://schemas.openxmlformats.org/officeDocument/2006/relationships/image" Target="../media/image58.wmf"/><Relationship Id="rId4" Type="http://schemas.openxmlformats.org/officeDocument/2006/relationships/image" Target="../media/image57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3" Type="http://schemas.openxmlformats.org/officeDocument/2006/relationships/image" Target="../media/image62.wmf"/><Relationship Id="rId7" Type="http://schemas.openxmlformats.org/officeDocument/2006/relationships/image" Target="../media/image66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6" Type="http://schemas.openxmlformats.org/officeDocument/2006/relationships/image" Target="../media/image65.wmf"/><Relationship Id="rId5" Type="http://schemas.openxmlformats.org/officeDocument/2006/relationships/image" Target="../media/image64.wmf"/><Relationship Id="rId4" Type="http://schemas.openxmlformats.org/officeDocument/2006/relationships/image" Target="../media/image63.wmf"/><Relationship Id="rId9" Type="http://schemas.openxmlformats.org/officeDocument/2006/relationships/image" Target="../media/image68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Relationship Id="rId6" Type="http://schemas.openxmlformats.org/officeDocument/2006/relationships/image" Target="../media/image74.wmf"/><Relationship Id="rId5" Type="http://schemas.openxmlformats.org/officeDocument/2006/relationships/image" Target="../media/image73.wmf"/><Relationship Id="rId4" Type="http://schemas.openxmlformats.org/officeDocument/2006/relationships/image" Target="../media/image72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2" Type="http://schemas.openxmlformats.org/officeDocument/2006/relationships/image" Target="../media/image74.wmf"/><Relationship Id="rId1" Type="http://schemas.openxmlformats.org/officeDocument/2006/relationships/image" Target="../media/image75.wmf"/><Relationship Id="rId6" Type="http://schemas.openxmlformats.org/officeDocument/2006/relationships/image" Target="../media/image79.wmf"/><Relationship Id="rId5" Type="http://schemas.openxmlformats.org/officeDocument/2006/relationships/image" Target="../media/image78.wmf"/><Relationship Id="rId4" Type="http://schemas.openxmlformats.org/officeDocument/2006/relationships/image" Target="../media/image7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82.wmf"/><Relationship Id="rId2" Type="http://schemas.openxmlformats.org/officeDocument/2006/relationships/image" Target="../media/image81.wmf"/><Relationship Id="rId1" Type="http://schemas.openxmlformats.org/officeDocument/2006/relationships/image" Target="../media/image80.wmf"/><Relationship Id="rId4" Type="http://schemas.openxmlformats.org/officeDocument/2006/relationships/image" Target="../media/image83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6.wmf"/><Relationship Id="rId2" Type="http://schemas.openxmlformats.org/officeDocument/2006/relationships/image" Target="../media/image85.wmf"/><Relationship Id="rId1" Type="http://schemas.openxmlformats.org/officeDocument/2006/relationships/image" Target="../media/image84.wmf"/><Relationship Id="rId5" Type="http://schemas.openxmlformats.org/officeDocument/2006/relationships/image" Target="../media/image88.wmf"/><Relationship Id="rId4" Type="http://schemas.openxmlformats.org/officeDocument/2006/relationships/image" Target="../media/image87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0.wmf"/><Relationship Id="rId1" Type="http://schemas.openxmlformats.org/officeDocument/2006/relationships/image" Target="../media/image89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2.wmf"/><Relationship Id="rId1" Type="http://schemas.openxmlformats.org/officeDocument/2006/relationships/image" Target="../media/image9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fld id="{7E244496-4917-45C1-91AD-A3A11ECF496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824112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dirty="0">
              <a:latin typeface="Arial" panose="020B0604020202020204" pitchFamily="34" charset="0"/>
            </a:endParaRPr>
          </a:p>
        </p:txBody>
      </p:sp>
      <p:sp>
        <p:nvSpPr>
          <p:cNvPr id="31748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fld id="{0C03421F-EEDA-4C70-928D-F7528528EB3F}" type="slidenum">
              <a:rPr lang="en-US" altLang="zh-TW" sz="1200">
                <a:latin typeface="Arial" panose="020B0604020202020204" pitchFamily="34" charset="0"/>
                <a:ea typeface="新細明體" panose="02020500000000000000" pitchFamily="18" charset="-120"/>
              </a:rPr>
              <a:pPr/>
              <a:t>151</a:t>
            </a:fld>
            <a:endParaRPr lang="en-US" altLang="zh-TW" sz="120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65547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dirty="0">
              <a:latin typeface="Arial" panose="020B0604020202020204" pitchFamily="34" charset="0"/>
            </a:endParaRPr>
          </a:p>
        </p:txBody>
      </p:sp>
      <p:sp>
        <p:nvSpPr>
          <p:cNvPr id="3277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fld id="{150DCAF9-0B60-4647-BE88-808350BEBEB7}" type="slidenum">
              <a:rPr lang="en-US" altLang="zh-TW" sz="1200">
                <a:latin typeface="Arial" panose="020B0604020202020204" pitchFamily="34" charset="0"/>
                <a:ea typeface="新細明體" panose="02020500000000000000" pitchFamily="18" charset="-120"/>
              </a:rPr>
              <a:pPr/>
              <a:t>174</a:t>
            </a:fld>
            <a:endParaRPr lang="en-US" altLang="zh-TW" sz="120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38726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051FB6-1B9B-48F3-BC7A-72CFDCEC905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3019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F0D9E5-34ED-44B6-A407-A9599B1B5FC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19677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164A5-BC6D-4BF4-8A96-68D93DC6A6F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43032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9326A9-78CE-48B4-9220-9030D75187C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22880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43042F-2C24-49FF-BFEC-FB3466B3FFC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74071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FA18B8-FF99-4A2A-ADE9-4AEE86110E5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89285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4C2ADD-E90D-46F6-9883-83C145296AA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83507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8821E5-69EB-498C-9C23-2641A547291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22213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F77151-E1D9-4122-BCC8-84DBAB02023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82260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44FD2A-413B-48F6-8B26-3898A91C982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60294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DAFA1C-8455-4C4B-885A-18D35F09F92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4520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59563" y="1889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rgbClr val="3333FF"/>
                </a:solidFill>
                <a:ea typeface="新細明體" panose="02020500000000000000" pitchFamily="18" charset="-120"/>
              </a:defRPr>
            </a:lvl1pPr>
          </a:lstStyle>
          <a:p>
            <a:fld id="{D88D7455-5FD1-45F1-A166-A9FD7424F121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3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4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oleObject" Target="../embeddings/oleObject29.bin"/><Relationship Id="rId18" Type="http://schemas.openxmlformats.org/officeDocument/2006/relationships/image" Target="../media/image35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32.wmf"/><Relationship Id="rId17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4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5.bin"/><Relationship Id="rId15" Type="http://schemas.openxmlformats.org/officeDocument/2006/relationships/oleObject" Target="../embeddings/oleObject30.bin"/><Relationship Id="rId10" Type="http://schemas.openxmlformats.org/officeDocument/2006/relationships/image" Target="../media/image31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27.bin"/><Relationship Id="rId14" Type="http://schemas.openxmlformats.org/officeDocument/2006/relationships/image" Target="../media/image33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oleObject" Target="../embeddings/oleObject36.bin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4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33.bin"/><Relationship Id="rId10" Type="http://schemas.openxmlformats.org/officeDocument/2006/relationships/image" Target="../media/image39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34.bin"/><Relationship Id="rId14" Type="http://schemas.openxmlformats.org/officeDocument/2006/relationships/image" Target="../media/image41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42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13" Type="http://schemas.openxmlformats.org/officeDocument/2006/relationships/oleObject" Target="../embeddings/oleObject44.bin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4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6.wmf"/><Relationship Id="rId11" Type="http://schemas.openxmlformats.org/officeDocument/2006/relationships/oleObject" Target="../embeddings/oleObject43.bin"/><Relationship Id="rId5" Type="http://schemas.openxmlformats.org/officeDocument/2006/relationships/oleObject" Target="../embeddings/oleObject41.bin"/><Relationship Id="rId10" Type="http://schemas.openxmlformats.org/officeDocument/2006/relationships/image" Target="../media/image47.wmf"/><Relationship Id="rId4" Type="http://schemas.openxmlformats.org/officeDocument/2006/relationships/image" Target="../media/image45.wmf"/><Relationship Id="rId9" Type="http://schemas.openxmlformats.org/officeDocument/2006/relationships/oleObject" Target="../embeddings/oleObject42.bin"/><Relationship Id="rId14" Type="http://schemas.openxmlformats.org/officeDocument/2006/relationships/image" Target="../media/image49.w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52.wmf"/><Relationship Id="rId5" Type="http://schemas.openxmlformats.org/officeDocument/2006/relationships/oleObject" Target="../embeddings/oleObject46.bin"/><Relationship Id="rId4" Type="http://schemas.openxmlformats.org/officeDocument/2006/relationships/image" Target="../media/image51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13" Type="http://schemas.openxmlformats.org/officeDocument/2006/relationships/oleObject" Target="../embeddings/oleObject53.bin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12" Type="http://schemas.openxmlformats.org/officeDocument/2006/relationships/image" Target="../media/image5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55.wmf"/><Relationship Id="rId11" Type="http://schemas.openxmlformats.org/officeDocument/2006/relationships/oleObject" Target="../embeddings/oleObject52.bin"/><Relationship Id="rId5" Type="http://schemas.openxmlformats.org/officeDocument/2006/relationships/oleObject" Target="../embeddings/oleObject49.bin"/><Relationship Id="rId10" Type="http://schemas.openxmlformats.org/officeDocument/2006/relationships/image" Target="../media/image57.wmf"/><Relationship Id="rId4" Type="http://schemas.openxmlformats.org/officeDocument/2006/relationships/image" Target="../media/image54.wmf"/><Relationship Id="rId9" Type="http://schemas.openxmlformats.org/officeDocument/2006/relationships/oleObject" Target="../embeddings/oleObject51.bin"/><Relationship Id="rId14" Type="http://schemas.openxmlformats.org/officeDocument/2006/relationships/image" Target="../media/image59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13" Type="http://schemas.openxmlformats.org/officeDocument/2006/relationships/oleObject" Target="../embeddings/oleObject59.bin"/><Relationship Id="rId18" Type="http://schemas.openxmlformats.org/officeDocument/2006/relationships/image" Target="../media/image67.wmf"/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6.bin"/><Relationship Id="rId12" Type="http://schemas.openxmlformats.org/officeDocument/2006/relationships/image" Target="../media/image64.wmf"/><Relationship Id="rId17" Type="http://schemas.openxmlformats.org/officeDocument/2006/relationships/oleObject" Target="../embeddings/oleObject6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6.wmf"/><Relationship Id="rId20" Type="http://schemas.openxmlformats.org/officeDocument/2006/relationships/image" Target="../media/image68.wmf"/><Relationship Id="rId1" Type="http://schemas.openxmlformats.org/officeDocument/2006/relationships/vmlDrawing" Target="../drawings/vmlDrawing17.vml"/><Relationship Id="rId6" Type="http://schemas.openxmlformats.org/officeDocument/2006/relationships/image" Target="../media/image61.wmf"/><Relationship Id="rId11" Type="http://schemas.openxmlformats.org/officeDocument/2006/relationships/oleObject" Target="../embeddings/oleObject58.bin"/><Relationship Id="rId5" Type="http://schemas.openxmlformats.org/officeDocument/2006/relationships/oleObject" Target="../embeddings/oleObject55.bin"/><Relationship Id="rId15" Type="http://schemas.openxmlformats.org/officeDocument/2006/relationships/oleObject" Target="../embeddings/oleObject60.bin"/><Relationship Id="rId10" Type="http://schemas.openxmlformats.org/officeDocument/2006/relationships/image" Target="../media/image63.wmf"/><Relationship Id="rId19" Type="http://schemas.openxmlformats.org/officeDocument/2006/relationships/oleObject" Target="../embeddings/oleObject62.bin"/><Relationship Id="rId4" Type="http://schemas.openxmlformats.org/officeDocument/2006/relationships/image" Target="../media/image60.wmf"/><Relationship Id="rId9" Type="http://schemas.openxmlformats.org/officeDocument/2006/relationships/oleObject" Target="../embeddings/oleObject57.bin"/><Relationship Id="rId14" Type="http://schemas.openxmlformats.org/officeDocument/2006/relationships/image" Target="../media/image65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13" Type="http://schemas.openxmlformats.org/officeDocument/2006/relationships/oleObject" Target="../embeddings/oleObject68.bin"/><Relationship Id="rId3" Type="http://schemas.openxmlformats.org/officeDocument/2006/relationships/oleObject" Target="../embeddings/oleObject63.bin"/><Relationship Id="rId7" Type="http://schemas.openxmlformats.org/officeDocument/2006/relationships/oleObject" Target="../embeddings/oleObject65.bin"/><Relationship Id="rId12" Type="http://schemas.openxmlformats.org/officeDocument/2006/relationships/image" Target="../media/image7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70.wmf"/><Relationship Id="rId11" Type="http://schemas.openxmlformats.org/officeDocument/2006/relationships/oleObject" Target="../embeddings/oleObject67.bin"/><Relationship Id="rId5" Type="http://schemas.openxmlformats.org/officeDocument/2006/relationships/oleObject" Target="../embeddings/oleObject64.bin"/><Relationship Id="rId10" Type="http://schemas.openxmlformats.org/officeDocument/2006/relationships/image" Target="../media/image72.wmf"/><Relationship Id="rId4" Type="http://schemas.openxmlformats.org/officeDocument/2006/relationships/image" Target="../media/image69.wmf"/><Relationship Id="rId9" Type="http://schemas.openxmlformats.org/officeDocument/2006/relationships/oleObject" Target="../embeddings/oleObject66.bin"/><Relationship Id="rId14" Type="http://schemas.openxmlformats.org/officeDocument/2006/relationships/image" Target="../media/image74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wmf"/><Relationship Id="rId13" Type="http://schemas.openxmlformats.org/officeDocument/2006/relationships/oleObject" Target="../embeddings/oleObject74.bin"/><Relationship Id="rId3" Type="http://schemas.openxmlformats.org/officeDocument/2006/relationships/oleObject" Target="../embeddings/oleObject69.bin"/><Relationship Id="rId7" Type="http://schemas.openxmlformats.org/officeDocument/2006/relationships/oleObject" Target="../embeddings/oleObject71.bin"/><Relationship Id="rId12" Type="http://schemas.openxmlformats.org/officeDocument/2006/relationships/image" Target="../media/image7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74.wmf"/><Relationship Id="rId11" Type="http://schemas.openxmlformats.org/officeDocument/2006/relationships/oleObject" Target="../embeddings/oleObject73.bin"/><Relationship Id="rId5" Type="http://schemas.openxmlformats.org/officeDocument/2006/relationships/oleObject" Target="../embeddings/oleObject70.bin"/><Relationship Id="rId10" Type="http://schemas.openxmlformats.org/officeDocument/2006/relationships/image" Target="../media/image77.wmf"/><Relationship Id="rId4" Type="http://schemas.openxmlformats.org/officeDocument/2006/relationships/image" Target="../media/image75.wmf"/><Relationship Id="rId9" Type="http://schemas.openxmlformats.org/officeDocument/2006/relationships/oleObject" Target="../embeddings/oleObject72.bin"/><Relationship Id="rId14" Type="http://schemas.openxmlformats.org/officeDocument/2006/relationships/image" Target="../media/image79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5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wmf"/><Relationship Id="rId3" Type="http://schemas.openxmlformats.org/officeDocument/2006/relationships/oleObject" Target="../embeddings/oleObject75.bin"/><Relationship Id="rId7" Type="http://schemas.openxmlformats.org/officeDocument/2006/relationships/oleObject" Target="../embeddings/oleObject7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81.wmf"/><Relationship Id="rId5" Type="http://schemas.openxmlformats.org/officeDocument/2006/relationships/oleObject" Target="../embeddings/oleObject76.bin"/><Relationship Id="rId10" Type="http://schemas.openxmlformats.org/officeDocument/2006/relationships/image" Target="../media/image83.wmf"/><Relationship Id="rId4" Type="http://schemas.openxmlformats.org/officeDocument/2006/relationships/image" Target="../media/image80.wmf"/><Relationship Id="rId9" Type="http://schemas.openxmlformats.org/officeDocument/2006/relationships/oleObject" Target="../embeddings/oleObject78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wmf"/><Relationship Id="rId3" Type="http://schemas.openxmlformats.org/officeDocument/2006/relationships/oleObject" Target="../embeddings/oleObject79.bin"/><Relationship Id="rId7" Type="http://schemas.openxmlformats.org/officeDocument/2006/relationships/oleObject" Target="../embeddings/oleObject81.bin"/><Relationship Id="rId12" Type="http://schemas.openxmlformats.org/officeDocument/2006/relationships/image" Target="../media/image8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85.wmf"/><Relationship Id="rId11" Type="http://schemas.openxmlformats.org/officeDocument/2006/relationships/oleObject" Target="../embeddings/oleObject83.bin"/><Relationship Id="rId5" Type="http://schemas.openxmlformats.org/officeDocument/2006/relationships/oleObject" Target="../embeddings/oleObject80.bin"/><Relationship Id="rId10" Type="http://schemas.openxmlformats.org/officeDocument/2006/relationships/image" Target="../media/image87.wmf"/><Relationship Id="rId4" Type="http://schemas.openxmlformats.org/officeDocument/2006/relationships/image" Target="../media/image84.wmf"/><Relationship Id="rId9" Type="http://schemas.openxmlformats.org/officeDocument/2006/relationships/oleObject" Target="../embeddings/oleObject82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90.wmf"/><Relationship Id="rId5" Type="http://schemas.openxmlformats.org/officeDocument/2006/relationships/oleObject" Target="../embeddings/oleObject85.bin"/><Relationship Id="rId4" Type="http://schemas.openxmlformats.org/officeDocument/2006/relationships/image" Target="../media/image89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9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87.bin"/><Relationship Id="rId5" Type="http://schemas.openxmlformats.org/officeDocument/2006/relationships/image" Target="../media/image91.wmf"/><Relationship Id="rId4" Type="http://schemas.openxmlformats.org/officeDocument/2006/relationships/oleObject" Target="../embeddings/oleObject86.bin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3.jpe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7.wmf"/><Relationship Id="rId4" Type="http://schemas.openxmlformats.org/officeDocument/2006/relationships/image" Target="../media/image5.wmf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oleObject" Target="../embeddings/oleObject11.bin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4.png"/><Relationship Id="rId4" Type="http://schemas.openxmlformats.org/officeDocument/2006/relationships/image" Target="../media/image11.wmf"/><Relationship Id="rId9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fld id="{389245DC-B2FC-44EB-99D7-4179DD1456A8}" type="slidenum">
              <a:rPr lang="en-US" altLang="zh-TW">
                <a:solidFill>
                  <a:srgbClr val="0000FF"/>
                </a:solidFill>
                <a:ea typeface="新細明體" panose="02020500000000000000" pitchFamily="18" charset="-120"/>
              </a:rPr>
              <a:pPr/>
              <a:t>141</a:t>
            </a:fld>
            <a:endParaRPr lang="en-US" altLang="zh-TW">
              <a:solidFill>
                <a:srgbClr val="0000FF"/>
              </a:solidFill>
              <a:ea typeface="新細明體" panose="02020500000000000000" pitchFamily="18" charset="-120"/>
            </a:endParaRPr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323850" y="1052513"/>
            <a:ext cx="8353425" cy="46672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3333FF"/>
                </a:solidFill>
                <a:sym typeface="Wingdings 2" panose="05020102010507070707" pitchFamily="18" charset="2"/>
              </a:rPr>
              <a:t></a:t>
            </a:r>
            <a:r>
              <a:rPr lang="en-US" altLang="zh-TW" sz="2400" b="1">
                <a:solidFill>
                  <a:srgbClr val="3333FF"/>
                </a:solidFill>
              </a:rPr>
              <a:t> 4-A  Popular Filters (1):  Pass-Stop Band Filters</a:t>
            </a:r>
            <a:r>
              <a:rPr lang="en-US" altLang="zh-TW" sz="2400"/>
              <a:t>   </a:t>
            </a:r>
          </a:p>
        </p:txBody>
      </p:sp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539750" y="1916113"/>
            <a:ext cx="1152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/>
              <a:t>highpass</a:t>
            </a:r>
          </a:p>
        </p:txBody>
      </p:sp>
      <p:sp>
        <p:nvSpPr>
          <p:cNvPr id="15365" name="Text Box 6"/>
          <p:cNvSpPr txBox="1">
            <a:spLocks noChangeArrowheads="1"/>
          </p:cNvSpPr>
          <p:nvPr/>
        </p:nvSpPr>
        <p:spPr bwMode="auto">
          <a:xfrm>
            <a:off x="2339975" y="1916113"/>
            <a:ext cx="1152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/>
              <a:t>bandpass</a:t>
            </a:r>
          </a:p>
        </p:txBody>
      </p:sp>
      <p:sp>
        <p:nvSpPr>
          <p:cNvPr id="15366" name="Text Box 7"/>
          <p:cNvSpPr txBox="1">
            <a:spLocks noChangeArrowheads="1"/>
          </p:cNvSpPr>
          <p:nvPr/>
        </p:nvSpPr>
        <p:spPr bwMode="auto">
          <a:xfrm>
            <a:off x="3851275" y="1916113"/>
            <a:ext cx="1152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/>
              <a:t>lowpass</a:t>
            </a:r>
          </a:p>
        </p:txBody>
      </p:sp>
      <p:sp>
        <p:nvSpPr>
          <p:cNvPr id="15367" name="Text Box 8"/>
          <p:cNvSpPr txBox="1">
            <a:spLocks noChangeArrowheads="1"/>
          </p:cNvSpPr>
          <p:nvPr/>
        </p:nvSpPr>
        <p:spPr bwMode="auto">
          <a:xfrm>
            <a:off x="5364163" y="1916113"/>
            <a:ext cx="1152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/>
              <a:t>allpass</a:t>
            </a:r>
          </a:p>
        </p:txBody>
      </p:sp>
      <p:sp>
        <p:nvSpPr>
          <p:cNvPr id="15368" name="Text Box 9"/>
          <p:cNvSpPr txBox="1">
            <a:spLocks noChangeArrowheads="1"/>
          </p:cNvSpPr>
          <p:nvPr/>
        </p:nvSpPr>
        <p:spPr bwMode="auto">
          <a:xfrm>
            <a:off x="6732588" y="1916113"/>
            <a:ext cx="1152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/>
              <a:t>bandstop</a:t>
            </a:r>
          </a:p>
        </p:txBody>
      </p:sp>
      <p:sp>
        <p:nvSpPr>
          <p:cNvPr id="15369" name="Text Box 10"/>
          <p:cNvSpPr txBox="1">
            <a:spLocks noChangeArrowheads="1"/>
          </p:cNvSpPr>
          <p:nvPr/>
        </p:nvSpPr>
        <p:spPr bwMode="auto">
          <a:xfrm>
            <a:off x="539750" y="2997200"/>
            <a:ext cx="7056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>
                <a:solidFill>
                  <a:srgbClr val="3333FF"/>
                </a:solidFill>
              </a:rPr>
              <a:t>notch filter:  </a:t>
            </a:r>
            <a:r>
              <a:rPr lang="zh-TW" altLang="en-US"/>
              <a:t>想濾掉 </a:t>
            </a:r>
            <a:r>
              <a:rPr lang="en-US" altLang="zh-TW" i="1"/>
              <a:t>F</a:t>
            </a:r>
            <a:r>
              <a:rPr lang="en-US" altLang="zh-TW"/>
              <a:t> = </a:t>
            </a:r>
            <a:r>
              <a:rPr lang="en-US" altLang="zh-TW" i="1"/>
              <a:t>F</a:t>
            </a:r>
            <a:r>
              <a:rPr lang="en-US" altLang="zh-TW" baseline="-25000"/>
              <a:t>0</a:t>
            </a:r>
            <a:r>
              <a:rPr lang="en-US" altLang="zh-TW"/>
              <a:t> </a:t>
            </a:r>
            <a:r>
              <a:rPr lang="zh-TW" altLang="en-US"/>
              <a:t>的 </a:t>
            </a:r>
            <a:r>
              <a:rPr lang="en-US" altLang="zh-TW"/>
              <a:t>noise</a:t>
            </a:r>
            <a:r>
              <a:rPr lang="zh-TW" altLang="en-US"/>
              <a:t>，但 </a:t>
            </a:r>
            <a:r>
              <a:rPr lang="en-US" altLang="zh-TW"/>
              <a:t>stop band </a:t>
            </a:r>
            <a:r>
              <a:rPr lang="zh-TW" altLang="en-US"/>
              <a:t>越小越好 </a:t>
            </a:r>
          </a:p>
        </p:txBody>
      </p:sp>
      <p:sp>
        <p:nvSpPr>
          <p:cNvPr id="15370" name="Line 11"/>
          <p:cNvSpPr>
            <a:spLocks noChangeShapeType="1"/>
          </p:cNvSpPr>
          <p:nvPr/>
        </p:nvSpPr>
        <p:spPr bwMode="auto">
          <a:xfrm>
            <a:off x="2122488" y="3860800"/>
            <a:ext cx="1366837" cy="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5371" name="Line 12"/>
          <p:cNvSpPr>
            <a:spLocks noChangeShapeType="1"/>
          </p:cNvSpPr>
          <p:nvPr/>
        </p:nvSpPr>
        <p:spPr bwMode="auto">
          <a:xfrm>
            <a:off x="3489325" y="3860800"/>
            <a:ext cx="0" cy="1081088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5372" name="Line 13"/>
          <p:cNvSpPr>
            <a:spLocks noChangeShapeType="1"/>
          </p:cNvSpPr>
          <p:nvPr/>
        </p:nvSpPr>
        <p:spPr bwMode="auto">
          <a:xfrm>
            <a:off x="3489325" y="4941888"/>
            <a:ext cx="288925" cy="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5373" name="Line 14"/>
          <p:cNvSpPr>
            <a:spLocks noChangeShapeType="1"/>
          </p:cNvSpPr>
          <p:nvPr/>
        </p:nvSpPr>
        <p:spPr bwMode="auto">
          <a:xfrm flipV="1">
            <a:off x="3778250" y="3860800"/>
            <a:ext cx="0" cy="1081088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5374" name="Line 15"/>
          <p:cNvSpPr>
            <a:spLocks noChangeShapeType="1"/>
          </p:cNvSpPr>
          <p:nvPr/>
        </p:nvSpPr>
        <p:spPr bwMode="auto">
          <a:xfrm>
            <a:off x="3778250" y="3860800"/>
            <a:ext cx="1944688" cy="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5375" name="Text Box 19"/>
          <p:cNvSpPr txBox="1">
            <a:spLocks noChangeArrowheads="1"/>
          </p:cNvSpPr>
          <p:nvPr/>
        </p:nvSpPr>
        <p:spPr bwMode="auto">
          <a:xfrm>
            <a:off x="3417888" y="5084763"/>
            <a:ext cx="5762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i="1"/>
              <a:t>F</a:t>
            </a:r>
            <a:r>
              <a:rPr lang="en-US" altLang="zh-TW" baseline="-25000"/>
              <a:t>0</a:t>
            </a:r>
          </a:p>
        </p:txBody>
      </p:sp>
      <p:sp>
        <p:nvSpPr>
          <p:cNvPr id="15376" name="Oval 20"/>
          <p:cNvSpPr>
            <a:spLocks noChangeArrowheads="1"/>
          </p:cNvSpPr>
          <p:nvPr/>
        </p:nvSpPr>
        <p:spPr bwMode="auto">
          <a:xfrm>
            <a:off x="3575050" y="4881563"/>
            <a:ext cx="107950" cy="10795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5377" name="Line 21"/>
          <p:cNvSpPr>
            <a:spLocks noChangeShapeType="1"/>
          </p:cNvSpPr>
          <p:nvPr/>
        </p:nvSpPr>
        <p:spPr bwMode="auto">
          <a:xfrm>
            <a:off x="3633788" y="3573463"/>
            <a:ext cx="0" cy="15843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5378" name="Line 22"/>
          <p:cNvSpPr>
            <a:spLocks noChangeShapeType="1"/>
          </p:cNvSpPr>
          <p:nvPr/>
        </p:nvSpPr>
        <p:spPr bwMode="auto">
          <a:xfrm>
            <a:off x="2122488" y="3573463"/>
            <a:ext cx="0" cy="15843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5379" name="Line 23"/>
          <p:cNvSpPr>
            <a:spLocks noChangeShapeType="1"/>
          </p:cNvSpPr>
          <p:nvPr/>
        </p:nvSpPr>
        <p:spPr bwMode="auto">
          <a:xfrm>
            <a:off x="5722938" y="3500438"/>
            <a:ext cx="0" cy="15843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5380" name="Text Box 24"/>
          <p:cNvSpPr txBox="1">
            <a:spLocks noChangeArrowheads="1"/>
          </p:cNvSpPr>
          <p:nvPr/>
        </p:nvSpPr>
        <p:spPr bwMode="auto">
          <a:xfrm>
            <a:off x="1833563" y="5084763"/>
            <a:ext cx="863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i="1"/>
              <a:t>F</a:t>
            </a:r>
            <a:r>
              <a:rPr lang="en-US" altLang="zh-TW"/>
              <a:t> = 0</a:t>
            </a:r>
            <a:endParaRPr lang="en-US" altLang="zh-TW" baseline="-25000"/>
          </a:p>
        </p:txBody>
      </p:sp>
      <p:sp>
        <p:nvSpPr>
          <p:cNvPr id="15381" name="Text Box 25"/>
          <p:cNvSpPr txBox="1">
            <a:spLocks noChangeArrowheads="1"/>
          </p:cNvSpPr>
          <p:nvPr/>
        </p:nvSpPr>
        <p:spPr bwMode="auto">
          <a:xfrm>
            <a:off x="5362575" y="5013325"/>
            <a:ext cx="1008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i="1"/>
              <a:t>F</a:t>
            </a:r>
            <a:r>
              <a:rPr lang="en-US" altLang="zh-TW"/>
              <a:t> = 0.5</a:t>
            </a:r>
            <a:endParaRPr lang="en-US" altLang="zh-TW" baseline="-25000"/>
          </a:p>
        </p:txBody>
      </p:sp>
      <p:sp>
        <p:nvSpPr>
          <p:cNvPr id="15382" name="Text Box 26"/>
          <p:cNvSpPr txBox="1">
            <a:spLocks noChangeArrowheads="1"/>
          </p:cNvSpPr>
          <p:nvPr/>
        </p:nvSpPr>
        <p:spPr bwMode="auto">
          <a:xfrm>
            <a:off x="684213" y="260350"/>
            <a:ext cx="69119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TW" sz="3200" b="1">
                <a:solidFill>
                  <a:srgbClr val="3333FF"/>
                </a:solidFill>
              </a:rPr>
              <a:t>4. Some Popular Filters</a:t>
            </a:r>
          </a:p>
        </p:txBody>
      </p:sp>
      <p:sp>
        <p:nvSpPr>
          <p:cNvPr id="15383" name="Text Box 10"/>
          <p:cNvSpPr txBox="1">
            <a:spLocks noChangeArrowheads="1"/>
          </p:cNvSpPr>
          <p:nvPr/>
        </p:nvSpPr>
        <p:spPr bwMode="auto">
          <a:xfrm>
            <a:off x="468313" y="5949950"/>
            <a:ext cx="7056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>
                <a:solidFill>
                  <a:srgbClr val="3333FF"/>
                </a:solidFill>
              </a:rPr>
              <a:t>Question:  </a:t>
            </a:r>
            <a:r>
              <a:rPr lang="en-US" altLang="zh-TW" dirty="0"/>
              <a:t>Why the notch filter is hard to design</a:t>
            </a:r>
            <a:r>
              <a:rPr lang="en-US" altLang="zh-TW"/>
              <a:t>?  </a:t>
            </a:r>
            <a:endParaRPr lang="zh-TW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fld id="{366F123F-4558-4DB2-82ED-BA589ACB8D74}" type="slidenum">
              <a:rPr lang="en-US" altLang="zh-TW">
                <a:solidFill>
                  <a:srgbClr val="3333FF"/>
                </a:solidFill>
                <a:ea typeface="新細明體" panose="02020500000000000000" pitchFamily="18" charset="-120"/>
              </a:rPr>
              <a:pPr/>
              <a:t>150</a:t>
            </a:fld>
            <a:endParaRPr lang="en-US" altLang="zh-TW">
              <a:solidFill>
                <a:srgbClr val="3333FF"/>
              </a:solidFill>
              <a:ea typeface="新細明體" panose="02020500000000000000" pitchFamily="18" charset="-120"/>
            </a:endParaRP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78EE8C88-E1D7-4F25-BC76-23AAA6E232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930" y="548680"/>
            <a:ext cx="7216140" cy="5976664"/>
          </a:xfrm>
          <a:prstGeom prst="rect">
            <a:avLst/>
          </a:prstGeom>
        </p:spPr>
      </p:pic>
      <p:sp>
        <p:nvSpPr>
          <p:cNvPr id="3" name="文字方塊 2">
            <a:extLst>
              <a:ext uri="{FF2B5EF4-FFF2-40B4-BE49-F238E27FC236}">
                <a16:creationId xmlns:a16="http://schemas.microsoft.com/office/drawing/2014/main" id="{85892F06-8EF7-49E1-B088-564161D1FA40}"/>
              </a:ext>
            </a:extLst>
          </p:cNvPr>
          <p:cNvSpPr txBox="1"/>
          <p:nvPr/>
        </p:nvSpPr>
        <p:spPr>
          <a:xfrm>
            <a:off x="2843808" y="388968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Input</a:t>
            </a:r>
            <a:endParaRPr lang="zh-TW" altLang="en-US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AC98A245-6ED1-44AE-B815-9AE19B68AD46}"/>
              </a:ext>
            </a:extLst>
          </p:cNvPr>
          <p:cNvSpPr txBox="1"/>
          <p:nvPr/>
        </p:nvSpPr>
        <p:spPr>
          <a:xfrm>
            <a:off x="5724128" y="388968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Difference</a:t>
            </a:r>
            <a:endParaRPr lang="zh-TW" altLang="en-US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5CF0DC06-B23D-4548-B566-1FCA494968DE}"/>
              </a:ext>
            </a:extLst>
          </p:cNvPr>
          <p:cNvSpPr/>
          <p:nvPr/>
        </p:nvSpPr>
        <p:spPr>
          <a:xfrm>
            <a:off x="827584" y="3028890"/>
            <a:ext cx="7393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/>
              <a:t>noisy</a:t>
            </a:r>
            <a:endParaRPr lang="zh-TW" altLang="en-US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1058295E-ABB8-4782-AAD4-947FE3E956CF}"/>
              </a:ext>
            </a:extLst>
          </p:cNvPr>
          <p:cNvSpPr/>
          <p:nvPr/>
        </p:nvSpPr>
        <p:spPr>
          <a:xfrm>
            <a:off x="827584" y="4805498"/>
            <a:ext cx="7104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/>
              <a:t>ramp</a:t>
            </a:r>
            <a:endParaRPr lang="zh-TW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fld id="{1E1C0CE7-1CDE-429F-B075-9D16B4B0BB0A}" type="slidenum">
              <a:rPr lang="en-US" altLang="zh-TW">
                <a:solidFill>
                  <a:srgbClr val="3333FF"/>
                </a:solidFill>
                <a:ea typeface="新細明體" panose="02020500000000000000" pitchFamily="18" charset="-120"/>
              </a:rPr>
              <a:pPr/>
              <a:t>151</a:t>
            </a:fld>
            <a:endParaRPr lang="en-US" altLang="zh-TW">
              <a:solidFill>
                <a:srgbClr val="3333FF"/>
              </a:solidFill>
              <a:ea typeface="新細明體" panose="02020500000000000000" pitchFamily="18" charset="-12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1CDE1C13-0D53-4BA7-B711-21F60B9312B5}"/>
              </a:ext>
            </a:extLst>
          </p:cNvPr>
          <p:cNvSpPr txBox="1"/>
          <p:nvPr/>
        </p:nvSpPr>
        <p:spPr>
          <a:xfrm>
            <a:off x="2843808" y="388968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Input</a:t>
            </a:r>
            <a:endParaRPr lang="zh-TW" altLang="en-US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E590FA61-3B9C-4C5B-8247-3E8EA5C42DCB}"/>
              </a:ext>
            </a:extLst>
          </p:cNvPr>
          <p:cNvSpPr txBox="1"/>
          <p:nvPr/>
        </p:nvSpPr>
        <p:spPr>
          <a:xfrm>
            <a:off x="5724128" y="388968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Difference</a:t>
            </a:r>
            <a:endParaRPr lang="zh-TW" altLang="en-US" dirty="0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36752866-7C8B-4623-AD68-0E9E6B69E5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170" y="620689"/>
            <a:ext cx="7185660" cy="5848344"/>
          </a:xfrm>
          <a:prstGeom prst="rect">
            <a:avLst/>
          </a:prstGeom>
        </p:spPr>
      </p:pic>
      <p:sp>
        <p:nvSpPr>
          <p:cNvPr id="11" name="橢圓 10">
            <a:extLst>
              <a:ext uri="{FF2B5EF4-FFF2-40B4-BE49-F238E27FC236}">
                <a16:creationId xmlns:a16="http://schemas.microsoft.com/office/drawing/2014/main" id="{B402F601-33A7-47DA-A0E6-BE1A34AE1840}"/>
              </a:ext>
            </a:extLst>
          </p:cNvPr>
          <p:cNvSpPr/>
          <p:nvPr/>
        </p:nvSpPr>
        <p:spPr>
          <a:xfrm>
            <a:off x="2483768" y="1201990"/>
            <a:ext cx="360040" cy="10080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5CF11C73-B4F0-4681-AACF-D1E4E18AFF33}"/>
              </a:ext>
            </a:extLst>
          </p:cNvPr>
          <p:cNvSpPr/>
          <p:nvPr/>
        </p:nvSpPr>
        <p:spPr>
          <a:xfrm>
            <a:off x="827584" y="3028890"/>
            <a:ext cx="7393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/>
              <a:t>noisy</a:t>
            </a:r>
            <a:endParaRPr lang="zh-TW" altLang="en-US" dirty="0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7C5EB59C-A6A7-43E3-ACFA-16F96A48F5D9}"/>
              </a:ext>
            </a:extLst>
          </p:cNvPr>
          <p:cNvSpPr/>
          <p:nvPr/>
        </p:nvSpPr>
        <p:spPr>
          <a:xfrm>
            <a:off x="827584" y="4805498"/>
            <a:ext cx="7104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/>
              <a:t>ramp</a:t>
            </a:r>
            <a:endParaRPr lang="zh-TW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fld id="{C61F4146-5EAE-4088-85C0-E556DFE2980A}" type="slidenum">
              <a:rPr lang="en-US" altLang="zh-TW">
                <a:solidFill>
                  <a:srgbClr val="3333FF"/>
                </a:solidFill>
                <a:ea typeface="新細明體" panose="02020500000000000000" pitchFamily="18" charset="-120"/>
              </a:rPr>
              <a:pPr/>
              <a:t>152</a:t>
            </a:fld>
            <a:endParaRPr lang="en-US" altLang="zh-TW">
              <a:solidFill>
                <a:srgbClr val="3333FF"/>
              </a:solidFill>
              <a:ea typeface="新細明體" panose="02020500000000000000" pitchFamily="18" charset="-120"/>
            </a:endParaRPr>
          </a:p>
        </p:txBody>
      </p:sp>
      <p:sp>
        <p:nvSpPr>
          <p:cNvPr id="19459" name="Text Box 5"/>
          <p:cNvSpPr txBox="1">
            <a:spLocks noChangeArrowheads="1"/>
          </p:cNvSpPr>
          <p:nvPr/>
        </p:nvSpPr>
        <p:spPr bwMode="auto">
          <a:xfrm>
            <a:off x="395288" y="549275"/>
            <a:ext cx="61928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dirty="0"/>
              <a:t>Other well-know edge detection filter: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527787" y="1155381"/>
            <a:ext cx="61928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dirty="0" err="1">
                <a:solidFill>
                  <a:srgbClr val="3333FF"/>
                </a:solidFill>
              </a:rPr>
              <a:t>Canny’s</a:t>
            </a:r>
            <a:r>
              <a:rPr lang="en-US" altLang="zh-TW" dirty="0">
                <a:solidFill>
                  <a:srgbClr val="3333FF"/>
                </a:solidFill>
              </a:rPr>
              <a:t> Filter</a:t>
            </a:r>
          </a:p>
        </p:txBody>
      </p:sp>
      <p:sp>
        <p:nvSpPr>
          <p:cNvPr id="10" name="文字方塊 9"/>
          <p:cNvSpPr txBox="1"/>
          <p:nvPr/>
        </p:nvSpPr>
        <p:spPr>
          <a:xfrm>
            <a:off x="539552" y="2564904"/>
            <a:ext cx="2808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3333FF"/>
                </a:solidFill>
              </a:rPr>
              <a:t>Sobel filter</a:t>
            </a:r>
            <a:endParaRPr lang="zh-TW" altLang="en-US" dirty="0">
              <a:solidFill>
                <a:srgbClr val="3333FF"/>
              </a:solidFill>
            </a:endParaRPr>
          </a:p>
        </p:txBody>
      </p:sp>
      <p:graphicFrame>
        <p:nvGraphicFramePr>
          <p:cNvPr id="11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3693126"/>
              </p:ext>
            </p:extLst>
          </p:nvPr>
        </p:nvGraphicFramePr>
        <p:xfrm>
          <a:off x="1810401" y="3473808"/>
          <a:ext cx="1257300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54" name="Equation" r:id="rId3" imgW="1257120" imgH="1117440" progId="Equation.DSMT4">
                  <p:embed/>
                </p:oleObj>
              </mc:Choice>
              <mc:Fallback>
                <p:oleObj name="Equation" r:id="rId3" imgW="1257120" imgH="1117440" progId="Equation.DSMT4">
                  <p:embed/>
                  <p:pic>
                    <p:nvPicPr>
                      <p:cNvPr id="7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0401" y="3473808"/>
                        <a:ext cx="1257300" cy="1123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8760374"/>
              </p:ext>
            </p:extLst>
          </p:nvPr>
        </p:nvGraphicFramePr>
        <p:xfrm>
          <a:off x="4872931" y="3457178"/>
          <a:ext cx="1498600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55" name="Equation" r:id="rId5" imgW="1498320" imgH="1117440" progId="Equation.DSMT4">
                  <p:embed/>
                </p:oleObj>
              </mc:Choice>
              <mc:Fallback>
                <p:oleObj name="Equation" r:id="rId5" imgW="1498320" imgH="1117440" progId="Equation.DSMT4">
                  <p:embed/>
                  <p:pic>
                    <p:nvPicPr>
                      <p:cNvPr id="8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2931" y="3457178"/>
                        <a:ext cx="1498600" cy="1123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1954695"/>
              </p:ext>
            </p:extLst>
          </p:nvPr>
        </p:nvGraphicFramePr>
        <p:xfrm>
          <a:off x="1832823" y="5060108"/>
          <a:ext cx="1384300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56" name="Equation" r:id="rId7" imgW="1384200" imgH="1117440" progId="Equation.DSMT4">
                  <p:embed/>
                </p:oleObj>
              </mc:Choice>
              <mc:Fallback>
                <p:oleObj name="Equation" r:id="rId7" imgW="1384200" imgH="1117440" progId="Equation.DSMT4">
                  <p:embed/>
                  <p:pic>
                    <p:nvPicPr>
                      <p:cNvPr id="9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2823" y="5060108"/>
                        <a:ext cx="1384300" cy="1123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155923"/>
              </p:ext>
            </p:extLst>
          </p:nvPr>
        </p:nvGraphicFramePr>
        <p:xfrm>
          <a:off x="4936485" y="5073292"/>
          <a:ext cx="1384300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57" name="Equation" r:id="rId9" imgW="1384200" imgH="1117440" progId="Equation.DSMT4">
                  <p:embed/>
                </p:oleObj>
              </mc:Choice>
              <mc:Fallback>
                <p:oleObj name="Equation" r:id="rId9" imgW="1384200" imgH="1117440" progId="Equation.DSMT4">
                  <p:embed/>
                  <p:pic>
                    <p:nvPicPr>
                      <p:cNvPr id="1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6485" y="5073292"/>
                        <a:ext cx="1384300" cy="1123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文字方塊 14"/>
          <p:cNvSpPr txBox="1"/>
          <p:nvPr/>
        </p:nvSpPr>
        <p:spPr>
          <a:xfrm>
            <a:off x="2049812" y="2564904"/>
            <a:ext cx="36023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(A 2D Edge Detection Filter)</a:t>
            </a:r>
            <a:endParaRPr lang="zh-TW" altLang="en-US" dirty="0"/>
          </a:p>
        </p:txBody>
      </p:sp>
      <p:sp>
        <p:nvSpPr>
          <p:cNvPr id="2" name="矩形 1"/>
          <p:cNvSpPr/>
          <p:nvPr/>
        </p:nvSpPr>
        <p:spPr>
          <a:xfrm>
            <a:off x="899592" y="1718797"/>
            <a:ext cx="69847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TW" dirty="0">
                <a:solidFill>
                  <a:srgbClr val="222222"/>
                </a:solidFill>
                <a:cs typeface="Times New Roman" panose="02020603050405020304" pitchFamily="18" charset="0"/>
              </a:rPr>
              <a:t>L. Ding and A, </a:t>
            </a:r>
            <a:r>
              <a:rPr lang="en-US" altLang="zh-TW" dirty="0" err="1">
                <a:solidFill>
                  <a:srgbClr val="222222"/>
                </a:solidFill>
                <a:cs typeface="Times New Roman" panose="02020603050405020304" pitchFamily="18" charset="0"/>
              </a:rPr>
              <a:t>Goshtasby</a:t>
            </a:r>
            <a:r>
              <a:rPr lang="en-US" altLang="zh-TW" dirty="0">
                <a:solidFill>
                  <a:srgbClr val="222222"/>
                </a:solidFill>
                <a:cs typeface="Times New Roman" panose="02020603050405020304" pitchFamily="18" charset="0"/>
              </a:rPr>
              <a:t>. "On the Canny edge detector," </a:t>
            </a:r>
            <a:r>
              <a:rPr lang="en-US" altLang="zh-TW" i="1" dirty="0">
                <a:solidFill>
                  <a:srgbClr val="222222"/>
                </a:solidFill>
                <a:cs typeface="Times New Roman" panose="02020603050405020304" pitchFamily="18" charset="0"/>
              </a:rPr>
              <a:t>Pattern Recognition</a:t>
            </a:r>
            <a:r>
              <a:rPr lang="en-US" altLang="zh-TW" dirty="0">
                <a:solidFill>
                  <a:srgbClr val="222222"/>
                </a:solidFill>
                <a:cs typeface="Times New Roman" panose="02020603050405020304" pitchFamily="18" charset="0"/>
              </a:rPr>
              <a:t>, vol. 34, issue 3, pp. 721-725, 2001.</a:t>
            </a:r>
            <a:endParaRPr lang="zh-TW" altLang="en-US" dirty="0">
              <a:cs typeface="Times New Roman" panose="02020603050405020304" pitchFamily="18" charset="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448163DE-846C-4A33-BF07-6F5FD92240CE}"/>
              </a:ext>
            </a:extLst>
          </p:cNvPr>
          <p:cNvSpPr/>
          <p:nvPr/>
        </p:nvSpPr>
        <p:spPr>
          <a:xfrm>
            <a:off x="558775" y="3777607"/>
            <a:ext cx="12218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/>
              <a:t>horizontal</a:t>
            </a:r>
            <a:endParaRPr lang="zh-TW" altLang="en-US" dirty="0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6A9B8C43-45D7-4067-A068-33C3B2393F71}"/>
              </a:ext>
            </a:extLst>
          </p:cNvPr>
          <p:cNvSpPr/>
          <p:nvPr/>
        </p:nvSpPr>
        <p:spPr>
          <a:xfrm>
            <a:off x="3872639" y="3777607"/>
            <a:ext cx="9509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/>
              <a:t>vertical</a:t>
            </a:r>
            <a:endParaRPr lang="zh-TW" altLang="en-US" dirty="0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E3CCCA8A-0FDA-4A52-A3B9-AF8526B632E2}"/>
              </a:ext>
            </a:extLst>
          </p:cNvPr>
          <p:cNvSpPr/>
          <p:nvPr/>
        </p:nvSpPr>
        <p:spPr>
          <a:xfrm>
            <a:off x="1119401" y="5277205"/>
            <a:ext cx="66118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45</a:t>
            </a:r>
            <a:r>
              <a:rPr lang="en-US" altLang="zh-TW" dirty="0">
                <a:sym typeface="Symbol" panose="05050102010706020507" pitchFamily="18" charset="2"/>
              </a:rPr>
              <a:t></a:t>
            </a:r>
            <a:endParaRPr lang="zh-TW" altLang="en-US" dirty="0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70BEDCE5-940D-4811-814C-24C392116FBF}"/>
              </a:ext>
            </a:extLst>
          </p:cNvPr>
          <p:cNvSpPr/>
          <p:nvPr/>
        </p:nvSpPr>
        <p:spPr>
          <a:xfrm>
            <a:off x="4207516" y="5277205"/>
            <a:ext cx="72896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135</a:t>
            </a:r>
            <a:r>
              <a:rPr lang="en-US" altLang="zh-TW" dirty="0">
                <a:sym typeface="Symbol" panose="05050102010706020507" pitchFamily="18" charset="2"/>
              </a:rPr>
              <a:t>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459502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755576" y="368126"/>
            <a:ext cx="475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Sobel Operator (horizontal)</a:t>
            </a:r>
            <a:endParaRPr lang="zh-TW" altLang="en-US" sz="24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685935" y="1011443"/>
            <a:ext cx="3382792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100" dirty="0"/>
              <a:t>{2</a:t>
            </a:r>
            <a:r>
              <a:rPr lang="en-US" altLang="zh-TW" sz="2100" i="1" dirty="0"/>
              <a:t>A</a:t>
            </a:r>
            <a:r>
              <a:rPr lang="en-US" altLang="zh-TW" sz="2100" dirty="0"/>
              <a:t>[</a:t>
            </a:r>
            <a:r>
              <a:rPr lang="en-US" altLang="zh-TW" sz="2100" i="1" dirty="0"/>
              <a:t>m</a:t>
            </a:r>
            <a:r>
              <a:rPr lang="en-US" altLang="zh-TW" sz="2100" dirty="0"/>
              <a:t>, </a:t>
            </a:r>
            <a:r>
              <a:rPr lang="en-US" altLang="zh-TW" sz="2100" i="1" dirty="0"/>
              <a:t>n</a:t>
            </a:r>
            <a:r>
              <a:rPr lang="en-US" altLang="zh-TW" sz="2100" dirty="0"/>
              <a:t>+1] – 2</a:t>
            </a:r>
            <a:r>
              <a:rPr lang="en-US" altLang="zh-TW" sz="2100" i="1" dirty="0"/>
              <a:t>A</a:t>
            </a:r>
            <a:r>
              <a:rPr lang="en-US" altLang="zh-TW" sz="2100" dirty="0"/>
              <a:t>[</a:t>
            </a:r>
            <a:r>
              <a:rPr lang="en-US" altLang="zh-TW" sz="2100" i="1" dirty="0"/>
              <a:t>m</a:t>
            </a:r>
            <a:r>
              <a:rPr lang="en-US" altLang="zh-TW" sz="2100" dirty="0"/>
              <a:t>, </a:t>
            </a:r>
            <a:r>
              <a:rPr lang="en-US" altLang="zh-TW" sz="2100" i="1" dirty="0"/>
              <a:t>n</a:t>
            </a:r>
            <a:r>
              <a:rPr lang="en-US" altLang="zh-TW" sz="2100" dirty="0"/>
              <a:t>-1]+</a:t>
            </a:r>
          </a:p>
          <a:p>
            <a:r>
              <a:rPr lang="en-US" altLang="zh-TW" sz="2100" i="1" dirty="0"/>
              <a:t>A</a:t>
            </a:r>
            <a:r>
              <a:rPr lang="en-US" altLang="zh-TW" sz="2100" dirty="0"/>
              <a:t>[</a:t>
            </a:r>
            <a:r>
              <a:rPr lang="en-US" altLang="zh-TW" sz="2100" i="1" dirty="0"/>
              <a:t>m</a:t>
            </a:r>
            <a:r>
              <a:rPr lang="en-US" altLang="zh-TW" sz="2100" dirty="0"/>
              <a:t>+1, </a:t>
            </a:r>
            <a:r>
              <a:rPr lang="en-US" altLang="zh-TW" sz="2100" i="1" dirty="0"/>
              <a:t>n</a:t>
            </a:r>
            <a:r>
              <a:rPr lang="en-US" altLang="zh-TW" sz="2100" dirty="0"/>
              <a:t>+1] –</a:t>
            </a:r>
            <a:r>
              <a:rPr lang="en-US" altLang="zh-TW" sz="2100" i="1" dirty="0"/>
              <a:t>A</a:t>
            </a:r>
            <a:r>
              <a:rPr lang="en-US" altLang="zh-TW" sz="2100" dirty="0"/>
              <a:t>[</a:t>
            </a:r>
            <a:r>
              <a:rPr lang="en-US" altLang="zh-TW" sz="2100" i="1" dirty="0"/>
              <a:t>m</a:t>
            </a:r>
            <a:r>
              <a:rPr lang="en-US" altLang="zh-TW" sz="2100" dirty="0"/>
              <a:t>+1, </a:t>
            </a:r>
            <a:r>
              <a:rPr lang="en-US" altLang="zh-TW" sz="2100" i="1" dirty="0"/>
              <a:t>n</a:t>
            </a:r>
            <a:r>
              <a:rPr lang="en-US" altLang="zh-TW" sz="2100" dirty="0"/>
              <a:t>-1]+</a:t>
            </a:r>
          </a:p>
          <a:p>
            <a:r>
              <a:rPr lang="en-US" altLang="zh-TW" sz="2100" i="1" dirty="0"/>
              <a:t>A</a:t>
            </a:r>
            <a:r>
              <a:rPr lang="en-US" altLang="zh-TW" sz="2100" dirty="0"/>
              <a:t>[</a:t>
            </a:r>
            <a:r>
              <a:rPr lang="en-US" altLang="zh-TW" sz="2100" i="1" dirty="0"/>
              <a:t>m</a:t>
            </a:r>
            <a:r>
              <a:rPr lang="en-US" altLang="zh-TW" sz="2100" dirty="0"/>
              <a:t>-1, </a:t>
            </a:r>
            <a:r>
              <a:rPr lang="en-US" altLang="zh-TW" sz="2100" i="1" dirty="0"/>
              <a:t>n</a:t>
            </a:r>
            <a:r>
              <a:rPr lang="en-US" altLang="zh-TW" sz="2100" dirty="0"/>
              <a:t>+1] –</a:t>
            </a:r>
            <a:r>
              <a:rPr lang="en-US" altLang="zh-TW" sz="2100" i="1" dirty="0"/>
              <a:t>A</a:t>
            </a:r>
            <a:r>
              <a:rPr lang="en-US" altLang="zh-TW" sz="2100" dirty="0"/>
              <a:t>[</a:t>
            </a:r>
            <a:r>
              <a:rPr lang="en-US" altLang="zh-TW" sz="2100" i="1" dirty="0"/>
              <a:t>m</a:t>
            </a:r>
            <a:r>
              <a:rPr lang="en-US" altLang="zh-TW" sz="2100" dirty="0"/>
              <a:t>-1, </a:t>
            </a:r>
            <a:r>
              <a:rPr lang="en-US" altLang="zh-TW" sz="2100" i="1" dirty="0"/>
              <a:t>n</a:t>
            </a:r>
            <a:r>
              <a:rPr lang="en-US" altLang="zh-TW" sz="2100" dirty="0"/>
              <a:t>-1]}/4</a:t>
            </a:r>
            <a:endParaRPr lang="zh-TW" altLang="en-US" sz="21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5964890"/>
              </p:ext>
            </p:extLst>
          </p:nvPr>
        </p:nvGraphicFramePr>
        <p:xfrm>
          <a:off x="398934" y="2436575"/>
          <a:ext cx="3669795" cy="28246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7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7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77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77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77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77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77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0775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0775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1384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84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84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150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150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150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84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160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160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155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160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158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84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158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160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161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161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160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150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384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155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160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163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164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165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160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151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384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148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160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160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162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160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155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384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140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150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152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150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38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" name="向右箭號 7"/>
          <p:cNvSpPr/>
          <p:nvPr/>
        </p:nvSpPr>
        <p:spPr>
          <a:xfrm>
            <a:off x="4143118" y="3420814"/>
            <a:ext cx="337088" cy="2673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50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/>
          </p:nvPr>
        </p:nvGraphicFramePr>
        <p:xfrm>
          <a:off x="4639658" y="2436575"/>
          <a:ext cx="3863907" cy="282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3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93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93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93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93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93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293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2932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2932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algn="ctr" fontAlgn="ctr"/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 fontAlgn="ctr"/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35.25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0.25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-35.5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-35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-0.5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 fontAlgn="ctr"/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37.25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107.5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69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-69.25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-107.25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-37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 fontAlgn="ctr"/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111.75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147.5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33.5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0.25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-33.75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-112.75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-111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 fontAlgn="ctr"/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149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114.5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1.25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-0.75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-46.5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-149.25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 fontAlgn="ctr"/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149.5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44.5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3.25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1.25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-4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-47.25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-148.25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 fontAlgn="ctr"/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145.5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43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0.5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-40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-113.25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-109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 fontAlgn="ctr"/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103.75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72.5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6.5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-73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-107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-35.5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 fontAlgn="ctr"/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5004048" y="1138400"/>
            <a:ext cx="79289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100" dirty="0"/>
              <a:t>A </a:t>
            </a:r>
            <a:r>
              <a:rPr lang="en-US" altLang="zh-TW" sz="2100" dirty="0">
                <a:sym typeface="Symbol" panose="05050102010706020507" pitchFamily="18" charset="2"/>
              </a:rPr>
              <a:t></a:t>
            </a:r>
            <a:endParaRPr lang="zh-TW" altLang="en-US" sz="2100" dirty="0"/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>
            <p:extLst/>
          </p:nvPr>
        </p:nvGraphicFramePr>
        <p:xfrm>
          <a:off x="5796943" y="782719"/>
          <a:ext cx="1562040" cy="1117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95" name="Equation" r:id="rId3" imgW="1562040" imgH="1117440" progId="Equation.DSMT4">
                  <p:embed/>
                </p:oleObj>
              </mc:Choice>
              <mc:Fallback>
                <p:oleObj name="Equation" r:id="rId3" imgW="1562040" imgH="1117440" progId="Equation.DSMT4">
                  <p:embed/>
                  <p:pic>
                    <p:nvPicPr>
                      <p:cNvPr id="4" name="物件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943" y="782719"/>
                        <a:ext cx="1562040" cy="111744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90A91-03B8-4682-83B5-CC9205BB9673}" type="slidenum">
              <a:rPr lang="zh-TW" altLang="en-US" smtClean="0"/>
              <a:t>153</a:t>
            </a:fld>
            <a:endParaRPr lang="zh-TW" altLang="en-US"/>
          </a:p>
        </p:txBody>
      </p:sp>
      <p:sp>
        <p:nvSpPr>
          <p:cNvPr id="12" name="文字方塊 11"/>
          <p:cNvSpPr txBox="1"/>
          <p:nvPr/>
        </p:nvSpPr>
        <p:spPr>
          <a:xfrm>
            <a:off x="1307175" y="2072200"/>
            <a:ext cx="3749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500" i="1" dirty="0"/>
              <a:t>n</a:t>
            </a:r>
            <a:endParaRPr lang="zh-TW" altLang="en-US" sz="1500" i="1" dirty="0"/>
          </a:p>
        </p:txBody>
      </p:sp>
      <p:cxnSp>
        <p:nvCxnSpPr>
          <p:cNvPr id="13" name="直線單箭頭接點 12"/>
          <p:cNvCxnSpPr/>
          <p:nvPr/>
        </p:nvCxnSpPr>
        <p:spPr>
          <a:xfrm flipV="1">
            <a:off x="503094" y="2254924"/>
            <a:ext cx="781812" cy="482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字方塊 13"/>
          <p:cNvSpPr txBox="1"/>
          <p:nvPr/>
        </p:nvSpPr>
        <p:spPr>
          <a:xfrm>
            <a:off x="128190" y="3010404"/>
            <a:ext cx="28498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500" i="1" dirty="0"/>
              <a:t>m</a:t>
            </a:r>
            <a:endParaRPr lang="zh-TW" altLang="en-US" sz="1500" i="1" dirty="0"/>
          </a:p>
        </p:txBody>
      </p:sp>
      <p:cxnSp>
        <p:nvCxnSpPr>
          <p:cNvPr id="15" name="直線單箭頭接點 14"/>
          <p:cNvCxnSpPr/>
          <p:nvPr/>
        </p:nvCxnSpPr>
        <p:spPr>
          <a:xfrm>
            <a:off x="269922" y="2415433"/>
            <a:ext cx="0" cy="62153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01477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539552" y="332656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Sobel Operator (vertical)</a:t>
            </a:r>
            <a:endParaRPr lang="zh-TW" altLang="en-US" sz="24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570946" y="1011044"/>
            <a:ext cx="3382792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100" dirty="0"/>
              <a:t>{2</a:t>
            </a:r>
            <a:r>
              <a:rPr lang="en-US" altLang="zh-TW" sz="2100" i="1" dirty="0"/>
              <a:t>A</a:t>
            </a:r>
            <a:r>
              <a:rPr lang="en-US" altLang="zh-TW" sz="2100" dirty="0"/>
              <a:t>[</a:t>
            </a:r>
            <a:r>
              <a:rPr lang="en-US" altLang="zh-TW" sz="2100" i="1" dirty="0"/>
              <a:t>m</a:t>
            </a:r>
            <a:r>
              <a:rPr lang="en-US" altLang="zh-TW" sz="2100" dirty="0"/>
              <a:t>+1, </a:t>
            </a:r>
            <a:r>
              <a:rPr lang="en-US" altLang="zh-TW" sz="2100" i="1" dirty="0"/>
              <a:t>n</a:t>
            </a:r>
            <a:r>
              <a:rPr lang="en-US" altLang="zh-TW" sz="2100" dirty="0"/>
              <a:t>] – 2</a:t>
            </a:r>
            <a:r>
              <a:rPr lang="en-US" altLang="zh-TW" sz="2100" i="1" dirty="0"/>
              <a:t>A</a:t>
            </a:r>
            <a:r>
              <a:rPr lang="en-US" altLang="zh-TW" sz="2100" dirty="0"/>
              <a:t>[</a:t>
            </a:r>
            <a:r>
              <a:rPr lang="en-US" altLang="zh-TW" sz="2100" i="1" dirty="0"/>
              <a:t>m</a:t>
            </a:r>
            <a:r>
              <a:rPr lang="en-US" altLang="zh-TW" sz="2100" dirty="0"/>
              <a:t>-1, </a:t>
            </a:r>
            <a:r>
              <a:rPr lang="en-US" altLang="zh-TW" sz="2100" i="1" dirty="0"/>
              <a:t>n</a:t>
            </a:r>
            <a:r>
              <a:rPr lang="en-US" altLang="zh-TW" sz="2100" dirty="0"/>
              <a:t>]+</a:t>
            </a:r>
          </a:p>
          <a:p>
            <a:r>
              <a:rPr lang="en-US" altLang="zh-TW" sz="2100" i="1" dirty="0"/>
              <a:t>A</a:t>
            </a:r>
            <a:r>
              <a:rPr lang="en-US" altLang="zh-TW" sz="2100" dirty="0"/>
              <a:t>[</a:t>
            </a:r>
            <a:r>
              <a:rPr lang="en-US" altLang="zh-TW" sz="2100" i="1" dirty="0"/>
              <a:t>m</a:t>
            </a:r>
            <a:r>
              <a:rPr lang="en-US" altLang="zh-TW" sz="2100" dirty="0"/>
              <a:t>+1, </a:t>
            </a:r>
            <a:r>
              <a:rPr lang="en-US" altLang="zh-TW" sz="2100" i="1" dirty="0"/>
              <a:t>n</a:t>
            </a:r>
            <a:r>
              <a:rPr lang="en-US" altLang="zh-TW" sz="2100" dirty="0"/>
              <a:t>+1] –</a:t>
            </a:r>
            <a:r>
              <a:rPr lang="en-US" altLang="zh-TW" sz="2100" i="1" dirty="0"/>
              <a:t>A</a:t>
            </a:r>
            <a:r>
              <a:rPr lang="en-US" altLang="zh-TW" sz="2100" dirty="0"/>
              <a:t>[</a:t>
            </a:r>
            <a:r>
              <a:rPr lang="en-US" altLang="zh-TW" sz="2100" i="1" dirty="0"/>
              <a:t>m</a:t>
            </a:r>
            <a:r>
              <a:rPr lang="en-US" altLang="zh-TW" sz="2100" dirty="0"/>
              <a:t>-1, </a:t>
            </a:r>
            <a:r>
              <a:rPr lang="en-US" altLang="zh-TW" sz="2100" i="1" dirty="0"/>
              <a:t>n</a:t>
            </a:r>
            <a:r>
              <a:rPr lang="en-US" altLang="zh-TW" sz="2100" dirty="0"/>
              <a:t>+1]+</a:t>
            </a:r>
          </a:p>
          <a:p>
            <a:r>
              <a:rPr lang="en-US" altLang="zh-TW" sz="2100" i="1" dirty="0"/>
              <a:t>A</a:t>
            </a:r>
            <a:r>
              <a:rPr lang="en-US" altLang="zh-TW" sz="2100" dirty="0"/>
              <a:t>[</a:t>
            </a:r>
            <a:r>
              <a:rPr lang="en-US" altLang="zh-TW" sz="2100" i="1" dirty="0"/>
              <a:t>m</a:t>
            </a:r>
            <a:r>
              <a:rPr lang="en-US" altLang="zh-TW" sz="2100" dirty="0"/>
              <a:t>+1, </a:t>
            </a:r>
            <a:r>
              <a:rPr lang="en-US" altLang="zh-TW" sz="2100" i="1" dirty="0"/>
              <a:t>n</a:t>
            </a:r>
            <a:r>
              <a:rPr lang="en-US" altLang="zh-TW" sz="2100" dirty="0"/>
              <a:t>-1] –</a:t>
            </a:r>
            <a:r>
              <a:rPr lang="en-US" altLang="zh-TW" sz="2100" i="1" dirty="0"/>
              <a:t>A</a:t>
            </a:r>
            <a:r>
              <a:rPr lang="en-US" altLang="zh-TW" sz="2100" dirty="0"/>
              <a:t>[</a:t>
            </a:r>
            <a:r>
              <a:rPr lang="en-US" altLang="zh-TW" sz="2100" i="1" dirty="0"/>
              <a:t>m</a:t>
            </a:r>
            <a:r>
              <a:rPr lang="en-US" altLang="zh-TW" sz="2100" dirty="0"/>
              <a:t>-1, </a:t>
            </a:r>
            <a:r>
              <a:rPr lang="en-US" altLang="zh-TW" sz="2100" i="1" dirty="0"/>
              <a:t>n</a:t>
            </a:r>
            <a:r>
              <a:rPr lang="en-US" altLang="zh-TW" sz="2100" dirty="0"/>
              <a:t>-1]}/4</a:t>
            </a:r>
            <a:endParaRPr lang="zh-TW" altLang="en-US" sz="21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7358977"/>
              </p:ext>
            </p:extLst>
          </p:nvPr>
        </p:nvGraphicFramePr>
        <p:xfrm>
          <a:off x="427445" y="2693892"/>
          <a:ext cx="3669795" cy="26317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7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7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77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77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77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77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77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0775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0775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9241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41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41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150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150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150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241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160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160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155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160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158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41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158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160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161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161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160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150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241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155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160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163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164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165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160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151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241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148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160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160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162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160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155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241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140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150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152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150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24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" name="向右箭號 7"/>
          <p:cNvSpPr/>
          <p:nvPr/>
        </p:nvSpPr>
        <p:spPr>
          <a:xfrm>
            <a:off x="4171629" y="3678131"/>
            <a:ext cx="337088" cy="2673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50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7286442"/>
              </p:ext>
            </p:extLst>
          </p:nvPr>
        </p:nvGraphicFramePr>
        <p:xfrm>
          <a:off x="4668169" y="2644970"/>
          <a:ext cx="4124997" cy="268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8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8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83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83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8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83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83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83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83300">
                <a:tc>
                  <a:txBody>
                    <a:bodyPr/>
                    <a:lstStyle/>
                    <a:p>
                      <a:pPr algn="ctr" fontAlgn="ctr"/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300">
                <a:tc>
                  <a:txBody>
                    <a:bodyPr/>
                    <a:lstStyle/>
                    <a:p>
                      <a:pPr algn="ctr" fontAlgn="ctr"/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-0.5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34.5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104.25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138.75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104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0.5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300">
                <a:tc>
                  <a:txBody>
                    <a:bodyPr/>
                    <a:lstStyle/>
                    <a:p>
                      <a:pPr algn="ctr" fontAlgn="ctr"/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37.25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112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148.5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147.5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148.25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111.25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3300">
                <a:tc>
                  <a:txBody>
                    <a:bodyPr/>
                    <a:lstStyle/>
                    <a:p>
                      <a:pPr algn="ctr" fontAlgn="ctr"/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37.25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77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10.75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45.75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112.75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107.5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3300">
                <a:tc>
                  <a:txBody>
                    <a:bodyPr/>
                    <a:lstStyle/>
                    <a:p>
                      <a:pPr algn="ctr" fontAlgn="ctr"/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72.5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3.75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6.5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5.25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37.5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70.75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300">
                <a:tc>
                  <a:txBody>
                    <a:bodyPr/>
                    <a:lstStyle/>
                    <a:p>
                      <a:pPr algn="ctr" fontAlgn="ctr"/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69.5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35.5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0.75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0.25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-1.5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-37.75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-70.75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8790">
                <a:tc>
                  <a:txBody>
                    <a:bodyPr/>
                    <a:lstStyle/>
                    <a:p>
                      <a:pPr algn="ctr" fontAlgn="ctr"/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-78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-49.5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-14.5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-13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-48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-113.75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-107.5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8790">
                <a:tc>
                  <a:txBody>
                    <a:bodyPr/>
                    <a:lstStyle/>
                    <a:p>
                      <a:pPr algn="ctr" fontAlgn="ctr"/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-105.75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-146.5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-150.5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-151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-149.5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-110.5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-37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3300">
                <a:tc>
                  <a:txBody>
                    <a:bodyPr/>
                    <a:lstStyle/>
                    <a:p>
                      <a:pPr algn="ctr" fontAlgn="ctr"/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4932040" y="1395717"/>
            <a:ext cx="89341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100" dirty="0"/>
              <a:t>A </a:t>
            </a:r>
            <a:r>
              <a:rPr lang="en-US" altLang="zh-TW" sz="2100" dirty="0">
                <a:sym typeface="Symbol" panose="05050102010706020507" pitchFamily="18" charset="2"/>
              </a:rPr>
              <a:t></a:t>
            </a:r>
            <a:endParaRPr lang="zh-TW" altLang="en-US" sz="2100" dirty="0"/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>
            <p:extLst/>
          </p:nvPr>
        </p:nvGraphicFramePr>
        <p:xfrm>
          <a:off x="5825454" y="1044746"/>
          <a:ext cx="1803240" cy="1117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19" name="Equation" r:id="rId3" imgW="1803240" imgH="1117440" progId="Equation.DSMT4">
                  <p:embed/>
                </p:oleObj>
              </mc:Choice>
              <mc:Fallback>
                <p:oleObj name="Equation" r:id="rId3" imgW="1803240" imgH="1117440" progId="Equation.DSMT4">
                  <p:embed/>
                  <p:pic>
                    <p:nvPicPr>
                      <p:cNvPr id="4" name="物件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5454" y="1044746"/>
                        <a:ext cx="1803240" cy="11174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90A91-03B8-4682-83B5-CC9205BB9673}" type="slidenum">
              <a:rPr lang="zh-TW" altLang="en-US" smtClean="0"/>
              <a:t>154</a:t>
            </a:fld>
            <a:endParaRPr lang="zh-TW" altLang="en-US"/>
          </a:p>
        </p:txBody>
      </p:sp>
      <p:sp>
        <p:nvSpPr>
          <p:cNvPr id="12" name="文字方塊 11"/>
          <p:cNvSpPr txBox="1"/>
          <p:nvPr/>
        </p:nvSpPr>
        <p:spPr>
          <a:xfrm>
            <a:off x="1343633" y="2315356"/>
            <a:ext cx="3749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500" i="1" dirty="0"/>
              <a:t>n</a:t>
            </a:r>
            <a:endParaRPr lang="zh-TW" altLang="en-US" sz="1500" i="1" dirty="0"/>
          </a:p>
        </p:txBody>
      </p:sp>
      <p:cxnSp>
        <p:nvCxnSpPr>
          <p:cNvPr id="13" name="直線單箭頭接點 12"/>
          <p:cNvCxnSpPr/>
          <p:nvPr/>
        </p:nvCxnSpPr>
        <p:spPr>
          <a:xfrm flipV="1">
            <a:off x="539552" y="2498080"/>
            <a:ext cx="781812" cy="482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字方塊 13"/>
          <p:cNvSpPr txBox="1"/>
          <p:nvPr/>
        </p:nvSpPr>
        <p:spPr>
          <a:xfrm>
            <a:off x="164648" y="3253560"/>
            <a:ext cx="28498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500" i="1" dirty="0"/>
              <a:t>m</a:t>
            </a:r>
            <a:endParaRPr lang="zh-TW" altLang="en-US" sz="1500" i="1" dirty="0"/>
          </a:p>
        </p:txBody>
      </p:sp>
      <p:cxnSp>
        <p:nvCxnSpPr>
          <p:cNvPr id="15" name="直線單箭頭接點 14"/>
          <p:cNvCxnSpPr/>
          <p:nvPr/>
        </p:nvCxnSpPr>
        <p:spPr>
          <a:xfrm>
            <a:off x="306380" y="2658589"/>
            <a:ext cx="0" cy="62153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7902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406030" y="351088"/>
            <a:ext cx="22525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Sobel Operator</a:t>
            </a:r>
            <a:endParaRPr lang="zh-TW" altLang="en-US" sz="24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713720" y="1562924"/>
            <a:ext cx="365913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100" dirty="0"/>
              <a:t>{2</a:t>
            </a:r>
            <a:r>
              <a:rPr lang="en-US" altLang="zh-TW" sz="2100" i="1" dirty="0"/>
              <a:t>A</a:t>
            </a:r>
            <a:r>
              <a:rPr lang="en-US" altLang="zh-TW" sz="2100" dirty="0"/>
              <a:t>[</a:t>
            </a:r>
            <a:r>
              <a:rPr lang="en-US" altLang="zh-TW" sz="2100" i="1" dirty="0"/>
              <a:t>m</a:t>
            </a:r>
            <a:r>
              <a:rPr lang="en-US" altLang="zh-TW" sz="2100" dirty="0"/>
              <a:t>-1, </a:t>
            </a:r>
            <a:r>
              <a:rPr lang="en-US" altLang="zh-TW" sz="2100" i="1" dirty="0"/>
              <a:t>n</a:t>
            </a:r>
            <a:r>
              <a:rPr lang="en-US" altLang="zh-TW" sz="2100" dirty="0"/>
              <a:t>+1] – 2</a:t>
            </a:r>
            <a:r>
              <a:rPr lang="en-US" altLang="zh-TW" sz="2100" i="1" dirty="0"/>
              <a:t>A</a:t>
            </a:r>
            <a:r>
              <a:rPr lang="en-US" altLang="zh-TW" sz="2100" dirty="0"/>
              <a:t>[</a:t>
            </a:r>
            <a:r>
              <a:rPr lang="en-US" altLang="zh-TW" sz="2100" i="1" dirty="0"/>
              <a:t>m</a:t>
            </a:r>
            <a:r>
              <a:rPr lang="en-US" altLang="zh-TW" sz="2100" dirty="0"/>
              <a:t>+1, </a:t>
            </a:r>
            <a:r>
              <a:rPr lang="en-US" altLang="zh-TW" sz="2100" i="1" dirty="0"/>
              <a:t>n</a:t>
            </a:r>
            <a:r>
              <a:rPr lang="en-US" altLang="zh-TW" sz="2100" dirty="0"/>
              <a:t>-1]+</a:t>
            </a:r>
          </a:p>
          <a:p>
            <a:r>
              <a:rPr lang="en-US" altLang="zh-TW" sz="2100" i="1" dirty="0"/>
              <a:t>A</a:t>
            </a:r>
            <a:r>
              <a:rPr lang="en-US" altLang="zh-TW" sz="2100" dirty="0"/>
              <a:t>[</a:t>
            </a:r>
            <a:r>
              <a:rPr lang="en-US" altLang="zh-TW" sz="2100" i="1" dirty="0"/>
              <a:t>m</a:t>
            </a:r>
            <a:r>
              <a:rPr lang="en-US" altLang="zh-TW" sz="2100" dirty="0"/>
              <a:t>-1, </a:t>
            </a:r>
            <a:r>
              <a:rPr lang="en-US" altLang="zh-TW" sz="2100" i="1" dirty="0"/>
              <a:t>n</a:t>
            </a:r>
            <a:r>
              <a:rPr lang="en-US" altLang="zh-TW" sz="2100" dirty="0"/>
              <a:t>] –</a:t>
            </a:r>
            <a:r>
              <a:rPr lang="en-US" altLang="zh-TW" sz="2100" i="1" dirty="0"/>
              <a:t>A</a:t>
            </a:r>
            <a:r>
              <a:rPr lang="en-US" altLang="zh-TW" sz="2100" dirty="0"/>
              <a:t>[</a:t>
            </a:r>
            <a:r>
              <a:rPr lang="en-US" altLang="zh-TW" sz="2100" i="1" dirty="0"/>
              <a:t>m</a:t>
            </a:r>
            <a:r>
              <a:rPr lang="en-US" altLang="zh-TW" sz="2100" dirty="0"/>
              <a:t>+1, </a:t>
            </a:r>
            <a:r>
              <a:rPr lang="en-US" altLang="zh-TW" sz="2100" i="1" dirty="0"/>
              <a:t>n</a:t>
            </a:r>
            <a:r>
              <a:rPr lang="en-US" altLang="zh-TW" sz="2100" dirty="0"/>
              <a:t>]+</a:t>
            </a:r>
          </a:p>
          <a:p>
            <a:r>
              <a:rPr lang="en-US" altLang="zh-TW" sz="2100" i="1" dirty="0"/>
              <a:t>A</a:t>
            </a:r>
            <a:r>
              <a:rPr lang="en-US" altLang="zh-TW" sz="2100" dirty="0"/>
              <a:t>[</a:t>
            </a:r>
            <a:r>
              <a:rPr lang="en-US" altLang="zh-TW" sz="2100" i="1" dirty="0"/>
              <a:t>m</a:t>
            </a:r>
            <a:r>
              <a:rPr lang="en-US" altLang="zh-TW" sz="2100" dirty="0"/>
              <a:t>, </a:t>
            </a:r>
            <a:r>
              <a:rPr lang="en-US" altLang="zh-TW" sz="2100" i="1" dirty="0"/>
              <a:t>n</a:t>
            </a:r>
            <a:r>
              <a:rPr lang="en-US" altLang="zh-TW" sz="2100" dirty="0"/>
              <a:t>+1] –</a:t>
            </a:r>
            <a:r>
              <a:rPr lang="en-US" altLang="zh-TW" sz="2100" i="1" dirty="0"/>
              <a:t>A</a:t>
            </a:r>
            <a:r>
              <a:rPr lang="en-US" altLang="zh-TW" sz="2100" dirty="0"/>
              <a:t>[</a:t>
            </a:r>
            <a:r>
              <a:rPr lang="en-US" altLang="zh-TW" sz="2100" i="1" dirty="0"/>
              <a:t>m</a:t>
            </a:r>
            <a:r>
              <a:rPr lang="en-US" altLang="zh-TW" sz="2100" dirty="0"/>
              <a:t>, </a:t>
            </a:r>
            <a:r>
              <a:rPr lang="en-US" altLang="zh-TW" sz="2100" i="1" dirty="0"/>
              <a:t>n</a:t>
            </a:r>
            <a:r>
              <a:rPr lang="en-US" altLang="zh-TW" sz="2100" dirty="0"/>
              <a:t>-1]}/4</a:t>
            </a:r>
            <a:endParaRPr lang="zh-TW" altLang="en-US" sz="21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0296544"/>
              </p:ext>
            </p:extLst>
          </p:nvPr>
        </p:nvGraphicFramePr>
        <p:xfrm>
          <a:off x="426720" y="2988056"/>
          <a:ext cx="3669795" cy="27603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7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7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77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77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77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77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77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0775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0775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670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70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70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150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150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150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70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160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160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155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160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158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70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158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160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161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161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160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150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670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155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160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163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164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165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160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151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670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148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160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160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162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160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155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670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140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150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152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150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67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" name="向右箭號 7"/>
          <p:cNvSpPr/>
          <p:nvPr/>
        </p:nvSpPr>
        <p:spPr>
          <a:xfrm>
            <a:off x="4170904" y="3972295"/>
            <a:ext cx="337088" cy="2673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50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950220"/>
              </p:ext>
            </p:extLst>
          </p:nvPr>
        </p:nvGraphicFramePr>
        <p:xfrm>
          <a:off x="4667444" y="2924945"/>
          <a:ext cx="4125717" cy="28234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8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84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84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84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84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84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84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84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84489">
                <a:tc>
                  <a:txBody>
                    <a:bodyPr/>
                    <a:lstStyle/>
                    <a:p>
                      <a:pPr algn="ctr" fontAlgn="ctr"/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253">
                <a:tc>
                  <a:txBody>
                    <a:bodyPr/>
                    <a:lstStyle/>
                    <a:p>
                      <a:pPr algn="ctr" fontAlgn="ctr"/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0.25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0.25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-33.75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-104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-104.75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-70.25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-0.5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253">
                <a:tc>
                  <a:txBody>
                    <a:bodyPr/>
                    <a:lstStyle/>
                    <a:p>
                      <a:pPr algn="ctr" fontAlgn="ctr"/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0.25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-2.25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-77.25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-111.25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-145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-146.5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-74.25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253">
                <a:tc>
                  <a:txBody>
                    <a:bodyPr/>
                    <a:lstStyle/>
                    <a:p>
                      <a:pPr algn="ctr" fontAlgn="ctr"/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70.25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-7.75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-7.75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-77.5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-150.5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-146.75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253">
                <a:tc>
                  <a:txBody>
                    <a:bodyPr/>
                    <a:lstStyle/>
                    <a:p>
                      <a:pPr algn="ctr" fontAlgn="ctr"/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75.75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-2.5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-3.5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-4.5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-80.75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-147.25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4489">
                <a:tc>
                  <a:txBody>
                    <a:bodyPr/>
                    <a:lstStyle/>
                    <a:p>
                      <a:pPr algn="ctr" fontAlgn="ctr"/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77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7.5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1.5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0.75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-1.75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-7.25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-75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4489">
                <a:tc>
                  <a:txBody>
                    <a:bodyPr/>
                    <a:lstStyle/>
                    <a:p>
                      <a:pPr algn="ctr" fontAlgn="ctr"/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149.75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84.5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15.75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10.5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0.5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-0.75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4489">
                <a:tc>
                  <a:txBody>
                    <a:bodyPr/>
                    <a:lstStyle/>
                    <a:p>
                      <a:pPr algn="ctr" fontAlgn="ctr"/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142.5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146.5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116.5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113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74.5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1.75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1.5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4489">
                <a:tc>
                  <a:txBody>
                    <a:bodyPr/>
                    <a:lstStyle/>
                    <a:p>
                      <a:pPr algn="ctr" fontAlgn="ctr"/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5076056" y="1689881"/>
            <a:ext cx="74867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100" dirty="0"/>
              <a:t>A </a:t>
            </a:r>
            <a:r>
              <a:rPr lang="en-US" altLang="zh-TW" sz="2100" dirty="0">
                <a:sym typeface="Symbol" panose="05050102010706020507" pitchFamily="18" charset="2"/>
              </a:rPr>
              <a:t></a:t>
            </a:r>
            <a:endParaRPr lang="zh-TW" altLang="en-US" sz="2100" dirty="0"/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>
            <p:extLst/>
          </p:nvPr>
        </p:nvGraphicFramePr>
        <p:xfrm>
          <a:off x="5824729" y="1338910"/>
          <a:ext cx="1676160" cy="1117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3" name="Equation" r:id="rId3" imgW="1676160" imgH="1117440" progId="Equation.DSMT4">
                  <p:embed/>
                </p:oleObj>
              </mc:Choice>
              <mc:Fallback>
                <p:oleObj name="Equation" r:id="rId3" imgW="1676160" imgH="1117440" progId="Equation.DSMT4">
                  <p:embed/>
                  <p:pic>
                    <p:nvPicPr>
                      <p:cNvPr id="4" name="物件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4729" y="1338910"/>
                        <a:ext cx="1676160" cy="11174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矩形 2"/>
          <p:cNvSpPr/>
          <p:nvPr/>
        </p:nvSpPr>
        <p:spPr>
          <a:xfrm>
            <a:off x="2493437" y="397254"/>
            <a:ext cx="9984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/>
              <a:t>(45</a:t>
            </a:r>
            <a:r>
              <a:rPr lang="en-US" altLang="zh-TW" sz="2400" dirty="0">
                <a:sym typeface="Symbol" panose="05050102010706020507" pitchFamily="18" charset="2"/>
              </a:rPr>
              <a:t></a:t>
            </a:r>
            <a:r>
              <a:rPr lang="en-US" altLang="zh-TW" sz="2400" dirty="0"/>
              <a:t>)  </a:t>
            </a:r>
            <a:endParaRPr lang="zh-TW" altLang="en-US" sz="240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1320717" y="2644822"/>
            <a:ext cx="3749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500" i="1" dirty="0"/>
              <a:t>n</a:t>
            </a:r>
            <a:endParaRPr lang="zh-TW" altLang="en-US" sz="1500" i="1" dirty="0"/>
          </a:p>
        </p:txBody>
      </p:sp>
      <p:cxnSp>
        <p:nvCxnSpPr>
          <p:cNvPr id="13" name="直線單箭頭接點 12"/>
          <p:cNvCxnSpPr/>
          <p:nvPr/>
        </p:nvCxnSpPr>
        <p:spPr>
          <a:xfrm flipV="1">
            <a:off x="516636" y="2827546"/>
            <a:ext cx="781812" cy="482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字方塊 13"/>
          <p:cNvSpPr txBox="1"/>
          <p:nvPr/>
        </p:nvSpPr>
        <p:spPr>
          <a:xfrm>
            <a:off x="141732" y="3583026"/>
            <a:ext cx="28498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500" i="1" dirty="0"/>
              <a:t>m</a:t>
            </a:r>
            <a:endParaRPr lang="zh-TW" altLang="en-US" sz="1500" i="1" dirty="0"/>
          </a:p>
        </p:txBody>
      </p:sp>
      <p:cxnSp>
        <p:nvCxnSpPr>
          <p:cNvPr id="15" name="直線單箭頭接點 14"/>
          <p:cNvCxnSpPr/>
          <p:nvPr/>
        </p:nvCxnSpPr>
        <p:spPr>
          <a:xfrm>
            <a:off x="283464" y="2988055"/>
            <a:ext cx="0" cy="62153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90A91-03B8-4682-83B5-CC9205BB9673}" type="slidenum">
              <a:rPr lang="zh-TW" altLang="en-US" smtClean="0"/>
              <a:t>155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81702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fld id="{B6051C1C-8636-4274-A4C2-F7D033683CEC}" type="slidenum">
              <a:rPr lang="en-US" altLang="zh-TW">
                <a:solidFill>
                  <a:srgbClr val="3333FF"/>
                </a:solidFill>
                <a:ea typeface="新細明體" panose="02020500000000000000" pitchFamily="18" charset="-120"/>
              </a:rPr>
              <a:pPr/>
              <a:t>156</a:t>
            </a:fld>
            <a:endParaRPr lang="en-US" altLang="zh-TW">
              <a:solidFill>
                <a:srgbClr val="3333FF"/>
              </a:solidFill>
              <a:ea typeface="新細明體" panose="02020500000000000000" pitchFamily="18" charset="-120"/>
            </a:endParaRPr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755650" y="1052513"/>
            <a:ext cx="7632700" cy="317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15000"/>
              </a:spcBef>
            </a:pPr>
            <a:r>
              <a:rPr lang="en-US" altLang="zh-TW">
                <a:ea typeface="新細明體" panose="02020500000000000000" pitchFamily="18" charset="-120"/>
              </a:rPr>
              <a:t>Used for </a:t>
            </a:r>
            <a:r>
              <a:rPr lang="en-US" altLang="zh-TW">
                <a:solidFill>
                  <a:srgbClr val="3333FF"/>
                </a:solidFill>
                <a:ea typeface="新細明體" panose="02020500000000000000" pitchFamily="18" charset="-120"/>
              </a:rPr>
              <a:t>demodulation</a:t>
            </a:r>
            <a:r>
              <a:rPr lang="en-US" altLang="zh-TW">
                <a:ea typeface="新細明體" panose="02020500000000000000" pitchFamily="18" charset="-120"/>
              </a:rPr>
              <a:t>, </a:t>
            </a:r>
            <a:r>
              <a:rPr lang="en-US" altLang="zh-TW">
                <a:solidFill>
                  <a:srgbClr val="0000FF"/>
                </a:solidFill>
                <a:ea typeface="新細明體" panose="02020500000000000000" pitchFamily="18" charset="-120"/>
              </a:rPr>
              <a:t>similarity measurement</a:t>
            </a:r>
            <a:r>
              <a:rPr lang="en-US" altLang="zh-TW">
                <a:ea typeface="新細明體" panose="02020500000000000000" pitchFamily="18" charset="-120"/>
              </a:rPr>
              <a:t>, and </a:t>
            </a:r>
            <a:r>
              <a:rPr lang="en-US" altLang="zh-TW">
                <a:solidFill>
                  <a:srgbClr val="3333FF"/>
                </a:solidFill>
                <a:ea typeface="新細明體" panose="02020500000000000000" pitchFamily="18" charset="-120"/>
              </a:rPr>
              <a:t>pattern recognition</a:t>
            </a:r>
            <a:r>
              <a:rPr lang="en-US" altLang="zh-TW">
                <a:ea typeface="新細明體" panose="02020500000000000000" pitchFamily="18" charset="-120"/>
              </a:rPr>
              <a:t> </a:t>
            </a:r>
          </a:p>
          <a:p>
            <a:pPr eaLnBrk="1" hangingPunct="1">
              <a:spcBef>
                <a:spcPct val="15000"/>
              </a:spcBef>
            </a:pPr>
            <a:r>
              <a:rPr lang="en-US" altLang="zh-TW">
                <a:ea typeface="新細明體" panose="02020500000000000000" pitchFamily="18" charset="-120"/>
              </a:rPr>
              <a:t>“Edge and corner detections” are special cases of pattern recognition.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>
                <a:ea typeface="新細明體" panose="02020500000000000000" pitchFamily="18" charset="-120"/>
                <a:sym typeface="Symbol" panose="05050102010706020507" pitchFamily="18" charset="2"/>
              </a:rPr>
              <a:t>To detect a pattern </a:t>
            </a:r>
            <a:r>
              <a:rPr lang="en-US" altLang="zh-TW" i="1">
                <a:ea typeface="新細明體" panose="02020500000000000000" pitchFamily="18" charset="-120"/>
                <a:sym typeface="Symbol" panose="05050102010706020507" pitchFamily="18" charset="2"/>
              </a:rPr>
              <a:t>h</a:t>
            </a:r>
            <a:r>
              <a:rPr lang="en-US" altLang="zh-TW">
                <a:ea typeface="新細明體" panose="02020500000000000000" pitchFamily="18" charset="-120"/>
                <a:sym typeface="Symbol" panose="05050102010706020507" pitchFamily="18" charset="2"/>
              </a:rPr>
              <a:t>[</a:t>
            </a:r>
            <a:r>
              <a:rPr lang="en-US" altLang="zh-TW" i="1">
                <a:ea typeface="新細明體" panose="02020500000000000000" pitchFamily="18" charset="-120"/>
                <a:sym typeface="Symbol" panose="05050102010706020507" pitchFamily="18" charset="2"/>
              </a:rPr>
              <a:t>n</a:t>
            </a:r>
            <a:r>
              <a:rPr lang="en-US" altLang="zh-TW">
                <a:ea typeface="新細明體" panose="02020500000000000000" pitchFamily="18" charset="-120"/>
                <a:sym typeface="Symbol" panose="05050102010706020507" pitchFamily="18" charset="2"/>
              </a:rPr>
              <a:t>], we use its</a:t>
            </a:r>
            <a:r>
              <a:rPr lang="en-US" altLang="zh-TW" u="sng">
                <a:ea typeface="新細明體" panose="02020500000000000000" pitchFamily="18" charset="-120"/>
                <a:sym typeface="Symbol" panose="05050102010706020507" pitchFamily="18" charset="2"/>
              </a:rPr>
              <a:t> </a:t>
            </a:r>
            <a:r>
              <a:rPr lang="en-US" altLang="zh-TW" u="sng">
                <a:solidFill>
                  <a:srgbClr val="3333FF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time-</a:t>
            </a:r>
            <a:r>
              <a:rPr lang="en-US" altLang="zh-TW" u="sng">
                <a:solidFill>
                  <a:srgbClr val="3333FF"/>
                </a:solidFill>
                <a:sym typeface="Symbol" panose="05050102010706020507" pitchFamily="18" charset="2"/>
              </a:rPr>
              <a:t>reverse</a:t>
            </a:r>
            <a:r>
              <a:rPr lang="en-US" altLang="zh-TW">
                <a:solidFill>
                  <a:srgbClr val="3333FF"/>
                </a:solidFill>
                <a:sym typeface="Symbol" panose="05050102010706020507" pitchFamily="18" charset="2"/>
              </a:rPr>
              <a:t> and </a:t>
            </a:r>
            <a:r>
              <a:rPr lang="en-US" altLang="zh-TW" u="sng">
                <a:solidFill>
                  <a:srgbClr val="3333FF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conjugation</a:t>
            </a:r>
            <a:r>
              <a:rPr lang="en-US" altLang="zh-TW">
                <a:ea typeface="新細明體" panose="02020500000000000000" pitchFamily="18" charset="-120"/>
                <a:sym typeface="Symbol" panose="05050102010706020507" pitchFamily="18" charset="2"/>
              </a:rPr>
              <a:t> form as the filter</a:t>
            </a:r>
            <a:endParaRPr lang="en-US" altLang="zh-TW">
              <a:ea typeface="新細明體" panose="02020500000000000000" pitchFamily="18" charset="-120"/>
            </a:endParaRPr>
          </a:p>
          <a:p>
            <a:pPr eaLnBrk="1" hangingPunct="1">
              <a:spcBef>
                <a:spcPct val="15000"/>
              </a:spcBef>
            </a:pPr>
            <a:endParaRPr lang="en-US" altLang="zh-TW">
              <a:ea typeface="新細明體" panose="02020500000000000000" pitchFamily="18" charset="-120"/>
            </a:endParaRPr>
          </a:p>
          <a:p>
            <a:pPr eaLnBrk="1" hangingPunct="1">
              <a:spcBef>
                <a:spcPct val="15000"/>
              </a:spcBef>
            </a:pPr>
            <a:r>
              <a:rPr lang="en-US" altLang="zh-TW">
                <a:ea typeface="新細明體" panose="02020500000000000000" pitchFamily="18" charset="-120"/>
              </a:rPr>
              <a:t>                                                         </a:t>
            </a:r>
          </a:p>
          <a:p>
            <a:pPr eaLnBrk="1" hangingPunct="1">
              <a:spcBef>
                <a:spcPct val="15000"/>
              </a:spcBef>
            </a:pPr>
            <a:r>
              <a:rPr lang="en-US" altLang="zh-TW">
                <a:ea typeface="新細明體" panose="02020500000000000000" pitchFamily="18" charset="-120"/>
              </a:rPr>
              <a:t>                                                                      if  </a:t>
            </a:r>
            <a:r>
              <a:rPr lang="en-US" altLang="zh-TW" i="1">
                <a:ea typeface="新細明體" panose="02020500000000000000" pitchFamily="18" charset="-120"/>
              </a:rPr>
              <a:t>h</a:t>
            </a:r>
            <a:r>
              <a:rPr lang="en-US" altLang="zh-TW">
                <a:ea typeface="新細明體" panose="02020500000000000000" pitchFamily="18" charset="-120"/>
              </a:rPr>
              <a:t>[</a:t>
            </a:r>
            <a:r>
              <a:rPr lang="en-US" altLang="zh-TW" i="1">
                <a:ea typeface="新細明體" panose="02020500000000000000" pitchFamily="18" charset="-120"/>
                <a:sym typeface="Symbol" panose="05050102010706020507" pitchFamily="18" charset="2"/>
              </a:rPr>
              <a:t>n</a:t>
            </a:r>
            <a:r>
              <a:rPr lang="en-US" altLang="zh-TW">
                <a:ea typeface="新細明體" panose="02020500000000000000" pitchFamily="18" charset="-120"/>
                <a:sym typeface="Symbol" panose="05050102010706020507" pitchFamily="18" charset="2"/>
              </a:rPr>
              <a:t>]  0 for </a:t>
            </a:r>
            <a:r>
              <a:rPr lang="en-US" altLang="zh-TW" i="1">
                <a:sym typeface="Symbol" panose="05050102010706020507" pitchFamily="18" charset="2"/>
              </a:rPr>
              <a:t></a:t>
            </a:r>
            <a:r>
              <a:rPr lang="en-US" altLang="zh-TW" baseline="-25000">
                <a:ea typeface="新細明體" panose="02020500000000000000" pitchFamily="18" charset="-120"/>
                <a:sym typeface="Symbol" panose="05050102010706020507" pitchFamily="18" charset="2"/>
              </a:rPr>
              <a:t>1</a:t>
            </a:r>
            <a:r>
              <a:rPr lang="en-US" altLang="zh-TW">
                <a:ea typeface="新細明體" panose="02020500000000000000" pitchFamily="18" charset="-120"/>
                <a:sym typeface="Symbol" panose="05050102010706020507" pitchFamily="18" charset="2"/>
              </a:rPr>
              <a:t>  </a:t>
            </a:r>
            <a:r>
              <a:rPr lang="en-US" altLang="zh-TW" i="1">
                <a:sym typeface="Symbol" panose="05050102010706020507" pitchFamily="18" charset="2"/>
              </a:rPr>
              <a:t>n</a:t>
            </a:r>
            <a:r>
              <a:rPr lang="en-US" altLang="zh-TW">
                <a:ea typeface="新細明體" panose="02020500000000000000" pitchFamily="18" charset="-120"/>
                <a:sym typeface="Symbol" panose="05050102010706020507" pitchFamily="18" charset="2"/>
              </a:rPr>
              <a:t>  </a:t>
            </a:r>
            <a:r>
              <a:rPr lang="en-US" altLang="zh-TW" i="1">
                <a:sym typeface="Symbol" panose="05050102010706020507" pitchFamily="18" charset="2"/>
              </a:rPr>
              <a:t></a:t>
            </a:r>
            <a:r>
              <a:rPr lang="en-US" altLang="zh-TW" baseline="-25000">
                <a:sym typeface="Symbol" panose="05050102010706020507" pitchFamily="18" charset="2"/>
              </a:rPr>
              <a:t>2</a:t>
            </a:r>
            <a:endParaRPr lang="en-US" altLang="zh-TW">
              <a:sym typeface="Symbol" panose="05050102010706020507" pitchFamily="18" charset="2"/>
            </a:endParaRPr>
          </a:p>
          <a:p>
            <a:pPr eaLnBrk="1" hangingPunct="1">
              <a:spcBef>
                <a:spcPct val="15000"/>
              </a:spcBef>
            </a:pPr>
            <a:r>
              <a:rPr lang="en-US" altLang="zh-TW">
                <a:sym typeface="Symbol" panose="05050102010706020507" pitchFamily="18" charset="2"/>
              </a:rPr>
              <a:t>         </a:t>
            </a:r>
            <a:r>
              <a:rPr lang="en-US" altLang="zh-TW" i="1"/>
              <a:t>x</a:t>
            </a:r>
            <a:r>
              <a:rPr lang="en-US" altLang="zh-TW"/>
              <a:t>[</a:t>
            </a:r>
            <a:r>
              <a:rPr lang="en-US" altLang="zh-TW" i="1"/>
              <a:t>n</a:t>
            </a:r>
            <a:r>
              <a:rPr lang="en-US" altLang="zh-TW"/>
              <a:t>]: input pattern,   </a:t>
            </a:r>
            <a:r>
              <a:rPr lang="en-US" altLang="zh-TW" i="1"/>
              <a:t>h</a:t>
            </a:r>
            <a:r>
              <a:rPr lang="en-US" altLang="zh-TW"/>
              <a:t>[</a:t>
            </a:r>
            <a:r>
              <a:rPr lang="en-US" altLang="zh-TW" i="1"/>
              <a:t>n</a:t>
            </a:r>
            <a:r>
              <a:rPr lang="en-US" altLang="zh-TW"/>
              <a:t>]: the desired pattern </a:t>
            </a:r>
          </a:p>
          <a:p>
            <a:pPr eaLnBrk="1" hangingPunct="1">
              <a:spcBef>
                <a:spcPct val="15000"/>
              </a:spcBef>
            </a:pPr>
            <a:endParaRPr lang="en-US" altLang="zh-TW" baseline="-25000">
              <a:ea typeface="新細明體" panose="02020500000000000000" pitchFamily="18" charset="-120"/>
              <a:sym typeface="Symbol" panose="05050102010706020507" pitchFamily="18" charset="2"/>
            </a:endParaRPr>
          </a:p>
        </p:txBody>
      </p:sp>
      <p:sp>
        <p:nvSpPr>
          <p:cNvPr id="512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512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5128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5129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graphicFrame>
        <p:nvGraphicFramePr>
          <p:cNvPr id="5122" name="Object 36"/>
          <p:cNvGraphicFramePr>
            <a:graphicFrameLocks noChangeAspect="1"/>
          </p:cNvGraphicFramePr>
          <p:nvPr/>
        </p:nvGraphicFramePr>
        <p:xfrm>
          <a:off x="1403350" y="2565400"/>
          <a:ext cx="6240463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8" name="Equation" r:id="rId3" imgW="6235700" imgH="736600" progId="Equation.DSMT4">
                  <p:embed/>
                </p:oleObj>
              </mc:Choice>
              <mc:Fallback>
                <p:oleObj name="Equation" r:id="rId3" imgW="6235700" imgH="736600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2565400"/>
                        <a:ext cx="6240463" cy="741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0" name="Rectangle 41"/>
          <p:cNvSpPr>
            <a:spLocks noChangeArrowheads="1"/>
          </p:cNvSpPr>
          <p:nvPr/>
        </p:nvSpPr>
        <p:spPr bwMode="auto">
          <a:xfrm>
            <a:off x="323850" y="476250"/>
            <a:ext cx="7920038" cy="46672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3333FF"/>
                </a:solidFill>
                <a:sym typeface="Wingdings 2" panose="05020102010507070707" pitchFamily="18" charset="2"/>
              </a:rPr>
              <a:t></a:t>
            </a:r>
            <a:r>
              <a:rPr lang="en-US" altLang="zh-TW" sz="2400" b="1">
                <a:solidFill>
                  <a:srgbClr val="3333FF"/>
                </a:solidFill>
              </a:rPr>
              <a:t> 4-D  Popular Filters (4):  Matched Filter</a:t>
            </a:r>
            <a:endParaRPr lang="en-US" altLang="zh-TW"/>
          </a:p>
        </p:txBody>
      </p:sp>
      <p:sp>
        <p:nvSpPr>
          <p:cNvPr id="5131" name="Text Box 47"/>
          <p:cNvSpPr txBox="1">
            <a:spLocks noChangeArrowheads="1"/>
          </p:cNvSpPr>
          <p:nvPr/>
        </p:nvSpPr>
        <p:spPr bwMode="auto">
          <a:xfrm>
            <a:off x="755650" y="4149725"/>
            <a:ext cx="23764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/>
              <a:t>2-D form:</a:t>
            </a:r>
          </a:p>
        </p:txBody>
      </p:sp>
      <p:graphicFrame>
        <p:nvGraphicFramePr>
          <p:cNvPr id="5123" name="Object 48"/>
          <p:cNvGraphicFramePr>
            <a:graphicFrameLocks noChangeAspect="1"/>
          </p:cNvGraphicFramePr>
          <p:nvPr/>
        </p:nvGraphicFramePr>
        <p:xfrm>
          <a:off x="1403350" y="4652963"/>
          <a:ext cx="6327775" cy="741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9" name="Equation" r:id="rId5" imgW="6324600" imgH="736600" progId="Equation.DSMT4">
                  <p:embed/>
                </p:oleObj>
              </mc:Choice>
              <mc:Fallback>
                <p:oleObj name="Equation" r:id="rId5" imgW="6324600" imgH="736600" progId="Equation.DSMT4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4652963"/>
                        <a:ext cx="6327775" cy="741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2" name="Rectangle 49"/>
          <p:cNvSpPr>
            <a:spLocks noChangeArrowheads="1"/>
          </p:cNvSpPr>
          <p:nvPr/>
        </p:nvSpPr>
        <p:spPr bwMode="auto">
          <a:xfrm>
            <a:off x="2339975" y="5516563"/>
            <a:ext cx="53292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15000"/>
              </a:spcBef>
            </a:pPr>
            <a:r>
              <a:rPr lang="en-US" altLang="zh-TW"/>
              <a:t>if  </a:t>
            </a:r>
            <a:r>
              <a:rPr lang="en-US" altLang="zh-TW" i="1"/>
              <a:t>h</a:t>
            </a:r>
            <a:r>
              <a:rPr lang="en-US" altLang="zh-TW"/>
              <a:t>[</a:t>
            </a:r>
            <a:r>
              <a:rPr lang="en-US" altLang="zh-TW" i="1">
                <a:sym typeface="Symbol" panose="05050102010706020507" pitchFamily="18" charset="2"/>
              </a:rPr>
              <a:t>m</a:t>
            </a:r>
            <a:r>
              <a:rPr lang="en-US" altLang="zh-TW">
                <a:sym typeface="Symbol" panose="05050102010706020507" pitchFamily="18" charset="2"/>
              </a:rPr>
              <a:t>, </a:t>
            </a:r>
            <a:r>
              <a:rPr lang="en-US" altLang="zh-TW" i="1">
                <a:sym typeface="Symbol" panose="05050102010706020507" pitchFamily="18" charset="2"/>
              </a:rPr>
              <a:t>n</a:t>
            </a:r>
            <a:r>
              <a:rPr lang="en-US" altLang="zh-TW">
                <a:sym typeface="Symbol" panose="05050102010706020507" pitchFamily="18" charset="2"/>
              </a:rPr>
              <a:t>]  0 for </a:t>
            </a:r>
            <a:r>
              <a:rPr lang="en-US" altLang="zh-TW" i="1">
                <a:sym typeface="Symbol" panose="05050102010706020507" pitchFamily="18" charset="2"/>
              </a:rPr>
              <a:t></a:t>
            </a:r>
            <a:r>
              <a:rPr lang="en-US" altLang="zh-TW" baseline="-25000">
                <a:sym typeface="Symbol" panose="05050102010706020507" pitchFamily="18" charset="2"/>
              </a:rPr>
              <a:t>1</a:t>
            </a:r>
            <a:r>
              <a:rPr lang="en-US" altLang="zh-TW">
                <a:sym typeface="Symbol" panose="05050102010706020507" pitchFamily="18" charset="2"/>
              </a:rPr>
              <a:t>  </a:t>
            </a:r>
            <a:r>
              <a:rPr lang="en-US" altLang="zh-TW" i="1">
                <a:sym typeface="Symbol" panose="05050102010706020507" pitchFamily="18" charset="2"/>
              </a:rPr>
              <a:t>m</a:t>
            </a:r>
            <a:r>
              <a:rPr lang="en-US" altLang="zh-TW">
                <a:sym typeface="Symbol" panose="05050102010706020507" pitchFamily="18" charset="2"/>
              </a:rPr>
              <a:t>  </a:t>
            </a:r>
            <a:r>
              <a:rPr lang="en-US" altLang="zh-TW" i="1">
                <a:sym typeface="Symbol" panose="05050102010706020507" pitchFamily="18" charset="2"/>
              </a:rPr>
              <a:t></a:t>
            </a:r>
            <a:r>
              <a:rPr lang="en-US" altLang="zh-TW" baseline="-25000">
                <a:sym typeface="Symbol" panose="05050102010706020507" pitchFamily="18" charset="2"/>
              </a:rPr>
              <a:t>2</a:t>
            </a:r>
            <a:r>
              <a:rPr lang="en-US" altLang="zh-TW">
                <a:sym typeface="Symbol" panose="05050102010706020507" pitchFamily="18" charset="2"/>
              </a:rPr>
              <a:t>,   </a:t>
            </a:r>
            <a:r>
              <a:rPr lang="en-US" altLang="zh-TW" i="1">
                <a:sym typeface="Symbol" panose="05050102010706020507" pitchFamily="18" charset="2"/>
              </a:rPr>
              <a:t></a:t>
            </a:r>
            <a:r>
              <a:rPr lang="en-US" altLang="zh-TW" baseline="-25000">
                <a:sym typeface="Symbol" panose="05050102010706020507" pitchFamily="18" charset="2"/>
              </a:rPr>
              <a:t>1</a:t>
            </a:r>
            <a:r>
              <a:rPr lang="en-US" altLang="zh-TW">
                <a:sym typeface="Symbol" panose="05050102010706020507" pitchFamily="18" charset="2"/>
              </a:rPr>
              <a:t>  </a:t>
            </a:r>
            <a:r>
              <a:rPr lang="en-US" altLang="zh-TW" i="1">
                <a:sym typeface="Symbol" panose="05050102010706020507" pitchFamily="18" charset="2"/>
              </a:rPr>
              <a:t>n</a:t>
            </a:r>
            <a:r>
              <a:rPr lang="en-US" altLang="zh-TW">
                <a:sym typeface="Symbol" panose="05050102010706020507" pitchFamily="18" charset="2"/>
              </a:rPr>
              <a:t>  </a:t>
            </a:r>
            <a:r>
              <a:rPr lang="en-US" altLang="zh-TW" i="1">
                <a:sym typeface="Symbol" panose="05050102010706020507" pitchFamily="18" charset="2"/>
              </a:rPr>
              <a:t></a:t>
            </a:r>
            <a:r>
              <a:rPr lang="en-US" altLang="zh-TW">
                <a:sym typeface="Symbol" panose="05050102010706020507" pitchFamily="18" charset="2"/>
              </a:rPr>
              <a:t> </a:t>
            </a:r>
            <a:r>
              <a:rPr lang="en-US" altLang="zh-TW" baseline="-25000">
                <a:sym typeface="Symbol" panose="05050102010706020507" pitchFamily="18" charset="2"/>
              </a:rPr>
              <a:t>2</a:t>
            </a:r>
            <a:r>
              <a:rPr lang="en-US" altLang="zh-TW">
                <a:sym typeface="Symbol" panose="05050102010706020507" pitchFamily="18" charset="2"/>
              </a:rPr>
              <a:t>, </a:t>
            </a:r>
          </a:p>
        </p:txBody>
      </p:sp>
      <p:sp>
        <p:nvSpPr>
          <p:cNvPr id="5133" name="文字方塊 14"/>
          <p:cNvSpPr txBox="1">
            <a:spLocks noChangeArrowheads="1"/>
          </p:cNvSpPr>
          <p:nvPr/>
        </p:nvSpPr>
        <p:spPr bwMode="auto">
          <a:xfrm>
            <a:off x="5148263" y="2205038"/>
            <a:ext cx="1511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/>
              <a:t>(correlation)</a:t>
            </a:r>
            <a:endParaRPr lang="zh-TW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fld id="{8F707144-18E3-4313-B034-38727582598E}" type="slidenum">
              <a:rPr lang="en-US" altLang="zh-TW">
                <a:solidFill>
                  <a:srgbClr val="3333FF"/>
                </a:solidFill>
                <a:ea typeface="新細明體" panose="02020500000000000000" pitchFamily="18" charset="-120"/>
              </a:rPr>
              <a:pPr/>
              <a:t>157</a:t>
            </a:fld>
            <a:endParaRPr lang="en-US" altLang="zh-TW">
              <a:solidFill>
                <a:srgbClr val="3333FF"/>
              </a:solidFill>
              <a:ea typeface="新細明體" panose="02020500000000000000" pitchFamily="18" charset="-120"/>
            </a:endParaRPr>
          </a:p>
        </p:txBody>
      </p:sp>
      <p:graphicFrame>
        <p:nvGraphicFramePr>
          <p:cNvPr id="6146" name="Object 6"/>
          <p:cNvGraphicFramePr>
            <a:graphicFrameLocks noChangeAspect="1"/>
          </p:cNvGraphicFramePr>
          <p:nvPr/>
        </p:nvGraphicFramePr>
        <p:xfrm>
          <a:off x="1187450" y="5013325"/>
          <a:ext cx="20955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7" name="Equation" r:id="rId3" imgW="2095500" imgH="381000" progId="Equation.DSMT4">
                  <p:embed/>
                </p:oleObj>
              </mc:Choice>
              <mc:Fallback>
                <p:oleObj name="Equation" r:id="rId3" imgW="2095500" imgH="3810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5013325"/>
                        <a:ext cx="20955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8" name="Text Box 9"/>
          <p:cNvSpPr txBox="1">
            <a:spLocks noChangeArrowheads="1"/>
          </p:cNvSpPr>
          <p:nvPr/>
        </p:nvSpPr>
        <p:spPr bwMode="auto">
          <a:xfrm>
            <a:off x="395288" y="260350"/>
            <a:ext cx="21605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/>
              <a:t>Example</a:t>
            </a:r>
          </a:p>
        </p:txBody>
      </p:sp>
      <p:pic>
        <p:nvPicPr>
          <p:cNvPr id="6149" name="Picture 1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765175"/>
            <a:ext cx="8853487" cy="417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Line 16"/>
          <p:cNvSpPr>
            <a:spLocks noChangeShapeType="1"/>
          </p:cNvSpPr>
          <p:nvPr/>
        </p:nvSpPr>
        <p:spPr bwMode="auto">
          <a:xfrm>
            <a:off x="900113" y="3814763"/>
            <a:ext cx="7920037" cy="0"/>
          </a:xfrm>
          <a:prstGeom prst="line">
            <a:avLst/>
          </a:prstGeom>
          <a:noFill/>
          <a:ln w="9525">
            <a:solidFill>
              <a:srgbClr val="CC99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6151" name="Rectangle 17"/>
          <p:cNvSpPr>
            <a:spLocks noChangeArrowheads="1"/>
          </p:cNvSpPr>
          <p:nvPr/>
        </p:nvSpPr>
        <p:spPr bwMode="auto">
          <a:xfrm>
            <a:off x="4368800" y="1052513"/>
            <a:ext cx="720725" cy="1152525"/>
          </a:xfrm>
          <a:prstGeom prst="rect">
            <a:avLst/>
          </a:prstGeom>
          <a:noFill/>
          <a:ln w="9525">
            <a:solidFill>
              <a:srgbClr val="CC99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6152" name="文字方塊 9"/>
          <p:cNvSpPr txBox="1">
            <a:spLocks noChangeArrowheads="1"/>
          </p:cNvSpPr>
          <p:nvPr/>
        </p:nvSpPr>
        <p:spPr bwMode="auto">
          <a:xfrm>
            <a:off x="5580063" y="4868863"/>
            <a:ext cx="3168650" cy="708025"/>
          </a:xfrm>
          <a:prstGeom prst="rect">
            <a:avLst/>
          </a:prstGeom>
          <a:noFill/>
          <a:ln w="9525">
            <a:solidFill>
              <a:srgbClr val="3333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/>
              <a:t>The result of the convolution should be normalized!</a:t>
            </a:r>
            <a:endParaRPr lang="zh-TW" altLang="en-US"/>
          </a:p>
        </p:txBody>
      </p:sp>
      <p:cxnSp>
        <p:nvCxnSpPr>
          <p:cNvPr id="3" name="直線單箭頭接點 2"/>
          <p:cNvCxnSpPr/>
          <p:nvPr/>
        </p:nvCxnSpPr>
        <p:spPr>
          <a:xfrm flipH="1" flipV="1">
            <a:off x="3132138" y="5394325"/>
            <a:ext cx="431800" cy="4826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矩形 3"/>
          <p:cNvSpPr/>
          <p:nvPr/>
        </p:nvSpPr>
        <p:spPr>
          <a:xfrm>
            <a:off x="2555875" y="5013325"/>
            <a:ext cx="727075" cy="381000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fld id="{2DDC84A6-E78F-4803-8FD3-64F6B1EEC481}" type="slidenum">
              <a:rPr lang="en-US" altLang="zh-TW">
                <a:solidFill>
                  <a:srgbClr val="3333FF"/>
                </a:solidFill>
                <a:ea typeface="新細明體" panose="02020500000000000000" pitchFamily="18" charset="-120"/>
              </a:rPr>
              <a:pPr/>
              <a:t>158</a:t>
            </a:fld>
            <a:endParaRPr lang="en-US" altLang="zh-TW">
              <a:solidFill>
                <a:srgbClr val="3333FF"/>
              </a:solidFill>
              <a:ea typeface="新細明體" panose="02020500000000000000" pitchFamily="18" charset="-120"/>
            </a:endParaRPr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/>
        </p:nvGraphicFramePr>
        <p:xfrm>
          <a:off x="1331913" y="981075"/>
          <a:ext cx="2936875" cy="155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61" name="Equation" r:id="rId3" imgW="2933700" imgH="1549400" progId="Equation.DSMT4">
                  <p:embed/>
                </p:oleObj>
              </mc:Choice>
              <mc:Fallback>
                <p:oleObj name="Equation" r:id="rId3" imgW="2933700" imgH="1549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981075"/>
                        <a:ext cx="2936875" cy="1557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9" name="Text Box 5"/>
          <p:cNvSpPr txBox="1">
            <a:spLocks noChangeArrowheads="1"/>
          </p:cNvSpPr>
          <p:nvPr/>
        </p:nvSpPr>
        <p:spPr bwMode="auto">
          <a:xfrm>
            <a:off x="4716463" y="1628775"/>
            <a:ext cx="7921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/>
              <a:t>when</a:t>
            </a:r>
          </a:p>
        </p:txBody>
      </p:sp>
      <p:graphicFrame>
        <p:nvGraphicFramePr>
          <p:cNvPr id="7171" name="Object 6"/>
          <p:cNvGraphicFramePr>
            <a:graphicFrameLocks noChangeAspect="1"/>
          </p:cNvGraphicFramePr>
          <p:nvPr/>
        </p:nvGraphicFramePr>
        <p:xfrm>
          <a:off x="5580063" y="1484313"/>
          <a:ext cx="14859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62" name="Equation" r:id="rId5" imgW="1485900" imgH="736600" progId="Equation.DSMT4">
                  <p:embed/>
                </p:oleObj>
              </mc:Choice>
              <mc:Fallback>
                <p:oleObj name="Equation" r:id="rId5" imgW="1485900" imgH="736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1484313"/>
                        <a:ext cx="14859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7"/>
          <p:cNvGraphicFramePr>
            <a:graphicFrameLocks noChangeAspect="1"/>
          </p:cNvGraphicFramePr>
          <p:nvPr/>
        </p:nvGraphicFramePr>
        <p:xfrm>
          <a:off x="1403350" y="2709863"/>
          <a:ext cx="890588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63" name="Equation" r:id="rId7" imgW="888614" imgH="355446" progId="Equation.DSMT4">
                  <p:embed/>
                </p:oleObj>
              </mc:Choice>
              <mc:Fallback>
                <p:oleObj name="Equation" r:id="rId7" imgW="888614" imgH="355446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2709863"/>
                        <a:ext cx="890588" cy="35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0" name="Text Box 8"/>
          <p:cNvSpPr txBox="1">
            <a:spLocks noChangeArrowheads="1"/>
          </p:cNvSpPr>
          <p:nvPr/>
        </p:nvSpPr>
        <p:spPr bwMode="auto">
          <a:xfrm>
            <a:off x="2628900" y="2709863"/>
            <a:ext cx="7921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/>
              <a:t>when</a:t>
            </a:r>
          </a:p>
        </p:txBody>
      </p:sp>
      <p:graphicFrame>
        <p:nvGraphicFramePr>
          <p:cNvPr id="7173" name="Object 9"/>
          <p:cNvGraphicFramePr>
            <a:graphicFrameLocks noChangeAspect="1"/>
          </p:cNvGraphicFramePr>
          <p:nvPr/>
        </p:nvGraphicFramePr>
        <p:xfrm>
          <a:off x="3492500" y="2565400"/>
          <a:ext cx="14859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64" name="Equation" r:id="rId9" imgW="1485900" imgH="736600" progId="Equation.DSMT4">
                  <p:embed/>
                </p:oleObj>
              </mc:Choice>
              <mc:Fallback>
                <p:oleObj name="Equation" r:id="rId9" imgW="1485900" imgH="736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2565400"/>
                        <a:ext cx="14859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1" name="Rectangle 10"/>
          <p:cNvSpPr>
            <a:spLocks noChangeArrowheads="1"/>
          </p:cNvSpPr>
          <p:nvPr/>
        </p:nvSpPr>
        <p:spPr bwMode="auto">
          <a:xfrm>
            <a:off x="539750" y="476250"/>
            <a:ext cx="2441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15000"/>
              </a:spcBef>
            </a:pPr>
            <a:r>
              <a:rPr lang="en-US" altLang="zh-TW">
                <a:sym typeface="Symbol" panose="05050102010706020507" pitchFamily="18" charset="2"/>
              </a:rPr>
              <a:t> </a:t>
            </a:r>
            <a:r>
              <a:rPr lang="en-US" altLang="zh-TW"/>
              <a:t>Normalization Form</a:t>
            </a:r>
          </a:p>
        </p:txBody>
      </p:sp>
      <p:sp>
        <p:nvSpPr>
          <p:cNvPr id="7182" name="Rectangle 11"/>
          <p:cNvSpPr>
            <a:spLocks noChangeArrowheads="1"/>
          </p:cNvSpPr>
          <p:nvPr/>
        </p:nvSpPr>
        <p:spPr bwMode="auto">
          <a:xfrm>
            <a:off x="539750" y="3357563"/>
            <a:ext cx="11366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15000"/>
              </a:spcBef>
            </a:pPr>
            <a:r>
              <a:rPr lang="en-US" altLang="zh-TW">
                <a:sym typeface="Symbol" panose="05050102010706020507" pitchFamily="18" charset="2"/>
              </a:rPr>
              <a:t>2-D Case</a:t>
            </a:r>
            <a:endParaRPr lang="en-US" altLang="zh-TW"/>
          </a:p>
        </p:txBody>
      </p:sp>
      <p:graphicFrame>
        <p:nvGraphicFramePr>
          <p:cNvPr id="7174" name="Object 12"/>
          <p:cNvGraphicFramePr>
            <a:graphicFrameLocks noChangeAspect="1"/>
          </p:cNvGraphicFramePr>
          <p:nvPr/>
        </p:nvGraphicFramePr>
        <p:xfrm>
          <a:off x="1116013" y="3716338"/>
          <a:ext cx="4513262" cy="155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65" name="Equation" r:id="rId11" imgW="4508500" imgH="1549400" progId="Equation.DSMT4">
                  <p:embed/>
                </p:oleObj>
              </mc:Choice>
              <mc:Fallback>
                <p:oleObj name="Equation" r:id="rId11" imgW="4508500" imgH="15494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3716338"/>
                        <a:ext cx="4513262" cy="1557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3" name="Text Box 13"/>
          <p:cNvSpPr txBox="1">
            <a:spLocks noChangeArrowheads="1"/>
          </p:cNvSpPr>
          <p:nvPr/>
        </p:nvSpPr>
        <p:spPr bwMode="auto">
          <a:xfrm>
            <a:off x="5724525" y="4292600"/>
            <a:ext cx="7921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/>
              <a:t>when</a:t>
            </a:r>
          </a:p>
        </p:txBody>
      </p:sp>
      <p:graphicFrame>
        <p:nvGraphicFramePr>
          <p:cNvPr id="7175" name="Object 14"/>
          <p:cNvGraphicFramePr>
            <a:graphicFrameLocks noChangeAspect="1"/>
          </p:cNvGraphicFramePr>
          <p:nvPr/>
        </p:nvGraphicFramePr>
        <p:xfrm>
          <a:off x="6445250" y="4076700"/>
          <a:ext cx="22479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66" name="Equation" r:id="rId13" imgW="2247900" imgH="736600" progId="Equation.DSMT4">
                  <p:embed/>
                </p:oleObj>
              </mc:Choice>
              <mc:Fallback>
                <p:oleObj name="Equation" r:id="rId13" imgW="2247900" imgH="7366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5250" y="4076700"/>
                        <a:ext cx="22479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6" name="Object 15"/>
          <p:cNvGraphicFramePr>
            <a:graphicFrameLocks noChangeAspect="1"/>
          </p:cNvGraphicFramePr>
          <p:nvPr/>
        </p:nvGraphicFramePr>
        <p:xfrm>
          <a:off x="1116013" y="5661025"/>
          <a:ext cx="1157287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67" name="Equation" r:id="rId15" imgW="1155199" imgH="355446" progId="Equation.DSMT4">
                  <p:embed/>
                </p:oleObj>
              </mc:Choice>
              <mc:Fallback>
                <p:oleObj name="Equation" r:id="rId15" imgW="1155199" imgH="355446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5661025"/>
                        <a:ext cx="1157287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2484438" y="5661025"/>
            <a:ext cx="7921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/>
              <a:t>when</a:t>
            </a:r>
          </a:p>
        </p:txBody>
      </p:sp>
      <p:graphicFrame>
        <p:nvGraphicFramePr>
          <p:cNvPr id="7177" name="Object 17"/>
          <p:cNvGraphicFramePr>
            <a:graphicFrameLocks noChangeAspect="1"/>
          </p:cNvGraphicFramePr>
          <p:nvPr/>
        </p:nvGraphicFramePr>
        <p:xfrm>
          <a:off x="3205163" y="5445125"/>
          <a:ext cx="22479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68" name="Equation" r:id="rId17" imgW="2247900" imgH="736600" progId="Equation.DSMT4">
                  <p:embed/>
                </p:oleObj>
              </mc:Choice>
              <mc:Fallback>
                <p:oleObj name="Equation" r:id="rId17" imgW="2247900" imgH="7366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5163" y="5445125"/>
                        <a:ext cx="22479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fld id="{2BD74A7E-8483-4577-BF9C-CBCB97592535}" type="slidenum">
              <a:rPr lang="en-US" altLang="zh-TW">
                <a:solidFill>
                  <a:srgbClr val="3333FF"/>
                </a:solidFill>
                <a:ea typeface="新細明體" panose="02020500000000000000" pitchFamily="18" charset="-120"/>
              </a:rPr>
              <a:pPr/>
              <a:t>159</a:t>
            </a:fld>
            <a:endParaRPr lang="en-US" altLang="zh-TW">
              <a:solidFill>
                <a:srgbClr val="3333FF"/>
              </a:solidFill>
              <a:ea typeface="新細明體" panose="02020500000000000000" pitchFamily="18" charset="-120"/>
            </a:endParaRPr>
          </a:p>
        </p:txBody>
      </p:sp>
      <p:pic>
        <p:nvPicPr>
          <p:cNvPr id="22531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515938"/>
            <a:ext cx="8853488" cy="564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Rectangle 18"/>
          <p:cNvSpPr>
            <a:spLocks noChangeArrowheads="1"/>
          </p:cNvSpPr>
          <p:nvPr/>
        </p:nvSpPr>
        <p:spPr bwMode="auto">
          <a:xfrm>
            <a:off x="1042988" y="3284538"/>
            <a:ext cx="7200900" cy="288925"/>
          </a:xfrm>
          <a:prstGeom prst="rect">
            <a:avLst/>
          </a:prstGeom>
          <a:noFill/>
          <a:ln w="9525">
            <a:solidFill>
              <a:srgbClr val="6633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22533" name="Line 19"/>
          <p:cNvSpPr>
            <a:spLocks noChangeShapeType="1"/>
          </p:cNvSpPr>
          <p:nvPr/>
        </p:nvSpPr>
        <p:spPr bwMode="auto">
          <a:xfrm flipH="1">
            <a:off x="8140700" y="4367213"/>
            <a:ext cx="358775" cy="522287"/>
          </a:xfrm>
          <a:prstGeom prst="line">
            <a:avLst/>
          </a:prstGeom>
          <a:noFill/>
          <a:ln w="9525">
            <a:solidFill>
              <a:srgbClr val="66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2534" name="Line 20"/>
          <p:cNvSpPr>
            <a:spLocks noChangeShapeType="1"/>
          </p:cNvSpPr>
          <p:nvPr/>
        </p:nvSpPr>
        <p:spPr bwMode="auto">
          <a:xfrm flipH="1" flipV="1">
            <a:off x="8466138" y="3689350"/>
            <a:ext cx="33337" cy="700088"/>
          </a:xfrm>
          <a:prstGeom prst="line">
            <a:avLst/>
          </a:prstGeom>
          <a:noFill/>
          <a:ln w="9525">
            <a:solidFill>
              <a:srgbClr val="66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2535" name="Line 21"/>
          <p:cNvSpPr>
            <a:spLocks noChangeShapeType="1"/>
          </p:cNvSpPr>
          <p:nvPr/>
        </p:nvSpPr>
        <p:spPr bwMode="auto">
          <a:xfrm>
            <a:off x="8243888" y="3429000"/>
            <a:ext cx="215900" cy="287338"/>
          </a:xfrm>
          <a:prstGeom prst="line">
            <a:avLst/>
          </a:prstGeom>
          <a:noFill/>
          <a:ln w="9525">
            <a:solidFill>
              <a:srgbClr val="66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2536" name="Text Box 22"/>
          <p:cNvSpPr txBox="1">
            <a:spLocks noChangeArrowheads="1"/>
          </p:cNvSpPr>
          <p:nvPr/>
        </p:nvSpPr>
        <p:spPr bwMode="auto">
          <a:xfrm>
            <a:off x="8283575" y="4438650"/>
            <a:ext cx="4333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>
                <a:solidFill>
                  <a:srgbClr val="663300"/>
                </a:solidFill>
              </a:rPr>
              <a:t>放大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fld id="{88981A0F-D489-4E8D-9344-6D9446DBD5CB}" type="slidenum">
              <a:rPr lang="en-US" altLang="zh-TW">
                <a:solidFill>
                  <a:srgbClr val="0000FF"/>
                </a:solidFill>
                <a:ea typeface="新細明體" panose="02020500000000000000" pitchFamily="18" charset="-120"/>
              </a:rPr>
              <a:pPr/>
              <a:t>142</a:t>
            </a:fld>
            <a:endParaRPr lang="en-US" altLang="zh-TW">
              <a:solidFill>
                <a:srgbClr val="0000FF"/>
              </a:solidFill>
              <a:ea typeface="新細明體" panose="02020500000000000000" pitchFamily="18" charset="-120"/>
            </a:endParaRPr>
          </a:p>
        </p:txBody>
      </p:sp>
      <p:sp>
        <p:nvSpPr>
          <p:cNvPr id="16387" name="矩形 25"/>
          <p:cNvSpPr>
            <a:spLocks noChangeArrowheads="1"/>
          </p:cNvSpPr>
          <p:nvPr/>
        </p:nvSpPr>
        <p:spPr bwMode="auto">
          <a:xfrm>
            <a:off x="468313" y="549275"/>
            <a:ext cx="8064500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just" eaLnBrk="1" hangingPunct="1">
              <a:spcBef>
                <a:spcPts val="600"/>
              </a:spcBef>
            </a:pPr>
            <a:r>
              <a:rPr lang="en-US" altLang="zh-TW" dirty="0">
                <a:solidFill>
                  <a:srgbClr val="3333FF"/>
                </a:solidFill>
              </a:rPr>
              <a:t>References</a:t>
            </a:r>
          </a:p>
          <a:p>
            <a:pPr algn="just" eaLnBrk="1" hangingPunct="1"/>
            <a:endParaRPr lang="en-US" altLang="zh-TW" dirty="0"/>
          </a:p>
          <a:p>
            <a:pPr algn="just" eaLnBrk="1" hangingPunct="1"/>
            <a:r>
              <a:rPr lang="en-US" altLang="zh-TW" dirty="0"/>
              <a:t>[1] K. Hirano, S. Nishimura, and S. K. </a:t>
            </a:r>
            <a:r>
              <a:rPr lang="en-US" altLang="zh-TW" dirty="0" err="1"/>
              <a:t>Mitra</a:t>
            </a:r>
            <a:r>
              <a:rPr lang="en-US" altLang="zh-TW" dirty="0"/>
              <a:t>, “Design of digital notch filters,”</a:t>
            </a:r>
            <a:br>
              <a:rPr lang="en-US" altLang="zh-TW" dirty="0"/>
            </a:br>
            <a:r>
              <a:rPr lang="en-US" altLang="zh-TW" dirty="0"/>
              <a:t>      </a:t>
            </a:r>
            <a:r>
              <a:rPr lang="en-US" altLang="zh-TW" i="1" dirty="0"/>
              <a:t>IEEE Trans. </a:t>
            </a:r>
            <a:r>
              <a:rPr lang="en-US" altLang="zh-TW" i="1" dirty="0" err="1"/>
              <a:t>Commun</a:t>
            </a:r>
            <a:r>
              <a:rPr lang="en-US" altLang="zh-TW" i="1" dirty="0"/>
              <a:t>.</a:t>
            </a:r>
            <a:r>
              <a:rPr lang="en-US" altLang="zh-TW" dirty="0"/>
              <a:t>, vol. 22, no. 7, pp. 964-970, Jul. 1974.</a:t>
            </a:r>
          </a:p>
          <a:p>
            <a:pPr algn="just" eaLnBrk="1" hangingPunct="1">
              <a:spcBef>
                <a:spcPts val="600"/>
              </a:spcBef>
            </a:pPr>
            <a:r>
              <a:rPr lang="en-US" altLang="zh-TW" dirty="0"/>
              <a:t>[2] T. H. Yu, S. K. </a:t>
            </a:r>
            <a:r>
              <a:rPr lang="en-US" altLang="zh-TW" dirty="0" err="1"/>
              <a:t>Mitra</a:t>
            </a:r>
            <a:r>
              <a:rPr lang="en-US" altLang="zh-TW" dirty="0"/>
              <a:t> and H. </a:t>
            </a:r>
            <a:r>
              <a:rPr lang="en-US" altLang="zh-TW" dirty="0" err="1"/>
              <a:t>Babic</a:t>
            </a:r>
            <a:r>
              <a:rPr lang="en-US" altLang="zh-TW" dirty="0"/>
              <a:t>, “Design of linear phase FIR notch </a:t>
            </a:r>
            <a:br>
              <a:rPr lang="en-US" altLang="zh-TW" dirty="0"/>
            </a:br>
            <a:r>
              <a:rPr lang="en-US" altLang="zh-TW" dirty="0"/>
              <a:t>     filters,” in </a:t>
            </a:r>
            <a:r>
              <a:rPr lang="en-US" altLang="zh-TW" i="1" dirty="0" err="1"/>
              <a:t>Sadhana</a:t>
            </a:r>
            <a:r>
              <a:rPr lang="en-US" altLang="zh-TW" dirty="0"/>
              <a:t>, Springer, vol. 15, issue 3, pp. 133-155, Nov. 1990.</a:t>
            </a:r>
          </a:p>
          <a:p>
            <a:pPr algn="just" eaLnBrk="1" hangingPunct="1">
              <a:spcBef>
                <a:spcPts val="600"/>
              </a:spcBef>
            </a:pPr>
            <a:r>
              <a:rPr lang="en-US" altLang="zh-TW" dirty="0"/>
              <a:t>[3] S. C. D. Roy, S. B. Jain, and B. Kumar, "Design of digital FIR notch </a:t>
            </a:r>
            <a:br>
              <a:rPr lang="en-US" altLang="zh-TW" dirty="0"/>
            </a:br>
            <a:r>
              <a:rPr lang="en-US" altLang="zh-TW" dirty="0"/>
              <a:t>     filters," </a:t>
            </a:r>
            <a:r>
              <a:rPr lang="en-US" altLang="zh-TW" i="1" dirty="0"/>
              <a:t>Vision, Image and Signal Processing, IEE Proceedings</a:t>
            </a:r>
            <a:r>
              <a:rPr lang="en-US" altLang="zh-TW" dirty="0"/>
              <a:t>, vol.141, </a:t>
            </a:r>
            <a:br>
              <a:rPr lang="en-US" altLang="zh-TW" dirty="0"/>
            </a:br>
            <a:r>
              <a:rPr lang="en-US" altLang="zh-TW" dirty="0"/>
              <a:t>     no. 5, pp.334-338, Oct. 1994.</a:t>
            </a:r>
          </a:p>
          <a:p>
            <a:pPr algn="just" eaLnBrk="1" hangingPunct="1">
              <a:spcBef>
                <a:spcPts val="600"/>
              </a:spcBef>
            </a:pPr>
            <a:r>
              <a:rPr lang="en-US" altLang="zh-TW" dirty="0"/>
              <a:t>[4] S. C. Pei and C. C. Tseng, “IIR multiple notch filter design based on </a:t>
            </a:r>
            <a:br>
              <a:rPr lang="en-US" altLang="zh-TW" dirty="0"/>
            </a:br>
            <a:r>
              <a:rPr lang="en-US" altLang="zh-TW" dirty="0"/>
              <a:t>     </a:t>
            </a:r>
            <a:r>
              <a:rPr lang="en-US" altLang="zh-TW" dirty="0" err="1"/>
              <a:t>allpass</a:t>
            </a:r>
            <a:r>
              <a:rPr lang="en-US" altLang="zh-TW" dirty="0"/>
              <a:t> filter,” </a:t>
            </a:r>
            <a:r>
              <a:rPr lang="en-US" altLang="zh-TW" i="1" dirty="0"/>
              <a:t>IEEE Trans. Circuits Syst. II</a:t>
            </a:r>
            <a:r>
              <a:rPr lang="en-US" altLang="zh-TW" dirty="0"/>
              <a:t>, vol. 44, no.2, pp. 133-136, </a:t>
            </a:r>
            <a:br>
              <a:rPr lang="en-US" altLang="zh-TW" dirty="0"/>
            </a:br>
            <a:r>
              <a:rPr lang="en-US" altLang="zh-TW" dirty="0"/>
              <a:t>     Feb. 1997.</a:t>
            </a:r>
          </a:p>
          <a:p>
            <a:pPr algn="just" eaLnBrk="1" hangingPunct="1">
              <a:spcBef>
                <a:spcPts val="600"/>
              </a:spcBef>
            </a:pPr>
            <a:r>
              <a:rPr lang="en-US" altLang="zh-TW" dirty="0"/>
              <a:t>[5]  C. C. Tseng and S. C. Pei, “Stable IIR notch filter design with optimal </a:t>
            </a:r>
            <a:br>
              <a:rPr lang="en-US" altLang="zh-TW" dirty="0"/>
            </a:br>
            <a:r>
              <a:rPr lang="en-US" altLang="zh-TW" dirty="0"/>
              <a:t>     pole placement,” </a:t>
            </a:r>
            <a:r>
              <a:rPr lang="en-US" altLang="zh-TW" i="1" dirty="0"/>
              <a:t>IEEE Trans.  Signal Processing</a:t>
            </a:r>
            <a:r>
              <a:rPr lang="en-US" altLang="zh-TW" dirty="0"/>
              <a:t>, vol. 49, issue 11, pp. </a:t>
            </a:r>
            <a:br>
              <a:rPr lang="en-US" altLang="zh-TW" dirty="0"/>
            </a:br>
            <a:r>
              <a:rPr lang="en-US" altLang="zh-TW" dirty="0"/>
              <a:t>     2673-2681, Nov. 2001.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fld id="{2DDC84A6-E78F-4803-8FD3-64F6B1EEC481}" type="slidenum">
              <a:rPr lang="en-US" altLang="zh-TW">
                <a:solidFill>
                  <a:srgbClr val="3333FF"/>
                </a:solidFill>
                <a:ea typeface="新細明體" panose="02020500000000000000" pitchFamily="18" charset="-120"/>
              </a:rPr>
              <a:pPr/>
              <a:t>160</a:t>
            </a:fld>
            <a:endParaRPr lang="en-US" altLang="zh-TW">
              <a:solidFill>
                <a:srgbClr val="3333FF"/>
              </a:solidFill>
              <a:ea typeface="新細明體" panose="02020500000000000000" pitchFamily="18" charset="-120"/>
            </a:endParaRPr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0155830"/>
              </p:ext>
            </p:extLst>
          </p:nvPr>
        </p:nvGraphicFramePr>
        <p:xfrm>
          <a:off x="944563" y="981075"/>
          <a:ext cx="3711575" cy="155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402" name="Equation" r:id="rId3" imgW="3708360" imgH="1549080" progId="Equation.DSMT4">
                  <p:embed/>
                </p:oleObj>
              </mc:Choice>
              <mc:Fallback>
                <p:oleObj name="Equation" r:id="rId3" imgW="3708360" imgH="1549080" progId="Equation.DSMT4">
                  <p:embed/>
                  <p:pic>
                    <p:nvPicPr>
                      <p:cNvPr id="717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4563" y="981075"/>
                        <a:ext cx="3711575" cy="1557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9" name="Text Box 5"/>
          <p:cNvSpPr txBox="1">
            <a:spLocks noChangeArrowheads="1"/>
          </p:cNvSpPr>
          <p:nvPr/>
        </p:nvSpPr>
        <p:spPr bwMode="auto">
          <a:xfrm>
            <a:off x="5233194" y="1587974"/>
            <a:ext cx="7921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dirty="0"/>
              <a:t>when</a:t>
            </a:r>
          </a:p>
        </p:txBody>
      </p:sp>
      <p:graphicFrame>
        <p:nvGraphicFramePr>
          <p:cNvPr id="717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5230921"/>
              </p:ext>
            </p:extLst>
          </p:nvPr>
        </p:nvGraphicFramePr>
        <p:xfrm>
          <a:off x="6024378" y="1368585"/>
          <a:ext cx="21971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403" name="Equation" r:id="rId5" imgW="2197080" imgH="736560" progId="Equation.DSMT4">
                  <p:embed/>
                </p:oleObj>
              </mc:Choice>
              <mc:Fallback>
                <p:oleObj name="Equation" r:id="rId5" imgW="2197080" imgH="736560" progId="Equation.DSMT4">
                  <p:embed/>
                  <p:pic>
                    <p:nvPicPr>
                      <p:cNvPr id="7171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4378" y="1368585"/>
                        <a:ext cx="21971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5178082"/>
              </p:ext>
            </p:extLst>
          </p:nvPr>
        </p:nvGraphicFramePr>
        <p:xfrm>
          <a:off x="941526" y="2854465"/>
          <a:ext cx="890588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404" name="Equation" r:id="rId7" imgW="888614" imgH="355446" progId="Equation.DSMT4">
                  <p:embed/>
                </p:oleObj>
              </mc:Choice>
              <mc:Fallback>
                <p:oleObj name="Equation" r:id="rId7" imgW="888614" imgH="355446" progId="Equation.DSMT4">
                  <p:embed/>
                  <p:pic>
                    <p:nvPicPr>
                      <p:cNvPr id="7172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1526" y="2854465"/>
                        <a:ext cx="890588" cy="35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0" name="Text Box 8"/>
          <p:cNvSpPr txBox="1">
            <a:spLocks noChangeArrowheads="1"/>
          </p:cNvSpPr>
          <p:nvPr/>
        </p:nvSpPr>
        <p:spPr bwMode="auto">
          <a:xfrm>
            <a:off x="2270486" y="2824919"/>
            <a:ext cx="7921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/>
              <a:t>when</a:t>
            </a:r>
          </a:p>
        </p:txBody>
      </p:sp>
      <p:graphicFrame>
        <p:nvGraphicFramePr>
          <p:cNvPr id="717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9209733"/>
              </p:ext>
            </p:extLst>
          </p:nvPr>
        </p:nvGraphicFramePr>
        <p:xfrm>
          <a:off x="3062649" y="2705974"/>
          <a:ext cx="21971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405" name="Equation" r:id="rId9" imgW="2197080" imgH="736560" progId="Equation.DSMT4">
                  <p:embed/>
                </p:oleObj>
              </mc:Choice>
              <mc:Fallback>
                <p:oleObj name="Equation" r:id="rId9" imgW="2197080" imgH="736560" progId="Equation.DSMT4">
                  <p:embed/>
                  <p:pic>
                    <p:nvPicPr>
                      <p:cNvPr id="717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2649" y="2705974"/>
                        <a:ext cx="21971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1" name="Rectangle 10"/>
          <p:cNvSpPr>
            <a:spLocks noChangeArrowheads="1"/>
          </p:cNvSpPr>
          <p:nvPr/>
        </p:nvSpPr>
        <p:spPr bwMode="auto">
          <a:xfrm>
            <a:off x="539750" y="476250"/>
            <a:ext cx="359765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15000"/>
              </a:spcBef>
            </a:pPr>
            <a:r>
              <a:rPr lang="en-US" altLang="zh-TW" dirty="0">
                <a:sym typeface="Symbol" panose="05050102010706020507" pitchFamily="18" charset="2"/>
              </a:rPr>
              <a:t> </a:t>
            </a:r>
            <a:r>
              <a:rPr lang="en-US" altLang="zh-TW" dirty="0"/>
              <a:t>Normalization and Offset Form</a:t>
            </a:r>
          </a:p>
        </p:txBody>
      </p:sp>
      <p:graphicFrame>
        <p:nvGraphicFramePr>
          <p:cNvPr id="1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1003529"/>
              </p:ext>
            </p:extLst>
          </p:nvPr>
        </p:nvGraphicFramePr>
        <p:xfrm>
          <a:off x="2103438" y="3695387"/>
          <a:ext cx="51054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406" name="Equation" r:id="rId11" imgW="5105160" imgH="736560" progId="Equation.DSMT4">
                  <p:embed/>
                </p:oleObj>
              </mc:Choice>
              <mc:Fallback>
                <p:oleObj name="Equation" r:id="rId11" imgW="5105160" imgH="736560" progId="Equation.DSMT4">
                  <p:embed/>
                  <p:pic>
                    <p:nvPicPr>
                      <p:cNvPr id="7171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3438" y="3695387"/>
                        <a:ext cx="51054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物件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1387064"/>
              </p:ext>
            </p:extLst>
          </p:nvPr>
        </p:nvGraphicFramePr>
        <p:xfrm>
          <a:off x="2103438" y="4752328"/>
          <a:ext cx="26543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407" name="Equation" r:id="rId13" imgW="2654280" imgH="736560" progId="Equation.DSMT4">
                  <p:embed/>
                </p:oleObj>
              </mc:Choice>
              <mc:Fallback>
                <p:oleObj name="Equation" r:id="rId13" imgW="2654280" imgH="736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103438" y="4752328"/>
                        <a:ext cx="2654300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0"/>
          <p:cNvSpPr>
            <a:spLocks noChangeArrowheads="1"/>
          </p:cNvSpPr>
          <p:nvPr/>
        </p:nvSpPr>
        <p:spPr bwMode="auto">
          <a:xfrm>
            <a:off x="5014909" y="4845774"/>
            <a:ext cx="147027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15000"/>
              </a:spcBef>
            </a:pPr>
            <a:r>
              <a:rPr lang="en-US" altLang="zh-TW" dirty="0">
                <a:sym typeface="Symbol" panose="05050102010706020507" pitchFamily="18" charset="2"/>
              </a:rPr>
              <a:t>(local mean)</a:t>
            </a:r>
            <a:endParaRPr lang="en-US" altLang="zh-TW" dirty="0"/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881900" y="3865249"/>
            <a:ext cx="95021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dirty="0"/>
              <a:t>where</a:t>
            </a:r>
          </a:p>
        </p:txBody>
      </p:sp>
    </p:spTree>
    <p:extLst>
      <p:ext uri="{BB962C8B-B14F-4D97-AF65-F5344CB8AC3E}">
        <p14:creationId xmlns:p14="http://schemas.microsoft.com/office/powerpoint/2010/main" val="37139725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fld id="{2DDC84A6-E78F-4803-8FD3-64F6B1EEC481}" type="slidenum">
              <a:rPr lang="en-US" altLang="zh-TW">
                <a:solidFill>
                  <a:srgbClr val="3333FF"/>
                </a:solidFill>
                <a:ea typeface="新細明體" panose="02020500000000000000" pitchFamily="18" charset="-120"/>
              </a:rPr>
              <a:pPr/>
              <a:t>161</a:t>
            </a:fld>
            <a:endParaRPr lang="en-US" altLang="zh-TW">
              <a:solidFill>
                <a:srgbClr val="3333FF"/>
              </a:solidFill>
              <a:ea typeface="新細明體" panose="02020500000000000000" pitchFamily="18" charset="-120"/>
            </a:endParaRPr>
          </a:p>
        </p:txBody>
      </p:sp>
      <p:sp>
        <p:nvSpPr>
          <p:cNvPr id="7181" name="Rectangle 10"/>
          <p:cNvSpPr>
            <a:spLocks noChangeArrowheads="1"/>
          </p:cNvSpPr>
          <p:nvPr/>
        </p:nvSpPr>
        <p:spPr bwMode="auto">
          <a:xfrm>
            <a:off x="539750" y="476250"/>
            <a:ext cx="157126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15000"/>
              </a:spcBef>
            </a:pPr>
            <a:r>
              <a:rPr lang="en-US" altLang="zh-TW" dirty="0"/>
              <a:t>Comparison: </a:t>
            </a:r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50052FB0-109F-4F76-B5F4-443782BA1F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7704" y="1052736"/>
            <a:ext cx="281359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15000"/>
              </a:spcBef>
            </a:pPr>
            <a:r>
              <a:rPr lang="en-US" altLang="zh-TW" dirty="0"/>
              <a:t>Correlation in Probability</a:t>
            </a:r>
          </a:p>
        </p:txBody>
      </p:sp>
      <p:graphicFrame>
        <p:nvGraphicFramePr>
          <p:cNvPr id="15" name="Object 4">
            <a:extLst>
              <a:ext uri="{FF2B5EF4-FFF2-40B4-BE49-F238E27FC236}">
                <a16:creationId xmlns:a16="http://schemas.microsoft.com/office/drawing/2014/main" id="{6C0A3467-6523-47A2-AAE7-9BE4F00BE9C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879870"/>
              </p:ext>
            </p:extLst>
          </p:nvPr>
        </p:nvGraphicFramePr>
        <p:xfrm>
          <a:off x="1295401" y="1700808"/>
          <a:ext cx="5364162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49" name="Equation" r:id="rId3" imgW="5359320" imgH="1168200" progId="Equation.DSMT4">
                  <p:embed/>
                </p:oleObj>
              </mc:Choice>
              <mc:Fallback>
                <p:oleObj name="Equation" r:id="rId3" imgW="5359320" imgH="1168200" progId="Equation.DSMT4">
                  <p:embed/>
                  <p:pic>
                    <p:nvPicPr>
                      <p:cNvPr id="717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1" y="1700808"/>
                        <a:ext cx="5364162" cy="1174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4">
            <a:extLst>
              <a:ext uri="{FF2B5EF4-FFF2-40B4-BE49-F238E27FC236}">
                <a16:creationId xmlns:a16="http://schemas.microsoft.com/office/drawing/2014/main" id="{15BFF187-34CD-4DCC-93F5-DE7742113E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0138409"/>
              </p:ext>
            </p:extLst>
          </p:nvPr>
        </p:nvGraphicFramePr>
        <p:xfrm>
          <a:off x="2456618" y="3212975"/>
          <a:ext cx="1550987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50" name="Equation" r:id="rId5" imgW="1549080" imgH="596880" progId="Equation.DSMT4">
                  <p:embed/>
                </p:oleObj>
              </mc:Choice>
              <mc:Fallback>
                <p:oleObj name="Equation" r:id="rId5" imgW="1549080" imgH="596880" progId="Equation.DSMT4">
                  <p:embed/>
                  <p:pic>
                    <p:nvPicPr>
                      <p:cNvPr id="15" name="Object 4">
                        <a:extLst>
                          <a:ext uri="{FF2B5EF4-FFF2-40B4-BE49-F238E27FC236}">
                            <a16:creationId xmlns:a16="http://schemas.microsoft.com/office/drawing/2014/main" id="{6C0A3467-6523-47A2-AAE7-9BE4F00BE9C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6618" y="3212975"/>
                        <a:ext cx="1550987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4">
            <a:extLst>
              <a:ext uri="{FF2B5EF4-FFF2-40B4-BE49-F238E27FC236}">
                <a16:creationId xmlns:a16="http://schemas.microsoft.com/office/drawing/2014/main" id="{9E1DB4E5-DB48-4884-B4EA-56F5F839D0B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5788320"/>
              </p:ext>
            </p:extLst>
          </p:nvPr>
        </p:nvGraphicFramePr>
        <p:xfrm>
          <a:off x="4727178" y="3212976"/>
          <a:ext cx="1487488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51" name="Equation" r:id="rId7" imgW="1485720" imgH="596880" progId="Equation.DSMT4">
                  <p:embed/>
                </p:oleObj>
              </mc:Choice>
              <mc:Fallback>
                <p:oleObj name="Equation" r:id="rId7" imgW="1485720" imgH="596880" progId="Equation.DSMT4">
                  <p:embed/>
                  <p:pic>
                    <p:nvPicPr>
                      <p:cNvPr id="16" name="Object 4">
                        <a:extLst>
                          <a:ext uri="{FF2B5EF4-FFF2-40B4-BE49-F238E27FC236}">
                            <a16:creationId xmlns:a16="http://schemas.microsoft.com/office/drawing/2014/main" id="{15BFF187-34CD-4DCC-93F5-DE7742113E3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7178" y="3212976"/>
                        <a:ext cx="1487488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10">
            <a:extLst>
              <a:ext uri="{FF2B5EF4-FFF2-40B4-BE49-F238E27FC236}">
                <a16:creationId xmlns:a16="http://schemas.microsoft.com/office/drawing/2014/main" id="{E51AECFB-2C7C-4AED-8A79-EA3F0A1F70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6618" y="3982443"/>
            <a:ext cx="29017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15000"/>
              </a:spcBef>
            </a:pPr>
            <a:r>
              <a:rPr lang="en-US" altLang="zh-TW" i="1" dirty="0"/>
              <a:t>N</a:t>
            </a:r>
            <a:r>
              <a:rPr lang="en-US" altLang="zh-TW" dirty="0"/>
              <a:t>: length of the sequences</a:t>
            </a:r>
          </a:p>
        </p:txBody>
      </p:sp>
    </p:spTree>
    <p:extLst>
      <p:ext uri="{BB962C8B-B14F-4D97-AF65-F5344CB8AC3E}">
        <p14:creationId xmlns:p14="http://schemas.microsoft.com/office/powerpoint/2010/main" val="25703294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fld id="{2DDC84A6-E78F-4803-8FD3-64F6B1EEC481}" type="slidenum">
              <a:rPr lang="en-US" altLang="zh-TW">
                <a:solidFill>
                  <a:srgbClr val="3333FF"/>
                </a:solidFill>
                <a:ea typeface="新細明體" panose="02020500000000000000" pitchFamily="18" charset="-120"/>
              </a:rPr>
              <a:pPr/>
              <a:t>162</a:t>
            </a:fld>
            <a:endParaRPr lang="en-US" altLang="zh-TW">
              <a:solidFill>
                <a:srgbClr val="3333FF"/>
              </a:solidFill>
              <a:ea typeface="新細明體" panose="02020500000000000000" pitchFamily="18" charset="-120"/>
            </a:endParaRPr>
          </a:p>
        </p:txBody>
      </p:sp>
      <p:sp>
        <p:nvSpPr>
          <p:cNvPr id="7181" name="Rectangle 10"/>
          <p:cNvSpPr>
            <a:spLocks noChangeArrowheads="1"/>
          </p:cNvSpPr>
          <p:nvPr/>
        </p:nvSpPr>
        <p:spPr bwMode="auto">
          <a:xfrm>
            <a:off x="539750" y="476250"/>
            <a:ext cx="626449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15000"/>
              </a:spcBef>
            </a:pPr>
            <a:r>
              <a:rPr lang="en-US" altLang="zh-TW" dirty="0">
                <a:sym typeface="Symbol" panose="05050102010706020507" pitchFamily="18" charset="2"/>
              </a:rPr>
              <a:t> </a:t>
            </a:r>
            <a:r>
              <a:rPr lang="en-US" altLang="zh-TW" dirty="0"/>
              <a:t>Normalization and Offset Form for the 2D Case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9379763"/>
              </p:ext>
            </p:extLst>
          </p:nvPr>
        </p:nvGraphicFramePr>
        <p:xfrm>
          <a:off x="827584" y="949172"/>
          <a:ext cx="5492750" cy="155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404" name="Equation" r:id="rId3" imgW="5486400" imgH="1549080" progId="Equation.DSMT4">
                  <p:embed/>
                </p:oleObj>
              </mc:Choice>
              <mc:Fallback>
                <p:oleObj name="Equation" r:id="rId3" imgW="5486400" imgH="1549080" progId="Equation.DSMT4">
                  <p:embed/>
                  <p:pic>
                    <p:nvPicPr>
                      <p:cNvPr id="7174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949172"/>
                        <a:ext cx="5492750" cy="155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127141" y="2714438"/>
            <a:ext cx="7921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dirty="0"/>
              <a:t>when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572247"/>
              </p:ext>
            </p:extLst>
          </p:nvPr>
        </p:nvGraphicFramePr>
        <p:xfrm>
          <a:off x="5078413" y="2577734"/>
          <a:ext cx="31623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405" name="Equation" r:id="rId5" imgW="3162240" imgH="736560" progId="Equation.DSMT4">
                  <p:embed/>
                </p:oleObj>
              </mc:Choice>
              <mc:Fallback>
                <p:oleObj name="Equation" r:id="rId5" imgW="3162240" imgH="736560" progId="Equation.DSMT4">
                  <p:embed/>
                  <p:pic>
                    <p:nvPicPr>
                      <p:cNvPr id="717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8413" y="2577734"/>
                        <a:ext cx="31623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1237904"/>
              </p:ext>
            </p:extLst>
          </p:nvPr>
        </p:nvGraphicFramePr>
        <p:xfrm>
          <a:off x="805702" y="3576852"/>
          <a:ext cx="1157287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406" name="Equation" r:id="rId7" imgW="1155199" imgH="355446" progId="Equation.DSMT4">
                  <p:embed/>
                </p:oleObj>
              </mc:Choice>
              <mc:Fallback>
                <p:oleObj name="Equation" r:id="rId7" imgW="1155199" imgH="355446" progId="Equation.DSMT4">
                  <p:embed/>
                  <p:pic>
                    <p:nvPicPr>
                      <p:cNvPr id="717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5702" y="3576852"/>
                        <a:ext cx="1157287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2174127" y="3576852"/>
            <a:ext cx="7921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/>
              <a:t>when</a:t>
            </a:r>
          </a:p>
        </p:txBody>
      </p:sp>
      <p:graphicFrame>
        <p:nvGraphicFramePr>
          <p:cNvPr id="20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0675472"/>
              </p:ext>
            </p:extLst>
          </p:nvPr>
        </p:nvGraphicFramePr>
        <p:xfrm>
          <a:off x="3054726" y="3387146"/>
          <a:ext cx="31623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407" name="Equation" r:id="rId9" imgW="3162240" imgH="736560" progId="Equation.DSMT4">
                  <p:embed/>
                </p:oleObj>
              </mc:Choice>
              <mc:Fallback>
                <p:oleObj name="Equation" r:id="rId9" imgW="3162240" imgH="736560" progId="Equation.DSMT4">
                  <p:embed/>
                  <p:pic>
                    <p:nvPicPr>
                      <p:cNvPr id="7177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4726" y="3387146"/>
                        <a:ext cx="31623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766785"/>
              </p:ext>
            </p:extLst>
          </p:nvPr>
        </p:nvGraphicFramePr>
        <p:xfrm>
          <a:off x="1102560" y="4328009"/>
          <a:ext cx="75438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408" name="Equation" r:id="rId11" imgW="7543800" imgH="736560" progId="Equation.DSMT4">
                  <p:embed/>
                </p:oleObj>
              </mc:Choice>
              <mc:Fallback>
                <p:oleObj name="Equation" r:id="rId11" imgW="7543800" imgH="736560" progId="Equation.DSMT4">
                  <p:embed/>
                  <p:pic>
                    <p:nvPicPr>
                      <p:cNvPr id="1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2560" y="4328009"/>
                        <a:ext cx="75438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物件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5966807"/>
              </p:ext>
            </p:extLst>
          </p:nvPr>
        </p:nvGraphicFramePr>
        <p:xfrm>
          <a:off x="1089397" y="5210233"/>
          <a:ext cx="44958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409" name="Equation" r:id="rId13" imgW="4495680" imgH="736560" progId="Equation.DSMT4">
                  <p:embed/>
                </p:oleObj>
              </mc:Choice>
              <mc:Fallback>
                <p:oleObj name="Equation" r:id="rId13" imgW="4495680" imgH="736560" progId="Equation.DSMT4">
                  <p:embed/>
                  <p:pic>
                    <p:nvPicPr>
                      <p:cNvPr id="2" name="物件 1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089397" y="5210233"/>
                        <a:ext cx="4495800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10"/>
          <p:cNvSpPr>
            <a:spLocks noChangeArrowheads="1"/>
          </p:cNvSpPr>
          <p:nvPr/>
        </p:nvSpPr>
        <p:spPr bwMode="auto">
          <a:xfrm>
            <a:off x="5724128" y="5378478"/>
            <a:ext cx="147027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15000"/>
              </a:spcBef>
            </a:pPr>
            <a:r>
              <a:rPr lang="en-US" altLang="zh-TW" dirty="0">
                <a:sym typeface="Symbol" panose="05050102010706020507" pitchFamily="18" charset="2"/>
              </a:rPr>
              <a:t>(local mean)</a:t>
            </a:r>
            <a:endParaRPr lang="en-US" altLang="zh-TW" dirty="0"/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187833" y="4466836"/>
            <a:ext cx="95021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dirty="0"/>
              <a:t>where</a:t>
            </a:r>
          </a:p>
        </p:txBody>
      </p:sp>
    </p:spTree>
    <p:extLst>
      <p:ext uri="{BB962C8B-B14F-4D97-AF65-F5344CB8AC3E}">
        <p14:creationId xmlns:p14="http://schemas.microsoft.com/office/powerpoint/2010/main" val="6050263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fld id="{2BD74A7E-8483-4577-BF9C-CBCB97592535}" type="slidenum">
              <a:rPr lang="en-US" altLang="zh-TW">
                <a:solidFill>
                  <a:srgbClr val="3333FF"/>
                </a:solidFill>
                <a:ea typeface="新細明體" panose="02020500000000000000" pitchFamily="18" charset="-120"/>
              </a:rPr>
              <a:pPr/>
              <a:t>163</a:t>
            </a:fld>
            <a:endParaRPr lang="en-US" altLang="zh-TW">
              <a:solidFill>
                <a:srgbClr val="3333FF"/>
              </a:solidFill>
              <a:ea typeface="新細明體" panose="02020500000000000000" pitchFamily="18" charset="-120"/>
            </a:endParaRPr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665163"/>
            <a:ext cx="7965579" cy="4852069"/>
          </a:xfrm>
          <a:prstGeom prst="rect">
            <a:avLst/>
          </a:prstGeom>
        </p:spPr>
      </p:pic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51520" y="1052736"/>
            <a:ext cx="95021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i="1" dirty="0"/>
              <a:t>x</a:t>
            </a:r>
            <a:r>
              <a:rPr lang="en-US" altLang="zh-TW" dirty="0"/>
              <a:t>[</a:t>
            </a:r>
            <a:r>
              <a:rPr lang="en-US" altLang="zh-TW" i="1" dirty="0"/>
              <a:t>n</a:t>
            </a:r>
            <a:r>
              <a:rPr lang="en-US" altLang="zh-TW" dirty="0"/>
              <a:t>]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51520" y="2204864"/>
            <a:ext cx="95021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i="1" dirty="0"/>
              <a:t>h</a:t>
            </a:r>
            <a:r>
              <a:rPr lang="en-US" altLang="zh-TW" dirty="0"/>
              <a:t>[</a:t>
            </a:r>
            <a:r>
              <a:rPr lang="en-US" altLang="zh-TW" dirty="0">
                <a:sym typeface="Symbol" panose="05050102010706020507" pitchFamily="18" charset="2"/>
              </a:rPr>
              <a:t></a:t>
            </a:r>
            <a:r>
              <a:rPr lang="en-US" altLang="zh-TW" i="1" dirty="0"/>
              <a:t>n</a:t>
            </a:r>
            <a:r>
              <a:rPr lang="en-US" altLang="zh-TW" dirty="0"/>
              <a:t>]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225993" y="3362386"/>
            <a:ext cx="95021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i="1" dirty="0"/>
              <a:t>h</a:t>
            </a:r>
            <a:r>
              <a:rPr lang="en-US" altLang="zh-TW" baseline="-25000" dirty="0"/>
              <a:t>1</a:t>
            </a:r>
            <a:r>
              <a:rPr lang="en-US" altLang="zh-TW" dirty="0"/>
              <a:t>[</a:t>
            </a:r>
            <a:r>
              <a:rPr lang="en-US" altLang="zh-TW" dirty="0">
                <a:sym typeface="Symbol" panose="05050102010706020507" pitchFamily="18" charset="2"/>
              </a:rPr>
              <a:t></a:t>
            </a:r>
            <a:r>
              <a:rPr lang="en-US" altLang="zh-TW" i="1" dirty="0"/>
              <a:t>n</a:t>
            </a:r>
            <a:r>
              <a:rPr lang="en-US" altLang="zh-TW" dirty="0"/>
              <a:t>]</a:t>
            </a: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277542" y="4581128"/>
            <a:ext cx="95021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i="1" dirty="0"/>
              <a:t>y</a:t>
            </a:r>
            <a:r>
              <a:rPr lang="en-US" altLang="zh-TW" dirty="0"/>
              <a:t>[</a:t>
            </a:r>
            <a:r>
              <a:rPr lang="en-US" altLang="zh-TW" i="1" dirty="0"/>
              <a:t>n</a:t>
            </a:r>
            <a:r>
              <a:rPr lang="en-US" altLang="zh-TW" dirty="0"/>
              <a:t>]</a:t>
            </a:r>
          </a:p>
        </p:txBody>
      </p:sp>
      <p:sp>
        <p:nvSpPr>
          <p:cNvPr id="2" name="矩形 1"/>
          <p:cNvSpPr/>
          <p:nvPr/>
        </p:nvSpPr>
        <p:spPr>
          <a:xfrm>
            <a:off x="2411760" y="214407"/>
            <a:ext cx="34149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15000"/>
              </a:spcBef>
            </a:pPr>
            <a:r>
              <a:rPr lang="en-US" altLang="zh-TW" dirty="0"/>
              <a:t>Normalization and Offset Form</a:t>
            </a:r>
          </a:p>
        </p:txBody>
      </p:sp>
    </p:spTree>
    <p:extLst>
      <p:ext uri="{BB962C8B-B14F-4D97-AF65-F5344CB8AC3E}">
        <p14:creationId xmlns:p14="http://schemas.microsoft.com/office/powerpoint/2010/main" val="31034501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fld id="{27770D67-6717-46C6-94AB-051BEF3A6C40}" type="slidenum">
              <a:rPr lang="en-US" altLang="zh-TW">
                <a:solidFill>
                  <a:srgbClr val="3333FF"/>
                </a:solidFill>
                <a:ea typeface="新細明體" panose="02020500000000000000" pitchFamily="18" charset="-120"/>
              </a:rPr>
              <a:pPr/>
              <a:t>164</a:t>
            </a:fld>
            <a:endParaRPr lang="en-US" altLang="zh-TW">
              <a:solidFill>
                <a:srgbClr val="3333FF"/>
              </a:solidFill>
              <a:ea typeface="新細明體" panose="02020500000000000000" pitchFamily="18" charset="-12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8198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8199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8200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8201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8202" name="Rectangle 14"/>
          <p:cNvSpPr>
            <a:spLocks noChangeArrowheads="1"/>
          </p:cNvSpPr>
          <p:nvPr/>
        </p:nvSpPr>
        <p:spPr bwMode="auto">
          <a:xfrm>
            <a:off x="468313" y="549275"/>
            <a:ext cx="8207375" cy="46037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3333FF"/>
                </a:solidFill>
                <a:sym typeface="Wingdings 2" panose="05020102010507070707" pitchFamily="18" charset="2"/>
              </a:rPr>
              <a:t></a:t>
            </a:r>
            <a:r>
              <a:rPr lang="en-US" altLang="zh-TW" sz="2400" b="1">
                <a:solidFill>
                  <a:srgbClr val="3333FF"/>
                </a:solidFill>
              </a:rPr>
              <a:t> 4-E  Popular Filters (5):  Particle Filter and Kalman Filter</a:t>
            </a:r>
            <a:r>
              <a:rPr lang="en-US" altLang="zh-TW" sz="2400"/>
              <a:t>  </a:t>
            </a:r>
          </a:p>
        </p:txBody>
      </p:sp>
      <p:graphicFrame>
        <p:nvGraphicFramePr>
          <p:cNvPr id="8194" name="Object 32"/>
          <p:cNvGraphicFramePr>
            <a:graphicFrameLocks noChangeAspect="1"/>
          </p:cNvGraphicFramePr>
          <p:nvPr/>
        </p:nvGraphicFramePr>
        <p:xfrm>
          <a:off x="1619250" y="1700213"/>
          <a:ext cx="2525713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5" name="Equation" r:id="rId3" imgW="2527200" imgH="380880" progId="Equation.DSMT4">
                  <p:embed/>
                </p:oleObj>
              </mc:Choice>
              <mc:Fallback>
                <p:oleObj name="Equation" r:id="rId3" imgW="2527200" imgH="380880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1700213"/>
                        <a:ext cx="2525713" cy="37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3" name="文字方塊 13"/>
          <p:cNvSpPr txBox="1">
            <a:spLocks noChangeArrowheads="1"/>
          </p:cNvSpPr>
          <p:nvPr/>
        </p:nvSpPr>
        <p:spPr bwMode="auto">
          <a:xfrm>
            <a:off x="539750" y="1196975"/>
            <a:ext cx="19446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</a:rPr>
              <a:t>Particle filter:</a:t>
            </a:r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8204" name="文字方塊 14"/>
          <p:cNvSpPr txBox="1">
            <a:spLocks noChangeArrowheads="1"/>
          </p:cNvSpPr>
          <p:nvPr/>
        </p:nvSpPr>
        <p:spPr bwMode="auto">
          <a:xfrm>
            <a:off x="1619250" y="2566988"/>
            <a:ext cx="61928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r>
              <a:rPr lang="en-US" altLang="zh-TW" i="1" dirty="0"/>
              <a:t>f</a:t>
            </a:r>
            <a:r>
              <a:rPr lang="en-US" altLang="zh-TW" dirty="0"/>
              <a:t>( ) is some mapping function and </a:t>
            </a:r>
            <a:r>
              <a:rPr lang="en-US" altLang="zh-TW" i="1" dirty="0"/>
              <a:t>m</a:t>
            </a:r>
            <a:r>
              <a:rPr lang="en-US" altLang="zh-TW" dirty="0"/>
              <a:t>[</a:t>
            </a:r>
            <a:r>
              <a:rPr lang="en-US" altLang="zh-TW" i="1" dirty="0"/>
              <a:t>n</a:t>
            </a:r>
            <a:r>
              <a:rPr lang="en-US" altLang="zh-TW" dirty="0"/>
              <a:t>] is the noise </a:t>
            </a:r>
            <a:endParaRPr lang="zh-TW" altLang="en-US" dirty="0"/>
          </a:p>
        </p:txBody>
      </p:sp>
      <p:sp>
        <p:nvSpPr>
          <p:cNvPr id="8205" name="文字方塊 15"/>
          <p:cNvSpPr txBox="1">
            <a:spLocks noChangeArrowheads="1"/>
          </p:cNvSpPr>
          <p:nvPr/>
        </p:nvSpPr>
        <p:spPr bwMode="auto">
          <a:xfrm>
            <a:off x="611188" y="3214688"/>
            <a:ext cx="6913562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ts val="1200"/>
              </a:spcBef>
            </a:pPr>
            <a:r>
              <a:rPr lang="en-US" altLang="zh-TW" dirty="0"/>
              <a:t>The goal of the particle filter is not to remove the noise.</a:t>
            </a:r>
          </a:p>
          <a:p>
            <a:pPr>
              <a:spcBef>
                <a:spcPts val="1200"/>
              </a:spcBef>
            </a:pPr>
            <a:r>
              <a:rPr lang="en-US" altLang="zh-TW" dirty="0"/>
              <a:t>It is used for </a:t>
            </a:r>
            <a:r>
              <a:rPr lang="en-US" altLang="zh-TW" dirty="0">
                <a:solidFill>
                  <a:srgbClr val="0000FF"/>
                </a:solidFill>
              </a:rPr>
              <a:t>system modeling </a:t>
            </a:r>
            <a:r>
              <a:rPr lang="en-US" altLang="zh-TW" dirty="0"/>
              <a:t>or </a:t>
            </a:r>
            <a:r>
              <a:rPr lang="en-US" altLang="zh-TW" dirty="0">
                <a:solidFill>
                  <a:srgbClr val="0000FF"/>
                </a:solidFill>
              </a:rPr>
              <a:t>prediction</a:t>
            </a:r>
            <a:r>
              <a:rPr lang="en-US" altLang="zh-TW" dirty="0"/>
              <a:t>.   </a:t>
            </a:r>
            <a:endParaRPr lang="zh-TW" altLang="en-US" dirty="0"/>
          </a:p>
        </p:txBody>
      </p:sp>
      <p:sp>
        <p:nvSpPr>
          <p:cNvPr id="8206" name="矩形 17"/>
          <p:cNvSpPr>
            <a:spLocks noChangeArrowheads="1"/>
          </p:cNvSpPr>
          <p:nvPr/>
        </p:nvSpPr>
        <p:spPr bwMode="auto">
          <a:xfrm>
            <a:off x="539750" y="4841540"/>
            <a:ext cx="79930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just">
              <a:spcBef>
                <a:spcPts val="1200"/>
              </a:spcBef>
            </a:pPr>
            <a:r>
              <a:rPr lang="en-US" altLang="zh-TW" dirty="0"/>
              <a:t>When (</a:t>
            </a:r>
            <a:r>
              <a:rPr lang="en-US" altLang="zh-TW" dirty="0" err="1"/>
              <a:t>i</a:t>
            </a:r>
            <a:r>
              <a:rPr lang="en-US" altLang="zh-TW" dirty="0"/>
              <a:t>) </a:t>
            </a:r>
            <a:r>
              <a:rPr lang="en-US" altLang="zh-TW" i="1" dirty="0"/>
              <a:t>f</a:t>
            </a:r>
            <a:r>
              <a:rPr lang="en-US" altLang="zh-TW" dirty="0"/>
              <a:t>( ) is a linear function and (ii) </a:t>
            </a:r>
            <a:r>
              <a:rPr lang="en-US" altLang="zh-TW" i="1" dirty="0"/>
              <a:t>m</a:t>
            </a:r>
            <a:r>
              <a:rPr lang="en-US" altLang="zh-TW" dirty="0"/>
              <a:t>[</a:t>
            </a:r>
            <a:r>
              <a:rPr lang="en-US" altLang="zh-TW" i="1" dirty="0"/>
              <a:t>n</a:t>
            </a:r>
            <a:r>
              <a:rPr lang="en-US" altLang="zh-TW" dirty="0"/>
              <a:t>] is a Gaussian noise, it becomes the </a:t>
            </a:r>
            <a:r>
              <a:rPr lang="en-US" altLang="zh-TW" dirty="0" err="1">
                <a:solidFill>
                  <a:srgbClr val="FF0000"/>
                </a:solidFill>
              </a:rPr>
              <a:t>Kalman</a:t>
            </a:r>
            <a:r>
              <a:rPr lang="en-US" altLang="zh-TW" dirty="0">
                <a:solidFill>
                  <a:srgbClr val="FF0000"/>
                </a:solidFill>
              </a:rPr>
              <a:t> filter</a:t>
            </a:r>
            <a:r>
              <a:rPr lang="en-US" altLang="zh-TW" dirty="0"/>
              <a:t>.  </a:t>
            </a:r>
          </a:p>
        </p:txBody>
      </p:sp>
      <p:sp>
        <p:nvSpPr>
          <p:cNvPr id="2" name="矩形 1"/>
          <p:cNvSpPr/>
          <p:nvPr/>
        </p:nvSpPr>
        <p:spPr>
          <a:xfrm>
            <a:off x="1403648" y="5734759"/>
            <a:ext cx="12298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/>
              <a:t>Example: </a:t>
            </a:r>
            <a:endParaRPr lang="zh-TW" altLang="en-US" dirty="0"/>
          </a:p>
        </p:txBody>
      </p:sp>
      <p:graphicFrame>
        <p:nvGraphicFramePr>
          <p:cNvPr id="16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068228"/>
              </p:ext>
            </p:extLst>
          </p:nvPr>
        </p:nvGraphicFramePr>
        <p:xfrm>
          <a:off x="2843808" y="5676022"/>
          <a:ext cx="3084512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6" name="Equation" r:id="rId5" imgW="3085920" imgH="685800" progId="Equation.DSMT4">
                  <p:embed/>
                </p:oleObj>
              </mc:Choice>
              <mc:Fallback>
                <p:oleObj name="Equation" r:id="rId5" imgW="3085920" imgH="685800" progId="Equation.DSMT4">
                  <p:embed/>
                  <p:pic>
                    <p:nvPicPr>
                      <p:cNvPr id="8194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5676022"/>
                        <a:ext cx="3084512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8035381"/>
              </p:ext>
            </p:extLst>
          </p:nvPr>
        </p:nvGraphicFramePr>
        <p:xfrm>
          <a:off x="1614666" y="2152242"/>
          <a:ext cx="4710112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7" name="Equation" r:id="rId7" imgW="4711680" imgH="380880" progId="Equation.DSMT4">
                  <p:embed/>
                </p:oleObj>
              </mc:Choice>
              <mc:Fallback>
                <p:oleObj name="Equation" r:id="rId7" imgW="4711680" imgH="380880" progId="Equation.DSMT4">
                  <p:embed/>
                  <p:pic>
                    <p:nvPicPr>
                      <p:cNvPr id="8194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4666" y="2152242"/>
                        <a:ext cx="4710112" cy="37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矩形 2">
            <a:extLst>
              <a:ext uri="{FF2B5EF4-FFF2-40B4-BE49-F238E27FC236}">
                <a16:creationId xmlns:a16="http://schemas.microsoft.com/office/drawing/2014/main" id="{08EB24DC-91E2-429F-B227-C2A31F35D78B}"/>
              </a:ext>
            </a:extLst>
          </p:cNvPr>
          <p:cNvSpPr/>
          <p:nvPr/>
        </p:nvSpPr>
        <p:spPr>
          <a:xfrm>
            <a:off x="2843808" y="2835169"/>
            <a:ext cx="23042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>
                <a:solidFill>
                  <a:srgbClr val="3333FF"/>
                </a:solidFill>
              </a:rPr>
              <a:t>(prediction model)</a:t>
            </a:r>
            <a:endParaRPr lang="zh-TW" altLang="en-US" dirty="0">
              <a:solidFill>
                <a:srgbClr val="3333FF"/>
              </a:solidFill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081D2FC6-B627-44FE-A199-67EA132227EB}"/>
              </a:ext>
            </a:extLst>
          </p:cNvPr>
          <p:cNvSpPr/>
          <p:nvPr/>
        </p:nvSpPr>
        <p:spPr>
          <a:xfrm>
            <a:off x="5928320" y="2844406"/>
            <a:ext cx="23042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>
                <a:solidFill>
                  <a:srgbClr val="3333FF"/>
                </a:solidFill>
              </a:rPr>
              <a:t>(prediction error)</a:t>
            </a:r>
            <a:endParaRPr lang="zh-TW" altLang="en-US" dirty="0">
              <a:solidFill>
                <a:srgbClr val="3333FF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fld id="{FB2F1597-0FBF-4235-A97F-300E9992DB7F}" type="slidenum">
              <a:rPr lang="en-US" altLang="zh-TW">
                <a:solidFill>
                  <a:srgbClr val="3333FF"/>
                </a:solidFill>
                <a:ea typeface="新細明體" panose="02020500000000000000" pitchFamily="18" charset="-120"/>
              </a:rPr>
              <a:pPr/>
              <a:t>165</a:t>
            </a:fld>
            <a:endParaRPr lang="en-US" altLang="zh-TW">
              <a:solidFill>
                <a:srgbClr val="3333FF"/>
              </a:solidFill>
              <a:ea typeface="新細明體" panose="02020500000000000000" pitchFamily="18" charset="-120"/>
            </a:endParaRPr>
          </a:p>
        </p:txBody>
      </p:sp>
      <p:sp>
        <p:nvSpPr>
          <p:cNvPr id="23555" name="Rectangle 2"/>
          <p:cNvSpPr>
            <a:spLocks noChangeArrowheads="1"/>
          </p:cNvSpPr>
          <p:nvPr/>
        </p:nvSpPr>
        <p:spPr bwMode="auto">
          <a:xfrm>
            <a:off x="684213" y="3429000"/>
            <a:ext cx="7848600" cy="104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10000"/>
              </a:spcBef>
            </a:pPr>
            <a:r>
              <a:rPr lang="en-US" altLang="zh-TW">
                <a:ea typeface="新細明體" panose="02020500000000000000" pitchFamily="18" charset="-120"/>
              </a:rPr>
              <a:t>It is related to </a:t>
            </a:r>
            <a:r>
              <a:rPr lang="en-US" altLang="zh-TW">
                <a:solidFill>
                  <a:srgbClr val="3333FF"/>
                </a:solidFill>
                <a:ea typeface="新細明體" panose="02020500000000000000" pitchFamily="18" charset="-120"/>
              </a:rPr>
              <a:t>random process. </a:t>
            </a:r>
          </a:p>
          <a:p>
            <a:pPr eaLnBrk="1" hangingPunct="1">
              <a:spcBef>
                <a:spcPct val="10000"/>
              </a:spcBef>
              <a:buFontTx/>
              <a:buChar char="•"/>
            </a:pPr>
            <a:r>
              <a:rPr lang="en-US" altLang="zh-TW">
                <a:ea typeface="新細明體" panose="02020500000000000000" pitchFamily="18" charset="-120"/>
              </a:rPr>
              <a:t>The filter is designed based on the statistics of </a:t>
            </a:r>
            <a:r>
              <a:rPr lang="en-US" altLang="zh-TW">
                <a:solidFill>
                  <a:srgbClr val="0000FF"/>
                </a:solidFill>
                <a:ea typeface="新細明體" panose="02020500000000000000" pitchFamily="18" charset="-120"/>
              </a:rPr>
              <a:t>signal</a:t>
            </a:r>
            <a:r>
              <a:rPr lang="en-US" altLang="zh-TW">
                <a:ea typeface="新細明體" panose="02020500000000000000" pitchFamily="18" charset="-120"/>
              </a:rPr>
              <a:t> and </a:t>
            </a:r>
            <a:r>
              <a:rPr lang="en-US" altLang="zh-TW">
                <a:solidFill>
                  <a:srgbClr val="0000FF"/>
                </a:solidFill>
                <a:ea typeface="新細明體" panose="02020500000000000000" pitchFamily="18" charset="-120"/>
              </a:rPr>
              <a:t>noise</a:t>
            </a:r>
            <a:endParaRPr lang="en-US" altLang="zh-TW">
              <a:ea typeface="新細明體" panose="02020500000000000000" pitchFamily="18" charset="-120"/>
            </a:endParaRPr>
          </a:p>
          <a:p>
            <a:pPr eaLnBrk="1" hangingPunct="1"/>
            <a:endParaRPr lang="en-US" altLang="zh-TW">
              <a:ea typeface="新細明體" panose="02020500000000000000" pitchFamily="18" charset="-120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23558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23559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23560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23561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23562" name="Rectangle 14"/>
          <p:cNvSpPr>
            <a:spLocks noChangeArrowheads="1"/>
          </p:cNvSpPr>
          <p:nvPr/>
        </p:nvSpPr>
        <p:spPr bwMode="auto">
          <a:xfrm>
            <a:off x="468313" y="427038"/>
            <a:ext cx="7775575" cy="46672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3333FF"/>
                </a:solidFill>
                <a:sym typeface="Wingdings 2" panose="05020102010507070707" pitchFamily="18" charset="2"/>
              </a:rPr>
              <a:t></a:t>
            </a:r>
            <a:r>
              <a:rPr lang="en-US" altLang="zh-TW" sz="2400" b="1">
                <a:solidFill>
                  <a:srgbClr val="3333FF"/>
                </a:solidFill>
              </a:rPr>
              <a:t> 4-F  Popular Filters (5):  Wiener Filter</a:t>
            </a:r>
            <a:r>
              <a:rPr lang="en-US" altLang="zh-TW" sz="2400"/>
              <a:t>  </a:t>
            </a:r>
          </a:p>
        </p:txBody>
      </p:sp>
      <p:sp>
        <p:nvSpPr>
          <p:cNvPr id="23563" name="文字方塊 14"/>
          <p:cNvSpPr txBox="1">
            <a:spLocks noChangeArrowheads="1"/>
          </p:cNvSpPr>
          <p:nvPr/>
        </p:nvSpPr>
        <p:spPr bwMode="auto">
          <a:xfrm>
            <a:off x="827088" y="1196975"/>
            <a:ext cx="3889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/>
              <a:t>(Nobert Wiener </a:t>
            </a:r>
            <a:r>
              <a:rPr lang="zh-TW" altLang="en-US"/>
              <a:t>維納</a:t>
            </a:r>
            <a:r>
              <a:rPr lang="en-US" altLang="zh-TW"/>
              <a:t>, AD 1949)</a:t>
            </a:r>
            <a:endParaRPr lang="zh-TW" altLang="en-US"/>
          </a:p>
        </p:txBody>
      </p:sp>
      <p:sp>
        <p:nvSpPr>
          <p:cNvPr id="23564" name="Rectangle 2"/>
          <p:cNvSpPr>
            <a:spLocks noChangeArrowheads="1"/>
          </p:cNvSpPr>
          <p:nvPr/>
        </p:nvSpPr>
        <p:spPr bwMode="auto">
          <a:xfrm>
            <a:off x="611188" y="2276475"/>
            <a:ext cx="6337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10000"/>
              </a:spcBef>
              <a:buFontTx/>
              <a:buChar char="•"/>
            </a:pPr>
            <a:r>
              <a:rPr lang="en-US" altLang="zh-TW">
                <a:ea typeface="新細明體" panose="02020500000000000000" pitchFamily="18" charset="-120"/>
              </a:rPr>
              <a:t>No specific passband and stop band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fld id="{2DB8C8AB-3F77-40C4-97B5-7CDAFD4CDB37}" type="slidenum">
              <a:rPr lang="en-US" altLang="zh-TW">
                <a:solidFill>
                  <a:srgbClr val="3333FF"/>
                </a:solidFill>
                <a:ea typeface="新細明體" panose="02020500000000000000" pitchFamily="18" charset="-120"/>
              </a:rPr>
              <a:pPr/>
              <a:t>166</a:t>
            </a:fld>
            <a:endParaRPr lang="en-US" altLang="zh-TW">
              <a:solidFill>
                <a:srgbClr val="3333FF"/>
              </a:solidFill>
              <a:ea typeface="新細明體" panose="02020500000000000000" pitchFamily="18" charset="-120"/>
            </a:endParaRPr>
          </a:p>
        </p:txBody>
      </p:sp>
      <p:sp>
        <p:nvSpPr>
          <p:cNvPr id="9222" name="Rectangle 2"/>
          <p:cNvSpPr>
            <a:spLocks noChangeArrowheads="1"/>
          </p:cNvSpPr>
          <p:nvPr/>
        </p:nvSpPr>
        <p:spPr bwMode="auto">
          <a:xfrm>
            <a:off x="539552" y="476672"/>
            <a:ext cx="78486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Suppose that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zh-TW" dirty="0">
                <a:ea typeface="新細明體" panose="02020500000000000000" pitchFamily="18" charset="-120"/>
              </a:rPr>
              <a:t>(a) The cross-correlation between the </a:t>
            </a:r>
            <a:r>
              <a:rPr lang="en-US" altLang="zh-TW" dirty="0">
                <a:solidFill>
                  <a:srgbClr val="3333FF"/>
                </a:solidFill>
                <a:ea typeface="新細明體" panose="02020500000000000000" pitchFamily="18" charset="-120"/>
              </a:rPr>
              <a:t>original signal </a:t>
            </a:r>
            <a:r>
              <a:rPr lang="en-US" altLang="zh-TW" i="1" dirty="0" err="1">
                <a:solidFill>
                  <a:srgbClr val="3333FF"/>
                </a:solidFill>
                <a:ea typeface="新細明體" panose="02020500000000000000" pitchFamily="18" charset="-120"/>
              </a:rPr>
              <a:t>x</a:t>
            </a:r>
            <a:r>
              <a:rPr lang="en-US" altLang="zh-TW" i="1" baseline="-25000" dirty="0" err="1">
                <a:solidFill>
                  <a:srgbClr val="3333FF"/>
                </a:solidFill>
                <a:ea typeface="新細明體" panose="02020500000000000000" pitchFamily="18" charset="-120"/>
              </a:rPr>
              <a:t>s</a:t>
            </a:r>
            <a:r>
              <a:rPr lang="en-US" altLang="zh-TW" dirty="0">
                <a:solidFill>
                  <a:srgbClr val="3333FF"/>
                </a:solidFill>
                <a:ea typeface="新細明體" panose="02020500000000000000" pitchFamily="18" charset="-120"/>
              </a:rPr>
              <a:t>[</a:t>
            </a:r>
            <a:r>
              <a:rPr lang="en-US" altLang="zh-TW" i="1" dirty="0">
                <a:solidFill>
                  <a:srgbClr val="3333FF"/>
                </a:solidFill>
                <a:ea typeface="新細明體" panose="02020500000000000000" pitchFamily="18" charset="-120"/>
              </a:rPr>
              <a:t>n</a:t>
            </a:r>
            <a:r>
              <a:rPr lang="en-US" altLang="zh-TW" dirty="0">
                <a:solidFill>
                  <a:srgbClr val="3333FF"/>
                </a:solidFill>
                <a:ea typeface="新細明體" panose="02020500000000000000" pitchFamily="18" charset="-120"/>
              </a:rPr>
              <a:t>]</a:t>
            </a:r>
            <a:r>
              <a:rPr lang="en-US" altLang="zh-TW" dirty="0">
                <a:ea typeface="新細明體" panose="02020500000000000000" pitchFamily="18" charset="-120"/>
              </a:rPr>
              <a:t> and the </a:t>
            </a:r>
            <a:r>
              <a:rPr lang="en-US" altLang="zh-TW" dirty="0">
                <a:solidFill>
                  <a:srgbClr val="3333FF"/>
                </a:solidFill>
                <a:ea typeface="新細明體" panose="02020500000000000000" pitchFamily="18" charset="-120"/>
              </a:rPr>
              <a:t>received signal </a:t>
            </a:r>
            <a:r>
              <a:rPr lang="en-US" altLang="zh-TW" i="1" dirty="0" err="1">
                <a:solidFill>
                  <a:srgbClr val="3333FF"/>
                </a:solidFill>
                <a:ea typeface="新細明體" panose="02020500000000000000" pitchFamily="18" charset="-120"/>
              </a:rPr>
              <a:t>y</a:t>
            </a:r>
            <a:r>
              <a:rPr lang="en-US" altLang="zh-TW" i="1" baseline="-25000" dirty="0" err="1">
                <a:solidFill>
                  <a:srgbClr val="3333FF"/>
                </a:solidFill>
                <a:ea typeface="新細明體" panose="02020500000000000000" pitchFamily="18" charset="-120"/>
              </a:rPr>
              <a:t>s</a:t>
            </a:r>
            <a:r>
              <a:rPr lang="en-US" altLang="zh-TW" dirty="0">
                <a:solidFill>
                  <a:srgbClr val="3333FF"/>
                </a:solidFill>
                <a:ea typeface="新細明體" panose="02020500000000000000" pitchFamily="18" charset="-120"/>
              </a:rPr>
              <a:t>[</a:t>
            </a:r>
            <a:r>
              <a:rPr lang="en-US" altLang="zh-TW" i="1" dirty="0">
                <a:solidFill>
                  <a:srgbClr val="3333FF"/>
                </a:solidFill>
                <a:ea typeface="新細明體" panose="02020500000000000000" pitchFamily="18" charset="-120"/>
              </a:rPr>
              <a:t>n</a:t>
            </a:r>
            <a:r>
              <a:rPr lang="en-US" altLang="zh-TW" dirty="0">
                <a:solidFill>
                  <a:srgbClr val="3333FF"/>
                </a:solidFill>
                <a:ea typeface="新細明體" panose="02020500000000000000" pitchFamily="18" charset="-120"/>
              </a:rPr>
              <a:t>]</a:t>
            </a:r>
            <a:r>
              <a:rPr lang="en-US" altLang="zh-TW" dirty="0">
                <a:ea typeface="新細明體" panose="02020500000000000000" pitchFamily="18" charset="-120"/>
              </a:rPr>
              <a:t> (</a:t>
            </a:r>
            <a:r>
              <a:rPr lang="en-US" altLang="zh-TW" i="1" dirty="0">
                <a:ea typeface="新細明體" panose="02020500000000000000" pitchFamily="18" charset="-120"/>
              </a:rPr>
              <a:t>s</a:t>
            </a:r>
            <a:r>
              <a:rPr lang="en-US" altLang="zh-TW" dirty="0">
                <a:ea typeface="新細明體" panose="02020500000000000000" pitchFamily="18" charset="-120"/>
              </a:rPr>
              <a:t> = 1, 2, 3, ….) is </a:t>
            </a:r>
            <a:r>
              <a:rPr lang="en-US" altLang="zh-TW" i="1" dirty="0" err="1">
                <a:solidFill>
                  <a:srgbClr val="3333FF"/>
                </a:solidFill>
                <a:ea typeface="新細明體" panose="02020500000000000000" pitchFamily="18" charset="-120"/>
              </a:rPr>
              <a:t>R</a:t>
            </a:r>
            <a:r>
              <a:rPr lang="en-US" altLang="zh-TW" i="1" baseline="-25000" dirty="0" err="1">
                <a:solidFill>
                  <a:srgbClr val="3333FF"/>
                </a:solidFill>
                <a:ea typeface="新細明體" panose="02020500000000000000" pitchFamily="18" charset="-120"/>
              </a:rPr>
              <a:t>xy</a:t>
            </a:r>
            <a:r>
              <a:rPr lang="en-US" altLang="zh-TW" dirty="0">
                <a:solidFill>
                  <a:srgbClr val="3333FF"/>
                </a:solidFill>
                <a:ea typeface="新細明體" panose="02020500000000000000" pitchFamily="18" charset="-120"/>
              </a:rPr>
              <a:t>[</a:t>
            </a:r>
            <a:r>
              <a:rPr lang="en-US" altLang="zh-TW" i="1" dirty="0">
                <a:solidFill>
                  <a:srgbClr val="3333FF"/>
                </a:solidFill>
                <a:ea typeface="新細明體" panose="02020500000000000000" pitchFamily="18" charset="-120"/>
              </a:rPr>
              <a:t>t</a:t>
            </a:r>
            <a:r>
              <a:rPr lang="en-US" altLang="zh-TW" dirty="0">
                <a:solidFill>
                  <a:srgbClr val="3333FF"/>
                </a:solidFill>
                <a:ea typeface="新細明體" panose="02020500000000000000" pitchFamily="18" charset="-120"/>
              </a:rPr>
              <a:t>, </a:t>
            </a:r>
            <a:r>
              <a:rPr lang="en-US" altLang="zh-TW" i="1" dirty="0">
                <a:solidFill>
                  <a:srgbClr val="3333FF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</a:t>
            </a:r>
            <a:r>
              <a:rPr lang="en-US" altLang="zh-TW" dirty="0">
                <a:solidFill>
                  <a:srgbClr val="3333FF"/>
                </a:solidFill>
                <a:ea typeface="新細明體" panose="02020500000000000000" pitchFamily="18" charset="-120"/>
              </a:rPr>
              <a:t>],</a:t>
            </a:r>
            <a:r>
              <a:rPr lang="en-US" altLang="zh-TW" dirty="0">
                <a:ea typeface="新細明體" panose="02020500000000000000" pitchFamily="18" charset="-120"/>
              </a:rPr>
              <a:t>  </a:t>
            </a:r>
            <a:br>
              <a:rPr lang="en-US" altLang="zh-TW" dirty="0">
                <a:ea typeface="新細明體" panose="02020500000000000000" pitchFamily="18" charset="-120"/>
              </a:rPr>
            </a:br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dirty="0">
              <a:ea typeface="新細明體" panose="02020500000000000000" pitchFamily="18" charset="-120"/>
            </a:endParaRPr>
          </a:p>
        </p:txBody>
      </p:sp>
      <p:sp>
        <p:nvSpPr>
          <p:cNvPr id="922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922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922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922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922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9228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graphicFrame>
        <p:nvGraphicFramePr>
          <p:cNvPr id="16" name="物件 15">
            <a:extLst>
              <a:ext uri="{FF2B5EF4-FFF2-40B4-BE49-F238E27FC236}">
                <a16:creationId xmlns:a16="http://schemas.microsoft.com/office/drawing/2014/main" id="{19E29497-45AD-4683-9732-BBB242F09F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3092708"/>
              </p:ext>
            </p:extLst>
          </p:nvPr>
        </p:nvGraphicFramePr>
        <p:xfrm>
          <a:off x="1417638" y="1619250"/>
          <a:ext cx="47879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3" name="Equation" r:id="rId3" imgW="4787640" imgH="685800" progId="Equation.DSMT4">
                  <p:embed/>
                </p:oleObj>
              </mc:Choice>
              <mc:Fallback>
                <p:oleObj name="Equation" r:id="rId3" imgW="4787640" imgH="685800" progId="Equation.DSMT4">
                  <p:embed/>
                  <p:pic>
                    <p:nvPicPr>
                      <p:cNvPr id="20" name="物件 19">
                        <a:extLst>
                          <a:ext uri="{FF2B5EF4-FFF2-40B4-BE49-F238E27FC236}">
                            <a16:creationId xmlns:a16="http://schemas.microsoft.com/office/drawing/2014/main" id="{D69234E9-8F66-4125-B97E-EE8501AEF46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17638" y="1619250"/>
                        <a:ext cx="47879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矩形 4">
            <a:extLst>
              <a:ext uri="{FF2B5EF4-FFF2-40B4-BE49-F238E27FC236}">
                <a16:creationId xmlns:a16="http://schemas.microsoft.com/office/drawing/2014/main" id="{29D9E0A7-C91E-418C-84C5-AD4F60520E74}"/>
              </a:ext>
            </a:extLst>
          </p:cNvPr>
          <p:cNvSpPr/>
          <p:nvPr/>
        </p:nvSpPr>
        <p:spPr>
          <a:xfrm>
            <a:off x="566733" y="3064202"/>
            <a:ext cx="76328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(b) The auto-correlation of the </a:t>
            </a:r>
            <a:r>
              <a:rPr lang="en-US" altLang="zh-TW" dirty="0">
                <a:solidFill>
                  <a:srgbClr val="3333FF"/>
                </a:solidFill>
                <a:ea typeface="新細明體" panose="02020500000000000000" pitchFamily="18" charset="-120"/>
              </a:rPr>
              <a:t>received signal</a:t>
            </a:r>
            <a:r>
              <a:rPr lang="en-US" altLang="zh-TW" dirty="0">
                <a:ea typeface="新細明體" panose="02020500000000000000" pitchFamily="18" charset="-120"/>
              </a:rPr>
              <a:t>  (denoted by </a:t>
            </a:r>
            <a:r>
              <a:rPr lang="en-US" altLang="zh-TW" i="1" dirty="0" err="1">
                <a:solidFill>
                  <a:srgbClr val="3333FF"/>
                </a:solidFill>
                <a:ea typeface="新細明體" panose="02020500000000000000" pitchFamily="18" charset="-120"/>
              </a:rPr>
              <a:t>R</a:t>
            </a:r>
            <a:r>
              <a:rPr lang="en-US" altLang="zh-TW" i="1" baseline="-25000" dirty="0" err="1">
                <a:solidFill>
                  <a:srgbClr val="3333FF"/>
                </a:solidFill>
                <a:ea typeface="新細明體" panose="02020500000000000000" pitchFamily="18" charset="-120"/>
              </a:rPr>
              <a:t>yy</a:t>
            </a:r>
            <a:r>
              <a:rPr lang="en-US" altLang="zh-TW" dirty="0">
                <a:solidFill>
                  <a:srgbClr val="3333FF"/>
                </a:solidFill>
                <a:ea typeface="新細明體" panose="02020500000000000000" pitchFamily="18" charset="-120"/>
              </a:rPr>
              <a:t>[</a:t>
            </a:r>
            <a:r>
              <a:rPr lang="en-US" altLang="zh-TW" i="1" dirty="0">
                <a:solidFill>
                  <a:srgbClr val="3333FF"/>
                </a:solidFill>
                <a:ea typeface="新細明體" panose="02020500000000000000" pitchFamily="18" charset="-120"/>
              </a:rPr>
              <a:t>n</a:t>
            </a:r>
            <a:r>
              <a:rPr lang="en-US" altLang="zh-TW" dirty="0">
                <a:solidFill>
                  <a:srgbClr val="3333FF"/>
                </a:solidFill>
                <a:ea typeface="新細明體" panose="02020500000000000000" pitchFamily="18" charset="-120"/>
              </a:rPr>
              <a:t>, </a:t>
            </a:r>
            <a:r>
              <a:rPr lang="en-US" altLang="zh-TW" i="1" dirty="0">
                <a:solidFill>
                  <a:srgbClr val="3333FF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</a:t>
            </a:r>
            <a:r>
              <a:rPr lang="en-US" altLang="zh-TW" dirty="0">
                <a:solidFill>
                  <a:srgbClr val="3333FF"/>
                </a:solidFill>
                <a:ea typeface="新細明體" panose="02020500000000000000" pitchFamily="18" charset="-120"/>
              </a:rPr>
              <a:t>]</a:t>
            </a:r>
            <a:r>
              <a:rPr lang="en-US" altLang="zh-TW" dirty="0">
                <a:ea typeface="新細明體" panose="02020500000000000000" pitchFamily="18" charset="-120"/>
              </a:rPr>
              <a:t>).</a:t>
            </a:r>
          </a:p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   </a:t>
            </a:r>
          </a:p>
          <a:p>
            <a:pPr eaLnBrk="1" hangingPunct="1">
              <a:spcBef>
                <a:spcPct val="40000"/>
              </a:spcBef>
            </a:pPr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>
              <a:spcBef>
                <a:spcPct val="40000"/>
              </a:spcBef>
            </a:pPr>
            <a:r>
              <a:rPr lang="en-US" altLang="zh-TW" dirty="0">
                <a:ea typeface="新細明體" panose="02020500000000000000" pitchFamily="18" charset="-120"/>
              </a:rPr>
              <a:t>Then the transfer function of the optimal filter can be designed as </a:t>
            </a:r>
          </a:p>
        </p:txBody>
      </p:sp>
      <p:graphicFrame>
        <p:nvGraphicFramePr>
          <p:cNvPr id="18" name="物件 17">
            <a:extLst>
              <a:ext uri="{FF2B5EF4-FFF2-40B4-BE49-F238E27FC236}">
                <a16:creationId xmlns:a16="http://schemas.microsoft.com/office/drawing/2014/main" id="{15357DC4-659D-44A5-8C0E-C769CB96E9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3140263"/>
              </p:ext>
            </p:extLst>
          </p:nvPr>
        </p:nvGraphicFramePr>
        <p:xfrm>
          <a:off x="1263650" y="2335213"/>
          <a:ext cx="14097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4" name="Equation" r:id="rId5" imgW="1409400" imgH="355320" progId="Equation.DSMT4">
                  <p:embed/>
                </p:oleObj>
              </mc:Choice>
              <mc:Fallback>
                <p:oleObj name="Equation" r:id="rId5" imgW="1409400" imgH="355320" progId="Equation.DSMT4">
                  <p:embed/>
                  <p:pic>
                    <p:nvPicPr>
                      <p:cNvPr id="16" name="物件 15">
                        <a:extLst>
                          <a:ext uri="{FF2B5EF4-FFF2-40B4-BE49-F238E27FC236}">
                            <a16:creationId xmlns:a16="http://schemas.microsoft.com/office/drawing/2014/main" id="{19E29497-45AD-4683-9732-BBB242F09FA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63650" y="2335213"/>
                        <a:ext cx="1409700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矩形 5">
            <a:extLst>
              <a:ext uri="{FF2B5EF4-FFF2-40B4-BE49-F238E27FC236}">
                <a16:creationId xmlns:a16="http://schemas.microsoft.com/office/drawing/2014/main" id="{C17E0805-AD85-4C90-913D-EA319C6D5D36}"/>
              </a:ext>
            </a:extLst>
          </p:cNvPr>
          <p:cNvSpPr/>
          <p:nvPr/>
        </p:nvSpPr>
        <p:spPr>
          <a:xfrm>
            <a:off x="2870989" y="2296220"/>
            <a:ext cx="53285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40000"/>
              </a:spcBef>
            </a:pPr>
            <a:r>
              <a:rPr lang="en-US" altLang="zh-TW" dirty="0">
                <a:ea typeface="新細明體" panose="02020500000000000000" pitchFamily="18" charset="-120"/>
              </a:rPr>
              <a:t>the values of </a:t>
            </a:r>
            <a:r>
              <a:rPr lang="en-US" altLang="zh-TW" i="1" dirty="0">
                <a:ea typeface="新細明體" panose="02020500000000000000" pitchFamily="18" charset="-120"/>
              </a:rPr>
              <a:t>x</a:t>
            </a:r>
            <a:r>
              <a:rPr lang="en-US" altLang="zh-TW" dirty="0">
                <a:ea typeface="新細明體" panose="02020500000000000000" pitchFamily="18" charset="-120"/>
              </a:rPr>
              <a:t>[</a:t>
            </a:r>
            <a:r>
              <a:rPr lang="en-US" altLang="zh-TW" i="1" dirty="0">
                <a:ea typeface="新細明體" panose="02020500000000000000" pitchFamily="18" charset="-120"/>
              </a:rPr>
              <a:t>n</a:t>
            </a:r>
            <a:r>
              <a:rPr lang="en-US" altLang="zh-TW" dirty="0">
                <a:ea typeface="新細明體" panose="02020500000000000000" pitchFamily="18" charset="-120"/>
              </a:rPr>
              <a:t>] and </a:t>
            </a:r>
            <a:r>
              <a:rPr lang="en-US" altLang="zh-TW" i="1" dirty="0">
                <a:ea typeface="新細明體" panose="02020500000000000000" pitchFamily="18" charset="-120"/>
              </a:rPr>
              <a:t>y</a:t>
            </a:r>
            <a:r>
              <a:rPr lang="en-US" altLang="zh-TW" dirty="0">
                <a:ea typeface="新細明體" panose="02020500000000000000" pitchFamily="18" charset="-120"/>
              </a:rPr>
              <a:t>[</a:t>
            </a:r>
            <a:r>
              <a:rPr lang="en-US" altLang="zh-TW" i="1" dirty="0">
                <a:ea typeface="新細明體" panose="02020500000000000000" pitchFamily="18" charset="-120"/>
                <a:sym typeface="Symbol" panose="05050102010706020507" pitchFamily="18" charset="2"/>
              </a:rPr>
              <a:t></a:t>
            </a:r>
            <a:r>
              <a:rPr lang="en-US" altLang="zh-TW" dirty="0">
                <a:ea typeface="新細明體" panose="02020500000000000000" pitchFamily="18" charset="-120"/>
              </a:rPr>
              <a:t>] measured </a:t>
            </a:r>
            <a:r>
              <a:rPr lang="en-US" altLang="zh-TW" dirty="0">
                <a:solidFill>
                  <a:srgbClr val="FF0000"/>
                </a:solidFill>
                <a:ea typeface="新細明體" panose="02020500000000000000" pitchFamily="18" charset="-120"/>
              </a:rPr>
              <a:t>in the </a:t>
            </a:r>
            <a:r>
              <a:rPr lang="en-US" altLang="zh-TW" i="1" dirty="0" err="1">
                <a:solidFill>
                  <a:srgbClr val="FF0000"/>
                </a:solidFill>
                <a:ea typeface="新細明體" panose="02020500000000000000" pitchFamily="18" charset="-120"/>
              </a:rPr>
              <a:t>s</a:t>
            </a:r>
            <a:r>
              <a:rPr lang="en-US" altLang="zh-TW" baseline="30000" dirty="0" err="1">
                <a:solidFill>
                  <a:srgbClr val="FF0000"/>
                </a:solidFill>
                <a:ea typeface="新細明體" panose="02020500000000000000" pitchFamily="18" charset="-120"/>
              </a:rPr>
              <a:t>th</a:t>
            </a:r>
            <a:r>
              <a:rPr lang="en-US" altLang="zh-TW" dirty="0">
                <a:solidFill>
                  <a:srgbClr val="FF0000"/>
                </a:solidFill>
                <a:ea typeface="新細明體" panose="02020500000000000000" pitchFamily="18" charset="-120"/>
              </a:rPr>
              <a:t> trial</a:t>
            </a:r>
          </a:p>
        </p:txBody>
      </p:sp>
      <p:graphicFrame>
        <p:nvGraphicFramePr>
          <p:cNvPr id="20" name="物件 19">
            <a:extLst>
              <a:ext uri="{FF2B5EF4-FFF2-40B4-BE49-F238E27FC236}">
                <a16:creationId xmlns:a16="http://schemas.microsoft.com/office/drawing/2014/main" id="{6F9F3293-01E1-4FAD-8F13-5813930826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4076184"/>
              </p:ext>
            </p:extLst>
          </p:nvPr>
        </p:nvGraphicFramePr>
        <p:xfrm>
          <a:off x="1492250" y="3460750"/>
          <a:ext cx="48260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5" name="Equation" r:id="rId7" imgW="4825800" imgH="685800" progId="Equation.DSMT4">
                  <p:embed/>
                </p:oleObj>
              </mc:Choice>
              <mc:Fallback>
                <p:oleObj name="Equation" r:id="rId7" imgW="4825800" imgH="685800" progId="Equation.DSMT4">
                  <p:embed/>
                  <p:pic>
                    <p:nvPicPr>
                      <p:cNvPr id="16" name="物件 15">
                        <a:extLst>
                          <a:ext uri="{FF2B5EF4-FFF2-40B4-BE49-F238E27FC236}">
                            <a16:creationId xmlns:a16="http://schemas.microsoft.com/office/drawing/2014/main" id="{19E29497-45AD-4683-9732-BBB242F09FA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92250" y="3460750"/>
                        <a:ext cx="48260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矩形 20">
            <a:extLst>
              <a:ext uri="{FF2B5EF4-FFF2-40B4-BE49-F238E27FC236}">
                <a16:creationId xmlns:a16="http://schemas.microsoft.com/office/drawing/2014/main" id="{501C2CC2-7763-4C49-AE2E-329260AD2F36}"/>
              </a:ext>
            </a:extLst>
          </p:cNvPr>
          <p:cNvSpPr/>
          <p:nvPr/>
        </p:nvSpPr>
        <p:spPr>
          <a:xfrm>
            <a:off x="2870989" y="2653103"/>
            <a:ext cx="53285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40000"/>
              </a:spcBef>
            </a:pPr>
            <a:r>
              <a:rPr lang="en-US" altLang="zh-TW" dirty="0">
                <a:ea typeface="新細明體" panose="02020500000000000000" pitchFamily="18" charset="-120"/>
              </a:rPr>
              <a:t>There are </a:t>
            </a:r>
            <a:r>
              <a:rPr lang="en-US" altLang="zh-TW" i="1" dirty="0">
                <a:ea typeface="新細明體" panose="02020500000000000000" pitchFamily="18" charset="-120"/>
              </a:rPr>
              <a:t>N</a:t>
            </a:r>
            <a:r>
              <a:rPr lang="en-US" altLang="zh-TW" dirty="0">
                <a:ea typeface="新細明體" panose="02020500000000000000" pitchFamily="18" charset="-120"/>
              </a:rPr>
              <a:t> times of trials.</a:t>
            </a:r>
          </a:p>
        </p:txBody>
      </p:sp>
      <p:graphicFrame>
        <p:nvGraphicFramePr>
          <p:cNvPr id="22" name="Object 32">
            <a:extLst>
              <a:ext uri="{FF2B5EF4-FFF2-40B4-BE49-F238E27FC236}">
                <a16:creationId xmlns:a16="http://schemas.microsoft.com/office/drawing/2014/main" id="{6285B872-181F-4707-83C6-7C979E7A086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4900289"/>
              </p:ext>
            </p:extLst>
          </p:nvPr>
        </p:nvGraphicFramePr>
        <p:xfrm>
          <a:off x="2267744" y="4794164"/>
          <a:ext cx="3576637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6" name="Equation" r:id="rId9" imgW="3581280" imgH="368280" progId="Equation.DSMT4">
                  <p:embed/>
                </p:oleObj>
              </mc:Choice>
              <mc:Fallback>
                <p:oleObj name="Equation" r:id="rId9" imgW="3581280" imgH="368280" progId="Equation.DSMT4">
                  <p:embed/>
                  <p:pic>
                    <p:nvPicPr>
                      <p:cNvPr id="16" name="Object 32">
                        <a:extLst>
                          <a:ext uri="{FF2B5EF4-FFF2-40B4-BE49-F238E27FC236}">
                            <a16:creationId xmlns:a16="http://schemas.microsoft.com/office/drawing/2014/main" id="{7559F05F-CCC2-4320-AD12-6ACBB2A0A10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4794164"/>
                        <a:ext cx="3576637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五角星形 1">
            <a:extLst>
              <a:ext uri="{FF2B5EF4-FFF2-40B4-BE49-F238E27FC236}">
                <a16:creationId xmlns:a16="http://schemas.microsoft.com/office/drawing/2014/main" id="{DB915876-0BC0-4446-B34D-C21306508BB3}"/>
              </a:ext>
            </a:extLst>
          </p:cNvPr>
          <p:cNvSpPr/>
          <p:nvPr/>
        </p:nvSpPr>
        <p:spPr>
          <a:xfrm>
            <a:off x="1728889" y="4757465"/>
            <a:ext cx="392113" cy="365125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1B8AC8C0-5B35-4166-9DDC-F46054B79B40}"/>
              </a:ext>
            </a:extLst>
          </p:cNvPr>
          <p:cNvSpPr/>
          <p:nvPr/>
        </p:nvSpPr>
        <p:spPr>
          <a:xfrm>
            <a:off x="611560" y="5384169"/>
            <a:ext cx="10081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>
                <a:ea typeface="新細明體" panose="02020500000000000000" pitchFamily="18" charset="-120"/>
              </a:rPr>
              <a:t>where</a:t>
            </a:r>
            <a:endParaRPr lang="zh-TW" altLang="en-US" dirty="0"/>
          </a:p>
        </p:txBody>
      </p:sp>
      <p:graphicFrame>
        <p:nvGraphicFramePr>
          <p:cNvPr id="25" name="Object 34">
            <a:extLst>
              <a:ext uri="{FF2B5EF4-FFF2-40B4-BE49-F238E27FC236}">
                <a16:creationId xmlns:a16="http://schemas.microsoft.com/office/drawing/2014/main" id="{F93F7B30-4495-4657-A673-8B07E6F7A6B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9869520"/>
              </p:ext>
            </p:extLst>
          </p:nvPr>
        </p:nvGraphicFramePr>
        <p:xfrm>
          <a:off x="2016125" y="5319713"/>
          <a:ext cx="3778250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7" name="Equation" r:id="rId11" imgW="3936960" imgH="545760" progId="Equation.DSMT4">
                  <p:embed/>
                </p:oleObj>
              </mc:Choice>
              <mc:Fallback>
                <p:oleObj name="Equation" r:id="rId11" imgW="3936960" imgH="545760" progId="Equation.DSMT4">
                  <p:embed/>
                  <p:pic>
                    <p:nvPicPr>
                      <p:cNvPr id="17" name="Object 34">
                        <a:extLst>
                          <a:ext uri="{FF2B5EF4-FFF2-40B4-BE49-F238E27FC236}">
                            <a16:creationId xmlns:a16="http://schemas.microsoft.com/office/drawing/2014/main" id="{CB182575-E526-46E4-98D1-9564641991F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6125" y="5319713"/>
                        <a:ext cx="3778250" cy="573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36">
            <a:extLst>
              <a:ext uri="{FF2B5EF4-FFF2-40B4-BE49-F238E27FC236}">
                <a16:creationId xmlns:a16="http://schemas.microsoft.com/office/drawing/2014/main" id="{60965A46-36AF-4CBB-B7A4-FB296E3E39F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0183900"/>
              </p:ext>
            </p:extLst>
          </p:nvPr>
        </p:nvGraphicFramePr>
        <p:xfrm>
          <a:off x="2112963" y="5957888"/>
          <a:ext cx="3722687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8" name="Equation" r:id="rId13" imgW="3873240" imgH="545760" progId="Equation.DSMT4">
                  <p:embed/>
                </p:oleObj>
              </mc:Choice>
              <mc:Fallback>
                <p:oleObj name="Equation" r:id="rId13" imgW="3873240" imgH="545760" progId="Equation.DSMT4">
                  <p:embed/>
                  <p:pic>
                    <p:nvPicPr>
                      <p:cNvPr id="18" name="Object 36">
                        <a:extLst>
                          <a:ext uri="{FF2B5EF4-FFF2-40B4-BE49-F238E27FC236}">
                            <a16:creationId xmlns:a16="http://schemas.microsoft.com/office/drawing/2014/main" id="{A593343F-6C4F-4C86-A7E2-F8D68650B83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2963" y="5957888"/>
                        <a:ext cx="3722687" cy="573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矩形 7">
            <a:extLst>
              <a:ext uri="{FF2B5EF4-FFF2-40B4-BE49-F238E27FC236}">
                <a16:creationId xmlns:a16="http://schemas.microsoft.com/office/drawing/2014/main" id="{0DD5738D-DFB5-48FF-86DA-D576167A9ECD}"/>
              </a:ext>
            </a:extLst>
          </p:cNvPr>
          <p:cNvSpPr/>
          <p:nvPr/>
        </p:nvSpPr>
        <p:spPr>
          <a:xfrm>
            <a:off x="1403648" y="4633862"/>
            <a:ext cx="4824535" cy="620763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fld id="{2DB8C8AB-3F77-40C4-97B5-7CDAFD4CDB37}" type="slidenum">
              <a:rPr lang="en-US" altLang="zh-TW">
                <a:solidFill>
                  <a:srgbClr val="3333FF"/>
                </a:solidFill>
                <a:ea typeface="新細明體" panose="02020500000000000000" pitchFamily="18" charset="-120"/>
              </a:rPr>
              <a:pPr/>
              <a:t>167</a:t>
            </a:fld>
            <a:endParaRPr lang="en-US" altLang="zh-TW">
              <a:solidFill>
                <a:srgbClr val="3333FF"/>
              </a:solidFill>
              <a:ea typeface="新細明體" panose="02020500000000000000" pitchFamily="18" charset="-120"/>
            </a:endParaRPr>
          </a:p>
        </p:txBody>
      </p:sp>
      <p:sp>
        <p:nvSpPr>
          <p:cNvPr id="922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922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922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922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922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9228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AE383F00-28D2-4F64-ABC5-8EEC823F8FEE}"/>
              </a:ext>
            </a:extLst>
          </p:cNvPr>
          <p:cNvSpPr/>
          <p:nvPr/>
        </p:nvSpPr>
        <p:spPr>
          <a:xfrm>
            <a:off x="467544" y="286404"/>
            <a:ext cx="9941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(Proof):</a:t>
            </a: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E83EDDDE-976C-4B6A-8598-04F1F99070BE}"/>
              </a:ext>
            </a:extLst>
          </p:cNvPr>
          <p:cNvSpPr/>
          <p:nvPr/>
        </p:nvSpPr>
        <p:spPr>
          <a:xfrm>
            <a:off x="480931" y="730687"/>
            <a:ext cx="83122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To design the optimal filter </a:t>
            </a:r>
            <a:r>
              <a:rPr lang="en-US" altLang="zh-TW" i="1" dirty="0" err="1">
                <a:ea typeface="新細明體" panose="02020500000000000000" pitchFamily="18" charset="-120"/>
              </a:rPr>
              <a:t>H</a:t>
            </a:r>
            <a:r>
              <a:rPr lang="en-US" altLang="zh-TW" i="1" baseline="-25000" dirty="0" err="1">
                <a:ea typeface="新細明體" panose="02020500000000000000" pitchFamily="18" charset="-120"/>
              </a:rPr>
              <a:t>opt</a:t>
            </a:r>
            <a:r>
              <a:rPr lang="en-US" altLang="zh-TW" dirty="0">
                <a:ea typeface="新細明體" panose="02020500000000000000" pitchFamily="18" charset="-120"/>
              </a:rPr>
              <a:t>(</a:t>
            </a:r>
            <a:r>
              <a:rPr lang="en-US" altLang="zh-TW" i="1" dirty="0">
                <a:ea typeface="新細明體" panose="02020500000000000000" pitchFamily="18" charset="-120"/>
              </a:rPr>
              <a:t>F</a:t>
            </a:r>
            <a:r>
              <a:rPr lang="en-US" altLang="zh-TW" dirty="0">
                <a:ea typeface="新細明體" panose="02020500000000000000" pitchFamily="18" charset="-120"/>
              </a:rPr>
              <a:t>) that can well reconstruct </a:t>
            </a:r>
            <a:r>
              <a:rPr lang="en-US" altLang="zh-TW" i="1" dirty="0">
                <a:ea typeface="新細明體" panose="02020500000000000000" pitchFamily="18" charset="-120"/>
              </a:rPr>
              <a:t>y</a:t>
            </a:r>
            <a:r>
              <a:rPr lang="en-US" altLang="zh-TW" dirty="0">
                <a:ea typeface="新細明體" panose="02020500000000000000" pitchFamily="18" charset="-120"/>
              </a:rPr>
              <a:t>[</a:t>
            </a:r>
            <a:r>
              <a:rPr lang="en-US" altLang="zh-TW" i="1" dirty="0">
                <a:ea typeface="新細明體" panose="02020500000000000000" pitchFamily="18" charset="-120"/>
              </a:rPr>
              <a:t>n</a:t>
            </a:r>
            <a:r>
              <a:rPr lang="en-US" altLang="zh-TW" dirty="0">
                <a:ea typeface="新細明體" panose="02020500000000000000" pitchFamily="18" charset="-120"/>
              </a:rPr>
              <a:t>, </a:t>
            </a:r>
            <a:r>
              <a:rPr lang="en-US" altLang="zh-TW" i="1" dirty="0">
                <a:ea typeface="新細明體" panose="02020500000000000000" pitchFamily="18" charset="-120"/>
              </a:rPr>
              <a:t>s</a:t>
            </a:r>
            <a:r>
              <a:rPr lang="en-US" altLang="zh-TW" dirty="0">
                <a:ea typeface="新細明體" panose="02020500000000000000" pitchFamily="18" charset="-120"/>
              </a:rPr>
              <a:t>] from </a:t>
            </a:r>
            <a:r>
              <a:rPr lang="en-US" altLang="zh-TW" i="1" dirty="0">
                <a:ea typeface="新細明體" panose="02020500000000000000" pitchFamily="18" charset="-120"/>
              </a:rPr>
              <a:t>x</a:t>
            </a:r>
            <a:r>
              <a:rPr lang="en-US" altLang="zh-TW" dirty="0">
                <a:ea typeface="新細明體" panose="02020500000000000000" pitchFamily="18" charset="-120"/>
              </a:rPr>
              <a:t>[</a:t>
            </a:r>
            <a:r>
              <a:rPr lang="en-US" altLang="zh-TW" i="1" dirty="0">
                <a:ea typeface="新細明體" panose="02020500000000000000" pitchFamily="18" charset="-120"/>
              </a:rPr>
              <a:t>n</a:t>
            </a:r>
            <a:r>
              <a:rPr lang="en-US" altLang="zh-TW" dirty="0">
                <a:ea typeface="新細明體" panose="02020500000000000000" pitchFamily="18" charset="-120"/>
              </a:rPr>
              <a:t>, </a:t>
            </a:r>
            <a:r>
              <a:rPr lang="en-US" altLang="zh-TW" i="1" dirty="0">
                <a:ea typeface="新細明體" panose="02020500000000000000" pitchFamily="18" charset="-120"/>
              </a:rPr>
              <a:t>s</a:t>
            </a:r>
            <a:r>
              <a:rPr lang="en-US" altLang="zh-TW" dirty="0">
                <a:ea typeface="新細明體" panose="02020500000000000000" pitchFamily="18" charset="-120"/>
              </a:rPr>
              <a:t>], </a:t>
            </a:r>
          </a:p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we want that </a:t>
            </a:r>
          </a:p>
        </p:txBody>
      </p:sp>
      <p:graphicFrame>
        <p:nvGraphicFramePr>
          <p:cNvPr id="24" name="物件 23">
            <a:extLst>
              <a:ext uri="{FF2B5EF4-FFF2-40B4-BE49-F238E27FC236}">
                <a16:creationId xmlns:a16="http://schemas.microsoft.com/office/drawing/2014/main" id="{E2BFDAC6-55B2-4C7E-B0AD-4A12EF7FF1E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2783236"/>
              </p:ext>
            </p:extLst>
          </p:nvPr>
        </p:nvGraphicFramePr>
        <p:xfrm>
          <a:off x="2411760" y="1438573"/>
          <a:ext cx="27813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32" name="Equation" r:id="rId3" imgW="2781000" imgH="368280" progId="Equation.DSMT4">
                  <p:embed/>
                </p:oleObj>
              </mc:Choice>
              <mc:Fallback>
                <p:oleObj name="Equation" r:id="rId3" imgW="2781000" imgH="368280" progId="Equation.DSMT4">
                  <p:embed/>
                  <p:pic>
                    <p:nvPicPr>
                      <p:cNvPr id="20" name="物件 19">
                        <a:extLst>
                          <a:ext uri="{FF2B5EF4-FFF2-40B4-BE49-F238E27FC236}">
                            <a16:creationId xmlns:a16="http://schemas.microsoft.com/office/drawing/2014/main" id="{6F9F3293-01E1-4FAD-8F13-58139308265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11760" y="1438573"/>
                        <a:ext cx="278130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矩形 5">
            <a:extLst>
              <a:ext uri="{FF2B5EF4-FFF2-40B4-BE49-F238E27FC236}">
                <a16:creationId xmlns:a16="http://schemas.microsoft.com/office/drawing/2014/main" id="{6C200EB3-FBEB-4AD4-8BB9-536550CE81CD}"/>
              </a:ext>
            </a:extLst>
          </p:cNvPr>
          <p:cNvSpPr/>
          <p:nvPr/>
        </p:nvSpPr>
        <p:spPr>
          <a:xfrm>
            <a:off x="482148" y="1815316"/>
            <a:ext cx="831101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where </a:t>
            </a:r>
            <a:r>
              <a:rPr lang="en-US" altLang="zh-TW" i="1" dirty="0">
                <a:ea typeface="新細明體" panose="02020500000000000000" pitchFamily="18" charset="-120"/>
              </a:rPr>
              <a:t>X</a:t>
            </a:r>
            <a:r>
              <a:rPr lang="en-US" altLang="zh-TW" dirty="0">
                <a:ea typeface="新細明體" panose="02020500000000000000" pitchFamily="18" charset="-120"/>
              </a:rPr>
              <a:t>(</a:t>
            </a:r>
            <a:r>
              <a:rPr lang="en-US" altLang="zh-TW" i="1" dirty="0">
                <a:ea typeface="新細明體" panose="02020500000000000000" pitchFamily="18" charset="-120"/>
              </a:rPr>
              <a:t>F</a:t>
            </a:r>
            <a:r>
              <a:rPr lang="en-US" altLang="zh-TW" dirty="0">
                <a:ea typeface="新細明體" panose="02020500000000000000" pitchFamily="18" charset="-120"/>
              </a:rPr>
              <a:t>, </a:t>
            </a:r>
            <a:r>
              <a:rPr lang="en-US" altLang="zh-TW" i="1" dirty="0">
                <a:ea typeface="新細明體" panose="02020500000000000000" pitchFamily="18" charset="-120"/>
              </a:rPr>
              <a:t>s</a:t>
            </a:r>
            <a:r>
              <a:rPr lang="en-US" altLang="zh-TW" dirty="0">
                <a:ea typeface="新細明體" panose="02020500000000000000" pitchFamily="18" charset="-120"/>
              </a:rPr>
              <a:t>) and </a:t>
            </a:r>
            <a:r>
              <a:rPr lang="en-US" altLang="zh-TW" i="1" dirty="0">
                <a:ea typeface="新細明體" panose="02020500000000000000" pitchFamily="18" charset="-120"/>
              </a:rPr>
              <a:t>Y</a:t>
            </a:r>
            <a:r>
              <a:rPr lang="en-US" altLang="zh-TW" dirty="0">
                <a:ea typeface="新細明體" panose="02020500000000000000" pitchFamily="18" charset="-120"/>
              </a:rPr>
              <a:t>(</a:t>
            </a:r>
            <a:r>
              <a:rPr lang="en-US" altLang="zh-TW" i="1" dirty="0">
                <a:ea typeface="新細明體" panose="02020500000000000000" pitchFamily="18" charset="-120"/>
              </a:rPr>
              <a:t>F</a:t>
            </a:r>
            <a:r>
              <a:rPr lang="en-US" altLang="zh-TW" dirty="0">
                <a:ea typeface="新細明體" panose="02020500000000000000" pitchFamily="18" charset="-120"/>
              </a:rPr>
              <a:t>, </a:t>
            </a:r>
            <a:r>
              <a:rPr lang="en-US" altLang="zh-TW" i="1" dirty="0">
                <a:ea typeface="新細明體" panose="02020500000000000000" pitchFamily="18" charset="-120"/>
              </a:rPr>
              <a:t>s</a:t>
            </a:r>
            <a:r>
              <a:rPr lang="en-US" altLang="zh-TW" dirty="0">
                <a:ea typeface="新細明體" panose="02020500000000000000" pitchFamily="18" charset="-120"/>
              </a:rPr>
              <a:t>) are the discrete-time Fourier transform of </a:t>
            </a:r>
            <a:r>
              <a:rPr lang="en-US" altLang="zh-TW" i="1" dirty="0">
                <a:ea typeface="新細明體" panose="02020500000000000000" pitchFamily="18" charset="-120"/>
              </a:rPr>
              <a:t>x</a:t>
            </a:r>
            <a:r>
              <a:rPr lang="en-US" altLang="zh-TW" dirty="0">
                <a:ea typeface="新細明體" panose="02020500000000000000" pitchFamily="18" charset="-120"/>
              </a:rPr>
              <a:t>[</a:t>
            </a:r>
            <a:r>
              <a:rPr lang="en-US" altLang="zh-TW" i="1" dirty="0">
                <a:ea typeface="新細明體" panose="02020500000000000000" pitchFamily="18" charset="-120"/>
              </a:rPr>
              <a:t>n</a:t>
            </a:r>
            <a:r>
              <a:rPr lang="en-US" altLang="zh-TW" dirty="0">
                <a:ea typeface="新細明體" panose="02020500000000000000" pitchFamily="18" charset="-120"/>
              </a:rPr>
              <a:t>, </a:t>
            </a:r>
            <a:r>
              <a:rPr lang="en-US" altLang="zh-TW" i="1" dirty="0">
                <a:ea typeface="新細明體" panose="02020500000000000000" pitchFamily="18" charset="-120"/>
              </a:rPr>
              <a:t>s</a:t>
            </a:r>
            <a:r>
              <a:rPr lang="en-US" altLang="zh-TW" dirty="0">
                <a:ea typeface="新細明體" panose="02020500000000000000" pitchFamily="18" charset="-120"/>
              </a:rPr>
              <a:t>] and </a:t>
            </a:r>
            <a:r>
              <a:rPr lang="en-US" altLang="zh-TW" i="1" dirty="0">
                <a:ea typeface="新細明體" panose="02020500000000000000" pitchFamily="18" charset="-120"/>
              </a:rPr>
              <a:t>y</a:t>
            </a:r>
            <a:r>
              <a:rPr lang="en-US" altLang="zh-TW" dirty="0">
                <a:ea typeface="新細明體" panose="02020500000000000000" pitchFamily="18" charset="-120"/>
              </a:rPr>
              <a:t>[</a:t>
            </a:r>
            <a:r>
              <a:rPr lang="en-US" altLang="zh-TW" i="1" dirty="0">
                <a:ea typeface="新細明體" panose="02020500000000000000" pitchFamily="18" charset="-120"/>
              </a:rPr>
              <a:t>n</a:t>
            </a:r>
            <a:r>
              <a:rPr lang="en-US" altLang="zh-TW" dirty="0">
                <a:ea typeface="新細明體" panose="02020500000000000000" pitchFamily="18" charset="-120"/>
              </a:rPr>
              <a:t>, </a:t>
            </a:r>
            <a:r>
              <a:rPr lang="en-US" altLang="zh-TW" i="1" dirty="0">
                <a:ea typeface="新細明體" panose="02020500000000000000" pitchFamily="18" charset="-120"/>
              </a:rPr>
              <a:t>s</a:t>
            </a:r>
            <a:r>
              <a:rPr lang="en-US" altLang="zh-TW" dirty="0">
                <a:ea typeface="新細明體" panose="02020500000000000000" pitchFamily="18" charset="-120"/>
              </a:rPr>
              <a:t>], respectively:    </a:t>
            </a:r>
          </a:p>
        </p:txBody>
      </p:sp>
      <p:graphicFrame>
        <p:nvGraphicFramePr>
          <p:cNvPr id="26" name="物件 25">
            <a:extLst>
              <a:ext uri="{FF2B5EF4-FFF2-40B4-BE49-F238E27FC236}">
                <a16:creationId xmlns:a16="http://schemas.microsoft.com/office/drawing/2014/main" id="{8DD0C555-6D92-4BA6-B6B7-7F67D0D5332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3137701"/>
              </p:ext>
            </p:extLst>
          </p:nvPr>
        </p:nvGraphicFramePr>
        <p:xfrm>
          <a:off x="1331640" y="2708920"/>
          <a:ext cx="27813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33" name="Equation" r:id="rId5" imgW="2781000" imgH="545760" progId="Equation.DSMT4">
                  <p:embed/>
                </p:oleObj>
              </mc:Choice>
              <mc:Fallback>
                <p:oleObj name="Equation" r:id="rId5" imgW="2781000" imgH="545760" progId="Equation.DSMT4">
                  <p:embed/>
                  <p:pic>
                    <p:nvPicPr>
                      <p:cNvPr id="24" name="物件 23">
                        <a:extLst>
                          <a:ext uri="{FF2B5EF4-FFF2-40B4-BE49-F238E27FC236}">
                            <a16:creationId xmlns:a16="http://schemas.microsoft.com/office/drawing/2014/main" id="{E2BFDAC6-55B2-4C7E-B0AD-4A12EF7FF1E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31640" y="2708920"/>
                        <a:ext cx="2781300" cy="54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物件 26">
            <a:extLst>
              <a:ext uri="{FF2B5EF4-FFF2-40B4-BE49-F238E27FC236}">
                <a16:creationId xmlns:a16="http://schemas.microsoft.com/office/drawing/2014/main" id="{5A7A08BA-FD41-42D9-AEE5-05DF2CBAB8D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0637695"/>
              </p:ext>
            </p:extLst>
          </p:nvPr>
        </p:nvGraphicFramePr>
        <p:xfrm>
          <a:off x="5056188" y="2708275"/>
          <a:ext cx="27305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34" name="Equation" r:id="rId7" imgW="2730240" imgH="545760" progId="Equation.DSMT4">
                  <p:embed/>
                </p:oleObj>
              </mc:Choice>
              <mc:Fallback>
                <p:oleObj name="Equation" r:id="rId7" imgW="2730240" imgH="545760" progId="Equation.DSMT4">
                  <p:embed/>
                  <p:pic>
                    <p:nvPicPr>
                      <p:cNvPr id="26" name="物件 25">
                        <a:extLst>
                          <a:ext uri="{FF2B5EF4-FFF2-40B4-BE49-F238E27FC236}">
                            <a16:creationId xmlns:a16="http://schemas.microsoft.com/office/drawing/2014/main" id="{8DD0C555-6D92-4BA6-B6B7-7F67D0D5332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056188" y="2708275"/>
                        <a:ext cx="2730500" cy="54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矩形 27">
            <a:extLst>
              <a:ext uri="{FF2B5EF4-FFF2-40B4-BE49-F238E27FC236}">
                <a16:creationId xmlns:a16="http://schemas.microsoft.com/office/drawing/2014/main" id="{E42D6FA2-4D7C-41F7-A779-50F280EEA72F}"/>
              </a:ext>
            </a:extLst>
          </p:cNvPr>
          <p:cNvSpPr/>
          <p:nvPr/>
        </p:nvSpPr>
        <p:spPr>
          <a:xfrm>
            <a:off x="480931" y="3284764"/>
            <a:ext cx="831101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We can define the error function as: </a:t>
            </a:r>
          </a:p>
        </p:txBody>
      </p:sp>
      <p:graphicFrame>
        <p:nvGraphicFramePr>
          <p:cNvPr id="29" name="物件 28">
            <a:extLst>
              <a:ext uri="{FF2B5EF4-FFF2-40B4-BE49-F238E27FC236}">
                <a16:creationId xmlns:a16="http://schemas.microsoft.com/office/drawing/2014/main" id="{20A07EBD-B169-4379-BCD8-F344EFF19FC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1934132"/>
              </p:ext>
            </p:extLst>
          </p:nvPr>
        </p:nvGraphicFramePr>
        <p:xfrm>
          <a:off x="1043608" y="3699073"/>
          <a:ext cx="44577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35" name="Equation" r:id="rId9" imgW="4457520" imgH="685800" progId="Equation.DSMT4">
                  <p:embed/>
                </p:oleObj>
              </mc:Choice>
              <mc:Fallback>
                <p:oleObj name="Equation" r:id="rId9" imgW="4457520" imgH="685800" progId="Equation.DSMT4">
                  <p:embed/>
                  <p:pic>
                    <p:nvPicPr>
                      <p:cNvPr id="26" name="物件 25">
                        <a:extLst>
                          <a:ext uri="{FF2B5EF4-FFF2-40B4-BE49-F238E27FC236}">
                            <a16:creationId xmlns:a16="http://schemas.microsoft.com/office/drawing/2014/main" id="{8DD0C555-6D92-4BA6-B6B7-7F67D0D5332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043608" y="3699073"/>
                        <a:ext cx="44577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物件 30">
            <a:extLst>
              <a:ext uri="{FF2B5EF4-FFF2-40B4-BE49-F238E27FC236}">
                <a16:creationId xmlns:a16="http://schemas.microsoft.com/office/drawing/2014/main" id="{4A06A889-E110-4D20-9812-C69323C4FE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5888433"/>
              </p:ext>
            </p:extLst>
          </p:nvPr>
        </p:nvGraphicFramePr>
        <p:xfrm>
          <a:off x="1103040" y="5568646"/>
          <a:ext cx="60198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36" name="Equation" r:id="rId11" imgW="6019560" imgH="685800" progId="Equation.DSMT4">
                  <p:embed/>
                </p:oleObj>
              </mc:Choice>
              <mc:Fallback>
                <p:oleObj name="Equation" r:id="rId11" imgW="6019560" imgH="685800" progId="Equation.DSMT4">
                  <p:embed/>
                  <p:pic>
                    <p:nvPicPr>
                      <p:cNvPr id="29" name="物件 28">
                        <a:extLst>
                          <a:ext uri="{FF2B5EF4-FFF2-40B4-BE49-F238E27FC236}">
                            <a16:creationId xmlns:a16="http://schemas.microsoft.com/office/drawing/2014/main" id="{20A07EBD-B169-4379-BCD8-F344EFF19FC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103040" y="5568646"/>
                        <a:ext cx="60198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矩形 31">
            <a:extLst>
              <a:ext uri="{FF2B5EF4-FFF2-40B4-BE49-F238E27FC236}">
                <a16:creationId xmlns:a16="http://schemas.microsoft.com/office/drawing/2014/main" id="{4B79C0BE-336F-44D2-B03D-DAAE7C220644}"/>
              </a:ext>
            </a:extLst>
          </p:cNvPr>
          <p:cNvSpPr/>
          <p:nvPr/>
        </p:nvSpPr>
        <p:spPr>
          <a:xfrm>
            <a:off x="480931" y="5098633"/>
            <a:ext cx="60198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To find the value of </a:t>
            </a:r>
            <a:r>
              <a:rPr lang="en-US" altLang="zh-TW" i="1" dirty="0">
                <a:ea typeface="新細明體" panose="02020500000000000000" pitchFamily="18" charset="-120"/>
              </a:rPr>
              <a:t>H</a:t>
            </a:r>
            <a:r>
              <a:rPr lang="en-US" altLang="zh-TW" dirty="0">
                <a:ea typeface="新細明體" panose="02020500000000000000" pitchFamily="18" charset="-120"/>
              </a:rPr>
              <a:t>(</a:t>
            </a:r>
            <a:r>
              <a:rPr lang="en-US" altLang="zh-TW" i="1" dirty="0">
                <a:ea typeface="新細明體" panose="02020500000000000000" pitchFamily="18" charset="-120"/>
              </a:rPr>
              <a:t>F</a:t>
            </a:r>
            <a:r>
              <a:rPr lang="en-US" altLang="zh-TW" dirty="0">
                <a:ea typeface="新細明體" panose="02020500000000000000" pitchFamily="18" charset="-120"/>
              </a:rPr>
              <a:t>) at </a:t>
            </a:r>
            <a:r>
              <a:rPr lang="en-US" altLang="zh-TW" i="1" dirty="0">
                <a:ea typeface="新細明體" panose="02020500000000000000" pitchFamily="18" charset="-120"/>
              </a:rPr>
              <a:t>F</a:t>
            </a:r>
            <a:r>
              <a:rPr lang="en-US" altLang="zh-TW" dirty="0">
                <a:ea typeface="新細明體" panose="02020500000000000000" pitchFamily="18" charset="-120"/>
              </a:rPr>
              <a:t> = </a:t>
            </a:r>
            <a:r>
              <a:rPr lang="en-US" altLang="zh-TW" i="1" dirty="0">
                <a:ea typeface="新細明體" panose="02020500000000000000" pitchFamily="18" charset="-120"/>
              </a:rPr>
              <a:t>F</a:t>
            </a:r>
            <a:r>
              <a:rPr lang="en-US" altLang="zh-TW" baseline="-25000" dirty="0">
                <a:ea typeface="新細明體" panose="02020500000000000000" pitchFamily="18" charset="-120"/>
              </a:rPr>
              <a:t>1</a:t>
            </a:r>
            <a:r>
              <a:rPr lang="en-US" altLang="zh-TW" dirty="0">
                <a:ea typeface="新細明體" panose="02020500000000000000" pitchFamily="18" charset="-120"/>
              </a:rPr>
              <a:t>, we can set that </a:t>
            </a:r>
          </a:p>
        </p:txBody>
      </p:sp>
      <p:graphicFrame>
        <p:nvGraphicFramePr>
          <p:cNvPr id="33" name="物件 32">
            <a:extLst>
              <a:ext uri="{FF2B5EF4-FFF2-40B4-BE49-F238E27FC236}">
                <a16:creationId xmlns:a16="http://schemas.microsoft.com/office/drawing/2014/main" id="{B5E29E6E-5755-44F2-8FF5-9C501861ED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8620583"/>
              </p:ext>
            </p:extLst>
          </p:nvPr>
        </p:nvGraphicFramePr>
        <p:xfrm>
          <a:off x="1189658" y="4424991"/>
          <a:ext cx="41656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37" name="Equation" r:id="rId13" imgW="4165560" imgH="685800" progId="Equation.DSMT4">
                  <p:embed/>
                </p:oleObj>
              </mc:Choice>
              <mc:Fallback>
                <p:oleObj name="Equation" r:id="rId13" imgW="4165560" imgH="685800" progId="Equation.DSMT4">
                  <p:embed/>
                  <p:pic>
                    <p:nvPicPr>
                      <p:cNvPr id="29" name="物件 28">
                        <a:extLst>
                          <a:ext uri="{FF2B5EF4-FFF2-40B4-BE49-F238E27FC236}">
                            <a16:creationId xmlns:a16="http://schemas.microsoft.com/office/drawing/2014/main" id="{20A07EBD-B169-4379-BCD8-F344EFF19FC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189658" y="4424991"/>
                        <a:ext cx="41656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文字方塊 6">
            <a:extLst>
              <a:ext uri="{FF2B5EF4-FFF2-40B4-BE49-F238E27FC236}">
                <a16:creationId xmlns:a16="http://schemas.microsoft.com/office/drawing/2014/main" id="{B0BAD456-4E74-4394-A281-D11FDA7D30AD}"/>
              </a:ext>
            </a:extLst>
          </p:cNvPr>
          <p:cNvSpPr txBox="1"/>
          <p:nvPr/>
        </p:nvSpPr>
        <p:spPr>
          <a:xfrm>
            <a:off x="6659563" y="3699073"/>
            <a:ext cx="1872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Suppose that</a:t>
            </a:r>
            <a:endParaRPr lang="zh-TW" altLang="en-US" dirty="0"/>
          </a:p>
        </p:txBody>
      </p:sp>
      <p:graphicFrame>
        <p:nvGraphicFramePr>
          <p:cNvPr id="35" name="物件 34">
            <a:extLst>
              <a:ext uri="{FF2B5EF4-FFF2-40B4-BE49-F238E27FC236}">
                <a16:creationId xmlns:a16="http://schemas.microsoft.com/office/drawing/2014/main" id="{72E32F84-3ACB-4129-9A24-618BD5B2F5B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3602009"/>
              </p:ext>
            </p:extLst>
          </p:nvPr>
        </p:nvGraphicFramePr>
        <p:xfrm>
          <a:off x="6539745" y="4099183"/>
          <a:ext cx="21971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38" name="Equation" r:id="rId15" imgW="2197080" imgH="380880" progId="Equation.DSMT4">
                  <p:embed/>
                </p:oleObj>
              </mc:Choice>
              <mc:Fallback>
                <p:oleObj name="Equation" r:id="rId15" imgW="2197080" imgH="380880" progId="Equation.DSMT4">
                  <p:embed/>
                  <p:pic>
                    <p:nvPicPr>
                      <p:cNvPr id="26" name="物件 25">
                        <a:extLst>
                          <a:ext uri="{FF2B5EF4-FFF2-40B4-BE49-F238E27FC236}">
                            <a16:creationId xmlns:a16="http://schemas.microsoft.com/office/drawing/2014/main" id="{8DD0C555-6D92-4BA6-B6B7-7F67D0D5332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6539745" y="4099183"/>
                        <a:ext cx="21971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物件 35">
            <a:extLst>
              <a:ext uri="{FF2B5EF4-FFF2-40B4-BE49-F238E27FC236}">
                <a16:creationId xmlns:a16="http://schemas.microsoft.com/office/drawing/2014/main" id="{C8A772AC-F27D-46BA-89A8-1C28FF79163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5339002"/>
              </p:ext>
            </p:extLst>
          </p:nvPr>
        </p:nvGraphicFramePr>
        <p:xfrm>
          <a:off x="6597650" y="4492625"/>
          <a:ext cx="2082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39" name="Equation" r:id="rId17" imgW="2082600" imgH="380880" progId="Equation.DSMT4">
                  <p:embed/>
                </p:oleObj>
              </mc:Choice>
              <mc:Fallback>
                <p:oleObj name="Equation" r:id="rId17" imgW="2082600" imgH="380880" progId="Equation.DSMT4">
                  <p:embed/>
                  <p:pic>
                    <p:nvPicPr>
                      <p:cNvPr id="35" name="物件 34">
                        <a:extLst>
                          <a:ext uri="{FF2B5EF4-FFF2-40B4-BE49-F238E27FC236}">
                            <a16:creationId xmlns:a16="http://schemas.microsoft.com/office/drawing/2014/main" id="{72E32F84-3ACB-4129-9A24-618BD5B2F5B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6597650" y="4492625"/>
                        <a:ext cx="20828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物件 36">
            <a:extLst>
              <a:ext uri="{FF2B5EF4-FFF2-40B4-BE49-F238E27FC236}">
                <a16:creationId xmlns:a16="http://schemas.microsoft.com/office/drawing/2014/main" id="{C602158A-DFA1-42E6-937B-AA515B22D7B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2703546"/>
              </p:ext>
            </p:extLst>
          </p:nvPr>
        </p:nvGraphicFramePr>
        <p:xfrm>
          <a:off x="6656564" y="4920291"/>
          <a:ext cx="18161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40" name="Equation" r:id="rId19" imgW="1815840" imgH="380880" progId="Equation.DSMT4">
                  <p:embed/>
                </p:oleObj>
              </mc:Choice>
              <mc:Fallback>
                <p:oleObj name="Equation" r:id="rId19" imgW="1815840" imgH="380880" progId="Equation.DSMT4">
                  <p:embed/>
                  <p:pic>
                    <p:nvPicPr>
                      <p:cNvPr id="36" name="物件 35">
                        <a:extLst>
                          <a:ext uri="{FF2B5EF4-FFF2-40B4-BE49-F238E27FC236}">
                            <a16:creationId xmlns:a16="http://schemas.microsoft.com/office/drawing/2014/main" id="{C8A772AC-F27D-46BA-89A8-1C28FF79163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6656564" y="4920291"/>
                        <a:ext cx="18161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633413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fld id="{2DB8C8AB-3F77-40C4-97B5-7CDAFD4CDB37}" type="slidenum">
              <a:rPr lang="en-US" altLang="zh-TW">
                <a:solidFill>
                  <a:srgbClr val="3333FF"/>
                </a:solidFill>
                <a:ea typeface="新細明體" panose="02020500000000000000" pitchFamily="18" charset="-120"/>
              </a:rPr>
              <a:pPr/>
              <a:t>168</a:t>
            </a:fld>
            <a:endParaRPr lang="en-US" altLang="zh-TW">
              <a:solidFill>
                <a:srgbClr val="3333FF"/>
              </a:solidFill>
              <a:ea typeface="新細明體" panose="02020500000000000000" pitchFamily="18" charset="-120"/>
            </a:endParaRPr>
          </a:p>
        </p:txBody>
      </p:sp>
      <p:sp>
        <p:nvSpPr>
          <p:cNvPr id="922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922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922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922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922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9228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graphicFrame>
        <p:nvGraphicFramePr>
          <p:cNvPr id="17" name="物件 16">
            <a:extLst>
              <a:ext uri="{FF2B5EF4-FFF2-40B4-BE49-F238E27FC236}">
                <a16:creationId xmlns:a16="http://schemas.microsoft.com/office/drawing/2014/main" id="{8616C6BF-EB01-475C-AEC4-7EF3842614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6526202"/>
              </p:ext>
            </p:extLst>
          </p:nvPr>
        </p:nvGraphicFramePr>
        <p:xfrm>
          <a:off x="971600" y="1268760"/>
          <a:ext cx="74295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86" name="Equation" r:id="rId3" imgW="7429320" imgH="685800" progId="Equation.DSMT4">
                  <p:embed/>
                </p:oleObj>
              </mc:Choice>
              <mc:Fallback>
                <p:oleObj name="Equation" r:id="rId3" imgW="7429320" imgH="685800" progId="Equation.DSMT4">
                  <p:embed/>
                  <p:pic>
                    <p:nvPicPr>
                      <p:cNvPr id="30" name="物件 29">
                        <a:extLst>
                          <a:ext uri="{FF2B5EF4-FFF2-40B4-BE49-F238E27FC236}">
                            <a16:creationId xmlns:a16="http://schemas.microsoft.com/office/drawing/2014/main" id="{1A25EAF7-E420-4209-944B-B572B8CAB2C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71600" y="1268760"/>
                        <a:ext cx="74295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物件 17">
            <a:extLst>
              <a:ext uri="{FF2B5EF4-FFF2-40B4-BE49-F238E27FC236}">
                <a16:creationId xmlns:a16="http://schemas.microsoft.com/office/drawing/2014/main" id="{B58279F5-A648-470D-B65F-6CB3CE777AB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4820713"/>
              </p:ext>
            </p:extLst>
          </p:nvPr>
        </p:nvGraphicFramePr>
        <p:xfrm>
          <a:off x="901750" y="322263"/>
          <a:ext cx="49276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87" name="Equation" r:id="rId5" imgW="4927320" imgH="685800" progId="Equation.DSMT4">
                  <p:embed/>
                </p:oleObj>
              </mc:Choice>
              <mc:Fallback>
                <p:oleObj name="Equation" r:id="rId5" imgW="4927320" imgH="685800" progId="Equation.DSMT4">
                  <p:embed/>
                  <p:pic>
                    <p:nvPicPr>
                      <p:cNvPr id="31" name="物件 30">
                        <a:extLst>
                          <a:ext uri="{FF2B5EF4-FFF2-40B4-BE49-F238E27FC236}">
                            <a16:creationId xmlns:a16="http://schemas.microsoft.com/office/drawing/2014/main" id="{4A06A889-E110-4D20-9812-C69323C4FE9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01750" y="322263"/>
                        <a:ext cx="49276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物件 18">
            <a:extLst>
              <a:ext uri="{FF2B5EF4-FFF2-40B4-BE49-F238E27FC236}">
                <a16:creationId xmlns:a16="http://schemas.microsoft.com/office/drawing/2014/main" id="{84183857-6EE2-4DEE-928D-ED42513BBEA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7043732"/>
              </p:ext>
            </p:extLst>
          </p:nvPr>
        </p:nvGraphicFramePr>
        <p:xfrm>
          <a:off x="1022350" y="2060575"/>
          <a:ext cx="46863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88" name="Equation" r:id="rId7" imgW="4686120" imgH="685800" progId="Equation.DSMT4">
                  <p:embed/>
                </p:oleObj>
              </mc:Choice>
              <mc:Fallback>
                <p:oleObj name="Equation" r:id="rId7" imgW="4686120" imgH="685800" progId="Equation.DSMT4">
                  <p:embed/>
                  <p:pic>
                    <p:nvPicPr>
                      <p:cNvPr id="17" name="物件 16">
                        <a:extLst>
                          <a:ext uri="{FF2B5EF4-FFF2-40B4-BE49-F238E27FC236}">
                            <a16:creationId xmlns:a16="http://schemas.microsoft.com/office/drawing/2014/main" id="{8616C6BF-EB01-475C-AEC4-7EF38426140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22350" y="2060575"/>
                        <a:ext cx="46863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物件 19">
            <a:extLst>
              <a:ext uri="{FF2B5EF4-FFF2-40B4-BE49-F238E27FC236}">
                <a16:creationId xmlns:a16="http://schemas.microsoft.com/office/drawing/2014/main" id="{5AAF5469-F8FF-4784-90A1-3F08256DDE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6565709"/>
              </p:ext>
            </p:extLst>
          </p:nvPr>
        </p:nvGraphicFramePr>
        <p:xfrm>
          <a:off x="1073150" y="2852738"/>
          <a:ext cx="45847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89" name="Equation" r:id="rId9" imgW="4584600" imgH="685800" progId="Equation.DSMT4">
                  <p:embed/>
                </p:oleObj>
              </mc:Choice>
              <mc:Fallback>
                <p:oleObj name="Equation" r:id="rId9" imgW="4584600" imgH="685800" progId="Equation.DSMT4">
                  <p:embed/>
                  <p:pic>
                    <p:nvPicPr>
                      <p:cNvPr id="19" name="物件 18">
                        <a:extLst>
                          <a:ext uri="{FF2B5EF4-FFF2-40B4-BE49-F238E27FC236}">
                            <a16:creationId xmlns:a16="http://schemas.microsoft.com/office/drawing/2014/main" id="{84183857-6EE2-4DEE-928D-ED42513BBEA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073150" y="2852738"/>
                        <a:ext cx="45847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物件 20">
            <a:extLst>
              <a:ext uri="{FF2B5EF4-FFF2-40B4-BE49-F238E27FC236}">
                <a16:creationId xmlns:a16="http://schemas.microsoft.com/office/drawing/2014/main" id="{428CC174-7C62-4369-9057-8441F588A25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0715258"/>
              </p:ext>
            </p:extLst>
          </p:nvPr>
        </p:nvGraphicFramePr>
        <p:xfrm>
          <a:off x="1073150" y="3538132"/>
          <a:ext cx="30734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90" name="Equation" r:id="rId11" imgW="3073320" imgH="1371600" progId="Equation.DSMT4">
                  <p:embed/>
                </p:oleObj>
              </mc:Choice>
              <mc:Fallback>
                <p:oleObj name="Equation" r:id="rId11" imgW="3073320" imgH="1371600" progId="Equation.DSMT4">
                  <p:embed/>
                  <p:pic>
                    <p:nvPicPr>
                      <p:cNvPr id="20" name="物件 19">
                        <a:extLst>
                          <a:ext uri="{FF2B5EF4-FFF2-40B4-BE49-F238E27FC236}">
                            <a16:creationId xmlns:a16="http://schemas.microsoft.com/office/drawing/2014/main" id="{5AAF5469-F8FF-4784-90A1-3F08256DDE2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073150" y="3538132"/>
                        <a:ext cx="3073400" cy="1371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矩形 29">
            <a:extLst>
              <a:ext uri="{FF2B5EF4-FFF2-40B4-BE49-F238E27FC236}">
                <a16:creationId xmlns:a16="http://schemas.microsoft.com/office/drawing/2014/main" id="{CCA5B2B0-C0C2-4A27-B528-495DE39B16E4}"/>
              </a:ext>
            </a:extLst>
          </p:cNvPr>
          <p:cNvSpPr/>
          <p:nvPr/>
        </p:nvSpPr>
        <p:spPr>
          <a:xfrm>
            <a:off x="969168" y="5282897"/>
            <a:ext cx="13938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In general, </a:t>
            </a:r>
          </a:p>
        </p:txBody>
      </p:sp>
      <p:graphicFrame>
        <p:nvGraphicFramePr>
          <p:cNvPr id="31" name="物件 30">
            <a:extLst>
              <a:ext uri="{FF2B5EF4-FFF2-40B4-BE49-F238E27FC236}">
                <a16:creationId xmlns:a16="http://schemas.microsoft.com/office/drawing/2014/main" id="{95ADDD1A-3C6D-4464-BD5A-55B69C5A6B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8520318"/>
              </p:ext>
            </p:extLst>
          </p:nvPr>
        </p:nvGraphicFramePr>
        <p:xfrm>
          <a:off x="2259013" y="4797152"/>
          <a:ext cx="29845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91" name="Equation" r:id="rId13" imgW="2984400" imgH="1371600" progId="Equation.DSMT4">
                  <p:embed/>
                </p:oleObj>
              </mc:Choice>
              <mc:Fallback>
                <p:oleObj name="Equation" r:id="rId13" imgW="2984400" imgH="1371600" progId="Equation.DSMT4">
                  <p:embed/>
                  <p:pic>
                    <p:nvPicPr>
                      <p:cNvPr id="21" name="物件 20">
                        <a:extLst>
                          <a:ext uri="{FF2B5EF4-FFF2-40B4-BE49-F238E27FC236}">
                            <a16:creationId xmlns:a16="http://schemas.microsoft.com/office/drawing/2014/main" id="{428CC174-7C62-4369-9057-8441F588A25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259013" y="4797152"/>
                        <a:ext cx="2984500" cy="1371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979138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fld id="{2DB8C8AB-3F77-40C4-97B5-7CDAFD4CDB37}" type="slidenum">
              <a:rPr lang="en-US" altLang="zh-TW">
                <a:solidFill>
                  <a:srgbClr val="3333FF"/>
                </a:solidFill>
                <a:ea typeface="新細明體" panose="02020500000000000000" pitchFamily="18" charset="-120"/>
              </a:rPr>
              <a:pPr/>
              <a:t>169</a:t>
            </a:fld>
            <a:endParaRPr lang="en-US" altLang="zh-TW">
              <a:solidFill>
                <a:srgbClr val="3333FF"/>
              </a:solidFill>
              <a:ea typeface="新細明體" panose="02020500000000000000" pitchFamily="18" charset="-120"/>
            </a:endParaRPr>
          </a:p>
        </p:txBody>
      </p:sp>
      <p:sp>
        <p:nvSpPr>
          <p:cNvPr id="922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922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922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922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922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9228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B093758-B918-47AB-8B7C-A103512DAD90}"/>
              </a:ext>
            </a:extLst>
          </p:cNvPr>
          <p:cNvSpPr txBox="1"/>
          <p:nvPr/>
        </p:nvSpPr>
        <p:spPr>
          <a:xfrm>
            <a:off x="683568" y="1713139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Since</a:t>
            </a:r>
            <a:endParaRPr lang="zh-TW" altLang="en-US" dirty="0"/>
          </a:p>
        </p:txBody>
      </p:sp>
      <p:graphicFrame>
        <p:nvGraphicFramePr>
          <p:cNvPr id="25" name="物件 24">
            <a:extLst>
              <a:ext uri="{FF2B5EF4-FFF2-40B4-BE49-F238E27FC236}">
                <a16:creationId xmlns:a16="http://schemas.microsoft.com/office/drawing/2014/main" id="{D5EEF255-4243-4608-9527-F7FC4A458B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5513435"/>
              </p:ext>
            </p:extLst>
          </p:nvPr>
        </p:nvGraphicFramePr>
        <p:xfrm>
          <a:off x="1492593" y="1570294"/>
          <a:ext cx="55880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02" name="Equation" r:id="rId3" imgW="5587920" imgH="685800" progId="Equation.DSMT4">
                  <p:embed/>
                </p:oleObj>
              </mc:Choice>
              <mc:Fallback>
                <p:oleObj name="Equation" r:id="rId3" imgW="5587920" imgH="685800" progId="Equation.DSMT4">
                  <p:embed/>
                  <p:pic>
                    <p:nvPicPr>
                      <p:cNvPr id="25" name="物件 24">
                        <a:extLst>
                          <a:ext uri="{FF2B5EF4-FFF2-40B4-BE49-F238E27FC236}">
                            <a16:creationId xmlns:a16="http://schemas.microsoft.com/office/drawing/2014/main" id="{D5EEF255-4243-4608-9527-F7FC4A458BB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92593" y="1570294"/>
                        <a:ext cx="55880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物件 15">
            <a:extLst>
              <a:ext uri="{FF2B5EF4-FFF2-40B4-BE49-F238E27FC236}">
                <a16:creationId xmlns:a16="http://schemas.microsoft.com/office/drawing/2014/main" id="{27B58D9C-0E4D-4326-8BE3-D13FD1E826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3749730"/>
              </p:ext>
            </p:extLst>
          </p:nvPr>
        </p:nvGraphicFramePr>
        <p:xfrm>
          <a:off x="1492593" y="181397"/>
          <a:ext cx="29845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03" name="Equation" r:id="rId5" imgW="2984400" imgH="1371600" progId="Equation.DSMT4">
                  <p:embed/>
                </p:oleObj>
              </mc:Choice>
              <mc:Fallback>
                <p:oleObj name="Equation" r:id="rId5" imgW="2984400" imgH="1371600" progId="Equation.DSMT4">
                  <p:embed/>
                  <p:pic>
                    <p:nvPicPr>
                      <p:cNvPr id="31" name="物件 30">
                        <a:extLst>
                          <a:ext uri="{FF2B5EF4-FFF2-40B4-BE49-F238E27FC236}">
                            <a16:creationId xmlns:a16="http://schemas.microsoft.com/office/drawing/2014/main" id="{95ADDD1A-3C6D-4464-BD5A-55B69C5A6BA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92593" y="181397"/>
                        <a:ext cx="2984500" cy="1371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物件 21">
            <a:extLst>
              <a:ext uri="{FF2B5EF4-FFF2-40B4-BE49-F238E27FC236}">
                <a16:creationId xmlns:a16="http://schemas.microsoft.com/office/drawing/2014/main" id="{1AE92431-C0DB-45CC-AB4C-64D42D1FDDB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3282024"/>
              </p:ext>
            </p:extLst>
          </p:nvPr>
        </p:nvGraphicFramePr>
        <p:xfrm>
          <a:off x="1243912" y="2378301"/>
          <a:ext cx="62611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04" name="Equation" r:id="rId7" imgW="6260760" imgH="685800" progId="Equation.DSMT4">
                  <p:embed/>
                </p:oleObj>
              </mc:Choice>
              <mc:Fallback>
                <p:oleObj name="Equation" r:id="rId7" imgW="6260760" imgH="685800" progId="Equation.DSMT4">
                  <p:embed/>
                  <p:pic>
                    <p:nvPicPr>
                      <p:cNvPr id="25" name="物件 24">
                        <a:extLst>
                          <a:ext uri="{FF2B5EF4-FFF2-40B4-BE49-F238E27FC236}">
                            <a16:creationId xmlns:a16="http://schemas.microsoft.com/office/drawing/2014/main" id="{D5EEF255-4243-4608-9527-F7FC4A458BB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43912" y="2378301"/>
                        <a:ext cx="62611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文字方塊 22">
            <a:extLst>
              <a:ext uri="{FF2B5EF4-FFF2-40B4-BE49-F238E27FC236}">
                <a16:creationId xmlns:a16="http://schemas.microsoft.com/office/drawing/2014/main" id="{BBBBCC61-23BA-410D-B1B0-A9294B761BBC}"/>
              </a:ext>
            </a:extLst>
          </p:cNvPr>
          <p:cNvSpPr txBox="1"/>
          <p:nvPr/>
        </p:nvSpPr>
        <p:spPr>
          <a:xfrm>
            <a:off x="588640" y="3725284"/>
            <a:ext cx="14198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Similarly,</a:t>
            </a:r>
            <a:endParaRPr lang="zh-TW" altLang="en-US" dirty="0"/>
          </a:p>
        </p:txBody>
      </p:sp>
      <p:graphicFrame>
        <p:nvGraphicFramePr>
          <p:cNvPr id="24" name="物件 23">
            <a:extLst>
              <a:ext uri="{FF2B5EF4-FFF2-40B4-BE49-F238E27FC236}">
                <a16:creationId xmlns:a16="http://schemas.microsoft.com/office/drawing/2014/main" id="{C185DE6F-EF49-446F-86DE-5EF98AF56FA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9956430"/>
              </p:ext>
            </p:extLst>
          </p:nvPr>
        </p:nvGraphicFramePr>
        <p:xfrm>
          <a:off x="1917012" y="3677484"/>
          <a:ext cx="55880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05" name="Equation" r:id="rId9" imgW="5587920" imgH="685800" progId="Equation.DSMT4">
                  <p:embed/>
                </p:oleObj>
              </mc:Choice>
              <mc:Fallback>
                <p:oleObj name="Equation" r:id="rId9" imgW="5587920" imgH="685800" progId="Equation.DSMT4">
                  <p:embed/>
                  <p:pic>
                    <p:nvPicPr>
                      <p:cNvPr id="16" name="物件 15">
                        <a:extLst>
                          <a:ext uri="{FF2B5EF4-FFF2-40B4-BE49-F238E27FC236}">
                            <a16:creationId xmlns:a16="http://schemas.microsoft.com/office/drawing/2014/main" id="{27B58D9C-0E4D-4326-8BE3-D13FD1E826B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917012" y="3677484"/>
                        <a:ext cx="55880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物件 26">
            <a:extLst>
              <a:ext uri="{FF2B5EF4-FFF2-40B4-BE49-F238E27FC236}">
                <a16:creationId xmlns:a16="http://schemas.microsoft.com/office/drawing/2014/main" id="{BD5152FD-CA02-4D46-B5C8-1B7A42DC35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9382511"/>
              </p:ext>
            </p:extLst>
          </p:nvPr>
        </p:nvGraphicFramePr>
        <p:xfrm>
          <a:off x="1174750" y="3198813"/>
          <a:ext cx="15240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06" name="Equation" r:id="rId11" imgW="1523880" imgH="368280" progId="Equation.DSMT4">
                  <p:embed/>
                </p:oleObj>
              </mc:Choice>
              <mc:Fallback>
                <p:oleObj name="Equation" r:id="rId11" imgW="1523880" imgH="368280" progId="Equation.DSMT4">
                  <p:embed/>
                  <p:pic>
                    <p:nvPicPr>
                      <p:cNvPr id="22" name="物件 21">
                        <a:extLst>
                          <a:ext uri="{FF2B5EF4-FFF2-40B4-BE49-F238E27FC236}">
                            <a16:creationId xmlns:a16="http://schemas.microsoft.com/office/drawing/2014/main" id="{1AE92431-C0DB-45CC-AB4C-64D42D1FDDB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174750" y="3198813"/>
                        <a:ext cx="152400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文字方塊 27">
            <a:extLst>
              <a:ext uri="{FF2B5EF4-FFF2-40B4-BE49-F238E27FC236}">
                <a16:creationId xmlns:a16="http://schemas.microsoft.com/office/drawing/2014/main" id="{4F36995F-5572-46C0-89F1-499C49616940}"/>
              </a:ext>
            </a:extLst>
          </p:cNvPr>
          <p:cNvSpPr txBox="1"/>
          <p:nvPr/>
        </p:nvSpPr>
        <p:spPr>
          <a:xfrm>
            <a:off x="588640" y="4779038"/>
            <a:ext cx="14198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Therefore, </a:t>
            </a:r>
            <a:endParaRPr lang="zh-TW" altLang="en-US" dirty="0"/>
          </a:p>
        </p:txBody>
      </p:sp>
      <p:graphicFrame>
        <p:nvGraphicFramePr>
          <p:cNvPr id="29" name="物件 28">
            <a:extLst>
              <a:ext uri="{FF2B5EF4-FFF2-40B4-BE49-F238E27FC236}">
                <a16:creationId xmlns:a16="http://schemas.microsoft.com/office/drawing/2014/main" id="{DD3E1D42-CE56-4C3C-9411-1F8E184A85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9635032"/>
              </p:ext>
            </p:extLst>
          </p:nvPr>
        </p:nvGraphicFramePr>
        <p:xfrm>
          <a:off x="1949793" y="4652677"/>
          <a:ext cx="20701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07" name="Equation" r:id="rId13" imgW="2070000" imgH="711000" progId="Equation.DSMT4">
                  <p:embed/>
                </p:oleObj>
              </mc:Choice>
              <mc:Fallback>
                <p:oleObj name="Equation" r:id="rId13" imgW="2070000" imgH="711000" progId="Equation.DSMT4">
                  <p:embed/>
                  <p:pic>
                    <p:nvPicPr>
                      <p:cNvPr id="16" name="物件 15">
                        <a:extLst>
                          <a:ext uri="{FF2B5EF4-FFF2-40B4-BE49-F238E27FC236}">
                            <a16:creationId xmlns:a16="http://schemas.microsoft.com/office/drawing/2014/main" id="{27B58D9C-0E4D-4326-8BE3-D13FD1E826B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949793" y="4652677"/>
                        <a:ext cx="2070100" cy="71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5404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fld id="{5CAB3B46-ECA0-433C-9517-1B2C89265B02}" type="slidenum">
              <a:rPr lang="en-US" altLang="zh-TW">
                <a:solidFill>
                  <a:srgbClr val="3333FF"/>
                </a:solidFill>
                <a:ea typeface="新細明體" panose="02020500000000000000" pitchFamily="18" charset="-120"/>
              </a:rPr>
              <a:pPr/>
              <a:t>143</a:t>
            </a:fld>
            <a:endParaRPr lang="en-US" altLang="zh-TW">
              <a:solidFill>
                <a:srgbClr val="3333FF"/>
              </a:solidFill>
              <a:ea typeface="新細明體" panose="02020500000000000000" pitchFamily="18" charset="-120"/>
            </a:endParaRPr>
          </a:p>
        </p:txBody>
      </p:sp>
      <p:sp>
        <p:nvSpPr>
          <p:cNvPr id="1033" name="Rectangle 2"/>
          <p:cNvSpPr>
            <a:spLocks noChangeArrowheads="1"/>
          </p:cNvSpPr>
          <p:nvPr/>
        </p:nvSpPr>
        <p:spPr bwMode="auto">
          <a:xfrm>
            <a:off x="323850" y="476250"/>
            <a:ext cx="7993063" cy="46672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sz="2400" b="1" dirty="0">
                <a:solidFill>
                  <a:srgbClr val="3333FF"/>
                </a:solidFill>
                <a:sym typeface="Wingdings 2" panose="05020102010507070707" pitchFamily="18" charset="2"/>
              </a:rPr>
              <a:t></a:t>
            </a:r>
            <a:r>
              <a:rPr lang="en-US" altLang="zh-TW" sz="2400" b="1" dirty="0">
                <a:solidFill>
                  <a:srgbClr val="3333FF"/>
                </a:solidFill>
              </a:rPr>
              <a:t> 4-B  Popular Filters (2):  Smoother </a:t>
            </a:r>
            <a:r>
              <a:rPr lang="en-US" altLang="zh-TW" sz="2400" b="1">
                <a:solidFill>
                  <a:srgbClr val="3333FF"/>
                </a:solidFill>
              </a:rPr>
              <a:t>(Weighted Average)</a:t>
            </a:r>
          </a:p>
        </p:txBody>
      </p:sp>
      <p:graphicFrame>
        <p:nvGraphicFramePr>
          <p:cNvPr id="1026" name="Object 10"/>
          <p:cNvGraphicFramePr>
            <a:graphicFrameLocks noChangeAspect="1"/>
          </p:cNvGraphicFramePr>
          <p:nvPr/>
        </p:nvGraphicFramePr>
        <p:xfrm>
          <a:off x="3059113" y="1484313"/>
          <a:ext cx="2282825" cy="68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3" name="Equation" r:id="rId3" imgW="2286000" imgH="685800" progId="Equation.DSMT4">
                  <p:embed/>
                </p:oleObj>
              </mc:Choice>
              <mc:Fallback>
                <p:oleObj name="Equation" r:id="rId3" imgW="2286000" imgH="6858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1484313"/>
                        <a:ext cx="2282825" cy="684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Text Box 11"/>
          <p:cNvSpPr txBox="1">
            <a:spLocks noChangeArrowheads="1"/>
          </p:cNvSpPr>
          <p:nvPr/>
        </p:nvSpPr>
        <p:spPr bwMode="auto">
          <a:xfrm>
            <a:off x="611188" y="1125538"/>
            <a:ext cx="5184775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/>
              <a:t>最簡單的 </a:t>
            </a:r>
            <a:r>
              <a:rPr lang="en-US" altLang="zh-TW"/>
              <a:t>smoother:  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/>
              <a:t>       find the average </a:t>
            </a:r>
          </a:p>
        </p:txBody>
      </p:sp>
      <p:graphicFrame>
        <p:nvGraphicFramePr>
          <p:cNvPr id="1027" name="Object 12"/>
          <p:cNvGraphicFramePr>
            <a:graphicFrameLocks noChangeAspect="1"/>
          </p:cNvGraphicFramePr>
          <p:nvPr/>
        </p:nvGraphicFramePr>
        <p:xfrm>
          <a:off x="1835150" y="2852738"/>
          <a:ext cx="177482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4" name="Equation" r:id="rId5" imgW="1777229" imgH="355446" progId="Equation.DSMT4">
                  <p:embed/>
                </p:oleObj>
              </mc:Choice>
              <mc:Fallback>
                <p:oleObj name="Equation" r:id="rId5" imgW="1777229" imgH="355446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2852738"/>
                        <a:ext cx="1774825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5" name="Text Box 13"/>
          <p:cNvSpPr txBox="1">
            <a:spLocks noChangeArrowheads="1"/>
          </p:cNvSpPr>
          <p:nvPr/>
        </p:nvSpPr>
        <p:spPr bwMode="auto">
          <a:xfrm>
            <a:off x="1042988" y="2276475"/>
            <a:ext cx="23050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/>
              <a:t>可改寫成</a:t>
            </a:r>
          </a:p>
        </p:txBody>
      </p:sp>
      <p:sp>
        <p:nvSpPr>
          <p:cNvPr id="1036" name="Line 14"/>
          <p:cNvSpPr>
            <a:spLocks noChangeShapeType="1"/>
          </p:cNvSpPr>
          <p:nvPr/>
        </p:nvSpPr>
        <p:spPr bwMode="auto">
          <a:xfrm>
            <a:off x="4284663" y="3933825"/>
            <a:ext cx="3600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7" name="Line 15"/>
          <p:cNvSpPr>
            <a:spLocks noChangeShapeType="1"/>
          </p:cNvSpPr>
          <p:nvPr/>
        </p:nvSpPr>
        <p:spPr bwMode="auto">
          <a:xfrm flipV="1">
            <a:off x="5076825" y="3284538"/>
            <a:ext cx="0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8" name="Line 16"/>
          <p:cNvSpPr>
            <a:spLocks noChangeShapeType="1"/>
          </p:cNvSpPr>
          <p:nvPr/>
        </p:nvSpPr>
        <p:spPr bwMode="auto">
          <a:xfrm flipV="1">
            <a:off x="5364163" y="3284538"/>
            <a:ext cx="0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9" name="Line 17"/>
          <p:cNvSpPr>
            <a:spLocks noChangeShapeType="1"/>
          </p:cNvSpPr>
          <p:nvPr/>
        </p:nvSpPr>
        <p:spPr bwMode="auto">
          <a:xfrm flipV="1">
            <a:off x="5653088" y="3284538"/>
            <a:ext cx="0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40" name="Line 18"/>
          <p:cNvSpPr>
            <a:spLocks noChangeShapeType="1"/>
          </p:cNvSpPr>
          <p:nvPr/>
        </p:nvSpPr>
        <p:spPr bwMode="auto">
          <a:xfrm>
            <a:off x="5797550" y="3644900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41" name="Line 19"/>
          <p:cNvSpPr>
            <a:spLocks noChangeShapeType="1"/>
          </p:cNvSpPr>
          <p:nvPr/>
        </p:nvSpPr>
        <p:spPr bwMode="auto">
          <a:xfrm flipV="1">
            <a:off x="6516688" y="3284538"/>
            <a:ext cx="0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42" name="Line 20"/>
          <p:cNvSpPr>
            <a:spLocks noChangeShapeType="1"/>
          </p:cNvSpPr>
          <p:nvPr/>
        </p:nvSpPr>
        <p:spPr bwMode="auto">
          <a:xfrm flipV="1">
            <a:off x="6805613" y="3284538"/>
            <a:ext cx="0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43" name="Text Box 21"/>
          <p:cNvSpPr txBox="1">
            <a:spLocks noChangeArrowheads="1"/>
          </p:cNvSpPr>
          <p:nvPr/>
        </p:nvSpPr>
        <p:spPr bwMode="auto">
          <a:xfrm>
            <a:off x="4356100" y="2636838"/>
            <a:ext cx="936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i="1"/>
              <a:t>h</a:t>
            </a:r>
            <a:r>
              <a:rPr lang="en-US" altLang="zh-TW"/>
              <a:t>[</a:t>
            </a:r>
            <a:r>
              <a:rPr lang="en-US" altLang="zh-TW" i="1"/>
              <a:t>n</a:t>
            </a:r>
            <a:r>
              <a:rPr lang="en-US" altLang="zh-TW"/>
              <a:t>]</a:t>
            </a:r>
          </a:p>
        </p:txBody>
      </p:sp>
      <p:sp>
        <p:nvSpPr>
          <p:cNvPr id="1044" name="Text Box 22"/>
          <p:cNvSpPr txBox="1">
            <a:spLocks noChangeArrowheads="1"/>
          </p:cNvSpPr>
          <p:nvPr/>
        </p:nvSpPr>
        <p:spPr bwMode="auto">
          <a:xfrm>
            <a:off x="4860925" y="3860800"/>
            <a:ext cx="504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/>
              <a:t>-</a:t>
            </a:r>
            <a:r>
              <a:rPr lang="en-US" altLang="zh-TW" i="1"/>
              <a:t>L</a:t>
            </a:r>
          </a:p>
        </p:txBody>
      </p:sp>
      <p:sp>
        <p:nvSpPr>
          <p:cNvPr id="1045" name="Text Box 23"/>
          <p:cNvSpPr txBox="1">
            <a:spLocks noChangeArrowheads="1"/>
          </p:cNvSpPr>
          <p:nvPr/>
        </p:nvSpPr>
        <p:spPr bwMode="auto">
          <a:xfrm>
            <a:off x="6732588" y="3932238"/>
            <a:ext cx="504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i="1"/>
              <a:t>L</a:t>
            </a:r>
          </a:p>
        </p:txBody>
      </p:sp>
      <p:graphicFrame>
        <p:nvGraphicFramePr>
          <p:cNvPr id="1028" name="Object 25"/>
          <p:cNvGraphicFramePr>
            <a:graphicFrameLocks noChangeAspect="1"/>
          </p:cNvGraphicFramePr>
          <p:nvPr/>
        </p:nvGraphicFramePr>
        <p:xfrm>
          <a:off x="6732588" y="2909888"/>
          <a:ext cx="395287" cy="30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" name="Equation" r:id="rId7" imgW="660400" imgH="508000" progId="Equation.DSMT4">
                  <p:embed/>
                </p:oleObj>
              </mc:Choice>
              <mc:Fallback>
                <p:oleObj name="Equation" r:id="rId7" imgW="660400" imgH="50800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588" y="2909888"/>
                        <a:ext cx="395287" cy="303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26"/>
          <p:cNvGraphicFramePr>
            <a:graphicFrameLocks noChangeAspect="1"/>
          </p:cNvGraphicFramePr>
          <p:nvPr/>
        </p:nvGraphicFramePr>
        <p:xfrm>
          <a:off x="6265863" y="2924175"/>
          <a:ext cx="395287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6" name="Equation" r:id="rId9" imgW="660400" imgH="508000" progId="Equation.DSMT4">
                  <p:embed/>
                </p:oleObj>
              </mc:Choice>
              <mc:Fallback>
                <p:oleObj name="Equation" r:id="rId9" imgW="660400" imgH="50800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5863" y="2924175"/>
                        <a:ext cx="395287" cy="303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27"/>
          <p:cNvGraphicFramePr>
            <a:graphicFrameLocks noChangeAspect="1"/>
          </p:cNvGraphicFramePr>
          <p:nvPr/>
        </p:nvGraphicFramePr>
        <p:xfrm>
          <a:off x="4932363" y="2911475"/>
          <a:ext cx="395287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7" name="Equation" r:id="rId10" imgW="660400" imgH="508000" progId="Equation.DSMT4">
                  <p:embed/>
                </p:oleObj>
              </mc:Choice>
              <mc:Fallback>
                <p:oleObj name="Equation" r:id="rId10" imgW="660400" imgH="50800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363" y="2911475"/>
                        <a:ext cx="395287" cy="303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6" name="Oval 28"/>
          <p:cNvSpPr>
            <a:spLocks noChangeArrowheads="1"/>
          </p:cNvSpPr>
          <p:nvPr/>
        </p:nvSpPr>
        <p:spPr bwMode="auto">
          <a:xfrm>
            <a:off x="5003800" y="3213100"/>
            <a:ext cx="144463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047" name="Oval 29"/>
          <p:cNvSpPr>
            <a:spLocks noChangeArrowheads="1"/>
          </p:cNvSpPr>
          <p:nvPr/>
        </p:nvSpPr>
        <p:spPr bwMode="auto">
          <a:xfrm>
            <a:off x="5291138" y="3213100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048" name="Oval 30"/>
          <p:cNvSpPr>
            <a:spLocks noChangeArrowheads="1"/>
          </p:cNvSpPr>
          <p:nvPr/>
        </p:nvSpPr>
        <p:spPr bwMode="auto">
          <a:xfrm>
            <a:off x="5580063" y="3213100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049" name="Oval 31"/>
          <p:cNvSpPr>
            <a:spLocks noChangeArrowheads="1"/>
          </p:cNvSpPr>
          <p:nvPr/>
        </p:nvSpPr>
        <p:spPr bwMode="auto">
          <a:xfrm>
            <a:off x="6443663" y="3213100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050" name="Oval 32"/>
          <p:cNvSpPr>
            <a:spLocks noChangeArrowheads="1"/>
          </p:cNvSpPr>
          <p:nvPr/>
        </p:nvSpPr>
        <p:spPr bwMode="auto">
          <a:xfrm>
            <a:off x="6732588" y="3213100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051" name="Oval 33"/>
          <p:cNvSpPr>
            <a:spLocks noChangeArrowheads="1"/>
          </p:cNvSpPr>
          <p:nvPr/>
        </p:nvSpPr>
        <p:spPr bwMode="auto">
          <a:xfrm>
            <a:off x="7019925" y="3860800"/>
            <a:ext cx="144463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052" name="Oval 34"/>
          <p:cNvSpPr>
            <a:spLocks noChangeArrowheads="1"/>
          </p:cNvSpPr>
          <p:nvPr/>
        </p:nvSpPr>
        <p:spPr bwMode="auto">
          <a:xfrm>
            <a:off x="4714875" y="3860800"/>
            <a:ext cx="144463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053" name="Oval 35"/>
          <p:cNvSpPr>
            <a:spLocks noChangeArrowheads="1"/>
          </p:cNvSpPr>
          <p:nvPr/>
        </p:nvSpPr>
        <p:spPr bwMode="auto">
          <a:xfrm>
            <a:off x="7308850" y="3860800"/>
            <a:ext cx="144463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054" name="Oval 36"/>
          <p:cNvSpPr>
            <a:spLocks noChangeArrowheads="1"/>
          </p:cNvSpPr>
          <p:nvPr/>
        </p:nvSpPr>
        <p:spPr bwMode="auto">
          <a:xfrm>
            <a:off x="7596188" y="3860800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055" name="Oval 37"/>
          <p:cNvSpPr>
            <a:spLocks noChangeArrowheads="1"/>
          </p:cNvSpPr>
          <p:nvPr/>
        </p:nvSpPr>
        <p:spPr bwMode="auto">
          <a:xfrm>
            <a:off x="4427538" y="3860800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graphicFrame>
        <p:nvGraphicFramePr>
          <p:cNvPr id="1031" name="Object 38"/>
          <p:cNvGraphicFramePr>
            <a:graphicFrameLocks noChangeAspect="1"/>
          </p:cNvGraphicFramePr>
          <p:nvPr/>
        </p:nvGraphicFramePr>
        <p:xfrm>
          <a:off x="755650" y="4437063"/>
          <a:ext cx="634047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8" name="Equation" r:id="rId11" imgW="6350000" imgH="685800" progId="Equation.DSMT4">
                  <p:embed/>
                </p:oleObj>
              </mc:Choice>
              <mc:Fallback>
                <p:oleObj name="Equation" r:id="rId11" imgW="6350000" imgH="685800" progId="Equation.DSM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4437063"/>
                        <a:ext cx="634047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6" name="Text Box 39"/>
          <p:cNvSpPr txBox="1">
            <a:spLocks noChangeArrowheads="1"/>
          </p:cNvSpPr>
          <p:nvPr/>
        </p:nvSpPr>
        <p:spPr bwMode="auto">
          <a:xfrm>
            <a:off x="1908175" y="3284538"/>
            <a:ext cx="25193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i="1"/>
              <a:t>h</a:t>
            </a:r>
            <a:r>
              <a:rPr lang="en-US" altLang="zh-TW"/>
              <a:t>[</a:t>
            </a:r>
            <a:r>
              <a:rPr lang="en-US" altLang="zh-TW" i="1"/>
              <a:t>n</a:t>
            </a:r>
            <a:r>
              <a:rPr lang="en-US" altLang="zh-TW"/>
              <a:t>] </a:t>
            </a:r>
            <a:r>
              <a:rPr lang="zh-TW" altLang="en-US"/>
              <a:t>如右圖</a:t>
            </a:r>
          </a:p>
        </p:txBody>
      </p:sp>
      <p:grpSp>
        <p:nvGrpSpPr>
          <p:cNvPr id="1057" name="群組 35"/>
          <p:cNvGrpSpPr>
            <a:grpSpLocks/>
          </p:cNvGrpSpPr>
          <p:nvPr/>
        </p:nvGrpSpPr>
        <p:grpSpPr bwMode="auto">
          <a:xfrm>
            <a:off x="5286375" y="1071563"/>
            <a:ext cx="3000375" cy="400050"/>
            <a:chOff x="5643570" y="1285860"/>
            <a:chExt cx="3000396" cy="400110"/>
          </a:xfrm>
        </p:grpSpPr>
        <p:sp>
          <p:nvSpPr>
            <p:cNvPr id="1059" name="文字方塊 32"/>
            <p:cNvSpPr txBox="1">
              <a:spLocks noChangeArrowheads="1"/>
            </p:cNvSpPr>
            <p:nvPr/>
          </p:nvSpPr>
          <p:spPr bwMode="auto">
            <a:xfrm>
              <a:off x="5715008" y="1285860"/>
              <a:ext cx="292895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eaLnBrk="1" hangingPunct="1"/>
              <a:r>
                <a:rPr lang="zh-TW" altLang="en-US">
                  <a:solidFill>
                    <a:srgbClr val="FF0000"/>
                  </a:solidFill>
                </a:rPr>
                <a:t>近似 </a:t>
              </a:r>
              <a:r>
                <a:rPr lang="en-US" altLang="zh-TW">
                  <a:solidFill>
                    <a:srgbClr val="FF0000"/>
                  </a:solidFill>
                </a:rPr>
                <a:t>low-pass filter</a:t>
              </a:r>
              <a:endParaRPr lang="zh-TW" altLang="en-US">
                <a:solidFill>
                  <a:srgbClr val="FF0000"/>
                </a:solidFill>
              </a:endParaRPr>
            </a:p>
          </p:txBody>
        </p:sp>
        <p:sp>
          <p:nvSpPr>
            <p:cNvPr id="35" name="矩形 34"/>
            <p:cNvSpPr/>
            <p:nvPr/>
          </p:nvSpPr>
          <p:spPr>
            <a:xfrm>
              <a:off x="5643570" y="1357308"/>
              <a:ext cx="2500331" cy="28579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/>
            </a:p>
          </p:txBody>
        </p:sp>
      </p:grpSp>
      <p:cxnSp>
        <p:nvCxnSpPr>
          <p:cNvPr id="38" name="直線單箭頭接點 37"/>
          <p:cNvCxnSpPr/>
          <p:nvPr/>
        </p:nvCxnSpPr>
        <p:spPr>
          <a:xfrm rot="10800000">
            <a:off x="5042694" y="847726"/>
            <a:ext cx="642937" cy="28575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fld id="{FCA0B2B3-B260-42ED-B9F8-D5189196A0C0}" type="slidenum">
              <a:rPr lang="en-US" altLang="zh-TW">
                <a:solidFill>
                  <a:srgbClr val="3333FF"/>
                </a:solidFill>
                <a:ea typeface="新細明體" panose="02020500000000000000" pitchFamily="18" charset="-120"/>
              </a:rPr>
              <a:pPr/>
              <a:t>170</a:t>
            </a:fld>
            <a:endParaRPr lang="en-US" altLang="zh-TW">
              <a:solidFill>
                <a:srgbClr val="3333FF"/>
              </a:solidFill>
              <a:ea typeface="新細明體" panose="02020500000000000000" pitchFamily="18" charset="-120"/>
            </a:endParaRPr>
          </a:p>
        </p:txBody>
      </p:sp>
      <p:sp>
        <p:nvSpPr>
          <p:cNvPr id="2457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2458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2458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2458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2458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24584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24585" name="矩形 15"/>
          <p:cNvSpPr>
            <a:spLocks noChangeArrowheads="1"/>
          </p:cNvSpPr>
          <p:nvPr/>
        </p:nvSpPr>
        <p:spPr bwMode="auto">
          <a:xfrm>
            <a:off x="395288" y="549275"/>
            <a:ext cx="13223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just" eaLnBrk="1" hangingPunct="1">
              <a:spcBef>
                <a:spcPts val="600"/>
              </a:spcBef>
            </a:pPr>
            <a:r>
              <a:rPr lang="en-US" altLang="zh-TW">
                <a:solidFill>
                  <a:srgbClr val="3333FF"/>
                </a:solidFill>
              </a:rPr>
              <a:t>References</a:t>
            </a:r>
          </a:p>
        </p:txBody>
      </p:sp>
      <p:sp>
        <p:nvSpPr>
          <p:cNvPr id="24586" name="文字方塊 16"/>
          <p:cNvSpPr txBox="1">
            <a:spLocks noChangeArrowheads="1"/>
          </p:cNvSpPr>
          <p:nvPr/>
        </p:nvSpPr>
        <p:spPr bwMode="auto">
          <a:xfrm>
            <a:off x="395288" y="1196975"/>
            <a:ext cx="8280400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dirty="0"/>
              <a:t>[1] N. Wiener, </a:t>
            </a:r>
            <a:r>
              <a:rPr lang="en-US" altLang="zh-TW" i="1" dirty="0"/>
              <a:t>Extrapolation, Interpolation, and Smoothing of Stationary Time Series</a:t>
            </a:r>
            <a:r>
              <a:rPr lang="en-US" altLang="zh-TW" dirty="0"/>
              <a:t>,  M.I.T. Press, Cambridge, Mass. , 1964.  </a:t>
            </a:r>
          </a:p>
          <a:p>
            <a:pPr eaLnBrk="1" hangingPunct="1"/>
            <a:endParaRPr lang="en-US" altLang="zh-TW" dirty="0"/>
          </a:p>
          <a:p>
            <a:pPr eaLnBrk="1" hangingPunct="1"/>
            <a:r>
              <a:rPr lang="en-US" altLang="zh-TW" dirty="0"/>
              <a:t>[2] S. S. </a:t>
            </a:r>
            <a:r>
              <a:rPr lang="en-US" altLang="zh-TW" dirty="0" err="1"/>
              <a:t>Haykin</a:t>
            </a:r>
            <a:r>
              <a:rPr lang="en-US" altLang="zh-TW" dirty="0"/>
              <a:t>, </a:t>
            </a:r>
            <a:r>
              <a:rPr lang="en-US" altLang="zh-TW" i="1" dirty="0"/>
              <a:t>Adaptive Filter Theory</a:t>
            </a:r>
            <a:r>
              <a:rPr lang="en-US" altLang="zh-TW" dirty="0"/>
              <a:t>, Prentice Hall, N.J., 2002. </a:t>
            </a:r>
          </a:p>
          <a:p>
            <a:pPr eaLnBrk="1" hangingPunct="1"/>
            <a:endParaRPr lang="en-US" altLang="zh-TW" dirty="0"/>
          </a:p>
          <a:p>
            <a:pPr eaLnBrk="1" hangingPunct="1"/>
            <a:r>
              <a:rPr lang="en-US" altLang="zh-TW" dirty="0"/>
              <a:t>[3] M. R. Banham and A. K. </a:t>
            </a:r>
            <a:r>
              <a:rPr lang="en-US" altLang="zh-TW" dirty="0" err="1"/>
              <a:t>Katsaggelos</a:t>
            </a:r>
            <a:r>
              <a:rPr lang="en-US" altLang="zh-TW" dirty="0"/>
              <a:t>, "Digital image restoration," </a:t>
            </a:r>
            <a:r>
              <a:rPr lang="en-US" altLang="zh-TW" i="1" dirty="0"/>
              <a:t>IEEE Signal Processing Magazine</a:t>
            </a:r>
            <a:r>
              <a:rPr lang="en-US" altLang="zh-TW" dirty="0"/>
              <a:t>, vol.14, no. 2, pp. 24-41, Mar. 1997</a:t>
            </a:r>
            <a:endParaRPr lang="zh-TW" alt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fld id="{EFD444FA-D7A0-4856-9D45-6420DE24CF54}" type="slidenum">
              <a:rPr lang="en-US" altLang="zh-TW">
                <a:solidFill>
                  <a:srgbClr val="3333FF"/>
                </a:solidFill>
                <a:ea typeface="新細明體" panose="02020500000000000000" pitchFamily="18" charset="-120"/>
              </a:rPr>
              <a:pPr/>
              <a:t>171</a:t>
            </a:fld>
            <a:endParaRPr lang="en-US" altLang="zh-TW">
              <a:solidFill>
                <a:srgbClr val="3333FF"/>
              </a:solidFill>
              <a:ea typeface="新細明體" panose="02020500000000000000" pitchFamily="18" charset="-120"/>
            </a:endParaRPr>
          </a:p>
        </p:txBody>
      </p:sp>
      <p:sp>
        <p:nvSpPr>
          <p:cNvPr id="10247" name="Rectangle 2"/>
          <p:cNvSpPr>
            <a:spLocks noChangeArrowheads="1"/>
          </p:cNvSpPr>
          <p:nvPr/>
        </p:nvSpPr>
        <p:spPr bwMode="auto">
          <a:xfrm>
            <a:off x="323850" y="476250"/>
            <a:ext cx="7993063" cy="46672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3333FF"/>
                </a:solidFill>
                <a:sym typeface="Wingdings 2" panose="05020102010507070707" pitchFamily="18" charset="2"/>
              </a:rPr>
              <a:t></a:t>
            </a:r>
            <a:r>
              <a:rPr lang="en-US" altLang="zh-TW" sz="2400" b="1">
                <a:solidFill>
                  <a:srgbClr val="3333FF"/>
                </a:solidFill>
              </a:rPr>
              <a:t> 4-G  Popular Filters (6):  Equalizer</a:t>
            </a:r>
            <a:endParaRPr lang="en-US" altLang="zh-TW"/>
          </a:p>
        </p:txBody>
      </p:sp>
      <p:sp>
        <p:nvSpPr>
          <p:cNvPr id="10248" name="Rectangle 3"/>
          <p:cNvSpPr>
            <a:spLocks noChangeArrowheads="1"/>
          </p:cNvSpPr>
          <p:nvPr/>
        </p:nvSpPr>
        <p:spPr bwMode="auto">
          <a:xfrm>
            <a:off x="539750" y="1125538"/>
            <a:ext cx="62595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/>
              <a:t>Used for compensation (such as the </a:t>
            </a:r>
            <a:r>
              <a:rPr lang="en-US" altLang="zh-TW">
                <a:solidFill>
                  <a:srgbClr val="0000FF"/>
                </a:solidFill>
              </a:rPr>
              <a:t>multiple path problem</a:t>
            </a:r>
            <a:r>
              <a:rPr lang="en-US" altLang="zh-TW"/>
              <a:t>) </a:t>
            </a:r>
          </a:p>
        </p:txBody>
      </p:sp>
      <p:graphicFrame>
        <p:nvGraphicFramePr>
          <p:cNvPr id="10242" name="Object 4"/>
          <p:cNvGraphicFramePr>
            <a:graphicFrameLocks noChangeAspect="1"/>
          </p:cNvGraphicFramePr>
          <p:nvPr/>
        </p:nvGraphicFramePr>
        <p:xfrm>
          <a:off x="1547813" y="1773238"/>
          <a:ext cx="1855787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0" name="Equation" r:id="rId3" imgW="1853396" imgH="355446" progId="Equation.DSMT4">
                  <p:embed/>
                </p:oleObj>
              </mc:Choice>
              <mc:Fallback>
                <p:oleObj name="Equation" r:id="rId3" imgW="1853396" imgH="355446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1773238"/>
                        <a:ext cx="1855787" cy="35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5"/>
          <p:cNvGraphicFramePr>
            <a:graphicFrameLocks noChangeAspect="1"/>
          </p:cNvGraphicFramePr>
          <p:nvPr/>
        </p:nvGraphicFramePr>
        <p:xfrm>
          <a:off x="1403350" y="3716338"/>
          <a:ext cx="1855788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1" name="Equation" r:id="rId5" imgW="1853396" imgH="355446" progId="Equation.DSMT4">
                  <p:embed/>
                </p:oleObj>
              </mc:Choice>
              <mc:Fallback>
                <p:oleObj name="Equation" r:id="rId5" imgW="1853396" imgH="355446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3716338"/>
                        <a:ext cx="1855788" cy="35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9" name="Text Box 6"/>
          <p:cNvSpPr txBox="1">
            <a:spLocks noChangeArrowheads="1"/>
          </p:cNvSpPr>
          <p:nvPr/>
        </p:nvSpPr>
        <p:spPr bwMode="auto">
          <a:xfrm>
            <a:off x="611188" y="3213100"/>
            <a:ext cx="20875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/>
              <a:t>Equalizer:</a:t>
            </a:r>
          </a:p>
        </p:txBody>
      </p:sp>
      <p:graphicFrame>
        <p:nvGraphicFramePr>
          <p:cNvPr id="10244" name="Object 7"/>
          <p:cNvGraphicFramePr>
            <a:graphicFrameLocks noChangeAspect="1"/>
          </p:cNvGraphicFramePr>
          <p:nvPr/>
        </p:nvGraphicFramePr>
        <p:xfrm>
          <a:off x="4067175" y="3644900"/>
          <a:ext cx="149860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2" name="Equation" r:id="rId7" imgW="1498600" imgH="558800" progId="Equation.DSMT4">
                  <p:embed/>
                </p:oleObj>
              </mc:Choice>
              <mc:Fallback>
                <p:oleObj name="Equation" r:id="rId7" imgW="1498600" imgH="558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3644900"/>
                        <a:ext cx="1498600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0" name="Text Box 8"/>
          <p:cNvSpPr txBox="1">
            <a:spLocks noChangeArrowheads="1"/>
          </p:cNvSpPr>
          <p:nvPr/>
        </p:nvSpPr>
        <p:spPr bwMode="auto">
          <a:xfrm>
            <a:off x="3851275" y="1773238"/>
            <a:ext cx="468153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i="1"/>
              <a:t> x</a:t>
            </a:r>
            <a:r>
              <a:rPr lang="en-US" altLang="zh-TW"/>
              <a:t>[</a:t>
            </a:r>
            <a:r>
              <a:rPr lang="en-US" altLang="zh-TW" i="1"/>
              <a:t>n</a:t>
            </a:r>
            <a:r>
              <a:rPr lang="en-US" altLang="zh-TW"/>
              <a:t>]: original signal, </a:t>
            </a:r>
            <a:r>
              <a:rPr lang="en-US" altLang="zh-TW" i="1"/>
              <a:t> y</a:t>
            </a:r>
            <a:r>
              <a:rPr lang="en-US" altLang="zh-TW"/>
              <a:t>[</a:t>
            </a:r>
            <a:r>
              <a:rPr lang="en-US" altLang="zh-TW" i="1"/>
              <a:t>n</a:t>
            </a:r>
            <a:r>
              <a:rPr lang="en-US" altLang="zh-TW"/>
              <a:t>]: received signal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i="1"/>
              <a:t> k</a:t>
            </a:r>
            <a:r>
              <a:rPr lang="en-US" altLang="zh-TW"/>
              <a:t>[</a:t>
            </a:r>
            <a:r>
              <a:rPr lang="en-US" altLang="zh-TW" i="1"/>
              <a:t>n</a:t>
            </a:r>
            <a:r>
              <a:rPr lang="en-US" altLang="zh-TW"/>
              <a:t>]: effect of the system </a:t>
            </a:r>
          </a:p>
        </p:txBody>
      </p:sp>
      <p:sp>
        <p:nvSpPr>
          <p:cNvPr id="10251" name="Text Box 9"/>
          <p:cNvSpPr txBox="1">
            <a:spLocks noChangeArrowheads="1"/>
          </p:cNvSpPr>
          <p:nvPr/>
        </p:nvSpPr>
        <p:spPr bwMode="auto">
          <a:xfrm>
            <a:off x="3635375" y="4437063"/>
            <a:ext cx="3384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/>
              <a:t>或者用 </a:t>
            </a:r>
            <a:r>
              <a:rPr lang="en-US" altLang="zh-TW" i="1"/>
              <a:t>Z</a:t>
            </a:r>
            <a:r>
              <a:rPr lang="en-US" altLang="zh-TW"/>
              <a:t> transform </a:t>
            </a:r>
            <a:r>
              <a:rPr lang="zh-TW" altLang="en-US"/>
              <a:t>表示 </a:t>
            </a:r>
          </a:p>
        </p:txBody>
      </p:sp>
      <p:graphicFrame>
        <p:nvGraphicFramePr>
          <p:cNvPr id="10245" name="Object 10"/>
          <p:cNvGraphicFramePr>
            <a:graphicFrameLocks noChangeAspect="1"/>
          </p:cNvGraphicFramePr>
          <p:nvPr/>
        </p:nvGraphicFramePr>
        <p:xfrm>
          <a:off x="6588125" y="4365625"/>
          <a:ext cx="135890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3" name="Equation" r:id="rId9" imgW="1358900" imgH="558800" progId="Equation.DSMT4">
                  <p:embed/>
                </p:oleObj>
              </mc:Choice>
              <mc:Fallback>
                <p:oleObj name="Equation" r:id="rId9" imgW="1358900" imgH="5588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25" y="4365625"/>
                        <a:ext cx="1358900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2" name="投影片編號版面配置區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fld id="{EF7179E0-093C-4F52-A189-4FCCB4F059E6}" type="slidenum">
              <a:rPr lang="en-US" altLang="zh-TW">
                <a:solidFill>
                  <a:srgbClr val="3333FF"/>
                </a:solidFill>
                <a:ea typeface="新細明體" panose="02020500000000000000" pitchFamily="18" charset="-120"/>
              </a:rPr>
              <a:pPr/>
              <a:t>172</a:t>
            </a:fld>
            <a:endParaRPr lang="en-US" altLang="zh-TW">
              <a:solidFill>
                <a:srgbClr val="3333FF"/>
              </a:solidFill>
              <a:ea typeface="新細明體" panose="02020500000000000000" pitchFamily="18" charset="-120"/>
            </a:endParaRPr>
          </a:p>
        </p:txBody>
      </p:sp>
      <p:graphicFrame>
        <p:nvGraphicFramePr>
          <p:cNvPr id="1126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0095974"/>
              </p:ext>
            </p:extLst>
          </p:nvPr>
        </p:nvGraphicFramePr>
        <p:xfrm>
          <a:off x="1691680" y="908720"/>
          <a:ext cx="1855787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403" name="Equation" r:id="rId3" imgW="1853396" imgH="355446" progId="Equation.DSMT4">
                  <p:embed/>
                </p:oleObj>
              </mc:Choice>
              <mc:Fallback>
                <p:oleObj name="Equation" r:id="rId3" imgW="1853396" imgH="35544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908720"/>
                        <a:ext cx="1855787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3" name="Text Box 6"/>
          <p:cNvSpPr txBox="1">
            <a:spLocks noChangeArrowheads="1"/>
          </p:cNvSpPr>
          <p:nvPr/>
        </p:nvSpPr>
        <p:spPr bwMode="auto">
          <a:xfrm>
            <a:off x="3995142" y="837283"/>
            <a:ext cx="15128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>
                <a:solidFill>
                  <a:srgbClr val="3333FF"/>
                </a:solidFill>
              </a:rPr>
              <a:t>Equalizer:</a:t>
            </a:r>
          </a:p>
        </p:txBody>
      </p:sp>
      <p:graphicFrame>
        <p:nvGraphicFramePr>
          <p:cNvPr id="1126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6756036"/>
              </p:ext>
            </p:extLst>
          </p:nvPr>
        </p:nvGraphicFramePr>
        <p:xfrm>
          <a:off x="5436592" y="837283"/>
          <a:ext cx="149860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404" name="Equation" r:id="rId5" imgW="1498600" imgH="558800" progId="Equation.DSMT4">
                  <p:embed/>
                </p:oleObj>
              </mc:Choice>
              <mc:Fallback>
                <p:oleObj name="Equation" r:id="rId5" imgW="1498600" imgH="558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592" y="837283"/>
                        <a:ext cx="1498600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4" name="文字方塊 5"/>
          <p:cNvSpPr txBox="1">
            <a:spLocks noChangeArrowheads="1"/>
          </p:cNvSpPr>
          <p:nvPr/>
        </p:nvSpPr>
        <p:spPr bwMode="auto">
          <a:xfrm>
            <a:off x="612180" y="1558008"/>
            <a:ext cx="5543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/>
              <a:t>Problem:  If the system is interfered by noise </a:t>
            </a:r>
            <a:r>
              <a:rPr lang="en-US" altLang="zh-TW" i="1"/>
              <a:t>m</a:t>
            </a:r>
            <a:r>
              <a:rPr lang="en-US" altLang="zh-TW"/>
              <a:t>[</a:t>
            </a:r>
            <a:r>
              <a:rPr lang="en-US" altLang="zh-TW" i="1"/>
              <a:t>n</a:t>
            </a:r>
            <a:r>
              <a:rPr lang="en-US" altLang="zh-TW"/>
              <a:t>]</a:t>
            </a:r>
            <a:endParaRPr lang="zh-TW" altLang="en-US"/>
          </a:p>
        </p:txBody>
      </p:sp>
      <p:graphicFrame>
        <p:nvGraphicFramePr>
          <p:cNvPr id="1126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9971086"/>
              </p:ext>
            </p:extLst>
          </p:nvPr>
        </p:nvGraphicFramePr>
        <p:xfrm>
          <a:off x="1691680" y="2061245"/>
          <a:ext cx="2593975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405" name="Equation" r:id="rId7" imgW="2590800" imgH="355600" progId="Equation.DSMT4">
                  <p:embed/>
                </p:oleObj>
              </mc:Choice>
              <mc:Fallback>
                <p:oleObj name="Equation" r:id="rId7" imgW="2590800" imgH="355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2061245"/>
                        <a:ext cx="2593975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6695960"/>
              </p:ext>
            </p:extLst>
          </p:nvPr>
        </p:nvGraphicFramePr>
        <p:xfrm>
          <a:off x="1698030" y="2566070"/>
          <a:ext cx="3051175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406" name="Equation" r:id="rId9" imgW="3048000" imgH="355600" progId="Equation.DSMT4">
                  <p:embed/>
                </p:oleObj>
              </mc:Choice>
              <mc:Fallback>
                <p:oleObj name="Equation" r:id="rId9" imgW="3048000" imgH="355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8030" y="2566070"/>
                        <a:ext cx="3051175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7485014"/>
              </p:ext>
            </p:extLst>
          </p:nvPr>
        </p:nvGraphicFramePr>
        <p:xfrm>
          <a:off x="1691680" y="2997870"/>
          <a:ext cx="5048250" cy="1122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407" name="Equation" r:id="rId11" imgW="5041900" imgH="1117600" progId="Equation.DSMT4">
                  <p:embed/>
                </p:oleObj>
              </mc:Choice>
              <mc:Fallback>
                <p:oleObj name="Equation" r:id="rId11" imgW="5041900" imgH="1117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2997870"/>
                        <a:ext cx="5048250" cy="1122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5" name="文字方塊 10"/>
          <p:cNvSpPr txBox="1">
            <a:spLocks noChangeArrowheads="1"/>
          </p:cNvSpPr>
          <p:nvPr/>
        </p:nvSpPr>
        <p:spPr bwMode="auto">
          <a:xfrm>
            <a:off x="539155" y="4221833"/>
            <a:ext cx="62642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/>
              <a:t>If  </a:t>
            </a:r>
            <a:r>
              <a:rPr lang="en-US" altLang="zh-TW" i="1"/>
              <a:t>K</a:t>
            </a:r>
            <a:r>
              <a:rPr lang="en-US" altLang="zh-TW"/>
              <a:t>(</a:t>
            </a:r>
            <a:r>
              <a:rPr lang="en-US" altLang="zh-TW" i="1"/>
              <a:t>F</a:t>
            </a:r>
            <a:r>
              <a:rPr lang="en-US" altLang="zh-TW"/>
              <a:t>) is near to 0, the effect of the noise is magnified.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29850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2" name="投影片編號版面配置區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fld id="{EF7179E0-093C-4F52-A189-4FCCB4F059E6}" type="slidenum">
              <a:rPr lang="en-US" altLang="zh-TW">
                <a:solidFill>
                  <a:srgbClr val="3333FF"/>
                </a:solidFill>
                <a:ea typeface="新細明體" panose="02020500000000000000" pitchFamily="18" charset="-120"/>
              </a:rPr>
              <a:pPr/>
              <a:t>173</a:t>
            </a:fld>
            <a:endParaRPr lang="en-US" altLang="zh-TW">
              <a:solidFill>
                <a:srgbClr val="3333FF"/>
              </a:solidFill>
              <a:ea typeface="新細明體" panose="02020500000000000000" pitchFamily="18" charset="-120"/>
            </a:endParaRPr>
          </a:p>
        </p:txBody>
      </p:sp>
      <p:sp>
        <p:nvSpPr>
          <p:cNvPr id="11276" name="文字方塊 11"/>
          <p:cNvSpPr txBox="1">
            <a:spLocks noChangeArrowheads="1"/>
          </p:cNvSpPr>
          <p:nvPr/>
        </p:nvSpPr>
        <p:spPr bwMode="auto">
          <a:xfrm>
            <a:off x="694006" y="692435"/>
            <a:ext cx="80645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/>
              <a:t>Combined with the concept of the </a:t>
            </a:r>
            <a:r>
              <a:rPr lang="en-US" altLang="zh-TW" u="sng"/>
              <a:t>Wiener filter</a:t>
            </a:r>
            <a:r>
              <a:rPr lang="en-US" altLang="zh-TW"/>
              <a:t>, the</a:t>
            </a:r>
            <a:r>
              <a:rPr lang="en-US" altLang="zh-TW">
                <a:solidFill>
                  <a:srgbClr val="3333FF"/>
                </a:solidFill>
              </a:rPr>
              <a:t> equalizer </a:t>
            </a:r>
            <a:r>
              <a:rPr lang="en-US" altLang="zh-TW"/>
              <a:t>is modified as: </a:t>
            </a:r>
            <a:endParaRPr lang="zh-TW" altLang="en-US"/>
          </a:p>
        </p:txBody>
      </p:sp>
      <p:graphicFrame>
        <p:nvGraphicFramePr>
          <p:cNvPr id="1127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3220166"/>
              </p:ext>
            </p:extLst>
          </p:nvPr>
        </p:nvGraphicFramePr>
        <p:xfrm>
          <a:off x="1433781" y="1413160"/>
          <a:ext cx="3683000" cy="1214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4" name="Equation" r:id="rId3" imgW="3683000" imgH="1206500" progId="Equation.DSMT4">
                  <p:embed/>
                </p:oleObj>
              </mc:Choice>
              <mc:Fallback>
                <p:oleObj name="Equation" r:id="rId3" imgW="3683000" imgH="12065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3781" y="1413160"/>
                        <a:ext cx="3683000" cy="1214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7" name="文字方塊 13"/>
          <p:cNvSpPr txBox="1">
            <a:spLocks noChangeArrowheads="1"/>
          </p:cNvSpPr>
          <p:nvPr/>
        </p:nvSpPr>
        <p:spPr bwMode="auto">
          <a:xfrm>
            <a:off x="6023243" y="1557623"/>
            <a:ext cx="1727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i="1"/>
              <a:t>E</a:t>
            </a:r>
            <a:r>
              <a:rPr lang="en-US" altLang="zh-TW"/>
              <a:t>:  mean</a:t>
            </a:r>
            <a:endParaRPr lang="zh-TW" altLang="en-US"/>
          </a:p>
        </p:txBody>
      </p:sp>
      <p:graphicFrame>
        <p:nvGraphicFramePr>
          <p:cNvPr id="14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3242701"/>
              </p:ext>
            </p:extLst>
          </p:nvPr>
        </p:nvGraphicFramePr>
        <p:xfrm>
          <a:off x="1331640" y="3140968"/>
          <a:ext cx="2425700" cy="855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5" name="Equation" r:id="rId5" imgW="2425680" imgH="850680" progId="Equation.DSMT4">
                  <p:embed/>
                </p:oleObj>
              </mc:Choice>
              <mc:Fallback>
                <p:oleObj name="Equation" r:id="rId5" imgW="2425680" imgH="850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3140968"/>
                        <a:ext cx="2425700" cy="855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3275281" y="4293096"/>
            <a:ext cx="44751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i="1" dirty="0"/>
              <a:t>c</a:t>
            </a:r>
            <a:r>
              <a:rPr lang="en-US" altLang="zh-TW" dirty="0"/>
              <a:t> is large when the SNR is small</a:t>
            </a:r>
          </a:p>
          <a:p>
            <a:r>
              <a:rPr lang="en-US" altLang="zh-TW" i="1" dirty="0"/>
              <a:t>c</a:t>
            </a:r>
            <a:r>
              <a:rPr lang="en-US" altLang="zh-TW" dirty="0"/>
              <a:t> is small when the SNR is large</a:t>
            </a:r>
            <a:endParaRPr lang="zh-TW" alt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投影片編號版面配置區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fld id="{47F469EA-6908-4C37-9D6A-89D62295E3B8}" type="slidenum">
              <a:rPr lang="en-US" altLang="zh-TW">
                <a:solidFill>
                  <a:srgbClr val="3333FF"/>
                </a:solidFill>
                <a:ea typeface="新細明體" panose="02020500000000000000" pitchFamily="18" charset="-120"/>
              </a:rPr>
              <a:pPr/>
              <a:t>174</a:t>
            </a:fld>
            <a:endParaRPr lang="en-US" altLang="zh-TW">
              <a:solidFill>
                <a:srgbClr val="3333FF"/>
              </a:solidFill>
              <a:ea typeface="新細明體" panose="02020500000000000000" pitchFamily="18" charset="-120"/>
            </a:endParaRPr>
          </a:p>
        </p:txBody>
      </p:sp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827088" y="1268413"/>
          <a:ext cx="6718300" cy="2087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55" name="Equation" r:id="rId4" imgW="3759200" imgH="1168400" progId="Equation.DSMT4">
                  <p:embed/>
                </p:oleObj>
              </mc:Choice>
              <mc:Fallback>
                <p:oleObj name="Equation" r:id="rId4" imgW="3759200" imgH="11684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1268413"/>
                        <a:ext cx="6718300" cy="2087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3" name="文字方塊 5"/>
          <p:cNvSpPr txBox="1">
            <a:spLocks noChangeArrowheads="1"/>
          </p:cNvSpPr>
          <p:nvPr/>
        </p:nvSpPr>
        <p:spPr bwMode="auto">
          <a:xfrm>
            <a:off x="323850" y="549275"/>
            <a:ext cx="6911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>
                <a:sym typeface="Symbol" panose="05050102010706020507" pitchFamily="18" charset="2"/>
              </a:rPr>
              <a:t> </a:t>
            </a:r>
            <a:r>
              <a:rPr lang="en-US" altLang="zh-TW"/>
              <a:t>Equalizer for the </a:t>
            </a:r>
            <a:r>
              <a:rPr lang="en-US" altLang="zh-TW" u="sng">
                <a:solidFill>
                  <a:srgbClr val="0000FF"/>
                </a:solidFill>
              </a:rPr>
              <a:t>Multiple Path Problem </a:t>
            </a:r>
            <a:endParaRPr lang="zh-TW" altLang="en-US" u="sng">
              <a:solidFill>
                <a:srgbClr val="0000FF"/>
              </a:solidFill>
            </a:endParaRPr>
          </a:p>
        </p:txBody>
      </p:sp>
      <p:graphicFrame>
        <p:nvGraphicFramePr>
          <p:cNvPr id="12291" name="Object 7"/>
          <p:cNvGraphicFramePr>
            <a:graphicFrameLocks noChangeAspect="1"/>
          </p:cNvGraphicFramePr>
          <p:nvPr/>
        </p:nvGraphicFramePr>
        <p:xfrm>
          <a:off x="2555875" y="3573463"/>
          <a:ext cx="38354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56" name="Equation" r:id="rId6" imgW="3835400" imgH="609600" progId="Equation.DSMT4">
                  <p:embed/>
                </p:oleObj>
              </mc:Choice>
              <mc:Fallback>
                <p:oleObj name="Equation" r:id="rId6" imgW="3835400" imgH="609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3573463"/>
                        <a:ext cx="38354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4" name="文字方塊 7"/>
          <p:cNvSpPr txBox="1">
            <a:spLocks noChangeArrowheads="1"/>
          </p:cNvSpPr>
          <p:nvPr/>
        </p:nvSpPr>
        <p:spPr bwMode="auto">
          <a:xfrm>
            <a:off x="1187450" y="3644900"/>
            <a:ext cx="1584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>
                <a:cs typeface="Times New Roman" panose="02020603050405020304" pitchFamily="18" charset="0"/>
              </a:rPr>
              <a:t>Equalizer:</a:t>
            </a:r>
            <a:endParaRPr lang="zh-TW" altLang="en-US">
              <a:cs typeface="Times New Roman" panose="02020603050405020304" pitchFamily="18" charset="0"/>
            </a:endParaRPr>
          </a:p>
        </p:txBody>
      </p:sp>
      <p:sp>
        <p:nvSpPr>
          <p:cNvPr id="12295" name="文字方塊 8"/>
          <p:cNvSpPr txBox="1">
            <a:spLocks noChangeArrowheads="1"/>
          </p:cNvSpPr>
          <p:nvPr/>
        </p:nvSpPr>
        <p:spPr bwMode="auto">
          <a:xfrm>
            <a:off x="1547813" y="4941888"/>
            <a:ext cx="720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i="1"/>
              <a:t>x</a:t>
            </a:r>
            <a:r>
              <a:rPr lang="en-US" altLang="zh-TW"/>
              <a:t>[</a:t>
            </a:r>
            <a:r>
              <a:rPr lang="en-US" altLang="zh-TW" i="1"/>
              <a:t>n</a:t>
            </a:r>
            <a:r>
              <a:rPr lang="en-US" altLang="zh-TW"/>
              <a:t>]</a:t>
            </a:r>
            <a:endParaRPr lang="zh-TW" altLang="en-US"/>
          </a:p>
        </p:txBody>
      </p:sp>
      <p:sp>
        <p:nvSpPr>
          <p:cNvPr id="12296" name="文字方塊 9"/>
          <p:cNvSpPr txBox="1">
            <a:spLocks noChangeArrowheads="1"/>
          </p:cNvSpPr>
          <p:nvPr/>
        </p:nvSpPr>
        <p:spPr bwMode="auto">
          <a:xfrm>
            <a:off x="5292725" y="4941888"/>
            <a:ext cx="7191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i="1"/>
              <a:t>y</a:t>
            </a:r>
            <a:r>
              <a:rPr lang="en-US" altLang="zh-TW"/>
              <a:t>[</a:t>
            </a:r>
            <a:r>
              <a:rPr lang="en-US" altLang="zh-TW" i="1"/>
              <a:t>n</a:t>
            </a:r>
            <a:r>
              <a:rPr lang="en-US" altLang="zh-TW"/>
              <a:t>]</a:t>
            </a:r>
            <a:endParaRPr lang="zh-TW" altLang="en-US"/>
          </a:p>
        </p:txBody>
      </p:sp>
      <p:cxnSp>
        <p:nvCxnSpPr>
          <p:cNvPr id="12" name="直線單箭頭接點 11"/>
          <p:cNvCxnSpPr>
            <a:stCxn id="12295" idx="3"/>
          </p:cNvCxnSpPr>
          <p:nvPr/>
        </p:nvCxnSpPr>
        <p:spPr>
          <a:xfrm>
            <a:off x="2268538" y="5141913"/>
            <a:ext cx="2951162" cy="158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接點 13"/>
          <p:cNvCxnSpPr>
            <a:stCxn id="12295" idx="3"/>
          </p:cNvCxnSpPr>
          <p:nvPr/>
        </p:nvCxnSpPr>
        <p:spPr>
          <a:xfrm>
            <a:off x="2268538" y="5141913"/>
            <a:ext cx="1079500" cy="3746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單箭頭接點 15"/>
          <p:cNvCxnSpPr/>
          <p:nvPr/>
        </p:nvCxnSpPr>
        <p:spPr>
          <a:xfrm flipV="1">
            <a:off x="3348038" y="5229225"/>
            <a:ext cx="1871662" cy="2873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接點 24"/>
          <p:cNvCxnSpPr>
            <a:stCxn id="12295" idx="3"/>
          </p:cNvCxnSpPr>
          <p:nvPr/>
        </p:nvCxnSpPr>
        <p:spPr>
          <a:xfrm>
            <a:off x="2268538" y="5141913"/>
            <a:ext cx="863600" cy="5905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接點 27"/>
          <p:cNvCxnSpPr/>
          <p:nvPr/>
        </p:nvCxnSpPr>
        <p:spPr>
          <a:xfrm>
            <a:off x="3132138" y="5732463"/>
            <a:ext cx="11525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單箭頭接點 30"/>
          <p:cNvCxnSpPr/>
          <p:nvPr/>
        </p:nvCxnSpPr>
        <p:spPr>
          <a:xfrm flipV="1">
            <a:off x="4284663" y="5300663"/>
            <a:ext cx="935037" cy="4333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接點 37"/>
          <p:cNvCxnSpPr/>
          <p:nvPr/>
        </p:nvCxnSpPr>
        <p:spPr>
          <a:xfrm flipV="1">
            <a:off x="2268538" y="4652963"/>
            <a:ext cx="1798637" cy="5048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單箭頭接點 39"/>
          <p:cNvCxnSpPr/>
          <p:nvPr/>
        </p:nvCxnSpPr>
        <p:spPr>
          <a:xfrm>
            <a:off x="4067175" y="4652963"/>
            <a:ext cx="1152525" cy="431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05" name="文字方塊 16"/>
          <p:cNvSpPr txBox="1">
            <a:spLocks noChangeArrowheads="1"/>
          </p:cNvSpPr>
          <p:nvPr/>
        </p:nvSpPr>
        <p:spPr bwMode="auto">
          <a:xfrm>
            <a:off x="2771775" y="4437063"/>
            <a:ext cx="1368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/>
              <a:t>delay = </a:t>
            </a:r>
            <a:r>
              <a:rPr lang="el-GR" altLang="zh-TW" i="1"/>
              <a:t>τ</a:t>
            </a:r>
            <a:r>
              <a:rPr lang="en-US" altLang="zh-TW" baseline="-25000"/>
              <a:t>1</a:t>
            </a:r>
            <a:r>
              <a:rPr lang="en-US" altLang="zh-TW"/>
              <a:t> </a:t>
            </a:r>
            <a:endParaRPr lang="zh-TW" altLang="en-US"/>
          </a:p>
        </p:txBody>
      </p:sp>
      <p:sp>
        <p:nvSpPr>
          <p:cNvPr id="12306" name="文字方塊 17"/>
          <p:cNvSpPr txBox="1">
            <a:spLocks noChangeArrowheads="1"/>
          </p:cNvSpPr>
          <p:nvPr/>
        </p:nvSpPr>
        <p:spPr bwMode="auto">
          <a:xfrm>
            <a:off x="3132138" y="4813300"/>
            <a:ext cx="1368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/>
              <a:t>delay = </a:t>
            </a:r>
            <a:r>
              <a:rPr lang="el-GR" altLang="zh-TW" i="1"/>
              <a:t>τ</a:t>
            </a:r>
            <a:r>
              <a:rPr lang="en-US" altLang="zh-TW" baseline="-25000"/>
              <a:t>2</a:t>
            </a:r>
            <a:r>
              <a:rPr lang="en-US" altLang="zh-TW"/>
              <a:t> </a:t>
            </a:r>
            <a:endParaRPr lang="zh-TW" altLang="en-US"/>
          </a:p>
        </p:txBody>
      </p:sp>
      <p:sp>
        <p:nvSpPr>
          <p:cNvPr id="12307" name="文字方塊 18"/>
          <p:cNvSpPr txBox="1">
            <a:spLocks noChangeArrowheads="1"/>
          </p:cNvSpPr>
          <p:nvPr/>
        </p:nvSpPr>
        <p:spPr bwMode="auto">
          <a:xfrm>
            <a:off x="3132138" y="5189538"/>
            <a:ext cx="1368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/>
              <a:t>delay = </a:t>
            </a:r>
            <a:r>
              <a:rPr lang="el-GR" altLang="zh-TW" i="1"/>
              <a:t>τ</a:t>
            </a:r>
            <a:r>
              <a:rPr lang="en-US" altLang="zh-TW" baseline="-25000"/>
              <a:t>3</a:t>
            </a:r>
            <a:r>
              <a:rPr lang="en-US" altLang="zh-TW"/>
              <a:t> </a:t>
            </a:r>
            <a:endParaRPr lang="zh-TW" altLang="en-US"/>
          </a:p>
        </p:txBody>
      </p:sp>
      <p:sp>
        <p:nvSpPr>
          <p:cNvPr id="12308" name="文字方塊 19"/>
          <p:cNvSpPr txBox="1">
            <a:spLocks noChangeArrowheads="1"/>
          </p:cNvSpPr>
          <p:nvPr/>
        </p:nvSpPr>
        <p:spPr bwMode="auto">
          <a:xfrm>
            <a:off x="3348038" y="5589588"/>
            <a:ext cx="1368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/>
              <a:t>delay = </a:t>
            </a:r>
            <a:r>
              <a:rPr lang="el-GR" altLang="zh-TW" i="1"/>
              <a:t>τ</a:t>
            </a:r>
            <a:r>
              <a:rPr lang="en-US" altLang="zh-TW" baseline="-25000"/>
              <a:t>4</a:t>
            </a:r>
            <a:r>
              <a:rPr lang="en-US" altLang="zh-TW"/>
              <a:t> </a:t>
            </a:r>
            <a:endParaRPr lang="zh-TW" alt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投影片編號版面配置區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fld id="{93E91A80-96D4-4AF5-A20C-FF58935726E5}" type="slidenum">
              <a:rPr lang="en-US" altLang="zh-TW">
                <a:solidFill>
                  <a:srgbClr val="3333FF"/>
                </a:solidFill>
                <a:ea typeface="新細明體" panose="02020500000000000000" pitchFamily="18" charset="-120"/>
              </a:rPr>
              <a:pPr/>
              <a:t>175</a:t>
            </a:fld>
            <a:endParaRPr lang="en-US" altLang="zh-TW">
              <a:solidFill>
                <a:srgbClr val="3333FF"/>
              </a:solidFill>
              <a:ea typeface="新細明體" panose="02020500000000000000" pitchFamily="18" charset="-120"/>
            </a:endParaRPr>
          </a:p>
        </p:txBody>
      </p:sp>
      <p:sp>
        <p:nvSpPr>
          <p:cNvPr id="25603" name="文字方塊 14"/>
          <p:cNvSpPr txBox="1">
            <a:spLocks noChangeArrowheads="1"/>
          </p:cNvSpPr>
          <p:nvPr/>
        </p:nvSpPr>
        <p:spPr bwMode="auto">
          <a:xfrm>
            <a:off x="323850" y="765175"/>
            <a:ext cx="7489825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en-US" altLang="zh-TW">
                <a:sym typeface="Symbol" panose="05050102010706020507" pitchFamily="18" charset="2"/>
              </a:rPr>
              <a:t> </a:t>
            </a:r>
            <a:r>
              <a:rPr lang="zh-TW" altLang="en-US"/>
              <a:t>缺點</a:t>
            </a:r>
            <a:r>
              <a:rPr lang="en-US" altLang="zh-TW"/>
              <a:t>:</a:t>
            </a:r>
            <a:r>
              <a:rPr lang="zh-TW" altLang="en-US"/>
              <a:t> </a:t>
            </a:r>
            <a:r>
              <a:rPr lang="en-US" altLang="zh-TW"/>
              <a:t>(1) </a:t>
            </a:r>
            <a:r>
              <a:rPr lang="en-US" altLang="zh-TW" i="1"/>
              <a:t>H</a:t>
            </a:r>
            <a:r>
              <a:rPr lang="en-US" altLang="zh-TW"/>
              <a:t>(</a:t>
            </a:r>
            <a:r>
              <a:rPr lang="en-US" altLang="zh-TW" i="1"/>
              <a:t>z</a:t>
            </a:r>
            <a:r>
              <a:rPr lang="en-US" altLang="zh-TW"/>
              <a:t>)</a:t>
            </a:r>
            <a:r>
              <a:rPr lang="zh-TW" altLang="en-US"/>
              <a:t>可能</a:t>
            </a:r>
            <a:r>
              <a:rPr lang="en-US" altLang="zh-TW"/>
              <a:t>unstable   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zh-TW"/>
              <a:t>             (2) </a:t>
            </a:r>
            <a:r>
              <a:rPr lang="en-US" altLang="zh-TW" i="1"/>
              <a:t>H</a:t>
            </a:r>
            <a:r>
              <a:rPr lang="en-US" altLang="zh-TW"/>
              <a:t>(</a:t>
            </a:r>
            <a:r>
              <a:rPr lang="en-US" altLang="zh-TW" i="1"/>
              <a:t>z</a:t>
            </a:r>
            <a:r>
              <a:rPr lang="en-US" altLang="zh-TW"/>
              <a:t>)</a:t>
            </a:r>
            <a:r>
              <a:rPr lang="zh-TW" altLang="en-US"/>
              <a:t> </a:t>
            </a:r>
            <a:r>
              <a:rPr lang="en-US" altLang="zh-TW"/>
              <a:t>is usually a dynamic response </a:t>
            </a:r>
            <a:endParaRPr lang="zh-TW" altLang="en-US"/>
          </a:p>
        </p:txBody>
      </p:sp>
      <p:sp>
        <p:nvSpPr>
          <p:cNvPr id="25604" name="Text Box 11"/>
          <p:cNvSpPr txBox="1">
            <a:spLocks noChangeArrowheads="1"/>
          </p:cNvSpPr>
          <p:nvPr/>
        </p:nvSpPr>
        <p:spPr bwMode="auto">
          <a:xfrm>
            <a:off x="323850" y="1916113"/>
            <a:ext cx="8280400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6700" indent="-2667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40000"/>
              </a:spcBef>
            </a:pPr>
            <a:r>
              <a:rPr lang="en-US" altLang="zh-TW">
                <a:sym typeface="Symbol" panose="05050102010706020507" pitchFamily="18" charset="2"/>
              </a:rPr>
              <a:t> </a:t>
            </a:r>
            <a:r>
              <a:rPr lang="zh-TW" altLang="en-US">
                <a:sym typeface="Symbol" panose="05050102010706020507" pitchFamily="18" charset="2"/>
              </a:rPr>
              <a:t>可以用 </a:t>
            </a:r>
            <a:r>
              <a:rPr lang="en-US" altLang="zh-TW" sz="2200">
                <a:solidFill>
                  <a:srgbClr val="3333FF"/>
                </a:solidFill>
                <a:sym typeface="Symbol" panose="05050102010706020507" pitchFamily="18" charset="2"/>
              </a:rPr>
              <a:t>homomorphic signal processing</a:t>
            </a:r>
            <a:r>
              <a:rPr lang="en-US" altLang="zh-TW" sz="2200">
                <a:sym typeface="Symbol" panose="05050102010706020507" pitchFamily="18" charset="2"/>
              </a:rPr>
              <a:t> </a:t>
            </a:r>
            <a:r>
              <a:rPr lang="zh-TW" altLang="en-US">
                <a:sym typeface="Symbol" panose="05050102010706020507" pitchFamily="18" charset="2"/>
              </a:rPr>
              <a:t>來取代 </a:t>
            </a:r>
            <a:r>
              <a:rPr lang="en-US" altLang="zh-TW">
                <a:sym typeface="Symbol" panose="05050102010706020507" pitchFamily="18" charset="2"/>
              </a:rPr>
              <a:t>equalizer </a:t>
            </a:r>
            <a:r>
              <a:rPr lang="zh-TW" altLang="en-US">
                <a:sym typeface="Symbol" panose="05050102010706020507" pitchFamily="18" charset="2"/>
              </a:rPr>
              <a:t>處理 </a:t>
            </a:r>
            <a:r>
              <a:rPr lang="en-US" altLang="zh-TW">
                <a:sym typeface="Symbol" panose="05050102010706020507" pitchFamily="18" charset="2"/>
              </a:rPr>
              <a:t>multiple path problem.</a:t>
            </a:r>
          </a:p>
        </p:txBody>
      </p:sp>
      <p:sp>
        <p:nvSpPr>
          <p:cNvPr id="25605" name="矩形 6"/>
          <p:cNvSpPr>
            <a:spLocks noChangeArrowheads="1"/>
          </p:cNvSpPr>
          <p:nvPr/>
        </p:nvSpPr>
        <p:spPr bwMode="auto">
          <a:xfrm>
            <a:off x="611188" y="3860800"/>
            <a:ext cx="13223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just" eaLnBrk="1" hangingPunct="1">
              <a:spcBef>
                <a:spcPts val="600"/>
              </a:spcBef>
            </a:pPr>
            <a:r>
              <a:rPr lang="en-US" altLang="zh-TW">
                <a:solidFill>
                  <a:srgbClr val="3333FF"/>
                </a:solidFill>
              </a:rPr>
              <a:t>References</a:t>
            </a:r>
          </a:p>
        </p:txBody>
      </p:sp>
      <p:sp>
        <p:nvSpPr>
          <p:cNvPr id="25606" name="矩形 7"/>
          <p:cNvSpPr>
            <a:spLocks noChangeArrowheads="1"/>
          </p:cNvSpPr>
          <p:nvPr/>
        </p:nvSpPr>
        <p:spPr bwMode="auto">
          <a:xfrm>
            <a:off x="539750" y="4365625"/>
            <a:ext cx="806450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just" eaLnBrk="1" hangingPunct="1"/>
            <a:r>
              <a:rPr lang="en-US" altLang="zh-TW"/>
              <a:t>S. S. Haykin, </a:t>
            </a:r>
            <a:r>
              <a:rPr lang="en-US" altLang="zh-TW" i="1"/>
              <a:t>Communication Systems</a:t>
            </a:r>
            <a:r>
              <a:rPr lang="en-US" altLang="zh-TW"/>
              <a:t>, John Wiley, N.J., 2010</a:t>
            </a:r>
          </a:p>
          <a:p>
            <a:pPr algn="just" eaLnBrk="1" hangingPunct="1">
              <a:spcBef>
                <a:spcPts val="1200"/>
              </a:spcBef>
            </a:pPr>
            <a:r>
              <a:rPr lang="en-US" altLang="zh-TW"/>
              <a:t>W. D. Chang, J. J. Ding, Y. Chen, C. W. Chang, and C. C. Chang, “Edge-membership based blurred image reconstruction algorithm,” </a:t>
            </a:r>
            <a:r>
              <a:rPr lang="en-US" altLang="zh-TW" i="1"/>
              <a:t>APSIPA Annual Summit and Conference</a:t>
            </a:r>
            <a:r>
              <a:rPr lang="en-US" altLang="zh-TW"/>
              <a:t>, Hollywood, USA, Dec. 2012</a:t>
            </a:r>
            <a:endParaRPr lang="zh-TW" alt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90A91-03B8-4682-83B5-CC9205BB9673}" type="slidenum">
              <a:rPr lang="zh-TW" altLang="en-US" smtClean="0"/>
              <a:t>176</a:t>
            </a:fld>
            <a:endParaRPr lang="zh-TW" altLang="en-US"/>
          </a:p>
        </p:txBody>
      </p:sp>
      <p:sp>
        <p:nvSpPr>
          <p:cNvPr id="3" name="矩形 2"/>
          <p:cNvSpPr/>
          <p:nvPr/>
        </p:nvSpPr>
        <p:spPr>
          <a:xfrm>
            <a:off x="755576" y="5373216"/>
            <a:ext cx="59442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/>
              <a:t>http://cvcl.mit.edu/hybrid_gallery/monroe_einstein.html</a:t>
            </a:r>
            <a:endParaRPr lang="zh-TW" altLang="en-US" dirty="0"/>
          </a:p>
        </p:txBody>
      </p:sp>
      <p:pic>
        <p:nvPicPr>
          <p:cNvPr id="35844" name="Picture 4" descr="Monroe Einstein Lar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700254"/>
            <a:ext cx="3153410" cy="4350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6347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748"/>
    </mc:Choice>
    <mc:Fallback xmlns="">
      <p:transition spd="slow" advTm="6748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投影片編號版面配置區 2"/>
          <p:cNvSpPr txBox="1">
            <a:spLocks noGrp="1"/>
          </p:cNvSpPr>
          <p:nvPr/>
        </p:nvSpPr>
        <p:spPr bwMode="auto">
          <a:xfrm>
            <a:off x="6659563" y="188913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r" eaLnBrk="1" hangingPunct="1"/>
            <a:fld id="{21691BF4-E304-4020-9F65-E96ACFAE4976}" type="slidenum">
              <a:rPr lang="en-US" altLang="zh-TW">
                <a:solidFill>
                  <a:srgbClr val="3333FF"/>
                </a:solidFill>
                <a:ea typeface="新細明體" panose="02020500000000000000" pitchFamily="18" charset="-120"/>
              </a:rPr>
              <a:pPr algn="r" eaLnBrk="1" hangingPunct="1"/>
              <a:t>177</a:t>
            </a:fld>
            <a:endParaRPr lang="en-US" altLang="zh-TW">
              <a:solidFill>
                <a:srgbClr val="3333FF"/>
              </a:solidFill>
              <a:ea typeface="新細明體" panose="02020500000000000000" pitchFamily="18" charset="-120"/>
            </a:endParaRPr>
          </a:p>
        </p:txBody>
      </p:sp>
      <p:sp>
        <p:nvSpPr>
          <p:cNvPr id="26627" name="Rectangle 5"/>
          <p:cNvSpPr>
            <a:spLocks noChangeArrowheads="1"/>
          </p:cNvSpPr>
          <p:nvPr/>
        </p:nvSpPr>
        <p:spPr bwMode="auto">
          <a:xfrm>
            <a:off x="827088" y="476250"/>
            <a:ext cx="7345362" cy="466725"/>
          </a:xfrm>
          <a:prstGeom prst="rect">
            <a:avLst/>
          </a:prstGeom>
          <a:noFill/>
          <a:ln w="9525">
            <a:solidFill>
              <a:srgbClr val="66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zh-TW" altLang="en-US" sz="2400" b="1">
                <a:solidFill>
                  <a:srgbClr val="3333FF"/>
                </a:solidFill>
                <a:sym typeface="Wingdings 2" panose="05020102010507070707" pitchFamily="18" charset="2"/>
              </a:rPr>
              <a:t>附錄五  讀論文的方法 </a:t>
            </a:r>
            <a:r>
              <a:rPr lang="en-US" altLang="zh-TW" sz="2400" b="1">
                <a:solidFill>
                  <a:srgbClr val="3333FF"/>
                </a:solidFill>
                <a:sym typeface="Wingdings 2" panose="05020102010507070707" pitchFamily="18" charset="2"/>
              </a:rPr>
              <a:t>(</a:t>
            </a:r>
            <a:r>
              <a:rPr lang="zh-TW" altLang="en-US" sz="2400" b="1">
                <a:solidFill>
                  <a:srgbClr val="3333FF"/>
                </a:solidFill>
                <a:sym typeface="Wingdings 2" panose="05020102010507070707" pitchFamily="18" charset="2"/>
              </a:rPr>
              <a:t>個人心得</a:t>
            </a:r>
            <a:r>
              <a:rPr lang="en-US" altLang="zh-TW" sz="2400" b="1">
                <a:solidFill>
                  <a:srgbClr val="3333FF"/>
                </a:solidFill>
                <a:sym typeface="Wingdings 2" panose="05020102010507070707" pitchFamily="18" charset="2"/>
              </a:rPr>
              <a:t>)</a:t>
            </a:r>
            <a:r>
              <a:rPr lang="en-US" altLang="zh-TW" sz="2400"/>
              <a:t> </a:t>
            </a:r>
          </a:p>
        </p:txBody>
      </p:sp>
      <p:sp>
        <p:nvSpPr>
          <p:cNvPr id="26628" name="Text Box 7"/>
          <p:cNvSpPr txBox="1">
            <a:spLocks noChangeArrowheads="1"/>
          </p:cNvSpPr>
          <p:nvPr/>
        </p:nvSpPr>
        <p:spPr bwMode="auto">
          <a:xfrm>
            <a:off x="684213" y="1268413"/>
            <a:ext cx="8135937" cy="512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/>
              <a:t>為了做研究和工作的需要，同學們將來都要經常閱讀論文，甚至於，有的時候可能要一週要閱讀三篇以上的論文，而且大部分的論文說得都沒有像大學課本那麼有條理。用大學以前的讀書習慣，恐怕將難以應付。</a:t>
            </a:r>
          </a:p>
          <a:p>
            <a:pPr eaLnBrk="1" hangingPunct="1">
              <a:spcBef>
                <a:spcPct val="50000"/>
              </a:spcBef>
            </a:pPr>
            <a:r>
              <a:rPr lang="zh-TW" altLang="en-US"/>
              <a:t>要如何在短時間之內讀懂那麼多的論文，甚至於發現論文所提的方法可以改良的地方，是上了研究所之後必需學會的能力。</a:t>
            </a:r>
          </a:p>
          <a:p>
            <a:pPr eaLnBrk="1" hangingPunct="1">
              <a:spcBef>
                <a:spcPct val="50000"/>
              </a:spcBef>
            </a:pPr>
            <a:r>
              <a:rPr lang="zh-TW" altLang="en-US"/>
              <a:t>以下是幾點原則 </a:t>
            </a:r>
            <a:r>
              <a:rPr lang="en-US" altLang="zh-TW"/>
              <a:t>(</a:t>
            </a:r>
            <a:r>
              <a:rPr lang="zh-TW" altLang="en-US"/>
              <a:t>根據我個人的經驗</a:t>
            </a:r>
            <a:r>
              <a:rPr lang="en-US" altLang="zh-TW"/>
              <a:t>)</a:t>
            </a:r>
            <a:r>
              <a:rPr lang="zh-TW" altLang="en-US"/>
              <a:t>：</a:t>
            </a:r>
          </a:p>
          <a:p>
            <a:pPr eaLnBrk="1" hangingPunct="1"/>
            <a:endParaRPr lang="zh-TW" altLang="en-US"/>
          </a:p>
          <a:p>
            <a:pPr eaLnBrk="1" hangingPunct="1">
              <a:spcBef>
                <a:spcPct val="50000"/>
              </a:spcBef>
            </a:pPr>
            <a:r>
              <a:rPr lang="en-US" altLang="zh-TW" b="1">
                <a:solidFill>
                  <a:srgbClr val="3333FF"/>
                </a:solidFill>
              </a:rPr>
              <a:t>(A) </a:t>
            </a:r>
            <a:r>
              <a:rPr lang="zh-TW" altLang="en-US" b="1">
                <a:solidFill>
                  <a:srgbClr val="3333FF"/>
                </a:solidFill>
              </a:rPr>
              <a:t>先判斷這篇論文是否應該被詳讀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/>
              <a:t>(1) </a:t>
            </a:r>
            <a:r>
              <a:rPr lang="zh-TW" altLang="en-US"/>
              <a:t>越是核心，越是</a:t>
            </a:r>
            <a:r>
              <a:rPr lang="zh-TW" altLang="en-US" u="sng"/>
              <a:t>最早提出某個理論</a:t>
            </a:r>
            <a:r>
              <a:rPr lang="zh-TW" altLang="en-US"/>
              <a:t>的論文，越是應該被詳讀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/>
              <a:t>(2) </a:t>
            </a:r>
            <a:r>
              <a:rPr lang="zh-TW" altLang="en-US"/>
              <a:t>和自己目前研究密切相關的論文，當然有詳讀的必要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/>
              <a:t>(3) Citation rate (</a:t>
            </a:r>
            <a:r>
              <a:rPr lang="zh-TW" altLang="en-US"/>
              <a:t>引用次數</a:t>
            </a:r>
            <a:r>
              <a:rPr lang="en-US" altLang="zh-TW"/>
              <a:t>) </a:t>
            </a:r>
            <a:r>
              <a:rPr lang="zh-TW" altLang="en-US"/>
              <a:t>較高的論文，可能也比較重要 </a:t>
            </a:r>
            <a:r>
              <a:rPr lang="en-US" altLang="zh-TW"/>
              <a:t>(</a:t>
            </a:r>
            <a:r>
              <a:rPr lang="zh-TW" altLang="en-US"/>
              <a:t>雖然不完全相</a:t>
            </a:r>
            <a:br>
              <a:rPr lang="zh-TW" altLang="en-US"/>
            </a:br>
            <a:r>
              <a:rPr lang="zh-TW" altLang="en-US"/>
              <a:t>      關</a:t>
            </a:r>
            <a:r>
              <a:rPr lang="en-US" altLang="zh-TW"/>
              <a:t>)</a:t>
            </a:r>
            <a:r>
              <a:rPr lang="zh-TW" altLang="en-US"/>
              <a:t>。</a:t>
            </a:r>
            <a:endParaRPr lang="en-US" altLang="zh-TW"/>
          </a:p>
          <a:p>
            <a:pPr eaLnBrk="1" hangingPunct="1">
              <a:spcBef>
                <a:spcPct val="50000"/>
              </a:spcBef>
            </a:pPr>
            <a:r>
              <a:rPr lang="zh-TW" altLang="en-US"/>
              <a:t>至於比較支節的論文，大略讀過即可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ChangeArrowheads="1"/>
          </p:cNvSpPr>
          <p:nvPr/>
        </p:nvSpPr>
        <p:spPr bwMode="auto">
          <a:xfrm>
            <a:off x="468313" y="333375"/>
            <a:ext cx="8064500" cy="578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20000"/>
              </a:spcBef>
            </a:pPr>
            <a:r>
              <a:rPr lang="en-US" altLang="zh-TW" b="1" dirty="0">
                <a:solidFill>
                  <a:srgbClr val="3333FF"/>
                </a:solidFill>
              </a:rPr>
              <a:t>(B) </a:t>
            </a:r>
            <a:r>
              <a:rPr lang="zh-TW" altLang="en-US" b="1" dirty="0">
                <a:solidFill>
                  <a:srgbClr val="3333FF"/>
                </a:solidFill>
              </a:rPr>
              <a:t>自己動手算</a:t>
            </a:r>
          </a:p>
          <a:p>
            <a:pPr eaLnBrk="1" hangingPunct="1">
              <a:lnSpc>
                <a:spcPct val="110000"/>
              </a:lnSpc>
              <a:spcBef>
                <a:spcPct val="20000"/>
              </a:spcBef>
            </a:pPr>
            <a:r>
              <a:rPr lang="zh-TW" altLang="en-US" dirty="0"/>
              <a:t>對於該「詳讀」的論文，可以自己動手來計算當中的幾個重要公式。</a:t>
            </a:r>
          </a:p>
          <a:p>
            <a:pPr eaLnBrk="1" hangingPunct="1">
              <a:lnSpc>
                <a:spcPct val="110000"/>
              </a:lnSpc>
              <a:spcBef>
                <a:spcPct val="20000"/>
              </a:spcBef>
            </a:pPr>
            <a:r>
              <a:rPr lang="zh-TW" altLang="en-US" dirty="0"/>
              <a:t>不是每篇論文都對論文中的理論和公式的來源有清楚的說明。在這個時候，還不如自己拿起筆來，親手證明論文當中的公式和理論。</a:t>
            </a:r>
          </a:p>
          <a:p>
            <a:pPr eaLnBrk="1" hangingPunct="1">
              <a:lnSpc>
                <a:spcPct val="110000"/>
              </a:lnSpc>
              <a:spcBef>
                <a:spcPct val="20000"/>
              </a:spcBef>
            </a:pPr>
            <a:r>
              <a:rPr lang="zh-TW" altLang="en-US" dirty="0"/>
              <a:t>自己動手算，不只能幫助自己了解論文當中的理論，而且，有時還可以「意外」的發現論文當中的理論可以進一步改良的地方，進而寫出新的論文出來。</a:t>
            </a:r>
          </a:p>
          <a:p>
            <a:pPr eaLnBrk="1" hangingPunct="1">
              <a:lnSpc>
                <a:spcPct val="110000"/>
              </a:lnSpc>
              <a:spcBef>
                <a:spcPct val="20000"/>
              </a:spcBef>
            </a:pPr>
            <a:endParaRPr lang="zh-TW" altLang="en-US" dirty="0"/>
          </a:p>
          <a:p>
            <a:pPr eaLnBrk="1" hangingPunct="1">
              <a:lnSpc>
                <a:spcPct val="110000"/>
              </a:lnSpc>
              <a:spcBef>
                <a:spcPct val="20000"/>
              </a:spcBef>
            </a:pPr>
            <a:r>
              <a:rPr lang="en-US" altLang="zh-TW" b="1" dirty="0">
                <a:solidFill>
                  <a:srgbClr val="3333FF"/>
                </a:solidFill>
              </a:rPr>
              <a:t>(C)  </a:t>
            </a:r>
            <a:r>
              <a:rPr lang="zh-TW" altLang="en-US" b="1" dirty="0">
                <a:solidFill>
                  <a:srgbClr val="3333FF"/>
                </a:solidFill>
              </a:rPr>
              <a:t>讀過論文之後，問自己一些問題</a:t>
            </a:r>
          </a:p>
          <a:p>
            <a:pPr eaLnBrk="1" hangingPunct="1">
              <a:lnSpc>
                <a:spcPct val="110000"/>
              </a:lnSpc>
              <a:spcBef>
                <a:spcPct val="20000"/>
              </a:spcBef>
            </a:pPr>
            <a:r>
              <a:rPr lang="en-US" altLang="zh-TW" dirty="0"/>
              <a:t>(1) </a:t>
            </a:r>
            <a:r>
              <a:rPr lang="zh-TW" altLang="en-US" dirty="0"/>
              <a:t>這篇論文所提的概念 </a:t>
            </a:r>
            <a:r>
              <a:rPr lang="en-US" altLang="zh-TW" dirty="0"/>
              <a:t>(Concepts) </a:t>
            </a:r>
            <a:r>
              <a:rPr lang="zh-TW" altLang="en-US" dirty="0"/>
              <a:t>是什麼？</a:t>
            </a:r>
          </a:p>
          <a:p>
            <a:pPr eaLnBrk="1" hangingPunct="1">
              <a:lnSpc>
                <a:spcPct val="110000"/>
              </a:lnSpc>
              <a:spcBef>
                <a:spcPct val="20000"/>
              </a:spcBef>
            </a:pPr>
            <a:r>
              <a:rPr lang="en-US" altLang="zh-TW" dirty="0"/>
              <a:t>(2) </a:t>
            </a:r>
            <a:r>
              <a:rPr lang="zh-TW" altLang="en-US" dirty="0"/>
              <a:t>方法的優點何在 </a:t>
            </a:r>
            <a:r>
              <a:rPr lang="en-US" altLang="zh-TW" dirty="0"/>
              <a:t>(Advantages)</a:t>
            </a:r>
            <a:r>
              <a:rPr lang="zh-TW" altLang="en-US" dirty="0"/>
              <a:t>？</a:t>
            </a:r>
          </a:p>
          <a:p>
            <a:pPr eaLnBrk="1" hangingPunct="1">
              <a:lnSpc>
                <a:spcPct val="110000"/>
              </a:lnSpc>
              <a:spcBef>
                <a:spcPct val="20000"/>
              </a:spcBef>
            </a:pPr>
            <a:r>
              <a:rPr lang="en-US" altLang="zh-TW" dirty="0"/>
              <a:t>(3) </a:t>
            </a:r>
            <a:r>
              <a:rPr lang="zh-TW" altLang="en-US" dirty="0"/>
              <a:t>可能的應用 </a:t>
            </a:r>
            <a:r>
              <a:rPr lang="en-US" altLang="zh-TW" dirty="0"/>
              <a:t>(Applications) </a:t>
            </a:r>
            <a:r>
              <a:rPr lang="zh-TW" altLang="en-US" dirty="0"/>
              <a:t>在何處？ </a:t>
            </a:r>
          </a:p>
          <a:p>
            <a:pPr eaLnBrk="1" hangingPunct="1">
              <a:lnSpc>
                <a:spcPct val="110000"/>
              </a:lnSpc>
              <a:spcBef>
                <a:spcPct val="20000"/>
              </a:spcBef>
            </a:pPr>
            <a:endParaRPr lang="zh-TW" altLang="en-US" dirty="0"/>
          </a:p>
          <a:p>
            <a:pPr eaLnBrk="1" hangingPunct="1">
              <a:lnSpc>
                <a:spcPct val="110000"/>
              </a:lnSpc>
              <a:spcBef>
                <a:spcPct val="20000"/>
              </a:spcBef>
            </a:pPr>
            <a:r>
              <a:rPr lang="zh-TW" altLang="en-US" dirty="0"/>
              <a:t>若能回答這三個問題，表現你大致讀通了這篇論文</a:t>
            </a:r>
          </a:p>
          <a:p>
            <a:pPr eaLnBrk="1" hangingPunct="1">
              <a:lnSpc>
                <a:spcPct val="110000"/>
              </a:lnSpc>
              <a:spcBef>
                <a:spcPct val="20000"/>
              </a:spcBef>
            </a:pPr>
            <a:r>
              <a:rPr lang="zh-TW" altLang="en-US" dirty="0"/>
              <a:t>若回答不出來，可能要再把論文當中遺漏的地方，再好好看 一看</a:t>
            </a:r>
          </a:p>
        </p:txBody>
      </p:sp>
      <p:sp>
        <p:nvSpPr>
          <p:cNvPr id="27651" name="投影片編號版面配置區 2"/>
          <p:cNvSpPr txBox="1">
            <a:spLocks noGrp="1"/>
          </p:cNvSpPr>
          <p:nvPr/>
        </p:nvSpPr>
        <p:spPr bwMode="auto">
          <a:xfrm>
            <a:off x="6659563" y="188913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r" eaLnBrk="1" hangingPunct="1"/>
            <a:fld id="{008CFAFD-63C1-4955-91B1-837A94CFC586}" type="slidenum">
              <a:rPr lang="en-US" altLang="zh-TW">
                <a:solidFill>
                  <a:srgbClr val="3333FF"/>
                </a:solidFill>
                <a:ea typeface="新細明體" panose="02020500000000000000" pitchFamily="18" charset="-120"/>
              </a:rPr>
              <a:pPr algn="r" eaLnBrk="1" hangingPunct="1"/>
              <a:t>178</a:t>
            </a:fld>
            <a:endParaRPr lang="en-US" altLang="zh-TW">
              <a:solidFill>
                <a:srgbClr val="3333FF"/>
              </a:solidFill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投影片編號版面配置區 2"/>
          <p:cNvSpPr txBox="1">
            <a:spLocks noGrp="1"/>
          </p:cNvSpPr>
          <p:nvPr/>
        </p:nvSpPr>
        <p:spPr bwMode="auto">
          <a:xfrm>
            <a:off x="6659563" y="188913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r" eaLnBrk="1" hangingPunct="1"/>
            <a:fld id="{905CA60F-0D3F-4ECD-B641-8A9ED4E501DB}" type="slidenum">
              <a:rPr lang="en-US" altLang="zh-TW">
                <a:solidFill>
                  <a:srgbClr val="3333FF"/>
                </a:solidFill>
                <a:ea typeface="新細明體" panose="02020500000000000000" pitchFamily="18" charset="-120"/>
              </a:rPr>
              <a:pPr algn="r" eaLnBrk="1" hangingPunct="1"/>
              <a:t>179</a:t>
            </a:fld>
            <a:endParaRPr lang="en-US" altLang="zh-TW">
              <a:solidFill>
                <a:srgbClr val="3333FF"/>
              </a:solidFill>
              <a:ea typeface="新細明體" panose="02020500000000000000" pitchFamily="18" charset="-120"/>
            </a:endParaRPr>
          </a:p>
        </p:txBody>
      </p:sp>
      <p:sp>
        <p:nvSpPr>
          <p:cNvPr id="28675" name="Rectangle 5"/>
          <p:cNvSpPr>
            <a:spLocks noChangeArrowheads="1"/>
          </p:cNvSpPr>
          <p:nvPr/>
        </p:nvSpPr>
        <p:spPr bwMode="auto">
          <a:xfrm>
            <a:off x="395288" y="404813"/>
            <a:ext cx="2187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b="1">
                <a:solidFill>
                  <a:srgbClr val="3333FF"/>
                </a:solidFill>
              </a:rPr>
              <a:t>(D)  </a:t>
            </a:r>
            <a:r>
              <a:rPr lang="zh-TW" altLang="en-US" b="1">
                <a:solidFill>
                  <a:srgbClr val="3333FF"/>
                </a:solidFill>
              </a:rPr>
              <a:t>進一步的分析</a:t>
            </a:r>
          </a:p>
        </p:txBody>
      </p:sp>
      <p:sp>
        <p:nvSpPr>
          <p:cNvPr id="28676" name="Text Box 6"/>
          <p:cNvSpPr txBox="1">
            <a:spLocks noChangeArrowheads="1"/>
          </p:cNvSpPr>
          <p:nvPr/>
        </p:nvSpPr>
        <p:spPr bwMode="auto">
          <a:xfrm>
            <a:off x="468313" y="765175"/>
            <a:ext cx="8424862" cy="346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20000"/>
              </a:spcBef>
            </a:pPr>
            <a:r>
              <a:rPr lang="zh-TW" altLang="en-US"/>
              <a:t>如果你不以讀懂一篇論文為滿足，想要進一步的發明創造之外，可以再問自己幾個問題</a:t>
            </a:r>
          </a:p>
          <a:p>
            <a:pPr eaLnBrk="1" hangingPunct="1">
              <a:lnSpc>
                <a:spcPct val="110000"/>
              </a:lnSpc>
              <a:spcBef>
                <a:spcPct val="20000"/>
              </a:spcBef>
            </a:pPr>
            <a:r>
              <a:rPr lang="en-US" altLang="zh-TW"/>
              <a:t>(1) Analysis for Advantages: </a:t>
            </a:r>
            <a:r>
              <a:rPr lang="zh-TW" altLang="en-US"/>
              <a:t>是什麼原因，造成這個方法有這樣的優點？</a:t>
            </a:r>
          </a:p>
          <a:p>
            <a:pPr eaLnBrk="1" hangingPunct="1">
              <a:lnSpc>
                <a:spcPct val="110000"/>
              </a:lnSpc>
              <a:spcBef>
                <a:spcPct val="20000"/>
              </a:spcBef>
            </a:pPr>
            <a:r>
              <a:rPr lang="zh-TW" altLang="en-US"/>
              <a:t>     類似的概念，是否可以延伸、用在其他地方？</a:t>
            </a:r>
          </a:p>
          <a:p>
            <a:pPr eaLnBrk="1" hangingPunct="1">
              <a:lnSpc>
                <a:spcPct val="110000"/>
              </a:lnSpc>
              <a:spcBef>
                <a:spcPct val="20000"/>
              </a:spcBef>
            </a:pPr>
            <a:r>
              <a:rPr lang="en-US" altLang="zh-TW"/>
              <a:t>(2) Analysis for Disadvantages: </a:t>
            </a:r>
            <a:r>
              <a:rPr lang="zh-TW" altLang="en-US"/>
              <a:t>這方法有什麼問題？</a:t>
            </a:r>
          </a:p>
          <a:p>
            <a:pPr eaLnBrk="1" hangingPunct="1">
              <a:lnSpc>
                <a:spcPct val="110000"/>
              </a:lnSpc>
              <a:spcBef>
                <a:spcPct val="20000"/>
              </a:spcBef>
            </a:pPr>
            <a:r>
              <a:rPr lang="zh-TW" altLang="en-US"/>
              <a:t>     是什麼原因，造成這些問題？</a:t>
            </a:r>
          </a:p>
          <a:p>
            <a:pPr eaLnBrk="1" hangingPunct="1">
              <a:lnSpc>
                <a:spcPct val="110000"/>
              </a:lnSpc>
              <a:spcBef>
                <a:spcPct val="20000"/>
              </a:spcBef>
            </a:pPr>
            <a:r>
              <a:rPr lang="zh-TW" altLang="en-US"/>
              <a:t>     有什麼方法，可以改良這些問題？</a:t>
            </a:r>
          </a:p>
          <a:p>
            <a:pPr eaLnBrk="1" hangingPunct="1">
              <a:lnSpc>
                <a:spcPct val="110000"/>
              </a:lnSpc>
              <a:spcBef>
                <a:spcPct val="20000"/>
              </a:spcBef>
            </a:pPr>
            <a:r>
              <a:rPr lang="en-US" altLang="zh-TW"/>
              <a:t>(3) Innovations: </a:t>
            </a:r>
            <a:r>
              <a:rPr lang="zh-TW" altLang="en-US"/>
              <a:t>綜合以上的分析，再加上個人的靈感，想想這篇論文是否</a:t>
            </a:r>
            <a:br>
              <a:rPr lang="zh-TW" altLang="en-US"/>
            </a:br>
            <a:r>
              <a:rPr lang="zh-TW" altLang="en-US"/>
              <a:t>    有可以再進一步發明創新的地方？</a:t>
            </a:r>
          </a:p>
        </p:txBody>
      </p:sp>
      <p:sp>
        <p:nvSpPr>
          <p:cNvPr id="28677" name="Text Box 7"/>
          <p:cNvSpPr txBox="1">
            <a:spLocks noChangeArrowheads="1"/>
          </p:cNvSpPr>
          <p:nvPr/>
        </p:nvSpPr>
        <p:spPr bwMode="auto">
          <a:xfrm>
            <a:off x="539750" y="4868863"/>
            <a:ext cx="8137525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zh-TW" altLang="en-US"/>
              <a:t>我經常看過一篇論文之後，會寫上幾行的文字，來描述這篇論文要點，以及在這個領域當中所扮演的角色。一方面有助於釐清概念，一方面也可以避免日後還要花時間來回憶這篇論文的內容是什麼 </a:t>
            </a:r>
            <a:endParaRPr lang="en-US" altLang="zh-TW"/>
          </a:p>
        </p:txBody>
      </p:sp>
      <p:sp>
        <p:nvSpPr>
          <p:cNvPr id="28678" name="Rectangle 8"/>
          <p:cNvSpPr>
            <a:spLocks noChangeArrowheads="1"/>
          </p:cNvSpPr>
          <p:nvPr/>
        </p:nvSpPr>
        <p:spPr bwMode="auto">
          <a:xfrm>
            <a:off x="323850" y="4365625"/>
            <a:ext cx="1157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b="1">
                <a:solidFill>
                  <a:srgbClr val="3333FF"/>
                </a:solidFill>
              </a:rPr>
              <a:t>(E)  </a:t>
            </a:r>
            <a:r>
              <a:rPr lang="zh-TW" altLang="en-US" b="1">
                <a:solidFill>
                  <a:srgbClr val="3333FF"/>
                </a:solidFill>
              </a:rPr>
              <a:t>註解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fld id="{8D38607D-8725-4B10-9D16-B99D015FA3AC}" type="slidenum">
              <a:rPr lang="en-US" altLang="zh-TW">
                <a:solidFill>
                  <a:srgbClr val="3333FF"/>
                </a:solidFill>
                <a:ea typeface="新細明體" panose="02020500000000000000" pitchFamily="18" charset="-120"/>
              </a:rPr>
              <a:pPr/>
              <a:t>144</a:t>
            </a:fld>
            <a:endParaRPr lang="en-US" altLang="zh-TW">
              <a:solidFill>
                <a:srgbClr val="3333FF"/>
              </a:solidFill>
              <a:ea typeface="新細明體" panose="02020500000000000000" pitchFamily="18" charset="-120"/>
            </a:endParaRP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1692275" y="1125538"/>
          <a:ext cx="3616325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3" name="Equation" r:id="rId3" imgW="3619500" imgH="533400" progId="Equation.DSMT4">
                  <p:embed/>
                </p:oleObj>
              </mc:Choice>
              <mc:Fallback>
                <p:oleObj name="Equation" r:id="rId3" imgW="3619500" imgH="533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1125538"/>
                        <a:ext cx="3616325" cy="531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Text Box 10"/>
          <p:cNvSpPr txBox="1">
            <a:spLocks noChangeArrowheads="1"/>
          </p:cNvSpPr>
          <p:nvPr/>
        </p:nvSpPr>
        <p:spPr bwMode="auto">
          <a:xfrm>
            <a:off x="323850" y="404813"/>
            <a:ext cx="36718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/>
              <a:t>一般型態的 </a:t>
            </a:r>
            <a:r>
              <a:rPr lang="en-US" altLang="zh-TW"/>
              <a:t>smoother</a:t>
            </a:r>
          </a:p>
        </p:txBody>
      </p:sp>
      <p:sp>
        <p:nvSpPr>
          <p:cNvPr id="2053" name="Text Box 91"/>
          <p:cNvSpPr txBox="1">
            <a:spLocks noChangeArrowheads="1"/>
          </p:cNvSpPr>
          <p:nvPr/>
        </p:nvSpPr>
        <p:spPr bwMode="auto">
          <a:xfrm>
            <a:off x="611188" y="1989138"/>
            <a:ext cx="5256212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dirty="0"/>
              <a:t>Choose </a:t>
            </a:r>
            <a:r>
              <a:rPr lang="en-US" altLang="zh-TW" dirty="0">
                <a:solidFill>
                  <a:srgbClr val="3333FF"/>
                </a:solidFill>
              </a:rPr>
              <a:t>(1) </a:t>
            </a:r>
            <a:r>
              <a:rPr lang="en-US" altLang="zh-TW" i="1" dirty="0">
                <a:solidFill>
                  <a:srgbClr val="3333FF"/>
                </a:solidFill>
              </a:rPr>
              <a:t>h</a:t>
            </a:r>
            <a:r>
              <a:rPr lang="en-US" altLang="zh-TW" dirty="0">
                <a:solidFill>
                  <a:srgbClr val="3333FF"/>
                </a:solidFill>
              </a:rPr>
              <a:t>[</a:t>
            </a:r>
            <a:r>
              <a:rPr lang="en-US" altLang="zh-TW" i="1" dirty="0">
                <a:solidFill>
                  <a:srgbClr val="3333FF"/>
                </a:solidFill>
              </a:rPr>
              <a:t>n</a:t>
            </a:r>
            <a:r>
              <a:rPr lang="en-US" altLang="zh-TW" dirty="0">
                <a:solidFill>
                  <a:srgbClr val="3333FF"/>
                </a:solidFill>
              </a:rPr>
              <a:t>] = </a:t>
            </a:r>
            <a:r>
              <a:rPr lang="en-US" altLang="zh-TW" i="1" dirty="0">
                <a:solidFill>
                  <a:srgbClr val="3333FF"/>
                </a:solidFill>
              </a:rPr>
              <a:t>h</a:t>
            </a:r>
            <a:r>
              <a:rPr lang="en-US" altLang="zh-TW" dirty="0">
                <a:solidFill>
                  <a:srgbClr val="3333FF"/>
                </a:solidFill>
              </a:rPr>
              <a:t>[</a:t>
            </a:r>
            <a:r>
              <a:rPr lang="en-US" altLang="zh-TW" dirty="0">
                <a:solidFill>
                  <a:srgbClr val="3333FF"/>
                </a:solidFill>
                <a:cs typeface="Times New Roman" panose="02020603050405020304" pitchFamily="18" charset="0"/>
              </a:rPr>
              <a:t>−</a:t>
            </a:r>
            <a:r>
              <a:rPr lang="en-US" altLang="zh-TW" i="1" dirty="0">
                <a:solidFill>
                  <a:srgbClr val="3333FF"/>
                </a:solidFill>
              </a:rPr>
              <a:t>n</a:t>
            </a:r>
            <a:r>
              <a:rPr lang="en-US" altLang="zh-TW" dirty="0">
                <a:solidFill>
                  <a:srgbClr val="3333FF"/>
                </a:solidFill>
              </a:rPr>
              <a:t>]</a:t>
            </a:r>
            <a:r>
              <a:rPr lang="en-US" altLang="zh-TW" dirty="0"/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dirty="0"/>
              <a:t>             (2) |</a:t>
            </a:r>
            <a:r>
              <a:rPr lang="en-US" altLang="zh-TW" i="1" dirty="0"/>
              <a:t>h</a:t>
            </a:r>
            <a:r>
              <a:rPr lang="en-US" altLang="zh-TW" dirty="0"/>
              <a:t>[</a:t>
            </a:r>
            <a:r>
              <a:rPr lang="en-US" altLang="zh-TW" i="1" dirty="0"/>
              <a:t>n</a:t>
            </a:r>
            <a:r>
              <a:rPr lang="en-US" altLang="zh-TW" baseline="-25000" dirty="0"/>
              <a:t>1</a:t>
            </a:r>
            <a:r>
              <a:rPr lang="en-US" altLang="zh-TW" dirty="0"/>
              <a:t>]| </a:t>
            </a:r>
            <a:r>
              <a:rPr lang="en-US" altLang="zh-TW" dirty="0">
                <a:sym typeface="Symbol" panose="05050102010706020507" pitchFamily="18" charset="2"/>
              </a:rPr>
              <a:t></a:t>
            </a:r>
            <a:r>
              <a:rPr lang="en-US" altLang="zh-TW" dirty="0"/>
              <a:t> |</a:t>
            </a:r>
            <a:r>
              <a:rPr lang="en-US" altLang="zh-TW" i="1" dirty="0"/>
              <a:t>h</a:t>
            </a:r>
            <a:r>
              <a:rPr lang="en-US" altLang="zh-TW" dirty="0"/>
              <a:t>[</a:t>
            </a:r>
            <a:r>
              <a:rPr lang="en-US" altLang="zh-TW" i="1" dirty="0"/>
              <a:t>n</a:t>
            </a:r>
            <a:r>
              <a:rPr lang="en-US" altLang="zh-TW" baseline="-25000" dirty="0"/>
              <a:t>2</a:t>
            </a:r>
            <a:r>
              <a:rPr lang="en-US" altLang="zh-TW" dirty="0"/>
              <a:t>]|    if | </a:t>
            </a:r>
            <a:r>
              <a:rPr lang="en-US" altLang="zh-TW" i="1" dirty="0"/>
              <a:t>n</a:t>
            </a:r>
            <a:r>
              <a:rPr lang="en-US" altLang="zh-TW" baseline="-25000" dirty="0"/>
              <a:t>1</a:t>
            </a:r>
            <a:r>
              <a:rPr lang="en-US" altLang="zh-TW" dirty="0"/>
              <a:t> | </a:t>
            </a:r>
            <a:r>
              <a:rPr lang="en-US" altLang="zh-TW" dirty="0">
                <a:sym typeface="Symbol" panose="05050102010706020507" pitchFamily="18" charset="2"/>
              </a:rPr>
              <a:t>&gt;</a:t>
            </a:r>
            <a:r>
              <a:rPr lang="en-US" altLang="zh-TW" dirty="0"/>
              <a:t> | </a:t>
            </a:r>
            <a:r>
              <a:rPr lang="en-US" altLang="zh-TW" i="1" dirty="0"/>
              <a:t>n</a:t>
            </a:r>
            <a:r>
              <a:rPr lang="en-US" altLang="zh-TW" baseline="-25000" dirty="0"/>
              <a:t>2</a:t>
            </a:r>
            <a:r>
              <a:rPr lang="en-US" altLang="zh-TW" dirty="0"/>
              <a:t> |</a:t>
            </a:r>
          </a:p>
        </p:txBody>
      </p:sp>
      <p:pic>
        <p:nvPicPr>
          <p:cNvPr id="2054" name="Picture 9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2852738"/>
            <a:ext cx="4872038" cy="182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Text Box 94"/>
          <p:cNvSpPr txBox="1">
            <a:spLocks noChangeArrowheads="1"/>
          </p:cNvSpPr>
          <p:nvPr/>
        </p:nvSpPr>
        <p:spPr bwMode="auto">
          <a:xfrm>
            <a:off x="468313" y="5084763"/>
            <a:ext cx="8207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>
                <a:solidFill>
                  <a:srgbClr val="FF0000"/>
                </a:solidFill>
              </a:rPr>
              <a:t>任何</a:t>
            </a:r>
            <a:r>
              <a:rPr lang="zh-TW" altLang="en-US" u="sng">
                <a:solidFill>
                  <a:srgbClr val="FF0000"/>
                </a:solidFill>
              </a:rPr>
              <a:t>能量隨著 </a:t>
            </a:r>
            <a:r>
              <a:rPr lang="en-US" altLang="zh-TW" u="sng">
                <a:solidFill>
                  <a:srgbClr val="FF0000"/>
                </a:solidFill>
              </a:rPr>
              <a:t>|</a:t>
            </a:r>
            <a:r>
              <a:rPr lang="en-US" altLang="zh-TW" i="1" u="sng">
                <a:solidFill>
                  <a:srgbClr val="FF0000"/>
                </a:solidFill>
              </a:rPr>
              <a:t>n</a:t>
            </a:r>
            <a:r>
              <a:rPr lang="en-US" altLang="zh-TW" u="sng">
                <a:solidFill>
                  <a:srgbClr val="FF0000"/>
                </a:solidFill>
              </a:rPr>
              <a:t>| </a:t>
            </a:r>
            <a:r>
              <a:rPr lang="zh-TW" altLang="en-US" u="sng">
                <a:solidFill>
                  <a:srgbClr val="FF0000"/>
                </a:solidFill>
              </a:rPr>
              <a:t>遞減</a:t>
            </a:r>
            <a:r>
              <a:rPr lang="zh-TW" altLang="en-US">
                <a:solidFill>
                  <a:srgbClr val="FF0000"/>
                </a:solidFill>
              </a:rPr>
              <a:t>的 </a:t>
            </a:r>
            <a:r>
              <a:rPr lang="en-US" altLang="zh-TW" u="sng">
                <a:solidFill>
                  <a:srgbClr val="FF0000"/>
                </a:solidFill>
              </a:rPr>
              <a:t>even function</a:t>
            </a:r>
            <a:r>
              <a:rPr lang="zh-TW" altLang="en-US">
                <a:solidFill>
                  <a:srgbClr val="FF0000"/>
                </a:solidFill>
              </a:rPr>
              <a:t>，都可以當成 </a:t>
            </a:r>
            <a:r>
              <a:rPr lang="en-US" altLang="zh-TW">
                <a:solidFill>
                  <a:srgbClr val="FF0000"/>
                </a:solidFill>
              </a:rPr>
              <a:t>smoother filter</a:t>
            </a:r>
          </a:p>
        </p:txBody>
      </p:sp>
      <p:sp>
        <p:nvSpPr>
          <p:cNvPr id="8" name="Text Box 91"/>
          <p:cNvSpPr txBox="1">
            <a:spLocks noChangeArrowheads="1"/>
          </p:cNvSpPr>
          <p:nvPr/>
        </p:nvSpPr>
        <p:spPr bwMode="auto">
          <a:xfrm>
            <a:off x="1403648" y="2989263"/>
            <a:ext cx="23042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dirty="0"/>
              <a:t>(3) </a:t>
            </a:r>
            <a:r>
              <a:rPr lang="en-US" altLang="zh-TW" i="1" dirty="0"/>
              <a:t>h</a:t>
            </a:r>
            <a:r>
              <a:rPr lang="en-US" altLang="zh-TW" dirty="0"/>
              <a:t>[</a:t>
            </a:r>
            <a:r>
              <a:rPr lang="en-US" altLang="zh-TW" i="1" dirty="0"/>
              <a:t>n</a:t>
            </a:r>
            <a:r>
              <a:rPr lang="en-US" altLang="zh-TW" dirty="0"/>
              <a:t>] </a:t>
            </a:r>
            <a:r>
              <a:rPr lang="en-US" altLang="zh-TW" dirty="0">
                <a:sym typeface="Symbol" panose="05050102010706020507" pitchFamily="18" charset="2"/>
              </a:rPr>
              <a:t> 0 for all </a:t>
            </a:r>
            <a:r>
              <a:rPr lang="en-US" altLang="zh-TW" i="1" dirty="0">
                <a:sym typeface="Symbol" panose="05050102010706020507" pitchFamily="18" charset="2"/>
              </a:rPr>
              <a:t>n</a:t>
            </a:r>
            <a:endParaRPr lang="en-US" altLang="zh-TW" i="1" dirty="0"/>
          </a:p>
        </p:txBody>
      </p:sp>
      <p:sp>
        <p:nvSpPr>
          <p:cNvPr id="9" name="Text Box 91"/>
          <p:cNvSpPr txBox="1">
            <a:spLocks noChangeArrowheads="1"/>
          </p:cNvSpPr>
          <p:nvPr/>
        </p:nvSpPr>
        <p:spPr bwMode="auto">
          <a:xfrm>
            <a:off x="1403648" y="3542279"/>
            <a:ext cx="64807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dirty="0"/>
              <a:t>(4)</a:t>
            </a:r>
            <a:endParaRPr lang="en-US" altLang="zh-TW" i="1" dirty="0"/>
          </a:p>
        </p:txBody>
      </p:sp>
      <p:graphicFrame>
        <p:nvGraphicFramePr>
          <p:cNvPr id="1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2925747"/>
              </p:ext>
            </p:extLst>
          </p:nvPr>
        </p:nvGraphicFramePr>
        <p:xfrm>
          <a:off x="1960712" y="3542279"/>
          <a:ext cx="1117600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4" name="Equation" r:id="rId6" imgW="1117440" imgH="533160" progId="Equation.DSMT4">
                  <p:embed/>
                </p:oleObj>
              </mc:Choice>
              <mc:Fallback>
                <p:oleObj name="Equation" r:id="rId6" imgW="1117440" imgH="533160" progId="Equation.DSMT4">
                  <p:embed/>
                  <p:pic>
                    <p:nvPicPr>
                      <p:cNvPr id="205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0712" y="3542279"/>
                        <a:ext cx="1117600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91"/>
          <p:cNvSpPr txBox="1">
            <a:spLocks noChangeArrowheads="1"/>
          </p:cNvSpPr>
          <p:nvPr/>
        </p:nvSpPr>
        <p:spPr bwMode="auto">
          <a:xfrm>
            <a:off x="7546343" y="4548128"/>
            <a:ext cx="36004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i="1" dirty="0">
                <a:sym typeface="Symbol" panose="05050102010706020507" pitchFamily="18" charset="2"/>
              </a:rPr>
              <a:t></a:t>
            </a:r>
            <a:endParaRPr lang="en-US" altLang="zh-TW" i="1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ChangeArrowheads="1"/>
          </p:cNvSpPr>
          <p:nvPr/>
        </p:nvSpPr>
        <p:spPr bwMode="auto">
          <a:xfrm>
            <a:off x="539750" y="549275"/>
            <a:ext cx="165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b="1">
                <a:solidFill>
                  <a:srgbClr val="3333FF"/>
                </a:solidFill>
              </a:rPr>
              <a:t>(F) </a:t>
            </a:r>
            <a:r>
              <a:rPr lang="zh-TW" altLang="en-US" b="1">
                <a:solidFill>
                  <a:srgbClr val="3333FF"/>
                </a:solidFill>
              </a:rPr>
              <a:t> 做個整理</a:t>
            </a:r>
          </a:p>
        </p:txBody>
      </p:sp>
      <p:sp>
        <p:nvSpPr>
          <p:cNvPr id="29699" name="Text Box 5"/>
          <p:cNvSpPr txBox="1">
            <a:spLocks noChangeArrowheads="1"/>
          </p:cNvSpPr>
          <p:nvPr/>
        </p:nvSpPr>
        <p:spPr bwMode="auto">
          <a:xfrm>
            <a:off x="611188" y="1052513"/>
            <a:ext cx="806450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/>
              <a:t>可以將多篇論文所提的許多種方法，做一個有系統的整理和比較。</a:t>
            </a:r>
          </a:p>
          <a:p>
            <a:pPr eaLnBrk="1" hangingPunct="1">
              <a:spcBef>
                <a:spcPct val="50000"/>
              </a:spcBef>
            </a:pPr>
            <a:r>
              <a:rPr lang="zh-TW" altLang="en-US"/>
              <a:t>總共有多少種方法被提出來處理這個問題？這些方法的優缺點和適用的地方是什麼？它們之間是否可以歸納成幾大類？這些方法的相似和相異之處是什麼？</a:t>
            </a:r>
          </a:p>
        </p:txBody>
      </p:sp>
      <p:sp>
        <p:nvSpPr>
          <p:cNvPr id="29700" name="Text Box 6"/>
          <p:cNvSpPr txBox="1">
            <a:spLocks noChangeArrowheads="1"/>
          </p:cNvSpPr>
          <p:nvPr/>
        </p:nvSpPr>
        <p:spPr bwMode="auto">
          <a:xfrm>
            <a:off x="611188" y="2709863"/>
            <a:ext cx="81375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/>
              <a:t>有時，把各種不同的方法做個綜合，拮取各方法的優點，將有助出創造出效能更好的新方法</a:t>
            </a:r>
          </a:p>
        </p:txBody>
      </p:sp>
      <p:sp>
        <p:nvSpPr>
          <p:cNvPr id="29701" name="投影片編號版面配置區 2"/>
          <p:cNvSpPr txBox="1">
            <a:spLocks noGrp="1"/>
          </p:cNvSpPr>
          <p:nvPr/>
        </p:nvSpPr>
        <p:spPr bwMode="auto">
          <a:xfrm>
            <a:off x="6659563" y="188913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r" eaLnBrk="1" hangingPunct="1"/>
            <a:fld id="{1FE9B48C-4B00-4C28-BA40-0235795FDE3E}" type="slidenum">
              <a:rPr lang="en-US" altLang="zh-TW">
                <a:solidFill>
                  <a:srgbClr val="3333FF"/>
                </a:solidFill>
                <a:ea typeface="新細明體" panose="02020500000000000000" pitchFamily="18" charset="-120"/>
              </a:rPr>
              <a:pPr algn="r" eaLnBrk="1" hangingPunct="1"/>
              <a:t>180</a:t>
            </a:fld>
            <a:endParaRPr lang="en-US" altLang="zh-TW">
              <a:solidFill>
                <a:srgbClr val="3333FF"/>
              </a:solidFill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fld id="{603D40FC-8D6D-47EA-B8E2-EE1480EC432C}" type="slidenum">
              <a:rPr lang="en-US" altLang="zh-TW">
                <a:solidFill>
                  <a:srgbClr val="3333FF"/>
                </a:solidFill>
                <a:ea typeface="新細明體" panose="02020500000000000000" pitchFamily="18" charset="-120"/>
              </a:rPr>
              <a:pPr/>
              <a:t>145</a:t>
            </a:fld>
            <a:endParaRPr lang="en-US" altLang="zh-TW">
              <a:solidFill>
                <a:srgbClr val="3333FF"/>
              </a:solidFill>
              <a:ea typeface="新細明體" panose="02020500000000000000" pitchFamily="18" charset="-120"/>
            </a:endParaRPr>
          </a:p>
        </p:txBody>
      </p:sp>
      <p:pic>
        <p:nvPicPr>
          <p:cNvPr id="1741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765175"/>
            <a:ext cx="6783387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Text Box 9"/>
          <p:cNvSpPr txBox="1">
            <a:spLocks noChangeArrowheads="1"/>
          </p:cNvSpPr>
          <p:nvPr/>
        </p:nvSpPr>
        <p:spPr bwMode="auto">
          <a:xfrm>
            <a:off x="395288" y="3213100"/>
            <a:ext cx="4464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dirty="0"/>
              <a:t>After applying the smoother filter</a:t>
            </a:r>
          </a:p>
        </p:txBody>
      </p:sp>
      <p:sp>
        <p:nvSpPr>
          <p:cNvPr id="17413" name="Text Box 10"/>
          <p:cNvSpPr txBox="1">
            <a:spLocks noChangeArrowheads="1"/>
          </p:cNvSpPr>
          <p:nvPr/>
        </p:nvSpPr>
        <p:spPr bwMode="auto">
          <a:xfrm>
            <a:off x="323850" y="404813"/>
            <a:ext cx="16557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/>
              <a:t>Example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fld id="{40103FF8-9997-4D26-B88A-C56190CA5C41}" type="slidenum">
              <a:rPr lang="en-US" altLang="zh-TW">
                <a:solidFill>
                  <a:srgbClr val="3333FF"/>
                </a:solidFill>
                <a:ea typeface="新細明體" panose="02020500000000000000" pitchFamily="18" charset="-120"/>
              </a:rPr>
              <a:pPr/>
              <a:t>146</a:t>
            </a:fld>
            <a:endParaRPr lang="en-US" altLang="zh-TW">
              <a:solidFill>
                <a:srgbClr val="3333FF"/>
              </a:solidFill>
              <a:ea typeface="新細明體" panose="02020500000000000000" pitchFamily="18" charset="-120"/>
            </a:endParaRPr>
          </a:p>
        </p:txBody>
      </p:sp>
      <p:sp>
        <p:nvSpPr>
          <p:cNvPr id="18435" name="Rectangle 4"/>
          <p:cNvSpPr>
            <a:spLocks noChangeArrowheads="1"/>
          </p:cNvSpPr>
          <p:nvPr/>
        </p:nvSpPr>
        <p:spPr bwMode="auto">
          <a:xfrm>
            <a:off x="323850" y="1557338"/>
            <a:ext cx="5543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zh-TW" altLang="en-US"/>
              <a:t>思考</a:t>
            </a:r>
            <a:r>
              <a:rPr lang="en-US" altLang="zh-TW"/>
              <a:t>: smoother </a:t>
            </a:r>
            <a:r>
              <a:rPr lang="zh-TW" altLang="en-US"/>
              <a:t>在信號處理上有哪些功用？</a:t>
            </a:r>
          </a:p>
        </p:txBody>
      </p:sp>
      <p:sp>
        <p:nvSpPr>
          <p:cNvPr id="18436" name="Rectangle 5"/>
          <p:cNvSpPr>
            <a:spLocks noChangeArrowheads="1"/>
          </p:cNvSpPr>
          <p:nvPr/>
        </p:nvSpPr>
        <p:spPr bwMode="auto">
          <a:xfrm>
            <a:off x="250825" y="549275"/>
            <a:ext cx="7632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/>
              <a:t>Smoother </a:t>
            </a:r>
            <a:r>
              <a:rPr lang="zh-TW" altLang="en-US"/>
              <a:t>是一種 </a:t>
            </a:r>
            <a:r>
              <a:rPr lang="en-US" altLang="zh-TW"/>
              <a:t>lowpass filter (</a:t>
            </a:r>
            <a:r>
              <a:rPr lang="zh-TW" altLang="en-US"/>
              <a:t>但不為 </a:t>
            </a:r>
            <a:r>
              <a:rPr lang="en-US" altLang="zh-TW"/>
              <a:t>pass-stop band filter)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fld id="{D47D1798-164E-4C14-850D-9D99A828226E}" type="slidenum">
              <a:rPr lang="en-US" altLang="zh-TW">
                <a:solidFill>
                  <a:srgbClr val="3333FF"/>
                </a:solidFill>
                <a:ea typeface="新細明體" panose="02020500000000000000" pitchFamily="18" charset="-120"/>
              </a:rPr>
              <a:pPr/>
              <a:t>147</a:t>
            </a:fld>
            <a:endParaRPr lang="en-US" altLang="zh-TW">
              <a:solidFill>
                <a:srgbClr val="3333FF"/>
              </a:solidFill>
              <a:ea typeface="新細明體" panose="02020500000000000000" pitchFamily="18" charset="-120"/>
            </a:endParaRPr>
          </a:p>
        </p:txBody>
      </p:sp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323850" y="549275"/>
            <a:ext cx="8208963" cy="46672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3333FF"/>
                </a:solidFill>
                <a:sym typeface="Wingdings 2" panose="05020102010507070707" pitchFamily="18" charset="2"/>
              </a:rPr>
              <a:t></a:t>
            </a:r>
            <a:r>
              <a:rPr lang="en-US" altLang="zh-TW" sz="2400" b="1">
                <a:solidFill>
                  <a:srgbClr val="3333FF"/>
                </a:solidFill>
              </a:rPr>
              <a:t> 4-C  Popular Filters (3):  Family of Odd Symmetric Filters </a:t>
            </a:r>
            <a:endParaRPr lang="en-US" altLang="zh-TW"/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539750" y="1196975"/>
            <a:ext cx="619283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/>
              <a:t>(a) Differentiation   </a:t>
            </a:r>
            <a:r>
              <a:rPr lang="en-US" altLang="zh-TW" i="1"/>
              <a:t>H</a:t>
            </a:r>
            <a:r>
              <a:rPr lang="en-US" altLang="zh-TW"/>
              <a:t>(</a:t>
            </a:r>
            <a:r>
              <a:rPr lang="en-US" altLang="zh-TW" i="1"/>
              <a:t>f</a:t>
            </a:r>
            <a:r>
              <a:rPr lang="en-US" altLang="zh-TW"/>
              <a:t>) = </a:t>
            </a:r>
            <a:r>
              <a:rPr lang="en-US" altLang="zh-TW" i="1"/>
              <a:t>j</a:t>
            </a:r>
            <a:r>
              <a:rPr lang="en-US" altLang="zh-TW"/>
              <a:t>2</a:t>
            </a:r>
            <a:r>
              <a:rPr lang="en-US" altLang="zh-TW" i="1">
                <a:sym typeface="Symbol" panose="05050102010706020507" pitchFamily="18" charset="2"/>
              </a:rPr>
              <a:t>f</a:t>
            </a:r>
            <a:r>
              <a:rPr lang="en-US" altLang="zh-TW">
                <a:sym typeface="Symbol" panose="05050102010706020507" pitchFamily="18" charset="2"/>
              </a:rPr>
              <a:t>   when  </a:t>
            </a:r>
            <a:r>
              <a:rPr lang="en-US" altLang="zh-TW">
                <a:cs typeface="Times New Roman" panose="02020603050405020304" pitchFamily="18" charset="0"/>
                <a:sym typeface="Symbol" panose="05050102010706020507" pitchFamily="18" charset="2"/>
              </a:rPr>
              <a:t>−</a:t>
            </a:r>
            <a:r>
              <a:rPr lang="en-US" altLang="zh-TW" i="1">
                <a:sym typeface="Symbol" panose="05050102010706020507" pitchFamily="18" charset="2"/>
              </a:rPr>
              <a:t>f</a:t>
            </a:r>
            <a:r>
              <a:rPr lang="en-US" altLang="zh-TW" i="1" baseline="-25000">
                <a:sym typeface="Symbol" panose="05050102010706020507" pitchFamily="18" charset="2"/>
              </a:rPr>
              <a:t>s</a:t>
            </a:r>
            <a:r>
              <a:rPr lang="en-US" altLang="zh-TW" i="1">
                <a:sym typeface="Symbol" panose="05050102010706020507" pitchFamily="18" charset="2"/>
              </a:rPr>
              <a:t> </a:t>
            </a:r>
            <a:r>
              <a:rPr lang="en-US" altLang="zh-TW">
                <a:sym typeface="Symbol" panose="05050102010706020507" pitchFamily="18" charset="2"/>
              </a:rPr>
              <a:t>/2 &lt; </a:t>
            </a:r>
            <a:r>
              <a:rPr lang="en-US" altLang="zh-TW" i="1">
                <a:sym typeface="Symbol" panose="05050102010706020507" pitchFamily="18" charset="2"/>
              </a:rPr>
              <a:t>f</a:t>
            </a:r>
            <a:r>
              <a:rPr lang="en-US" altLang="zh-TW">
                <a:sym typeface="Symbol" panose="05050102010706020507" pitchFamily="18" charset="2"/>
              </a:rPr>
              <a:t> &lt; </a:t>
            </a:r>
            <a:r>
              <a:rPr lang="en-US" altLang="zh-TW" i="1">
                <a:sym typeface="Symbol" panose="05050102010706020507" pitchFamily="18" charset="2"/>
              </a:rPr>
              <a:t>f</a:t>
            </a:r>
            <a:r>
              <a:rPr lang="en-US" altLang="zh-TW" i="1" baseline="-25000">
                <a:sym typeface="Symbol" panose="05050102010706020507" pitchFamily="18" charset="2"/>
              </a:rPr>
              <a:t>s</a:t>
            </a:r>
            <a:r>
              <a:rPr lang="en-US" altLang="zh-TW" i="1">
                <a:sym typeface="Symbol" panose="05050102010706020507" pitchFamily="18" charset="2"/>
              </a:rPr>
              <a:t> </a:t>
            </a:r>
            <a:r>
              <a:rPr lang="en-US" altLang="zh-TW">
                <a:sym typeface="Symbol" panose="05050102010706020507" pitchFamily="18" charset="2"/>
              </a:rPr>
              <a:t>/2,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>
                <a:sym typeface="Symbol" panose="05050102010706020507" pitchFamily="18" charset="2"/>
              </a:rPr>
              <a:t>                                </a:t>
            </a:r>
            <a:r>
              <a:rPr lang="en-US" altLang="zh-TW" i="1"/>
              <a:t>H</a:t>
            </a:r>
            <a:r>
              <a:rPr lang="en-US" altLang="zh-TW"/>
              <a:t>(</a:t>
            </a:r>
            <a:r>
              <a:rPr lang="en-US" altLang="zh-TW" i="1"/>
              <a:t>f</a:t>
            </a:r>
            <a:r>
              <a:rPr lang="en-US" altLang="zh-TW"/>
              <a:t>) = </a:t>
            </a:r>
            <a:r>
              <a:rPr lang="en-US" altLang="zh-TW" i="1"/>
              <a:t>H</a:t>
            </a:r>
            <a:r>
              <a:rPr lang="en-US" altLang="zh-TW"/>
              <a:t>(</a:t>
            </a:r>
            <a:r>
              <a:rPr lang="en-US" altLang="zh-TW" i="1"/>
              <a:t>f</a:t>
            </a:r>
            <a:r>
              <a:rPr lang="en-US" altLang="zh-TW"/>
              <a:t> + </a:t>
            </a:r>
            <a:r>
              <a:rPr lang="en-US" altLang="zh-TW" i="1"/>
              <a:t>f</a:t>
            </a:r>
            <a:r>
              <a:rPr lang="en-US" altLang="zh-TW" i="1" baseline="-25000"/>
              <a:t>s</a:t>
            </a:r>
            <a:r>
              <a:rPr lang="en-US" altLang="zh-TW"/>
              <a:t>) </a:t>
            </a:r>
          </a:p>
        </p:txBody>
      </p:sp>
      <p:sp>
        <p:nvSpPr>
          <p:cNvPr id="3079" name="Text Box 6"/>
          <p:cNvSpPr txBox="1">
            <a:spLocks noChangeArrowheads="1"/>
          </p:cNvSpPr>
          <p:nvPr/>
        </p:nvSpPr>
        <p:spPr bwMode="auto">
          <a:xfrm>
            <a:off x="539750" y="2492375"/>
            <a:ext cx="619283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/>
              <a:t>(b) Difference (</a:t>
            </a:r>
            <a:r>
              <a:rPr lang="zh-TW" altLang="en-US"/>
              <a:t>一個簡單取代 </a:t>
            </a:r>
            <a:r>
              <a:rPr lang="en-US" altLang="zh-TW"/>
              <a:t>differentiation </a:t>
            </a:r>
            <a:r>
              <a:rPr lang="zh-TW" altLang="en-US"/>
              <a:t>的方法</a:t>
            </a:r>
            <a:r>
              <a:rPr lang="en-US" altLang="zh-TW"/>
              <a:t>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/>
              <a:t>                               </a:t>
            </a:r>
          </a:p>
        </p:txBody>
      </p:sp>
      <p:graphicFrame>
        <p:nvGraphicFramePr>
          <p:cNvPr id="3074" name="Object 7"/>
          <p:cNvGraphicFramePr>
            <a:graphicFrameLocks noChangeAspect="1"/>
          </p:cNvGraphicFramePr>
          <p:nvPr/>
        </p:nvGraphicFramePr>
        <p:xfrm>
          <a:off x="1154113" y="3086100"/>
          <a:ext cx="3590925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6" name="Equation" r:id="rId3" imgW="3594100" imgH="355600" progId="Equation.DSMT4">
                  <p:embed/>
                </p:oleObj>
              </mc:Choice>
              <mc:Fallback>
                <p:oleObj name="Equation" r:id="rId3" imgW="3594100" imgH="355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4113" y="3086100"/>
                        <a:ext cx="3590925" cy="354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1187450" y="3644900"/>
            <a:ext cx="5905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i="1"/>
              <a:t>h</a:t>
            </a:r>
            <a:r>
              <a:rPr lang="en-US" altLang="zh-TW"/>
              <a:t>[</a:t>
            </a:r>
            <a:r>
              <a:rPr lang="en-US" altLang="zh-TW" i="1"/>
              <a:t>n</a:t>
            </a:r>
            <a:r>
              <a:rPr lang="en-US" altLang="zh-TW"/>
              <a:t>] = 1 when </a:t>
            </a:r>
            <a:r>
              <a:rPr lang="en-US" altLang="zh-TW" i="1"/>
              <a:t>n</a:t>
            </a:r>
            <a:r>
              <a:rPr lang="en-US" altLang="zh-TW"/>
              <a:t> = </a:t>
            </a:r>
            <a:r>
              <a:rPr lang="en-US" altLang="zh-TW">
                <a:cs typeface="Times New Roman" panose="02020603050405020304" pitchFamily="18" charset="0"/>
              </a:rPr>
              <a:t>−1,   </a:t>
            </a:r>
            <a:r>
              <a:rPr lang="en-US" altLang="zh-TW" i="1"/>
              <a:t>h</a:t>
            </a:r>
            <a:r>
              <a:rPr lang="en-US" altLang="zh-TW"/>
              <a:t>[</a:t>
            </a:r>
            <a:r>
              <a:rPr lang="en-US" altLang="zh-TW" i="1"/>
              <a:t>n</a:t>
            </a:r>
            <a:r>
              <a:rPr lang="en-US" altLang="zh-TW"/>
              <a:t>] = −1 when </a:t>
            </a:r>
            <a:r>
              <a:rPr lang="en-US" altLang="zh-TW" i="1"/>
              <a:t>n</a:t>
            </a:r>
            <a:r>
              <a:rPr lang="en-US" altLang="zh-TW"/>
              <a:t> = 0,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1116013" y="4221163"/>
            <a:ext cx="5905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i="1"/>
              <a:t>h</a:t>
            </a:r>
            <a:r>
              <a:rPr lang="en-US" altLang="zh-TW"/>
              <a:t>[</a:t>
            </a:r>
            <a:r>
              <a:rPr lang="en-US" altLang="zh-TW" i="1"/>
              <a:t>n</a:t>
            </a:r>
            <a:r>
              <a:rPr lang="en-US" altLang="zh-TW"/>
              <a:t>] = 0 otherwise</a:t>
            </a:r>
          </a:p>
        </p:txBody>
      </p:sp>
      <p:graphicFrame>
        <p:nvGraphicFramePr>
          <p:cNvPr id="3075" name="Object 10"/>
          <p:cNvGraphicFramePr>
            <a:graphicFrameLocks noChangeAspect="1"/>
          </p:cNvGraphicFramePr>
          <p:nvPr/>
        </p:nvGraphicFramePr>
        <p:xfrm>
          <a:off x="1187450" y="4797425"/>
          <a:ext cx="2525713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7" name="Equation" r:id="rId5" imgW="2527300" imgH="381000" progId="Equation.DSMT4">
                  <p:embed/>
                </p:oleObj>
              </mc:Choice>
              <mc:Fallback>
                <p:oleObj name="Equation" r:id="rId5" imgW="2527300" imgH="3810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4797425"/>
                        <a:ext cx="2525713" cy="37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2" name="文字方塊 11"/>
          <p:cNvSpPr txBox="1">
            <a:spLocks noChangeArrowheads="1"/>
          </p:cNvSpPr>
          <p:nvPr/>
        </p:nvSpPr>
        <p:spPr bwMode="auto">
          <a:xfrm>
            <a:off x="539750" y="5445125"/>
            <a:ext cx="58324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/>
              <a:t>These two filters are equivalent only at low frequencies</a:t>
            </a:r>
            <a:endParaRPr lang="zh-TW" altLang="en-US"/>
          </a:p>
        </p:txBody>
      </p:sp>
      <p:cxnSp>
        <p:nvCxnSpPr>
          <p:cNvPr id="3" name="直線單箭頭接點 2"/>
          <p:cNvCxnSpPr/>
          <p:nvPr/>
        </p:nvCxnSpPr>
        <p:spPr>
          <a:xfrm>
            <a:off x="6588125" y="3440113"/>
            <a:ext cx="1296988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單箭頭接點 4"/>
          <p:cNvCxnSpPr/>
          <p:nvPr/>
        </p:nvCxnSpPr>
        <p:spPr>
          <a:xfrm>
            <a:off x="7308850" y="3440113"/>
            <a:ext cx="0" cy="354012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單箭頭接點 14"/>
          <p:cNvCxnSpPr/>
          <p:nvPr/>
        </p:nvCxnSpPr>
        <p:spPr>
          <a:xfrm flipH="1" flipV="1">
            <a:off x="7007225" y="3071813"/>
            <a:ext cx="9525" cy="368300"/>
          </a:xfrm>
          <a:prstGeom prst="straightConnector1">
            <a:avLst/>
          </a:prstGeom>
          <a:ln>
            <a:solidFill>
              <a:srgbClr val="3333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6" name="文字方塊 9"/>
          <p:cNvSpPr txBox="1">
            <a:spLocks noChangeArrowheads="1"/>
          </p:cNvSpPr>
          <p:nvPr/>
        </p:nvSpPr>
        <p:spPr bwMode="auto">
          <a:xfrm>
            <a:off x="7194550" y="3208338"/>
            <a:ext cx="2286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sz="1600"/>
              <a:t>0</a:t>
            </a:r>
            <a:endParaRPr lang="zh-TW" altLang="en-US" sz="1600"/>
          </a:p>
        </p:txBody>
      </p:sp>
      <p:sp>
        <p:nvSpPr>
          <p:cNvPr id="3087" name="文字方塊 20"/>
          <p:cNvSpPr txBox="1">
            <a:spLocks noChangeArrowheads="1"/>
          </p:cNvSpPr>
          <p:nvPr/>
        </p:nvSpPr>
        <p:spPr bwMode="auto">
          <a:xfrm>
            <a:off x="7194550" y="3776663"/>
            <a:ext cx="5461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sz="1600"/>
              <a:t>-1</a:t>
            </a:r>
            <a:endParaRPr lang="zh-TW" altLang="en-US" sz="1600"/>
          </a:p>
        </p:txBody>
      </p:sp>
      <p:sp>
        <p:nvSpPr>
          <p:cNvPr id="3088" name="文字方塊 21"/>
          <p:cNvSpPr txBox="1">
            <a:spLocks noChangeArrowheads="1"/>
          </p:cNvSpPr>
          <p:nvPr/>
        </p:nvSpPr>
        <p:spPr bwMode="auto">
          <a:xfrm>
            <a:off x="6753225" y="3208338"/>
            <a:ext cx="3762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sz="1600" dirty="0"/>
              <a:t>-1</a:t>
            </a:r>
            <a:endParaRPr lang="zh-TW" altLang="en-US" sz="1600" dirty="0"/>
          </a:p>
        </p:txBody>
      </p:sp>
      <p:sp>
        <p:nvSpPr>
          <p:cNvPr id="3089" name="文字方塊 22"/>
          <p:cNvSpPr txBox="1">
            <a:spLocks noChangeArrowheads="1"/>
          </p:cNvSpPr>
          <p:nvPr/>
        </p:nvSpPr>
        <p:spPr bwMode="auto">
          <a:xfrm flipH="1">
            <a:off x="6804025" y="2781300"/>
            <a:ext cx="4381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sz="1600"/>
              <a:t>1</a:t>
            </a:r>
            <a:endParaRPr lang="zh-TW" altLang="en-US" sz="1600"/>
          </a:p>
        </p:txBody>
      </p:sp>
      <p:sp>
        <p:nvSpPr>
          <p:cNvPr id="3090" name="文字方塊 23"/>
          <p:cNvSpPr txBox="1">
            <a:spLocks noChangeArrowheads="1"/>
          </p:cNvSpPr>
          <p:nvPr/>
        </p:nvSpPr>
        <p:spPr bwMode="auto">
          <a:xfrm>
            <a:off x="7826375" y="3340100"/>
            <a:ext cx="5778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sz="1600" i="1"/>
              <a:t>n</a:t>
            </a:r>
            <a:endParaRPr lang="zh-TW" altLang="en-US" sz="1600" i="1"/>
          </a:p>
        </p:txBody>
      </p:sp>
      <p:sp>
        <p:nvSpPr>
          <p:cNvPr id="3091" name="文字方塊 24"/>
          <p:cNvSpPr txBox="1">
            <a:spLocks noChangeArrowheads="1"/>
          </p:cNvSpPr>
          <p:nvPr/>
        </p:nvSpPr>
        <p:spPr bwMode="auto">
          <a:xfrm>
            <a:off x="7748588" y="2878138"/>
            <a:ext cx="5397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sz="1600" i="1"/>
              <a:t>h</a:t>
            </a:r>
            <a:r>
              <a:rPr lang="en-US" altLang="zh-TW" sz="1600"/>
              <a:t>[</a:t>
            </a:r>
            <a:r>
              <a:rPr lang="en-US" altLang="zh-TW" sz="1600" i="1"/>
              <a:t>n</a:t>
            </a:r>
            <a:r>
              <a:rPr lang="en-US" altLang="zh-TW" sz="1600"/>
              <a:t>]</a:t>
            </a:r>
            <a:endParaRPr lang="zh-TW" altLang="en-US" sz="1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fld id="{01D41EB8-B37C-49B4-AD46-68ED2C307ECE}" type="slidenum">
              <a:rPr lang="en-US" altLang="zh-TW">
                <a:solidFill>
                  <a:srgbClr val="3333FF"/>
                </a:solidFill>
                <a:ea typeface="新細明體" panose="02020500000000000000" pitchFamily="18" charset="-120"/>
              </a:rPr>
              <a:pPr/>
              <a:t>148</a:t>
            </a:fld>
            <a:endParaRPr lang="en-US" altLang="zh-TW">
              <a:solidFill>
                <a:srgbClr val="3333FF"/>
              </a:solidFill>
              <a:ea typeface="新細明體" panose="02020500000000000000" pitchFamily="18" charset="-120"/>
            </a:endParaRPr>
          </a:p>
        </p:txBody>
      </p:sp>
      <p:sp>
        <p:nvSpPr>
          <p:cNvPr id="4102" name="Text Box 4"/>
          <p:cNvSpPr txBox="1">
            <a:spLocks noChangeArrowheads="1"/>
          </p:cNvSpPr>
          <p:nvPr/>
        </p:nvSpPr>
        <p:spPr bwMode="auto">
          <a:xfrm>
            <a:off x="395288" y="476250"/>
            <a:ext cx="61928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/>
              <a:t>(C) Discrete Hilbert Transform </a:t>
            </a:r>
          </a:p>
        </p:txBody>
      </p:sp>
      <p:sp>
        <p:nvSpPr>
          <p:cNvPr id="4103" name="Rectangle 6"/>
          <p:cNvSpPr>
            <a:spLocks noChangeArrowheads="1"/>
          </p:cNvSpPr>
          <p:nvPr/>
        </p:nvSpPr>
        <p:spPr bwMode="auto">
          <a:xfrm>
            <a:off x="900113" y="981075"/>
            <a:ext cx="1238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i="1"/>
              <a:t>H</a:t>
            </a:r>
            <a:r>
              <a:rPr lang="en-US" altLang="zh-TW"/>
              <a:t>(</a:t>
            </a:r>
            <a:r>
              <a:rPr lang="en-US" altLang="zh-TW" i="1"/>
              <a:t>F</a:t>
            </a:r>
            <a:r>
              <a:rPr lang="en-US" altLang="zh-TW"/>
              <a:t>) = </a:t>
            </a:r>
            <a:r>
              <a:rPr lang="en-US" altLang="zh-TW">
                <a:cs typeface="Times New Roman" panose="02020603050405020304" pitchFamily="18" charset="0"/>
              </a:rPr>
              <a:t>−</a:t>
            </a:r>
            <a:r>
              <a:rPr lang="en-US" altLang="zh-TW" i="1">
                <a:cs typeface="Times New Roman" panose="02020603050405020304" pitchFamily="18" charset="0"/>
              </a:rPr>
              <a:t>j</a:t>
            </a:r>
            <a:r>
              <a:rPr lang="en-US" altLang="zh-TW">
                <a:cs typeface="Times New Roman" panose="02020603050405020304" pitchFamily="18" charset="0"/>
              </a:rPr>
              <a:t> </a:t>
            </a:r>
            <a:endParaRPr lang="en-US" altLang="en-US">
              <a:cs typeface="Times New Roman" panose="02020603050405020304" pitchFamily="18" charset="0"/>
            </a:endParaRPr>
          </a:p>
        </p:txBody>
      </p:sp>
      <p:sp>
        <p:nvSpPr>
          <p:cNvPr id="4104" name="Rectangle 7"/>
          <p:cNvSpPr>
            <a:spLocks noChangeArrowheads="1"/>
          </p:cNvSpPr>
          <p:nvPr/>
        </p:nvSpPr>
        <p:spPr bwMode="auto">
          <a:xfrm>
            <a:off x="900113" y="1484313"/>
            <a:ext cx="10953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i="1" dirty="0"/>
              <a:t>H</a:t>
            </a:r>
            <a:r>
              <a:rPr lang="en-US" altLang="zh-TW" dirty="0"/>
              <a:t>(</a:t>
            </a:r>
            <a:r>
              <a:rPr lang="en-US" altLang="zh-TW" i="1" dirty="0"/>
              <a:t>F</a:t>
            </a:r>
            <a:r>
              <a:rPr lang="en-US" altLang="zh-TW" dirty="0"/>
              <a:t>) = </a:t>
            </a:r>
            <a:r>
              <a:rPr lang="en-US" altLang="zh-TW" i="1" dirty="0">
                <a:cs typeface="Times New Roman" panose="02020603050405020304" pitchFamily="18" charset="0"/>
              </a:rPr>
              <a:t>j</a:t>
            </a:r>
            <a:r>
              <a:rPr lang="en-US" altLang="zh-TW" dirty="0">
                <a:cs typeface="Times New Roman" panose="02020603050405020304" pitchFamily="18" charset="0"/>
              </a:rPr>
              <a:t> </a:t>
            </a:r>
            <a:endParaRPr lang="en-US" altLang="en-US" dirty="0">
              <a:cs typeface="Times New Roman" panose="02020603050405020304" pitchFamily="18" charset="0"/>
            </a:endParaRPr>
          </a:p>
        </p:txBody>
      </p:sp>
      <p:sp>
        <p:nvSpPr>
          <p:cNvPr id="4106" name="Text Box 9"/>
          <p:cNvSpPr txBox="1">
            <a:spLocks noChangeArrowheads="1"/>
          </p:cNvSpPr>
          <p:nvPr/>
        </p:nvSpPr>
        <p:spPr bwMode="auto">
          <a:xfrm>
            <a:off x="2195513" y="981075"/>
            <a:ext cx="23764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/>
              <a:t>for 0 &lt; </a:t>
            </a:r>
            <a:r>
              <a:rPr lang="en-US" altLang="zh-TW" i="1"/>
              <a:t>F</a:t>
            </a:r>
            <a:r>
              <a:rPr lang="en-US" altLang="zh-TW"/>
              <a:t> &lt; 0.5</a:t>
            </a:r>
          </a:p>
        </p:txBody>
      </p:sp>
      <p:sp>
        <p:nvSpPr>
          <p:cNvPr id="4107" name="Text Box 10"/>
          <p:cNvSpPr txBox="1">
            <a:spLocks noChangeArrowheads="1"/>
          </p:cNvSpPr>
          <p:nvPr/>
        </p:nvSpPr>
        <p:spPr bwMode="auto">
          <a:xfrm>
            <a:off x="2268538" y="1484313"/>
            <a:ext cx="23764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/>
              <a:t>for -0.5 &lt; </a:t>
            </a:r>
            <a:r>
              <a:rPr lang="en-US" altLang="zh-TW" i="1"/>
              <a:t>F</a:t>
            </a:r>
            <a:r>
              <a:rPr lang="en-US" altLang="zh-TW"/>
              <a:t> &lt; 0</a:t>
            </a:r>
          </a:p>
        </p:txBody>
      </p:sp>
      <p:graphicFrame>
        <p:nvGraphicFramePr>
          <p:cNvPr id="4098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6292884"/>
              </p:ext>
            </p:extLst>
          </p:nvPr>
        </p:nvGraphicFramePr>
        <p:xfrm>
          <a:off x="978483" y="2446472"/>
          <a:ext cx="1066800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0" name="Equation" r:id="rId3" imgW="1066800" imgH="508000" progId="Equation.DSMT4">
                  <p:embed/>
                </p:oleObj>
              </mc:Choice>
              <mc:Fallback>
                <p:oleObj name="Equation" r:id="rId3" imgW="1066800" imgH="5080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8483" y="2446472"/>
                        <a:ext cx="1066800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8" name="Text Box 15"/>
          <p:cNvSpPr txBox="1">
            <a:spLocks noChangeArrowheads="1"/>
          </p:cNvSpPr>
          <p:nvPr/>
        </p:nvSpPr>
        <p:spPr bwMode="auto">
          <a:xfrm>
            <a:off x="2304256" y="2505984"/>
            <a:ext cx="2159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/>
              <a:t>when </a:t>
            </a:r>
            <a:r>
              <a:rPr lang="en-US" altLang="zh-TW" i="1"/>
              <a:t>n</a:t>
            </a:r>
            <a:r>
              <a:rPr lang="en-US" altLang="zh-TW"/>
              <a:t> is odd, </a:t>
            </a:r>
          </a:p>
        </p:txBody>
      </p:sp>
      <p:sp>
        <p:nvSpPr>
          <p:cNvPr id="4109" name="Text Box 16"/>
          <p:cNvSpPr txBox="1">
            <a:spLocks noChangeArrowheads="1"/>
          </p:cNvSpPr>
          <p:nvPr/>
        </p:nvSpPr>
        <p:spPr bwMode="auto">
          <a:xfrm>
            <a:off x="4099101" y="2456645"/>
            <a:ext cx="2159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i="1"/>
              <a:t>h</a:t>
            </a:r>
            <a:r>
              <a:rPr lang="en-US" altLang="zh-TW"/>
              <a:t>[</a:t>
            </a:r>
            <a:r>
              <a:rPr lang="en-US" altLang="zh-TW" i="1"/>
              <a:t>n</a:t>
            </a:r>
            <a:r>
              <a:rPr lang="en-US" altLang="zh-TW"/>
              <a:t>] = 0 otherwise</a:t>
            </a:r>
          </a:p>
        </p:txBody>
      </p:sp>
      <p:pic>
        <p:nvPicPr>
          <p:cNvPr id="4110" name="Picture 1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679344"/>
            <a:ext cx="2703091" cy="2461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1" name="文字方塊 19"/>
          <p:cNvSpPr txBox="1">
            <a:spLocks noChangeArrowheads="1"/>
          </p:cNvSpPr>
          <p:nvPr/>
        </p:nvSpPr>
        <p:spPr bwMode="auto">
          <a:xfrm>
            <a:off x="250825" y="3141663"/>
            <a:ext cx="86423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dirty="0"/>
              <a:t>Applications: (1) analytic function, (2) instantaneous frequency, (3) edge detection</a:t>
            </a:r>
            <a:endParaRPr lang="zh-TW" altLang="en-US" dirty="0"/>
          </a:p>
        </p:txBody>
      </p:sp>
      <p:sp>
        <p:nvSpPr>
          <p:cNvPr id="4112" name="矩形 17"/>
          <p:cNvSpPr>
            <a:spLocks noChangeArrowheads="1"/>
          </p:cNvSpPr>
          <p:nvPr/>
        </p:nvSpPr>
        <p:spPr bwMode="auto">
          <a:xfrm>
            <a:off x="971550" y="3790950"/>
            <a:ext cx="20542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/>
              <a:t>Analytic function:</a:t>
            </a:r>
            <a:endParaRPr lang="zh-TW" altLang="en-US"/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3276600" y="3862388"/>
          <a:ext cx="2247900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1" name="Equation" r:id="rId6" imgW="2247900" imgH="355600" progId="Equation.DSMT4">
                  <p:embed/>
                </p:oleObj>
              </mc:Choice>
              <mc:Fallback>
                <p:oleObj name="Equation" r:id="rId6" imgW="2247900" imgH="355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862388"/>
                        <a:ext cx="2247900" cy="354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9700176"/>
              </p:ext>
            </p:extLst>
          </p:nvPr>
        </p:nvGraphicFramePr>
        <p:xfrm>
          <a:off x="3275856" y="4367213"/>
          <a:ext cx="1993900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2" name="Equation" r:id="rId8" imgW="1993900" imgH="355600" progId="Equation.DSMT4">
                  <p:embed/>
                </p:oleObj>
              </mc:Choice>
              <mc:Fallback>
                <p:oleObj name="Equation" r:id="rId8" imgW="1993900" imgH="355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4367213"/>
                        <a:ext cx="1993900" cy="354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3" name="矩形 21"/>
          <p:cNvSpPr>
            <a:spLocks noChangeArrowheads="1"/>
          </p:cNvSpPr>
          <p:nvPr/>
        </p:nvSpPr>
        <p:spPr bwMode="auto">
          <a:xfrm>
            <a:off x="2195513" y="4367213"/>
            <a:ext cx="8112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/>
              <a:t>where</a:t>
            </a:r>
            <a:endParaRPr lang="zh-TW" altLang="en-US"/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4716463" y="1484313"/>
            <a:ext cx="1739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i="1" dirty="0"/>
              <a:t>H</a:t>
            </a:r>
            <a:r>
              <a:rPr lang="en-US" altLang="zh-TW" dirty="0"/>
              <a:t>(</a:t>
            </a:r>
            <a:r>
              <a:rPr lang="en-US" altLang="zh-TW" i="1" dirty="0"/>
              <a:t>F</a:t>
            </a:r>
            <a:r>
              <a:rPr lang="en-US" altLang="zh-TW" dirty="0"/>
              <a:t>) = </a:t>
            </a:r>
            <a:r>
              <a:rPr lang="en-US" altLang="zh-TW" i="1" dirty="0"/>
              <a:t>H</a:t>
            </a:r>
            <a:r>
              <a:rPr lang="en-US" altLang="zh-TW" dirty="0"/>
              <a:t>(</a:t>
            </a:r>
            <a:r>
              <a:rPr lang="en-US" altLang="zh-TW" i="1" dirty="0"/>
              <a:t>F</a:t>
            </a:r>
            <a:r>
              <a:rPr lang="en-US" altLang="zh-TW" dirty="0"/>
              <a:t>+1)</a:t>
            </a:r>
            <a:endParaRPr lang="en-US" altLang="en-US" dirty="0">
              <a:cs typeface="Times New Roman" panose="02020603050405020304" pitchFamily="18" charset="0"/>
            </a:endParaRPr>
          </a:p>
        </p:txBody>
      </p:sp>
      <p:sp>
        <p:nvSpPr>
          <p:cNvPr id="19" name="Rectangle 7"/>
          <p:cNvSpPr>
            <a:spLocks noChangeArrowheads="1"/>
          </p:cNvSpPr>
          <p:nvPr/>
        </p:nvSpPr>
        <p:spPr bwMode="auto">
          <a:xfrm>
            <a:off x="900113" y="1921554"/>
            <a:ext cx="208262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i="1" dirty="0"/>
              <a:t>H</a:t>
            </a:r>
            <a:r>
              <a:rPr lang="en-US" altLang="zh-TW" dirty="0"/>
              <a:t>(0) = </a:t>
            </a:r>
            <a:r>
              <a:rPr lang="en-US" altLang="zh-TW" i="1" dirty="0"/>
              <a:t>H</a:t>
            </a:r>
            <a:r>
              <a:rPr lang="en-US" altLang="zh-TW" dirty="0"/>
              <a:t>(0.5) = 0</a:t>
            </a:r>
            <a:r>
              <a:rPr lang="en-US" altLang="zh-TW" dirty="0">
                <a:cs typeface="Times New Roman" panose="02020603050405020304" pitchFamily="18" charset="0"/>
              </a:rPr>
              <a:t> </a:t>
            </a:r>
            <a:endParaRPr lang="en-US" altLang="en-US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fld id="{C61F4146-5EAE-4088-85C0-E556DFE2980A}" type="slidenum">
              <a:rPr lang="en-US" altLang="zh-TW">
                <a:solidFill>
                  <a:srgbClr val="3333FF"/>
                </a:solidFill>
                <a:ea typeface="新細明體" panose="02020500000000000000" pitchFamily="18" charset="-120"/>
              </a:rPr>
              <a:pPr/>
              <a:t>149</a:t>
            </a:fld>
            <a:endParaRPr lang="en-US" altLang="zh-TW">
              <a:solidFill>
                <a:srgbClr val="3333FF"/>
              </a:solidFill>
              <a:ea typeface="新細明體" panose="02020500000000000000" pitchFamily="18" charset="-120"/>
            </a:endParaRPr>
          </a:p>
        </p:txBody>
      </p:sp>
      <p:sp>
        <p:nvSpPr>
          <p:cNvPr id="19459" name="Text Box 5"/>
          <p:cNvSpPr txBox="1">
            <a:spLocks noChangeArrowheads="1"/>
          </p:cNvSpPr>
          <p:nvPr/>
        </p:nvSpPr>
        <p:spPr bwMode="auto">
          <a:xfrm>
            <a:off x="395288" y="549275"/>
            <a:ext cx="61928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/>
              <a:t>(D) Edge Detection </a:t>
            </a:r>
          </a:p>
        </p:txBody>
      </p:sp>
      <p:sp>
        <p:nvSpPr>
          <p:cNvPr id="19460" name="Rectangle 11"/>
          <p:cNvSpPr>
            <a:spLocks noChangeArrowheads="1"/>
          </p:cNvSpPr>
          <p:nvPr/>
        </p:nvSpPr>
        <p:spPr bwMode="auto">
          <a:xfrm>
            <a:off x="827088" y="981075"/>
            <a:ext cx="4572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3333FF"/>
                </a:solidFill>
              </a:rPr>
              <a:t>(1) </a:t>
            </a:r>
            <a:r>
              <a:rPr lang="en-US" altLang="zh-TW" i="1">
                <a:solidFill>
                  <a:srgbClr val="3333FF"/>
                </a:solidFill>
              </a:rPr>
              <a:t>h</a:t>
            </a:r>
            <a:r>
              <a:rPr lang="en-US" altLang="zh-TW">
                <a:solidFill>
                  <a:srgbClr val="3333FF"/>
                </a:solidFill>
              </a:rPr>
              <a:t>[</a:t>
            </a:r>
            <a:r>
              <a:rPr lang="en-US" altLang="zh-TW" i="1">
                <a:solidFill>
                  <a:srgbClr val="3333FF"/>
                </a:solidFill>
              </a:rPr>
              <a:t>n</a:t>
            </a:r>
            <a:r>
              <a:rPr lang="en-US" altLang="zh-TW">
                <a:solidFill>
                  <a:srgbClr val="3333FF"/>
                </a:solidFill>
              </a:rPr>
              <a:t>] = − </a:t>
            </a:r>
            <a:r>
              <a:rPr lang="en-US" altLang="zh-TW" i="1">
                <a:solidFill>
                  <a:srgbClr val="3333FF"/>
                </a:solidFill>
              </a:rPr>
              <a:t>h</a:t>
            </a:r>
            <a:r>
              <a:rPr lang="en-US" altLang="zh-TW">
                <a:solidFill>
                  <a:srgbClr val="3333FF"/>
                </a:solidFill>
              </a:rPr>
              <a:t>[−</a:t>
            </a:r>
            <a:r>
              <a:rPr lang="en-US" altLang="zh-TW" i="1">
                <a:solidFill>
                  <a:srgbClr val="3333FF"/>
                </a:solidFill>
              </a:rPr>
              <a:t>n</a:t>
            </a:r>
            <a:r>
              <a:rPr lang="en-US" altLang="zh-TW">
                <a:solidFill>
                  <a:srgbClr val="3333FF"/>
                </a:solidFill>
              </a:rPr>
              <a:t>] </a:t>
            </a:r>
          </a:p>
          <a:p>
            <a:pPr eaLnBrk="1" hangingPunct="1"/>
            <a:r>
              <a:rPr lang="en-US" altLang="zh-TW">
                <a:solidFill>
                  <a:srgbClr val="3333FF"/>
                </a:solidFill>
              </a:rPr>
              <a:t>(2) |</a:t>
            </a:r>
            <a:r>
              <a:rPr lang="en-US" altLang="zh-TW" i="1">
                <a:solidFill>
                  <a:srgbClr val="3333FF"/>
                </a:solidFill>
              </a:rPr>
              <a:t>h</a:t>
            </a:r>
            <a:r>
              <a:rPr lang="en-US" altLang="zh-TW">
                <a:solidFill>
                  <a:srgbClr val="3333FF"/>
                </a:solidFill>
              </a:rPr>
              <a:t>[</a:t>
            </a:r>
            <a:r>
              <a:rPr lang="en-US" altLang="zh-TW" i="1">
                <a:solidFill>
                  <a:srgbClr val="3333FF"/>
                </a:solidFill>
              </a:rPr>
              <a:t>n</a:t>
            </a:r>
            <a:r>
              <a:rPr lang="en-US" altLang="zh-TW" baseline="-25000">
                <a:solidFill>
                  <a:srgbClr val="3333FF"/>
                </a:solidFill>
              </a:rPr>
              <a:t>1</a:t>
            </a:r>
            <a:r>
              <a:rPr lang="en-US" altLang="zh-TW">
                <a:solidFill>
                  <a:srgbClr val="3333FF"/>
                </a:solidFill>
              </a:rPr>
              <a:t>]| </a:t>
            </a:r>
            <a:r>
              <a:rPr lang="en-US" altLang="zh-TW">
                <a:solidFill>
                  <a:srgbClr val="3333FF"/>
                </a:solidFill>
                <a:sym typeface="Symbol" panose="05050102010706020507" pitchFamily="18" charset="2"/>
              </a:rPr>
              <a:t></a:t>
            </a:r>
            <a:r>
              <a:rPr lang="en-US" altLang="zh-TW">
                <a:solidFill>
                  <a:srgbClr val="3333FF"/>
                </a:solidFill>
              </a:rPr>
              <a:t> |</a:t>
            </a:r>
            <a:r>
              <a:rPr lang="en-US" altLang="zh-TW" i="1">
                <a:solidFill>
                  <a:srgbClr val="3333FF"/>
                </a:solidFill>
              </a:rPr>
              <a:t>h</a:t>
            </a:r>
            <a:r>
              <a:rPr lang="en-US" altLang="zh-TW">
                <a:solidFill>
                  <a:srgbClr val="3333FF"/>
                </a:solidFill>
              </a:rPr>
              <a:t>[</a:t>
            </a:r>
            <a:r>
              <a:rPr lang="en-US" altLang="zh-TW" i="1">
                <a:solidFill>
                  <a:srgbClr val="3333FF"/>
                </a:solidFill>
              </a:rPr>
              <a:t>n</a:t>
            </a:r>
            <a:r>
              <a:rPr lang="en-US" altLang="zh-TW" baseline="-25000">
                <a:solidFill>
                  <a:srgbClr val="3333FF"/>
                </a:solidFill>
              </a:rPr>
              <a:t>2</a:t>
            </a:r>
            <a:r>
              <a:rPr lang="en-US" altLang="zh-TW">
                <a:solidFill>
                  <a:srgbClr val="3333FF"/>
                </a:solidFill>
              </a:rPr>
              <a:t>]|    if |</a:t>
            </a:r>
            <a:r>
              <a:rPr lang="en-US" altLang="zh-TW" i="1">
                <a:solidFill>
                  <a:srgbClr val="3333FF"/>
                </a:solidFill>
              </a:rPr>
              <a:t>n</a:t>
            </a:r>
            <a:r>
              <a:rPr lang="en-US" altLang="zh-TW" baseline="-25000">
                <a:solidFill>
                  <a:srgbClr val="3333FF"/>
                </a:solidFill>
              </a:rPr>
              <a:t>1</a:t>
            </a:r>
            <a:r>
              <a:rPr lang="en-US" altLang="zh-TW">
                <a:solidFill>
                  <a:srgbClr val="3333FF"/>
                </a:solidFill>
              </a:rPr>
              <a:t>| </a:t>
            </a:r>
            <a:r>
              <a:rPr lang="en-US" altLang="zh-TW">
                <a:solidFill>
                  <a:srgbClr val="3333FF"/>
                </a:solidFill>
                <a:sym typeface="Symbol" panose="05050102010706020507" pitchFamily="18" charset="2"/>
              </a:rPr>
              <a:t>&gt;</a:t>
            </a:r>
            <a:r>
              <a:rPr lang="en-US" altLang="zh-TW">
                <a:solidFill>
                  <a:srgbClr val="3333FF"/>
                </a:solidFill>
              </a:rPr>
              <a:t> |</a:t>
            </a:r>
            <a:r>
              <a:rPr lang="en-US" altLang="zh-TW" i="1">
                <a:solidFill>
                  <a:srgbClr val="3333FF"/>
                </a:solidFill>
              </a:rPr>
              <a:t>n</a:t>
            </a:r>
            <a:r>
              <a:rPr lang="en-US" altLang="zh-TW" baseline="-25000">
                <a:solidFill>
                  <a:srgbClr val="3333FF"/>
                </a:solidFill>
              </a:rPr>
              <a:t>2</a:t>
            </a:r>
            <a:r>
              <a:rPr lang="en-US" altLang="zh-TW">
                <a:solidFill>
                  <a:srgbClr val="3333FF"/>
                </a:solidFill>
              </a:rPr>
              <a:t>|</a:t>
            </a:r>
            <a:endParaRPr lang="en-US" altLang="zh-TW"/>
          </a:p>
        </p:txBody>
      </p:sp>
      <p:sp>
        <p:nvSpPr>
          <p:cNvPr id="19461" name="Text Box 12"/>
          <p:cNvSpPr txBox="1">
            <a:spLocks noChangeArrowheads="1"/>
          </p:cNvSpPr>
          <p:nvPr/>
        </p:nvSpPr>
        <p:spPr bwMode="auto">
          <a:xfrm>
            <a:off x="682625" y="1917700"/>
            <a:ext cx="7056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/>
              <a:t>Difference </a:t>
            </a:r>
            <a:r>
              <a:rPr lang="zh-TW" altLang="en-US"/>
              <a:t>和 </a:t>
            </a:r>
            <a:r>
              <a:rPr lang="en-US" altLang="zh-TW"/>
              <a:t>discrete Hilbert transform </a:t>
            </a:r>
            <a:r>
              <a:rPr lang="zh-TW" altLang="en-US"/>
              <a:t>都可用作 </a:t>
            </a:r>
            <a:r>
              <a:rPr lang="en-US" altLang="zh-TW"/>
              <a:t>edge detection</a:t>
            </a:r>
          </a:p>
        </p:txBody>
      </p:sp>
      <p:sp>
        <p:nvSpPr>
          <p:cNvPr id="19462" name="Text Box 17"/>
          <p:cNvSpPr txBox="1">
            <a:spLocks noChangeArrowheads="1"/>
          </p:cNvSpPr>
          <p:nvPr/>
        </p:nvSpPr>
        <p:spPr bwMode="auto">
          <a:xfrm>
            <a:off x="611188" y="2547938"/>
            <a:ext cx="8281987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>
                <a:solidFill>
                  <a:srgbClr val="FF0000"/>
                </a:solidFill>
              </a:rPr>
              <a:t>(1) </a:t>
            </a:r>
            <a:r>
              <a:rPr lang="zh-TW" altLang="en-US">
                <a:solidFill>
                  <a:srgbClr val="FF0000"/>
                </a:solidFill>
              </a:rPr>
              <a:t>任何</a:t>
            </a:r>
            <a:r>
              <a:rPr lang="zh-TW" altLang="en-US" u="sng">
                <a:solidFill>
                  <a:srgbClr val="FF0000"/>
                </a:solidFill>
              </a:rPr>
              <a:t>能量隨著 </a:t>
            </a:r>
            <a:r>
              <a:rPr lang="en-US" altLang="zh-TW" u="sng">
                <a:solidFill>
                  <a:srgbClr val="FF0000"/>
                </a:solidFill>
              </a:rPr>
              <a:t>|</a:t>
            </a:r>
            <a:r>
              <a:rPr lang="en-US" altLang="zh-TW" i="1" u="sng">
                <a:solidFill>
                  <a:srgbClr val="FF0000"/>
                </a:solidFill>
              </a:rPr>
              <a:t>n</a:t>
            </a:r>
            <a:r>
              <a:rPr lang="en-US" altLang="zh-TW" u="sng">
                <a:solidFill>
                  <a:srgbClr val="FF0000"/>
                </a:solidFill>
              </a:rPr>
              <a:t>| </a:t>
            </a:r>
            <a:r>
              <a:rPr lang="zh-TW" altLang="en-US" u="sng">
                <a:solidFill>
                  <a:srgbClr val="FF0000"/>
                </a:solidFill>
              </a:rPr>
              <a:t>遞減</a:t>
            </a:r>
            <a:r>
              <a:rPr lang="zh-TW" altLang="en-US">
                <a:solidFill>
                  <a:srgbClr val="FF0000"/>
                </a:solidFill>
              </a:rPr>
              <a:t>的 </a:t>
            </a:r>
            <a:r>
              <a:rPr lang="en-US" altLang="zh-TW" u="sng">
                <a:solidFill>
                  <a:srgbClr val="FF0000"/>
                </a:solidFill>
              </a:rPr>
              <a:t>odd function</a:t>
            </a:r>
            <a:r>
              <a:rPr lang="zh-TW" altLang="en-US">
                <a:solidFill>
                  <a:srgbClr val="FF0000"/>
                </a:solidFill>
              </a:rPr>
              <a:t>，都可以當成 </a:t>
            </a:r>
            <a:r>
              <a:rPr lang="en-US" altLang="zh-TW">
                <a:solidFill>
                  <a:srgbClr val="FF0000"/>
                </a:solidFill>
              </a:rPr>
              <a:t>edge detection filter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/>
              <a:t>(2) The edge detection filter is in fact a matched filter.</a:t>
            </a:r>
          </a:p>
        </p:txBody>
      </p:sp>
      <p:sp>
        <p:nvSpPr>
          <p:cNvPr id="19463" name="矩形 17"/>
          <p:cNvSpPr>
            <a:spLocks noChangeArrowheads="1"/>
          </p:cNvSpPr>
          <p:nvPr/>
        </p:nvSpPr>
        <p:spPr bwMode="auto">
          <a:xfrm>
            <a:off x="611188" y="4149725"/>
            <a:ext cx="12239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just" eaLnBrk="1" hangingPunct="1">
              <a:spcBef>
                <a:spcPts val="600"/>
              </a:spcBef>
            </a:pPr>
            <a:r>
              <a:rPr lang="en-US" altLang="zh-TW">
                <a:solidFill>
                  <a:srgbClr val="3333FF"/>
                </a:solidFill>
              </a:rPr>
              <a:t>Reference</a:t>
            </a:r>
          </a:p>
        </p:txBody>
      </p:sp>
      <p:sp>
        <p:nvSpPr>
          <p:cNvPr id="19464" name="矩形 18"/>
          <p:cNvSpPr>
            <a:spLocks noChangeArrowheads="1"/>
          </p:cNvSpPr>
          <p:nvPr/>
        </p:nvSpPr>
        <p:spPr bwMode="auto">
          <a:xfrm>
            <a:off x="684213" y="4652963"/>
            <a:ext cx="80645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just" eaLnBrk="1" hangingPunct="1"/>
            <a:r>
              <a:rPr lang="en-US" altLang="zh-TW" dirty="0"/>
              <a:t>S. C. Pei and J. J. Ding, “Short response Hilbert transform for edge detection</a:t>
            </a:r>
            <a:r>
              <a:rPr lang="en-US" altLang="zh-TW" b="1" dirty="0"/>
              <a:t>,</a:t>
            </a:r>
            <a:r>
              <a:rPr lang="en-US" altLang="zh-TW" dirty="0"/>
              <a:t>” </a:t>
            </a:r>
            <a:r>
              <a:rPr lang="en-US" altLang="zh-TW" i="1" dirty="0"/>
              <a:t>IEEE Asia Pacific Conference on Circuits and Systems</a:t>
            </a:r>
            <a:r>
              <a:rPr lang="en-US" altLang="zh-TW" dirty="0"/>
              <a:t>, Macao, China, pp. 340-343, Dec. 2008. </a:t>
            </a:r>
            <a:endParaRPr lang="zh-TW" altLang="en-US" dirty="0"/>
          </a:p>
        </p:txBody>
      </p:sp>
      <p:grpSp>
        <p:nvGrpSpPr>
          <p:cNvPr id="9" name="群組 35">
            <a:extLst>
              <a:ext uri="{FF2B5EF4-FFF2-40B4-BE49-F238E27FC236}">
                <a16:creationId xmlns:a16="http://schemas.microsoft.com/office/drawing/2014/main" id="{59BD6E79-1D9D-448B-AA7E-8CE3F34F0A2C}"/>
              </a:ext>
            </a:extLst>
          </p:cNvPr>
          <p:cNvGrpSpPr>
            <a:grpSpLocks/>
          </p:cNvGrpSpPr>
          <p:nvPr/>
        </p:nvGrpSpPr>
        <p:grpSpPr bwMode="auto">
          <a:xfrm>
            <a:off x="3648968" y="544514"/>
            <a:ext cx="2928938" cy="436562"/>
            <a:chOff x="5296601" y="1357308"/>
            <a:chExt cx="2928959" cy="436627"/>
          </a:xfrm>
        </p:grpSpPr>
        <p:sp>
          <p:nvSpPr>
            <p:cNvPr id="10" name="文字方塊 32">
              <a:extLst>
                <a:ext uri="{FF2B5EF4-FFF2-40B4-BE49-F238E27FC236}">
                  <a16:creationId xmlns:a16="http://schemas.microsoft.com/office/drawing/2014/main" id="{C612DAF6-A82A-4671-84BB-87E87A72A8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96601" y="1393825"/>
              <a:ext cx="292895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eaLnBrk="1" hangingPunct="1"/>
              <a:r>
                <a:rPr lang="zh-TW" altLang="en-US" dirty="0">
                  <a:solidFill>
                    <a:srgbClr val="FF0000"/>
                  </a:solidFill>
                </a:rPr>
                <a:t>近似 </a:t>
              </a:r>
              <a:r>
                <a:rPr lang="en-US" altLang="zh-TW">
                  <a:solidFill>
                    <a:srgbClr val="FF0000"/>
                  </a:solidFill>
                </a:rPr>
                <a:t>high-pass </a:t>
              </a:r>
              <a:r>
                <a:rPr lang="en-US" altLang="zh-TW" dirty="0">
                  <a:solidFill>
                    <a:srgbClr val="FF0000"/>
                  </a:solidFill>
                </a:rPr>
                <a:t>filter</a:t>
              </a:r>
              <a:endParaRPr lang="zh-TW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9C70713B-76C2-4847-B8E1-ACEDECF08336}"/>
                </a:ext>
              </a:extLst>
            </p:cNvPr>
            <p:cNvSpPr/>
            <p:nvPr/>
          </p:nvSpPr>
          <p:spPr>
            <a:xfrm>
              <a:off x="5643570" y="1357308"/>
              <a:ext cx="2500331" cy="28579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/>
            </a:p>
          </p:txBody>
        </p:sp>
      </p:grpSp>
      <p:cxnSp>
        <p:nvCxnSpPr>
          <p:cNvPr id="12" name="直線單箭頭接點 11">
            <a:extLst>
              <a:ext uri="{FF2B5EF4-FFF2-40B4-BE49-F238E27FC236}">
                <a16:creationId xmlns:a16="http://schemas.microsoft.com/office/drawing/2014/main" id="{874F0AEB-76E9-457C-8C61-08A35A52EC67}"/>
              </a:ext>
            </a:extLst>
          </p:cNvPr>
          <p:cNvCxnSpPr>
            <a:cxnSpLocks/>
          </p:cNvCxnSpPr>
          <p:nvPr/>
        </p:nvCxnSpPr>
        <p:spPr>
          <a:xfrm flipH="1" flipV="1">
            <a:off x="2555777" y="777082"/>
            <a:ext cx="1087954" cy="53181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5983</TotalTime>
  <Words>3122</Words>
  <Application>Microsoft Office PowerPoint</Application>
  <PresentationFormat>如螢幕大小 (4:3)</PresentationFormat>
  <Paragraphs>687</Paragraphs>
  <Slides>40</Slides>
  <Notes>2</Notes>
  <HiddenSlides>0</HiddenSlides>
  <MMClips>0</MMClips>
  <ScaleCrop>false</ScaleCrop>
  <HeadingPairs>
    <vt:vector size="8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40</vt:i4>
      </vt:variant>
    </vt:vector>
  </HeadingPairs>
  <TitlesOfParts>
    <vt:vector size="48" baseType="lpstr">
      <vt:lpstr>新細明體</vt:lpstr>
      <vt:lpstr>標楷體</vt:lpstr>
      <vt:lpstr>Arial</vt:lpstr>
      <vt:lpstr>Symbol</vt:lpstr>
      <vt:lpstr>Times New Roman</vt:lpstr>
      <vt:lpstr>Wingdings 2</vt:lpstr>
      <vt:lpstr>預設簡報設計</vt:lpstr>
      <vt:lpstr>Equation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Frequency Analysis and Wavelet Transforms  時頻分析與小波轉換 </dc:title>
  <dc:creator>DJJ</dc:creator>
  <cp:lastModifiedBy>user</cp:lastModifiedBy>
  <cp:revision>656</cp:revision>
  <dcterms:created xsi:type="dcterms:W3CDTF">2007-09-19T14:57:43Z</dcterms:created>
  <dcterms:modified xsi:type="dcterms:W3CDTF">2024-02-19T14:27:57Z</dcterms:modified>
</cp:coreProperties>
</file>