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01" saveSubsetFonts="1">
  <p:sldMasterIdLst>
    <p:sldMasterId id="2147483648" r:id="rId1"/>
  </p:sldMasterIdLst>
  <p:notesMasterIdLst>
    <p:notesMasterId r:id="rId42"/>
  </p:notesMasterIdLst>
  <p:sldIdLst>
    <p:sldId id="371" r:id="rId2"/>
    <p:sldId id="372" r:id="rId3"/>
    <p:sldId id="373" r:id="rId4"/>
    <p:sldId id="374" r:id="rId5"/>
    <p:sldId id="375" r:id="rId6"/>
    <p:sldId id="376" r:id="rId7"/>
    <p:sldId id="377" r:id="rId8"/>
    <p:sldId id="425" r:id="rId9"/>
    <p:sldId id="417" r:id="rId10"/>
    <p:sldId id="418" r:id="rId11"/>
    <p:sldId id="419" r:id="rId12"/>
    <p:sldId id="420" r:id="rId13"/>
    <p:sldId id="422" r:id="rId14"/>
    <p:sldId id="423" r:id="rId15"/>
    <p:sldId id="424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403" r:id="rId38"/>
    <p:sldId id="414" r:id="rId39"/>
    <p:sldId id="415" r:id="rId40"/>
    <p:sldId id="416" r:id="rId4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FF00FF"/>
    <a:srgbClr val="CC00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0686" autoAdjust="0"/>
  </p:normalViewPr>
  <p:slideViewPr>
    <p:cSldViewPr>
      <p:cViewPr varScale="1">
        <p:scale>
          <a:sx n="78" d="100"/>
          <a:sy n="78" d="100"/>
        </p:scale>
        <p:origin x="1834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fld id="{F4922250-7CB9-4D49-B7CE-CE8EFD185A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097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2250-7CB9-4D49-B7CE-CE8EFD185A53}" type="slidenum">
              <a:rPr lang="en-US" altLang="zh-TW" smtClean="0"/>
              <a:pPr/>
              <a:t>315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455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9962F-968A-438E-B3A0-20AB63F6B16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0F2F1-0B5A-4806-A712-53FA3841FC7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39D67-FFF9-47D8-A405-43441E19614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E3BE4-38B2-4D45-A046-88CBF6F0ADE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B7354-C4A0-481D-9838-280A448AC9A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9D95E-42E7-4F23-A55A-D17F98025D3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D43A2-FF77-4784-B0D9-1FFF2EFEAB3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7D9B1-D20A-4B40-A4C0-212C620681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05DA0-7978-4F4A-9A93-7369273C314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>
            <a:lvl1pPr>
              <a:defRPr kumimoji="1" lang="zh-TW" altLang="en-US" sz="3200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85860"/>
            <a:ext cx="8186766" cy="514353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DD73F-CD6A-45DD-BAD0-A2B8C02E1F3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8186766" cy="6000792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FC6D4-AF44-4613-9DE3-78DB1B173A4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0FD35-A367-4EED-9C78-E5F99A0007C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2F990-3519-4194-863B-34941F00590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333FF"/>
                </a:solidFill>
                <a:ea typeface="新細明體" charset="-120"/>
              </a:defRPr>
            </a:lvl1pPr>
          </a:lstStyle>
          <a:p>
            <a:fld id="{F4C2301F-2413-4710-A06C-AC8FAB3FEF0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6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E:\Documents%20and%20Settings\DJJ\My%20Documents\ADSP\pepsi.mpeg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2"/>
          <p:cNvSpPr txBox="1">
            <a:spLocks noGrp="1"/>
          </p:cNvSpPr>
          <p:nvPr/>
        </p:nvSpPr>
        <p:spPr bwMode="auto">
          <a:xfrm>
            <a:off x="6655941" y="224824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AC6F9F6-AE17-4590-8785-5EAFB8CC1881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301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467544" y="1111674"/>
            <a:ext cx="7705725" cy="881063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400"/>
              </a:spcBef>
            </a:pPr>
            <a:r>
              <a:rPr lang="zh-TW" altLang="en-US" sz="2400" b="1" dirty="0">
                <a:solidFill>
                  <a:srgbClr val="3333FF"/>
                </a:solidFill>
                <a:cs typeface="Times New Roman" panose="02020603050405020304" pitchFamily="18" charset="0"/>
                <a:sym typeface="Wingdings 2" pitchFamily="18" charset="2"/>
              </a:rPr>
              <a:t></a:t>
            </a:r>
            <a:r>
              <a:rPr lang="zh-TW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rgbClr val="3333FF"/>
                </a:solidFill>
                <a:cs typeface="Times New Roman" panose="02020603050405020304" pitchFamily="18" charset="0"/>
              </a:rPr>
              <a:t>8-A   Differential Coding for DC Terms, </a:t>
            </a:r>
          </a:p>
          <a:p>
            <a:pPr eaLnBrk="1" hangingPunct="1">
              <a:spcBef>
                <a:spcPts val="400"/>
              </a:spcBef>
            </a:pPr>
            <a:r>
              <a:rPr lang="en-US" altLang="zh-TW" sz="2400" b="1" dirty="0">
                <a:solidFill>
                  <a:srgbClr val="3333FF"/>
                </a:solidFill>
                <a:cs typeface="Times New Roman" panose="02020603050405020304" pitchFamily="18" charset="0"/>
              </a:rPr>
              <a:t>              Zigzag for AC Terms </a:t>
            </a:r>
          </a:p>
        </p:txBody>
      </p:sp>
      <p:sp>
        <p:nvSpPr>
          <p:cNvPr id="4100" name="文字方塊 4"/>
          <p:cNvSpPr txBox="1">
            <a:spLocks noChangeArrowheads="1"/>
          </p:cNvSpPr>
          <p:nvPr/>
        </p:nvSpPr>
        <p:spPr bwMode="auto">
          <a:xfrm>
            <a:off x="839813" y="3417910"/>
            <a:ext cx="7704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dirty="0"/>
              <a:t>If the DC term of the (</a:t>
            </a:r>
            <a:r>
              <a:rPr lang="en-US" altLang="zh-TW" i="1" dirty="0" err="1"/>
              <a:t>i</a:t>
            </a:r>
            <a:r>
              <a:rPr lang="en-US" altLang="zh-TW" dirty="0"/>
              <a:t>,  </a:t>
            </a:r>
            <a:r>
              <a:rPr lang="en-US" altLang="zh-TW" i="1" dirty="0"/>
              <a:t>j</a:t>
            </a:r>
            <a:r>
              <a:rPr lang="en-US" altLang="zh-TW" dirty="0"/>
              <a:t>)</a:t>
            </a:r>
            <a:r>
              <a:rPr lang="en-US" altLang="zh-TW" baseline="30000" dirty="0" err="1"/>
              <a:t>th</a:t>
            </a:r>
            <a:r>
              <a:rPr lang="en-US" altLang="zh-TW" dirty="0"/>
              <a:t> block is denoted by </a:t>
            </a:r>
            <a:r>
              <a:rPr lang="en-US" altLang="zh-TW" i="1" dirty="0"/>
              <a:t>DC</a:t>
            </a:r>
            <a:r>
              <a:rPr lang="en-US" altLang="zh-TW" dirty="0"/>
              <a:t>[</a:t>
            </a:r>
            <a:r>
              <a:rPr lang="en-US" altLang="zh-TW" i="1" dirty="0" err="1"/>
              <a:t>i</a:t>
            </a:r>
            <a:r>
              <a:rPr lang="en-US" altLang="zh-TW" dirty="0"/>
              <a:t>, </a:t>
            </a:r>
            <a:r>
              <a:rPr lang="en-US" altLang="zh-TW" i="1" dirty="0"/>
              <a:t>j</a:t>
            </a:r>
            <a:r>
              <a:rPr lang="en-US" altLang="zh-TW" dirty="0"/>
              <a:t>], then  </a:t>
            </a:r>
            <a:endParaRPr lang="zh-TW" altLang="en-US" dirty="0"/>
          </a:p>
        </p:txBody>
      </p:sp>
      <p:sp>
        <p:nvSpPr>
          <p:cNvPr id="4101" name="文字方塊 5"/>
          <p:cNvSpPr txBox="1">
            <a:spLocks noChangeArrowheads="1"/>
          </p:cNvSpPr>
          <p:nvPr/>
        </p:nvSpPr>
        <p:spPr bwMode="auto">
          <a:xfrm>
            <a:off x="1776438" y="3994172"/>
            <a:ext cx="403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encode     </a:t>
            </a:r>
            <a:r>
              <a:rPr lang="en-US" altLang="zh-TW" i="1"/>
              <a:t>DC</a:t>
            </a:r>
            <a:r>
              <a:rPr lang="en-US" altLang="zh-TW"/>
              <a:t>[</a:t>
            </a:r>
            <a:r>
              <a:rPr lang="en-US" altLang="zh-TW" i="1"/>
              <a:t>i</a:t>
            </a:r>
            <a:r>
              <a:rPr lang="en-US" altLang="zh-TW"/>
              <a:t>, </a:t>
            </a:r>
            <a:r>
              <a:rPr lang="en-US" altLang="zh-TW" i="1"/>
              <a:t>j</a:t>
            </a:r>
            <a:r>
              <a:rPr lang="en-US" altLang="zh-TW"/>
              <a:t>] – </a:t>
            </a:r>
            <a:r>
              <a:rPr lang="en-US" altLang="zh-TW" i="1"/>
              <a:t>DC</a:t>
            </a:r>
            <a:r>
              <a:rPr lang="en-US" altLang="zh-TW"/>
              <a:t>[</a:t>
            </a:r>
            <a:r>
              <a:rPr lang="en-US" altLang="zh-TW" i="1"/>
              <a:t>i</a:t>
            </a:r>
            <a:r>
              <a:rPr lang="en-US" altLang="zh-TW"/>
              <a:t>, </a:t>
            </a:r>
            <a:r>
              <a:rPr lang="en-US" altLang="zh-TW" i="1"/>
              <a:t>j</a:t>
            </a:r>
            <a:r>
              <a:rPr lang="en-US" altLang="zh-TW"/>
              <a:t>-1] </a:t>
            </a:r>
            <a:endParaRPr lang="zh-TW" altLang="en-US"/>
          </a:p>
        </p:txBody>
      </p:sp>
      <p:sp>
        <p:nvSpPr>
          <p:cNvPr id="4102" name="文字方塊 6"/>
          <p:cNvSpPr txBox="1">
            <a:spLocks noChangeArrowheads="1"/>
          </p:cNvSpPr>
          <p:nvPr/>
        </p:nvSpPr>
        <p:spPr bwMode="auto">
          <a:xfrm>
            <a:off x="1847875" y="4641872"/>
            <a:ext cx="403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dirty="0"/>
              <a:t>Instead of   </a:t>
            </a:r>
            <a:r>
              <a:rPr lang="en-US" altLang="zh-TW" i="1" dirty="0"/>
              <a:t>DC</a:t>
            </a:r>
            <a:r>
              <a:rPr lang="en-US" altLang="zh-TW" dirty="0"/>
              <a:t>[</a:t>
            </a:r>
            <a:r>
              <a:rPr lang="en-US" altLang="zh-TW" i="1" dirty="0" err="1"/>
              <a:t>i</a:t>
            </a:r>
            <a:r>
              <a:rPr lang="en-US" altLang="zh-TW" dirty="0"/>
              <a:t>, </a:t>
            </a:r>
            <a:r>
              <a:rPr lang="en-US" altLang="zh-TW" i="1" dirty="0"/>
              <a:t>j</a:t>
            </a:r>
            <a:r>
              <a:rPr lang="en-US" altLang="zh-TW" dirty="0"/>
              <a:t>]</a:t>
            </a:r>
            <a:endParaRPr lang="zh-TW" altLang="en-US" dirty="0"/>
          </a:p>
        </p:txBody>
      </p:sp>
      <p:sp>
        <p:nvSpPr>
          <p:cNvPr id="4103" name="文字方塊 7"/>
          <p:cNvSpPr txBox="1">
            <a:spLocks noChangeArrowheads="1"/>
          </p:cNvSpPr>
          <p:nvPr/>
        </p:nvSpPr>
        <p:spPr bwMode="auto">
          <a:xfrm>
            <a:off x="839813" y="2853134"/>
            <a:ext cx="4824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dirty="0">
                <a:solidFill>
                  <a:srgbClr val="3333FF"/>
                </a:solidFill>
              </a:rPr>
              <a:t>Differential Coding  (</a:t>
            </a:r>
            <a:r>
              <a:rPr lang="zh-TW" altLang="en-US" dirty="0">
                <a:solidFill>
                  <a:srgbClr val="3333FF"/>
                </a:solidFill>
              </a:rPr>
              <a:t>差分編碼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  <a:endParaRPr lang="zh-TW" altLang="en-US" dirty="0">
              <a:solidFill>
                <a:srgbClr val="3333FF"/>
              </a:solidFill>
            </a:endParaRPr>
          </a:p>
        </p:txBody>
      </p:sp>
      <p:sp>
        <p:nvSpPr>
          <p:cNvPr id="4104" name="文字方塊 8"/>
          <p:cNvSpPr txBox="1">
            <a:spLocks noChangeArrowheads="1"/>
          </p:cNvSpPr>
          <p:nvPr/>
        </p:nvSpPr>
        <p:spPr bwMode="auto">
          <a:xfrm>
            <a:off x="628725" y="5771425"/>
            <a:ext cx="6337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(</a:t>
            </a:r>
            <a:r>
              <a:rPr lang="zh-TW" altLang="en-US"/>
              <a:t>也是運用 </a:t>
            </a:r>
            <a:r>
              <a:rPr lang="en-US" altLang="zh-TW"/>
              <a:t>space domain </a:t>
            </a:r>
            <a:r>
              <a:rPr lang="zh-TW" altLang="en-US"/>
              <a:t>上的一致性</a:t>
            </a:r>
            <a:r>
              <a:rPr lang="en-US" altLang="zh-TW"/>
              <a:t>)</a:t>
            </a:r>
            <a:r>
              <a:rPr lang="zh-TW" altLang="en-US"/>
              <a:t> </a:t>
            </a:r>
          </a:p>
        </p:txBody>
      </p:sp>
      <p:sp>
        <p:nvSpPr>
          <p:cNvPr id="4105" name="文字方塊 8"/>
          <p:cNvSpPr txBox="1">
            <a:spLocks noChangeArrowheads="1"/>
          </p:cNvSpPr>
          <p:nvPr/>
        </p:nvSpPr>
        <p:spPr bwMode="auto">
          <a:xfrm>
            <a:off x="827584" y="2276872"/>
            <a:ext cx="6337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dirty="0"/>
              <a:t>這兩者可視為 </a:t>
            </a:r>
            <a:r>
              <a:rPr lang="en-US" altLang="zh-TW" dirty="0"/>
              <a:t>JPEG Huffman coding </a:t>
            </a:r>
            <a:r>
              <a:rPr lang="zh-TW" altLang="en-US" dirty="0"/>
              <a:t>的前置工作</a:t>
            </a:r>
          </a:p>
        </p:txBody>
      </p:sp>
      <p:sp>
        <p:nvSpPr>
          <p:cNvPr id="2" name="矩形 1"/>
          <p:cNvSpPr/>
          <p:nvPr/>
        </p:nvSpPr>
        <p:spPr>
          <a:xfrm>
            <a:off x="5837313" y="3979137"/>
            <a:ext cx="2017712" cy="19446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6254825" y="4566512"/>
            <a:ext cx="215900" cy="217488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458025" y="4566512"/>
            <a:ext cx="215900" cy="217488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標題 3"/>
          <p:cNvSpPr txBox="1">
            <a:spLocks/>
          </p:cNvSpPr>
          <p:nvPr/>
        </p:nvSpPr>
        <p:spPr>
          <a:xfrm>
            <a:off x="385763" y="357982"/>
            <a:ext cx="8229600" cy="61609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200" b="1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VIII.</a:t>
            </a:r>
            <a:r>
              <a:rPr lang="en-US" sz="3200" b="1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b="1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Compression (B)</a:t>
            </a:r>
            <a:endParaRPr lang="en-US" sz="3200" b="1" kern="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63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B9E2493-CAC8-44F4-BC48-D138218D0E5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310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2553748" y="349826"/>
            <a:ext cx="45889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Huffman coding</a:t>
            </a:r>
          </a:p>
        </p:txBody>
      </p:sp>
      <p:sp>
        <p:nvSpPr>
          <p:cNvPr id="156" name="Line 14"/>
          <p:cNvSpPr>
            <a:spLocks noChangeShapeType="1"/>
          </p:cNvSpPr>
          <p:nvPr/>
        </p:nvSpPr>
        <p:spPr bwMode="auto">
          <a:xfrm flipH="1">
            <a:off x="1622461" y="1112143"/>
            <a:ext cx="868533" cy="988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" name="Line 16"/>
          <p:cNvSpPr>
            <a:spLocks noChangeShapeType="1"/>
          </p:cNvSpPr>
          <p:nvPr/>
        </p:nvSpPr>
        <p:spPr bwMode="auto">
          <a:xfrm>
            <a:off x="2472379" y="1099362"/>
            <a:ext cx="480044" cy="10310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" name="Line 16"/>
          <p:cNvSpPr>
            <a:spLocks noChangeShapeType="1"/>
          </p:cNvSpPr>
          <p:nvPr/>
        </p:nvSpPr>
        <p:spPr bwMode="auto">
          <a:xfrm flipH="1">
            <a:off x="1136687" y="2069214"/>
            <a:ext cx="504056" cy="1053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" name="Line 16"/>
          <p:cNvSpPr>
            <a:spLocks noChangeShapeType="1"/>
          </p:cNvSpPr>
          <p:nvPr/>
        </p:nvSpPr>
        <p:spPr bwMode="auto">
          <a:xfrm>
            <a:off x="1632610" y="2072470"/>
            <a:ext cx="341107" cy="106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3" name="Rectangle 35"/>
          <p:cNvSpPr>
            <a:spLocks noChangeArrowheads="1"/>
          </p:cNvSpPr>
          <p:nvPr/>
        </p:nvSpPr>
        <p:spPr bwMode="auto">
          <a:xfrm>
            <a:off x="792555" y="3155759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3920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164" name="Rectangle 34"/>
          <p:cNvSpPr>
            <a:spLocks noChangeArrowheads="1"/>
          </p:cNvSpPr>
          <p:nvPr/>
        </p:nvSpPr>
        <p:spPr bwMode="auto">
          <a:xfrm>
            <a:off x="2716045" y="205281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65" name="Rectangle 33"/>
          <p:cNvSpPr>
            <a:spLocks noChangeArrowheads="1"/>
          </p:cNvSpPr>
          <p:nvPr/>
        </p:nvSpPr>
        <p:spPr bwMode="auto">
          <a:xfrm>
            <a:off x="223276" y="1844577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67" name="Rectangle 20"/>
          <p:cNvSpPr>
            <a:spLocks noChangeArrowheads="1"/>
          </p:cNvSpPr>
          <p:nvPr/>
        </p:nvSpPr>
        <p:spPr bwMode="auto">
          <a:xfrm>
            <a:off x="994411" y="1884548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68" name="Rectangle 20"/>
          <p:cNvSpPr>
            <a:spLocks noChangeArrowheads="1"/>
          </p:cNvSpPr>
          <p:nvPr/>
        </p:nvSpPr>
        <p:spPr bwMode="auto">
          <a:xfrm>
            <a:off x="2035602" y="787716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69" name="Rectangle 20"/>
          <p:cNvSpPr>
            <a:spLocks noChangeArrowheads="1"/>
          </p:cNvSpPr>
          <p:nvPr/>
        </p:nvSpPr>
        <p:spPr bwMode="auto">
          <a:xfrm>
            <a:off x="1731719" y="139623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70" name="Rectangle 20"/>
          <p:cNvSpPr>
            <a:spLocks noChangeArrowheads="1"/>
          </p:cNvSpPr>
          <p:nvPr/>
        </p:nvSpPr>
        <p:spPr bwMode="auto">
          <a:xfrm>
            <a:off x="2671728" y="145983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865827" y="2497715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74" name="Rectangle 20"/>
          <p:cNvSpPr>
            <a:spLocks noChangeArrowheads="1"/>
          </p:cNvSpPr>
          <p:nvPr/>
        </p:nvSpPr>
        <p:spPr bwMode="auto">
          <a:xfrm>
            <a:off x="1760451" y="2483611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2" name="向右箭號 1"/>
          <p:cNvSpPr/>
          <p:nvPr/>
        </p:nvSpPr>
        <p:spPr>
          <a:xfrm>
            <a:off x="3588581" y="2020614"/>
            <a:ext cx="666009" cy="80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Line 14"/>
          <p:cNvSpPr>
            <a:spLocks noChangeShapeType="1"/>
          </p:cNvSpPr>
          <p:nvPr/>
        </p:nvSpPr>
        <p:spPr bwMode="auto">
          <a:xfrm flipH="1">
            <a:off x="6550719" y="1752926"/>
            <a:ext cx="666588" cy="9291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" name="Line 16"/>
          <p:cNvSpPr>
            <a:spLocks noChangeShapeType="1"/>
          </p:cNvSpPr>
          <p:nvPr/>
        </p:nvSpPr>
        <p:spPr bwMode="auto">
          <a:xfrm>
            <a:off x="7198693" y="1740145"/>
            <a:ext cx="422049" cy="934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" name="Line 16"/>
          <p:cNvSpPr>
            <a:spLocks noChangeShapeType="1"/>
          </p:cNvSpPr>
          <p:nvPr/>
        </p:nvSpPr>
        <p:spPr bwMode="auto">
          <a:xfrm flipH="1">
            <a:off x="6153627" y="2691362"/>
            <a:ext cx="413367" cy="8804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" name="Line 16"/>
          <p:cNvSpPr>
            <a:spLocks noChangeShapeType="1"/>
          </p:cNvSpPr>
          <p:nvPr/>
        </p:nvSpPr>
        <p:spPr bwMode="auto">
          <a:xfrm>
            <a:off x="6566995" y="2642679"/>
            <a:ext cx="308490" cy="9291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" name="Rectangle 36"/>
          <p:cNvSpPr>
            <a:spLocks noChangeArrowheads="1"/>
          </p:cNvSpPr>
          <p:nvPr/>
        </p:nvSpPr>
        <p:spPr bwMode="auto">
          <a:xfrm>
            <a:off x="6583268" y="3558608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59" name="Rectangle 35"/>
          <p:cNvSpPr>
            <a:spLocks noChangeArrowheads="1"/>
          </p:cNvSpPr>
          <p:nvPr/>
        </p:nvSpPr>
        <p:spPr bwMode="auto">
          <a:xfrm>
            <a:off x="5820768" y="3510951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60" name="Rectangle 34"/>
          <p:cNvSpPr>
            <a:spLocks noChangeArrowheads="1"/>
          </p:cNvSpPr>
          <p:nvPr/>
        </p:nvSpPr>
        <p:spPr bwMode="auto">
          <a:xfrm>
            <a:off x="7383865" y="256460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61" name="Rectangle 33"/>
          <p:cNvSpPr>
            <a:spLocks noChangeArrowheads="1"/>
          </p:cNvSpPr>
          <p:nvPr/>
        </p:nvSpPr>
        <p:spPr bwMode="auto">
          <a:xfrm>
            <a:off x="5496003" y="2637476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62" name="Rectangle 20"/>
          <p:cNvSpPr>
            <a:spLocks noChangeArrowheads="1"/>
          </p:cNvSpPr>
          <p:nvPr/>
        </p:nvSpPr>
        <p:spPr bwMode="auto">
          <a:xfrm>
            <a:off x="6594629" y="2564603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6761916" y="1428499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69" name="Rectangle 26"/>
          <p:cNvSpPr>
            <a:spLocks noChangeArrowheads="1"/>
          </p:cNvSpPr>
          <p:nvPr/>
        </p:nvSpPr>
        <p:spPr bwMode="auto">
          <a:xfrm>
            <a:off x="4756070" y="261277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70" name="Line 14"/>
          <p:cNvSpPr>
            <a:spLocks noChangeShapeType="1"/>
          </p:cNvSpPr>
          <p:nvPr/>
        </p:nvSpPr>
        <p:spPr bwMode="auto">
          <a:xfrm flipH="1">
            <a:off x="5088117" y="1752926"/>
            <a:ext cx="317794" cy="8598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>
            <a:off x="5425299" y="1765562"/>
            <a:ext cx="435508" cy="87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2" name="Rectangle 20"/>
          <p:cNvSpPr>
            <a:spLocks noChangeArrowheads="1"/>
          </p:cNvSpPr>
          <p:nvPr/>
        </p:nvSpPr>
        <p:spPr bwMode="auto">
          <a:xfrm>
            <a:off x="5041032" y="1393693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75" name="Line 16"/>
          <p:cNvSpPr>
            <a:spLocks noChangeShapeType="1"/>
          </p:cNvSpPr>
          <p:nvPr/>
        </p:nvSpPr>
        <p:spPr bwMode="auto">
          <a:xfrm flipH="1">
            <a:off x="5496003" y="914445"/>
            <a:ext cx="748800" cy="510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6" name="Line 16"/>
          <p:cNvSpPr>
            <a:spLocks noChangeShapeType="1"/>
          </p:cNvSpPr>
          <p:nvPr/>
        </p:nvSpPr>
        <p:spPr bwMode="auto">
          <a:xfrm>
            <a:off x="6257750" y="920124"/>
            <a:ext cx="900790" cy="57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7" name="Rectangle 20"/>
          <p:cNvSpPr>
            <a:spLocks noChangeArrowheads="1"/>
          </p:cNvSpPr>
          <p:nvPr/>
        </p:nvSpPr>
        <p:spPr bwMode="auto">
          <a:xfrm>
            <a:off x="5983732" y="608167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30840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78" name="Oval 41"/>
          <p:cNvSpPr>
            <a:spLocks noChangeArrowheads="1"/>
          </p:cNvSpPr>
          <p:nvPr/>
        </p:nvSpPr>
        <p:spPr bwMode="auto">
          <a:xfrm>
            <a:off x="4667986" y="2610233"/>
            <a:ext cx="811744" cy="360363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79" name="Oval 41"/>
          <p:cNvSpPr>
            <a:spLocks noChangeArrowheads="1"/>
          </p:cNvSpPr>
          <p:nvPr/>
        </p:nvSpPr>
        <p:spPr bwMode="auto">
          <a:xfrm>
            <a:off x="6805719" y="1425601"/>
            <a:ext cx="811744" cy="360363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80" name="向右箭號 79"/>
          <p:cNvSpPr/>
          <p:nvPr/>
        </p:nvSpPr>
        <p:spPr>
          <a:xfrm>
            <a:off x="559204" y="4941169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Line 14"/>
          <p:cNvSpPr>
            <a:spLocks noChangeShapeType="1"/>
          </p:cNvSpPr>
          <p:nvPr/>
        </p:nvSpPr>
        <p:spPr bwMode="auto">
          <a:xfrm flipH="1">
            <a:off x="2690854" y="4821150"/>
            <a:ext cx="587891" cy="620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>
            <a:off x="3221947" y="4836798"/>
            <a:ext cx="519001" cy="6077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3" name="Line 16"/>
          <p:cNvSpPr>
            <a:spLocks noChangeShapeType="1"/>
          </p:cNvSpPr>
          <p:nvPr/>
        </p:nvSpPr>
        <p:spPr bwMode="auto">
          <a:xfrm flipH="1">
            <a:off x="2273833" y="5461471"/>
            <a:ext cx="413367" cy="8804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4" name="Line 16"/>
          <p:cNvSpPr>
            <a:spLocks noChangeShapeType="1"/>
          </p:cNvSpPr>
          <p:nvPr/>
        </p:nvSpPr>
        <p:spPr bwMode="auto">
          <a:xfrm>
            <a:off x="2687201" y="5412788"/>
            <a:ext cx="308490" cy="9291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2703474" y="6328717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6" name="Rectangle 35"/>
          <p:cNvSpPr>
            <a:spLocks noChangeArrowheads="1"/>
          </p:cNvSpPr>
          <p:nvPr/>
        </p:nvSpPr>
        <p:spPr bwMode="auto">
          <a:xfrm>
            <a:off x="1940974" y="628106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7" name="Rectangle 34"/>
          <p:cNvSpPr>
            <a:spLocks noChangeArrowheads="1"/>
          </p:cNvSpPr>
          <p:nvPr/>
        </p:nvSpPr>
        <p:spPr bwMode="auto">
          <a:xfrm>
            <a:off x="3504071" y="5334712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9" name="Rectangle 20"/>
          <p:cNvSpPr>
            <a:spLocks noChangeArrowheads="1"/>
          </p:cNvSpPr>
          <p:nvPr/>
        </p:nvSpPr>
        <p:spPr bwMode="auto">
          <a:xfrm>
            <a:off x="2714835" y="5334712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0" name="Rectangle 20"/>
          <p:cNvSpPr>
            <a:spLocks noChangeArrowheads="1"/>
          </p:cNvSpPr>
          <p:nvPr/>
        </p:nvSpPr>
        <p:spPr bwMode="auto">
          <a:xfrm>
            <a:off x="3251350" y="4652132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5" name="Rectangle 26"/>
          <p:cNvSpPr>
            <a:spLocks noChangeArrowheads="1"/>
          </p:cNvSpPr>
          <p:nvPr/>
        </p:nvSpPr>
        <p:spPr bwMode="auto">
          <a:xfrm>
            <a:off x="1948287" y="4615563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97" name="Line 16"/>
          <p:cNvSpPr>
            <a:spLocks noChangeShapeType="1"/>
          </p:cNvSpPr>
          <p:nvPr/>
        </p:nvSpPr>
        <p:spPr bwMode="auto">
          <a:xfrm>
            <a:off x="3858228" y="4212376"/>
            <a:ext cx="364804" cy="508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6" name="Line 16"/>
          <p:cNvSpPr>
            <a:spLocks noChangeShapeType="1"/>
          </p:cNvSpPr>
          <p:nvPr/>
        </p:nvSpPr>
        <p:spPr bwMode="auto">
          <a:xfrm flipH="1">
            <a:off x="3251350" y="4195225"/>
            <a:ext cx="599209" cy="6731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9" name="Rectangle 33"/>
          <p:cNvSpPr>
            <a:spLocks noChangeArrowheads="1"/>
          </p:cNvSpPr>
          <p:nvPr/>
        </p:nvSpPr>
        <p:spPr bwMode="auto">
          <a:xfrm>
            <a:off x="4074579" y="4691671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0" name="Rectangle 20"/>
          <p:cNvSpPr>
            <a:spLocks noChangeArrowheads="1"/>
          </p:cNvSpPr>
          <p:nvPr/>
        </p:nvSpPr>
        <p:spPr bwMode="auto">
          <a:xfrm>
            <a:off x="3503384" y="3920578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11" name="向右箭號 110"/>
          <p:cNvSpPr/>
          <p:nvPr/>
        </p:nvSpPr>
        <p:spPr>
          <a:xfrm>
            <a:off x="6617964" y="4839023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Text Box 44"/>
          <p:cNvSpPr txBox="1">
            <a:spLocks noChangeArrowheads="1"/>
          </p:cNvSpPr>
          <p:nvPr/>
        </p:nvSpPr>
        <p:spPr bwMode="auto">
          <a:xfrm>
            <a:off x="2449565" y="2262788"/>
            <a:ext cx="980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(sorting)</a:t>
            </a:r>
          </a:p>
        </p:txBody>
      </p:sp>
      <p:sp>
        <p:nvSpPr>
          <p:cNvPr id="114" name="Text Box 44"/>
          <p:cNvSpPr txBox="1">
            <a:spLocks noChangeArrowheads="1"/>
          </p:cNvSpPr>
          <p:nvPr/>
        </p:nvSpPr>
        <p:spPr bwMode="auto">
          <a:xfrm>
            <a:off x="4625702" y="2941625"/>
            <a:ext cx="91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(6</a:t>
            </a:r>
            <a:r>
              <a:rPr lang="en-US" altLang="zh-TW" baseline="30000" dirty="0">
                <a:solidFill>
                  <a:srgbClr val="3333FF"/>
                </a:solidFill>
              </a:rPr>
              <a:t>th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15" name="Text Box 44"/>
          <p:cNvSpPr txBox="1">
            <a:spLocks noChangeArrowheads="1"/>
          </p:cNvSpPr>
          <p:nvPr/>
        </p:nvSpPr>
        <p:spPr bwMode="auto">
          <a:xfrm>
            <a:off x="4576310" y="4741381"/>
            <a:ext cx="18858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(moving upward and sorting)</a:t>
            </a:r>
          </a:p>
        </p:txBody>
      </p:sp>
    </p:spTree>
    <p:extLst>
      <p:ext uri="{BB962C8B-B14F-4D97-AF65-F5344CB8AC3E}">
        <p14:creationId xmlns:p14="http://schemas.microsoft.com/office/powerpoint/2010/main" val="2826281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B9E2493-CAC8-44F4-BC48-D138218D0E5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311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2553748" y="349826"/>
            <a:ext cx="45889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Huffman coding</a:t>
            </a:r>
          </a:p>
        </p:txBody>
      </p:sp>
      <p:sp>
        <p:nvSpPr>
          <p:cNvPr id="80" name="向右箭號 79"/>
          <p:cNvSpPr/>
          <p:nvPr/>
        </p:nvSpPr>
        <p:spPr>
          <a:xfrm>
            <a:off x="253458" y="4965490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Line 14"/>
          <p:cNvSpPr>
            <a:spLocks noChangeShapeType="1"/>
          </p:cNvSpPr>
          <p:nvPr/>
        </p:nvSpPr>
        <p:spPr bwMode="auto">
          <a:xfrm flipH="1">
            <a:off x="1949532" y="2073679"/>
            <a:ext cx="587891" cy="620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>
            <a:off x="2480625" y="2089327"/>
            <a:ext cx="519001" cy="6077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3" name="Line 16"/>
          <p:cNvSpPr>
            <a:spLocks noChangeShapeType="1"/>
          </p:cNvSpPr>
          <p:nvPr/>
        </p:nvSpPr>
        <p:spPr bwMode="auto">
          <a:xfrm flipH="1">
            <a:off x="1596745" y="2714000"/>
            <a:ext cx="349132" cy="572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4" name="Line 16"/>
          <p:cNvSpPr>
            <a:spLocks noChangeShapeType="1"/>
          </p:cNvSpPr>
          <p:nvPr/>
        </p:nvSpPr>
        <p:spPr bwMode="auto">
          <a:xfrm>
            <a:off x="1945879" y="2665318"/>
            <a:ext cx="292216" cy="653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1990677" y="3239584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6" name="Rectangle 35"/>
          <p:cNvSpPr>
            <a:spLocks noChangeArrowheads="1"/>
          </p:cNvSpPr>
          <p:nvPr/>
        </p:nvSpPr>
        <p:spPr bwMode="auto">
          <a:xfrm>
            <a:off x="1259729" y="3227711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7" name="Rectangle 34"/>
          <p:cNvSpPr>
            <a:spLocks noChangeArrowheads="1"/>
          </p:cNvSpPr>
          <p:nvPr/>
        </p:nvSpPr>
        <p:spPr bwMode="auto">
          <a:xfrm>
            <a:off x="2762749" y="2587241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9" name="Rectangle 20"/>
          <p:cNvSpPr>
            <a:spLocks noChangeArrowheads="1"/>
          </p:cNvSpPr>
          <p:nvPr/>
        </p:nvSpPr>
        <p:spPr bwMode="auto">
          <a:xfrm>
            <a:off x="1973513" y="2587241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0" name="Rectangle 20"/>
          <p:cNvSpPr>
            <a:spLocks noChangeArrowheads="1"/>
          </p:cNvSpPr>
          <p:nvPr/>
        </p:nvSpPr>
        <p:spPr bwMode="auto">
          <a:xfrm>
            <a:off x="2510028" y="1904661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5" name="Rectangle 26"/>
          <p:cNvSpPr>
            <a:spLocks noChangeArrowheads="1"/>
          </p:cNvSpPr>
          <p:nvPr/>
        </p:nvSpPr>
        <p:spPr bwMode="auto">
          <a:xfrm>
            <a:off x="1358340" y="1924708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97" name="Line 16"/>
          <p:cNvSpPr>
            <a:spLocks noChangeShapeType="1"/>
          </p:cNvSpPr>
          <p:nvPr/>
        </p:nvSpPr>
        <p:spPr bwMode="auto">
          <a:xfrm>
            <a:off x="3109237" y="1443254"/>
            <a:ext cx="372473" cy="52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6" name="Line 16"/>
          <p:cNvSpPr>
            <a:spLocks noChangeShapeType="1"/>
          </p:cNvSpPr>
          <p:nvPr/>
        </p:nvSpPr>
        <p:spPr bwMode="auto">
          <a:xfrm flipH="1">
            <a:off x="2510028" y="1447754"/>
            <a:ext cx="599209" cy="6731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9" name="Rectangle 33"/>
          <p:cNvSpPr>
            <a:spLocks noChangeArrowheads="1"/>
          </p:cNvSpPr>
          <p:nvPr/>
        </p:nvSpPr>
        <p:spPr bwMode="auto">
          <a:xfrm>
            <a:off x="3333257" y="1944200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1" name="向右箭號 110"/>
          <p:cNvSpPr/>
          <p:nvPr/>
        </p:nvSpPr>
        <p:spPr>
          <a:xfrm>
            <a:off x="4044681" y="2019640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Rectangle 20"/>
          <p:cNvSpPr>
            <a:spLocks noChangeArrowheads="1"/>
          </p:cNvSpPr>
          <p:nvPr/>
        </p:nvSpPr>
        <p:spPr bwMode="auto">
          <a:xfrm>
            <a:off x="3113516" y="1222081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64" name="Rectangle 26"/>
          <p:cNvSpPr>
            <a:spLocks noChangeArrowheads="1"/>
          </p:cNvSpPr>
          <p:nvPr/>
        </p:nvSpPr>
        <p:spPr bwMode="auto">
          <a:xfrm>
            <a:off x="595021" y="1921474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1023698" y="1498894"/>
            <a:ext cx="430000" cy="52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>
            <a:off x="1453698" y="1481982"/>
            <a:ext cx="364804" cy="508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8" name="Rectangle 20"/>
          <p:cNvSpPr>
            <a:spLocks noChangeArrowheads="1"/>
          </p:cNvSpPr>
          <p:nvPr/>
        </p:nvSpPr>
        <p:spPr bwMode="auto">
          <a:xfrm>
            <a:off x="1448676" y="1294694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1440658" y="1007537"/>
            <a:ext cx="911853" cy="5156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>
            <a:off x="2367940" y="1007031"/>
            <a:ext cx="745576" cy="440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8" name="Rectangle 20"/>
          <p:cNvSpPr>
            <a:spLocks noChangeArrowheads="1"/>
          </p:cNvSpPr>
          <p:nvPr/>
        </p:nvSpPr>
        <p:spPr bwMode="auto">
          <a:xfrm>
            <a:off x="2345501" y="724020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1" name="Line 14"/>
          <p:cNvSpPr>
            <a:spLocks noChangeShapeType="1"/>
          </p:cNvSpPr>
          <p:nvPr/>
        </p:nvSpPr>
        <p:spPr bwMode="auto">
          <a:xfrm flipH="1">
            <a:off x="6920125" y="2105226"/>
            <a:ext cx="461271" cy="51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" name="Line 16"/>
          <p:cNvSpPr>
            <a:spLocks noChangeShapeType="1"/>
          </p:cNvSpPr>
          <p:nvPr/>
        </p:nvSpPr>
        <p:spPr bwMode="auto">
          <a:xfrm>
            <a:off x="7324600" y="2120873"/>
            <a:ext cx="484382" cy="49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3" name="Line 16"/>
          <p:cNvSpPr>
            <a:spLocks noChangeShapeType="1"/>
          </p:cNvSpPr>
          <p:nvPr/>
        </p:nvSpPr>
        <p:spPr bwMode="auto">
          <a:xfrm flipH="1">
            <a:off x="6619906" y="2657117"/>
            <a:ext cx="299326" cy="4654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4" name="Line 16"/>
          <p:cNvSpPr>
            <a:spLocks noChangeShapeType="1"/>
          </p:cNvSpPr>
          <p:nvPr/>
        </p:nvSpPr>
        <p:spPr bwMode="auto">
          <a:xfrm>
            <a:off x="6928664" y="2608793"/>
            <a:ext cx="271189" cy="514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6" name="Rectangle 36"/>
          <p:cNvSpPr>
            <a:spLocks noChangeArrowheads="1"/>
          </p:cNvSpPr>
          <p:nvPr/>
        </p:nvSpPr>
        <p:spPr bwMode="auto">
          <a:xfrm>
            <a:off x="6908967" y="3057559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98" name="Rectangle 35"/>
          <p:cNvSpPr>
            <a:spLocks noChangeArrowheads="1"/>
          </p:cNvSpPr>
          <p:nvPr/>
        </p:nvSpPr>
        <p:spPr bwMode="auto">
          <a:xfrm>
            <a:off x="6235996" y="3056227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99" name="Rectangle 34"/>
          <p:cNvSpPr>
            <a:spLocks noChangeArrowheads="1"/>
          </p:cNvSpPr>
          <p:nvPr/>
        </p:nvSpPr>
        <p:spPr bwMode="auto">
          <a:xfrm>
            <a:off x="7656529" y="2530529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00" name="Rectangle 20"/>
          <p:cNvSpPr>
            <a:spLocks noChangeArrowheads="1"/>
          </p:cNvSpPr>
          <p:nvPr/>
        </p:nvSpPr>
        <p:spPr bwMode="auto">
          <a:xfrm>
            <a:off x="6326458" y="2402575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01" name="Rectangle 20"/>
          <p:cNvSpPr>
            <a:spLocks noChangeArrowheads="1"/>
          </p:cNvSpPr>
          <p:nvPr/>
        </p:nvSpPr>
        <p:spPr bwMode="auto">
          <a:xfrm>
            <a:off x="7354002" y="1936207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02" name="Rectangle 26"/>
          <p:cNvSpPr>
            <a:spLocks noChangeArrowheads="1"/>
          </p:cNvSpPr>
          <p:nvPr/>
        </p:nvSpPr>
        <p:spPr bwMode="auto">
          <a:xfrm>
            <a:off x="6418246" y="1956173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03" name="Line 16"/>
          <p:cNvSpPr>
            <a:spLocks noChangeShapeType="1"/>
          </p:cNvSpPr>
          <p:nvPr/>
        </p:nvSpPr>
        <p:spPr bwMode="auto">
          <a:xfrm>
            <a:off x="7953211" y="1474800"/>
            <a:ext cx="372473" cy="52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4" name="Line 16"/>
          <p:cNvSpPr>
            <a:spLocks noChangeShapeType="1"/>
          </p:cNvSpPr>
          <p:nvPr/>
        </p:nvSpPr>
        <p:spPr bwMode="auto">
          <a:xfrm flipH="1">
            <a:off x="7354002" y="1479300"/>
            <a:ext cx="599209" cy="6731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5" name="Rectangle 33"/>
          <p:cNvSpPr>
            <a:spLocks noChangeArrowheads="1"/>
          </p:cNvSpPr>
          <p:nvPr/>
        </p:nvSpPr>
        <p:spPr bwMode="auto">
          <a:xfrm>
            <a:off x="8177231" y="1975746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07" name="Rectangle 20"/>
          <p:cNvSpPr>
            <a:spLocks noChangeArrowheads="1"/>
          </p:cNvSpPr>
          <p:nvPr/>
        </p:nvSpPr>
        <p:spPr bwMode="auto">
          <a:xfrm>
            <a:off x="7957490" y="1253627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08" name="Rectangle 26"/>
          <p:cNvSpPr>
            <a:spLocks noChangeArrowheads="1"/>
          </p:cNvSpPr>
          <p:nvPr/>
        </p:nvSpPr>
        <p:spPr bwMode="auto">
          <a:xfrm>
            <a:off x="5783161" y="1963333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2" name="Line 16"/>
          <p:cNvSpPr>
            <a:spLocks noChangeShapeType="1"/>
          </p:cNvSpPr>
          <p:nvPr/>
        </p:nvSpPr>
        <p:spPr bwMode="auto">
          <a:xfrm flipH="1">
            <a:off x="6238139" y="1566952"/>
            <a:ext cx="299736" cy="452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3" name="Line 16"/>
          <p:cNvSpPr>
            <a:spLocks noChangeShapeType="1"/>
          </p:cNvSpPr>
          <p:nvPr/>
        </p:nvSpPr>
        <p:spPr bwMode="auto">
          <a:xfrm>
            <a:off x="6568212" y="1557788"/>
            <a:ext cx="162824" cy="44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4" name="Rectangle 20"/>
          <p:cNvSpPr>
            <a:spLocks noChangeArrowheads="1"/>
          </p:cNvSpPr>
          <p:nvPr/>
        </p:nvSpPr>
        <p:spPr bwMode="auto">
          <a:xfrm>
            <a:off x="6556671" y="1359125"/>
            <a:ext cx="914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15" name="Line 16"/>
          <p:cNvSpPr>
            <a:spLocks noChangeShapeType="1"/>
          </p:cNvSpPr>
          <p:nvPr/>
        </p:nvSpPr>
        <p:spPr bwMode="auto">
          <a:xfrm flipH="1">
            <a:off x="6538810" y="1039082"/>
            <a:ext cx="657674" cy="5187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6" name="Line 16"/>
          <p:cNvSpPr>
            <a:spLocks noChangeShapeType="1"/>
          </p:cNvSpPr>
          <p:nvPr/>
        </p:nvSpPr>
        <p:spPr bwMode="auto">
          <a:xfrm>
            <a:off x="7211914" y="1038577"/>
            <a:ext cx="745576" cy="440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7" name="Rectangle 20"/>
          <p:cNvSpPr>
            <a:spLocks noChangeArrowheads="1"/>
          </p:cNvSpPr>
          <p:nvPr/>
        </p:nvSpPr>
        <p:spPr bwMode="auto">
          <a:xfrm>
            <a:off x="7189475" y="755566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18" name="Rectangle 26"/>
          <p:cNvSpPr>
            <a:spLocks noChangeArrowheads="1"/>
          </p:cNvSpPr>
          <p:nvPr/>
        </p:nvSpPr>
        <p:spPr bwMode="auto">
          <a:xfrm>
            <a:off x="4945090" y="1938826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9" name="Oval 41"/>
          <p:cNvSpPr>
            <a:spLocks noChangeArrowheads="1"/>
          </p:cNvSpPr>
          <p:nvPr/>
        </p:nvSpPr>
        <p:spPr bwMode="auto">
          <a:xfrm>
            <a:off x="4982361" y="1904661"/>
            <a:ext cx="718379" cy="369332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120" name="Oval 41"/>
          <p:cNvSpPr>
            <a:spLocks noChangeArrowheads="1"/>
          </p:cNvSpPr>
          <p:nvPr/>
        </p:nvSpPr>
        <p:spPr bwMode="auto">
          <a:xfrm>
            <a:off x="8000858" y="1260556"/>
            <a:ext cx="718379" cy="369332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143" name="Rectangle 26"/>
          <p:cNvSpPr>
            <a:spLocks noChangeArrowheads="1"/>
          </p:cNvSpPr>
          <p:nvPr/>
        </p:nvSpPr>
        <p:spPr bwMode="auto">
          <a:xfrm>
            <a:off x="905757" y="4557189"/>
            <a:ext cx="790343" cy="37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44" name="Line 14"/>
          <p:cNvSpPr>
            <a:spLocks noChangeShapeType="1"/>
          </p:cNvSpPr>
          <p:nvPr/>
        </p:nvSpPr>
        <p:spPr bwMode="auto">
          <a:xfrm flipH="1">
            <a:off x="2252091" y="5320888"/>
            <a:ext cx="461271" cy="51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5" name="Line 16"/>
          <p:cNvSpPr>
            <a:spLocks noChangeShapeType="1"/>
          </p:cNvSpPr>
          <p:nvPr/>
        </p:nvSpPr>
        <p:spPr bwMode="auto">
          <a:xfrm>
            <a:off x="2656566" y="5336535"/>
            <a:ext cx="484382" cy="49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6" name="Line 16"/>
          <p:cNvSpPr>
            <a:spLocks noChangeShapeType="1"/>
          </p:cNvSpPr>
          <p:nvPr/>
        </p:nvSpPr>
        <p:spPr bwMode="auto">
          <a:xfrm flipH="1">
            <a:off x="1951872" y="5872779"/>
            <a:ext cx="299326" cy="4654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" name="Line 16"/>
          <p:cNvSpPr>
            <a:spLocks noChangeShapeType="1"/>
          </p:cNvSpPr>
          <p:nvPr/>
        </p:nvSpPr>
        <p:spPr bwMode="auto">
          <a:xfrm>
            <a:off x="2260630" y="5824455"/>
            <a:ext cx="271189" cy="514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8" name="Rectangle 36"/>
          <p:cNvSpPr>
            <a:spLocks noChangeArrowheads="1"/>
          </p:cNvSpPr>
          <p:nvPr/>
        </p:nvSpPr>
        <p:spPr bwMode="auto">
          <a:xfrm>
            <a:off x="2240933" y="6273221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49" name="Rectangle 35"/>
          <p:cNvSpPr>
            <a:spLocks noChangeArrowheads="1"/>
          </p:cNvSpPr>
          <p:nvPr/>
        </p:nvSpPr>
        <p:spPr bwMode="auto">
          <a:xfrm>
            <a:off x="1567962" y="6271889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50" name="Rectangle 34"/>
          <p:cNvSpPr>
            <a:spLocks noChangeArrowheads="1"/>
          </p:cNvSpPr>
          <p:nvPr/>
        </p:nvSpPr>
        <p:spPr bwMode="auto">
          <a:xfrm>
            <a:off x="2988495" y="5746191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51" name="Rectangle 20"/>
          <p:cNvSpPr>
            <a:spLocks noChangeArrowheads="1"/>
          </p:cNvSpPr>
          <p:nvPr/>
        </p:nvSpPr>
        <p:spPr bwMode="auto">
          <a:xfrm>
            <a:off x="1658424" y="561823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52" name="Rectangle 20"/>
          <p:cNvSpPr>
            <a:spLocks noChangeArrowheads="1"/>
          </p:cNvSpPr>
          <p:nvPr/>
        </p:nvSpPr>
        <p:spPr bwMode="auto">
          <a:xfrm>
            <a:off x="2685968" y="5151869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53" name="Rectangle 26"/>
          <p:cNvSpPr>
            <a:spLocks noChangeArrowheads="1"/>
          </p:cNvSpPr>
          <p:nvPr/>
        </p:nvSpPr>
        <p:spPr bwMode="auto">
          <a:xfrm>
            <a:off x="1750212" y="517183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54" name="Line 16"/>
          <p:cNvSpPr>
            <a:spLocks noChangeShapeType="1"/>
          </p:cNvSpPr>
          <p:nvPr/>
        </p:nvSpPr>
        <p:spPr bwMode="auto">
          <a:xfrm>
            <a:off x="3285177" y="4690462"/>
            <a:ext cx="372473" cy="52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" name="Line 16"/>
          <p:cNvSpPr>
            <a:spLocks noChangeShapeType="1"/>
          </p:cNvSpPr>
          <p:nvPr/>
        </p:nvSpPr>
        <p:spPr bwMode="auto">
          <a:xfrm flipH="1">
            <a:off x="2685968" y="4694962"/>
            <a:ext cx="599209" cy="6731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" name="Rectangle 33"/>
          <p:cNvSpPr>
            <a:spLocks noChangeArrowheads="1"/>
          </p:cNvSpPr>
          <p:nvPr/>
        </p:nvSpPr>
        <p:spPr bwMode="auto">
          <a:xfrm>
            <a:off x="3509197" y="519140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59" name="Rectangle 20"/>
          <p:cNvSpPr>
            <a:spLocks noChangeArrowheads="1"/>
          </p:cNvSpPr>
          <p:nvPr/>
        </p:nvSpPr>
        <p:spPr bwMode="auto">
          <a:xfrm>
            <a:off x="3289456" y="4469289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62" name="Rectangle 26"/>
          <p:cNvSpPr>
            <a:spLocks noChangeArrowheads="1"/>
          </p:cNvSpPr>
          <p:nvPr/>
        </p:nvSpPr>
        <p:spPr bwMode="auto">
          <a:xfrm>
            <a:off x="1115127" y="517899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66" name="Line 16"/>
          <p:cNvSpPr>
            <a:spLocks noChangeShapeType="1"/>
          </p:cNvSpPr>
          <p:nvPr/>
        </p:nvSpPr>
        <p:spPr bwMode="auto">
          <a:xfrm flipH="1">
            <a:off x="1570105" y="4782614"/>
            <a:ext cx="299736" cy="452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1" name="Line 16"/>
          <p:cNvSpPr>
            <a:spLocks noChangeShapeType="1"/>
          </p:cNvSpPr>
          <p:nvPr/>
        </p:nvSpPr>
        <p:spPr bwMode="auto">
          <a:xfrm>
            <a:off x="1900178" y="4773450"/>
            <a:ext cx="162824" cy="44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2" name="Rectangle 20"/>
          <p:cNvSpPr>
            <a:spLocks noChangeArrowheads="1"/>
          </p:cNvSpPr>
          <p:nvPr/>
        </p:nvSpPr>
        <p:spPr bwMode="auto">
          <a:xfrm>
            <a:off x="1888637" y="4574787"/>
            <a:ext cx="914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75" name="Line 16"/>
          <p:cNvSpPr>
            <a:spLocks noChangeShapeType="1"/>
          </p:cNvSpPr>
          <p:nvPr/>
        </p:nvSpPr>
        <p:spPr bwMode="auto">
          <a:xfrm flipH="1">
            <a:off x="1870775" y="4254240"/>
            <a:ext cx="668825" cy="5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6" name="Line 16"/>
          <p:cNvSpPr>
            <a:spLocks noChangeShapeType="1"/>
          </p:cNvSpPr>
          <p:nvPr/>
        </p:nvSpPr>
        <p:spPr bwMode="auto">
          <a:xfrm>
            <a:off x="2543880" y="4254239"/>
            <a:ext cx="745576" cy="440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7" name="Rectangle 20"/>
          <p:cNvSpPr>
            <a:spLocks noChangeArrowheads="1"/>
          </p:cNvSpPr>
          <p:nvPr/>
        </p:nvSpPr>
        <p:spPr bwMode="auto">
          <a:xfrm>
            <a:off x="2521441" y="3971228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79" name="向右箭號 178"/>
          <p:cNvSpPr/>
          <p:nvPr/>
        </p:nvSpPr>
        <p:spPr>
          <a:xfrm>
            <a:off x="4359365" y="4955649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0" name="Rectangle 26"/>
          <p:cNvSpPr>
            <a:spLocks noChangeArrowheads="1"/>
          </p:cNvSpPr>
          <p:nvPr/>
        </p:nvSpPr>
        <p:spPr bwMode="auto">
          <a:xfrm>
            <a:off x="5763335" y="4782614"/>
            <a:ext cx="790343" cy="37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81" name="Line 14"/>
          <p:cNvSpPr>
            <a:spLocks noChangeShapeType="1"/>
          </p:cNvSpPr>
          <p:nvPr/>
        </p:nvSpPr>
        <p:spPr bwMode="auto">
          <a:xfrm flipH="1">
            <a:off x="7040077" y="5447938"/>
            <a:ext cx="461271" cy="51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2" name="Line 16"/>
          <p:cNvSpPr>
            <a:spLocks noChangeShapeType="1"/>
          </p:cNvSpPr>
          <p:nvPr/>
        </p:nvSpPr>
        <p:spPr bwMode="auto">
          <a:xfrm>
            <a:off x="7444552" y="5463585"/>
            <a:ext cx="484382" cy="49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3" name="Line 16"/>
          <p:cNvSpPr>
            <a:spLocks noChangeShapeType="1"/>
          </p:cNvSpPr>
          <p:nvPr/>
        </p:nvSpPr>
        <p:spPr bwMode="auto">
          <a:xfrm flipH="1">
            <a:off x="6739858" y="5999829"/>
            <a:ext cx="299326" cy="4654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" name="Line 16"/>
          <p:cNvSpPr>
            <a:spLocks noChangeShapeType="1"/>
          </p:cNvSpPr>
          <p:nvPr/>
        </p:nvSpPr>
        <p:spPr bwMode="auto">
          <a:xfrm>
            <a:off x="7048616" y="5951505"/>
            <a:ext cx="271189" cy="514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5" name="Rectangle 36"/>
          <p:cNvSpPr>
            <a:spLocks noChangeArrowheads="1"/>
          </p:cNvSpPr>
          <p:nvPr/>
        </p:nvSpPr>
        <p:spPr bwMode="auto">
          <a:xfrm>
            <a:off x="7157057" y="6383258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86" name="Rectangle 35"/>
          <p:cNvSpPr>
            <a:spLocks noChangeArrowheads="1"/>
          </p:cNvSpPr>
          <p:nvPr/>
        </p:nvSpPr>
        <p:spPr bwMode="auto">
          <a:xfrm>
            <a:off x="6484086" y="6381926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87" name="Rectangle 34"/>
          <p:cNvSpPr>
            <a:spLocks noChangeArrowheads="1"/>
          </p:cNvSpPr>
          <p:nvPr/>
        </p:nvSpPr>
        <p:spPr bwMode="auto">
          <a:xfrm>
            <a:off x="7776481" y="5873241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88" name="Rectangle 20"/>
          <p:cNvSpPr>
            <a:spLocks noChangeArrowheads="1"/>
          </p:cNvSpPr>
          <p:nvPr/>
        </p:nvSpPr>
        <p:spPr bwMode="auto">
          <a:xfrm>
            <a:off x="6446410" y="574528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89" name="Rectangle 20"/>
          <p:cNvSpPr>
            <a:spLocks noChangeArrowheads="1"/>
          </p:cNvSpPr>
          <p:nvPr/>
        </p:nvSpPr>
        <p:spPr bwMode="auto">
          <a:xfrm>
            <a:off x="7473954" y="5278919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90" name="Rectangle 26"/>
          <p:cNvSpPr>
            <a:spLocks noChangeArrowheads="1"/>
          </p:cNvSpPr>
          <p:nvPr/>
        </p:nvSpPr>
        <p:spPr bwMode="auto">
          <a:xfrm>
            <a:off x="6538198" y="529888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91" name="Line 16"/>
          <p:cNvSpPr>
            <a:spLocks noChangeShapeType="1"/>
          </p:cNvSpPr>
          <p:nvPr/>
        </p:nvSpPr>
        <p:spPr bwMode="auto">
          <a:xfrm>
            <a:off x="8028337" y="4933610"/>
            <a:ext cx="398799" cy="4889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2" name="Line 16"/>
          <p:cNvSpPr>
            <a:spLocks noChangeShapeType="1"/>
          </p:cNvSpPr>
          <p:nvPr/>
        </p:nvSpPr>
        <p:spPr bwMode="auto">
          <a:xfrm flipH="1">
            <a:off x="7473954" y="4931706"/>
            <a:ext cx="565470" cy="56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3" name="Rectangle 33"/>
          <p:cNvSpPr>
            <a:spLocks noChangeArrowheads="1"/>
          </p:cNvSpPr>
          <p:nvPr/>
        </p:nvSpPr>
        <p:spPr bwMode="auto">
          <a:xfrm>
            <a:off x="8297183" y="531845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94" name="Rectangle 20"/>
          <p:cNvSpPr>
            <a:spLocks noChangeArrowheads="1"/>
          </p:cNvSpPr>
          <p:nvPr/>
        </p:nvSpPr>
        <p:spPr bwMode="auto">
          <a:xfrm>
            <a:off x="7990777" y="4692190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95" name="Rectangle 26"/>
          <p:cNvSpPr>
            <a:spLocks noChangeArrowheads="1"/>
          </p:cNvSpPr>
          <p:nvPr/>
        </p:nvSpPr>
        <p:spPr bwMode="auto">
          <a:xfrm>
            <a:off x="5903113" y="530604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96" name="Line 16"/>
          <p:cNvSpPr>
            <a:spLocks noChangeShapeType="1"/>
          </p:cNvSpPr>
          <p:nvPr/>
        </p:nvSpPr>
        <p:spPr bwMode="auto">
          <a:xfrm flipH="1">
            <a:off x="6358091" y="4980191"/>
            <a:ext cx="300670" cy="382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7" name="Line 16"/>
          <p:cNvSpPr>
            <a:spLocks noChangeShapeType="1"/>
          </p:cNvSpPr>
          <p:nvPr/>
        </p:nvSpPr>
        <p:spPr bwMode="auto">
          <a:xfrm>
            <a:off x="6664192" y="4997196"/>
            <a:ext cx="186796" cy="35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8" name="Rectangle 20"/>
          <p:cNvSpPr>
            <a:spLocks noChangeArrowheads="1"/>
          </p:cNvSpPr>
          <p:nvPr/>
        </p:nvSpPr>
        <p:spPr bwMode="auto">
          <a:xfrm>
            <a:off x="6676623" y="4790832"/>
            <a:ext cx="914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99" name="Line 16"/>
          <p:cNvSpPr>
            <a:spLocks noChangeShapeType="1"/>
          </p:cNvSpPr>
          <p:nvPr/>
        </p:nvSpPr>
        <p:spPr bwMode="auto">
          <a:xfrm flipH="1">
            <a:off x="6658761" y="4478139"/>
            <a:ext cx="668825" cy="5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0" name="Line 16"/>
          <p:cNvSpPr>
            <a:spLocks noChangeShapeType="1"/>
          </p:cNvSpPr>
          <p:nvPr/>
        </p:nvSpPr>
        <p:spPr bwMode="auto">
          <a:xfrm>
            <a:off x="7312857" y="4489501"/>
            <a:ext cx="745576" cy="440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1" name="Rectangle 20"/>
          <p:cNvSpPr>
            <a:spLocks noChangeArrowheads="1"/>
          </p:cNvSpPr>
          <p:nvPr/>
        </p:nvSpPr>
        <p:spPr bwMode="auto">
          <a:xfrm>
            <a:off x="7327586" y="4226055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02" name="Rectangle 26"/>
          <p:cNvSpPr>
            <a:spLocks noChangeArrowheads="1"/>
          </p:cNvSpPr>
          <p:nvPr/>
        </p:nvSpPr>
        <p:spPr bwMode="auto">
          <a:xfrm>
            <a:off x="4945090" y="4779787"/>
            <a:ext cx="8761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114000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03" name="Line 16"/>
          <p:cNvSpPr>
            <a:spLocks noChangeShapeType="1"/>
          </p:cNvSpPr>
          <p:nvPr/>
        </p:nvSpPr>
        <p:spPr bwMode="auto">
          <a:xfrm flipH="1">
            <a:off x="5453357" y="4489500"/>
            <a:ext cx="460882" cy="3463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" name="Line 16"/>
          <p:cNvSpPr>
            <a:spLocks noChangeShapeType="1"/>
          </p:cNvSpPr>
          <p:nvPr/>
        </p:nvSpPr>
        <p:spPr bwMode="auto">
          <a:xfrm>
            <a:off x="5926300" y="4489500"/>
            <a:ext cx="333291" cy="3463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" name="Rectangle 20"/>
          <p:cNvSpPr>
            <a:spLocks noChangeArrowheads="1"/>
          </p:cNvSpPr>
          <p:nvPr/>
        </p:nvSpPr>
        <p:spPr bwMode="auto">
          <a:xfrm>
            <a:off x="5916799" y="4318318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150500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06" name="Line 16"/>
          <p:cNvSpPr>
            <a:spLocks noChangeShapeType="1"/>
          </p:cNvSpPr>
          <p:nvPr/>
        </p:nvSpPr>
        <p:spPr bwMode="auto">
          <a:xfrm flipH="1">
            <a:off x="5919416" y="3971228"/>
            <a:ext cx="957930" cy="5366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7" name="Line 16"/>
          <p:cNvSpPr>
            <a:spLocks noChangeShapeType="1"/>
          </p:cNvSpPr>
          <p:nvPr/>
        </p:nvSpPr>
        <p:spPr bwMode="auto">
          <a:xfrm flipH="1" flipV="1">
            <a:off x="6850988" y="3985348"/>
            <a:ext cx="461868" cy="504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8" name="Rectangle 20"/>
          <p:cNvSpPr>
            <a:spLocks noChangeArrowheads="1"/>
          </p:cNvSpPr>
          <p:nvPr/>
        </p:nvSpPr>
        <p:spPr bwMode="auto">
          <a:xfrm>
            <a:off x="6972789" y="3750084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193040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09" name="Oval 41"/>
          <p:cNvSpPr>
            <a:spLocks noChangeArrowheads="1"/>
          </p:cNvSpPr>
          <p:nvPr/>
        </p:nvSpPr>
        <p:spPr bwMode="auto">
          <a:xfrm>
            <a:off x="7347115" y="4205455"/>
            <a:ext cx="718379" cy="369332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210" name="Oval 41"/>
          <p:cNvSpPr>
            <a:spLocks noChangeArrowheads="1"/>
          </p:cNvSpPr>
          <p:nvPr/>
        </p:nvSpPr>
        <p:spPr bwMode="auto">
          <a:xfrm>
            <a:off x="5004975" y="4784256"/>
            <a:ext cx="746299" cy="369332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211" name="Text Box 44"/>
          <p:cNvSpPr txBox="1">
            <a:spLocks noChangeArrowheads="1"/>
          </p:cNvSpPr>
          <p:nvPr/>
        </p:nvSpPr>
        <p:spPr bwMode="auto">
          <a:xfrm>
            <a:off x="463847" y="2174342"/>
            <a:ext cx="91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(5</a:t>
            </a:r>
            <a:r>
              <a:rPr lang="en-US" altLang="zh-TW" baseline="30000" dirty="0">
                <a:solidFill>
                  <a:srgbClr val="3333FF"/>
                </a:solidFill>
              </a:rPr>
              <a:t>th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12" name="Text Box 44"/>
          <p:cNvSpPr txBox="1">
            <a:spLocks noChangeArrowheads="1"/>
          </p:cNvSpPr>
          <p:nvPr/>
        </p:nvSpPr>
        <p:spPr bwMode="auto">
          <a:xfrm>
            <a:off x="4854590" y="2266018"/>
            <a:ext cx="91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(4</a:t>
            </a:r>
            <a:r>
              <a:rPr lang="en-US" altLang="zh-TW" baseline="30000" dirty="0">
                <a:solidFill>
                  <a:srgbClr val="3333FF"/>
                </a:solidFill>
              </a:rPr>
              <a:t>th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13" name="Text Box 44"/>
          <p:cNvSpPr txBox="1">
            <a:spLocks noChangeArrowheads="1"/>
          </p:cNvSpPr>
          <p:nvPr/>
        </p:nvSpPr>
        <p:spPr bwMode="auto">
          <a:xfrm>
            <a:off x="4919017" y="5151527"/>
            <a:ext cx="91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(3</a:t>
            </a:r>
            <a:r>
              <a:rPr lang="en-US" altLang="zh-TW" baseline="30000" dirty="0">
                <a:solidFill>
                  <a:srgbClr val="3333FF"/>
                </a:solidFill>
              </a:rPr>
              <a:t>rd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7814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B9E2493-CAC8-44F4-BC48-D138218D0E5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312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2553748" y="349826"/>
            <a:ext cx="45889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Huffman coding</a:t>
            </a:r>
          </a:p>
        </p:txBody>
      </p:sp>
      <p:sp>
        <p:nvSpPr>
          <p:cNvPr id="110" name="向右箭號 109"/>
          <p:cNvSpPr/>
          <p:nvPr/>
        </p:nvSpPr>
        <p:spPr>
          <a:xfrm>
            <a:off x="436938" y="2461750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1" name="Rectangle 26"/>
          <p:cNvSpPr>
            <a:spLocks noChangeArrowheads="1"/>
          </p:cNvSpPr>
          <p:nvPr/>
        </p:nvSpPr>
        <p:spPr bwMode="auto">
          <a:xfrm>
            <a:off x="3699486" y="2056563"/>
            <a:ext cx="790343" cy="37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22" name="Line 14"/>
          <p:cNvSpPr>
            <a:spLocks noChangeShapeType="1"/>
          </p:cNvSpPr>
          <p:nvPr/>
        </p:nvSpPr>
        <p:spPr bwMode="auto">
          <a:xfrm flipH="1">
            <a:off x="2591373" y="3200547"/>
            <a:ext cx="461271" cy="51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3" name="Line 16"/>
          <p:cNvSpPr>
            <a:spLocks noChangeShapeType="1"/>
          </p:cNvSpPr>
          <p:nvPr/>
        </p:nvSpPr>
        <p:spPr bwMode="auto">
          <a:xfrm>
            <a:off x="2995848" y="3216194"/>
            <a:ext cx="484382" cy="49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4" name="Line 16"/>
          <p:cNvSpPr>
            <a:spLocks noChangeShapeType="1"/>
          </p:cNvSpPr>
          <p:nvPr/>
        </p:nvSpPr>
        <p:spPr bwMode="auto">
          <a:xfrm flipH="1">
            <a:off x="2291154" y="3752438"/>
            <a:ext cx="299326" cy="4654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5" name="Line 16"/>
          <p:cNvSpPr>
            <a:spLocks noChangeShapeType="1"/>
          </p:cNvSpPr>
          <p:nvPr/>
        </p:nvSpPr>
        <p:spPr bwMode="auto">
          <a:xfrm>
            <a:off x="2599912" y="3704114"/>
            <a:ext cx="271189" cy="514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6" name="Rectangle 36"/>
          <p:cNvSpPr>
            <a:spLocks noChangeArrowheads="1"/>
          </p:cNvSpPr>
          <p:nvPr/>
        </p:nvSpPr>
        <p:spPr bwMode="auto">
          <a:xfrm>
            <a:off x="2708353" y="4135867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27" name="Rectangle 35"/>
          <p:cNvSpPr>
            <a:spLocks noChangeArrowheads="1"/>
          </p:cNvSpPr>
          <p:nvPr/>
        </p:nvSpPr>
        <p:spPr bwMode="auto">
          <a:xfrm>
            <a:off x="2035382" y="413453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28" name="Rectangle 34"/>
          <p:cNvSpPr>
            <a:spLocks noChangeArrowheads="1"/>
          </p:cNvSpPr>
          <p:nvPr/>
        </p:nvSpPr>
        <p:spPr bwMode="auto">
          <a:xfrm>
            <a:off x="3327777" y="3625850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29" name="Rectangle 20"/>
          <p:cNvSpPr>
            <a:spLocks noChangeArrowheads="1"/>
          </p:cNvSpPr>
          <p:nvPr/>
        </p:nvSpPr>
        <p:spPr bwMode="auto">
          <a:xfrm>
            <a:off x="1997706" y="3497896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30" name="Rectangle 20"/>
          <p:cNvSpPr>
            <a:spLocks noChangeArrowheads="1"/>
          </p:cNvSpPr>
          <p:nvPr/>
        </p:nvSpPr>
        <p:spPr bwMode="auto">
          <a:xfrm>
            <a:off x="3025250" y="3031528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31" name="Rectangle 26"/>
          <p:cNvSpPr>
            <a:spLocks noChangeArrowheads="1"/>
          </p:cNvSpPr>
          <p:nvPr/>
        </p:nvSpPr>
        <p:spPr bwMode="auto">
          <a:xfrm>
            <a:off x="2089494" y="3051494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32" name="Line 16"/>
          <p:cNvSpPr>
            <a:spLocks noChangeShapeType="1"/>
          </p:cNvSpPr>
          <p:nvPr/>
        </p:nvSpPr>
        <p:spPr bwMode="auto">
          <a:xfrm>
            <a:off x="3579633" y="2686219"/>
            <a:ext cx="398799" cy="4889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3" name="Line 16"/>
          <p:cNvSpPr>
            <a:spLocks noChangeShapeType="1"/>
          </p:cNvSpPr>
          <p:nvPr/>
        </p:nvSpPr>
        <p:spPr bwMode="auto">
          <a:xfrm flipH="1">
            <a:off x="3025250" y="2684315"/>
            <a:ext cx="565470" cy="56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4" name="Rectangle 33"/>
          <p:cNvSpPr>
            <a:spLocks noChangeArrowheads="1"/>
          </p:cNvSpPr>
          <p:nvPr/>
        </p:nvSpPr>
        <p:spPr bwMode="auto">
          <a:xfrm>
            <a:off x="3848479" y="3071067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35" name="Rectangle 20"/>
          <p:cNvSpPr>
            <a:spLocks noChangeArrowheads="1"/>
          </p:cNvSpPr>
          <p:nvPr/>
        </p:nvSpPr>
        <p:spPr bwMode="auto">
          <a:xfrm>
            <a:off x="3542073" y="2444799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36" name="Rectangle 26"/>
          <p:cNvSpPr>
            <a:spLocks noChangeArrowheads="1"/>
          </p:cNvSpPr>
          <p:nvPr/>
        </p:nvSpPr>
        <p:spPr bwMode="auto">
          <a:xfrm>
            <a:off x="1454409" y="3058654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37" name="Line 16"/>
          <p:cNvSpPr>
            <a:spLocks noChangeShapeType="1"/>
          </p:cNvSpPr>
          <p:nvPr/>
        </p:nvSpPr>
        <p:spPr bwMode="auto">
          <a:xfrm flipH="1">
            <a:off x="1909387" y="2732800"/>
            <a:ext cx="300670" cy="382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8" name="Line 16"/>
          <p:cNvSpPr>
            <a:spLocks noChangeShapeType="1"/>
          </p:cNvSpPr>
          <p:nvPr/>
        </p:nvSpPr>
        <p:spPr bwMode="auto">
          <a:xfrm>
            <a:off x="2215488" y="2749805"/>
            <a:ext cx="186796" cy="35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" name="Rectangle 20"/>
          <p:cNvSpPr>
            <a:spLocks noChangeArrowheads="1"/>
          </p:cNvSpPr>
          <p:nvPr/>
        </p:nvSpPr>
        <p:spPr bwMode="auto">
          <a:xfrm>
            <a:off x="2227919" y="2543441"/>
            <a:ext cx="914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40" name="Line 16"/>
          <p:cNvSpPr>
            <a:spLocks noChangeShapeType="1"/>
          </p:cNvSpPr>
          <p:nvPr/>
        </p:nvSpPr>
        <p:spPr bwMode="auto">
          <a:xfrm flipH="1">
            <a:off x="2210057" y="2230748"/>
            <a:ext cx="668825" cy="5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" name="Line 16"/>
          <p:cNvSpPr>
            <a:spLocks noChangeShapeType="1"/>
          </p:cNvSpPr>
          <p:nvPr/>
        </p:nvSpPr>
        <p:spPr bwMode="auto">
          <a:xfrm>
            <a:off x="2864153" y="2242110"/>
            <a:ext cx="745576" cy="440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2" name="Rectangle 20"/>
          <p:cNvSpPr>
            <a:spLocks noChangeArrowheads="1"/>
          </p:cNvSpPr>
          <p:nvPr/>
        </p:nvSpPr>
        <p:spPr bwMode="auto">
          <a:xfrm>
            <a:off x="2870123" y="2026820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56" name="Rectangle 26"/>
          <p:cNvSpPr>
            <a:spLocks noChangeArrowheads="1"/>
          </p:cNvSpPr>
          <p:nvPr/>
        </p:nvSpPr>
        <p:spPr bwMode="auto">
          <a:xfrm>
            <a:off x="1273322" y="2033880"/>
            <a:ext cx="8761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114000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64" name="Line 16"/>
          <p:cNvSpPr>
            <a:spLocks noChangeShapeType="1"/>
          </p:cNvSpPr>
          <p:nvPr/>
        </p:nvSpPr>
        <p:spPr bwMode="auto">
          <a:xfrm flipV="1">
            <a:off x="2864151" y="1733074"/>
            <a:ext cx="677921" cy="5090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7" name="Oval 41"/>
          <p:cNvSpPr>
            <a:spLocks noChangeArrowheads="1"/>
          </p:cNvSpPr>
          <p:nvPr/>
        </p:nvSpPr>
        <p:spPr bwMode="auto">
          <a:xfrm>
            <a:off x="3523381" y="1467497"/>
            <a:ext cx="780439" cy="369332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168" name="Oval 41"/>
          <p:cNvSpPr>
            <a:spLocks noChangeArrowheads="1"/>
          </p:cNvSpPr>
          <p:nvPr/>
        </p:nvSpPr>
        <p:spPr bwMode="auto">
          <a:xfrm>
            <a:off x="1292418" y="2014008"/>
            <a:ext cx="857031" cy="369332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169" name="Line 16"/>
          <p:cNvSpPr>
            <a:spLocks noChangeShapeType="1"/>
          </p:cNvSpPr>
          <p:nvPr/>
        </p:nvSpPr>
        <p:spPr bwMode="auto">
          <a:xfrm flipH="1" flipV="1">
            <a:off x="3526383" y="1740888"/>
            <a:ext cx="397948" cy="4359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" name="Rectangle 20"/>
          <p:cNvSpPr>
            <a:spLocks noChangeArrowheads="1"/>
          </p:cNvSpPr>
          <p:nvPr/>
        </p:nvSpPr>
        <p:spPr bwMode="auto">
          <a:xfrm>
            <a:off x="3526383" y="1490956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79040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73" name="向右箭號 172"/>
          <p:cNvSpPr/>
          <p:nvPr/>
        </p:nvSpPr>
        <p:spPr>
          <a:xfrm>
            <a:off x="4625679" y="2386775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4" name="Rectangle 26"/>
          <p:cNvSpPr>
            <a:spLocks noChangeArrowheads="1"/>
          </p:cNvSpPr>
          <p:nvPr/>
        </p:nvSpPr>
        <p:spPr bwMode="auto">
          <a:xfrm>
            <a:off x="7214875" y="2073708"/>
            <a:ext cx="790343" cy="37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78" name="Line 14"/>
          <p:cNvSpPr>
            <a:spLocks noChangeShapeType="1"/>
          </p:cNvSpPr>
          <p:nvPr/>
        </p:nvSpPr>
        <p:spPr bwMode="auto">
          <a:xfrm flipH="1">
            <a:off x="6106762" y="3217692"/>
            <a:ext cx="461271" cy="51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1" name="Line 16"/>
          <p:cNvSpPr>
            <a:spLocks noChangeShapeType="1"/>
          </p:cNvSpPr>
          <p:nvPr/>
        </p:nvSpPr>
        <p:spPr bwMode="auto">
          <a:xfrm>
            <a:off x="6511237" y="3233339"/>
            <a:ext cx="484382" cy="49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2" name="Line 16"/>
          <p:cNvSpPr>
            <a:spLocks noChangeShapeType="1"/>
          </p:cNvSpPr>
          <p:nvPr/>
        </p:nvSpPr>
        <p:spPr bwMode="auto">
          <a:xfrm flipH="1">
            <a:off x="5806543" y="3769583"/>
            <a:ext cx="299326" cy="4654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3" name="Line 16"/>
          <p:cNvSpPr>
            <a:spLocks noChangeShapeType="1"/>
          </p:cNvSpPr>
          <p:nvPr/>
        </p:nvSpPr>
        <p:spPr bwMode="auto">
          <a:xfrm>
            <a:off x="6115301" y="3721259"/>
            <a:ext cx="271189" cy="514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4" name="Rectangle 36"/>
          <p:cNvSpPr>
            <a:spLocks noChangeArrowheads="1"/>
          </p:cNvSpPr>
          <p:nvPr/>
        </p:nvSpPr>
        <p:spPr bwMode="auto">
          <a:xfrm>
            <a:off x="6223742" y="4153012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15" name="Rectangle 35"/>
          <p:cNvSpPr>
            <a:spLocks noChangeArrowheads="1"/>
          </p:cNvSpPr>
          <p:nvPr/>
        </p:nvSpPr>
        <p:spPr bwMode="auto">
          <a:xfrm>
            <a:off x="5550771" y="415168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16" name="Rectangle 34"/>
          <p:cNvSpPr>
            <a:spLocks noChangeArrowheads="1"/>
          </p:cNvSpPr>
          <p:nvPr/>
        </p:nvSpPr>
        <p:spPr bwMode="auto">
          <a:xfrm>
            <a:off x="6843166" y="3642995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17" name="Rectangle 20"/>
          <p:cNvSpPr>
            <a:spLocks noChangeArrowheads="1"/>
          </p:cNvSpPr>
          <p:nvPr/>
        </p:nvSpPr>
        <p:spPr bwMode="auto">
          <a:xfrm>
            <a:off x="5513095" y="3515041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18" name="Rectangle 20"/>
          <p:cNvSpPr>
            <a:spLocks noChangeArrowheads="1"/>
          </p:cNvSpPr>
          <p:nvPr/>
        </p:nvSpPr>
        <p:spPr bwMode="auto">
          <a:xfrm>
            <a:off x="6540639" y="3048673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19" name="Rectangle 26"/>
          <p:cNvSpPr>
            <a:spLocks noChangeArrowheads="1"/>
          </p:cNvSpPr>
          <p:nvPr/>
        </p:nvSpPr>
        <p:spPr bwMode="auto">
          <a:xfrm>
            <a:off x="5604883" y="3068639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20" name="Line 16"/>
          <p:cNvSpPr>
            <a:spLocks noChangeShapeType="1"/>
          </p:cNvSpPr>
          <p:nvPr/>
        </p:nvSpPr>
        <p:spPr bwMode="auto">
          <a:xfrm>
            <a:off x="7095022" y="2703364"/>
            <a:ext cx="398799" cy="4889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1" name="Line 16"/>
          <p:cNvSpPr>
            <a:spLocks noChangeShapeType="1"/>
          </p:cNvSpPr>
          <p:nvPr/>
        </p:nvSpPr>
        <p:spPr bwMode="auto">
          <a:xfrm flipH="1">
            <a:off x="6540639" y="2701460"/>
            <a:ext cx="565470" cy="56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2" name="Rectangle 33"/>
          <p:cNvSpPr>
            <a:spLocks noChangeArrowheads="1"/>
          </p:cNvSpPr>
          <p:nvPr/>
        </p:nvSpPr>
        <p:spPr bwMode="auto">
          <a:xfrm>
            <a:off x="7363868" y="3088212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23" name="Rectangle 20"/>
          <p:cNvSpPr>
            <a:spLocks noChangeArrowheads="1"/>
          </p:cNvSpPr>
          <p:nvPr/>
        </p:nvSpPr>
        <p:spPr bwMode="auto">
          <a:xfrm>
            <a:off x="7057462" y="2461944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24" name="Rectangle 26"/>
          <p:cNvSpPr>
            <a:spLocks noChangeArrowheads="1"/>
          </p:cNvSpPr>
          <p:nvPr/>
        </p:nvSpPr>
        <p:spPr bwMode="auto">
          <a:xfrm>
            <a:off x="4969798" y="3075799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25" name="Line 16"/>
          <p:cNvSpPr>
            <a:spLocks noChangeShapeType="1"/>
          </p:cNvSpPr>
          <p:nvPr/>
        </p:nvSpPr>
        <p:spPr bwMode="auto">
          <a:xfrm flipH="1">
            <a:off x="5424776" y="2749945"/>
            <a:ext cx="300670" cy="382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6" name="Line 16"/>
          <p:cNvSpPr>
            <a:spLocks noChangeShapeType="1"/>
          </p:cNvSpPr>
          <p:nvPr/>
        </p:nvSpPr>
        <p:spPr bwMode="auto">
          <a:xfrm>
            <a:off x="5730877" y="2766950"/>
            <a:ext cx="186796" cy="35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7" name="Rectangle 20"/>
          <p:cNvSpPr>
            <a:spLocks noChangeArrowheads="1"/>
          </p:cNvSpPr>
          <p:nvPr/>
        </p:nvSpPr>
        <p:spPr bwMode="auto">
          <a:xfrm>
            <a:off x="5743308" y="2560586"/>
            <a:ext cx="914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28" name="Line 16"/>
          <p:cNvSpPr>
            <a:spLocks noChangeShapeType="1"/>
          </p:cNvSpPr>
          <p:nvPr/>
        </p:nvSpPr>
        <p:spPr bwMode="auto">
          <a:xfrm flipH="1">
            <a:off x="5725446" y="2247893"/>
            <a:ext cx="668825" cy="5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9" name="Line 16"/>
          <p:cNvSpPr>
            <a:spLocks noChangeShapeType="1"/>
          </p:cNvSpPr>
          <p:nvPr/>
        </p:nvSpPr>
        <p:spPr bwMode="auto">
          <a:xfrm>
            <a:off x="6379542" y="2259255"/>
            <a:ext cx="745576" cy="440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0" name="Rectangle 20"/>
          <p:cNvSpPr>
            <a:spLocks noChangeArrowheads="1"/>
          </p:cNvSpPr>
          <p:nvPr/>
        </p:nvSpPr>
        <p:spPr bwMode="auto">
          <a:xfrm>
            <a:off x="6385512" y="2043965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31" name="Rectangle 26"/>
          <p:cNvSpPr>
            <a:spLocks noChangeArrowheads="1"/>
          </p:cNvSpPr>
          <p:nvPr/>
        </p:nvSpPr>
        <p:spPr bwMode="auto">
          <a:xfrm>
            <a:off x="5542308" y="1637737"/>
            <a:ext cx="8761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114000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32" name="Line 16"/>
          <p:cNvSpPr>
            <a:spLocks noChangeShapeType="1"/>
          </p:cNvSpPr>
          <p:nvPr/>
        </p:nvSpPr>
        <p:spPr bwMode="auto">
          <a:xfrm flipV="1">
            <a:off x="6379540" y="1750219"/>
            <a:ext cx="677921" cy="5090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" name="Line 16"/>
          <p:cNvSpPr>
            <a:spLocks noChangeShapeType="1"/>
          </p:cNvSpPr>
          <p:nvPr/>
        </p:nvSpPr>
        <p:spPr bwMode="auto">
          <a:xfrm flipH="1" flipV="1">
            <a:off x="7041772" y="1758033"/>
            <a:ext cx="397948" cy="4359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6" name="Rectangle 20"/>
          <p:cNvSpPr>
            <a:spLocks noChangeArrowheads="1"/>
          </p:cNvSpPr>
          <p:nvPr/>
        </p:nvSpPr>
        <p:spPr bwMode="auto">
          <a:xfrm>
            <a:off x="7041772" y="1495465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79040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37" name="Line 16"/>
          <p:cNvSpPr>
            <a:spLocks noChangeShapeType="1"/>
          </p:cNvSpPr>
          <p:nvPr/>
        </p:nvSpPr>
        <p:spPr bwMode="auto">
          <a:xfrm flipV="1">
            <a:off x="5970966" y="1324489"/>
            <a:ext cx="676981" cy="404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8" name="Line 16"/>
          <p:cNvSpPr>
            <a:spLocks noChangeShapeType="1"/>
          </p:cNvSpPr>
          <p:nvPr/>
        </p:nvSpPr>
        <p:spPr bwMode="auto">
          <a:xfrm flipH="1" flipV="1">
            <a:off x="6647947" y="1321104"/>
            <a:ext cx="382392" cy="436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9" name="Rectangle 20"/>
          <p:cNvSpPr>
            <a:spLocks noChangeArrowheads="1"/>
          </p:cNvSpPr>
          <p:nvPr/>
        </p:nvSpPr>
        <p:spPr bwMode="auto">
          <a:xfrm>
            <a:off x="6638023" y="1106999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193040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40" name="向右箭號 239"/>
          <p:cNvSpPr/>
          <p:nvPr/>
        </p:nvSpPr>
        <p:spPr>
          <a:xfrm>
            <a:off x="8218378" y="2497754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1" name="Text Box 44"/>
          <p:cNvSpPr txBox="1">
            <a:spLocks noChangeArrowheads="1"/>
          </p:cNvSpPr>
          <p:nvPr/>
        </p:nvSpPr>
        <p:spPr bwMode="auto">
          <a:xfrm>
            <a:off x="5587281" y="4671899"/>
            <a:ext cx="18858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(moving upward again)</a:t>
            </a:r>
          </a:p>
        </p:txBody>
      </p:sp>
      <p:sp>
        <p:nvSpPr>
          <p:cNvPr id="242" name="Text Box 44"/>
          <p:cNvSpPr txBox="1">
            <a:spLocks noChangeArrowheads="1"/>
          </p:cNvSpPr>
          <p:nvPr/>
        </p:nvSpPr>
        <p:spPr bwMode="auto">
          <a:xfrm>
            <a:off x="1813679" y="4674226"/>
            <a:ext cx="18858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(moving upward and sorting)</a:t>
            </a:r>
          </a:p>
        </p:txBody>
      </p:sp>
    </p:spTree>
    <p:extLst>
      <p:ext uri="{BB962C8B-B14F-4D97-AF65-F5344CB8AC3E}">
        <p14:creationId xmlns:p14="http://schemas.microsoft.com/office/powerpoint/2010/main" val="222221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B9E2493-CAC8-44F4-BC48-D138218D0E5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313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2553748" y="349826"/>
            <a:ext cx="45889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Huffman coding</a:t>
            </a:r>
          </a:p>
        </p:txBody>
      </p:sp>
      <p:sp>
        <p:nvSpPr>
          <p:cNvPr id="174" name="Rectangle 26"/>
          <p:cNvSpPr>
            <a:spLocks noChangeArrowheads="1"/>
          </p:cNvSpPr>
          <p:nvPr/>
        </p:nvSpPr>
        <p:spPr bwMode="auto">
          <a:xfrm>
            <a:off x="3120676" y="2250092"/>
            <a:ext cx="790343" cy="37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78" name="Line 14"/>
          <p:cNvSpPr>
            <a:spLocks noChangeShapeType="1"/>
          </p:cNvSpPr>
          <p:nvPr/>
        </p:nvSpPr>
        <p:spPr bwMode="auto">
          <a:xfrm flipH="1">
            <a:off x="2012563" y="3394076"/>
            <a:ext cx="461271" cy="51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1" name="Line 16"/>
          <p:cNvSpPr>
            <a:spLocks noChangeShapeType="1"/>
          </p:cNvSpPr>
          <p:nvPr/>
        </p:nvSpPr>
        <p:spPr bwMode="auto">
          <a:xfrm>
            <a:off x="2417038" y="3409723"/>
            <a:ext cx="484382" cy="49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2" name="Line 16"/>
          <p:cNvSpPr>
            <a:spLocks noChangeShapeType="1"/>
          </p:cNvSpPr>
          <p:nvPr/>
        </p:nvSpPr>
        <p:spPr bwMode="auto">
          <a:xfrm flipH="1">
            <a:off x="1712344" y="3945967"/>
            <a:ext cx="299326" cy="4654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3" name="Line 16"/>
          <p:cNvSpPr>
            <a:spLocks noChangeShapeType="1"/>
          </p:cNvSpPr>
          <p:nvPr/>
        </p:nvSpPr>
        <p:spPr bwMode="auto">
          <a:xfrm>
            <a:off x="2021102" y="3897643"/>
            <a:ext cx="271189" cy="514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4" name="Rectangle 36"/>
          <p:cNvSpPr>
            <a:spLocks noChangeArrowheads="1"/>
          </p:cNvSpPr>
          <p:nvPr/>
        </p:nvSpPr>
        <p:spPr bwMode="auto">
          <a:xfrm>
            <a:off x="2129543" y="4329396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15" name="Rectangle 35"/>
          <p:cNvSpPr>
            <a:spLocks noChangeArrowheads="1"/>
          </p:cNvSpPr>
          <p:nvPr/>
        </p:nvSpPr>
        <p:spPr bwMode="auto">
          <a:xfrm>
            <a:off x="1456572" y="4328064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16" name="Rectangle 34"/>
          <p:cNvSpPr>
            <a:spLocks noChangeArrowheads="1"/>
          </p:cNvSpPr>
          <p:nvPr/>
        </p:nvSpPr>
        <p:spPr bwMode="auto">
          <a:xfrm>
            <a:off x="2748967" y="3819379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17" name="Rectangle 20"/>
          <p:cNvSpPr>
            <a:spLocks noChangeArrowheads="1"/>
          </p:cNvSpPr>
          <p:nvPr/>
        </p:nvSpPr>
        <p:spPr bwMode="auto">
          <a:xfrm>
            <a:off x="1418896" y="3691425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18" name="Rectangle 20"/>
          <p:cNvSpPr>
            <a:spLocks noChangeArrowheads="1"/>
          </p:cNvSpPr>
          <p:nvPr/>
        </p:nvSpPr>
        <p:spPr bwMode="auto">
          <a:xfrm>
            <a:off x="2446440" y="3225057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19" name="Rectangle 26"/>
          <p:cNvSpPr>
            <a:spLocks noChangeArrowheads="1"/>
          </p:cNvSpPr>
          <p:nvPr/>
        </p:nvSpPr>
        <p:spPr bwMode="auto">
          <a:xfrm>
            <a:off x="1510684" y="3245023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20" name="Line 16"/>
          <p:cNvSpPr>
            <a:spLocks noChangeShapeType="1"/>
          </p:cNvSpPr>
          <p:nvPr/>
        </p:nvSpPr>
        <p:spPr bwMode="auto">
          <a:xfrm>
            <a:off x="3000823" y="2879748"/>
            <a:ext cx="398799" cy="4889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1" name="Line 16"/>
          <p:cNvSpPr>
            <a:spLocks noChangeShapeType="1"/>
          </p:cNvSpPr>
          <p:nvPr/>
        </p:nvSpPr>
        <p:spPr bwMode="auto">
          <a:xfrm flipH="1">
            <a:off x="2446440" y="2877844"/>
            <a:ext cx="565470" cy="56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2" name="Rectangle 33"/>
          <p:cNvSpPr>
            <a:spLocks noChangeArrowheads="1"/>
          </p:cNvSpPr>
          <p:nvPr/>
        </p:nvSpPr>
        <p:spPr bwMode="auto">
          <a:xfrm>
            <a:off x="3269669" y="3264596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23" name="Rectangle 20"/>
          <p:cNvSpPr>
            <a:spLocks noChangeArrowheads="1"/>
          </p:cNvSpPr>
          <p:nvPr/>
        </p:nvSpPr>
        <p:spPr bwMode="auto">
          <a:xfrm>
            <a:off x="2963263" y="2638328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24" name="Rectangle 26"/>
          <p:cNvSpPr>
            <a:spLocks noChangeArrowheads="1"/>
          </p:cNvSpPr>
          <p:nvPr/>
        </p:nvSpPr>
        <p:spPr bwMode="auto">
          <a:xfrm>
            <a:off x="875599" y="3252183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25" name="Line 16"/>
          <p:cNvSpPr>
            <a:spLocks noChangeShapeType="1"/>
          </p:cNvSpPr>
          <p:nvPr/>
        </p:nvSpPr>
        <p:spPr bwMode="auto">
          <a:xfrm flipH="1">
            <a:off x="1330577" y="2926329"/>
            <a:ext cx="300670" cy="382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6" name="Line 16"/>
          <p:cNvSpPr>
            <a:spLocks noChangeShapeType="1"/>
          </p:cNvSpPr>
          <p:nvPr/>
        </p:nvSpPr>
        <p:spPr bwMode="auto">
          <a:xfrm>
            <a:off x="1636678" y="2943334"/>
            <a:ext cx="186796" cy="35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7" name="Rectangle 20"/>
          <p:cNvSpPr>
            <a:spLocks noChangeArrowheads="1"/>
          </p:cNvSpPr>
          <p:nvPr/>
        </p:nvSpPr>
        <p:spPr bwMode="auto">
          <a:xfrm>
            <a:off x="1649109" y="2736970"/>
            <a:ext cx="914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28" name="Line 16"/>
          <p:cNvSpPr>
            <a:spLocks noChangeShapeType="1"/>
          </p:cNvSpPr>
          <p:nvPr/>
        </p:nvSpPr>
        <p:spPr bwMode="auto">
          <a:xfrm flipH="1">
            <a:off x="1631247" y="2424277"/>
            <a:ext cx="668825" cy="5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9" name="Line 16"/>
          <p:cNvSpPr>
            <a:spLocks noChangeShapeType="1"/>
          </p:cNvSpPr>
          <p:nvPr/>
        </p:nvSpPr>
        <p:spPr bwMode="auto">
          <a:xfrm>
            <a:off x="2285343" y="2435639"/>
            <a:ext cx="745576" cy="440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0" name="Rectangle 20"/>
          <p:cNvSpPr>
            <a:spLocks noChangeArrowheads="1"/>
          </p:cNvSpPr>
          <p:nvPr/>
        </p:nvSpPr>
        <p:spPr bwMode="auto">
          <a:xfrm>
            <a:off x="2291313" y="2220349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31" name="Rectangle 26"/>
          <p:cNvSpPr>
            <a:spLocks noChangeArrowheads="1"/>
          </p:cNvSpPr>
          <p:nvPr/>
        </p:nvSpPr>
        <p:spPr bwMode="auto">
          <a:xfrm>
            <a:off x="1448109" y="1814121"/>
            <a:ext cx="8761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114000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32" name="Line 16"/>
          <p:cNvSpPr>
            <a:spLocks noChangeShapeType="1"/>
          </p:cNvSpPr>
          <p:nvPr/>
        </p:nvSpPr>
        <p:spPr bwMode="auto">
          <a:xfrm flipV="1">
            <a:off x="2285341" y="1926603"/>
            <a:ext cx="677921" cy="5090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" name="Line 16"/>
          <p:cNvSpPr>
            <a:spLocks noChangeShapeType="1"/>
          </p:cNvSpPr>
          <p:nvPr/>
        </p:nvSpPr>
        <p:spPr bwMode="auto">
          <a:xfrm flipH="1" flipV="1">
            <a:off x="2947573" y="1934417"/>
            <a:ext cx="397948" cy="4359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6" name="Rectangle 20"/>
          <p:cNvSpPr>
            <a:spLocks noChangeArrowheads="1"/>
          </p:cNvSpPr>
          <p:nvPr/>
        </p:nvSpPr>
        <p:spPr bwMode="auto">
          <a:xfrm>
            <a:off x="2947573" y="1671849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79040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37" name="Line 16"/>
          <p:cNvSpPr>
            <a:spLocks noChangeShapeType="1"/>
          </p:cNvSpPr>
          <p:nvPr/>
        </p:nvSpPr>
        <p:spPr bwMode="auto">
          <a:xfrm flipV="1">
            <a:off x="1876767" y="1500873"/>
            <a:ext cx="676981" cy="404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8" name="Line 16"/>
          <p:cNvSpPr>
            <a:spLocks noChangeShapeType="1"/>
          </p:cNvSpPr>
          <p:nvPr/>
        </p:nvSpPr>
        <p:spPr bwMode="auto">
          <a:xfrm flipH="1" flipV="1">
            <a:off x="2553748" y="1497488"/>
            <a:ext cx="382392" cy="436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9" name="Rectangle 20"/>
          <p:cNvSpPr>
            <a:spLocks noChangeArrowheads="1"/>
          </p:cNvSpPr>
          <p:nvPr/>
        </p:nvSpPr>
        <p:spPr bwMode="auto">
          <a:xfrm>
            <a:off x="2115166" y="1107186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193040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40" name="向右箭號 239"/>
          <p:cNvSpPr/>
          <p:nvPr/>
        </p:nvSpPr>
        <p:spPr>
          <a:xfrm>
            <a:off x="4124179" y="2674138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Oval 41"/>
          <p:cNvSpPr>
            <a:spLocks noChangeArrowheads="1"/>
          </p:cNvSpPr>
          <p:nvPr/>
        </p:nvSpPr>
        <p:spPr bwMode="auto">
          <a:xfrm>
            <a:off x="516210" y="1793515"/>
            <a:ext cx="857031" cy="369332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68" name="Oval 41"/>
          <p:cNvSpPr>
            <a:spLocks noChangeArrowheads="1"/>
          </p:cNvSpPr>
          <p:nvPr/>
        </p:nvSpPr>
        <p:spPr bwMode="auto">
          <a:xfrm>
            <a:off x="2097922" y="1079144"/>
            <a:ext cx="857031" cy="369332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69" name="Rectangle 26"/>
          <p:cNvSpPr>
            <a:spLocks noChangeArrowheads="1"/>
          </p:cNvSpPr>
          <p:nvPr/>
        </p:nvSpPr>
        <p:spPr bwMode="auto">
          <a:xfrm>
            <a:off x="7185259" y="2750714"/>
            <a:ext cx="790343" cy="37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70" name="Line 14"/>
          <p:cNvSpPr>
            <a:spLocks noChangeShapeType="1"/>
          </p:cNvSpPr>
          <p:nvPr/>
        </p:nvSpPr>
        <p:spPr bwMode="auto">
          <a:xfrm flipH="1">
            <a:off x="6077146" y="3894698"/>
            <a:ext cx="461271" cy="51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>
            <a:off x="6481621" y="3910345"/>
            <a:ext cx="484382" cy="49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5776927" y="4446589"/>
            <a:ext cx="299326" cy="4654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>
            <a:off x="6085685" y="4398265"/>
            <a:ext cx="271189" cy="514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4" name="Rectangle 36"/>
          <p:cNvSpPr>
            <a:spLocks noChangeArrowheads="1"/>
          </p:cNvSpPr>
          <p:nvPr/>
        </p:nvSpPr>
        <p:spPr bwMode="auto">
          <a:xfrm>
            <a:off x="6194126" y="4830018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75" name="Rectangle 35"/>
          <p:cNvSpPr>
            <a:spLocks noChangeArrowheads="1"/>
          </p:cNvSpPr>
          <p:nvPr/>
        </p:nvSpPr>
        <p:spPr bwMode="auto">
          <a:xfrm>
            <a:off x="5521155" y="4828686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76" name="Rectangle 34"/>
          <p:cNvSpPr>
            <a:spLocks noChangeArrowheads="1"/>
          </p:cNvSpPr>
          <p:nvPr/>
        </p:nvSpPr>
        <p:spPr bwMode="auto">
          <a:xfrm>
            <a:off x="6813550" y="4320001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77" name="Rectangle 20"/>
          <p:cNvSpPr>
            <a:spLocks noChangeArrowheads="1"/>
          </p:cNvSpPr>
          <p:nvPr/>
        </p:nvSpPr>
        <p:spPr bwMode="auto">
          <a:xfrm>
            <a:off x="5483479" y="419204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78" name="Rectangle 20"/>
          <p:cNvSpPr>
            <a:spLocks noChangeArrowheads="1"/>
          </p:cNvSpPr>
          <p:nvPr/>
        </p:nvSpPr>
        <p:spPr bwMode="auto">
          <a:xfrm>
            <a:off x="6511023" y="3725679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79" name="Rectangle 26"/>
          <p:cNvSpPr>
            <a:spLocks noChangeArrowheads="1"/>
          </p:cNvSpPr>
          <p:nvPr/>
        </p:nvSpPr>
        <p:spPr bwMode="auto">
          <a:xfrm>
            <a:off x="5575267" y="374564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0" name="Line 16"/>
          <p:cNvSpPr>
            <a:spLocks noChangeShapeType="1"/>
          </p:cNvSpPr>
          <p:nvPr/>
        </p:nvSpPr>
        <p:spPr bwMode="auto">
          <a:xfrm>
            <a:off x="7065406" y="3380370"/>
            <a:ext cx="398799" cy="4889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1" name="Line 16"/>
          <p:cNvSpPr>
            <a:spLocks noChangeShapeType="1"/>
          </p:cNvSpPr>
          <p:nvPr/>
        </p:nvSpPr>
        <p:spPr bwMode="auto">
          <a:xfrm flipH="1">
            <a:off x="6511023" y="3378466"/>
            <a:ext cx="565470" cy="56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2" name="Rectangle 33"/>
          <p:cNvSpPr>
            <a:spLocks noChangeArrowheads="1"/>
          </p:cNvSpPr>
          <p:nvPr/>
        </p:nvSpPr>
        <p:spPr bwMode="auto">
          <a:xfrm>
            <a:off x="7334252" y="376521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3" name="Rectangle 20"/>
          <p:cNvSpPr>
            <a:spLocks noChangeArrowheads="1"/>
          </p:cNvSpPr>
          <p:nvPr/>
        </p:nvSpPr>
        <p:spPr bwMode="auto">
          <a:xfrm>
            <a:off x="7027846" y="3138950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84" name="Rectangle 26"/>
          <p:cNvSpPr>
            <a:spLocks noChangeArrowheads="1"/>
          </p:cNvSpPr>
          <p:nvPr/>
        </p:nvSpPr>
        <p:spPr bwMode="auto">
          <a:xfrm>
            <a:off x="4940182" y="375280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5" name="Line 16"/>
          <p:cNvSpPr>
            <a:spLocks noChangeShapeType="1"/>
          </p:cNvSpPr>
          <p:nvPr/>
        </p:nvSpPr>
        <p:spPr bwMode="auto">
          <a:xfrm flipH="1">
            <a:off x="5395160" y="3426951"/>
            <a:ext cx="300670" cy="382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6" name="Line 16"/>
          <p:cNvSpPr>
            <a:spLocks noChangeShapeType="1"/>
          </p:cNvSpPr>
          <p:nvPr/>
        </p:nvSpPr>
        <p:spPr bwMode="auto">
          <a:xfrm>
            <a:off x="5701261" y="3443956"/>
            <a:ext cx="186796" cy="35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5713692" y="3237592"/>
            <a:ext cx="914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88" name="Line 16"/>
          <p:cNvSpPr>
            <a:spLocks noChangeShapeType="1"/>
          </p:cNvSpPr>
          <p:nvPr/>
        </p:nvSpPr>
        <p:spPr bwMode="auto">
          <a:xfrm flipH="1">
            <a:off x="5695830" y="2924899"/>
            <a:ext cx="668825" cy="5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9" name="Line 16"/>
          <p:cNvSpPr>
            <a:spLocks noChangeShapeType="1"/>
          </p:cNvSpPr>
          <p:nvPr/>
        </p:nvSpPr>
        <p:spPr bwMode="auto">
          <a:xfrm>
            <a:off x="6349926" y="2936261"/>
            <a:ext cx="745576" cy="440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0" name="Rectangle 20"/>
          <p:cNvSpPr>
            <a:spLocks noChangeArrowheads="1"/>
          </p:cNvSpPr>
          <p:nvPr/>
        </p:nvSpPr>
        <p:spPr bwMode="auto">
          <a:xfrm>
            <a:off x="6355896" y="2720971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1" name="Rectangle 26"/>
          <p:cNvSpPr>
            <a:spLocks noChangeArrowheads="1"/>
          </p:cNvSpPr>
          <p:nvPr/>
        </p:nvSpPr>
        <p:spPr bwMode="auto">
          <a:xfrm>
            <a:off x="5512692" y="2314743"/>
            <a:ext cx="8761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114000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92" name="Line 16"/>
          <p:cNvSpPr>
            <a:spLocks noChangeShapeType="1"/>
          </p:cNvSpPr>
          <p:nvPr/>
        </p:nvSpPr>
        <p:spPr bwMode="auto">
          <a:xfrm flipV="1">
            <a:off x="6349924" y="2427225"/>
            <a:ext cx="677921" cy="5090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3" name="Line 16"/>
          <p:cNvSpPr>
            <a:spLocks noChangeShapeType="1"/>
          </p:cNvSpPr>
          <p:nvPr/>
        </p:nvSpPr>
        <p:spPr bwMode="auto">
          <a:xfrm flipH="1" flipV="1">
            <a:off x="7012156" y="2435039"/>
            <a:ext cx="397948" cy="4359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4" name="Rectangle 20"/>
          <p:cNvSpPr>
            <a:spLocks noChangeArrowheads="1"/>
          </p:cNvSpPr>
          <p:nvPr/>
        </p:nvSpPr>
        <p:spPr bwMode="auto">
          <a:xfrm>
            <a:off x="7012156" y="2172471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79040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5" name="Line 16"/>
          <p:cNvSpPr>
            <a:spLocks noChangeShapeType="1"/>
          </p:cNvSpPr>
          <p:nvPr/>
        </p:nvSpPr>
        <p:spPr bwMode="auto">
          <a:xfrm flipV="1">
            <a:off x="5941350" y="2001495"/>
            <a:ext cx="676981" cy="404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6" name="Line 16"/>
          <p:cNvSpPr>
            <a:spLocks noChangeShapeType="1"/>
          </p:cNvSpPr>
          <p:nvPr/>
        </p:nvSpPr>
        <p:spPr bwMode="auto">
          <a:xfrm flipH="1" flipV="1">
            <a:off x="6618331" y="1998110"/>
            <a:ext cx="382392" cy="436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7" name="Rectangle 20"/>
          <p:cNvSpPr>
            <a:spLocks noChangeArrowheads="1"/>
          </p:cNvSpPr>
          <p:nvPr/>
        </p:nvSpPr>
        <p:spPr bwMode="auto">
          <a:xfrm>
            <a:off x="6760961" y="1696688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193040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01" name="Rectangle 18"/>
          <p:cNvSpPr>
            <a:spLocks noChangeArrowheads="1"/>
          </p:cNvSpPr>
          <p:nvPr/>
        </p:nvSpPr>
        <p:spPr bwMode="auto">
          <a:xfrm>
            <a:off x="4771204" y="1936942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801000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524737" y="1783359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801000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03" name="Line 16"/>
          <p:cNvSpPr>
            <a:spLocks noChangeShapeType="1"/>
          </p:cNvSpPr>
          <p:nvPr/>
        </p:nvSpPr>
        <p:spPr bwMode="auto">
          <a:xfrm flipV="1">
            <a:off x="5362001" y="1581159"/>
            <a:ext cx="676981" cy="404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4" name="Line 16"/>
          <p:cNvSpPr>
            <a:spLocks noChangeShapeType="1"/>
          </p:cNvSpPr>
          <p:nvPr/>
        </p:nvSpPr>
        <p:spPr bwMode="auto">
          <a:xfrm flipH="1" flipV="1">
            <a:off x="6051613" y="1573251"/>
            <a:ext cx="566718" cy="43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5" name="Rectangle 20"/>
          <p:cNvSpPr>
            <a:spLocks noChangeArrowheads="1"/>
          </p:cNvSpPr>
          <p:nvPr/>
        </p:nvSpPr>
        <p:spPr bwMode="auto">
          <a:xfrm>
            <a:off x="5613031" y="128815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994040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06" name="向右箭號 105"/>
          <p:cNvSpPr/>
          <p:nvPr/>
        </p:nvSpPr>
        <p:spPr>
          <a:xfrm>
            <a:off x="8066364" y="2609734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434939" y="2141693"/>
            <a:ext cx="91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(2</a:t>
            </a:r>
            <a:r>
              <a:rPr lang="en-US" altLang="zh-TW" baseline="30000" dirty="0">
                <a:solidFill>
                  <a:srgbClr val="3333FF"/>
                </a:solidFill>
              </a:rPr>
              <a:t>nd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08" name="Text Box 44"/>
          <p:cNvSpPr txBox="1">
            <a:spLocks noChangeArrowheads="1"/>
          </p:cNvSpPr>
          <p:nvPr/>
        </p:nvSpPr>
        <p:spPr bwMode="auto">
          <a:xfrm>
            <a:off x="5448445" y="5340036"/>
            <a:ext cx="18858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(moving upward)</a:t>
            </a:r>
          </a:p>
        </p:txBody>
      </p:sp>
    </p:spTree>
    <p:extLst>
      <p:ext uri="{BB962C8B-B14F-4D97-AF65-F5344CB8AC3E}">
        <p14:creationId xmlns:p14="http://schemas.microsoft.com/office/powerpoint/2010/main" val="3971059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B9E2493-CAC8-44F4-BC48-D138218D0E5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314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2553748" y="349826"/>
            <a:ext cx="45889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Huffman coding</a:t>
            </a:r>
          </a:p>
        </p:txBody>
      </p:sp>
      <p:sp>
        <p:nvSpPr>
          <p:cNvPr id="98" name="Rectangle 26"/>
          <p:cNvSpPr>
            <a:spLocks noChangeArrowheads="1"/>
          </p:cNvSpPr>
          <p:nvPr/>
        </p:nvSpPr>
        <p:spPr bwMode="auto">
          <a:xfrm>
            <a:off x="3592975" y="2711099"/>
            <a:ext cx="790343" cy="37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99" name="Line 14"/>
          <p:cNvSpPr>
            <a:spLocks noChangeShapeType="1"/>
          </p:cNvSpPr>
          <p:nvPr/>
        </p:nvSpPr>
        <p:spPr bwMode="auto">
          <a:xfrm flipH="1">
            <a:off x="2484862" y="3855083"/>
            <a:ext cx="461271" cy="51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0" name="Line 16"/>
          <p:cNvSpPr>
            <a:spLocks noChangeShapeType="1"/>
          </p:cNvSpPr>
          <p:nvPr/>
        </p:nvSpPr>
        <p:spPr bwMode="auto">
          <a:xfrm>
            <a:off x="2889337" y="3870730"/>
            <a:ext cx="484382" cy="49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7" name="Line 16"/>
          <p:cNvSpPr>
            <a:spLocks noChangeShapeType="1"/>
          </p:cNvSpPr>
          <p:nvPr/>
        </p:nvSpPr>
        <p:spPr bwMode="auto">
          <a:xfrm flipH="1">
            <a:off x="2184643" y="4406974"/>
            <a:ext cx="299326" cy="4654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8" name="Line 16"/>
          <p:cNvSpPr>
            <a:spLocks noChangeShapeType="1"/>
          </p:cNvSpPr>
          <p:nvPr/>
        </p:nvSpPr>
        <p:spPr bwMode="auto">
          <a:xfrm>
            <a:off x="2493401" y="4358650"/>
            <a:ext cx="271189" cy="514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9" name="Rectangle 36"/>
          <p:cNvSpPr>
            <a:spLocks noChangeArrowheads="1"/>
          </p:cNvSpPr>
          <p:nvPr/>
        </p:nvSpPr>
        <p:spPr bwMode="auto">
          <a:xfrm>
            <a:off x="2601842" y="4790403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0" name="Rectangle 35"/>
          <p:cNvSpPr>
            <a:spLocks noChangeArrowheads="1"/>
          </p:cNvSpPr>
          <p:nvPr/>
        </p:nvSpPr>
        <p:spPr bwMode="auto">
          <a:xfrm>
            <a:off x="1928871" y="4789071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1" name="Rectangle 34"/>
          <p:cNvSpPr>
            <a:spLocks noChangeArrowheads="1"/>
          </p:cNvSpPr>
          <p:nvPr/>
        </p:nvSpPr>
        <p:spPr bwMode="auto">
          <a:xfrm>
            <a:off x="3221266" y="4280386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2" name="Rectangle 20"/>
          <p:cNvSpPr>
            <a:spLocks noChangeArrowheads="1"/>
          </p:cNvSpPr>
          <p:nvPr/>
        </p:nvSpPr>
        <p:spPr bwMode="auto">
          <a:xfrm>
            <a:off x="1891195" y="4152432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13" name="Rectangle 20"/>
          <p:cNvSpPr>
            <a:spLocks noChangeArrowheads="1"/>
          </p:cNvSpPr>
          <p:nvPr/>
        </p:nvSpPr>
        <p:spPr bwMode="auto">
          <a:xfrm>
            <a:off x="2918739" y="3686064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14" name="Rectangle 26"/>
          <p:cNvSpPr>
            <a:spLocks noChangeArrowheads="1"/>
          </p:cNvSpPr>
          <p:nvPr/>
        </p:nvSpPr>
        <p:spPr bwMode="auto">
          <a:xfrm>
            <a:off x="1982983" y="370603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5" name="Line 16"/>
          <p:cNvSpPr>
            <a:spLocks noChangeShapeType="1"/>
          </p:cNvSpPr>
          <p:nvPr/>
        </p:nvSpPr>
        <p:spPr bwMode="auto">
          <a:xfrm>
            <a:off x="3473122" y="3340755"/>
            <a:ext cx="398799" cy="4889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6" name="Line 16"/>
          <p:cNvSpPr>
            <a:spLocks noChangeShapeType="1"/>
          </p:cNvSpPr>
          <p:nvPr/>
        </p:nvSpPr>
        <p:spPr bwMode="auto">
          <a:xfrm flipH="1">
            <a:off x="2918739" y="3338851"/>
            <a:ext cx="565470" cy="56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7" name="Rectangle 33"/>
          <p:cNvSpPr>
            <a:spLocks noChangeArrowheads="1"/>
          </p:cNvSpPr>
          <p:nvPr/>
        </p:nvSpPr>
        <p:spPr bwMode="auto">
          <a:xfrm>
            <a:off x="3741968" y="372560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3435562" y="3099335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19" name="Rectangle 26"/>
          <p:cNvSpPr>
            <a:spLocks noChangeArrowheads="1"/>
          </p:cNvSpPr>
          <p:nvPr/>
        </p:nvSpPr>
        <p:spPr bwMode="auto">
          <a:xfrm>
            <a:off x="1347898" y="371319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20" name="Line 16"/>
          <p:cNvSpPr>
            <a:spLocks noChangeShapeType="1"/>
          </p:cNvSpPr>
          <p:nvPr/>
        </p:nvSpPr>
        <p:spPr bwMode="auto">
          <a:xfrm flipH="1">
            <a:off x="1802876" y="3387336"/>
            <a:ext cx="300670" cy="382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1" name="Line 16"/>
          <p:cNvSpPr>
            <a:spLocks noChangeShapeType="1"/>
          </p:cNvSpPr>
          <p:nvPr/>
        </p:nvSpPr>
        <p:spPr bwMode="auto">
          <a:xfrm>
            <a:off x="2108977" y="3404341"/>
            <a:ext cx="186796" cy="35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2" name="Rectangle 20"/>
          <p:cNvSpPr>
            <a:spLocks noChangeArrowheads="1"/>
          </p:cNvSpPr>
          <p:nvPr/>
        </p:nvSpPr>
        <p:spPr bwMode="auto">
          <a:xfrm>
            <a:off x="2121408" y="3197977"/>
            <a:ext cx="914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23" name="Line 16"/>
          <p:cNvSpPr>
            <a:spLocks noChangeShapeType="1"/>
          </p:cNvSpPr>
          <p:nvPr/>
        </p:nvSpPr>
        <p:spPr bwMode="auto">
          <a:xfrm flipH="1">
            <a:off x="2103546" y="2885284"/>
            <a:ext cx="668825" cy="5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4" name="Line 16"/>
          <p:cNvSpPr>
            <a:spLocks noChangeShapeType="1"/>
          </p:cNvSpPr>
          <p:nvPr/>
        </p:nvSpPr>
        <p:spPr bwMode="auto">
          <a:xfrm>
            <a:off x="2757642" y="2896646"/>
            <a:ext cx="745576" cy="440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5" name="Rectangle 20"/>
          <p:cNvSpPr>
            <a:spLocks noChangeArrowheads="1"/>
          </p:cNvSpPr>
          <p:nvPr/>
        </p:nvSpPr>
        <p:spPr bwMode="auto">
          <a:xfrm>
            <a:off x="2763612" y="2681356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26" name="Rectangle 26"/>
          <p:cNvSpPr>
            <a:spLocks noChangeArrowheads="1"/>
          </p:cNvSpPr>
          <p:nvPr/>
        </p:nvSpPr>
        <p:spPr bwMode="auto">
          <a:xfrm>
            <a:off x="1920408" y="2275128"/>
            <a:ext cx="8761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114000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27" name="Line 16"/>
          <p:cNvSpPr>
            <a:spLocks noChangeShapeType="1"/>
          </p:cNvSpPr>
          <p:nvPr/>
        </p:nvSpPr>
        <p:spPr bwMode="auto">
          <a:xfrm flipV="1">
            <a:off x="2757640" y="2387610"/>
            <a:ext cx="677921" cy="5090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8" name="Line 16"/>
          <p:cNvSpPr>
            <a:spLocks noChangeShapeType="1"/>
          </p:cNvSpPr>
          <p:nvPr/>
        </p:nvSpPr>
        <p:spPr bwMode="auto">
          <a:xfrm flipH="1" flipV="1">
            <a:off x="3419872" y="2395424"/>
            <a:ext cx="397948" cy="4359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9" name="Rectangle 20"/>
          <p:cNvSpPr>
            <a:spLocks noChangeArrowheads="1"/>
          </p:cNvSpPr>
          <p:nvPr/>
        </p:nvSpPr>
        <p:spPr bwMode="auto">
          <a:xfrm>
            <a:off x="3419872" y="2132856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79040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30" name="Line 16"/>
          <p:cNvSpPr>
            <a:spLocks noChangeShapeType="1"/>
          </p:cNvSpPr>
          <p:nvPr/>
        </p:nvSpPr>
        <p:spPr bwMode="auto">
          <a:xfrm flipV="1">
            <a:off x="2349066" y="1961880"/>
            <a:ext cx="676981" cy="404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1" name="Line 16"/>
          <p:cNvSpPr>
            <a:spLocks noChangeShapeType="1"/>
          </p:cNvSpPr>
          <p:nvPr/>
        </p:nvSpPr>
        <p:spPr bwMode="auto">
          <a:xfrm flipH="1" flipV="1">
            <a:off x="3026047" y="1958495"/>
            <a:ext cx="382392" cy="436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2" name="Rectangle 20"/>
          <p:cNvSpPr>
            <a:spLocks noChangeArrowheads="1"/>
          </p:cNvSpPr>
          <p:nvPr/>
        </p:nvSpPr>
        <p:spPr bwMode="auto">
          <a:xfrm>
            <a:off x="3024572" y="1695902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193040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33" name="Rectangle 18"/>
          <p:cNvSpPr>
            <a:spLocks noChangeArrowheads="1"/>
          </p:cNvSpPr>
          <p:nvPr/>
        </p:nvSpPr>
        <p:spPr bwMode="auto">
          <a:xfrm>
            <a:off x="1178920" y="1897327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801000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34" name="Line 16"/>
          <p:cNvSpPr>
            <a:spLocks noChangeShapeType="1"/>
          </p:cNvSpPr>
          <p:nvPr/>
        </p:nvSpPr>
        <p:spPr bwMode="auto">
          <a:xfrm flipV="1">
            <a:off x="1769717" y="1541544"/>
            <a:ext cx="676981" cy="404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5" name="Line 16"/>
          <p:cNvSpPr>
            <a:spLocks noChangeShapeType="1"/>
          </p:cNvSpPr>
          <p:nvPr/>
        </p:nvSpPr>
        <p:spPr bwMode="auto">
          <a:xfrm flipH="1" flipV="1">
            <a:off x="2459329" y="1533636"/>
            <a:ext cx="566718" cy="43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6" name="Rectangle 20"/>
          <p:cNvSpPr>
            <a:spLocks noChangeArrowheads="1"/>
          </p:cNvSpPr>
          <p:nvPr/>
        </p:nvSpPr>
        <p:spPr bwMode="auto">
          <a:xfrm>
            <a:off x="2020747" y="1248535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994040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38" name="向右箭號 137"/>
          <p:cNvSpPr/>
          <p:nvPr/>
        </p:nvSpPr>
        <p:spPr>
          <a:xfrm>
            <a:off x="4225229" y="2609348"/>
            <a:ext cx="6229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" name="Rectangle 26"/>
          <p:cNvSpPr>
            <a:spLocks noChangeArrowheads="1"/>
          </p:cNvSpPr>
          <p:nvPr/>
        </p:nvSpPr>
        <p:spPr bwMode="auto">
          <a:xfrm>
            <a:off x="7804440" y="3162898"/>
            <a:ext cx="790343" cy="37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40" name="Line 14"/>
          <p:cNvSpPr>
            <a:spLocks noChangeShapeType="1"/>
          </p:cNvSpPr>
          <p:nvPr/>
        </p:nvSpPr>
        <p:spPr bwMode="auto">
          <a:xfrm flipH="1">
            <a:off x="6696327" y="4306882"/>
            <a:ext cx="461271" cy="51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" name="Line 16"/>
          <p:cNvSpPr>
            <a:spLocks noChangeShapeType="1"/>
          </p:cNvSpPr>
          <p:nvPr/>
        </p:nvSpPr>
        <p:spPr bwMode="auto">
          <a:xfrm>
            <a:off x="7100802" y="4322529"/>
            <a:ext cx="484382" cy="49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2" name="Line 16"/>
          <p:cNvSpPr>
            <a:spLocks noChangeShapeType="1"/>
          </p:cNvSpPr>
          <p:nvPr/>
        </p:nvSpPr>
        <p:spPr bwMode="auto">
          <a:xfrm flipH="1">
            <a:off x="6396107" y="4820442"/>
            <a:ext cx="306709" cy="5037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" name="Line 16"/>
          <p:cNvSpPr>
            <a:spLocks noChangeShapeType="1"/>
          </p:cNvSpPr>
          <p:nvPr/>
        </p:nvSpPr>
        <p:spPr bwMode="auto">
          <a:xfrm>
            <a:off x="6704866" y="4810449"/>
            <a:ext cx="271189" cy="514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4" name="Rectangle 36"/>
          <p:cNvSpPr>
            <a:spLocks noChangeArrowheads="1"/>
          </p:cNvSpPr>
          <p:nvPr/>
        </p:nvSpPr>
        <p:spPr bwMode="auto">
          <a:xfrm>
            <a:off x="6813307" y="5242202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45" name="Rectangle 35"/>
          <p:cNvSpPr>
            <a:spLocks noChangeArrowheads="1"/>
          </p:cNvSpPr>
          <p:nvPr/>
        </p:nvSpPr>
        <p:spPr bwMode="auto">
          <a:xfrm>
            <a:off x="6140336" y="524087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46" name="Rectangle 34"/>
          <p:cNvSpPr>
            <a:spLocks noChangeArrowheads="1"/>
          </p:cNvSpPr>
          <p:nvPr/>
        </p:nvSpPr>
        <p:spPr bwMode="auto">
          <a:xfrm>
            <a:off x="7432731" y="4732185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47" name="Rectangle 20"/>
          <p:cNvSpPr>
            <a:spLocks noChangeArrowheads="1"/>
          </p:cNvSpPr>
          <p:nvPr/>
        </p:nvSpPr>
        <p:spPr bwMode="auto">
          <a:xfrm>
            <a:off x="6102660" y="4604231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48" name="Rectangle 20"/>
          <p:cNvSpPr>
            <a:spLocks noChangeArrowheads="1"/>
          </p:cNvSpPr>
          <p:nvPr/>
        </p:nvSpPr>
        <p:spPr bwMode="auto">
          <a:xfrm>
            <a:off x="7130204" y="4137863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49" name="Rectangle 26"/>
          <p:cNvSpPr>
            <a:spLocks noChangeArrowheads="1"/>
          </p:cNvSpPr>
          <p:nvPr/>
        </p:nvSpPr>
        <p:spPr bwMode="auto">
          <a:xfrm>
            <a:off x="6194448" y="4157829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50" name="Line 16"/>
          <p:cNvSpPr>
            <a:spLocks noChangeShapeType="1"/>
          </p:cNvSpPr>
          <p:nvPr/>
        </p:nvSpPr>
        <p:spPr bwMode="auto">
          <a:xfrm>
            <a:off x="7684587" y="3792554"/>
            <a:ext cx="398799" cy="4889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1" name="Line 16"/>
          <p:cNvSpPr>
            <a:spLocks noChangeShapeType="1"/>
          </p:cNvSpPr>
          <p:nvPr/>
        </p:nvSpPr>
        <p:spPr bwMode="auto">
          <a:xfrm flipH="1">
            <a:off x="7130204" y="3790650"/>
            <a:ext cx="565470" cy="56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2" name="Rectangle 33"/>
          <p:cNvSpPr>
            <a:spLocks noChangeArrowheads="1"/>
          </p:cNvSpPr>
          <p:nvPr/>
        </p:nvSpPr>
        <p:spPr bwMode="auto">
          <a:xfrm>
            <a:off x="7953433" y="4177402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53" name="Rectangle 20"/>
          <p:cNvSpPr>
            <a:spLocks noChangeArrowheads="1"/>
          </p:cNvSpPr>
          <p:nvPr/>
        </p:nvSpPr>
        <p:spPr bwMode="auto">
          <a:xfrm>
            <a:off x="7647027" y="3551134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54" name="Rectangle 26"/>
          <p:cNvSpPr>
            <a:spLocks noChangeArrowheads="1"/>
          </p:cNvSpPr>
          <p:nvPr/>
        </p:nvSpPr>
        <p:spPr bwMode="auto">
          <a:xfrm>
            <a:off x="5559363" y="4164989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55" name="Line 16"/>
          <p:cNvSpPr>
            <a:spLocks noChangeShapeType="1"/>
          </p:cNvSpPr>
          <p:nvPr/>
        </p:nvSpPr>
        <p:spPr bwMode="auto">
          <a:xfrm flipH="1">
            <a:off x="6014341" y="3839135"/>
            <a:ext cx="300670" cy="382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" name="Line 16"/>
          <p:cNvSpPr>
            <a:spLocks noChangeShapeType="1"/>
          </p:cNvSpPr>
          <p:nvPr/>
        </p:nvSpPr>
        <p:spPr bwMode="auto">
          <a:xfrm>
            <a:off x="6320442" y="3856140"/>
            <a:ext cx="186796" cy="35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" name="Rectangle 20"/>
          <p:cNvSpPr>
            <a:spLocks noChangeArrowheads="1"/>
          </p:cNvSpPr>
          <p:nvPr/>
        </p:nvSpPr>
        <p:spPr bwMode="auto">
          <a:xfrm>
            <a:off x="6332873" y="3649776"/>
            <a:ext cx="914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58" name="Line 16"/>
          <p:cNvSpPr>
            <a:spLocks noChangeShapeType="1"/>
          </p:cNvSpPr>
          <p:nvPr/>
        </p:nvSpPr>
        <p:spPr bwMode="auto">
          <a:xfrm flipH="1">
            <a:off x="6315011" y="3337083"/>
            <a:ext cx="668825" cy="5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" name="Line 16"/>
          <p:cNvSpPr>
            <a:spLocks noChangeShapeType="1"/>
          </p:cNvSpPr>
          <p:nvPr/>
        </p:nvSpPr>
        <p:spPr bwMode="auto">
          <a:xfrm>
            <a:off x="6969107" y="3348445"/>
            <a:ext cx="745576" cy="440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" name="Rectangle 20"/>
          <p:cNvSpPr>
            <a:spLocks noChangeArrowheads="1"/>
          </p:cNvSpPr>
          <p:nvPr/>
        </p:nvSpPr>
        <p:spPr bwMode="auto">
          <a:xfrm>
            <a:off x="6975077" y="3133155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61" name="Rectangle 26"/>
          <p:cNvSpPr>
            <a:spLocks noChangeArrowheads="1"/>
          </p:cNvSpPr>
          <p:nvPr/>
        </p:nvSpPr>
        <p:spPr bwMode="auto">
          <a:xfrm>
            <a:off x="6131873" y="2726927"/>
            <a:ext cx="8761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114000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62" name="Line 16"/>
          <p:cNvSpPr>
            <a:spLocks noChangeShapeType="1"/>
          </p:cNvSpPr>
          <p:nvPr/>
        </p:nvSpPr>
        <p:spPr bwMode="auto">
          <a:xfrm flipV="1">
            <a:off x="6969105" y="2839409"/>
            <a:ext cx="677921" cy="5090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3" name="Line 16"/>
          <p:cNvSpPr>
            <a:spLocks noChangeShapeType="1"/>
          </p:cNvSpPr>
          <p:nvPr/>
        </p:nvSpPr>
        <p:spPr bwMode="auto">
          <a:xfrm flipH="1" flipV="1">
            <a:off x="7631337" y="2847223"/>
            <a:ext cx="397948" cy="4359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4" name="Rectangle 20"/>
          <p:cNvSpPr>
            <a:spLocks noChangeArrowheads="1"/>
          </p:cNvSpPr>
          <p:nvPr/>
        </p:nvSpPr>
        <p:spPr bwMode="auto">
          <a:xfrm>
            <a:off x="7631337" y="2584655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79040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65" name="Line 16"/>
          <p:cNvSpPr>
            <a:spLocks noChangeShapeType="1"/>
          </p:cNvSpPr>
          <p:nvPr/>
        </p:nvSpPr>
        <p:spPr bwMode="auto">
          <a:xfrm flipV="1">
            <a:off x="6560531" y="2413679"/>
            <a:ext cx="676981" cy="404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6" name="Line 16"/>
          <p:cNvSpPr>
            <a:spLocks noChangeShapeType="1"/>
          </p:cNvSpPr>
          <p:nvPr/>
        </p:nvSpPr>
        <p:spPr bwMode="auto">
          <a:xfrm flipH="1" flipV="1">
            <a:off x="7237512" y="2410294"/>
            <a:ext cx="382392" cy="436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7" name="Rectangle 20"/>
          <p:cNvSpPr>
            <a:spLocks noChangeArrowheads="1"/>
          </p:cNvSpPr>
          <p:nvPr/>
        </p:nvSpPr>
        <p:spPr bwMode="auto">
          <a:xfrm>
            <a:off x="7236037" y="2147701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193040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68" name="Rectangle 18"/>
          <p:cNvSpPr>
            <a:spLocks noChangeArrowheads="1"/>
          </p:cNvSpPr>
          <p:nvPr/>
        </p:nvSpPr>
        <p:spPr bwMode="auto">
          <a:xfrm>
            <a:off x="5396248" y="2279483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801000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69" name="Line 16"/>
          <p:cNvSpPr>
            <a:spLocks noChangeShapeType="1"/>
          </p:cNvSpPr>
          <p:nvPr/>
        </p:nvSpPr>
        <p:spPr bwMode="auto">
          <a:xfrm flipV="1">
            <a:off x="5981182" y="1993343"/>
            <a:ext cx="676981" cy="404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" name="Line 16"/>
          <p:cNvSpPr>
            <a:spLocks noChangeShapeType="1"/>
          </p:cNvSpPr>
          <p:nvPr/>
        </p:nvSpPr>
        <p:spPr bwMode="auto">
          <a:xfrm flipH="1" flipV="1">
            <a:off x="6670794" y="1985435"/>
            <a:ext cx="566718" cy="43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1" name="Rectangle 20"/>
          <p:cNvSpPr>
            <a:spLocks noChangeArrowheads="1"/>
          </p:cNvSpPr>
          <p:nvPr/>
        </p:nvSpPr>
        <p:spPr bwMode="auto">
          <a:xfrm>
            <a:off x="5726094" y="1695089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994040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72" name="Rectangle 17"/>
          <p:cNvSpPr>
            <a:spLocks noChangeArrowheads="1"/>
          </p:cNvSpPr>
          <p:nvPr/>
        </p:nvSpPr>
        <p:spPr bwMode="auto">
          <a:xfrm>
            <a:off x="7736824" y="1828236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832700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73" name="Rectangle 39"/>
          <p:cNvSpPr>
            <a:spLocks noChangeArrowheads="1"/>
          </p:cNvSpPr>
          <p:nvPr/>
        </p:nvSpPr>
        <p:spPr bwMode="auto">
          <a:xfrm>
            <a:off x="6812829" y="1083086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1826740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75" name="Line 16"/>
          <p:cNvSpPr>
            <a:spLocks noChangeShapeType="1"/>
          </p:cNvSpPr>
          <p:nvPr/>
        </p:nvSpPr>
        <p:spPr bwMode="auto">
          <a:xfrm flipV="1">
            <a:off x="6668394" y="1477239"/>
            <a:ext cx="577118" cy="5029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6" name="Line 16"/>
          <p:cNvSpPr>
            <a:spLocks noChangeShapeType="1"/>
          </p:cNvSpPr>
          <p:nvPr/>
        </p:nvSpPr>
        <p:spPr bwMode="auto">
          <a:xfrm flipH="1" flipV="1">
            <a:off x="7245512" y="1468247"/>
            <a:ext cx="566718" cy="43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7" name="Text Box 44"/>
          <p:cNvSpPr txBox="1">
            <a:spLocks noChangeArrowheads="1"/>
          </p:cNvSpPr>
          <p:nvPr/>
        </p:nvSpPr>
        <p:spPr bwMode="auto">
          <a:xfrm>
            <a:off x="122108" y="2147701"/>
            <a:ext cx="91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(1</a:t>
            </a:r>
            <a:r>
              <a:rPr lang="en-US" altLang="zh-TW" baseline="30000" dirty="0">
                <a:solidFill>
                  <a:srgbClr val="3333FF"/>
                </a:solidFill>
              </a:rPr>
              <a:t>st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79" name="Rectangle 17"/>
          <p:cNvSpPr>
            <a:spLocks noChangeArrowheads="1"/>
          </p:cNvSpPr>
          <p:nvPr/>
        </p:nvSpPr>
        <p:spPr bwMode="auto">
          <a:xfrm>
            <a:off x="141484" y="1872963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832700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80" name="Text Box 44"/>
          <p:cNvSpPr txBox="1">
            <a:spLocks noChangeArrowheads="1"/>
          </p:cNvSpPr>
          <p:nvPr/>
        </p:nvSpPr>
        <p:spPr bwMode="auto">
          <a:xfrm>
            <a:off x="1189676" y="5328999"/>
            <a:ext cx="20315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(no paring)</a:t>
            </a:r>
          </a:p>
        </p:txBody>
      </p:sp>
      <p:sp>
        <p:nvSpPr>
          <p:cNvPr id="181" name="Text Box 44"/>
          <p:cNvSpPr txBox="1">
            <a:spLocks noChangeArrowheads="1"/>
          </p:cNvSpPr>
          <p:nvPr/>
        </p:nvSpPr>
        <p:spPr bwMode="auto">
          <a:xfrm>
            <a:off x="6033151" y="5481458"/>
            <a:ext cx="18858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(moving upward and sorting)</a:t>
            </a:r>
          </a:p>
        </p:txBody>
      </p:sp>
    </p:spTree>
    <p:extLst>
      <p:ext uri="{BB962C8B-B14F-4D97-AF65-F5344CB8AC3E}">
        <p14:creationId xmlns:p14="http://schemas.microsoft.com/office/powerpoint/2010/main" val="4141591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B9E2493-CAC8-44F4-BC48-D138218D0E5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315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2553748" y="259620"/>
            <a:ext cx="45889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Huffman coding by the greedy algorithm </a:t>
            </a:r>
          </a:p>
        </p:txBody>
      </p:sp>
      <p:sp>
        <p:nvSpPr>
          <p:cNvPr id="98" name="Rectangle 26"/>
          <p:cNvSpPr>
            <a:spLocks noChangeArrowheads="1"/>
          </p:cNvSpPr>
          <p:nvPr/>
        </p:nvSpPr>
        <p:spPr bwMode="auto">
          <a:xfrm>
            <a:off x="5717853" y="3235314"/>
            <a:ext cx="790343" cy="37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 flipH="1">
            <a:off x="5085753" y="4655105"/>
            <a:ext cx="495075" cy="6808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" name="Line 16"/>
          <p:cNvSpPr>
            <a:spLocks noChangeShapeType="1"/>
          </p:cNvSpPr>
          <p:nvPr/>
        </p:nvSpPr>
        <p:spPr bwMode="auto">
          <a:xfrm>
            <a:off x="5573688" y="4671063"/>
            <a:ext cx="589120" cy="5773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3" name="Line 16"/>
          <p:cNvSpPr>
            <a:spLocks noChangeShapeType="1"/>
          </p:cNvSpPr>
          <p:nvPr/>
        </p:nvSpPr>
        <p:spPr bwMode="auto">
          <a:xfrm flipH="1">
            <a:off x="4607151" y="5315700"/>
            <a:ext cx="502707" cy="572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4" name="Line 16"/>
          <p:cNvSpPr>
            <a:spLocks noChangeShapeType="1"/>
          </p:cNvSpPr>
          <p:nvPr/>
        </p:nvSpPr>
        <p:spPr bwMode="auto">
          <a:xfrm>
            <a:off x="5094557" y="5362060"/>
            <a:ext cx="542174" cy="5262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5" name="Rectangle 36"/>
          <p:cNvSpPr>
            <a:spLocks noChangeArrowheads="1"/>
          </p:cNvSpPr>
          <p:nvPr/>
        </p:nvSpPr>
        <p:spPr bwMode="auto">
          <a:xfrm>
            <a:off x="5433050" y="5853091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06" name="Rectangle 35"/>
          <p:cNvSpPr>
            <a:spLocks noChangeArrowheads="1"/>
          </p:cNvSpPr>
          <p:nvPr/>
        </p:nvSpPr>
        <p:spPr bwMode="auto">
          <a:xfrm>
            <a:off x="4219136" y="5837276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3920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07" name="Rectangle 34"/>
          <p:cNvSpPr>
            <a:spLocks noChangeArrowheads="1"/>
          </p:cNvSpPr>
          <p:nvPr/>
        </p:nvSpPr>
        <p:spPr bwMode="auto">
          <a:xfrm>
            <a:off x="5934898" y="5180436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08" name="Rectangle 20"/>
          <p:cNvSpPr>
            <a:spLocks noChangeArrowheads="1"/>
          </p:cNvSpPr>
          <p:nvPr/>
        </p:nvSpPr>
        <p:spPr bwMode="auto">
          <a:xfrm>
            <a:off x="4448226" y="5151328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09" name="Rectangle 20"/>
          <p:cNvSpPr>
            <a:spLocks noChangeArrowheads="1"/>
          </p:cNvSpPr>
          <p:nvPr/>
        </p:nvSpPr>
        <p:spPr bwMode="auto">
          <a:xfrm>
            <a:off x="5500587" y="4486903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4468627" y="4533581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1" name="Line 16"/>
          <p:cNvSpPr>
            <a:spLocks noChangeShapeType="1"/>
          </p:cNvSpPr>
          <p:nvPr/>
        </p:nvSpPr>
        <p:spPr bwMode="auto">
          <a:xfrm>
            <a:off x="5827654" y="4027350"/>
            <a:ext cx="748594" cy="5638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2" name="Line 16"/>
          <p:cNvSpPr>
            <a:spLocks noChangeShapeType="1"/>
          </p:cNvSpPr>
          <p:nvPr/>
        </p:nvSpPr>
        <p:spPr bwMode="auto">
          <a:xfrm flipH="1">
            <a:off x="5571198" y="4019482"/>
            <a:ext cx="265968" cy="6515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3" name="Rectangle 33"/>
          <p:cNvSpPr>
            <a:spLocks noChangeArrowheads="1"/>
          </p:cNvSpPr>
          <p:nvPr/>
        </p:nvSpPr>
        <p:spPr bwMode="auto">
          <a:xfrm>
            <a:off x="6331736" y="4533582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4" name="Rectangle 20"/>
          <p:cNvSpPr>
            <a:spLocks noChangeArrowheads="1"/>
          </p:cNvSpPr>
          <p:nvPr/>
        </p:nvSpPr>
        <p:spPr bwMode="auto">
          <a:xfrm>
            <a:off x="5806871" y="3780985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15" name="Rectangle 26"/>
          <p:cNvSpPr>
            <a:spLocks noChangeArrowheads="1"/>
          </p:cNvSpPr>
          <p:nvPr/>
        </p:nvSpPr>
        <p:spPr bwMode="auto">
          <a:xfrm>
            <a:off x="3613965" y="4542453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16" name="Line 16"/>
          <p:cNvSpPr>
            <a:spLocks noChangeShapeType="1"/>
          </p:cNvSpPr>
          <p:nvPr/>
        </p:nvSpPr>
        <p:spPr bwMode="auto">
          <a:xfrm flipH="1">
            <a:off x="4056544" y="3999091"/>
            <a:ext cx="434285" cy="5920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7" name="Line 16"/>
          <p:cNvSpPr>
            <a:spLocks noChangeShapeType="1"/>
          </p:cNvSpPr>
          <p:nvPr/>
        </p:nvSpPr>
        <p:spPr bwMode="auto">
          <a:xfrm>
            <a:off x="4490828" y="4027350"/>
            <a:ext cx="387131" cy="5638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3786537" y="3814425"/>
            <a:ext cx="914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19" name="Line 16"/>
          <p:cNvSpPr>
            <a:spLocks noChangeShapeType="1"/>
          </p:cNvSpPr>
          <p:nvPr/>
        </p:nvSpPr>
        <p:spPr bwMode="auto">
          <a:xfrm flipH="1">
            <a:off x="4490829" y="3325818"/>
            <a:ext cx="632533" cy="67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0" name="Line 16"/>
          <p:cNvSpPr>
            <a:spLocks noChangeShapeType="1"/>
          </p:cNvSpPr>
          <p:nvPr/>
        </p:nvSpPr>
        <p:spPr bwMode="auto">
          <a:xfrm>
            <a:off x="5085320" y="3341351"/>
            <a:ext cx="742334" cy="70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1" name="Rectangle 20"/>
          <p:cNvSpPr>
            <a:spLocks noChangeArrowheads="1"/>
          </p:cNvSpPr>
          <p:nvPr/>
        </p:nvSpPr>
        <p:spPr bwMode="auto">
          <a:xfrm>
            <a:off x="4334224" y="3109683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22" name="Rectangle 26"/>
          <p:cNvSpPr>
            <a:spLocks noChangeArrowheads="1"/>
          </p:cNvSpPr>
          <p:nvPr/>
        </p:nvSpPr>
        <p:spPr bwMode="auto">
          <a:xfrm>
            <a:off x="3961451" y="2627447"/>
            <a:ext cx="8761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114000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23" name="Line 16"/>
          <p:cNvSpPr>
            <a:spLocks noChangeShapeType="1"/>
          </p:cNvSpPr>
          <p:nvPr/>
        </p:nvSpPr>
        <p:spPr bwMode="auto">
          <a:xfrm flipV="1">
            <a:off x="5079198" y="2718749"/>
            <a:ext cx="500225" cy="638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4" name="Line 16"/>
          <p:cNvSpPr>
            <a:spLocks noChangeShapeType="1"/>
          </p:cNvSpPr>
          <p:nvPr/>
        </p:nvSpPr>
        <p:spPr bwMode="auto">
          <a:xfrm flipH="1" flipV="1">
            <a:off x="5590109" y="2735325"/>
            <a:ext cx="481313" cy="59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5" name="Rectangle 20"/>
          <p:cNvSpPr>
            <a:spLocks noChangeArrowheads="1"/>
          </p:cNvSpPr>
          <p:nvPr/>
        </p:nvSpPr>
        <p:spPr bwMode="auto">
          <a:xfrm>
            <a:off x="5571198" y="2454738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79040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26" name="Line 16"/>
          <p:cNvSpPr>
            <a:spLocks noChangeShapeType="1"/>
          </p:cNvSpPr>
          <p:nvPr/>
        </p:nvSpPr>
        <p:spPr bwMode="auto">
          <a:xfrm flipV="1">
            <a:off x="4510026" y="2117437"/>
            <a:ext cx="525535" cy="5534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7" name="Line 16"/>
          <p:cNvSpPr>
            <a:spLocks noChangeShapeType="1"/>
          </p:cNvSpPr>
          <p:nvPr/>
        </p:nvSpPr>
        <p:spPr bwMode="auto">
          <a:xfrm flipH="1" flipV="1">
            <a:off x="5031982" y="2150093"/>
            <a:ext cx="551313" cy="5686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8" name="Rectangle 20"/>
          <p:cNvSpPr>
            <a:spLocks noChangeArrowheads="1"/>
          </p:cNvSpPr>
          <p:nvPr/>
        </p:nvSpPr>
        <p:spPr bwMode="auto">
          <a:xfrm>
            <a:off x="4988247" y="1958375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193040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29" name="Rectangle 18"/>
          <p:cNvSpPr>
            <a:spLocks noChangeArrowheads="1"/>
          </p:cNvSpPr>
          <p:nvPr/>
        </p:nvSpPr>
        <p:spPr bwMode="auto">
          <a:xfrm>
            <a:off x="3299969" y="2082589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801000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30" name="Line 16"/>
          <p:cNvSpPr>
            <a:spLocks noChangeShapeType="1"/>
          </p:cNvSpPr>
          <p:nvPr/>
        </p:nvSpPr>
        <p:spPr bwMode="auto">
          <a:xfrm flipV="1">
            <a:off x="3840649" y="1600560"/>
            <a:ext cx="650182" cy="5168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1" name="Line 16"/>
          <p:cNvSpPr>
            <a:spLocks noChangeShapeType="1"/>
          </p:cNvSpPr>
          <p:nvPr/>
        </p:nvSpPr>
        <p:spPr bwMode="auto">
          <a:xfrm flipH="1" flipV="1">
            <a:off x="4475475" y="1609286"/>
            <a:ext cx="546516" cy="53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2" name="Rectangle 20"/>
          <p:cNvSpPr>
            <a:spLocks noChangeArrowheads="1"/>
          </p:cNvSpPr>
          <p:nvPr/>
        </p:nvSpPr>
        <p:spPr bwMode="auto">
          <a:xfrm>
            <a:off x="3550724" y="1407149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994040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33" name="Rectangle 17"/>
          <p:cNvSpPr>
            <a:spLocks noChangeArrowheads="1"/>
          </p:cNvSpPr>
          <p:nvPr/>
        </p:nvSpPr>
        <p:spPr bwMode="auto">
          <a:xfrm>
            <a:off x="5741280" y="1581935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832700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34" name="Rectangle 39"/>
          <p:cNvSpPr>
            <a:spLocks noChangeArrowheads="1"/>
          </p:cNvSpPr>
          <p:nvPr/>
        </p:nvSpPr>
        <p:spPr bwMode="auto">
          <a:xfrm>
            <a:off x="4510026" y="777402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1826740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35" name="Line 16"/>
          <p:cNvSpPr>
            <a:spLocks noChangeShapeType="1"/>
          </p:cNvSpPr>
          <p:nvPr/>
        </p:nvSpPr>
        <p:spPr bwMode="auto">
          <a:xfrm flipV="1">
            <a:off x="4458443" y="1149333"/>
            <a:ext cx="765833" cy="4660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6" name="Line 16"/>
          <p:cNvSpPr>
            <a:spLocks noChangeShapeType="1"/>
          </p:cNvSpPr>
          <p:nvPr/>
        </p:nvSpPr>
        <p:spPr bwMode="auto">
          <a:xfrm flipH="1" flipV="1">
            <a:off x="5220072" y="1124744"/>
            <a:ext cx="823217" cy="5328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7" name="Rectangle 20"/>
          <p:cNvSpPr>
            <a:spLocks noChangeArrowheads="1"/>
          </p:cNvSpPr>
          <p:nvPr/>
        </p:nvSpPr>
        <p:spPr bwMode="auto">
          <a:xfrm>
            <a:off x="4595332" y="11387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38" name="Rectangle 20"/>
          <p:cNvSpPr>
            <a:spLocks noChangeArrowheads="1"/>
          </p:cNvSpPr>
          <p:nvPr/>
        </p:nvSpPr>
        <p:spPr bwMode="auto">
          <a:xfrm>
            <a:off x="5459069" y="1109211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39" name="Rectangle 20"/>
          <p:cNvSpPr>
            <a:spLocks noChangeArrowheads="1"/>
          </p:cNvSpPr>
          <p:nvPr/>
        </p:nvSpPr>
        <p:spPr bwMode="auto">
          <a:xfrm>
            <a:off x="3786537" y="1673222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0" name="Rectangle 20"/>
          <p:cNvSpPr>
            <a:spLocks noChangeArrowheads="1"/>
          </p:cNvSpPr>
          <p:nvPr/>
        </p:nvSpPr>
        <p:spPr bwMode="auto">
          <a:xfrm>
            <a:off x="4663700" y="163745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1" name="Rectangle 20"/>
          <p:cNvSpPr>
            <a:spLocks noChangeArrowheads="1"/>
          </p:cNvSpPr>
          <p:nvPr/>
        </p:nvSpPr>
        <p:spPr bwMode="auto">
          <a:xfrm>
            <a:off x="4254872" y="2242548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2" name="Rectangle 20"/>
          <p:cNvSpPr>
            <a:spLocks noChangeArrowheads="1"/>
          </p:cNvSpPr>
          <p:nvPr/>
        </p:nvSpPr>
        <p:spPr bwMode="auto">
          <a:xfrm>
            <a:off x="5281756" y="2220591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3" name="Rectangle 20"/>
          <p:cNvSpPr>
            <a:spLocks noChangeArrowheads="1"/>
          </p:cNvSpPr>
          <p:nvPr/>
        </p:nvSpPr>
        <p:spPr bwMode="auto">
          <a:xfrm>
            <a:off x="4729574" y="2860480"/>
            <a:ext cx="6377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4" name="Rectangle 20"/>
          <p:cNvSpPr>
            <a:spLocks noChangeArrowheads="1"/>
          </p:cNvSpPr>
          <p:nvPr/>
        </p:nvSpPr>
        <p:spPr bwMode="auto">
          <a:xfrm>
            <a:off x="5785637" y="2884172"/>
            <a:ext cx="6377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5" name="Rectangle 20"/>
          <p:cNvSpPr>
            <a:spLocks noChangeArrowheads="1"/>
          </p:cNvSpPr>
          <p:nvPr/>
        </p:nvSpPr>
        <p:spPr bwMode="auto">
          <a:xfrm>
            <a:off x="4093657" y="3477789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6" name="Rectangle 20"/>
          <p:cNvSpPr>
            <a:spLocks noChangeArrowheads="1"/>
          </p:cNvSpPr>
          <p:nvPr/>
        </p:nvSpPr>
        <p:spPr bwMode="auto">
          <a:xfrm>
            <a:off x="5409517" y="3473768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7" name="Rectangle 20"/>
          <p:cNvSpPr>
            <a:spLocks noChangeArrowheads="1"/>
          </p:cNvSpPr>
          <p:nvPr/>
        </p:nvSpPr>
        <p:spPr bwMode="auto">
          <a:xfrm>
            <a:off x="3449785" y="4114646"/>
            <a:ext cx="868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8" name="Rectangle 20"/>
          <p:cNvSpPr>
            <a:spLocks noChangeArrowheads="1"/>
          </p:cNvSpPr>
          <p:nvPr/>
        </p:nvSpPr>
        <p:spPr bwMode="auto">
          <a:xfrm>
            <a:off x="4351501" y="4126135"/>
            <a:ext cx="868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9" name="Rectangle 20"/>
          <p:cNvSpPr>
            <a:spLocks noChangeArrowheads="1"/>
          </p:cNvSpPr>
          <p:nvPr/>
        </p:nvSpPr>
        <p:spPr bwMode="auto">
          <a:xfrm>
            <a:off x="5155822" y="4120917"/>
            <a:ext cx="868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011010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50" name="Rectangle 20"/>
          <p:cNvSpPr>
            <a:spLocks noChangeArrowheads="1"/>
          </p:cNvSpPr>
          <p:nvPr/>
        </p:nvSpPr>
        <p:spPr bwMode="auto">
          <a:xfrm>
            <a:off x="6219655" y="4088592"/>
            <a:ext cx="868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011011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51" name="Rectangle 20"/>
          <p:cNvSpPr>
            <a:spLocks noChangeArrowheads="1"/>
          </p:cNvSpPr>
          <p:nvPr/>
        </p:nvSpPr>
        <p:spPr bwMode="auto">
          <a:xfrm>
            <a:off x="5763364" y="4864994"/>
            <a:ext cx="983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0110101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52" name="Rectangle 20"/>
          <p:cNvSpPr>
            <a:spLocks noChangeArrowheads="1"/>
          </p:cNvSpPr>
          <p:nvPr/>
        </p:nvSpPr>
        <p:spPr bwMode="auto">
          <a:xfrm>
            <a:off x="4647105" y="4831896"/>
            <a:ext cx="12636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0110100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53" name="Rectangle 20"/>
          <p:cNvSpPr>
            <a:spLocks noChangeArrowheads="1"/>
          </p:cNvSpPr>
          <p:nvPr/>
        </p:nvSpPr>
        <p:spPr bwMode="auto">
          <a:xfrm>
            <a:off x="4080278" y="5450466"/>
            <a:ext cx="12636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01101000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54" name="Rectangle 20"/>
          <p:cNvSpPr>
            <a:spLocks noChangeArrowheads="1"/>
          </p:cNvSpPr>
          <p:nvPr/>
        </p:nvSpPr>
        <p:spPr bwMode="auto">
          <a:xfrm>
            <a:off x="5185610" y="5457766"/>
            <a:ext cx="12636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01101001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55" name="Text Box 40"/>
          <p:cNvSpPr txBox="1">
            <a:spLocks noChangeArrowheads="1"/>
          </p:cNvSpPr>
          <p:nvPr/>
        </p:nvSpPr>
        <p:spPr bwMode="auto">
          <a:xfrm>
            <a:off x="568389" y="490375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average code length = 1.7498</a:t>
            </a:r>
          </a:p>
        </p:txBody>
      </p:sp>
      <p:sp>
        <p:nvSpPr>
          <p:cNvPr id="156" name="Text Box 40"/>
          <p:cNvSpPr txBox="1">
            <a:spLocks noChangeArrowheads="1"/>
          </p:cNvSpPr>
          <p:nvPr/>
        </p:nvSpPr>
        <p:spPr bwMode="auto">
          <a:xfrm>
            <a:off x="564680" y="5602375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entropy/log(2) = 1.5830</a:t>
            </a:r>
          </a:p>
        </p:txBody>
      </p:sp>
    </p:spTree>
    <p:extLst>
      <p:ext uri="{BB962C8B-B14F-4D97-AF65-F5344CB8AC3E}">
        <p14:creationId xmlns:p14="http://schemas.microsoft.com/office/powerpoint/2010/main" val="4136983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388D854B-9D82-48FC-BFC9-A2FBFF1C345F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316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50825" y="549275"/>
            <a:ext cx="72009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zh-TW" altLang="en-US"/>
              <a:t>思考：  郵遞區號是多少進位的編碼？</a:t>
            </a:r>
          </a:p>
          <a:p>
            <a:pPr algn="just" eaLnBrk="1" hangingPunct="1"/>
            <a:endParaRPr lang="zh-TW" altLang="en-US"/>
          </a:p>
          <a:p>
            <a:pPr algn="just" eaLnBrk="1" hangingPunct="1"/>
            <a:r>
              <a:rPr lang="zh-TW" altLang="en-US"/>
              <a:t>　　　 電話號碼的區域碼是多少進位的編碼？</a:t>
            </a:r>
          </a:p>
          <a:p>
            <a:pPr algn="just" eaLnBrk="1" hangingPunct="1"/>
            <a:endParaRPr lang="zh-TW" altLang="en-US"/>
          </a:p>
          <a:p>
            <a:pPr algn="just" eaLnBrk="1" hangingPunct="1"/>
            <a:r>
              <a:rPr lang="zh-TW" altLang="en-US"/>
              <a:t>             中文輸入法是多少進位的編碼？  </a:t>
            </a:r>
          </a:p>
          <a:p>
            <a:pPr algn="ctr" eaLnBrk="1" hangingPunct="1"/>
            <a:endParaRPr lang="zh-TW" altLang="en-US"/>
          </a:p>
          <a:p>
            <a:pPr algn="just" eaLnBrk="1" hangingPunct="1"/>
            <a:r>
              <a:rPr lang="zh-TW" altLang="en-US"/>
              <a:t>             如何用 </a:t>
            </a:r>
            <a:r>
              <a:rPr lang="en-US" altLang="zh-TW"/>
              <a:t>Huffman coding </a:t>
            </a:r>
            <a:r>
              <a:rPr lang="zh-TW" altLang="en-US"/>
              <a:t>來處理類似問題？　　　</a:t>
            </a:r>
          </a:p>
        </p:txBody>
      </p:sp>
    </p:spTree>
    <p:extLst>
      <p:ext uri="{BB962C8B-B14F-4D97-AF65-F5344CB8AC3E}">
        <p14:creationId xmlns:p14="http://schemas.microsoft.com/office/powerpoint/2010/main" val="1727856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A359168B-F09C-4E5B-9954-7D7989CC513A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317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7777162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 b="1"/>
              <a:t>  </a:t>
            </a:r>
            <a:r>
              <a:rPr lang="en-US" altLang="zh-TW" sz="2400" b="1">
                <a:solidFill>
                  <a:srgbClr val="3333FF"/>
                </a:solidFill>
              </a:rPr>
              <a:t>8-D  Entropy and Coding Length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611188" y="1125538"/>
            <a:ext cx="5472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  <a:sym typeface="Symbol" pitchFamily="18" charset="2"/>
              </a:rPr>
              <a:t> E</a:t>
            </a:r>
            <a:r>
              <a:rPr lang="en-US" altLang="zh-TW">
                <a:solidFill>
                  <a:srgbClr val="3333FF"/>
                </a:solidFill>
              </a:rPr>
              <a:t>ntropy </a:t>
            </a:r>
            <a:r>
              <a:rPr lang="zh-TW" altLang="en-US">
                <a:solidFill>
                  <a:srgbClr val="3333FF"/>
                </a:solidFill>
              </a:rPr>
              <a:t>熵；亂度  </a:t>
            </a:r>
            <a:r>
              <a:rPr lang="en-US" altLang="zh-TW">
                <a:solidFill>
                  <a:srgbClr val="3333FF"/>
                </a:solidFill>
              </a:rPr>
              <a:t>(Information Theory) </a:t>
            </a:r>
            <a:r>
              <a:rPr lang="zh-TW" altLang="en-US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1258888" y="1755775"/>
          <a:ext cx="306546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7" name="Equation" r:id="rId3" imgW="3060700" imgH="749300" progId="Equation.DSMT4">
                  <p:embed/>
                </p:oleObj>
              </mc:Choice>
              <mc:Fallback>
                <p:oleObj name="Equation" r:id="rId3" imgW="3060700" imgH="749300" progId="Equation.DSMT4">
                  <p:embed/>
                  <p:pic>
                    <p:nvPicPr>
                      <p:cNvPr id="1434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755775"/>
                        <a:ext cx="3065462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5146675" y="1917700"/>
            <a:ext cx="183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/>
              <a:t>  </a:t>
            </a:r>
            <a:r>
              <a:rPr lang="en-US" altLang="zh-TW" i="1"/>
              <a:t>P</a:t>
            </a:r>
            <a:r>
              <a:rPr lang="en-US" altLang="zh-TW"/>
              <a:t>:  probability </a:t>
            </a: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682625" y="2566988"/>
            <a:ext cx="6967538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>
              <a:lnSpc>
                <a:spcPct val="115000"/>
              </a:lnSpc>
              <a:spcBef>
                <a:spcPct val="15000"/>
              </a:spcBef>
            </a:pP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0</a:t>
            </a:r>
            <a:r>
              <a:rPr lang="en-US" altLang="zh-TW"/>
              <a:t>) = 1,  entropy = 0        </a:t>
            </a:r>
          </a:p>
          <a:p>
            <a:pPr algn="just" eaLnBrk="1" hangingPunct="1">
              <a:lnSpc>
                <a:spcPct val="115000"/>
              </a:lnSpc>
              <a:spcBef>
                <a:spcPct val="15000"/>
              </a:spcBef>
            </a:pP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0</a:t>
            </a:r>
            <a:r>
              <a:rPr lang="en-US" altLang="zh-TW"/>
              <a:t>) = </a:t>
            </a: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1</a:t>
            </a:r>
            <a:r>
              <a:rPr lang="en-US" altLang="zh-TW"/>
              <a:t>) = 0.5,  entropy = 0.6931  </a:t>
            </a:r>
          </a:p>
          <a:p>
            <a:pPr algn="just" eaLnBrk="1" hangingPunct="1">
              <a:lnSpc>
                <a:spcPct val="115000"/>
              </a:lnSpc>
              <a:spcBef>
                <a:spcPct val="15000"/>
              </a:spcBef>
            </a:pP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0</a:t>
            </a:r>
            <a:r>
              <a:rPr lang="en-US" altLang="zh-TW"/>
              <a:t>) = </a:t>
            </a: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1</a:t>
            </a:r>
            <a:r>
              <a:rPr lang="en-US" altLang="zh-TW"/>
              <a:t>) = </a:t>
            </a: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2</a:t>
            </a:r>
            <a:r>
              <a:rPr lang="en-US" altLang="zh-TW"/>
              <a:t>) = </a:t>
            </a: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3</a:t>
            </a:r>
            <a:r>
              <a:rPr lang="en-US" altLang="zh-TW"/>
              <a:t>) = </a:t>
            </a: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4</a:t>
            </a:r>
            <a:r>
              <a:rPr lang="en-US" altLang="zh-TW"/>
              <a:t>) = 1/5,  entropy = 1.6094 </a:t>
            </a:r>
          </a:p>
          <a:p>
            <a:pPr algn="just" eaLnBrk="1" hangingPunct="1">
              <a:lnSpc>
                <a:spcPct val="115000"/>
              </a:lnSpc>
              <a:spcBef>
                <a:spcPct val="15000"/>
              </a:spcBef>
            </a:pP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0</a:t>
            </a:r>
            <a:r>
              <a:rPr lang="en-US" altLang="zh-TW"/>
              <a:t>) = </a:t>
            </a: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1</a:t>
            </a:r>
            <a:r>
              <a:rPr lang="en-US" altLang="zh-TW"/>
              <a:t>) = </a:t>
            </a: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2</a:t>
            </a:r>
            <a:r>
              <a:rPr lang="en-US" altLang="zh-TW"/>
              <a:t>) = </a:t>
            </a: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3</a:t>
            </a:r>
            <a:r>
              <a:rPr lang="en-US" altLang="zh-TW"/>
              <a:t>) = 0.1, </a:t>
            </a:r>
            <a:r>
              <a:rPr lang="en-US" altLang="zh-TW" i="1"/>
              <a:t>P</a:t>
            </a:r>
            <a:r>
              <a:rPr lang="en-US" altLang="zh-TW"/>
              <a:t>(S</a:t>
            </a:r>
            <a:r>
              <a:rPr lang="en-US" altLang="zh-TW" baseline="-25000"/>
              <a:t>4</a:t>
            </a:r>
            <a:r>
              <a:rPr lang="en-US" altLang="zh-TW"/>
              <a:t>) = 0.6, entropy = 1.2275 </a:t>
            </a:r>
          </a:p>
          <a:p>
            <a:pPr algn="just" eaLnBrk="1" hangingPunct="1">
              <a:lnSpc>
                <a:spcPct val="115000"/>
              </a:lnSpc>
              <a:spcBef>
                <a:spcPct val="15000"/>
              </a:spcBef>
            </a:pPr>
            <a:r>
              <a:rPr lang="en-US" altLang="zh-TW"/>
              <a:t>     </a:t>
            </a: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54063" y="4579938"/>
            <a:ext cx="55705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/>
              <a:t>同樣是有 </a:t>
            </a:r>
            <a:r>
              <a:rPr lang="en-US" altLang="zh-TW"/>
              <a:t>5 </a:t>
            </a:r>
            <a:r>
              <a:rPr lang="zh-TW" altLang="en-US"/>
              <a:t>種組合，機率分佈越集中，亂度越少</a:t>
            </a:r>
          </a:p>
        </p:txBody>
      </p:sp>
      <p:cxnSp>
        <p:nvCxnSpPr>
          <p:cNvPr id="11" name="直線單箭頭接點 10"/>
          <p:cNvCxnSpPr/>
          <p:nvPr/>
        </p:nvCxnSpPr>
        <p:spPr>
          <a:xfrm flipV="1">
            <a:off x="1763713" y="3716338"/>
            <a:ext cx="504825" cy="865187"/>
          </a:xfrm>
          <a:prstGeom prst="straightConnector1">
            <a:avLst/>
          </a:prstGeom>
          <a:ln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V="1">
            <a:off x="1908175" y="4076700"/>
            <a:ext cx="647700" cy="504825"/>
          </a:xfrm>
          <a:prstGeom prst="straightConnector1">
            <a:avLst/>
          </a:prstGeom>
          <a:ln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8" name="文字方塊 11"/>
          <p:cNvSpPr txBox="1">
            <a:spLocks noChangeArrowheads="1"/>
          </p:cNvSpPr>
          <p:nvPr/>
        </p:nvSpPr>
        <p:spPr bwMode="auto">
          <a:xfrm>
            <a:off x="6011863" y="1125538"/>
            <a:ext cx="2736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dirty="0">
                <a:solidFill>
                  <a:srgbClr val="FF0000"/>
                </a:solidFill>
              </a:rPr>
              <a:t>註：此處 </a:t>
            </a:r>
            <a:r>
              <a:rPr lang="en-US" altLang="zh-TW" dirty="0">
                <a:solidFill>
                  <a:srgbClr val="FF0000"/>
                </a:solidFill>
              </a:rPr>
              <a:t>log </a:t>
            </a:r>
            <a:r>
              <a:rPr lang="zh-TW" altLang="en-US" dirty="0">
                <a:solidFill>
                  <a:srgbClr val="FF0000"/>
                </a:solidFill>
              </a:rPr>
              <a:t>即 </a:t>
            </a:r>
            <a:r>
              <a:rPr lang="en-US" altLang="zh-TW" dirty="0" err="1">
                <a:solidFill>
                  <a:srgbClr val="FF0000"/>
                </a:solidFill>
              </a:rPr>
              <a:t>ln</a:t>
            </a:r>
            <a:endParaRPr lang="en-US" altLang="zh-TW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TW" dirty="0">
                <a:solidFill>
                  <a:srgbClr val="FF0000"/>
                </a:solidFill>
              </a:rPr>
              <a:t>         </a:t>
            </a:r>
            <a:r>
              <a:rPr lang="zh-TW" altLang="en-US" dirty="0">
                <a:solidFill>
                  <a:srgbClr val="FF0000"/>
                </a:solidFill>
              </a:rPr>
              <a:t>和 </a:t>
            </a:r>
            <a:r>
              <a:rPr lang="en-US" altLang="zh-TW" dirty="0">
                <a:solidFill>
                  <a:srgbClr val="FF0000"/>
                </a:solidFill>
              </a:rPr>
              <a:t>log</a:t>
            </a:r>
            <a:r>
              <a:rPr lang="en-US" altLang="zh-TW" baseline="-25000" dirty="0">
                <a:solidFill>
                  <a:srgbClr val="FF0000"/>
                </a:solidFill>
              </a:rPr>
              <a:t>10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zh-TW" altLang="en-US" dirty="0">
                <a:solidFill>
                  <a:srgbClr val="FF0000"/>
                </a:solidFill>
              </a:rPr>
              <a:t>不同</a:t>
            </a:r>
          </a:p>
        </p:txBody>
      </p:sp>
    </p:spTree>
    <p:extLst>
      <p:ext uri="{BB962C8B-B14F-4D97-AF65-F5344CB8AC3E}">
        <p14:creationId xmlns:p14="http://schemas.microsoft.com/office/powerpoint/2010/main" val="1353145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95288" y="404813"/>
            <a:ext cx="342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>
                <a:sym typeface="Symbol" pitchFamily="18" charset="2"/>
              </a:rPr>
              <a:t></a:t>
            </a:r>
            <a:r>
              <a:rPr lang="zh-TW" altLang="en-US"/>
              <a:t> </a:t>
            </a:r>
            <a:r>
              <a:rPr lang="en-US" altLang="zh-TW"/>
              <a:t>Huffman Coding </a:t>
            </a:r>
            <a:r>
              <a:rPr lang="zh-TW" altLang="en-US">
                <a:sym typeface="Symbol" pitchFamily="18" charset="2"/>
              </a:rPr>
              <a:t>的平均長度</a:t>
            </a:r>
          </a:p>
        </p:txBody>
      </p:sp>
      <p:sp>
        <p:nvSpPr>
          <p:cNvPr id="15363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C10CA2DB-367D-4A39-8EA7-DA24EEAB8937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318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684213" y="962025"/>
          <a:ext cx="28067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8" name="Equation" r:id="rId3" imgW="2806700" imgH="723900" progId="Equation.DSMT4">
                  <p:embed/>
                </p:oleObj>
              </mc:Choice>
              <mc:Fallback>
                <p:oleObj name="Equation" r:id="rId3" imgW="2806700" imgH="723900" progId="Equation.DSMT4">
                  <p:embed/>
                  <p:pic>
                    <p:nvPicPr>
                      <p:cNvPr id="1536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62025"/>
                        <a:ext cx="28067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3779838" y="1125538"/>
            <a:ext cx="5186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/>
              <a:t> </a:t>
            </a:r>
            <a:r>
              <a:rPr lang="en-US" altLang="zh-TW" i="1"/>
              <a:t>P</a:t>
            </a:r>
            <a:r>
              <a:rPr lang="en-US" altLang="zh-TW"/>
              <a:t>(</a:t>
            </a:r>
            <a:r>
              <a:rPr lang="en-US" altLang="zh-TW" i="1"/>
              <a:t>S</a:t>
            </a:r>
            <a:r>
              <a:rPr lang="en-US" altLang="zh-TW" i="1" baseline="-25000"/>
              <a:t>j</a:t>
            </a:r>
            <a:r>
              <a:rPr lang="en-US" altLang="zh-TW"/>
              <a:t>): </a:t>
            </a:r>
            <a:r>
              <a:rPr lang="en-US" altLang="zh-TW" i="1"/>
              <a:t>S</a:t>
            </a:r>
            <a:r>
              <a:rPr lang="en-US" altLang="zh-TW" i="1" baseline="-25000"/>
              <a:t>j</a:t>
            </a:r>
            <a:r>
              <a:rPr lang="en-US" altLang="zh-TW"/>
              <a:t> </a:t>
            </a:r>
            <a:r>
              <a:rPr lang="zh-TW" altLang="en-US"/>
              <a:t>發生的機率，    </a:t>
            </a:r>
            <a:r>
              <a:rPr lang="en-US" altLang="zh-TW" i="1"/>
              <a:t>L</a:t>
            </a:r>
            <a:r>
              <a:rPr lang="en-US" altLang="zh-TW"/>
              <a:t>(</a:t>
            </a:r>
            <a:r>
              <a:rPr lang="en-US" altLang="zh-TW" i="1"/>
              <a:t>S</a:t>
            </a:r>
            <a:r>
              <a:rPr lang="en-US" altLang="zh-TW" i="1" baseline="-25000"/>
              <a:t>j</a:t>
            </a:r>
            <a:r>
              <a:rPr lang="en-US" altLang="zh-TW"/>
              <a:t>) : </a:t>
            </a:r>
            <a:r>
              <a:rPr lang="en-US" altLang="zh-TW" i="1"/>
              <a:t>S</a:t>
            </a:r>
            <a:r>
              <a:rPr lang="en-US" altLang="zh-TW" i="1" baseline="-25000"/>
              <a:t>j</a:t>
            </a:r>
            <a:r>
              <a:rPr lang="en-US" altLang="zh-TW"/>
              <a:t> </a:t>
            </a:r>
            <a:r>
              <a:rPr lang="zh-TW" altLang="en-US"/>
              <a:t>的編碼長度</a:t>
            </a: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468313" y="1916113"/>
            <a:ext cx="2722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b="1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zh-TW" altLang="en-US" b="1">
                <a:solidFill>
                  <a:srgbClr val="3333FF"/>
                </a:solidFill>
              </a:rPr>
              <a:t> </a:t>
            </a:r>
            <a:r>
              <a:rPr lang="en-US" altLang="zh-TW" b="1">
                <a:solidFill>
                  <a:srgbClr val="3333FF"/>
                </a:solidFill>
              </a:rPr>
              <a:t>Shannon </a:t>
            </a:r>
            <a:r>
              <a:rPr lang="zh-TW" altLang="en-US" b="1">
                <a:solidFill>
                  <a:srgbClr val="3333FF"/>
                </a:solidFill>
                <a:sym typeface="Symbol" pitchFamily="18" charset="2"/>
              </a:rPr>
              <a:t>編碼定理：</a:t>
            </a:r>
            <a:r>
              <a:rPr lang="zh-TW" altLang="en-US">
                <a:solidFill>
                  <a:srgbClr val="3333FF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graphicFrame>
        <p:nvGraphicFramePr>
          <p:cNvPr id="15368" name="Object 10"/>
          <p:cNvGraphicFramePr>
            <a:graphicFrameLocks noChangeAspect="1"/>
          </p:cNvGraphicFramePr>
          <p:nvPr/>
        </p:nvGraphicFramePr>
        <p:xfrm>
          <a:off x="1979613" y="2636838"/>
          <a:ext cx="33909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9" name="Equation" r:id="rId5" imgW="3390900" imgH="660400" progId="Equation.DSMT4">
                  <p:embed/>
                </p:oleObj>
              </mc:Choice>
              <mc:Fallback>
                <p:oleObj name="Equation" r:id="rId5" imgW="3390900" imgH="660400" progId="Equation.DSMT4">
                  <p:embed/>
                  <p:pic>
                    <p:nvPicPr>
                      <p:cNvPr id="1536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636838"/>
                        <a:ext cx="33909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755650" y="5196331"/>
            <a:ext cx="4895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dirty="0"/>
              <a:t>都和 </a:t>
            </a:r>
            <a:r>
              <a:rPr lang="en-US" altLang="zh-TW" dirty="0"/>
              <a:t>entropy </a:t>
            </a:r>
            <a:r>
              <a:rPr lang="zh-TW" altLang="en-US" dirty="0"/>
              <a:t>有密切關係</a:t>
            </a:r>
          </a:p>
        </p:txBody>
      </p:sp>
      <p:sp>
        <p:nvSpPr>
          <p:cNvPr id="15370" name="文字方塊 9"/>
          <p:cNvSpPr txBox="1">
            <a:spLocks noChangeArrowheads="1"/>
          </p:cNvSpPr>
          <p:nvPr/>
        </p:nvSpPr>
        <p:spPr bwMode="auto">
          <a:xfrm>
            <a:off x="468313" y="3644900"/>
            <a:ext cx="4751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dirty="0">
                <a:sym typeface="Symbol" pitchFamily="18" charset="2"/>
              </a:rPr>
              <a:t></a:t>
            </a:r>
            <a:r>
              <a:rPr lang="zh-TW" altLang="en-US" dirty="0"/>
              <a:t> </a:t>
            </a:r>
            <a:r>
              <a:rPr lang="en-US" altLang="zh-TW" dirty="0"/>
              <a:t>Huffman Coding  </a:t>
            </a:r>
            <a:r>
              <a:rPr lang="zh-TW" altLang="en-US" dirty="0"/>
              <a:t>的 </a:t>
            </a:r>
            <a:r>
              <a:rPr lang="en-US" altLang="zh-TW" dirty="0"/>
              <a:t>total coding length </a:t>
            </a:r>
            <a:endParaRPr lang="zh-TW" altLang="en-US" dirty="0"/>
          </a:p>
        </p:txBody>
      </p:sp>
      <p:graphicFrame>
        <p:nvGraphicFramePr>
          <p:cNvPr id="15371" name="Object 4"/>
          <p:cNvGraphicFramePr>
            <a:graphicFrameLocks noChangeAspect="1"/>
          </p:cNvGraphicFramePr>
          <p:nvPr/>
        </p:nvGraphicFramePr>
        <p:xfrm>
          <a:off x="5003800" y="3665538"/>
          <a:ext cx="1587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0" name="Equation" r:id="rId7" imgW="1586811" imgH="355446" progId="Equation.DSMT4">
                  <p:embed/>
                </p:oleObj>
              </mc:Choice>
              <mc:Fallback>
                <p:oleObj name="Equation" r:id="rId7" imgW="1586811" imgH="355446" progId="Equation.DSMT4">
                  <p:embed/>
                  <p:pic>
                    <p:nvPicPr>
                      <p:cNvPr id="1537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665538"/>
                        <a:ext cx="15875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矩形 11"/>
          <p:cNvSpPr>
            <a:spLocks noChangeArrowheads="1"/>
          </p:cNvSpPr>
          <p:nvPr/>
        </p:nvSpPr>
        <p:spPr bwMode="auto">
          <a:xfrm>
            <a:off x="6875463" y="3644900"/>
            <a:ext cx="1749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/>
              <a:t> </a:t>
            </a:r>
            <a:r>
              <a:rPr lang="en-US" altLang="zh-TW" i="1"/>
              <a:t>N</a:t>
            </a:r>
            <a:r>
              <a:rPr lang="en-US" altLang="zh-TW"/>
              <a:t>:  data length</a:t>
            </a:r>
            <a:endParaRPr lang="zh-TW" altLang="en-US"/>
          </a:p>
        </p:txBody>
      </p:sp>
      <p:graphicFrame>
        <p:nvGraphicFramePr>
          <p:cNvPr id="15373" name="Object 10"/>
          <p:cNvGraphicFramePr>
            <a:graphicFrameLocks noChangeAspect="1"/>
          </p:cNvGraphicFramePr>
          <p:nvPr>
            <p:extLst/>
          </p:nvPr>
        </p:nvGraphicFramePr>
        <p:xfrm>
          <a:off x="1927985" y="4255516"/>
          <a:ext cx="46863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1" name="Equation" r:id="rId9" imgW="4686120" imgH="711000" progId="Equation.DSMT4">
                  <p:embed/>
                </p:oleObj>
              </mc:Choice>
              <mc:Fallback>
                <p:oleObj name="Equation" r:id="rId9" imgW="4686120" imgH="711000" progId="Equation.DSMT4">
                  <p:embed/>
                  <p:pic>
                    <p:nvPicPr>
                      <p:cNvPr id="1537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985" y="4255516"/>
                        <a:ext cx="4686300" cy="706437"/>
                      </a:xfrm>
                      <a:prstGeom prst="rect">
                        <a:avLst/>
                      </a:prstGeom>
                      <a:noFill/>
                      <a:ln w="38100" cmpd="dbl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文字方塊 14"/>
          <p:cNvSpPr txBox="1">
            <a:spLocks noChangeArrowheads="1"/>
          </p:cNvSpPr>
          <p:nvPr/>
        </p:nvSpPr>
        <p:spPr bwMode="auto">
          <a:xfrm>
            <a:off x="5795963" y="2924175"/>
            <a:ext cx="27368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若使用 </a:t>
            </a:r>
            <a:r>
              <a:rPr lang="en-US" altLang="zh-TW" i="1"/>
              <a:t>k</a:t>
            </a:r>
            <a:r>
              <a:rPr lang="en-US" altLang="zh-TW"/>
              <a:t> </a:t>
            </a:r>
            <a:r>
              <a:rPr lang="zh-TW" altLang="en-US"/>
              <a:t>進位的編碼</a:t>
            </a:r>
          </a:p>
        </p:txBody>
      </p:sp>
      <p:sp>
        <p:nvSpPr>
          <p:cNvPr id="2" name="橢圓 1"/>
          <p:cNvSpPr/>
          <p:nvPr/>
        </p:nvSpPr>
        <p:spPr>
          <a:xfrm>
            <a:off x="474663" y="1843088"/>
            <a:ext cx="2722562" cy="501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4" name="五角星形 3"/>
          <p:cNvSpPr/>
          <p:nvPr/>
        </p:nvSpPr>
        <p:spPr>
          <a:xfrm>
            <a:off x="395288" y="1506538"/>
            <a:ext cx="360362" cy="312737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7" name="五角星形 16"/>
          <p:cNvSpPr/>
          <p:nvPr/>
        </p:nvSpPr>
        <p:spPr>
          <a:xfrm>
            <a:off x="125413" y="1828800"/>
            <a:ext cx="360362" cy="31273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8" name="文字方塊 9"/>
          <p:cNvSpPr txBox="1">
            <a:spLocks noChangeArrowheads="1"/>
          </p:cNvSpPr>
          <p:nvPr/>
        </p:nvSpPr>
        <p:spPr bwMode="auto">
          <a:xfrm>
            <a:off x="1829594" y="5734117"/>
            <a:ext cx="4751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dirty="0">
                <a:sym typeface="Symbol" pitchFamily="18" charset="2"/>
              </a:rPr>
              <a:t>ceil: </a:t>
            </a:r>
            <a:r>
              <a:rPr lang="zh-TW" altLang="en-US" dirty="0">
                <a:sym typeface="Symbol" pitchFamily="18" charset="2"/>
              </a:rPr>
              <a:t>無條件進位</a:t>
            </a:r>
            <a:r>
              <a:rPr lang="en-US" altLang="zh-TW" dirty="0">
                <a:sym typeface="Symbol" pitchFamily="18" charset="2"/>
              </a:rPr>
              <a:t>,   floor: </a:t>
            </a:r>
            <a:r>
              <a:rPr lang="zh-TW" altLang="en-US" dirty="0">
                <a:sym typeface="Symbol" pitchFamily="18" charset="2"/>
              </a:rPr>
              <a:t>無條件捨去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7501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0EE2C07-4343-47DA-AD1B-C434ECB5F8C0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319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6387" name="Rectangle 11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16388" name="文字方塊 15"/>
          <p:cNvSpPr txBox="1">
            <a:spLocks noChangeArrowheads="1"/>
          </p:cNvSpPr>
          <p:nvPr/>
        </p:nvSpPr>
        <p:spPr bwMode="auto">
          <a:xfrm>
            <a:off x="1619250" y="1628775"/>
            <a:ext cx="540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2400">
                <a:solidFill>
                  <a:srgbClr val="3333FF"/>
                </a:solidFill>
              </a:rPr>
              <a:t>Entropy: </a:t>
            </a:r>
            <a:r>
              <a:rPr lang="zh-TW" altLang="en-US" sz="2400">
                <a:solidFill>
                  <a:srgbClr val="3333FF"/>
                </a:solidFill>
              </a:rPr>
              <a:t>估計 </a:t>
            </a:r>
            <a:r>
              <a:rPr lang="en-US" altLang="zh-TW" sz="2400">
                <a:solidFill>
                  <a:srgbClr val="3333FF"/>
                </a:solidFill>
              </a:rPr>
              <a:t>coding length </a:t>
            </a:r>
            <a:r>
              <a:rPr lang="zh-TW" altLang="en-US" sz="2400">
                <a:solidFill>
                  <a:srgbClr val="3333FF"/>
                </a:solidFill>
              </a:rPr>
              <a:t>的重要工具</a:t>
            </a:r>
          </a:p>
        </p:txBody>
      </p:sp>
      <p:graphicFrame>
        <p:nvGraphicFramePr>
          <p:cNvPr id="16389" name="Object 10"/>
          <p:cNvGraphicFramePr>
            <a:graphicFrameLocks noChangeAspect="1"/>
          </p:cNvGraphicFramePr>
          <p:nvPr/>
        </p:nvGraphicFramePr>
        <p:xfrm>
          <a:off x="3276600" y="3284538"/>
          <a:ext cx="23241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5" name="Equation" r:id="rId3" imgW="2324100" imgH="660400" progId="Equation.DSMT4">
                  <p:embed/>
                </p:oleObj>
              </mc:Choice>
              <mc:Fallback>
                <p:oleObj name="Equation" r:id="rId3" imgW="2324100" imgH="660400" progId="Equation.DSMT4">
                  <p:embed/>
                  <p:pic>
                    <p:nvPicPr>
                      <p:cNvPr id="1638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84538"/>
                        <a:ext cx="23241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851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89232115-1B7F-4ADD-B85B-F585623F2B0A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302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5123" name="文字方塊 7"/>
          <p:cNvSpPr txBox="1">
            <a:spLocks noChangeArrowheads="1"/>
          </p:cNvSpPr>
          <p:nvPr/>
        </p:nvSpPr>
        <p:spPr bwMode="auto">
          <a:xfrm>
            <a:off x="539750" y="333375"/>
            <a:ext cx="4824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Zigzag scanning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5124" name="文字方塊 8"/>
          <p:cNvSpPr txBox="1">
            <a:spLocks noChangeArrowheads="1"/>
          </p:cNvSpPr>
          <p:nvPr/>
        </p:nvSpPr>
        <p:spPr bwMode="auto">
          <a:xfrm>
            <a:off x="684213" y="5949950"/>
            <a:ext cx="5040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(</a:t>
            </a:r>
            <a:r>
              <a:rPr lang="zh-TW" altLang="en-US"/>
              <a:t>也是運用 </a:t>
            </a:r>
            <a:r>
              <a:rPr lang="en-US" altLang="zh-TW"/>
              <a:t>frequency  domain </a:t>
            </a:r>
            <a:r>
              <a:rPr lang="zh-TW" altLang="en-US"/>
              <a:t>上的一致性</a:t>
            </a:r>
            <a:r>
              <a:rPr lang="en-US" altLang="zh-TW"/>
              <a:t>)</a:t>
            </a:r>
            <a:r>
              <a:rPr lang="zh-TW" altLang="en-US"/>
              <a:t> </a:t>
            </a:r>
          </a:p>
        </p:txBody>
      </p:sp>
      <p:cxnSp>
        <p:nvCxnSpPr>
          <p:cNvPr id="11" name="直線接點 10"/>
          <p:cNvCxnSpPr/>
          <p:nvPr/>
        </p:nvCxnSpPr>
        <p:spPr>
          <a:xfrm>
            <a:off x="3290888" y="2116138"/>
            <a:ext cx="0" cy="3455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3724275" y="2116138"/>
            <a:ext cx="0" cy="3455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156075" y="2116138"/>
            <a:ext cx="0" cy="3455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4587875" y="2116138"/>
            <a:ext cx="0" cy="3455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019675" y="2116138"/>
            <a:ext cx="0" cy="3455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5451475" y="2116138"/>
            <a:ext cx="0" cy="3455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883275" y="2116138"/>
            <a:ext cx="0" cy="3455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6316663" y="2116138"/>
            <a:ext cx="0" cy="3455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748463" y="2116138"/>
            <a:ext cx="0" cy="3455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3290888" y="2116138"/>
            <a:ext cx="3457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3290888" y="2547938"/>
            <a:ext cx="3457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>
            <a:off x="3290888" y="2979738"/>
            <a:ext cx="3457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3290888" y="3411538"/>
            <a:ext cx="3457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>
            <a:off x="3290888" y="3844925"/>
            <a:ext cx="3457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3290888" y="4276725"/>
            <a:ext cx="3457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3290888" y="4708525"/>
            <a:ext cx="3457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3290888" y="5140325"/>
            <a:ext cx="3457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3290888" y="5572125"/>
            <a:ext cx="3457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3" name="文字方塊 71"/>
          <p:cNvSpPr txBox="1">
            <a:spLocks noChangeArrowheads="1"/>
          </p:cNvSpPr>
          <p:nvPr/>
        </p:nvSpPr>
        <p:spPr bwMode="auto">
          <a:xfrm>
            <a:off x="539750" y="765175"/>
            <a:ext cx="5688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將 </a:t>
            </a:r>
            <a:r>
              <a:rPr lang="en-US" altLang="zh-TW"/>
              <a:t>2D </a:t>
            </a:r>
            <a:r>
              <a:rPr lang="zh-TW" altLang="en-US"/>
              <a:t>的 </a:t>
            </a:r>
            <a:r>
              <a:rPr lang="en-US" altLang="zh-TW"/>
              <a:t>8x8 DCT outputs </a:t>
            </a:r>
            <a:r>
              <a:rPr lang="zh-TW" altLang="en-US"/>
              <a:t>變成 </a:t>
            </a:r>
            <a:r>
              <a:rPr lang="en-US" altLang="zh-TW"/>
              <a:t>1D </a:t>
            </a:r>
            <a:r>
              <a:rPr lang="zh-TW" altLang="en-US"/>
              <a:t>的型態</a:t>
            </a:r>
          </a:p>
        </p:txBody>
      </p:sp>
      <p:sp>
        <p:nvSpPr>
          <p:cNvPr id="5144" name="文字方塊 72"/>
          <p:cNvSpPr txBox="1">
            <a:spLocks noChangeArrowheads="1"/>
          </p:cNvSpPr>
          <p:nvPr/>
        </p:nvSpPr>
        <p:spPr bwMode="auto">
          <a:xfrm>
            <a:off x="539750" y="1125538"/>
            <a:ext cx="756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但按照 </a:t>
            </a:r>
            <a:r>
              <a:rPr lang="en-US" altLang="zh-TW"/>
              <a:t>“zigzag” </a:t>
            </a:r>
            <a:r>
              <a:rPr lang="zh-TW" altLang="en-US"/>
              <a:t>的順序 </a:t>
            </a:r>
            <a:r>
              <a:rPr lang="en-US" altLang="zh-TW"/>
              <a:t>(</a:t>
            </a:r>
            <a:r>
              <a:rPr lang="zh-TW" altLang="en-US"/>
              <a:t>能量可能較大的在前面</a:t>
            </a:r>
            <a:r>
              <a:rPr lang="en-US" altLang="zh-TW"/>
              <a:t>)</a:t>
            </a:r>
            <a:endParaRPr lang="zh-TW" altLang="en-US"/>
          </a:p>
        </p:txBody>
      </p:sp>
      <p:cxnSp>
        <p:nvCxnSpPr>
          <p:cNvPr id="75" name="直線接點 74"/>
          <p:cNvCxnSpPr/>
          <p:nvPr/>
        </p:nvCxnSpPr>
        <p:spPr>
          <a:xfrm>
            <a:off x="3579813" y="2332038"/>
            <a:ext cx="431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/>
          <p:nvPr/>
        </p:nvCxnSpPr>
        <p:spPr>
          <a:xfrm>
            <a:off x="4371975" y="2332038"/>
            <a:ext cx="431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>
            <a:off x="5235575" y="2332038"/>
            <a:ext cx="431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>
            <a:off x="6100763" y="2332038"/>
            <a:ext cx="431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接點 78"/>
          <p:cNvCxnSpPr/>
          <p:nvPr/>
        </p:nvCxnSpPr>
        <p:spPr>
          <a:xfrm flipV="1">
            <a:off x="3508375" y="2332038"/>
            <a:ext cx="503238" cy="431800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>
            <a:off x="3508375" y="2763838"/>
            <a:ext cx="0" cy="431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接點 84"/>
          <p:cNvCxnSpPr/>
          <p:nvPr/>
        </p:nvCxnSpPr>
        <p:spPr>
          <a:xfrm flipH="1">
            <a:off x="3508375" y="2332038"/>
            <a:ext cx="863600" cy="863600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接點 87"/>
          <p:cNvCxnSpPr/>
          <p:nvPr/>
        </p:nvCxnSpPr>
        <p:spPr>
          <a:xfrm flipV="1">
            <a:off x="3508375" y="2332038"/>
            <a:ext cx="1295400" cy="1296987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接點 89"/>
          <p:cNvCxnSpPr/>
          <p:nvPr/>
        </p:nvCxnSpPr>
        <p:spPr>
          <a:xfrm>
            <a:off x="3508375" y="3629025"/>
            <a:ext cx="0" cy="431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接點 90"/>
          <p:cNvCxnSpPr/>
          <p:nvPr/>
        </p:nvCxnSpPr>
        <p:spPr>
          <a:xfrm flipH="1">
            <a:off x="3508375" y="2332038"/>
            <a:ext cx="1727200" cy="1728787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 flipV="1">
            <a:off x="3508375" y="2332038"/>
            <a:ext cx="2159000" cy="2160587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>
            <a:off x="3508375" y="4492625"/>
            <a:ext cx="0" cy="431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 flipH="1">
            <a:off x="3508375" y="2332038"/>
            <a:ext cx="2592388" cy="2592387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 flipV="1">
            <a:off x="3508375" y="2332038"/>
            <a:ext cx="3024188" cy="3024187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接點 100"/>
          <p:cNvCxnSpPr/>
          <p:nvPr/>
        </p:nvCxnSpPr>
        <p:spPr>
          <a:xfrm>
            <a:off x="3579813" y="5356225"/>
            <a:ext cx="36036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接點 101"/>
          <p:cNvCxnSpPr/>
          <p:nvPr/>
        </p:nvCxnSpPr>
        <p:spPr>
          <a:xfrm flipH="1">
            <a:off x="3940175" y="2763838"/>
            <a:ext cx="2592388" cy="2592387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接點 103"/>
          <p:cNvCxnSpPr/>
          <p:nvPr/>
        </p:nvCxnSpPr>
        <p:spPr>
          <a:xfrm>
            <a:off x="6532563" y="2763838"/>
            <a:ext cx="0" cy="431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 flipV="1">
            <a:off x="4371975" y="3195638"/>
            <a:ext cx="2160588" cy="2160587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>
            <a:off x="4443413" y="5356225"/>
            <a:ext cx="36036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 flipH="1">
            <a:off x="4803775" y="3629025"/>
            <a:ext cx="1728788" cy="1727200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接點 108"/>
          <p:cNvCxnSpPr/>
          <p:nvPr/>
        </p:nvCxnSpPr>
        <p:spPr>
          <a:xfrm>
            <a:off x="6532563" y="3629025"/>
            <a:ext cx="0" cy="431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接點 110"/>
          <p:cNvCxnSpPr/>
          <p:nvPr/>
        </p:nvCxnSpPr>
        <p:spPr>
          <a:xfrm flipV="1">
            <a:off x="5235575" y="4060825"/>
            <a:ext cx="1296988" cy="1295400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接點 111"/>
          <p:cNvCxnSpPr/>
          <p:nvPr/>
        </p:nvCxnSpPr>
        <p:spPr>
          <a:xfrm>
            <a:off x="5235575" y="5356225"/>
            <a:ext cx="431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接點 112"/>
          <p:cNvCxnSpPr/>
          <p:nvPr/>
        </p:nvCxnSpPr>
        <p:spPr>
          <a:xfrm flipH="1">
            <a:off x="5667375" y="4492625"/>
            <a:ext cx="865188" cy="863600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接點 114"/>
          <p:cNvCxnSpPr/>
          <p:nvPr/>
        </p:nvCxnSpPr>
        <p:spPr>
          <a:xfrm>
            <a:off x="6532563" y="4492625"/>
            <a:ext cx="0" cy="431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 flipV="1">
            <a:off x="6027738" y="4924425"/>
            <a:ext cx="504825" cy="431800"/>
          </a:xfrm>
          <a:prstGeom prst="line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接點 116"/>
          <p:cNvCxnSpPr/>
          <p:nvPr/>
        </p:nvCxnSpPr>
        <p:spPr>
          <a:xfrm>
            <a:off x="6027738" y="5356225"/>
            <a:ext cx="576262" cy="0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2" name="文字方塊 118"/>
          <p:cNvSpPr txBox="1">
            <a:spLocks noChangeArrowheads="1"/>
          </p:cNvSpPr>
          <p:nvPr/>
        </p:nvSpPr>
        <p:spPr bwMode="auto">
          <a:xfrm>
            <a:off x="2987675" y="1700213"/>
            <a:ext cx="4608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 dirty="0"/>
              <a:t>v</a:t>
            </a:r>
            <a:r>
              <a:rPr lang="en-US" altLang="zh-TW" dirty="0"/>
              <a:t> = 0,    1,   2,    3,    4,   5,    6,    7</a:t>
            </a:r>
            <a:endParaRPr lang="zh-TW" altLang="en-US" dirty="0"/>
          </a:p>
        </p:txBody>
      </p:sp>
      <p:sp>
        <p:nvSpPr>
          <p:cNvPr id="5173" name="文字方塊 119"/>
          <p:cNvSpPr txBox="1">
            <a:spLocks noChangeArrowheads="1"/>
          </p:cNvSpPr>
          <p:nvPr/>
        </p:nvSpPr>
        <p:spPr bwMode="auto">
          <a:xfrm>
            <a:off x="2268538" y="2133600"/>
            <a:ext cx="1008062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3300"/>
              </a:lnSpc>
            </a:pPr>
            <a:r>
              <a:rPr lang="en-US" altLang="zh-TW" i="1" dirty="0"/>
              <a:t> u</a:t>
            </a:r>
            <a:r>
              <a:rPr lang="en-US" altLang="zh-TW" dirty="0"/>
              <a:t> = 0,   </a:t>
            </a:r>
          </a:p>
          <a:p>
            <a:pPr eaLnBrk="1" hangingPunct="1">
              <a:lnSpc>
                <a:spcPts val="3300"/>
              </a:lnSpc>
            </a:pPr>
            <a:r>
              <a:rPr lang="en-US" altLang="zh-TW" dirty="0"/>
              <a:t>       1,   </a:t>
            </a:r>
          </a:p>
          <a:p>
            <a:pPr eaLnBrk="1" hangingPunct="1">
              <a:lnSpc>
                <a:spcPts val="3300"/>
              </a:lnSpc>
            </a:pPr>
            <a:r>
              <a:rPr lang="en-US" altLang="zh-TW" dirty="0"/>
              <a:t>       2,    </a:t>
            </a:r>
          </a:p>
          <a:p>
            <a:pPr eaLnBrk="1" hangingPunct="1">
              <a:lnSpc>
                <a:spcPts val="3300"/>
              </a:lnSpc>
            </a:pPr>
            <a:r>
              <a:rPr lang="en-US" altLang="zh-TW" dirty="0"/>
              <a:t>       3,    </a:t>
            </a:r>
          </a:p>
          <a:p>
            <a:pPr eaLnBrk="1" hangingPunct="1">
              <a:lnSpc>
                <a:spcPts val="3300"/>
              </a:lnSpc>
            </a:pPr>
            <a:r>
              <a:rPr lang="en-US" altLang="zh-TW" dirty="0"/>
              <a:t>       4,   </a:t>
            </a:r>
          </a:p>
          <a:p>
            <a:pPr eaLnBrk="1" hangingPunct="1">
              <a:lnSpc>
                <a:spcPts val="3300"/>
              </a:lnSpc>
            </a:pPr>
            <a:r>
              <a:rPr lang="en-US" altLang="zh-TW" dirty="0"/>
              <a:t>       5,    </a:t>
            </a:r>
          </a:p>
          <a:p>
            <a:pPr eaLnBrk="1" hangingPunct="1">
              <a:lnSpc>
                <a:spcPts val="3300"/>
              </a:lnSpc>
            </a:pPr>
            <a:r>
              <a:rPr lang="en-US" altLang="zh-TW" dirty="0"/>
              <a:t>       6,    </a:t>
            </a:r>
          </a:p>
          <a:p>
            <a:pPr eaLnBrk="1" hangingPunct="1">
              <a:lnSpc>
                <a:spcPts val="3300"/>
              </a:lnSpc>
            </a:pPr>
            <a:r>
              <a:rPr lang="en-US" altLang="zh-TW" dirty="0"/>
              <a:t>       7</a:t>
            </a:r>
            <a:endParaRPr lang="zh-TW" altLang="en-US" dirty="0"/>
          </a:p>
        </p:txBody>
      </p:sp>
      <p:sp>
        <p:nvSpPr>
          <p:cNvPr id="5174" name="文字方塊 120"/>
          <p:cNvSpPr txBox="1">
            <a:spLocks noChangeArrowheads="1"/>
          </p:cNvSpPr>
          <p:nvPr/>
        </p:nvSpPr>
        <p:spPr bwMode="auto">
          <a:xfrm>
            <a:off x="323850" y="2349500"/>
            <a:ext cx="1871663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3300"/>
              </a:lnSpc>
            </a:pPr>
            <a:r>
              <a:rPr lang="en-US" altLang="zh-TW" dirty="0"/>
              <a:t>8x8 DCT output:</a:t>
            </a:r>
          </a:p>
          <a:p>
            <a:pPr eaLnBrk="1" hangingPunct="1">
              <a:lnSpc>
                <a:spcPts val="3300"/>
              </a:lnSpc>
            </a:pPr>
            <a:r>
              <a:rPr lang="en-US" altLang="zh-TW" i="1" dirty="0"/>
              <a:t>C</a:t>
            </a:r>
            <a:r>
              <a:rPr lang="en-US" altLang="zh-TW" dirty="0"/>
              <a:t>[</a:t>
            </a:r>
            <a:r>
              <a:rPr lang="en-US" altLang="zh-TW" i="1" dirty="0"/>
              <a:t>u</a:t>
            </a:r>
            <a:r>
              <a:rPr lang="en-US" altLang="zh-TW" dirty="0"/>
              <a:t>, </a:t>
            </a:r>
            <a:r>
              <a:rPr lang="en-US" altLang="zh-TW" i="1" dirty="0"/>
              <a:t>v</a:t>
            </a:r>
            <a:r>
              <a:rPr lang="en-US" altLang="zh-TW" dirty="0"/>
              <a:t>] </a:t>
            </a:r>
          </a:p>
          <a:p>
            <a:pPr eaLnBrk="1" hangingPunct="1">
              <a:lnSpc>
                <a:spcPts val="3300"/>
              </a:lnSpc>
            </a:pPr>
            <a:r>
              <a:rPr lang="en-US" altLang="zh-TW" i="1" dirty="0"/>
              <a:t>u</a:t>
            </a:r>
            <a:r>
              <a:rPr lang="en-US" altLang="zh-TW" dirty="0"/>
              <a:t> = 0, 1, …, 7</a:t>
            </a:r>
          </a:p>
          <a:p>
            <a:pPr eaLnBrk="1" hangingPunct="1">
              <a:lnSpc>
                <a:spcPts val="3300"/>
              </a:lnSpc>
            </a:pPr>
            <a:r>
              <a:rPr lang="en-US" altLang="zh-TW" i="1" dirty="0"/>
              <a:t>v</a:t>
            </a:r>
            <a:r>
              <a:rPr lang="en-US" altLang="zh-TW" dirty="0"/>
              <a:t> = 0, 1, …, 7</a:t>
            </a:r>
            <a:endParaRPr lang="zh-TW" altLang="en-US" dirty="0"/>
          </a:p>
        </p:txBody>
      </p:sp>
      <p:sp>
        <p:nvSpPr>
          <p:cNvPr id="5175" name="文字方塊 61"/>
          <p:cNvSpPr txBox="1">
            <a:spLocks noChangeArrowheads="1"/>
          </p:cNvSpPr>
          <p:nvPr/>
        </p:nvSpPr>
        <p:spPr bwMode="auto">
          <a:xfrm>
            <a:off x="3563938" y="2492375"/>
            <a:ext cx="1008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2800">
                <a:solidFill>
                  <a:srgbClr val="3333FF"/>
                </a:solidFill>
              </a:rPr>
              <a:t>低頻</a:t>
            </a:r>
          </a:p>
        </p:txBody>
      </p:sp>
      <p:sp>
        <p:nvSpPr>
          <p:cNvPr id="5176" name="文字方塊 62"/>
          <p:cNvSpPr txBox="1">
            <a:spLocks noChangeArrowheads="1"/>
          </p:cNvSpPr>
          <p:nvPr/>
        </p:nvSpPr>
        <p:spPr bwMode="auto">
          <a:xfrm>
            <a:off x="5219700" y="4508500"/>
            <a:ext cx="1008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2800">
                <a:solidFill>
                  <a:srgbClr val="3333FF"/>
                </a:solidFill>
              </a:rPr>
              <a:t>高頻</a:t>
            </a:r>
          </a:p>
        </p:txBody>
      </p:sp>
      <p:sp>
        <p:nvSpPr>
          <p:cNvPr id="62" name="文字方塊 120"/>
          <p:cNvSpPr txBox="1">
            <a:spLocks noChangeArrowheads="1"/>
          </p:cNvSpPr>
          <p:nvPr/>
        </p:nvSpPr>
        <p:spPr bwMode="auto">
          <a:xfrm>
            <a:off x="4487068" y="2932523"/>
            <a:ext cx="704851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ts val="3300"/>
              </a:lnSpc>
            </a:pPr>
            <a:r>
              <a:rPr lang="en-US" altLang="zh-TW" dirty="0"/>
              <a:t>EOB</a:t>
            </a:r>
            <a:endParaRPr lang="zh-TW" altLang="en-US" dirty="0"/>
          </a:p>
        </p:txBody>
      </p:sp>
      <p:sp>
        <p:nvSpPr>
          <p:cNvPr id="63" name="文字方塊 120"/>
          <p:cNvSpPr txBox="1">
            <a:spLocks noChangeArrowheads="1"/>
          </p:cNvSpPr>
          <p:nvPr/>
        </p:nvSpPr>
        <p:spPr bwMode="auto">
          <a:xfrm>
            <a:off x="6908800" y="2032412"/>
            <a:ext cx="1767656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ts val="3300"/>
              </a:lnSpc>
            </a:pPr>
            <a:r>
              <a:rPr lang="en-US" altLang="zh-TW"/>
              <a:t>EOB (end of block):</a:t>
            </a:r>
            <a:endParaRPr lang="en-US" altLang="zh-TW" dirty="0"/>
          </a:p>
          <a:p>
            <a:pPr eaLnBrk="1" hangingPunct="1">
              <a:lnSpc>
                <a:spcPts val="3300"/>
              </a:lnSpc>
            </a:pPr>
            <a:r>
              <a:rPr lang="zh-TW" altLang="en-US" dirty="0"/>
              <a:t>指後面的高頻的部分經過 </a:t>
            </a:r>
            <a:r>
              <a:rPr lang="en-US" altLang="zh-TW" dirty="0"/>
              <a:t>quantization </a:t>
            </a:r>
            <a:r>
              <a:rPr lang="zh-TW" altLang="en-US" dirty="0"/>
              <a:t>之後皆為</a:t>
            </a:r>
            <a:r>
              <a:rPr lang="en-US" altLang="zh-TW" dirty="0"/>
              <a:t>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8818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A0CF36CB-C7E9-434E-A662-35DBF7D9947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320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7777162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 b="1"/>
              <a:t>  </a:t>
            </a:r>
            <a:r>
              <a:rPr lang="en-US" altLang="zh-TW" sz="2400" b="1">
                <a:solidFill>
                  <a:srgbClr val="3333FF"/>
                </a:solidFill>
              </a:rPr>
              <a:t>8-E  Arithmetic Coding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11188" y="1125538"/>
            <a:ext cx="5472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  <a:sym typeface="Symbol" pitchFamily="18" charset="2"/>
              </a:rPr>
              <a:t> </a:t>
            </a:r>
            <a:r>
              <a:rPr lang="en-US" altLang="zh-TW" b="1" dirty="0">
                <a:solidFill>
                  <a:srgbClr val="3333FF"/>
                </a:solidFill>
              </a:rPr>
              <a:t>Arithmetic Coding (</a:t>
            </a:r>
            <a:r>
              <a:rPr lang="zh-TW" altLang="en-US" b="1" dirty="0">
                <a:solidFill>
                  <a:srgbClr val="3333FF"/>
                </a:solidFill>
              </a:rPr>
              <a:t>算術編碼</a:t>
            </a:r>
            <a:r>
              <a:rPr lang="en-US" altLang="zh-TW" b="1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17414" name="文字方塊 9"/>
          <p:cNvSpPr txBox="1">
            <a:spLocks noChangeArrowheads="1"/>
          </p:cNvSpPr>
          <p:nvPr/>
        </p:nvSpPr>
        <p:spPr bwMode="auto">
          <a:xfrm>
            <a:off x="755650" y="1844675"/>
            <a:ext cx="748823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altLang="zh-TW"/>
              <a:t>Huffman coding </a:t>
            </a:r>
            <a:r>
              <a:rPr lang="zh-TW" altLang="en-US"/>
              <a:t>是將每一筆資料分開編碼</a:t>
            </a:r>
            <a:endParaRPr lang="en-US" altLang="zh-TW"/>
          </a:p>
          <a:p>
            <a:pPr algn="just" eaLnBrk="1" hangingPunct="1"/>
            <a:endParaRPr lang="en-US" altLang="zh-TW"/>
          </a:p>
          <a:p>
            <a:pPr algn="just" eaLnBrk="1" hangingPunct="1"/>
            <a:r>
              <a:rPr lang="en-US" altLang="zh-TW">
                <a:solidFill>
                  <a:srgbClr val="3333FF"/>
                </a:solidFill>
              </a:rPr>
              <a:t>Arithmetic coding </a:t>
            </a:r>
            <a:r>
              <a:rPr lang="zh-TW" altLang="en-US">
                <a:solidFill>
                  <a:srgbClr val="3333FF"/>
                </a:solidFill>
              </a:rPr>
              <a:t>則是將多筆資料一起編碼</a:t>
            </a:r>
            <a:r>
              <a:rPr lang="zh-TW" altLang="en-US"/>
              <a:t>，因此壓縮效率比 </a:t>
            </a:r>
            <a:r>
              <a:rPr lang="en-US" altLang="zh-TW"/>
              <a:t>Huffman coding </a:t>
            </a:r>
            <a:r>
              <a:rPr lang="zh-TW" altLang="en-US"/>
              <a:t>更高，近年來的資料壓縮技術大多使用 </a:t>
            </a:r>
            <a:r>
              <a:rPr lang="en-US" altLang="zh-TW"/>
              <a:t>arithmetic coding</a:t>
            </a:r>
            <a:endParaRPr lang="zh-TW" altLang="en-US"/>
          </a:p>
        </p:txBody>
      </p:sp>
      <p:sp>
        <p:nvSpPr>
          <p:cNvPr id="17415" name="矩形 10"/>
          <p:cNvSpPr>
            <a:spLocks noChangeArrowheads="1"/>
          </p:cNvSpPr>
          <p:nvPr/>
        </p:nvSpPr>
        <p:spPr bwMode="auto">
          <a:xfrm>
            <a:off x="611188" y="4076700"/>
            <a:ext cx="7632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altLang="zh-TW"/>
              <a:t>K. Sayood, </a:t>
            </a:r>
            <a:r>
              <a:rPr lang="en-US" altLang="zh-TW" i="1"/>
              <a:t>Introduction to Data Compression</a:t>
            </a:r>
            <a:r>
              <a:rPr lang="en-US" altLang="zh-TW"/>
              <a:t>, Chapter 4: Arithmetic coding, 3</a:t>
            </a:r>
            <a:r>
              <a:rPr lang="en-US" altLang="zh-TW" baseline="30000"/>
              <a:t>rd</a:t>
            </a:r>
            <a:r>
              <a:rPr lang="en-US" altLang="zh-TW"/>
              <a:t> ed., Amsterdam, Elsevier, 2006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556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2B476E6A-A8AB-4DFA-95EE-EA9E9BB6A0E5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321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8435" name="矩形 7"/>
          <p:cNvSpPr>
            <a:spLocks noChangeArrowheads="1"/>
          </p:cNvSpPr>
          <p:nvPr/>
        </p:nvSpPr>
        <p:spPr bwMode="auto">
          <a:xfrm>
            <a:off x="539750" y="981075"/>
            <a:ext cx="8208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dirty="0"/>
              <a:t>若 </a:t>
            </a:r>
            <a:r>
              <a:rPr lang="en-US" altLang="zh-TW" dirty="0"/>
              <a:t>data </a:t>
            </a:r>
            <a:r>
              <a:rPr lang="en-US" altLang="zh-TW" i="1" dirty="0"/>
              <a:t>X </a:t>
            </a:r>
            <a:r>
              <a:rPr lang="zh-TW" altLang="en-US" dirty="0"/>
              <a:t>有 </a:t>
            </a:r>
            <a:r>
              <a:rPr lang="en-US" altLang="zh-TW" i="1" dirty="0"/>
              <a:t>M</a:t>
            </a:r>
            <a:r>
              <a:rPr lang="en-US" altLang="zh-TW" dirty="0"/>
              <a:t> </a:t>
            </a:r>
            <a:r>
              <a:rPr lang="zh-TW" altLang="en-US" dirty="0"/>
              <a:t>個可能的值 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 err="1"/>
              <a:t>i</a:t>
            </a:r>
            <a:r>
              <a:rPr lang="en-US" altLang="zh-TW" dirty="0"/>
              <a:t>] = 1, 2, …, or </a:t>
            </a:r>
            <a:r>
              <a:rPr lang="en-US" altLang="zh-TW" i="1" dirty="0"/>
              <a:t>M</a:t>
            </a:r>
            <a:r>
              <a:rPr lang="en-US" altLang="zh-TW" dirty="0"/>
              <a:t>)</a:t>
            </a:r>
            <a:r>
              <a:rPr lang="zh-TW" altLang="en-US" dirty="0"/>
              <a:t>，使用 </a:t>
            </a:r>
            <a:r>
              <a:rPr lang="en-US" altLang="zh-TW" i="1" dirty="0"/>
              <a:t>k</a:t>
            </a:r>
            <a:r>
              <a:rPr lang="en-US" altLang="zh-TW" dirty="0"/>
              <a:t> </a:t>
            </a:r>
            <a:r>
              <a:rPr lang="zh-TW" altLang="en-US" dirty="0"/>
              <a:t>進位的編碼，且</a:t>
            </a:r>
          </a:p>
        </p:txBody>
      </p:sp>
      <p:graphicFrame>
        <p:nvGraphicFramePr>
          <p:cNvPr id="18436" name="Object 10"/>
          <p:cNvGraphicFramePr>
            <a:graphicFrameLocks noChangeAspect="1"/>
          </p:cNvGraphicFramePr>
          <p:nvPr/>
        </p:nvGraphicFramePr>
        <p:xfrm>
          <a:off x="1184275" y="1557338"/>
          <a:ext cx="46863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4" name="Equation" r:id="rId3" imgW="4686300" imgH="330200" progId="Equation.DSMT4">
                  <p:embed/>
                </p:oleObj>
              </mc:Choice>
              <mc:Fallback>
                <p:oleObj name="Equation" r:id="rId3" imgW="4686300" imgH="330200" progId="Equation.DSMT4">
                  <p:embed/>
                  <p:pic>
                    <p:nvPicPr>
                      <p:cNvPr id="1843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1557338"/>
                        <a:ext cx="468630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0"/>
          <p:cNvGraphicFramePr>
            <a:graphicFrameLocks noChangeAspect="1"/>
          </p:cNvGraphicFramePr>
          <p:nvPr/>
        </p:nvGraphicFramePr>
        <p:xfrm>
          <a:off x="2195513" y="1827213"/>
          <a:ext cx="19939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5" name="Equation" r:id="rId5" imgW="1993900" imgH="723900" progId="Equation.DSMT4">
                  <p:embed/>
                </p:oleObj>
              </mc:Choice>
              <mc:Fallback>
                <p:oleObj name="Equation" r:id="rId5" imgW="1993900" imgH="723900" progId="Equation.DSMT4">
                  <p:embed/>
                  <p:pic>
                    <p:nvPicPr>
                      <p:cNvPr id="1843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827213"/>
                        <a:ext cx="1993900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文字方塊 11"/>
          <p:cNvSpPr txBox="1">
            <a:spLocks noChangeArrowheads="1"/>
          </p:cNvSpPr>
          <p:nvPr/>
        </p:nvSpPr>
        <p:spPr bwMode="auto">
          <a:xfrm>
            <a:off x="611188" y="2708275"/>
            <a:ext cx="6624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現在要對 </a:t>
            </a:r>
            <a:r>
              <a:rPr lang="en-US" altLang="zh-TW"/>
              <a:t>data </a:t>
            </a:r>
            <a:r>
              <a:rPr lang="en-US" altLang="zh-TW" i="1"/>
              <a:t>X </a:t>
            </a:r>
            <a:r>
              <a:rPr lang="zh-TW" altLang="en-US"/>
              <a:t>做編碼，假設 </a:t>
            </a:r>
            <a:r>
              <a:rPr lang="en-US" altLang="zh-TW"/>
              <a:t>length(</a:t>
            </a:r>
            <a:r>
              <a:rPr lang="en-US" altLang="zh-TW" i="1"/>
              <a:t>X</a:t>
            </a:r>
            <a:r>
              <a:rPr lang="en-US" altLang="zh-TW"/>
              <a:t>) =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endParaRPr lang="zh-TW" altLang="en-US"/>
          </a:p>
        </p:txBody>
      </p:sp>
      <p:sp>
        <p:nvSpPr>
          <p:cNvPr id="18439" name="文字方塊 12"/>
          <p:cNvSpPr txBox="1">
            <a:spLocks noChangeArrowheads="1"/>
          </p:cNvSpPr>
          <p:nvPr/>
        </p:nvSpPr>
        <p:spPr bwMode="auto">
          <a:xfrm>
            <a:off x="684213" y="3860800"/>
            <a:ext cx="1366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initiation:</a:t>
            </a:r>
            <a:endParaRPr lang="zh-TW" altLang="en-US"/>
          </a:p>
        </p:txBody>
      </p:sp>
      <p:graphicFrame>
        <p:nvGraphicFramePr>
          <p:cNvPr id="18440" name="Object 10"/>
          <p:cNvGraphicFramePr>
            <a:graphicFrameLocks noChangeAspect="1"/>
          </p:cNvGraphicFramePr>
          <p:nvPr/>
        </p:nvGraphicFramePr>
        <p:xfrm>
          <a:off x="2124075" y="3933825"/>
          <a:ext cx="14478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6" name="Equation" r:id="rId7" imgW="1447800" imgH="381000" progId="Equation.DSMT4">
                  <p:embed/>
                </p:oleObj>
              </mc:Choice>
              <mc:Fallback>
                <p:oleObj name="Equation" r:id="rId7" imgW="1447800" imgH="381000" progId="Equation.DSMT4">
                  <p:embed/>
                  <p:pic>
                    <p:nvPicPr>
                      <p:cNvPr id="1844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933825"/>
                        <a:ext cx="14478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10"/>
          <p:cNvGraphicFramePr>
            <a:graphicFrameLocks noChangeAspect="1"/>
          </p:cNvGraphicFramePr>
          <p:nvPr/>
        </p:nvGraphicFramePr>
        <p:xfrm>
          <a:off x="4643438" y="3933825"/>
          <a:ext cx="13208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7" name="Equation" r:id="rId9" imgW="1320227" imgH="380835" progId="Equation.DSMT4">
                  <p:embed/>
                </p:oleObj>
              </mc:Choice>
              <mc:Fallback>
                <p:oleObj name="Equation" r:id="rId9" imgW="1320227" imgH="380835" progId="Equation.DSMT4">
                  <p:embed/>
                  <p:pic>
                    <p:nvPicPr>
                      <p:cNvPr id="1844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933825"/>
                        <a:ext cx="13208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文字方塊 16"/>
          <p:cNvSpPr txBox="1">
            <a:spLocks noChangeArrowheads="1"/>
          </p:cNvSpPr>
          <p:nvPr/>
        </p:nvSpPr>
        <p:spPr bwMode="auto">
          <a:xfrm>
            <a:off x="900113" y="5949950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end</a:t>
            </a:r>
            <a:endParaRPr lang="zh-TW" altLang="en-US"/>
          </a:p>
        </p:txBody>
      </p:sp>
      <p:sp>
        <p:nvSpPr>
          <p:cNvPr id="18443" name="文字方塊 17"/>
          <p:cNvSpPr txBox="1">
            <a:spLocks noChangeArrowheads="1"/>
          </p:cNvSpPr>
          <p:nvPr/>
        </p:nvSpPr>
        <p:spPr bwMode="auto">
          <a:xfrm>
            <a:off x="611188" y="3284538"/>
            <a:ext cx="604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Algorithm for arithmetic encoding</a:t>
            </a:r>
            <a:endParaRPr lang="zh-TW" altLang="en-US">
              <a:solidFill>
                <a:srgbClr val="3333FF"/>
              </a:solidFill>
            </a:endParaRPr>
          </a:p>
        </p:txBody>
      </p:sp>
      <p:graphicFrame>
        <p:nvGraphicFramePr>
          <p:cNvPr id="18444" name="Object 10"/>
          <p:cNvGraphicFramePr>
            <a:graphicFrameLocks noChangeAspect="1"/>
          </p:cNvGraphicFramePr>
          <p:nvPr>
            <p:extLst/>
          </p:nvPr>
        </p:nvGraphicFramePr>
        <p:xfrm>
          <a:off x="2025211" y="5070475"/>
          <a:ext cx="4089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8" name="Equation" r:id="rId11" imgW="4089240" imgH="393480" progId="Equation.DSMT4">
                  <p:embed/>
                </p:oleObj>
              </mc:Choice>
              <mc:Fallback>
                <p:oleObj name="Equation" r:id="rId11" imgW="4089240" imgH="393480" progId="Equation.DSMT4">
                  <p:embed/>
                  <p:pic>
                    <p:nvPicPr>
                      <p:cNvPr id="1844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211" y="5070475"/>
                        <a:ext cx="4089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0"/>
          <p:cNvGraphicFramePr>
            <a:graphicFrameLocks noChangeAspect="1"/>
          </p:cNvGraphicFramePr>
          <p:nvPr>
            <p:extLst/>
          </p:nvPr>
        </p:nvGraphicFramePr>
        <p:xfrm>
          <a:off x="2051050" y="5575266"/>
          <a:ext cx="396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9" name="Equation" r:id="rId13" imgW="3962160" imgH="393480" progId="Equation.DSMT4">
                  <p:embed/>
                </p:oleObj>
              </mc:Choice>
              <mc:Fallback>
                <p:oleObj name="Equation" r:id="rId13" imgW="3962160" imgH="393480" progId="Equation.DSMT4">
                  <p:embed/>
                  <p:pic>
                    <p:nvPicPr>
                      <p:cNvPr id="1844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575266"/>
                        <a:ext cx="396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文字方塊 20"/>
          <p:cNvSpPr txBox="1">
            <a:spLocks noChangeArrowheads="1"/>
          </p:cNvSpPr>
          <p:nvPr/>
        </p:nvSpPr>
        <p:spPr bwMode="auto">
          <a:xfrm>
            <a:off x="836613" y="4660900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for </a:t>
            </a:r>
            <a:r>
              <a:rPr lang="en-US" altLang="zh-TW" i="1"/>
              <a:t>i </a:t>
            </a:r>
            <a:r>
              <a:rPr lang="en-US" altLang="zh-TW"/>
              <a:t>= 2 :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endParaRPr lang="zh-TW" altLang="en-US"/>
          </a:p>
        </p:txBody>
      </p:sp>
      <p:sp>
        <p:nvSpPr>
          <p:cNvPr id="18447" name="文字方塊 21"/>
          <p:cNvSpPr txBox="1">
            <a:spLocks noChangeArrowheads="1"/>
          </p:cNvSpPr>
          <p:nvPr/>
        </p:nvSpPr>
        <p:spPr bwMode="auto">
          <a:xfrm>
            <a:off x="6659563" y="587692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(continue)…</a:t>
            </a:r>
            <a:endParaRPr lang="zh-TW" altLang="en-US"/>
          </a:p>
        </p:txBody>
      </p:sp>
      <p:sp>
        <p:nvSpPr>
          <p:cNvPr id="18448" name="文字方塊 15"/>
          <p:cNvSpPr txBox="1">
            <a:spLocks noChangeArrowheads="1"/>
          </p:cNvSpPr>
          <p:nvPr/>
        </p:nvSpPr>
        <p:spPr bwMode="auto">
          <a:xfrm>
            <a:off x="539750" y="476250"/>
            <a:ext cx="1511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b="1">
                <a:solidFill>
                  <a:srgbClr val="3333FF"/>
                </a:solidFill>
              </a:rPr>
              <a:t>編碼</a:t>
            </a:r>
          </a:p>
        </p:txBody>
      </p:sp>
    </p:spTree>
    <p:extLst>
      <p:ext uri="{BB962C8B-B14F-4D97-AF65-F5344CB8AC3E}">
        <p14:creationId xmlns:p14="http://schemas.microsoft.com/office/powerpoint/2010/main" val="728168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0AA748EF-01C1-4950-B96F-BDE98A3E70A7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322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9459" name="文字方塊 8"/>
          <p:cNvSpPr txBox="1">
            <a:spLocks noChangeArrowheads="1"/>
          </p:cNvSpPr>
          <p:nvPr/>
        </p:nvSpPr>
        <p:spPr bwMode="auto">
          <a:xfrm>
            <a:off x="900113" y="549275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Suppose that</a:t>
            </a:r>
            <a:endParaRPr lang="zh-TW" altLang="en-US"/>
          </a:p>
        </p:txBody>
      </p:sp>
      <p:graphicFrame>
        <p:nvGraphicFramePr>
          <p:cNvPr id="19460" name="Object 10"/>
          <p:cNvGraphicFramePr>
            <a:graphicFrameLocks noChangeAspect="1"/>
          </p:cNvGraphicFramePr>
          <p:nvPr/>
        </p:nvGraphicFramePr>
        <p:xfrm>
          <a:off x="2339975" y="1052513"/>
          <a:ext cx="37465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1" name="Equation" r:id="rId3" imgW="3746500" imgH="355600" progId="Equation.DSMT4">
                  <p:embed/>
                </p:oleObj>
              </mc:Choice>
              <mc:Fallback>
                <p:oleObj name="Equation" r:id="rId3" imgW="3746500" imgH="355600" progId="Equation.DSMT4">
                  <p:embed/>
                  <p:pic>
                    <p:nvPicPr>
                      <p:cNvPr id="1946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052513"/>
                        <a:ext cx="374650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文字方塊 9"/>
          <p:cNvSpPr txBox="1">
            <a:spLocks noChangeArrowheads="1"/>
          </p:cNvSpPr>
          <p:nvPr/>
        </p:nvSpPr>
        <p:spPr bwMode="auto">
          <a:xfrm>
            <a:off x="971550" y="1484313"/>
            <a:ext cx="698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where </a:t>
            </a:r>
            <a:r>
              <a:rPr lang="en-US" altLang="zh-TW" i="1"/>
              <a:t>C</a:t>
            </a:r>
            <a:r>
              <a:rPr lang="en-US" altLang="zh-TW"/>
              <a:t> and </a:t>
            </a:r>
            <a:r>
              <a:rPr lang="en-US" altLang="zh-TW" i="1"/>
              <a:t>b</a:t>
            </a:r>
            <a:r>
              <a:rPr lang="en-US" altLang="zh-TW"/>
              <a:t> are integers (</a:t>
            </a:r>
            <a:r>
              <a:rPr lang="en-US" altLang="zh-TW" i="1">
                <a:solidFill>
                  <a:srgbClr val="3333FF"/>
                </a:solidFill>
              </a:rPr>
              <a:t>b</a:t>
            </a:r>
            <a:r>
              <a:rPr lang="en-US" altLang="zh-TW">
                <a:solidFill>
                  <a:srgbClr val="3333FF"/>
                </a:solidFill>
              </a:rPr>
              <a:t> is as small as possible</a:t>
            </a:r>
            <a:r>
              <a:rPr lang="en-US" altLang="zh-TW"/>
              <a:t>), then the data X can be encoded by  </a:t>
            </a:r>
            <a:endParaRPr lang="zh-TW" altLang="en-US"/>
          </a:p>
        </p:txBody>
      </p:sp>
      <p:graphicFrame>
        <p:nvGraphicFramePr>
          <p:cNvPr id="19462" name="Object 10"/>
          <p:cNvGraphicFramePr>
            <a:graphicFrameLocks noChangeAspect="1"/>
          </p:cNvGraphicFramePr>
          <p:nvPr/>
        </p:nvGraphicFramePr>
        <p:xfrm>
          <a:off x="3571875" y="2276475"/>
          <a:ext cx="533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2" name="Equation" r:id="rId5" imgW="533169" imgH="355446" progId="Equation.DSMT4">
                  <p:embed/>
                </p:oleObj>
              </mc:Choice>
              <mc:Fallback>
                <p:oleObj name="Equation" r:id="rId5" imgW="533169" imgH="355446" progId="Equation.DSMT4">
                  <p:embed/>
                  <p:pic>
                    <p:nvPicPr>
                      <p:cNvPr id="1946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2276475"/>
                        <a:ext cx="533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文字方塊 12"/>
          <p:cNvSpPr txBox="1">
            <a:spLocks noChangeArrowheads="1"/>
          </p:cNvSpPr>
          <p:nvPr/>
        </p:nvSpPr>
        <p:spPr bwMode="auto">
          <a:xfrm>
            <a:off x="1042988" y="2708275"/>
            <a:ext cx="6913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where          means that using </a:t>
            </a:r>
            <a:r>
              <a:rPr lang="en-US" altLang="zh-TW" i="1"/>
              <a:t>k</a:t>
            </a:r>
            <a:r>
              <a:rPr lang="en-US" altLang="zh-TW"/>
              <a:t>-ary (</a:t>
            </a:r>
            <a:r>
              <a:rPr lang="en-US" altLang="zh-TW" i="1"/>
              <a:t>k</a:t>
            </a:r>
            <a:r>
              <a:rPr lang="en-US" altLang="zh-TW"/>
              <a:t> </a:t>
            </a:r>
            <a:r>
              <a:rPr lang="zh-TW" altLang="en-US"/>
              <a:t>進位</a:t>
            </a:r>
            <a:r>
              <a:rPr lang="en-US" altLang="zh-TW"/>
              <a:t>) and </a:t>
            </a:r>
            <a:r>
              <a:rPr lang="en-US" altLang="zh-TW" i="1"/>
              <a:t>b</a:t>
            </a:r>
            <a:r>
              <a:rPr lang="en-US" altLang="zh-TW"/>
              <a:t> bits to express </a:t>
            </a:r>
            <a:r>
              <a:rPr lang="en-US" altLang="zh-TW" i="1"/>
              <a:t>C</a:t>
            </a:r>
            <a:r>
              <a:rPr lang="en-US" altLang="zh-TW"/>
              <a:t>.  </a:t>
            </a:r>
            <a:endParaRPr lang="zh-TW" altLang="en-US"/>
          </a:p>
        </p:txBody>
      </p:sp>
      <p:graphicFrame>
        <p:nvGraphicFramePr>
          <p:cNvPr id="19464" name="Object 10"/>
          <p:cNvGraphicFramePr>
            <a:graphicFrameLocks noChangeAspect="1"/>
          </p:cNvGraphicFramePr>
          <p:nvPr/>
        </p:nvGraphicFramePr>
        <p:xfrm>
          <a:off x="1835150" y="2787650"/>
          <a:ext cx="533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3" name="Equation" r:id="rId7" imgW="533169" imgH="355446" progId="Equation.DSMT4">
                  <p:embed/>
                </p:oleObj>
              </mc:Choice>
              <mc:Fallback>
                <p:oleObj name="Equation" r:id="rId7" imgW="533169" imgH="355446" progId="Equation.DSMT4">
                  <p:embed/>
                  <p:pic>
                    <p:nvPicPr>
                      <p:cNvPr id="1946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787650"/>
                        <a:ext cx="533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文字方塊 10"/>
          <p:cNvSpPr txBox="1">
            <a:spLocks noChangeArrowheads="1"/>
          </p:cNvSpPr>
          <p:nvPr/>
        </p:nvSpPr>
        <p:spPr bwMode="auto">
          <a:xfrm>
            <a:off x="900113" y="4437063"/>
            <a:ext cx="7343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(</a:t>
            </a:r>
            <a:r>
              <a:rPr lang="zh-TW" altLang="en-US"/>
              <a:t>註： </a:t>
            </a:r>
            <a:r>
              <a:rPr lang="en-US" altLang="zh-TW"/>
              <a:t>Arithmetic coding </a:t>
            </a:r>
            <a:r>
              <a:rPr lang="zh-TW" altLang="en-US"/>
              <a:t>還有其他不同的方式，以上是使用其中一個較簡單的 </a:t>
            </a:r>
            <a:r>
              <a:rPr lang="en-US" altLang="zh-TW"/>
              <a:t>range encoding </a:t>
            </a:r>
            <a:r>
              <a:rPr lang="zh-TW" altLang="en-US"/>
              <a:t>的方式</a:t>
            </a:r>
            <a:r>
              <a:rPr lang="en-US" altLang="zh-TW"/>
              <a:t>)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335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65BA8E7F-6EA5-4E04-84E8-A50E6499B9E5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323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1692275" y="692150"/>
            <a:ext cx="0" cy="5400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1476375" y="692150"/>
            <a:ext cx="358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文字方塊 24"/>
          <p:cNvSpPr txBox="1">
            <a:spLocks noChangeArrowheads="1"/>
          </p:cNvSpPr>
          <p:nvPr/>
        </p:nvSpPr>
        <p:spPr bwMode="auto">
          <a:xfrm>
            <a:off x="1306374" y="3713162"/>
            <a:ext cx="43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 dirty="0">
                <a:solidFill>
                  <a:srgbClr val="FF00FF"/>
                </a:solidFill>
              </a:rPr>
              <a:t>a</a:t>
            </a:r>
            <a:endParaRPr lang="zh-TW" altLang="en-US" i="1" dirty="0">
              <a:solidFill>
                <a:srgbClr val="FF00FF"/>
              </a:solidFill>
            </a:endParaRPr>
          </a:p>
        </p:txBody>
      </p:sp>
      <p:sp>
        <p:nvSpPr>
          <p:cNvPr id="22534" name="文字方塊 25"/>
          <p:cNvSpPr txBox="1">
            <a:spLocks noChangeArrowheads="1"/>
          </p:cNvSpPr>
          <p:nvPr/>
        </p:nvSpPr>
        <p:spPr bwMode="auto">
          <a:xfrm>
            <a:off x="1258888" y="1052513"/>
            <a:ext cx="43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b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35" name="文字方塊 26"/>
          <p:cNvSpPr txBox="1">
            <a:spLocks noChangeArrowheads="1"/>
          </p:cNvSpPr>
          <p:nvPr/>
        </p:nvSpPr>
        <p:spPr bwMode="auto">
          <a:xfrm>
            <a:off x="1116013" y="549275"/>
            <a:ext cx="503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22536" name="文字方塊 27"/>
          <p:cNvSpPr txBox="1">
            <a:spLocks noChangeArrowheads="1"/>
          </p:cNvSpPr>
          <p:nvPr/>
        </p:nvSpPr>
        <p:spPr bwMode="auto">
          <a:xfrm>
            <a:off x="1835150" y="155733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0.8</a:t>
            </a:r>
            <a:endParaRPr lang="zh-TW" altLang="en-US"/>
          </a:p>
        </p:txBody>
      </p:sp>
      <p:sp>
        <p:nvSpPr>
          <p:cNvPr id="22537" name="文字方塊 28"/>
          <p:cNvSpPr txBox="1">
            <a:spLocks noChangeArrowheads="1"/>
          </p:cNvSpPr>
          <p:nvPr/>
        </p:nvSpPr>
        <p:spPr bwMode="auto">
          <a:xfrm>
            <a:off x="1258888" y="5876925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</a:t>
            </a:r>
            <a:endParaRPr lang="zh-TW" altLang="en-US"/>
          </a:p>
        </p:txBody>
      </p:sp>
      <p:cxnSp>
        <p:nvCxnSpPr>
          <p:cNvPr id="30" name="直線接點 29"/>
          <p:cNvCxnSpPr/>
          <p:nvPr/>
        </p:nvCxnSpPr>
        <p:spPr>
          <a:xfrm>
            <a:off x="1692275" y="1916113"/>
            <a:ext cx="7921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1763713" y="6092825"/>
            <a:ext cx="720725" cy="158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2484438" y="1916113"/>
            <a:ext cx="0" cy="4176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2484438" y="2781300"/>
            <a:ext cx="7921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3276600" y="2781300"/>
            <a:ext cx="0" cy="3311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2555875" y="6092825"/>
            <a:ext cx="720725" cy="158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4" name="文字方塊 45"/>
          <p:cNvSpPr txBox="1">
            <a:spLocks noChangeArrowheads="1"/>
          </p:cNvSpPr>
          <p:nvPr/>
        </p:nvSpPr>
        <p:spPr bwMode="auto">
          <a:xfrm>
            <a:off x="2627313" y="2420938"/>
            <a:ext cx="649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0.64</a:t>
            </a:r>
            <a:endParaRPr lang="zh-TW" altLang="en-US"/>
          </a:p>
        </p:txBody>
      </p:sp>
      <p:sp>
        <p:nvSpPr>
          <p:cNvPr id="22545" name="文字方塊 47"/>
          <p:cNvSpPr txBox="1">
            <a:spLocks noChangeArrowheads="1"/>
          </p:cNvSpPr>
          <p:nvPr/>
        </p:nvSpPr>
        <p:spPr bwMode="auto">
          <a:xfrm>
            <a:off x="2124075" y="2133600"/>
            <a:ext cx="503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ab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46" name="文字方塊 48"/>
          <p:cNvSpPr txBox="1">
            <a:spLocks noChangeArrowheads="1"/>
          </p:cNvSpPr>
          <p:nvPr/>
        </p:nvSpPr>
        <p:spPr bwMode="auto">
          <a:xfrm>
            <a:off x="2105024" y="3717373"/>
            <a:ext cx="503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 dirty="0">
                <a:solidFill>
                  <a:srgbClr val="FF00FF"/>
                </a:solidFill>
              </a:rPr>
              <a:t>aa</a:t>
            </a:r>
            <a:endParaRPr lang="zh-TW" altLang="en-US" i="1" dirty="0">
              <a:solidFill>
                <a:srgbClr val="FF00FF"/>
              </a:solidFill>
            </a:endParaRPr>
          </a:p>
        </p:txBody>
      </p:sp>
      <p:cxnSp>
        <p:nvCxnSpPr>
          <p:cNvPr id="50" name="直線接點 49"/>
          <p:cNvCxnSpPr/>
          <p:nvPr/>
        </p:nvCxnSpPr>
        <p:spPr>
          <a:xfrm>
            <a:off x="3276600" y="3500438"/>
            <a:ext cx="16557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067175" y="3500438"/>
            <a:ext cx="0" cy="2620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3276600" y="6092825"/>
            <a:ext cx="7905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0" name="文字方塊 55"/>
          <p:cNvSpPr txBox="1">
            <a:spLocks noChangeArrowheads="1"/>
          </p:cNvSpPr>
          <p:nvPr/>
        </p:nvSpPr>
        <p:spPr bwMode="auto">
          <a:xfrm>
            <a:off x="2752345" y="3755908"/>
            <a:ext cx="647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 dirty="0" err="1">
                <a:solidFill>
                  <a:srgbClr val="FF00FF"/>
                </a:solidFill>
              </a:rPr>
              <a:t>aaa</a:t>
            </a:r>
            <a:endParaRPr lang="zh-TW" altLang="en-US" i="1" dirty="0">
              <a:solidFill>
                <a:srgbClr val="FF00FF"/>
              </a:solidFill>
            </a:endParaRPr>
          </a:p>
        </p:txBody>
      </p:sp>
      <p:sp>
        <p:nvSpPr>
          <p:cNvPr id="22551" name="文字方塊 56"/>
          <p:cNvSpPr txBox="1">
            <a:spLocks noChangeArrowheads="1"/>
          </p:cNvSpPr>
          <p:nvPr/>
        </p:nvSpPr>
        <p:spPr bwMode="auto">
          <a:xfrm>
            <a:off x="2771775" y="2924175"/>
            <a:ext cx="6477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aab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52" name="文字方塊 57"/>
          <p:cNvSpPr txBox="1">
            <a:spLocks noChangeArrowheads="1"/>
          </p:cNvSpPr>
          <p:nvPr/>
        </p:nvSpPr>
        <p:spPr bwMode="auto">
          <a:xfrm>
            <a:off x="3419475" y="3141663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0.512</a:t>
            </a:r>
            <a:endParaRPr lang="zh-TW" altLang="en-US"/>
          </a:p>
        </p:txBody>
      </p:sp>
      <p:cxnSp>
        <p:nvCxnSpPr>
          <p:cNvPr id="59" name="直線接點 58"/>
          <p:cNvCxnSpPr/>
          <p:nvPr/>
        </p:nvCxnSpPr>
        <p:spPr>
          <a:xfrm>
            <a:off x="4067175" y="4292600"/>
            <a:ext cx="8651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4932363" y="3500438"/>
            <a:ext cx="0" cy="792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5" name="文字方塊 65"/>
          <p:cNvSpPr txBox="1">
            <a:spLocks noChangeArrowheads="1"/>
          </p:cNvSpPr>
          <p:nvPr/>
        </p:nvSpPr>
        <p:spPr bwMode="auto">
          <a:xfrm>
            <a:off x="4067175" y="4252913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0.4096</a:t>
            </a:r>
            <a:endParaRPr lang="zh-TW" altLang="en-US"/>
          </a:p>
        </p:txBody>
      </p:sp>
      <p:sp>
        <p:nvSpPr>
          <p:cNvPr id="22556" name="文字方塊 66"/>
          <p:cNvSpPr txBox="1">
            <a:spLocks noChangeArrowheads="1"/>
          </p:cNvSpPr>
          <p:nvPr/>
        </p:nvSpPr>
        <p:spPr bwMode="auto">
          <a:xfrm>
            <a:off x="3708400" y="4724400"/>
            <a:ext cx="79216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aaaa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57" name="文字方塊 67"/>
          <p:cNvSpPr txBox="1">
            <a:spLocks noChangeArrowheads="1"/>
          </p:cNvSpPr>
          <p:nvPr/>
        </p:nvSpPr>
        <p:spPr bwMode="auto">
          <a:xfrm>
            <a:off x="3640276" y="3756097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 dirty="0" err="1">
                <a:solidFill>
                  <a:srgbClr val="FF00FF"/>
                </a:solidFill>
              </a:rPr>
              <a:t>aaab</a:t>
            </a:r>
            <a:endParaRPr lang="zh-TW" altLang="en-US" i="1" dirty="0">
              <a:solidFill>
                <a:srgbClr val="FF00FF"/>
              </a:solidFill>
            </a:endParaRPr>
          </a:p>
        </p:txBody>
      </p:sp>
      <p:cxnSp>
        <p:nvCxnSpPr>
          <p:cNvPr id="72" name="直線接點 71"/>
          <p:cNvCxnSpPr/>
          <p:nvPr/>
        </p:nvCxnSpPr>
        <p:spPr>
          <a:xfrm>
            <a:off x="5003800" y="4292600"/>
            <a:ext cx="30241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>
            <a:off x="4932363" y="3789363"/>
            <a:ext cx="12239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>
            <a:off x="6142038" y="3789363"/>
            <a:ext cx="0" cy="503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1" name="文字方塊 76"/>
          <p:cNvSpPr txBox="1">
            <a:spLocks noChangeArrowheads="1"/>
          </p:cNvSpPr>
          <p:nvPr/>
        </p:nvSpPr>
        <p:spPr bwMode="auto">
          <a:xfrm>
            <a:off x="4562475" y="3736975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eaLnBrk="1" hangingPunct="1"/>
            <a:r>
              <a:rPr lang="en-US" altLang="zh-TW" i="1" dirty="0" err="1">
                <a:solidFill>
                  <a:srgbClr val="FF00FF"/>
                </a:solidFill>
              </a:rPr>
              <a:t>aaaba</a:t>
            </a:r>
            <a:endParaRPr lang="zh-TW" altLang="en-US" i="1" dirty="0">
              <a:solidFill>
                <a:srgbClr val="FF00FF"/>
              </a:solidFill>
            </a:endParaRPr>
          </a:p>
        </p:txBody>
      </p:sp>
      <p:sp>
        <p:nvSpPr>
          <p:cNvPr id="22562" name="文字方塊 77"/>
          <p:cNvSpPr txBox="1">
            <a:spLocks noChangeArrowheads="1"/>
          </p:cNvSpPr>
          <p:nvPr/>
        </p:nvSpPr>
        <p:spPr bwMode="auto">
          <a:xfrm>
            <a:off x="5076825" y="3429000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0.49152</a:t>
            </a:r>
            <a:endParaRPr lang="zh-TW" altLang="en-US"/>
          </a:p>
        </p:txBody>
      </p:sp>
      <p:cxnSp>
        <p:nvCxnSpPr>
          <p:cNvPr id="80" name="直線接點 79"/>
          <p:cNvCxnSpPr/>
          <p:nvPr/>
        </p:nvCxnSpPr>
        <p:spPr>
          <a:xfrm flipV="1">
            <a:off x="6142038" y="3933825"/>
            <a:ext cx="18859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7380288" y="3933825"/>
            <a:ext cx="0" cy="358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5" name="文字方塊 83"/>
          <p:cNvSpPr txBox="1">
            <a:spLocks noChangeArrowheads="1"/>
          </p:cNvSpPr>
          <p:nvPr/>
        </p:nvSpPr>
        <p:spPr bwMode="auto">
          <a:xfrm>
            <a:off x="5743575" y="3905250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aaabaa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66" name="文字方塊 84"/>
          <p:cNvSpPr txBox="1">
            <a:spLocks noChangeArrowheads="1"/>
          </p:cNvSpPr>
          <p:nvPr/>
        </p:nvSpPr>
        <p:spPr bwMode="auto">
          <a:xfrm>
            <a:off x="6300788" y="3644900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0.475136</a:t>
            </a:r>
            <a:endParaRPr lang="zh-TW" altLang="en-US"/>
          </a:p>
        </p:txBody>
      </p:sp>
      <p:cxnSp>
        <p:nvCxnSpPr>
          <p:cNvPr id="92" name="直線接點 91"/>
          <p:cNvCxnSpPr/>
          <p:nvPr/>
        </p:nvCxnSpPr>
        <p:spPr>
          <a:xfrm>
            <a:off x="7524750" y="4005263"/>
            <a:ext cx="0" cy="187325"/>
          </a:xfrm>
          <a:prstGeom prst="line">
            <a:avLst/>
          </a:prstGeom>
          <a:ln w="254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單箭頭接點 96"/>
          <p:cNvCxnSpPr/>
          <p:nvPr/>
        </p:nvCxnSpPr>
        <p:spPr>
          <a:xfrm flipH="1" flipV="1">
            <a:off x="7596188" y="4149725"/>
            <a:ext cx="360362" cy="358775"/>
          </a:xfrm>
          <a:prstGeom prst="straightConnector1">
            <a:avLst/>
          </a:prstGeom>
          <a:ln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69" name="Object 10"/>
          <p:cNvGraphicFramePr>
            <a:graphicFrameLocks noChangeAspect="1"/>
          </p:cNvGraphicFramePr>
          <p:nvPr/>
        </p:nvGraphicFramePr>
        <p:xfrm>
          <a:off x="6875463" y="4581525"/>
          <a:ext cx="16383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7" name="Equation" r:id="rId3" imgW="1637589" imgH="355446" progId="Equation.DSMT4">
                  <p:embed/>
                </p:oleObj>
              </mc:Choice>
              <mc:Fallback>
                <p:oleObj name="Equation" r:id="rId3" imgW="1637589" imgH="355446" progId="Equation.DSMT4">
                  <p:embed/>
                  <p:pic>
                    <p:nvPicPr>
                      <p:cNvPr id="2256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4581525"/>
                        <a:ext cx="16383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文字方塊 27"/>
          <p:cNvSpPr txBox="1">
            <a:spLocks noChangeArrowheads="1"/>
          </p:cNvSpPr>
          <p:nvPr/>
        </p:nvSpPr>
        <p:spPr bwMode="auto">
          <a:xfrm>
            <a:off x="5003800" y="633345"/>
            <a:ext cx="187732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dirty="0"/>
              <a:t>encoding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9587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65BA8E7F-6EA5-4E04-84E8-A50E6499B9E5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324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1692275" y="692150"/>
            <a:ext cx="0" cy="5400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1476375" y="692150"/>
            <a:ext cx="358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文字方塊 24"/>
          <p:cNvSpPr txBox="1">
            <a:spLocks noChangeArrowheads="1"/>
          </p:cNvSpPr>
          <p:nvPr/>
        </p:nvSpPr>
        <p:spPr bwMode="auto">
          <a:xfrm>
            <a:off x="1294606" y="3565595"/>
            <a:ext cx="43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 dirty="0">
                <a:solidFill>
                  <a:srgbClr val="FF00FF"/>
                </a:solidFill>
              </a:rPr>
              <a:t>a</a:t>
            </a:r>
            <a:endParaRPr lang="zh-TW" altLang="en-US" i="1" dirty="0">
              <a:solidFill>
                <a:srgbClr val="FF00FF"/>
              </a:solidFill>
            </a:endParaRPr>
          </a:p>
        </p:txBody>
      </p:sp>
      <p:sp>
        <p:nvSpPr>
          <p:cNvPr id="22534" name="文字方塊 25"/>
          <p:cNvSpPr txBox="1">
            <a:spLocks noChangeArrowheads="1"/>
          </p:cNvSpPr>
          <p:nvPr/>
        </p:nvSpPr>
        <p:spPr bwMode="auto">
          <a:xfrm>
            <a:off x="1258888" y="1052513"/>
            <a:ext cx="43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b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35" name="文字方塊 26"/>
          <p:cNvSpPr txBox="1">
            <a:spLocks noChangeArrowheads="1"/>
          </p:cNvSpPr>
          <p:nvPr/>
        </p:nvSpPr>
        <p:spPr bwMode="auto">
          <a:xfrm>
            <a:off x="1116013" y="549275"/>
            <a:ext cx="503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22536" name="文字方塊 27"/>
          <p:cNvSpPr txBox="1">
            <a:spLocks noChangeArrowheads="1"/>
          </p:cNvSpPr>
          <p:nvPr/>
        </p:nvSpPr>
        <p:spPr bwMode="auto">
          <a:xfrm>
            <a:off x="1835150" y="155733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dirty="0"/>
              <a:t>0.8</a:t>
            </a:r>
            <a:endParaRPr lang="zh-TW" altLang="en-US" dirty="0"/>
          </a:p>
        </p:txBody>
      </p:sp>
      <p:sp>
        <p:nvSpPr>
          <p:cNvPr id="22537" name="文字方塊 28"/>
          <p:cNvSpPr txBox="1">
            <a:spLocks noChangeArrowheads="1"/>
          </p:cNvSpPr>
          <p:nvPr/>
        </p:nvSpPr>
        <p:spPr bwMode="auto">
          <a:xfrm>
            <a:off x="1258888" y="5876925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</a:t>
            </a:r>
            <a:endParaRPr lang="zh-TW" altLang="en-US"/>
          </a:p>
        </p:txBody>
      </p:sp>
      <p:cxnSp>
        <p:nvCxnSpPr>
          <p:cNvPr id="30" name="直線接點 29"/>
          <p:cNvCxnSpPr/>
          <p:nvPr/>
        </p:nvCxnSpPr>
        <p:spPr>
          <a:xfrm>
            <a:off x="1692275" y="1916113"/>
            <a:ext cx="7921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1709530" y="6100762"/>
            <a:ext cx="720725" cy="158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2484438" y="1916113"/>
            <a:ext cx="0" cy="4176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2484438" y="2781300"/>
            <a:ext cx="7921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3276600" y="2781300"/>
            <a:ext cx="0" cy="3311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2555875" y="6092825"/>
            <a:ext cx="720725" cy="158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4" name="文字方塊 45"/>
          <p:cNvSpPr txBox="1">
            <a:spLocks noChangeArrowheads="1"/>
          </p:cNvSpPr>
          <p:nvPr/>
        </p:nvSpPr>
        <p:spPr bwMode="auto">
          <a:xfrm>
            <a:off x="2627313" y="2420938"/>
            <a:ext cx="649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0.64</a:t>
            </a:r>
            <a:endParaRPr lang="zh-TW" altLang="en-US"/>
          </a:p>
        </p:txBody>
      </p:sp>
      <p:sp>
        <p:nvSpPr>
          <p:cNvPr id="22545" name="文字方塊 47"/>
          <p:cNvSpPr txBox="1">
            <a:spLocks noChangeArrowheads="1"/>
          </p:cNvSpPr>
          <p:nvPr/>
        </p:nvSpPr>
        <p:spPr bwMode="auto">
          <a:xfrm>
            <a:off x="2124075" y="2133600"/>
            <a:ext cx="503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ab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46" name="文字方塊 48"/>
          <p:cNvSpPr txBox="1">
            <a:spLocks noChangeArrowheads="1"/>
          </p:cNvSpPr>
          <p:nvPr/>
        </p:nvSpPr>
        <p:spPr bwMode="auto">
          <a:xfrm>
            <a:off x="2116138" y="3558020"/>
            <a:ext cx="503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 dirty="0">
                <a:solidFill>
                  <a:srgbClr val="FF00FF"/>
                </a:solidFill>
              </a:rPr>
              <a:t>aa</a:t>
            </a:r>
            <a:endParaRPr lang="zh-TW" altLang="en-US" i="1" dirty="0">
              <a:solidFill>
                <a:srgbClr val="FF00FF"/>
              </a:solidFill>
            </a:endParaRPr>
          </a:p>
        </p:txBody>
      </p:sp>
      <p:cxnSp>
        <p:nvCxnSpPr>
          <p:cNvPr id="50" name="直線接點 49"/>
          <p:cNvCxnSpPr/>
          <p:nvPr/>
        </p:nvCxnSpPr>
        <p:spPr>
          <a:xfrm>
            <a:off x="3276600" y="3500438"/>
            <a:ext cx="16557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067175" y="3500438"/>
            <a:ext cx="0" cy="2620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3276600" y="6092825"/>
            <a:ext cx="7905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0" name="文字方塊 55"/>
          <p:cNvSpPr txBox="1">
            <a:spLocks noChangeArrowheads="1"/>
          </p:cNvSpPr>
          <p:nvPr/>
        </p:nvSpPr>
        <p:spPr bwMode="auto">
          <a:xfrm>
            <a:off x="2751136" y="3585923"/>
            <a:ext cx="647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aaa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51" name="文字方塊 56"/>
          <p:cNvSpPr txBox="1">
            <a:spLocks noChangeArrowheads="1"/>
          </p:cNvSpPr>
          <p:nvPr/>
        </p:nvSpPr>
        <p:spPr bwMode="auto">
          <a:xfrm>
            <a:off x="2771775" y="2924175"/>
            <a:ext cx="6477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aab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52" name="文字方塊 57"/>
          <p:cNvSpPr txBox="1">
            <a:spLocks noChangeArrowheads="1"/>
          </p:cNvSpPr>
          <p:nvPr/>
        </p:nvSpPr>
        <p:spPr bwMode="auto">
          <a:xfrm>
            <a:off x="3419475" y="3141663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0.512</a:t>
            </a:r>
            <a:endParaRPr lang="zh-TW" altLang="en-US"/>
          </a:p>
        </p:txBody>
      </p:sp>
      <p:cxnSp>
        <p:nvCxnSpPr>
          <p:cNvPr id="59" name="直線接點 58"/>
          <p:cNvCxnSpPr/>
          <p:nvPr/>
        </p:nvCxnSpPr>
        <p:spPr>
          <a:xfrm>
            <a:off x="4067175" y="4292600"/>
            <a:ext cx="8651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4932363" y="3500438"/>
            <a:ext cx="0" cy="792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5" name="文字方塊 65"/>
          <p:cNvSpPr txBox="1">
            <a:spLocks noChangeArrowheads="1"/>
          </p:cNvSpPr>
          <p:nvPr/>
        </p:nvSpPr>
        <p:spPr bwMode="auto">
          <a:xfrm>
            <a:off x="4067175" y="4252913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0.4096</a:t>
            </a:r>
            <a:endParaRPr lang="zh-TW" altLang="en-US"/>
          </a:p>
        </p:txBody>
      </p:sp>
      <p:sp>
        <p:nvSpPr>
          <p:cNvPr id="22556" name="文字方塊 66"/>
          <p:cNvSpPr txBox="1">
            <a:spLocks noChangeArrowheads="1"/>
          </p:cNvSpPr>
          <p:nvPr/>
        </p:nvSpPr>
        <p:spPr bwMode="auto">
          <a:xfrm>
            <a:off x="3708400" y="4724400"/>
            <a:ext cx="79216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aaaa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57" name="文字方塊 67"/>
          <p:cNvSpPr txBox="1">
            <a:spLocks noChangeArrowheads="1"/>
          </p:cNvSpPr>
          <p:nvPr/>
        </p:nvSpPr>
        <p:spPr bwMode="auto">
          <a:xfrm>
            <a:off x="3708400" y="3644900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aaab</a:t>
            </a:r>
            <a:endParaRPr lang="zh-TW" altLang="en-US" i="1">
              <a:solidFill>
                <a:srgbClr val="FF00FF"/>
              </a:solidFill>
            </a:endParaRPr>
          </a:p>
        </p:txBody>
      </p:sp>
      <p:cxnSp>
        <p:nvCxnSpPr>
          <p:cNvPr id="72" name="直線接點 71"/>
          <p:cNvCxnSpPr/>
          <p:nvPr/>
        </p:nvCxnSpPr>
        <p:spPr>
          <a:xfrm>
            <a:off x="5003800" y="4292600"/>
            <a:ext cx="30241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>
            <a:off x="4932363" y="3789363"/>
            <a:ext cx="12239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>
            <a:off x="6142038" y="3789363"/>
            <a:ext cx="0" cy="503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1" name="文字方塊 76"/>
          <p:cNvSpPr txBox="1">
            <a:spLocks noChangeArrowheads="1"/>
          </p:cNvSpPr>
          <p:nvPr/>
        </p:nvSpPr>
        <p:spPr bwMode="auto">
          <a:xfrm>
            <a:off x="4562475" y="3647419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eaLnBrk="1" hangingPunct="1"/>
            <a:r>
              <a:rPr lang="en-US" altLang="zh-TW" i="1" dirty="0" err="1">
                <a:solidFill>
                  <a:srgbClr val="FF00FF"/>
                </a:solidFill>
              </a:rPr>
              <a:t>aaaba</a:t>
            </a:r>
            <a:endParaRPr lang="zh-TW" altLang="en-US" i="1" dirty="0">
              <a:solidFill>
                <a:srgbClr val="FF00FF"/>
              </a:solidFill>
            </a:endParaRPr>
          </a:p>
        </p:txBody>
      </p:sp>
      <p:sp>
        <p:nvSpPr>
          <p:cNvPr id="22562" name="文字方塊 77"/>
          <p:cNvSpPr txBox="1">
            <a:spLocks noChangeArrowheads="1"/>
          </p:cNvSpPr>
          <p:nvPr/>
        </p:nvSpPr>
        <p:spPr bwMode="auto">
          <a:xfrm>
            <a:off x="5076825" y="3429000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0.49152</a:t>
            </a:r>
            <a:endParaRPr lang="zh-TW" altLang="en-US"/>
          </a:p>
        </p:txBody>
      </p:sp>
      <p:cxnSp>
        <p:nvCxnSpPr>
          <p:cNvPr id="80" name="直線接點 79"/>
          <p:cNvCxnSpPr/>
          <p:nvPr/>
        </p:nvCxnSpPr>
        <p:spPr>
          <a:xfrm flipV="1">
            <a:off x="6142038" y="3933825"/>
            <a:ext cx="18859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7380288" y="3933825"/>
            <a:ext cx="0" cy="358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5" name="文字方塊 83"/>
          <p:cNvSpPr txBox="1">
            <a:spLocks noChangeArrowheads="1"/>
          </p:cNvSpPr>
          <p:nvPr/>
        </p:nvSpPr>
        <p:spPr bwMode="auto">
          <a:xfrm>
            <a:off x="5743575" y="3905250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>
                <a:solidFill>
                  <a:srgbClr val="FF00FF"/>
                </a:solidFill>
              </a:rPr>
              <a:t>aaabaa</a:t>
            </a:r>
            <a:endParaRPr lang="zh-TW" altLang="en-US" i="1">
              <a:solidFill>
                <a:srgbClr val="FF00FF"/>
              </a:solidFill>
            </a:endParaRPr>
          </a:p>
        </p:txBody>
      </p:sp>
      <p:sp>
        <p:nvSpPr>
          <p:cNvPr id="22566" name="文字方塊 84"/>
          <p:cNvSpPr txBox="1">
            <a:spLocks noChangeArrowheads="1"/>
          </p:cNvSpPr>
          <p:nvPr/>
        </p:nvSpPr>
        <p:spPr bwMode="auto">
          <a:xfrm>
            <a:off x="6300788" y="3644900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0.475136</a:t>
            </a:r>
            <a:endParaRPr lang="zh-TW" altLang="en-US"/>
          </a:p>
        </p:txBody>
      </p:sp>
      <p:cxnSp>
        <p:nvCxnSpPr>
          <p:cNvPr id="92" name="直線接點 91"/>
          <p:cNvCxnSpPr/>
          <p:nvPr/>
        </p:nvCxnSpPr>
        <p:spPr>
          <a:xfrm>
            <a:off x="7524750" y="4005263"/>
            <a:ext cx="0" cy="187325"/>
          </a:xfrm>
          <a:prstGeom prst="line">
            <a:avLst/>
          </a:prstGeom>
          <a:ln w="254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單箭頭接點 96"/>
          <p:cNvCxnSpPr/>
          <p:nvPr/>
        </p:nvCxnSpPr>
        <p:spPr>
          <a:xfrm flipH="1" flipV="1">
            <a:off x="7596188" y="4149725"/>
            <a:ext cx="360362" cy="358775"/>
          </a:xfrm>
          <a:prstGeom prst="straightConnector1">
            <a:avLst/>
          </a:prstGeom>
          <a:ln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69" name="Object 10"/>
          <p:cNvGraphicFramePr>
            <a:graphicFrameLocks noChangeAspect="1"/>
          </p:cNvGraphicFramePr>
          <p:nvPr/>
        </p:nvGraphicFramePr>
        <p:xfrm>
          <a:off x="6875463" y="4581525"/>
          <a:ext cx="16383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1" name="Equation" r:id="rId3" imgW="1637589" imgH="355446" progId="Equation.DSMT4">
                  <p:embed/>
                </p:oleObj>
              </mc:Choice>
              <mc:Fallback>
                <p:oleObj name="Equation" r:id="rId3" imgW="1637589" imgH="355446" progId="Equation.DSMT4">
                  <p:embed/>
                  <p:pic>
                    <p:nvPicPr>
                      <p:cNvPr id="2256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4581525"/>
                        <a:ext cx="16383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直線接點 43"/>
          <p:cNvCxnSpPr/>
          <p:nvPr/>
        </p:nvCxnSpPr>
        <p:spPr>
          <a:xfrm flipV="1">
            <a:off x="1258888" y="4015651"/>
            <a:ext cx="6265862" cy="253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V="1">
            <a:off x="1222377" y="4177577"/>
            <a:ext cx="6265862" cy="253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27"/>
          <p:cNvSpPr txBox="1">
            <a:spLocks noChangeArrowheads="1"/>
          </p:cNvSpPr>
          <p:nvPr/>
        </p:nvSpPr>
        <p:spPr bwMode="auto">
          <a:xfrm>
            <a:off x="5003800" y="633345"/>
            <a:ext cx="187732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dirty="0"/>
              <a:t>decoding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9752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E41E5340-AE23-44D5-83C7-80860A94DA0F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325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0483" name="文字方塊 13"/>
          <p:cNvSpPr txBox="1">
            <a:spLocks noChangeArrowheads="1"/>
          </p:cNvSpPr>
          <p:nvPr/>
        </p:nvSpPr>
        <p:spPr bwMode="auto">
          <a:xfrm>
            <a:off x="684213" y="404813"/>
            <a:ext cx="194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Example: 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20484" name="文字方塊 14"/>
          <p:cNvSpPr txBox="1">
            <a:spLocks noChangeArrowheads="1"/>
          </p:cNvSpPr>
          <p:nvPr/>
        </p:nvSpPr>
        <p:spPr bwMode="auto">
          <a:xfrm>
            <a:off x="1042988" y="908050"/>
            <a:ext cx="74168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假設要對 </a:t>
            </a:r>
            <a:r>
              <a:rPr lang="en-US" altLang="zh-TW" i="1"/>
              <a:t>X</a:t>
            </a:r>
            <a:r>
              <a:rPr lang="en-US" altLang="zh-TW"/>
              <a:t> </a:t>
            </a:r>
            <a:r>
              <a:rPr lang="zh-TW" altLang="en-US"/>
              <a:t>來做二進位 </a:t>
            </a:r>
            <a:r>
              <a:rPr lang="en-US" altLang="zh-TW"/>
              <a:t>(</a:t>
            </a:r>
            <a:r>
              <a:rPr lang="en-US" altLang="zh-TW" i="1"/>
              <a:t>k</a:t>
            </a:r>
            <a:r>
              <a:rPr lang="en-US" altLang="zh-TW"/>
              <a:t> = 2) </a:t>
            </a:r>
            <a:r>
              <a:rPr lang="zh-TW" altLang="en-US"/>
              <a:t>的編碼</a:t>
            </a:r>
            <a:endParaRPr lang="en-US" altLang="zh-TW"/>
          </a:p>
          <a:p>
            <a:pPr eaLnBrk="1" hangingPunct="1"/>
            <a:endParaRPr lang="en-US" altLang="zh-TW" i="1"/>
          </a:p>
          <a:p>
            <a:pPr eaLnBrk="1" hangingPunct="1"/>
            <a:r>
              <a:rPr lang="zh-TW" altLang="en-US"/>
              <a:t>且經由事先的估計，</a:t>
            </a:r>
            <a:r>
              <a:rPr lang="en-US" altLang="zh-TW" i="1"/>
              <a:t>X</a:t>
            </a:r>
            <a:r>
              <a:rPr lang="en-US" altLang="zh-TW"/>
              <a:t>[</a:t>
            </a:r>
            <a:r>
              <a:rPr lang="en-US" altLang="zh-TW" i="1"/>
              <a:t>i</a:t>
            </a:r>
            <a:r>
              <a:rPr lang="en-US" altLang="zh-TW"/>
              <a:t>] = </a:t>
            </a:r>
            <a:r>
              <a:rPr lang="en-US" altLang="zh-TW" i="1"/>
              <a:t>a</a:t>
            </a:r>
            <a:r>
              <a:rPr lang="en-US" altLang="zh-TW"/>
              <a:t> </a:t>
            </a:r>
            <a:r>
              <a:rPr lang="zh-TW" altLang="en-US"/>
              <a:t>的機率為 </a:t>
            </a:r>
            <a:r>
              <a:rPr lang="en-US" altLang="zh-TW"/>
              <a:t>0.8, </a:t>
            </a:r>
            <a:r>
              <a:rPr lang="en-US" altLang="zh-TW" i="1"/>
              <a:t>X</a:t>
            </a:r>
            <a:r>
              <a:rPr lang="en-US" altLang="zh-TW"/>
              <a:t>[</a:t>
            </a:r>
            <a:r>
              <a:rPr lang="en-US" altLang="zh-TW" i="1"/>
              <a:t>i</a:t>
            </a:r>
            <a:r>
              <a:rPr lang="en-US" altLang="zh-TW"/>
              <a:t>] = </a:t>
            </a:r>
            <a:r>
              <a:rPr lang="en-US" altLang="zh-TW" i="1"/>
              <a:t>b </a:t>
            </a:r>
            <a:r>
              <a:rPr lang="zh-TW" altLang="en-US"/>
              <a:t>的機率為 </a:t>
            </a:r>
            <a:r>
              <a:rPr lang="en-US" altLang="zh-TW"/>
              <a:t>0.2</a:t>
            </a:r>
          </a:p>
          <a:p>
            <a:pPr eaLnBrk="1" hangingPunct="1"/>
            <a:endParaRPr lang="en-US" altLang="zh-TW" i="1"/>
          </a:p>
          <a:p>
            <a:pPr eaLnBrk="1" hangingPunct="1"/>
            <a:r>
              <a:rPr lang="en-US" altLang="zh-TW" i="1"/>
              <a:t> </a:t>
            </a:r>
          </a:p>
          <a:p>
            <a:pPr eaLnBrk="1" hangingPunct="1"/>
            <a:endParaRPr lang="en-US" altLang="zh-TW" i="1"/>
          </a:p>
          <a:p>
            <a:pPr eaLnBrk="1" hangingPunct="1"/>
            <a:r>
              <a:rPr lang="zh-TW" altLang="en-US"/>
              <a:t>若實際上輸入的資料為 </a:t>
            </a:r>
            <a:r>
              <a:rPr lang="en-US" altLang="zh-TW" i="1"/>
              <a:t>X</a:t>
            </a:r>
            <a:r>
              <a:rPr lang="en-US" altLang="zh-TW"/>
              <a:t> = </a:t>
            </a:r>
            <a:r>
              <a:rPr lang="en-US" altLang="zh-TW" i="1"/>
              <a:t>a a a b a a</a:t>
            </a:r>
            <a:r>
              <a:rPr lang="en-US" altLang="zh-TW"/>
              <a:t> </a:t>
            </a:r>
            <a:endParaRPr lang="zh-TW" altLang="en-US" i="1"/>
          </a:p>
        </p:txBody>
      </p:sp>
      <p:graphicFrame>
        <p:nvGraphicFramePr>
          <p:cNvPr id="20485" name="Object 10"/>
          <p:cNvGraphicFramePr>
            <a:graphicFrameLocks noChangeAspect="1"/>
          </p:cNvGraphicFramePr>
          <p:nvPr/>
        </p:nvGraphicFramePr>
        <p:xfrm>
          <a:off x="5076825" y="2060575"/>
          <a:ext cx="26162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58" name="Equation" r:id="rId3" imgW="2616200" imgH="330200" progId="Equation.DSMT4">
                  <p:embed/>
                </p:oleObj>
              </mc:Choice>
              <mc:Fallback>
                <p:oleObj name="Equation" r:id="rId3" imgW="2616200" imgH="330200" progId="Equation.DSMT4">
                  <p:embed/>
                  <p:pic>
                    <p:nvPicPr>
                      <p:cNvPr id="2048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060575"/>
                        <a:ext cx="26162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向右箭號 17"/>
          <p:cNvSpPr/>
          <p:nvPr/>
        </p:nvSpPr>
        <p:spPr>
          <a:xfrm>
            <a:off x="1258888" y="2133600"/>
            <a:ext cx="64928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20487" name="矩形 18"/>
          <p:cNvSpPr>
            <a:spLocks noChangeArrowheads="1"/>
          </p:cNvSpPr>
          <p:nvPr/>
        </p:nvSpPr>
        <p:spPr bwMode="auto">
          <a:xfrm>
            <a:off x="1116013" y="3284538"/>
            <a:ext cx="2519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Initiation (</a:t>
            </a:r>
            <a:r>
              <a:rPr lang="en-US" altLang="zh-TW" i="1"/>
              <a:t>X</a:t>
            </a:r>
            <a:r>
              <a:rPr lang="en-US" altLang="zh-TW"/>
              <a:t>[1] = </a:t>
            </a:r>
            <a:r>
              <a:rPr lang="en-US" altLang="zh-TW" i="1"/>
              <a:t>a</a:t>
            </a:r>
            <a:r>
              <a:rPr lang="en-US" altLang="zh-TW"/>
              <a:t>):</a:t>
            </a:r>
            <a:endParaRPr lang="zh-TW" altLang="en-US"/>
          </a:p>
        </p:txBody>
      </p:sp>
      <p:graphicFrame>
        <p:nvGraphicFramePr>
          <p:cNvPr id="20488" name="Object 10"/>
          <p:cNvGraphicFramePr>
            <a:graphicFrameLocks noChangeAspect="1"/>
          </p:cNvGraphicFramePr>
          <p:nvPr/>
        </p:nvGraphicFramePr>
        <p:xfrm>
          <a:off x="3995738" y="3357563"/>
          <a:ext cx="24638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59" name="Equation" r:id="rId5" imgW="2463800" imgH="304800" progId="Equation.DSMT4">
                  <p:embed/>
                </p:oleObj>
              </mc:Choice>
              <mc:Fallback>
                <p:oleObj name="Equation" r:id="rId5" imgW="2463800" imgH="304800" progId="Equation.DSMT4">
                  <p:embed/>
                  <p:pic>
                    <p:nvPicPr>
                      <p:cNvPr id="2048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357563"/>
                        <a:ext cx="2463800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矩形 20"/>
          <p:cNvSpPr>
            <a:spLocks noChangeArrowheads="1"/>
          </p:cNvSpPr>
          <p:nvPr/>
        </p:nvSpPr>
        <p:spPr bwMode="auto">
          <a:xfrm>
            <a:off x="1042988" y="3789363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When </a:t>
            </a:r>
            <a:r>
              <a:rPr lang="en-US" altLang="zh-TW" i="1"/>
              <a:t>i</a:t>
            </a:r>
            <a:r>
              <a:rPr lang="en-US" altLang="zh-TW"/>
              <a:t> = 2  (</a:t>
            </a:r>
            <a:r>
              <a:rPr lang="en-US" altLang="zh-TW" i="1"/>
              <a:t>X</a:t>
            </a:r>
            <a:r>
              <a:rPr lang="en-US" altLang="zh-TW"/>
              <a:t>[2] = </a:t>
            </a:r>
            <a:r>
              <a:rPr lang="en-US" altLang="zh-TW" i="1"/>
              <a:t>a</a:t>
            </a:r>
            <a:r>
              <a:rPr lang="en-US" altLang="zh-TW"/>
              <a:t>):</a:t>
            </a:r>
            <a:endParaRPr lang="zh-TW" altLang="en-US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995738" y="3860800"/>
          <a:ext cx="26035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60" name="Equation" r:id="rId7" imgW="2603500" imgH="304800" progId="Equation.DSMT4">
                  <p:embed/>
                </p:oleObj>
              </mc:Choice>
              <mc:Fallback>
                <p:oleObj name="Equation" r:id="rId7" imgW="2603500" imgH="304800" progId="Equation.DSMT4">
                  <p:embed/>
                  <p:pic>
                    <p:nvPicPr>
                      <p:cNvPr id="204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860800"/>
                        <a:ext cx="26035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矩形 22"/>
          <p:cNvSpPr>
            <a:spLocks noChangeArrowheads="1"/>
          </p:cNvSpPr>
          <p:nvPr/>
        </p:nvSpPr>
        <p:spPr bwMode="auto">
          <a:xfrm>
            <a:off x="1042988" y="42926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When </a:t>
            </a:r>
            <a:r>
              <a:rPr lang="en-US" altLang="zh-TW" i="1"/>
              <a:t>i</a:t>
            </a:r>
            <a:r>
              <a:rPr lang="en-US" altLang="zh-TW"/>
              <a:t> = 3  (</a:t>
            </a:r>
            <a:r>
              <a:rPr lang="en-US" altLang="zh-TW" i="1"/>
              <a:t>X</a:t>
            </a:r>
            <a:r>
              <a:rPr lang="en-US" altLang="zh-TW"/>
              <a:t>[3] = </a:t>
            </a:r>
            <a:r>
              <a:rPr lang="en-US" altLang="zh-TW" i="1"/>
              <a:t>a</a:t>
            </a:r>
            <a:r>
              <a:rPr lang="en-US" altLang="zh-TW"/>
              <a:t>):</a:t>
            </a:r>
            <a:endParaRPr lang="zh-TW" altLang="en-US"/>
          </a:p>
        </p:txBody>
      </p:sp>
      <p:graphicFrame>
        <p:nvGraphicFramePr>
          <p:cNvPr id="20492" name="Object 10"/>
          <p:cNvGraphicFramePr>
            <a:graphicFrameLocks noChangeAspect="1"/>
          </p:cNvGraphicFramePr>
          <p:nvPr/>
        </p:nvGraphicFramePr>
        <p:xfrm>
          <a:off x="3995738" y="4365625"/>
          <a:ext cx="27305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61" name="Equation" r:id="rId9" imgW="2730500" imgH="304800" progId="Equation.DSMT4">
                  <p:embed/>
                </p:oleObj>
              </mc:Choice>
              <mc:Fallback>
                <p:oleObj name="Equation" r:id="rId9" imgW="2730500" imgH="304800" progId="Equation.DSMT4">
                  <p:embed/>
                  <p:pic>
                    <p:nvPicPr>
                      <p:cNvPr id="2049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365625"/>
                        <a:ext cx="27305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矩形 24"/>
          <p:cNvSpPr>
            <a:spLocks noChangeArrowheads="1"/>
          </p:cNvSpPr>
          <p:nvPr/>
        </p:nvSpPr>
        <p:spPr bwMode="auto">
          <a:xfrm>
            <a:off x="1042988" y="4868863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When </a:t>
            </a:r>
            <a:r>
              <a:rPr lang="en-US" altLang="zh-TW" i="1"/>
              <a:t>i</a:t>
            </a:r>
            <a:r>
              <a:rPr lang="en-US" altLang="zh-TW"/>
              <a:t> = 4  (</a:t>
            </a:r>
            <a:r>
              <a:rPr lang="en-US" altLang="zh-TW" i="1"/>
              <a:t>X</a:t>
            </a:r>
            <a:r>
              <a:rPr lang="en-US" altLang="zh-TW"/>
              <a:t>[4] = </a:t>
            </a:r>
            <a:r>
              <a:rPr lang="en-US" altLang="zh-TW" i="1"/>
              <a:t>b</a:t>
            </a:r>
            <a:r>
              <a:rPr lang="en-US" altLang="zh-TW"/>
              <a:t>):</a:t>
            </a:r>
            <a:endParaRPr lang="zh-TW" altLang="en-US"/>
          </a:p>
        </p:txBody>
      </p:sp>
      <p:graphicFrame>
        <p:nvGraphicFramePr>
          <p:cNvPr id="20494" name="Object 10"/>
          <p:cNvGraphicFramePr>
            <a:graphicFrameLocks noChangeAspect="1"/>
          </p:cNvGraphicFramePr>
          <p:nvPr/>
        </p:nvGraphicFramePr>
        <p:xfrm>
          <a:off x="3995738" y="4941888"/>
          <a:ext cx="33020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62" name="Equation" r:id="rId11" imgW="3302000" imgH="304800" progId="Equation.DSMT4">
                  <p:embed/>
                </p:oleObj>
              </mc:Choice>
              <mc:Fallback>
                <p:oleObj name="Equation" r:id="rId11" imgW="3302000" imgH="304800" progId="Equation.DSMT4">
                  <p:embed/>
                  <p:pic>
                    <p:nvPicPr>
                      <p:cNvPr id="204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941888"/>
                        <a:ext cx="3302000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矩形 26"/>
          <p:cNvSpPr>
            <a:spLocks noChangeArrowheads="1"/>
          </p:cNvSpPr>
          <p:nvPr/>
        </p:nvSpPr>
        <p:spPr bwMode="auto">
          <a:xfrm>
            <a:off x="1042988" y="5445125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When </a:t>
            </a:r>
            <a:r>
              <a:rPr lang="en-US" altLang="zh-TW" i="1"/>
              <a:t>i</a:t>
            </a:r>
            <a:r>
              <a:rPr lang="en-US" altLang="zh-TW"/>
              <a:t> = 5  (</a:t>
            </a:r>
            <a:r>
              <a:rPr lang="en-US" altLang="zh-TW" i="1"/>
              <a:t>X</a:t>
            </a:r>
            <a:r>
              <a:rPr lang="en-US" altLang="zh-TW"/>
              <a:t>[5] = </a:t>
            </a:r>
            <a:r>
              <a:rPr lang="en-US" altLang="zh-TW" i="1"/>
              <a:t>a</a:t>
            </a:r>
            <a:r>
              <a:rPr lang="en-US" altLang="zh-TW"/>
              <a:t>):</a:t>
            </a:r>
            <a:endParaRPr lang="zh-TW" altLang="en-US"/>
          </a:p>
        </p:txBody>
      </p:sp>
      <p:graphicFrame>
        <p:nvGraphicFramePr>
          <p:cNvPr id="20496" name="Object 10"/>
          <p:cNvGraphicFramePr>
            <a:graphicFrameLocks noChangeAspect="1"/>
          </p:cNvGraphicFramePr>
          <p:nvPr/>
        </p:nvGraphicFramePr>
        <p:xfrm>
          <a:off x="3995738" y="5516563"/>
          <a:ext cx="35560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63" name="Equation" r:id="rId13" imgW="3556000" imgH="304800" progId="Equation.DSMT4">
                  <p:embed/>
                </p:oleObj>
              </mc:Choice>
              <mc:Fallback>
                <p:oleObj name="Equation" r:id="rId13" imgW="3556000" imgH="304800" progId="Equation.DSMT4">
                  <p:embed/>
                  <p:pic>
                    <p:nvPicPr>
                      <p:cNvPr id="2049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516563"/>
                        <a:ext cx="3556000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矩形 28"/>
          <p:cNvSpPr>
            <a:spLocks noChangeArrowheads="1"/>
          </p:cNvSpPr>
          <p:nvPr/>
        </p:nvSpPr>
        <p:spPr bwMode="auto">
          <a:xfrm>
            <a:off x="1042988" y="594995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When </a:t>
            </a:r>
            <a:r>
              <a:rPr lang="en-US" altLang="zh-TW" i="1"/>
              <a:t>i</a:t>
            </a:r>
            <a:r>
              <a:rPr lang="en-US" altLang="zh-TW"/>
              <a:t> = 6  (</a:t>
            </a:r>
            <a:r>
              <a:rPr lang="en-US" altLang="zh-TW" i="1"/>
              <a:t>X</a:t>
            </a:r>
            <a:r>
              <a:rPr lang="en-US" altLang="zh-TW"/>
              <a:t>[6] = </a:t>
            </a:r>
            <a:r>
              <a:rPr lang="en-US" altLang="zh-TW" i="1"/>
              <a:t>a</a:t>
            </a:r>
            <a:r>
              <a:rPr lang="en-US" altLang="zh-TW"/>
              <a:t>):</a:t>
            </a:r>
            <a:endParaRPr lang="zh-TW" altLang="en-US"/>
          </a:p>
        </p:txBody>
      </p:sp>
      <p:graphicFrame>
        <p:nvGraphicFramePr>
          <p:cNvPr id="20498" name="Object 10"/>
          <p:cNvGraphicFramePr>
            <a:graphicFrameLocks noChangeAspect="1"/>
          </p:cNvGraphicFramePr>
          <p:nvPr/>
        </p:nvGraphicFramePr>
        <p:xfrm>
          <a:off x="3995738" y="6021388"/>
          <a:ext cx="36830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64" name="Equation" r:id="rId15" imgW="3683000" imgH="304800" progId="Equation.DSMT4">
                  <p:embed/>
                </p:oleObj>
              </mc:Choice>
              <mc:Fallback>
                <p:oleObj name="Equation" r:id="rId15" imgW="3683000" imgH="304800" progId="Equation.DSMT4">
                  <p:embed/>
                  <p:pic>
                    <p:nvPicPr>
                      <p:cNvPr id="204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6021388"/>
                        <a:ext cx="3683000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9" name="Object 10"/>
          <p:cNvGraphicFramePr>
            <a:graphicFrameLocks noChangeAspect="1"/>
          </p:cNvGraphicFramePr>
          <p:nvPr/>
        </p:nvGraphicFramePr>
        <p:xfrm>
          <a:off x="2454275" y="2060575"/>
          <a:ext cx="19558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65" name="Equation" r:id="rId17" imgW="1955800" imgH="330200" progId="Equation.DSMT4">
                  <p:embed/>
                </p:oleObj>
              </mc:Choice>
              <mc:Fallback>
                <p:oleObj name="Equation" r:id="rId17" imgW="1955800" imgH="330200" progId="Equation.DSMT4">
                  <p:embed/>
                  <p:pic>
                    <p:nvPicPr>
                      <p:cNvPr id="2049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2060575"/>
                        <a:ext cx="19558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9710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E4EAF353-F052-48F3-A375-808B1F2EE82E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326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1507" name="文字方塊 19"/>
          <p:cNvSpPr txBox="1">
            <a:spLocks noChangeArrowheads="1"/>
          </p:cNvSpPr>
          <p:nvPr/>
        </p:nvSpPr>
        <p:spPr bwMode="auto">
          <a:xfrm>
            <a:off x="468313" y="620713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由於</a:t>
            </a:r>
          </a:p>
        </p:txBody>
      </p:sp>
      <p:graphicFrame>
        <p:nvGraphicFramePr>
          <p:cNvPr id="21508" name="Object 10"/>
          <p:cNvGraphicFramePr>
            <a:graphicFrameLocks noChangeAspect="1"/>
          </p:cNvGraphicFramePr>
          <p:nvPr/>
        </p:nvGraphicFramePr>
        <p:xfrm>
          <a:off x="1547813" y="692150"/>
          <a:ext cx="3683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7" name="Equation" r:id="rId3" imgW="3683000" imgH="304800" progId="Equation.DSMT4">
                  <p:embed/>
                </p:oleObj>
              </mc:Choice>
              <mc:Fallback>
                <p:oleObj name="Equation" r:id="rId3" imgW="3683000" imgH="304800" progId="Equation.DSMT4">
                  <p:embed/>
                  <p:pic>
                    <p:nvPicPr>
                      <p:cNvPr id="2150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692150"/>
                        <a:ext cx="36830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0"/>
          <p:cNvGraphicFramePr>
            <a:graphicFrameLocks noChangeAspect="1"/>
          </p:cNvGraphicFramePr>
          <p:nvPr>
            <p:extLst/>
          </p:nvPr>
        </p:nvGraphicFramePr>
        <p:xfrm>
          <a:off x="2124075" y="1125538"/>
          <a:ext cx="33147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8" name="Equation" r:id="rId5" imgW="3314520" imgH="355320" progId="Equation.DSMT4">
                  <p:embed/>
                </p:oleObj>
              </mc:Choice>
              <mc:Fallback>
                <p:oleObj name="Equation" r:id="rId5" imgW="3314520" imgH="355320" progId="Equation.DSMT4">
                  <p:embed/>
                  <p:pic>
                    <p:nvPicPr>
                      <p:cNvPr id="2150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125538"/>
                        <a:ext cx="33147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文字方塊 27"/>
          <p:cNvSpPr txBox="1">
            <a:spLocks noChangeArrowheads="1"/>
          </p:cNvSpPr>
          <p:nvPr/>
        </p:nvSpPr>
        <p:spPr bwMode="auto">
          <a:xfrm>
            <a:off x="2700338" y="1484313"/>
            <a:ext cx="935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0.4375</a:t>
            </a:r>
            <a:endParaRPr lang="zh-TW" altLang="en-US"/>
          </a:p>
        </p:txBody>
      </p:sp>
      <p:sp>
        <p:nvSpPr>
          <p:cNvPr id="21511" name="文字方塊 30"/>
          <p:cNvSpPr txBox="1">
            <a:spLocks noChangeArrowheads="1"/>
          </p:cNvSpPr>
          <p:nvPr/>
        </p:nvSpPr>
        <p:spPr bwMode="auto">
          <a:xfrm>
            <a:off x="3779838" y="1484313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0.46875</a:t>
            </a:r>
            <a:endParaRPr lang="zh-TW" altLang="en-US"/>
          </a:p>
        </p:txBody>
      </p:sp>
      <p:sp>
        <p:nvSpPr>
          <p:cNvPr id="21512" name="文字方塊 31"/>
          <p:cNvSpPr txBox="1">
            <a:spLocks noChangeArrowheads="1"/>
          </p:cNvSpPr>
          <p:nvPr/>
        </p:nvSpPr>
        <p:spPr bwMode="auto">
          <a:xfrm>
            <a:off x="611188" y="1989138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所以編碼的結果為</a:t>
            </a:r>
          </a:p>
        </p:txBody>
      </p:sp>
      <p:graphicFrame>
        <p:nvGraphicFramePr>
          <p:cNvPr id="21513" name="Object 10"/>
          <p:cNvGraphicFramePr>
            <a:graphicFrameLocks noChangeAspect="1"/>
          </p:cNvGraphicFramePr>
          <p:nvPr/>
        </p:nvGraphicFramePr>
        <p:xfrm>
          <a:off x="1692275" y="2565400"/>
          <a:ext cx="1498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9" name="Equation" r:id="rId7" imgW="1497950" imgH="355446" progId="Equation.DSMT4">
                  <p:embed/>
                </p:oleObj>
              </mc:Choice>
              <mc:Fallback>
                <p:oleObj name="Equation" r:id="rId7" imgW="1497950" imgH="355446" progId="Equation.DSMT4">
                  <p:embed/>
                  <p:pic>
                    <p:nvPicPr>
                      <p:cNvPr id="2151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565400"/>
                        <a:ext cx="14986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直線單箭頭接點 33"/>
          <p:cNvCxnSpPr/>
          <p:nvPr/>
        </p:nvCxnSpPr>
        <p:spPr>
          <a:xfrm flipV="1">
            <a:off x="1763713" y="2924175"/>
            <a:ext cx="215900" cy="3603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文字方塊 34"/>
          <p:cNvSpPr txBox="1">
            <a:spLocks noChangeArrowheads="1"/>
          </p:cNvSpPr>
          <p:nvPr/>
        </p:nvSpPr>
        <p:spPr bwMode="auto">
          <a:xfrm>
            <a:off x="1187450" y="3213100"/>
            <a:ext cx="1081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2</a:t>
            </a:r>
            <a:r>
              <a:rPr lang="zh-TW" altLang="en-US"/>
              <a:t> 進位</a:t>
            </a:r>
          </a:p>
        </p:txBody>
      </p:sp>
      <p:cxnSp>
        <p:nvCxnSpPr>
          <p:cNvPr id="36" name="直線單箭頭接點 35"/>
          <p:cNvCxnSpPr/>
          <p:nvPr/>
        </p:nvCxnSpPr>
        <p:spPr>
          <a:xfrm flipH="1" flipV="1">
            <a:off x="2195513" y="2924175"/>
            <a:ext cx="288925" cy="3603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文字方塊 37"/>
          <p:cNvSpPr txBox="1">
            <a:spLocks noChangeArrowheads="1"/>
          </p:cNvSpPr>
          <p:nvPr/>
        </p:nvSpPr>
        <p:spPr bwMode="auto">
          <a:xfrm>
            <a:off x="2124075" y="3213100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5</a:t>
            </a:r>
            <a:r>
              <a:rPr lang="zh-TW" altLang="en-US"/>
              <a:t> 個 </a:t>
            </a:r>
            <a:r>
              <a:rPr lang="en-US" altLang="zh-TW"/>
              <a:t>bits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874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C36AAF7-9232-4A07-9CBF-6279EAF1B69A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327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3555" name="文字方塊 17"/>
          <p:cNvSpPr txBox="1">
            <a:spLocks noChangeArrowheads="1"/>
          </p:cNvSpPr>
          <p:nvPr/>
        </p:nvSpPr>
        <p:spPr bwMode="auto">
          <a:xfrm>
            <a:off x="539750" y="1844675"/>
            <a:ext cx="604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Algorithm for arithmetic decoding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23556" name="文字方塊 21"/>
          <p:cNvSpPr txBox="1">
            <a:spLocks noChangeArrowheads="1"/>
          </p:cNvSpPr>
          <p:nvPr/>
        </p:nvSpPr>
        <p:spPr bwMode="auto">
          <a:xfrm>
            <a:off x="539750" y="476250"/>
            <a:ext cx="1511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b="1">
                <a:solidFill>
                  <a:srgbClr val="3333FF"/>
                </a:solidFill>
              </a:rPr>
              <a:t>解碼</a:t>
            </a:r>
          </a:p>
        </p:txBody>
      </p:sp>
      <p:sp>
        <p:nvSpPr>
          <p:cNvPr id="23557" name="矩形 22"/>
          <p:cNvSpPr>
            <a:spLocks noChangeArrowheads="1"/>
          </p:cNvSpPr>
          <p:nvPr/>
        </p:nvSpPr>
        <p:spPr bwMode="auto">
          <a:xfrm>
            <a:off x="1258888" y="981075"/>
            <a:ext cx="5545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假設編碼的結果為 </a:t>
            </a:r>
            <a:r>
              <a:rPr lang="en-US" altLang="zh-TW" i="1"/>
              <a:t>Y</a:t>
            </a:r>
            <a:r>
              <a:rPr lang="en-US" altLang="zh-TW"/>
              <a:t>, length(</a:t>
            </a:r>
            <a:r>
              <a:rPr lang="en-US" altLang="zh-TW" i="1"/>
              <a:t>Y</a:t>
            </a:r>
            <a:r>
              <a:rPr lang="en-US" altLang="zh-TW"/>
              <a:t>) = </a:t>
            </a:r>
            <a:r>
              <a:rPr lang="en-US" altLang="zh-TW" i="1"/>
              <a:t>b</a:t>
            </a:r>
            <a:endParaRPr lang="zh-TW" altLang="en-US"/>
          </a:p>
        </p:txBody>
      </p:sp>
      <p:sp>
        <p:nvSpPr>
          <p:cNvPr id="23558" name="矩形 23"/>
          <p:cNvSpPr>
            <a:spLocks noChangeArrowheads="1"/>
          </p:cNvSpPr>
          <p:nvPr/>
        </p:nvSpPr>
        <p:spPr bwMode="auto">
          <a:xfrm>
            <a:off x="1258888" y="1412875"/>
            <a:ext cx="5545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dirty="0"/>
              <a:t>其他的假設，和編碼 </a:t>
            </a:r>
            <a:r>
              <a:rPr lang="en-US" altLang="zh-TW" dirty="0"/>
              <a:t>(see page 321) </a:t>
            </a:r>
            <a:r>
              <a:rPr lang="zh-TW" altLang="en-US" dirty="0"/>
              <a:t>相同</a:t>
            </a:r>
          </a:p>
        </p:txBody>
      </p:sp>
      <p:sp>
        <p:nvSpPr>
          <p:cNvPr id="23559" name="文字方塊 12"/>
          <p:cNvSpPr txBox="1">
            <a:spLocks noChangeArrowheads="1"/>
          </p:cNvSpPr>
          <p:nvPr/>
        </p:nvSpPr>
        <p:spPr bwMode="auto">
          <a:xfrm>
            <a:off x="1187450" y="2347913"/>
            <a:ext cx="1366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initiation:</a:t>
            </a:r>
            <a:endParaRPr lang="zh-TW" altLang="en-US"/>
          </a:p>
        </p:txBody>
      </p:sp>
      <p:graphicFrame>
        <p:nvGraphicFramePr>
          <p:cNvPr id="23560" name="Object 10"/>
          <p:cNvGraphicFramePr>
            <a:graphicFrameLocks noChangeAspect="1"/>
          </p:cNvGraphicFramePr>
          <p:nvPr/>
        </p:nvGraphicFramePr>
        <p:xfrm>
          <a:off x="2916238" y="2420938"/>
          <a:ext cx="10033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19" name="Equation" r:id="rId3" imgW="1002865" imgH="253890" progId="Equation.DSMT4">
                  <p:embed/>
                </p:oleObj>
              </mc:Choice>
              <mc:Fallback>
                <p:oleObj name="Equation" r:id="rId3" imgW="1002865" imgH="253890" progId="Equation.DSMT4">
                  <p:embed/>
                  <p:pic>
                    <p:nvPicPr>
                      <p:cNvPr id="2356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420938"/>
                        <a:ext cx="1003300" cy="25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10"/>
          <p:cNvGraphicFramePr>
            <a:graphicFrameLocks noChangeAspect="1"/>
          </p:cNvGraphicFramePr>
          <p:nvPr/>
        </p:nvGraphicFramePr>
        <p:xfrm>
          <a:off x="5076825" y="2420938"/>
          <a:ext cx="9779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0" name="Equation" r:id="rId5" imgW="977476" imgH="291973" progId="Equation.DSMT4">
                  <p:embed/>
                </p:oleObj>
              </mc:Choice>
              <mc:Fallback>
                <p:oleObj name="Equation" r:id="rId5" imgW="977476" imgH="291973" progId="Equation.DSMT4">
                  <p:embed/>
                  <p:pic>
                    <p:nvPicPr>
                      <p:cNvPr id="2356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420938"/>
                        <a:ext cx="9779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2916238" y="2852738"/>
          <a:ext cx="11430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1" name="Equation" r:id="rId7" imgW="1143000" imgH="304800" progId="Equation.DSMT4">
                  <p:embed/>
                </p:oleObj>
              </mc:Choice>
              <mc:Fallback>
                <p:oleObj name="Equation" r:id="rId7" imgW="1143000" imgH="304800" progId="Equation.DSMT4">
                  <p:embed/>
                  <p:pic>
                    <p:nvPicPr>
                      <p:cNvPr id="2356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852738"/>
                        <a:ext cx="1143000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0"/>
          <p:cNvGraphicFramePr>
            <a:graphicFrameLocks noChangeAspect="1"/>
          </p:cNvGraphicFramePr>
          <p:nvPr/>
        </p:nvGraphicFramePr>
        <p:xfrm>
          <a:off x="5076825" y="2779713"/>
          <a:ext cx="11049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2" name="Equation" r:id="rId9" imgW="1104900" imgH="292100" progId="Equation.DSMT4">
                  <p:embed/>
                </p:oleObj>
              </mc:Choice>
              <mc:Fallback>
                <p:oleObj name="Equation" r:id="rId9" imgW="1104900" imgH="292100" progId="Equation.DSMT4">
                  <p:embed/>
                  <p:pic>
                    <p:nvPicPr>
                      <p:cNvPr id="2356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779713"/>
                        <a:ext cx="11049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文字方塊 20"/>
          <p:cNvSpPr txBox="1">
            <a:spLocks noChangeArrowheads="1"/>
          </p:cNvSpPr>
          <p:nvPr/>
        </p:nvSpPr>
        <p:spPr bwMode="auto">
          <a:xfrm>
            <a:off x="1258888" y="3213100"/>
            <a:ext cx="5905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for </a:t>
            </a:r>
            <a:r>
              <a:rPr lang="en-US" altLang="zh-TW" i="1"/>
              <a:t>i </a:t>
            </a:r>
            <a:r>
              <a:rPr lang="en-US" altLang="zh-TW"/>
              <a:t>= 1 : </a:t>
            </a:r>
            <a:r>
              <a:rPr lang="en-US" altLang="zh-TW" i="1"/>
              <a:t>N              </a:t>
            </a:r>
            <a:r>
              <a:rPr lang="en-US" altLang="zh-TW"/>
              <a:t>% loop 1</a:t>
            </a:r>
            <a:endParaRPr lang="zh-TW" altLang="en-US"/>
          </a:p>
          <a:p>
            <a:pPr eaLnBrk="1" hangingPunct="1"/>
            <a:endParaRPr lang="zh-TW" altLang="en-US"/>
          </a:p>
        </p:txBody>
      </p:sp>
      <p:graphicFrame>
        <p:nvGraphicFramePr>
          <p:cNvPr id="23565" name="Object 10"/>
          <p:cNvGraphicFramePr>
            <a:graphicFrameLocks noChangeAspect="1"/>
          </p:cNvGraphicFramePr>
          <p:nvPr/>
        </p:nvGraphicFramePr>
        <p:xfrm>
          <a:off x="7158038" y="2395538"/>
          <a:ext cx="508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3" name="Equation" r:id="rId11" imgW="507780" imgH="291973" progId="Equation.DSMT4">
                  <p:embed/>
                </p:oleObj>
              </mc:Choice>
              <mc:Fallback>
                <p:oleObj name="Equation" r:id="rId11" imgW="507780" imgH="291973" progId="Equation.DSMT4">
                  <p:embed/>
                  <p:pic>
                    <p:nvPicPr>
                      <p:cNvPr id="2356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2395538"/>
                        <a:ext cx="5080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文字方塊 39"/>
          <p:cNvSpPr txBox="1">
            <a:spLocks noChangeArrowheads="1"/>
          </p:cNvSpPr>
          <p:nvPr/>
        </p:nvSpPr>
        <p:spPr bwMode="auto">
          <a:xfrm>
            <a:off x="2195513" y="4508500"/>
            <a:ext cx="64087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dirty="0"/>
              <a:t>if  there exists an </a:t>
            </a:r>
            <a:r>
              <a:rPr lang="en-US" altLang="zh-TW" i="1" dirty="0"/>
              <a:t>n</a:t>
            </a:r>
            <a:r>
              <a:rPr lang="en-US" altLang="zh-TW" dirty="0"/>
              <a:t> such that</a:t>
            </a:r>
          </a:p>
          <a:p>
            <a:pPr eaLnBrk="1" hangingPunct="1"/>
            <a:r>
              <a:rPr lang="en-US" altLang="zh-TW" dirty="0"/>
              <a:t>       </a:t>
            </a:r>
            <a:r>
              <a:rPr lang="en-US" altLang="zh-TW" i="1" dirty="0"/>
              <a:t>lower</a:t>
            </a:r>
            <a:r>
              <a:rPr lang="en-US" altLang="zh-TW" dirty="0"/>
              <a:t> + (</a:t>
            </a:r>
            <a:r>
              <a:rPr lang="en-US" altLang="zh-TW" i="1" dirty="0"/>
              <a:t>upper</a:t>
            </a:r>
            <a:r>
              <a:rPr lang="en-US" altLang="zh-TW" dirty="0"/>
              <a:t>-</a:t>
            </a:r>
            <a:r>
              <a:rPr lang="en-US" altLang="zh-TW" i="1" dirty="0"/>
              <a:t>lowe</a:t>
            </a:r>
            <a:r>
              <a:rPr lang="en-US" altLang="zh-TW" dirty="0"/>
              <a:t>r)</a:t>
            </a:r>
            <a:r>
              <a:rPr lang="en-US" altLang="zh-TW" i="1" dirty="0"/>
              <a:t>S</a:t>
            </a:r>
            <a:r>
              <a:rPr lang="en-US" altLang="zh-TW" i="1" baseline="-25000" dirty="0"/>
              <a:t>n</a:t>
            </a:r>
            <a:r>
              <a:rPr lang="en-US" altLang="zh-TW" baseline="-25000" dirty="0"/>
              <a:t>-1</a:t>
            </a:r>
            <a:r>
              <a:rPr lang="en-US" altLang="zh-TW" dirty="0"/>
              <a:t> ≦ lower 1    and</a:t>
            </a:r>
          </a:p>
          <a:p>
            <a:pPr eaLnBrk="1" hangingPunct="1"/>
            <a:r>
              <a:rPr lang="en-US" altLang="zh-TW" dirty="0"/>
              <a:t>       </a:t>
            </a:r>
            <a:r>
              <a:rPr lang="en-US" altLang="zh-TW" i="1" dirty="0"/>
              <a:t>lower</a:t>
            </a:r>
            <a:r>
              <a:rPr lang="en-US" altLang="zh-TW" dirty="0"/>
              <a:t> + (</a:t>
            </a:r>
            <a:r>
              <a:rPr lang="en-US" altLang="zh-TW" i="1" dirty="0"/>
              <a:t>upper</a:t>
            </a:r>
            <a:r>
              <a:rPr lang="en-US" altLang="zh-TW" dirty="0"/>
              <a:t>-</a:t>
            </a:r>
            <a:r>
              <a:rPr lang="en-US" altLang="zh-TW" i="1" dirty="0"/>
              <a:t>lowe</a:t>
            </a:r>
            <a:r>
              <a:rPr lang="en-US" altLang="zh-TW" dirty="0"/>
              <a:t>r)</a:t>
            </a:r>
            <a:r>
              <a:rPr lang="en-US" altLang="zh-TW" i="1" dirty="0" err="1"/>
              <a:t>S</a:t>
            </a:r>
            <a:r>
              <a:rPr lang="en-US" altLang="zh-TW" i="1" baseline="-25000" dirty="0" err="1"/>
              <a:t>n</a:t>
            </a:r>
            <a:r>
              <a:rPr lang="en-US" altLang="zh-TW" dirty="0"/>
              <a:t> ≧ upper 1      are both satisfied,</a:t>
            </a:r>
          </a:p>
          <a:p>
            <a:pPr eaLnBrk="1" hangingPunct="1"/>
            <a:r>
              <a:rPr lang="en-US" altLang="zh-TW" dirty="0"/>
              <a:t>       then </a:t>
            </a:r>
            <a:br>
              <a:rPr lang="en-US" altLang="zh-TW" dirty="0"/>
            </a:br>
            <a:r>
              <a:rPr lang="en-US" altLang="zh-TW" dirty="0"/>
              <a:t>                            check = 0;</a:t>
            </a:r>
            <a:endParaRPr lang="zh-TW" altLang="en-US" dirty="0"/>
          </a:p>
        </p:txBody>
      </p:sp>
      <p:sp>
        <p:nvSpPr>
          <p:cNvPr id="23567" name="文字方塊 20"/>
          <p:cNvSpPr txBox="1">
            <a:spLocks noChangeArrowheads="1"/>
          </p:cNvSpPr>
          <p:nvPr/>
        </p:nvSpPr>
        <p:spPr bwMode="auto">
          <a:xfrm>
            <a:off x="1835150" y="3644900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check = 1;</a:t>
            </a:r>
            <a:endParaRPr lang="zh-TW" altLang="en-US"/>
          </a:p>
        </p:txBody>
      </p:sp>
      <p:sp>
        <p:nvSpPr>
          <p:cNvPr id="23568" name="文字方塊 20"/>
          <p:cNvSpPr txBox="1">
            <a:spLocks noChangeArrowheads="1"/>
          </p:cNvSpPr>
          <p:nvPr/>
        </p:nvSpPr>
        <p:spPr bwMode="auto">
          <a:xfrm>
            <a:off x="1835150" y="4076700"/>
            <a:ext cx="5040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while check = 1               % loop 2</a:t>
            </a:r>
            <a:endParaRPr lang="zh-TW" altLang="en-US"/>
          </a:p>
        </p:txBody>
      </p:sp>
      <p:sp>
        <p:nvSpPr>
          <p:cNvPr id="23569" name="文字方塊 42"/>
          <p:cNvSpPr txBox="1">
            <a:spLocks noChangeArrowheads="1"/>
          </p:cNvSpPr>
          <p:nvPr/>
        </p:nvSpPr>
        <p:spPr bwMode="auto">
          <a:xfrm>
            <a:off x="6156325" y="5948363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(continue)….</a:t>
            </a:r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6382167" y="1385633"/>
            <a:ext cx="22220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使用 </a:t>
            </a:r>
            <a:r>
              <a:rPr lang="en-US" altLang="zh-TW" i="1" dirty="0"/>
              <a:t>k</a:t>
            </a:r>
            <a:r>
              <a:rPr lang="en-US" altLang="zh-TW" dirty="0"/>
              <a:t> </a:t>
            </a:r>
            <a:r>
              <a:rPr lang="zh-TW" altLang="en-US" dirty="0"/>
              <a:t>進位的編碼</a:t>
            </a:r>
          </a:p>
        </p:txBody>
      </p:sp>
    </p:spTree>
    <p:extLst>
      <p:ext uri="{BB962C8B-B14F-4D97-AF65-F5344CB8AC3E}">
        <p14:creationId xmlns:p14="http://schemas.microsoft.com/office/powerpoint/2010/main" val="1989318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8A8FC743-29F8-41F2-B8A4-9E42E6919C45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328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aphicFrame>
        <p:nvGraphicFramePr>
          <p:cNvPr id="24579" name="Object 10"/>
          <p:cNvGraphicFramePr>
            <a:graphicFrameLocks noChangeAspect="1"/>
          </p:cNvGraphicFramePr>
          <p:nvPr>
            <p:extLst/>
          </p:nvPr>
        </p:nvGraphicFramePr>
        <p:xfrm>
          <a:off x="2988115" y="1000155"/>
          <a:ext cx="32258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6" name="Equation" r:id="rId3" imgW="3225600" imgH="355320" progId="Equation.DSMT4">
                  <p:embed/>
                </p:oleObj>
              </mc:Choice>
              <mc:Fallback>
                <p:oleObj name="Equation" r:id="rId3" imgW="3225600" imgH="355320" progId="Equation.DSMT4">
                  <p:embed/>
                  <p:pic>
                    <p:nvPicPr>
                      <p:cNvPr id="2457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8115" y="1000155"/>
                        <a:ext cx="3225800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文字方塊 35"/>
          <p:cNvSpPr txBox="1">
            <a:spLocks noChangeArrowheads="1"/>
          </p:cNvSpPr>
          <p:nvPr/>
        </p:nvSpPr>
        <p:spPr bwMode="auto">
          <a:xfrm>
            <a:off x="2411413" y="2420938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end</a:t>
            </a:r>
            <a:endParaRPr lang="zh-TW" altLang="en-US"/>
          </a:p>
        </p:txBody>
      </p:sp>
      <p:sp>
        <p:nvSpPr>
          <p:cNvPr id="24581" name="文字方塊 40"/>
          <p:cNvSpPr txBox="1">
            <a:spLocks noChangeArrowheads="1"/>
          </p:cNvSpPr>
          <p:nvPr/>
        </p:nvSpPr>
        <p:spPr bwMode="auto">
          <a:xfrm>
            <a:off x="2987675" y="1916113"/>
            <a:ext cx="1439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i="1"/>
              <a:t>j</a:t>
            </a:r>
            <a:r>
              <a:rPr lang="en-US" altLang="zh-TW"/>
              <a:t> = </a:t>
            </a:r>
            <a:r>
              <a:rPr lang="en-US" altLang="zh-TW" i="1"/>
              <a:t>j</a:t>
            </a:r>
            <a:r>
              <a:rPr lang="en-US" altLang="zh-TW"/>
              <a:t>+1</a:t>
            </a:r>
            <a:endParaRPr lang="zh-TW" altLang="en-US"/>
          </a:p>
        </p:txBody>
      </p:sp>
      <p:sp>
        <p:nvSpPr>
          <p:cNvPr id="24582" name="文字方塊 41"/>
          <p:cNvSpPr txBox="1">
            <a:spLocks noChangeArrowheads="1"/>
          </p:cNvSpPr>
          <p:nvPr/>
        </p:nvSpPr>
        <p:spPr bwMode="auto">
          <a:xfrm>
            <a:off x="2347913" y="557213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else</a:t>
            </a:r>
            <a:endParaRPr lang="zh-TW" altLang="en-US"/>
          </a:p>
        </p:txBody>
      </p:sp>
      <p:sp>
        <p:nvSpPr>
          <p:cNvPr id="24583" name="文字方塊 42"/>
          <p:cNvSpPr txBox="1">
            <a:spLocks noChangeArrowheads="1"/>
          </p:cNvSpPr>
          <p:nvPr/>
        </p:nvSpPr>
        <p:spPr bwMode="auto">
          <a:xfrm>
            <a:off x="1835150" y="2852738"/>
            <a:ext cx="4679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end                             % end of loop 2</a:t>
            </a:r>
            <a:endParaRPr lang="zh-TW" altLang="en-US"/>
          </a:p>
        </p:txBody>
      </p:sp>
      <p:sp>
        <p:nvSpPr>
          <p:cNvPr id="24584" name="文字方塊 43"/>
          <p:cNvSpPr txBox="1">
            <a:spLocks noChangeArrowheads="1"/>
          </p:cNvSpPr>
          <p:nvPr/>
        </p:nvSpPr>
        <p:spPr bwMode="auto">
          <a:xfrm>
            <a:off x="1294606" y="4594409"/>
            <a:ext cx="482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dirty="0"/>
              <a:t>end                                     % end of loop 1</a:t>
            </a:r>
            <a:endParaRPr lang="zh-TW" altLang="en-US" dirty="0"/>
          </a:p>
        </p:txBody>
      </p:sp>
      <p:graphicFrame>
        <p:nvGraphicFramePr>
          <p:cNvPr id="24585" name="Object 10"/>
          <p:cNvGraphicFramePr>
            <a:graphicFrameLocks noChangeAspect="1"/>
          </p:cNvGraphicFramePr>
          <p:nvPr>
            <p:extLst/>
          </p:nvPr>
        </p:nvGraphicFramePr>
        <p:xfrm>
          <a:off x="3002119" y="1494647"/>
          <a:ext cx="27305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7" name="Equation" r:id="rId5" imgW="2730240" imgH="355320" progId="Equation.DSMT4">
                  <p:embed/>
                </p:oleObj>
              </mc:Choice>
              <mc:Fallback>
                <p:oleObj name="Equation" r:id="rId5" imgW="2730240" imgH="355320" progId="Equation.DSMT4">
                  <p:embed/>
                  <p:pic>
                    <p:nvPicPr>
                      <p:cNvPr id="2458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119" y="1494647"/>
                        <a:ext cx="2730500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835150" y="3689410"/>
            <a:ext cx="37673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/>
              <a:t>lower =</a:t>
            </a:r>
            <a:r>
              <a:rPr lang="en-US" altLang="zh-TW" dirty="0"/>
              <a:t> </a:t>
            </a:r>
            <a:r>
              <a:rPr lang="en-US" altLang="zh-TW" i="1" dirty="0"/>
              <a:t>lower</a:t>
            </a:r>
            <a:r>
              <a:rPr lang="en-US" altLang="zh-TW" dirty="0"/>
              <a:t> + (</a:t>
            </a:r>
            <a:r>
              <a:rPr lang="en-US" altLang="zh-TW" i="1" dirty="0"/>
              <a:t>upper</a:t>
            </a:r>
            <a:r>
              <a:rPr lang="en-US" altLang="zh-TW" dirty="0"/>
              <a:t>-</a:t>
            </a:r>
            <a:r>
              <a:rPr lang="en-US" altLang="zh-TW" i="1" dirty="0"/>
              <a:t>lowe</a:t>
            </a:r>
            <a:r>
              <a:rPr lang="en-US" altLang="zh-TW" dirty="0"/>
              <a:t>r)</a:t>
            </a:r>
            <a:r>
              <a:rPr lang="en-US" altLang="zh-TW" i="1" dirty="0"/>
              <a:t>S</a:t>
            </a:r>
            <a:r>
              <a:rPr lang="en-US" altLang="zh-TW" i="1" baseline="-25000" dirty="0"/>
              <a:t>n</a:t>
            </a:r>
            <a:r>
              <a:rPr lang="en-US" altLang="zh-TW" baseline="-25000" dirty="0"/>
              <a:t>-1</a:t>
            </a: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835150" y="4121274"/>
            <a:ext cx="36391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/>
              <a:t>upper = lower</a:t>
            </a:r>
            <a:r>
              <a:rPr lang="en-US" altLang="zh-TW" dirty="0"/>
              <a:t> + (</a:t>
            </a:r>
            <a:r>
              <a:rPr lang="en-US" altLang="zh-TW" i="1" dirty="0"/>
              <a:t>upper</a:t>
            </a:r>
            <a:r>
              <a:rPr lang="en-US" altLang="zh-TW" dirty="0"/>
              <a:t>-</a:t>
            </a:r>
            <a:r>
              <a:rPr lang="en-US" altLang="zh-TW" i="1" dirty="0"/>
              <a:t>lowe</a:t>
            </a:r>
            <a:r>
              <a:rPr lang="en-US" altLang="zh-TW" dirty="0"/>
              <a:t>r)</a:t>
            </a:r>
            <a:r>
              <a:rPr lang="en-US" altLang="zh-TW" i="1" dirty="0"/>
              <a:t>S</a:t>
            </a:r>
            <a:r>
              <a:rPr lang="en-US" altLang="zh-TW" i="1" baseline="-25000" dirty="0"/>
              <a:t>n</a:t>
            </a: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835150" y="3252788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TW" i="1" dirty="0"/>
              <a:t>X</a:t>
            </a:r>
            <a:r>
              <a:rPr lang="en-US" altLang="zh-TW" dirty="0"/>
              <a:t>(</a:t>
            </a:r>
            <a:r>
              <a:rPr lang="en-US" altLang="zh-TW" i="1" dirty="0" err="1"/>
              <a:t>i</a:t>
            </a:r>
            <a:r>
              <a:rPr lang="en-US" altLang="zh-TW" dirty="0"/>
              <a:t>) = </a:t>
            </a:r>
            <a:r>
              <a:rPr lang="en-US" altLang="zh-TW" i="1" dirty="0"/>
              <a:t>n</a:t>
            </a:r>
            <a:r>
              <a:rPr lang="en-US" altLang="zh-TW" dirty="0"/>
              <a:t>;</a:t>
            </a:r>
            <a:endParaRPr lang="en-US" altLang="zh-TW" i="1" dirty="0"/>
          </a:p>
        </p:txBody>
      </p:sp>
    </p:spTree>
    <p:extLst>
      <p:ext uri="{BB962C8B-B14F-4D97-AF65-F5344CB8AC3E}">
        <p14:creationId xmlns:p14="http://schemas.microsoft.com/office/powerpoint/2010/main" val="1227844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C1E8E4B-529A-4B21-A21B-A6BF5C9FB05F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329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5603" name="文字方塊 9"/>
          <p:cNvSpPr txBox="1">
            <a:spLocks noChangeArrowheads="1"/>
          </p:cNvSpPr>
          <p:nvPr/>
        </p:nvSpPr>
        <p:spPr bwMode="auto">
          <a:xfrm>
            <a:off x="468313" y="476250"/>
            <a:ext cx="6551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b="1">
                <a:solidFill>
                  <a:srgbClr val="3333FF"/>
                </a:solidFill>
              </a:rPr>
              <a:t>Coding Length for Arithmetic Coding</a:t>
            </a:r>
            <a:endParaRPr lang="zh-TW" altLang="en-US" b="1">
              <a:solidFill>
                <a:srgbClr val="3333FF"/>
              </a:solidFill>
            </a:endParaRPr>
          </a:p>
        </p:txBody>
      </p:sp>
      <p:graphicFrame>
        <p:nvGraphicFramePr>
          <p:cNvPr id="25604" name="Object 10"/>
          <p:cNvGraphicFramePr>
            <a:graphicFrameLocks noChangeAspect="1"/>
          </p:cNvGraphicFramePr>
          <p:nvPr/>
        </p:nvGraphicFramePr>
        <p:xfrm>
          <a:off x="1476375" y="1196975"/>
          <a:ext cx="2413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4" name="Equation" r:id="rId3" imgW="241195" imgH="330057" progId="Equation.DSMT4">
                  <p:embed/>
                </p:oleObj>
              </mc:Choice>
              <mc:Fallback>
                <p:oleObj name="Equation" r:id="rId3" imgW="241195" imgH="330057" progId="Equation.DSMT4">
                  <p:embed/>
                  <p:pic>
                    <p:nvPicPr>
                      <p:cNvPr id="2560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96975"/>
                        <a:ext cx="24130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文字方塊 11"/>
          <p:cNvSpPr txBox="1">
            <a:spLocks noChangeArrowheads="1"/>
          </p:cNvSpPr>
          <p:nvPr/>
        </p:nvSpPr>
        <p:spPr bwMode="auto">
          <a:xfrm>
            <a:off x="755650" y="112553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假設</a:t>
            </a:r>
          </a:p>
        </p:txBody>
      </p:sp>
      <p:sp>
        <p:nvSpPr>
          <p:cNvPr id="25606" name="文字方塊 12"/>
          <p:cNvSpPr txBox="1">
            <a:spLocks noChangeArrowheads="1"/>
          </p:cNvSpPr>
          <p:nvPr/>
        </p:nvSpPr>
        <p:spPr bwMode="auto">
          <a:xfrm>
            <a:off x="1835150" y="1125538"/>
            <a:ext cx="3097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是預測的 </a:t>
            </a:r>
            <a:r>
              <a:rPr lang="en-US" altLang="zh-TW" i="1"/>
              <a:t>X</a:t>
            </a:r>
            <a:r>
              <a:rPr lang="en-US" altLang="zh-TW"/>
              <a:t>[</a:t>
            </a:r>
            <a:r>
              <a:rPr lang="en-US" altLang="zh-TW" i="1"/>
              <a:t>i</a:t>
            </a:r>
            <a:r>
              <a:rPr lang="en-US" altLang="zh-TW"/>
              <a:t>] =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r>
              <a:rPr lang="zh-TW" altLang="en-US"/>
              <a:t>的機率</a:t>
            </a:r>
          </a:p>
        </p:txBody>
      </p:sp>
      <p:graphicFrame>
        <p:nvGraphicFramePr>
          <p:cNvPr id="25607" name="Object 10"/>
          <p:cNvGraphicFramePr>
            <a:graphicFrameLocks noChangeAspect="1"/>
          </p:cNvGraphicFramePr>
          <p:nvPr/>
        </p:nvGraphicFramePr>
        <p:xfrm>
          <a:off x="1450975" y="1700213"/>
          <a:ext cx="2921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5" name="Equation" r:id="rId5" imgW="291973" imgH="330057" progId="Equation.DSMT4">
                  <p:embed/>
                </p:oleObj>
              </mc:Choice>
              <mc:Fallback>
                <p:oleObj name="Equation" r:id="rId5" imgW="291973" imgH="330057" progId="Equation.DSMT4">
                  <p:embed/>
                  <p:pic>
                    <p:nvPicPr>
                      <p:cNvPr id="2560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5" y="1700213"/>
                        <a:ext cx="29210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文字方塊 15"/>
          <p:cNvSpPr txBox="1">
            <a:spLocks noChangeArrowheads="1"/>
          </p:cNvSpPr>
          <p:nvPr/>
        </p:nvSpPr>
        <p:spPr bwMode="auto">
          <a:xfrm>
            <a:off x="1835150" y="1628775"/>
            <a:ext cx="3600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是實際上的 </a:t>
            </a:r>
            <a:r>
              <a:rPr lang="en-US" altLang="zh-TW" i="1"/>
              <a:t>X</a:t>
            </a:r>
            <a:r>
              <a:rPr lang="en-US" altLang="zh-TW"/>
              <a:t>[</a:t>
            </a:r>
            <a:r>
              <a:rPr lang="en-US" altLang="zh-TW" i="1"/>
              <a:t>i</a:t>
            </a:r>
            <a:r>
              <a:rPr lang="en-US" altLang="zh-TW"/>
              <a:t>] =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r>
              <a:rPr lang="zh-TW" altLang="en-US"/>
              <a:t>的機率</a:t>
            </a:r>
          </a:p>
        </p:txBody>
      </p:sp>
      <p:sp>
        <p:nvSpPr>
          <p:cNvPr id="25609" name="文字方塊 16"/>
          <p:cNvSpPr txBox="1">
            <a:spLocks noChangeArrowheads="1"/>
          </p:cNvSpPr>
          <p:nvPr/>
        </p:nvSpPr>
        <p:spPr bwMode="auto">
          <a:xfrm>
            <a:off x="1403350" y="2205038"/>
            <a:ext cx="7345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dirty="0"/>
              <a:t>(</a:t>
            </a:r>
            <a:r>
              <a:rPr lang="zh-TW" altLang="en-US" dirty="0"/>
              <a:t>也就是說，若 </a:t>
            </a:r>
            <a:r>
              <a:rPr lang="en-US" altLang="zh-TW" dirty="0"/>
              <a:t>length(</a:t>
            </a:r>
            <a:r>
              <a:rPr lang="en-US" altLang="zh-TW" i="1" dirty="0"/>
              <a:t>X</a:t>
            </a:r>
            <a:r>
              <a:rPr lang="en-US" altLang="zh-TW" dirty="0"/>
              <a:t>) = </a:t>
            </a:r>
            <a:r>
              <a:rPr lang="en-US" altLang="zh-TW" i="1" dirty="0"/>
              <a:t>N</a:t>
            </a:r>
            <a:r>
              <a:rPr lang="en-US" altLang="zh-TW" dirty="0"/>
              <a:t>, X </a:t>
            </a:r>
            <a:r>
              <a:rPr lang="zh-TW" altLang="en-US" dirty="0"/>
              <a:t>當中會有         個 </a:t>
            </a:r>
            <a:r>
              <a:rPr lang="en-US" altLang="zh-TW" dirty="0"/>
              <a:t>elements </a:t>
            </a:r>
            <a:r>
              <a:rPr lang="zh-TW" altLang="en-US" dirty="0"/>
              <a:t>等於 </a:t>
            </a:r>
            <a:r>
              <a:rPr lang="en-US" altLang="zh-TW" i="1" dirty="0"/>
              <a:t>n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  <a:r>
              <a:rPr lang="en-US" altLang="zh-TW" dirty="0"/>
              <a:t> </a:t>
            </a:r>
            <a:endParaRPr lang="zh-TW" altLang="en-US" dirty="0"/>
          </a:p>
        </p:txBody>
      </p:sp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5961063" y="2236788"/>
          <a:ext cx="5080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6" name="Equation" r:id="rId7" imgW="508000" imgH="330200" progId="Equation.DSMT4">
                  <p:embed/>
                </p:oleObj>
              </mc:Choice>
              <mc:Fallback>
                <p:oleObj name="Equation" r:id="rId7" imgW="508000" imgH="330200" progId="Equation.DSMT4">
                  <p:embed/>
                  <p:pic>
                    <p:nvPicPr>
                      <p:cNvPr id="256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2236788"/>
                        <a:ext cx="50800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文字方塊 18"/>
          <p:cNvSpPr txBox="1">
            <a:spLocks noChangeArrowheads="1"/>
          </p:cNvSpPr>
          <p:nvPr/>
        </p:nvSpPr>
        <p:spPr bwMode="auto">
          <a:xfrm>
            <a:off x="827088" y="2708275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則</a:t>
            </a:r>
          </a:p>
        </p:txBody>
      </p:sp>
      <p:graphicFrame>
        <p:nvGraphicFramePr>
          <p:cNvPr id="25612" name="Object 10"/>
          <p:cNvGraphicFramePr>
            <a:graphicFrameLocks noChangeAspect="1"/>
          </p:cNvGraphicFramePr>
          <p:nvPr/>
        </p:nvGraphicFramePr>
        <p:xfrm>
          <a:off x="1606550" y="3141663"/>
          <a:ext cx="25654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7" name="Equation" r:id="rId9" imgW="2565400" imgH="685800" progId="Equation.DSMT4">
                  <p:embed/>
                </p:oleObj>
              </mc:Choice>
              <mc:Fallback>
                <p:oleObj name="Equation" r:id="rId9" imgW="2565400" imgH="685800" progId="Equation.DSMT4">
                  <p:embed/>
                  <p:pic>
                    <p:nvPicPr>
                      <p:cNvPr id="256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3141663"/>
                        <a:ext cx="25654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文字方塊 20"/>
          <p:cNvSpPr txBox="1">
            <a:spLocks noChangeArrowheads="1"/>
          </p:cNvSpPr>
          <p:nvPr/>
        </p:nvSpPr>
        <p:spPr bwMode="auto">
          <a:xfrm>
            <a:off x="827088" y="4005263"/>
            <a:ext cx="3889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dirty="0"/>
              <a:t>另一方面，由於 </a:t>
            </a:r>
            <a:r>
              <a:rPr lang="en-US" altLang="zh-TW" dirty="0"/>
              <a:t>(from page 322)</a:t>
            </a:r>
            <a:endParaRPr lang="zh-TW" altLang="en-US" dirty="0"/>
          </a:p>
        </p:txBody>
      </p:sp>
      <p:graphicFrame>
        <p:nvGraphicFramePr>
          <p:cNvPr id="25614" name="Object 10"/>
          <p:cNvGraphicFramePr>
            <a:graphicFrameLocks noChangeAspect="1"/>
          </p:cNvGraphicFramePr>
          <p:nvPr/>
        </p:nvGraphicFramePr>
        <p:xfrm>
          <a:off x="5219700" y="3284538"/>
          <a:ext cx="4826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8" name="Equation" r:id="rId11" imgW="482391" imgH="380835" progId="Equation.DSMT4">
                  <p:embed/>
                </p:oleObj>
              </mc:Choice>
              <mc:Fallback>
                <p:oleObj name="Equation" r:id="rId11" imgW="482391" imgH="380835" progId="Equation.DSMT4">
                  <p:embed/>
                  <p:pic>
                    <p:nvPicPr>
                      <p:cNvPr id="256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284538"/>
                        <a:ext cx="48260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文字方塊 22"/>
          <p:cNvSpPr txBox="1">
            <a:spLocks noChangeArrowheads="1"/>
          </p:cNvSpPr>
          <p:nvPr/>
        </p:nvSpPr>
        <p:spPr bwMode="auto">
          <a:xfrm>
            <a:off x="5580063" y="3284538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: </a:t>
            </a:r>
            <a:r>
              <a:rPr lang="zh-TW" altLang="en-US"/>
              <a:t>連乘符號</a:t>
            </a:r>
          </a:p>
        </p:txBody>
      </p:sp>
      <p:graphicFrame>
        <p:nvGraphicFramePr>
          <p:cNvPr id="25616" name="Object 10"/>
          <p:cNvGraphicFramePr>
            <a:graphicFrameLocks noChangeAspect="1"/>
          </p:cNvGraphicFramePr>
          <p:nvPr/>
        </p:nvGraphicFramePr>
        <p:xfrm>
          <a:off x="1476375" y="4581525"/>
          <a:ext cx="3060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9" name="Equation" r:id="rId13" imgW="3060700" imgH="355600" progId="Equation.DSMT4">
                  <p:embed/>
                </p:oleObj>
              </mc:Choice>
              <mc:Fallback>
                <p:oleObj name="Equation" r:id="rId13" imgW="3060700" imgH="355600" progId="Equation.DSMT4">
                  <p:embed/>
                  <p:pic>
                    <p:nvPicPr>
                      <p:cNvPr id="2561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581525"/>
                        <a:ext cx="3060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10"/>
          <p:cNvGraphicFramePr>
            <a:graphicFrameLocks noChangeAspect="1"/>
          </p:cNvGraphicFramePr>
          <p:nvPr/>
        </p:nvGraphicFramePr>
        <p:xfrm>
          <a:off x="1403350" y="5229225"/>
          <a:ext cx="62865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0" name="Equation" r:id="rId15" imgW="6286500" imgH="355600" progId="Equation.DSMT4">
                  <p:embed/>
                </p:oleObj>
              </mc:Choice>
              <mc:Fallback>
                <p:oleObj name="Equation" r:id="rId15" imgW="6286500" imgH="355600" progId="Equation.DSMT4">
                  <p:embed/>
                  <p:pic>
                    <p:nvPicPr>
                      <p:cNvPr id="2561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229225"/>
                        <a:ext cx="62865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8" name="Object 10"/>
          <p:cNvGraphicFramePr>
            <a:graphicFrameLocks noChangeAspect="1"/>
          </p:cNvGraphicFramePr>
          <p:nvPr/>
        </p:nvGraphicFramePr>
        <p:xfrm>
          <a:off x="1419225" y="5732463"/>
          <a:ext cx="67437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1" name="Equation" r:id="rId17" imgW="6743700" imgH="711200" progId="Equation.DSMT4">
                  <p:embed/>
                </p:oleObj>
              </mc:Choice>
              <mc:Fallback>
                <p:oleObj name="Equation" r:id="rId17" imgW="6743700" imgH="711200" progId="Equation.DSMT4">
                  <p:embed/>
                  <p:pic>
                    <p:nvPicPr>
                      <p:cNvPr id="256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5732463"/>
                        <a:ext cx="67437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033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74F994-7253-4F46-B45E-438325F37192}" type="slidenum">
              <a:rPr lang="en-US" altLang="zh-TW"/>
              <a:pPr/>
              <a:t>303</a:t>
            </a:fld>
            <a:endParaRPr lang="en-US" altLang="zh-TW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536" y="430214"/>
            <a:ext cx="7777162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2400" b="1" dirty="0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 b="1" dirty="0">
                <a:solidFill>
                  <a:srgbClr val="3333FF"/>
                </a:solidFill>
              </a:rPr>
              <a:t> </a:t>
            </a:r>
            <a:r>
              <a:rPr lang="en-US" altLang="zh-TW" sz="2400" b="1" dirty="0">
                <a:solidFill>
                  <a:srgbClr val="3333FF"/>
                </a:solidFill>
              </a:rPr>
              <a:t>8-B  Lossless Coding </a:t>
            </a:r>
            <a:endParaRPr lang="zh-TW" altLang="en-US" sz="2400" b="1" dirty="0">
              <a:solidFill>
                <a:srgbClr val="3333FF"/>
              </a:solidFill>
            </a:endParaRPr>
          </a:p>
        </p:txBody>
      </p:sp>
      <p:sp>
        <p:nvSpPr>
          <p:cNvPr id="9" name="文字方塊 4"/>
          <p:cNvSpPr txBox="1">
            <a:spLocks noChangeArrowheads="1"/>
          </p:cNvSpPr>
          <p:nvPr/>
        </p:nvSpPr>
        <p:spPr bwMode="auto">
          <a:xfrm>
            <a:off x="730319" y="1406031"/>
            <a:ext cx="7272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dirty="0">
                <a:solidFill>
                  <a:srgbClr val="3333FF"/>
                </a:solidFill>
              </a:rPr>
              <a:t>Lossless Coding</a:t>
            </a:r>
            <a:r>
              <a:rPr lang="en-US" altLang="zh-TW" dirty="0"/>
              <a:t>: The original data can be perfectly recovered</a:t>
            </a:r>
            <a:endParaRPr lang="zh-TW" altLang="en-US" dirty="0"/>
          </a:p>
        </p:txBody>
      </p:sp>
      <p:sp>
        <p:nvSpPr>
          <p:cNvPr id="10" name="文字方塊 5"/>
          <p:cNvSpPr txBox="1">
            <a:spLocks noChangeArrowheads="1"/>
          </p:cNvSpPr>
          <p:nvPr/>
        </p:nvSpPr>
        <p:spPr bwMode="auto">
          <a:xfrm>
            <a:off x="730319" y="2853134"/>
            <a:ext cx="216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Example: 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11" name="文字方塊 6"/>
          <p:cNvSpPr txBox="1">
            <a:spLocks noChangeArrowheads="1"/>
          </p:cNvSpPr>
          <p:nvPr/>
        </p:nvSpPr>
        <p:spPr bwMode="auto">
          <a:xfrm>
            <a:off x="946715" y="3356694"/>
            <a:ext cx="6769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altLang="zh-TW" dirty="0"/>
              <a:t>direct coding method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/>
              <a:t>Huffman coding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/>
              <a:t>Arithmetic coding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/>
              <a:t>Shannon–</a:t>
            </a:r>
            <a:r>
              <a:rPr lang="en-US" altLang="zh-TW" dirty="0" err="1"/>
              <a:t>Fano</a:t>
            </a:r>
            <a:r>
              <a:rPr lang="en-US" altLang="zh-TW" dirty="0"/>
              <a:t> Coding, </a:t>
            </a:r>
            <a:r>
              <a:rPr lang="en-US" altLang="zh-TW" dirty="0" err="1"/>
              <a:t>Golomb</a:t>
            </a:r>
            <a:r>
              <a:rPr lang="en-US" altLang="zh-TW" dirty="0"/>
              <a:t> coding, Lempel–</a:t>
            </a:r>
            <a:r>
              <a:rPr lang="en-US" altLang="zh-TW" dirty="0" err="1"/>
              <a:t>Ziv</a:t>
            </a:r>
            <a:r>
              <a:rPr lang="en-US" altLang="zh-TW" dirty="0"/>
              <a:t>, .....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9934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0B2F277-6760-42C8-A569-82C818C26E3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330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aphicFrame>
        <p:nvGraphicFramePr>
          <p:cNvPr id="26627" name="Object 10"/>
          <p:cNvGraphicFramePr>
            <a:graphicFrameLocks noChangeAspect="1"/>
          </p:cNvGraphicFramePr>
          <p:nvPr/>
        </p:nvGraphicFramePr>
        <p:xfrm>
          <a:off x="985838" y="549275"/>
          <a:ext cx="67437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2" name="Equation" r:id="rId3" imgW="6743700" imgH="711200" progId="Equation.DSMT4">
                  <p:embed/>
                </p:oleObj>
              </mc:Choice>
              <mc:Fallback>
                <p:oleObj name="Equation" r:id="rId3" imgW="6743700" imgH="711200" progId="Equation.DSMT4">
                  <p:embed/>
                  <p:pic>
                    <p:nvPicPr>
                      <p:cNvPr id="2662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549275"/>
                        <a:ext cx="67437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文字方塊 17"/>
          <p:cNvSpPr txBox="1">
            <a:spLocks noChangeArrowheads="1"/>
          </p:cNvSpPr>
          <p:nvPr/>
        </p:nvSpPr>
        <p:spPr bwMode="auto">
          <a:xfrm>
            <a:off x="611188" y="1412875"/>
            <a:ext cx="5329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在機率的預測完全準確的情形下，</a:t>
            </a:r>
          </a:p>
        </p:txBody>
      </p:sp>
      <p:graphicFrame>
        <p:nvGraphicFramePr>
          <p:cNvPr id="26629" name="Object 10"/>
          <p:cNvGraphicFramePr>
            <a:graphicFrameLocks noChangeAspect="1"/>
          </p:cNvGraphicFramePr>
          <p:nvPr/>
        </p:nvGraphicFramePr>
        <p:xfrm>
          <a:off x="4572000" y="1484313"/>
          <a:ext cx="8382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3" name="Equation" r:id="rId5" imgW="838200" imgH="330200" progId="Equation.DSMT4">
                  <p:embed/>
                </p:oleObj>
              </mc:Choice>
              <mc:Fallback>
                <p:oleObj name="Equation" r:id="rId5" imgW="838200" imgH="330200" progId="Equation.DSMT4">
                  <p:embed/>
                  <p:pic>
                    <p:nvPicPr>
                      <p:cNvPr id="2662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83820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文字方塊 19"/>
          <p:cNvSpPr txBox="1">
            <a:spLocks noChangeArrowheads="1"/>
          </p:cNvSpPr>
          <p:nvPr/>
        </p:nvSpPr>
        <p:spPr bwMode="auto">
          <a:xfrm>
            <a:off x="684213" y="1989138"/>
            <a:ext cx="5327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Total coding length </a:t>
            </a:r>
            <a:r>
              <a:rPr lang="en-US" altLang="zh-TW" i="1"/>
              <a:t>b</a:t>
            </a:r>
            <a:r>
              <a:rPr lang="en-US" altLang="zh-TW"/>
              <a:t> </a:t>
            </a:r>
            <a:r>
              <a:rPr lang="zh-TW" altLang="en-US"/>
              <a:t>的範圍是</a:t>
            </a:r>
          </a:p>
        </p:txBody>
      </p:sp>
      <p:graphicFrame>
        <p:nvGraphicFramePr>
          <p:cNvPr id="26631" name="Object 10"/>
          <p:cNvGraphicFramePr>
            <a:graphicFrameLocks noChangeAspect="1"/>
          </p:cNvGraphicFramePr>
          <p:nvPr/>
        </p:nvGraphicFramePr>
        <p:xfrm>
          <a:off x="1103313" y="2636838"/>
          <a:ext cx="66548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4" name="Equation" r:id="rId7" imgW="6654800" imgH="711200" progId="Equation.DSMT4">
                  <p:embed/>
                </p:oleObj>
              </mc:Choice>
              <mc:Fallback>
                <p:oleObj name="Equation" r:id="rId7" imgW="6654800" imgH="711200" progId="Equation.DSMT4">
                  <p:embed/>
                  <p:pic>
                    <p:nvPicPr>
                      <p:cNvPr id="2663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2636838"/>
                        <a:ext cx="66548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10"/>
          <p:cNvGraphicFramePr>
            <a:graphicFrameLocks noChangeAspect="1"/>
          </p:cNvGraphicFramePr>
          <p:nvPr>
            <p:extLst/>
          </p:nvPr>
        </p:nvGraphicFramePr>
        <p:xfrm>
          <a:off x="1259632" y="3830638"/>
          <a:ext cx="55753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5" name="Equation" r:id="rId9" imgW="5574960" imgH="711000" progId="Equation.DSMT4">
                  <p:embed/>
                </p:oleObj>
              </mc:Choice>
              <mc:Fallback>
                <p:oleObj name="Equation" r:id="rId9" imgW="5574960" imgH="711000" progId="Equation.DSMT4">
                  <p:embed/>
                  <p:pic>
                    <p:nvPicPr>
                      <p:cNvPr id="2663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830638"/>
                        <a:ext cx="5575300" cy="708025"/>
                      </a:xfrm>
                      <a:prstGeom prst="rect">
                        <a:avLst/>
                      </a:prstGeom>
                      <a:noFill/>
                      <a:ln w="38100" cmpd="dbl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矩形 23"/>
          <p:cNvSpPr>
            <a:spLocks noChangeArrowheads="1"/>
          </p:cNvSpPr>
          <p:nvPr/>
        </p:nvSpPr>
        <p:spPr bwMode="auto">
          <a:xfrm>
            <a:off x="755650" y="4868863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dirty="0"/>
              <a:t>Arithmetic coding </a:t>
            </a:r>
            <a:r>
              <a:rPr lang="zh-TW" altLang="en-US" dirty="0"/>
              <a:t>的 </a:t>
            </a:r>
            <a:r>
              <a:rPr lang="en-US" altLang="zh-TW" dirty="0"/>
              <a:t>total coding length </a:t>
            </a:r>
            <a:r>
              <a:rPr lang="zh-TW" altLang="en-US" dirty="0"/>
              <a:t>的上限比 </a:t>
            </a:r>
            <a:r>
              <a:rPr lang="en-US" altLang="zh-TW" dirty="0"/>
              <a:t>Huffman coding </a:t>
            </a:r>
            <a:r>
              <a:rPr lang="zh-TW" altLang="en-US" dirty="0"/>
              <a:t>更低</a:t>
            </a: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10" name="五角星形 9"/>
          <p:cNvSpPr/>
          <p:nvPr/>
        </p:nvSpPr>
        <p:spPr>
          <a:xfrm>
            <a:off x="742950" y="3344863"/>
            <a:ext cx="360363" cy="312737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1" name="五角星形 10"/>
          <p:cNvSpPr/>
          <p:nvPr/>
        </p:nvSpPr>
        <p:spPr>
          <a:xfrm>
            <a:off x="504825" y="3716338"/>
            <a:ext cx="358775" cy="312737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4624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BA8324C-C41B-482A-A8D6-6496D303CDB0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331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5288" y="333375"/>
            <a:ext cx="7777162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 b="1"/>
              <a:t>  </a:t>
            </a:r>
            <a:r>
              <a:rPr lang="en-US" altLang="zh-TW" sz="2400" b="1">
                <a:solidFill>
                  <a:srgbClr val="3333FF"/>
                </a:solidFill>
              </a:rPr>
              <a:t>8-F  MPEG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3850" y="1125538"/>
            <a:ext cx="83439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en-US" altLang="zh-TW"/>
              <a:t>MPEG</a:t>
            </a:r>
            <a:r>
              <a:rPr lang="zh-TW" altLang="en-US"/>
              <a:t>： 動態影像編碼的國際標準      全名： </a:t>
            </a:r>
            <a:r>
              <a:rPr lang="en-US" altLang="zh-TW"/>
              <a:t>Moving Picture Experts Group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altLang="zh-TW"/>
              <a:t> 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altLang="zh-TW"/>
              <a:t>MPEG standard</a:t>
            </a:r>
            <a:r>
              <a:rPr lang="zh-TW" altLang="en-US"/>
              <a:t>： </a:t>
            </a:r>
            <a:r>
              <a:rPr lang="en-US" altLang="zh-TW"/>
              <a:t>http://www.iso.org/iso/prods-services/popstds/mpeg.html</a:t>
            </a:r>
          </a:p>
          <a:p>
            <a:pPr algn="just" eaLnBrk="1" hangingPunct="1">
              <a:lnSpc>
                <a:spcPct val="120000"/>
              </a:lnSpc>
            </a:pPr>
            <a:endParaRPr lang="zh-TW" altLang="en-US"/>
          </a:p>
          <a:p>
            <a:pPr algn="just" eaLnBrk="1" hangingPunct="1">
              <a:lnSpc>
                <a:spcPct val="120000"/>
              </a:lnSpc>
            </a:pPr>
            <a:r>
              <a:rPr lang="en-US" altLang="zh-TW"/>
              <a:t>MPEG </a:t>
            </a:r>
            <a:r>
              <a:rPr lang="zh-TW" altLang="en-US"/>
              <a:t>官方網站： </a:t>
            </a:r>
            <a:r>
              <a:rPr lang="en-US" altLang="zh-TW"/>
              <a:t>http://mpeg.chiariglione.org/</a:t>
            </a:r>
            <a:endParaRPr lang="zh-TW" altLang="en-US"/>
          </a:p>
        </p:txBody>
      </p:sp>
      <p:sp>
        <p:nvSpPr>
          <p:cNvPr id="27653" name="文字方塊 4"/>
          <p:cNvSpPr txBox="1">
            <a:spLocks noChangeArrowheads="1"/>
          </p:cNvSpPr>
          <p:nvPr/>
        </p:nvSpPr>
        <p:spPr bwMode="auto">
          <a:xfrm>
            <a:off x="468313" y="3789363"/>
            <a:ext cx="381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人類的視覺暫留： </a:t>
            </a:r>
            <a:r>
              <a:rPr lang="en-US" altLang="zh-TW"/>
              <a:t>1/24 second</a:t>
            </a:r>
            <a:endParaRPr lang="zh-TW" altLang="en-US"/>
          </a:p>
        </p:txBody>
      </p:sp>
      <p:sp>
        <p:nvSpPr>
          <p:cNvPr id="27654" name="文字方塊 5"/>
          <p:cNvSpPr txBox="1">
            <a:spLocks noChangeArrowheads="1"/>
          </p:cNvSpPr>
          <p:nvPr/>
        </p:nvSpPr>
        <p:spPr bwMode="auto">
          <a:xfrm>
            <a:off x="539750" y="4365625"/>
            <a:ext cx="6192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dirty="0"/>
              <a:t>一個動態影像，每秒有 </a:t>
            </a:r>
            <a:r>
              <a:rPr lang="en-US" altLang="zh-TW" dirty="0"/>
              <a:t>30</a:t>
            </a:r>
            <a:r>
              <a:rPr lang="zh-TW" altLang="en-US" dirty="0"/>
              <a:t>個或 </a:t>
            </a:r>
            <a:r>
              <a:rPr lang="en-US" altLang="zh-TW" dirty="0"/>
              <a:t>60</a:t>
            </a:r>
            <a:r>
              <a:rPr lang="zh-TW" altLang="en-US" dirty="0"/>
              <a:t>個畫格 </a:t>
            </a:r>
            <a:r>
              <a:rPr lang="en-US" altLang="zh-TW" dirty="0"/>
              <a:t>(frames)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7333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23850" y="3789363"/>
            <a:ext cx="82073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dirty="0">
                <a:solidFill>
                  <a:srgbClr val="3333FF"/>
                </a:solidFill>
              </a:rPr>
              <a:t> 例子：</a:t>
            </a:r>
          </a:p>
          <a:p>
            <a:pPr eaLnBrk="1" hangingPunct="1"/>
            <a:r>
              <a:rPr lang="zh-TW" altLang="en-US" dirty="0"/>
              <a:t>  </a:t>
            </a:r>
            <a:r>
              <a:rPr lang="en-US" altLang="zh-TW" dirty="0"/>
              <a:t>Pepsi </a:t>
            </a:r>
            <a:r>
              <a:rPr lang="zh-TW" altLang="en-US" dirty="0"/>
              <a:t>的廣告    </a:t>
            </a:r>
          </a:p>
          <a:p>
            <a:pPr eaLnBrk="1" hangingPunct="1"/>
            <a:r>
              <a:rPr lang="zh-TW" altLang="en-US" dirty="0"/>
              <a:t>  </a:t>
            </a:r>
            <a:r>
              <a:rPr lang="en-US" altLang="zh-TW" dirty="0"/>
              <a:t>Size:  160 </a:t>
            </a:r>
            <a:r>
              <a:rPr lang="en-US" altLang="zh-TW" dirty="0">
                <a:sym typeface="Symbol" pitchFamily="18" charset="2"/>
              </a:rPr>
              <a:t></a:t>
            </a:r>
            <a:r>
              <a:rPr lang="en-US" altLang="zh-TW" dirty="0"/>
              <a:t> 120</a:t>
            </a:r>
            <a:r>
              <a:rPr lang="en-US" altLang="zh-TW" dirty="0">
                <a:sym typeface="Symbol" pitchFamily="18" charset="2"/>
              </a:rPr>
              <a:t>    Time: 29 sec    </a:t>
            </a:r>
            <a:r>
              <a:rPr lang="zh-TW" altLang="en-US" dirty="0">
                <a:sym typeface="Symbol" pitchFamily="18" charset="2"/>
              </a:rPr>
              <a:t>一秒 </a:t>
            </a:r>
            <a:r>
              <a:rPr lang="en-US" altLang="zh-TW" dirty="0">
                <a:sym typeface="Symbol" pitchFamily="18" charset="2"/>
              </a:rPr>
              <a:t>30 </a:t>
            </a:r>
            <a:r>
              <a:rPr lang="zh-TW" altLang="en-US" dirty="0">
                <a:sym typeface="Symbol" pitchFamily="18" charset="2"/>
              </a:rPr>
              <a:t>個 </a:t>
            </a:r>
            <a:r>
              <a:rPr lang="en-US" altLang="zh-TW" dirty="0">
                <a:sym typeface="Symbol" pitchFamily="18" charset="2"/>
              </a:rPr>
              <a:t>frames</a:t>
            </a:r>
            <a:r>
              <a:rPr lang="zh-TW" altLang="en-US" dirty="0">
                <a:sym typeface="Symbol" pitchFamily="18" charset="2"/>
              </a:rPr>
              <a:t>          </a:t>
            </a:r>
          </a:p>
          <a:p>
            <a:pPr eaLnBrk="1" hangingPunct="1"/>
            <a:r>
              <a:rPr lang="zh-TW" altLang="en-US" dirty="0">
                <a:sym typeface="Symbol" pitchFamily="18" charset="2"/>
              </a:rPr>
              <a:t>  若不作壓縮：       </a:t>
            </a:r>
            <a:r>
              <a:rPr lang="en-US" altLang="zh-TW" dirty="0">
                <a:sym typeface="Symbol" pitchFamily="18" charset="2"/>
              </a:rPr>
              <a:t>160 </a:t>
            </a:r>
            <a:r>
              <a:rPr lang="en-US" altLang="zh-TW" dirty="0"/>
              <a:t> 120 </a:t>
            </a:r>
            <a:r>
              <a:rPr lang="en-US" altLang="zh-TW" dirty="0">
                <a:sym typeface="Symbol" pitchFamily="18" charset="2"/>
              </a:rPr>
              <a:t></a:t>
            </a:r>
            <a:r>
              <a:rPr lang="en-US" altLang="zh-TW" dirty="0"/>
              <a:t> 29 </a:t>
            </a:r>
            <a:r>
              <a:rPr lang="en-US" altLang="zh-TW" dirty="0">
                <a:sym typeface="Symbol" pitchFamily="18" charset="2"/>
              </a:rPr>
              <a:t></a:t>
            </a:r>
            <a:r>
              <a:rPr lang="en-US" altLang="zh-TW" dirty="0"/>
              <a:t> 30 </a:t>
            </a:r>
            <a:r>
              <a:rPr lang="en-US" altLang="zh-TW" dirty="0">
                <a:sym typeface="Symbol" pitchFamily="18" charset="2"/>
              </a:rPr>
              <a:t></a:t>
            </a:r>
            <a:r>
              <a:rPr lang="en-US" altLang="zh-TW" dirty="0"/>
              <a:t> 3 = 50112000 = </a:t>
            </a:r>
            <a:r>
              <a:rPr lang="en-US" altLang="zh-TW" dirty="0">
                <a:sym typeface="Symbol" pitchFamily="18" charset="2"/>
              </a:rPr>
              <a:t>47.79 M bytes</a:t>
            </a:r>
            <a:r>
              <a:rPr lang="zh-TW" altLang="en-US" dirty="0">
                <a:sym typeface="Symbol" pitchFamily="18" charset="2"/>
              </a:rPr>
              <a:t>。</a:t>
            </a:r>
          </a:p>
          <a:p>
            <a:pPr eaLnBrk="1" hangingPunct="1"/>
            <a:r>
              <a:rPr lang="zh-TW" altLang="en-US" dirty="0">
                <a:sym typeface="Symbol" pitchFamily="18" charset="2"/>
              </a:rPr>
              <a:t>  經過 </a:t>
            </a:r>
            <a:r>
              <a:rPr lang="en-US" altLang="zh-TW" dirty="0">
                <a:sym typeface="Symbol" pitchFamily="18" charset="2"/>
              </a:rPr>
              <a:t>MPEG</a:t>
            </a:r>
            <a:r>
              <a:rPr lang="zh-TW" altLang="en-US" dirty="0">
                <a:sym typeface="Symbol" pitchFamily="18" charset="2"/>
              </a:rPr>
              <a:t>壓縮：  </a:t>
            </a:r>
            <a:r>
              <a:rPr lang="en-US" altLang="zh-TW" dirty="0">
                <a:sym typeface="Symbol" pitchFamily="18" charset="2"/>
              </a:rPr>
              <a:t>1140740 =  1.09 M bytes</a:t>
            </a:r>
            <a:r>
              <a:rPr lang="zh-TW" altLang="en-US" dirty="0">
                <a:sym typeface="Symbol" pitchFamily="18" charset="2"/>
              </a:rPr>
              <a:t>。  </a:t>
            </a:r>
          </a:p>
          <a:p>
            <a:pPr eaLnBrk="1" hangingPunct="1"/>
            <a:r>
              <a:rPr lang="zh-TW" altLang="en-US" dirty="0">
                <a:sym typeface="Symbol" pitchFamily="18" charset="2"/>
              </a:rPr>
              <a:t>                                 只有原來的 </a:t>
            </a:r>
            <a:r>
              <a:rPr lang="en-US" altLang="zh-TW" dirty="0">
                <a:sym typeface="Symbol" pitchFamily="18" charset="2"/>
              </a:rPr>
              <a:t>2.276%</a:t>
            </a:r>
            <a:r>
              <a:rPr lang="zh-TW" altLang="en-US" dirty="0">
                <a:sym typeface="Symbol" pitchFamily="18" charset="2"/>
              </a:rPr>
              <a:t>。</a:t>
            </a:r>
          </a:p>
        </p:txBody>
      </p:sp>
      <p:pic>
        <p:nvPicPr>
          <p:cNvPr id="107525" name="pepsi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836613"/>
            <a:ext cx="3311525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5EA5-FC06-4B23-BC66-852E01C81171}" type="slidenum">
              <a:rPr lang="en-US" altLang="zh-TW"/>
              <a:pPr/>
              <a:t>332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340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7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75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7525"/>
                </p:tgtEl>
              </p:cMediaNode>
            </p:vide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18307F5-0F1D-4C66-8149-584DE55F83A0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333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23850" y="404813"/>
            <a:ext cx="413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b="1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zh-TW" altLang="en-US" b="1">
                <a:solidFill>
                  <a:srgbClr val="3333FF"/>
                </a:solidFill>
              </a:rPr>
              <a:t> </a:t>
            </a:r>
            <a:r>
              <a:rPr lang="en-US" altLang="zh-TW" b="1">
                <a:solidFill>
                  <a:srgbClr val="3333FF"/>
                </a:solidFill>
              </a:rPr>
              <a:t>Flowchart of MPEG Compression</a:t>
            </a:r>
            <a:r>
              <a:rPr lang="en-US" altLang="zh-TW">
                <a:solidFill>
                  <a:srgbClr val="3333FF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9700" name="AutoShape 4"/>
          <p:cNvSpPr>
            <a:spLocks noChangeAspect="1" noChangeArrowheads="1"/>
          </p:cNvSpPr>
          <p:nvPr/>
        </p:nvSpPr>
        <p:spPr bwMode="auto">
          <a:xfrm>
            <a:off x="179388" y="1341438"/>
            <a:ext cx="87852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 sz="1700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7999413" y="2255838"/>
            <a:ext cx="820737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en-US" altLang="zh-TW" sz="1700">
                <a:ea typeface="新細明體" charset="-120"/>
              </a:rPr>
              <a:t>MPEG</a:t>
            </a:r>
            <a:br>
              <a:rPr lang="en-US" altLang="zh-TW" sz="1700">
                <a:ea typeface="新細明體" charset="-120"/>
              </a:rPr>
            </a:br>
            <a:r>
              <a:rPr lang="en-US" altLang="zh-TW" sz="1700">
                <a:ea typeface="新細明體" charset="-120"/>
              </a:rPr>
              <a:t>file</a:t>
            </a:r>
            <a:endParaRPr lang="en-US" altLang="zh-TW" sz="1700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 flipV="1">
            <a:off x="8321675" y="3170238"/>
            <a:ext cx="1588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7999413" y="3741738"/>
            <a:ext cx="64293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zh-TW" altLang="en-US" sz="1700">
                <a:ea typeface="新細明體" charset="-120"/>
              </a:rPr>
              <a:t>檔頭</a:t>
            </a:r>
            <a:endParaRPr lang="zh-TW" altLang="en-US" sz="1700"/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2965450" y="2484438"/>
            <a:ext cx="110172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zh-TW" altLang="en-US" sz="1700">
                <a:ea typeface="新細明體" charset="-120"/>
              </a:rPr>
              <a:t>動態推測</a:t>
            </a:r>
            <a:endParaRPr lang="zh-TW" altLang="en-US" sz="1700"/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2965450" y="3398838"/>
            <a:ext cx="110172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zh-TW" altLang="en-US" sz="1700">
                <a:ea typeface="新細明體" charset="-120"/>
              </a:rPr>
              <a:t>動態補償</a:t>
            </a:r>
            <a:endParaRPr lang="zh-TW" altLang="en-US" sz="1700"/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93700" y="2484438"/>
            <a:ext cx="644525" cy="455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en-US" altLang="zh-TW" sz="1700">
                <a:ea typeface="新細明體" charset="-120"/>
              </a:rPr>
              <a:t>Video</a:t>
            </a:r>
            <a:endParaRPr lang="en-US" altLang="zh-TW" sz="1700"/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1571624" y="2484438"/>
            <a:ext cx="781049" cy="455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en-US" altLang="zh-TW" sz="1700" dirty="0">
                <a:ea typeface="新細明體" charset="-120"/>
              </a:rPr>
              <a:t>P frame</a:t>
            </a:r>
            <a:endParaRPr lang="zh-TW" altLang="en-US" sz="1700" dirty="0"/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1571625" y="3398838"/>
            <a:ext cx="857250" cy="455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en-US" altLang="zh-TW" sz="1700" dirty="0">
                <a:ea typeface="新細明體" charset="-120"/>
              </a:rPr>
              <a:t>B frame</a:t>
            </a:r>
            <a:endParaRPr lang="zh-TW" altLang="en-US" sz="1700" dirty="0"/>
          </a:p>
        </p:txBody>
      </p:sp>
      <p:sp>
        <p:nvSpPr>
          <p:cNvPr id="29709" name="Line 14"/>
          <p:cNvSpPr>
            <a:spLocks noChangeShapeType="1"/>
          </p:cNvSpPr>
          <p:nvPr/>
        </p:nvSpPr>
        <p:spPr bwMode="auto">
          <a:xfrm>
            <a:off x="1036638" y="2713038"/>
            <a:ext cx="5349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1250950" y="1684338"/>
            <a:ext cx="0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1250950" y="1684338"/>
            <a:ext cx="320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>
            <a:off x="1250950" y="3627438"/>
            <a:ext cx="320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>
            <a:off x="2349909" y="2684206"/>
            <a:ext cx="186915" cy="288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4" name="Line 19"/>
          <p:cNvSpPr>
            <a:spLocks noChangeShapeType="1"/>
          </p:cNvSpPr>
          <p:nvPr/>
        </p:nvSpPr>
        <p:spPr bwMode="auto">
          <a:xfrm flipV="1">
            <a:off x="2418735" y="3627438"/>
            <a:ext cx="118090" cy="203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5" name="Line 20"/>
          <p:cNvSpPr>
            <a:spLocks noChangeShapeType="1"/>
          </p:cNvSpPr>
          <p:nvPr/>
        </p:nvSpPr>
        <p:spPr bwMode="auto">
          <a:xfrm>
            <a:off x="2536825" y="2713038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6" name="Line 21"/>
          <p:cNvSpPr>
            <a:spLocks noChangeShapeType="1"/>
          </p:cNvSpPr>
          <p:nvPr/>
        </p:nvSpPr>
        <p:spPr bwMode="auto">
          <a:xfrm>
            <a:off x="2536825" y="3170238"/>
            <a:ext cx="2143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7" name="Line 22"/>
          <p:cNvSpPr>
            <a:spLocks noChangeShapeType="1"/>
          </p:cNvSpPr>
          <p:nvPr/>
        </p:nvSpPr>
        <p:spPr bwMode="auto">
          <a:xfrm>
            <a:off x="2751138" y="2713038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>
            <a:off x="2751138" y="2713038"/>
            <a:ext cx="2143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9" name="Line 24"/>
          <p:cNvSpPr>
            <a:spLocks noChangeShapeType="1"/>
          </p:cNvSpPr>
          <p:nvPr/>
        </p:nvSpPr>
        <p:spPr bwMode="auto">
          <a:xfrm>
            <a:off x="2751138" y="3627438"/>
            <a:ext cx="2143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0" name="Line 25"/>
          <p:cNvSpPr>
            <a:spLocks noChangeShapeType="1"/>
          </p:cNvSpPr>
          <p:nvPr/>
        </p:nvSpPr>
        <p:spPr bwMode="auto">
          <a:xfrm>
            <a:off x="2268538" y="1700213"/>
            <a:ext cx="2087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1" name="Text Box 26"/>
          <p:cNvSpPr txBox="1">
            <a:spLocks noChangeArrowheads="1"/>
          </p:cNvSpPr>
          <p:nvPr/>
        </p:nvSpPr>
        <p:spPr bwMode="auto">
          <a:xfrm>
            <a:off x="4356100" y="1412875"/>
            <a:ext cx="136842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en-US" altLang="zh-TW" sz="1700">
                <a:ea typeface="新細明體" charset="-120"/>
              </a:rPr>
              <a:t>JPEG </a:t>
            </a:r>
            <a:r>
              <a:rPr lang="zh-TW" altLang="en-US" sz="1700">
                <a:ea typeface="新細明體" charset="-120"/>
              </a:rPr>
              <a:t>的架構</a:t>
            </a:r>
            <a:endParaRPr lang="zh-TW" altLang="en-US" sz="1700"/>
          </a:p>
        </p:txBody>
      </p:sp>
      <p:sp>
        <p:nvSpPr>
          <p:cNvPr id="29722" name="Text Box 27"/>
          <p:cNvSpPr txBox="1">
            <a:spLocks noChangeArrowheads="1"/>
          </p:cNvSpPr>
          <p:nvPr/>
        </p:nvSpPr>
        <p:spPr bwMode="auto">
          <a:xfrm>
            <a:off x="4356100" y="3429000"/>
            <a:ext cx="1368425" cy="455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en-US" altLang="zh-TW" sz="1700">
                <a:ea typeface="新細明體" charset="-120"/>
              </a:rPr>
              <a:t>JPEG </a:t>
            </a:r>
            <a:r>
              <a:rPr lang="zh-TW" altLang="en-US" sz="1700">
                <a:ea typeface="新細明體" charset="-120"/>
              </a:rPr>
              <a:t>的架構</a:t>
            </a:r>
            <a:endParaRPr lang="zh-TW" altLang="en-US" sz="1700"/>
          </a:p>
        </p:txBody>
      </p:sp>
      <p:sp>
        <p:nvSpPr>
          <p:cNvPr id="29723" name="Line 28"/>
          <p:cNvSpPr>
            <a:spLocks noChangeShapeType="1"/>
          </p:cNvSpPr>
          <p:nvPr/>
        </p:nvSpPr>
        <p:spPr bwMode="auto">
          <a:xfrm>
            <a:off x="4067175" y="3644900"/>
            <a:ext cx="322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4" name="Text Box 29"/>
          <p:cNvSpPr txBox="1">
            <a:spLocks noChangeArrowheads="1"/>
          </p:cNvSpPr>
          <p:nvPr/>
        </p:nvSpPr>
        <p:spPr bwMode="auto">
          <a:xfrm>
            <a:off x="4356100" y="2492375"/>
            <a:ext cx="1368425" cy="455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zh-TW" altLang="en-US" sz="1700">
                <a:ea typeface="新細明體" charset="-120"/>
              </a:rPr>
              <a:t>差分編碼</a:t>
            </a:r>
            <a:endParaRPr lang="zh-TW" altLang="en-US" sz="1700"/>
          </a:p>
        </p:txBody>
      </p:sp>
      <p:sp>
        <p:nvSpPr>
          <p:cNvPr id="29725" name="Line 30"/>
          <p:cNvSpPr>
            <a:spLocks noChangeShapeType="1"/>
          </p:cNvSpPr>
          <p:nvPr/>
        </p:nvSpPr>
        <p:spPr bwMode="auto">
          <a:xfrm>
            <a:off x="4067175" y="2708275"/>
            <a:ext cx="322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6" name="Text Box 31"/>
          <p:cNvSpPr txBox="1">
            <a:spLocks noChangeArrowheads="1"/>
          </p:cNvSpPr>
          <p:nvPr/>
        </p:nvSpPr>
        <p:spPr bwMode="auto">
          <a:xfrm>
            <a:off x="6715125" y="2370138"/>
            <a:ext cx="85725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zh-TW" altLang="en-US" sz="1700">
                <a:ea typeface="新細明體" charset="-120"/>
              </a:rPr>
              <a:t>多層化</a:t>
            </a:r>
            <a:endParaRPr lang="zh-TW" altLang="en-US" sz="1700"/>
          </a:p>
        </p:txBody>
      </p:sp>
      <p:sp>
        <p:nvSpPr>
          <p:cNvPr id="29727" name="Line 32"/>
          <p:cNvSpPr>
            <a:spLocks noChangeShapeType="1"/>
          </p:cNvSpPr>
          <p:nvPr/>
        </p:nvSpPr>
        <p:spPr bwMode="auto">
          <a:xfrm flipV="1">
            <a:off x="5724525" y="1700213"/>
            <a:ext cx="43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8" name="Line 33"/>
          <p:cNvSpPr>
            <a:spLocks noChangeShapeType="1"/>
          </p:cNvSpPr>
          <p:nvPr/>
        </p:nvSpPr>
        <p:spPr bwMode="auto">
          <a:xfrm>
            <a:off x="6178550" y="1684338"/>
            <a:ext cx="1588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9" name="Line 34"/>
          <p:cNvSpPr>
            <a:spLocks noChangeShapeType="1"/>
          </p:cNvSpPr>
          <p:nvPr/>
        </p:nvSpPr>
        <p:spPr bwMode="auto">
          <a:xfrm>
            <a:off x="6178550" y="2484438"/>
            <a:ext cx="536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0" name="Line 35"/>
          <p:cNvSpPr>
            <a:spLocks noChangeShapeType="1"/>
          </p:cNvSpPr>
          <p:nvPr/>
        </p:nvSpPr>
        <p:spPr bwMode="auto">
          <a:xfrm>
            <a:off x="5724525" y="2708275"/>
            <a:ext cx="990600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1" name="Line 36"/>
          <p:cNvSpPr>
            <a:spLocks noChangeShapeType="1"/>
          </p:cNvSpPr>
          <p:nvPr/>
        </p:nvSpPr>
        <p:spPr bwMode="auto">
          <a:xfrm>
            <a:off x="6156325" y="2852738"/>
            <a:ext cx="536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2" name="Line 37"/>
          <p:cNvSpPr>
            <a:spLocks noChangeShapeType="1"/>
          </p:cNvSpPr>
          <p:nvPr/>
        </p:nvSpPr>
        <p:spPr bwMode="auto">
          <a:xfrm flipH="1">
            <a:off x="6156325" y="2852738"/>
            <a:ext cx="0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3" name="Line 38"/>
          <p:cNvSpPr>
            <a:spLocks noChangeShapeType="1"/>
          </p:cNvSpPr>
          <p:nvPr/>
        </p:nvSpPr>
        <p:spPr bwMode="auto">
          <a:xfrm flipV="1">
            <a:off x="5724525" y="3644900"/>
            <a:ext cx="43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4" name="Line 39"/>
          <p:cNvSpPr>
            <a:spLocks noChangeShapeType="1"/>
          </p:cNvSpPr>
          <p:nvPr/>
        </p:nvSpPr>
        <p:spPr bwMode="auto">
          <a:xfrm>
            <a:off x="7572375" y="2713038"/>
            <a:ext cx="427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5" name="Text Box 5"/>
          <p:cNvSpPr txBox="1">
            <a:spLocks noChangeArrowheads="1"/>
          </p:cNvSpPr>
          <p:nvPr/>
        </p:nvSpPr>
        <p:spPr bwMode="auto">
          <a:xfrm>
            <a:off x="1571625" y="1570038"/>
            <a:ext cx="7508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/>
          <a:p>
            <a:pPr algn="ctr" eaLnBrk="1" hangingPunct="1"/>
            <a:r>
              <a:rPr lang="en-US" altLang="zh-TW" sz="1700" dirty="0">
                <a:ea typeface="新細明體" charset="-120"/>
              </a:rPr>
              <a:t>I frame</a:t>
            </a:r>
            <a:endParaRPr lang="zh-TW" altLang="en-US" sz="1700" dirty="0"/>
          </a:p>
        </p:txBody>
      </p:sp>
    </p:spTree>
    <p:extLst>
      <p:ext uri="{BB962C8B-B14F-4D97-AF65-F5344CB8AC3E}">
        <p14:creationId xmlns:p14="http://schemas.microsoft.com/office/powerpoint/2010/main" val="2793503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3838" y="598390"/>
            <a:ext cx="8569325" cy="148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I frame</a:t>
            </a:r>
            <a:r>
              <a:rPr lang="zh-TW" altLang="en-US" dirty="0">
                <a:solidFill>
                  <a:srgbClr val="3333FF"/>
                </a:solidFill>
              </a:rPr>
              <a:t> </a:t>
            </a:r>
            <a:r>
              <a:rPr lang="en-US" altLang="zh-TW" dirty="0"/>
              <a:t>(Intra-coded picture): </a:t>
            </a:r>
            <a:r>
              <a:rPr lang="zh-TW" altLang="en-US" dirty="0"/>
              <a:t>作為參考的畫格  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P frame</a:t>
            </a:r>
            <a:r>
              <a:rPr lang="zh-TW" altLang="en-US" dirty="0">
                <a:solidFill>
                  <a:srgbClr val="3333FF"/>
                </a:solidFill>
              </a:rPr>
              <a:t> </a:t>
            </a:r>
            <a:r>
              <a:rPr lang="en-US" altLang="zh-TW" dirty="0"/>
              <a:t>(Predictive-coded picture): </a:t>
            </a:r>
            <a:r>
              <a:rPr lang="zh-TW" altLang="en-US" dirty="0"/>
              <a:t>由之前的畫格來做預測   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B frame</a:t>
            </a:r>
            <a:r>
              <a:rPr lang="zh-TW" altLang="en-US" dirty="0">
                <a:solidFill>
                  <a:srgbClr val="3333FF"/>
                </a:solidFill>
              </a:rPr>
              <a:t> </a:t>
            </a:r>
            <a:r>
              <a:rPr lang="en-US" altLang="zh-TW" dirty="0"/>
              <a:t>(Bi-directionally predictive-coded picture): </a:t>
            </a:r>
            <a:r>
              <a:rPr lang="zh-TW" altLang="en-US" dirty="0"/>
              <a:t>由之前及之後的畫格來做預測   </a:t>
            </a:r>
          </a:p>
        </p:txBody>
      </p:sp>
      <p:sp>
        <p:nvSpPr>
          <p:cNvPr id="30723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1B64B0E-7D7D-436F-8747-654CE6003203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334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96799" y="2289954"/>
            <a:ext cx="11430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zh-TW" dirty="0">
                <a:ea typeface="新細明體" charset="-120"/>
              </a:rPr>
              <a:t>I </a:t>
            </a:r>
            <a:r>
              <a:rPr lang="en-US" altLang="zh-TW" dirty="0"/>
              <a:t>frame</a:t>
            </a:r>
            <a:endParaRPr lang="zh-TW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054099" y="2174067"/>
            <a:ext cx="11430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>
                <a:ea typeface="新細明體" charset="-120"/>
              </a:rPr>
              <a:t>預測</a:t>
            </a:r>
            <a:endParaRPr lang="zh-TW" alt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939799" y="2632854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311399" y="2288367"/>
            <a:ext cx="11430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zh-TW" dirty="0">
                <a:ea typeface="新細明體" charset="-120"/>
              </a:rPr>
              <a:t>P </a:t>
            </a:r>
            <a:r>
              <a:rPr lang="en-US" altLang="zh-TW" dirty="0"/>
              <a:t>frame</a:t>
            </a:r>
            <a:endParaRPr lang="zh-TW" altLang="en-US" dirty="0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96799" y="3659967"/>
            <a:ext cx="11430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zh-TW" dirty="0">
                <a:ea typeface="新細明體" charset="-120"/>
              </a:rPr>
              <a:t>I </a:t>
            </a:r>
            <a:r>
              <a:rPr lang="en-US" altLang="zh-TW" dirty="0"/>
              <a:t>frame</a:t>
            </a:r>
            <a:endParaRPr lang="zh-TW" altLang="en-US" dirty="0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168399" y="3545667"/>
            <a:ext cx="11430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>
                <a:ea typeface="新細明體" charset="-120"/>
              </a:rPr>
              <a:t>預測</a:t>
            </a:r>
            <a:endParaRPr lang="zh-TW" alt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1939799" y="4002867"/>
            <a:ext cx="148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930649" y="3564717"/>
            <a:ext cx="11430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>
                <a:ea typeface="新細明體" charset="-120"/>
              </a:rPr>
              <a:t>預測</a:t>
            </a:r>
            <a:endParaRPr lang="zh-TW" alt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425699" y="3659967"/>
            <a:ext cx="11430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zh-TW" dirty="0">
                <a:ea typeface="新細明體" charset="-120"/>
              </a:rPr>
              <a:t>B </a:t>
            </a:r>
            <a:r>
              <a:rPr lang="en-US" altLang="zh-TW" dirty="0"/>
              <a:t>frame</a:t>
            </a:r>
            <a:endParaRPr lang="zh-TW" altLang="en-US" dirty="0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>
            <a:off x="4568699" y="4002867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168899" y="3659967"/>
            <a:ext cx="2289819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I </a:t>
            </a:r>
            <a:r>
              <a:rPr lang="en-US" altLang="zh-TW" dirty="0"/>
              <a:t>frame</a:t>
            </a:r>
            <a:r>
              <a:rPr lang="zh-TW" altLang="en-US" dirty="0"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or P </a:t>
            </a:r>
            <a:r>
              <a:rPr lang="en-US" altLang="zh-TW" dirty="0"/>
              <a:t>frame</a:t>
            </a:r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427F2D0-E806-4563-B684-224EECA0F0EC}"/>
              </a:ext>
            </a:extLst>
          </p:cNvPr>
          <p:cNvSpPr/>
          <p:nvPr/>
        </p:nvSpPr>
        <p:spPr>
          <a:xfrm>
            <a:off x="301421" y="4854516"/>
            <a:ext cx="8159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I frame</a:t>
            </a:r>
            <a:r>
              <a:rPr lang="en-US" altLang="zh-TW" dirty="0"/>
              <a:t>: The coding method is the same as that of the still image. </a:t>
            </a:r>
            <a:r>
              <a:rPr lang="zh-TW" altLang="en-US" dirty="0"/>
              <a:t> 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DE587AD-5298-421D-ACC8-0F0AB9C7FEB8}"/>
              </a:ext>
            </a:extLst>
          </p:cNvPr>
          <p:cNvSpPr/>
          <p:nvPr/>
        </p:nvSpPr>
        <p:spPr>
          <a:xfrm>
            <a:off x="315538" y="5418108"/>
            <a:ext cx="8159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P and B frames</a:t>
            </a:r>
            <a:r>
              <a:rPr lang="en-US" altLang="zh-TW" dirty="0"/>
              <a:t>: The prediction residues is encoded.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79643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23F32A5-9633-4D4A-93DB-7F8B07CF9636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335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4213" y="404813"/>
            <a:ext cx="220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b="1">
                <a:sym typeface="Symbol" pitchFamily="18" charset="2"/>
              </a:rPr>
              <a:t></a:t>
            </a:r>
            <a:r>
              <a:rPr lang="zh-TW" altLang="en-US" b="1"/>
              <a:t> </a:t>
            </a:r>
            <a:r>
              <a:rPr lang="zh-TW" altLang="en-US" b="1">
                <a:sym typeface="Symbol" pitchFamily="18" charset="2"/>
              </a:rPr>
              <a:t>動態影像之編碼</a:t>
            </a:r>
            <a:r>
              <a:rPr lang="zh-TW" altLang="en-US">
                <a:sym typeface="Symbol" pitchFamily="18" charset="2"/>
              </a:rPr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971550" y="836613"/>
            <a:ext cx="6210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/>
              <a:t>原理：不同時間，同一個 </a:t>
            </a:r>
            <a:r>
              <a:rPr lang="en-US" altLang="zh-TW"/>
              <a:t>pixel </a:t>
            </a:r>
            <a:r>
              <a:rPr lang="zh-TW" altLang="en-US"/>
              <a:t>之間的相關度通常極高</a:t>
            </a:r>
            <a:endParaRPr lang="en-US" altLang="zh-TW"/>
          </a:p>
          <a:p>
            <a:r>
              <a:rPr lang="en-US" altLang="zh-TW"/>
              <a:t>            </a:t>
            </a:r>
            <a:r>
              <a:rPr lang="zh-TW" altLang="en-US"/>
              <a:t> 只需對有移動的 </a:t>
            </a:r>
            <a:r>
              <a:rPr lang="en-US" altLang="zh-TW"/>
              <a:t>objects </a:t>
            </a:r>
            <a:r>
              <a:rPr lang="zh-TW" altLang="en-US"/>
              <a:t>記錄 </a:t>
            </a:r>
            <a:r>
              <a:rPr lang="en-US" altLang="zh-TW"/>
              <a:t>“motion vector” </a:t>
            </a:r>
            <a:endParaRPr lang="zh-TW" alt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66738" y="1773238"/>
            <a:ext cx="3951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dirty="0">
                <a:sym typeface="Symbol" pitchFamily="18" charset="2"/>
              </a:rPr>
              <a:t></a:t>
            </a:r>
            <a:r>
              <a:rPr lang="zh-TW" altLang="en-US" dirty="0"/>
              <a:t> </a:t>
            </a:r>
            <a:r>
              <a:rPr lang="zh-TW" altLang="en-US" dirty="0">
                <a:sym typeface="Symbol" pitchFamily="18" charset="2"/>
              </a:rPr>
              <a:t>動態補償 </a:t>
            </a:r>
            <a:r>
              <a:rPr lang="en-US" altLang="zh-TW" dirty="0">
                <a:sym typeface="Symbol" pitchFamily="18" charset="2"/>
              </a:rPr>
              <a:t>(Motion Compensation)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358900" y="2420938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/>
              <a:t> 時間相近的影像，彼此間的相關度極高   </a:t>
            </a: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205447" y="3019122"/>
            <a:ext cx="8686800" cy="3314700"/>
            <a:chOff x="4653" y="4363"/>
            <a:chExt cx="11582" cy="4475"/>
          </a:xfrm>
        </p:grpSpPr>
        <p:sp>
          <p:nvSpPr>
            <p:cNvPr id="31757" name="AutoShape 8"/>
            <p:cNvSpPr>
              <a:spLocks noChangeAspect="1" noChangeArrowheads="1"/>
            </p:cNvSpPr>
            <p:nvPr/>
          </p:nvSpPr>
          <p:spPr bwMode="auto">
            <a:xfrm>
              <a:off x="4653" y="4363"/>
              <a:ext cx="11582" cy="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zh-TW" altLang="en-US"/>
            </a:p>
          </p:txBody>
        </p:sp>
        <p:sp>
          <p:nvSpPr>
            <p:cNvPr id="31758" name="Line 9"/>
            <p:cNvSpPr>
              <a:spLocks noChangeShapeType="1"/>
            </p:cNvSpPr>
            <p:nvPr/>
          </p:nvSpPr>
          <p:spPr bwMode="auto">
            <a:xfrm>
              <a:off x="8006" y="6523"/>
              <a:ext cx="121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59" name="Rectangle 10"/>
            <p:cNvSpPr>
              <a:spLocks noChangeArrowheads="1"/>
            </p:cNvSpPr>
            <p:nvPr/>
          </p:nvSpPr>
          <p:spPr bwMode="auto">
            <a:xfrm>
              <a:off x="9225" y="5135"/>
              <a:ext cx="2897" cy="27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zh-TW" altLang="en-US"/>
            </a:p>
          </p:txBody>
        </p:sp>
        <p:sp>
          <p:nvSpPr>
            <p:cNvPr id="31760" name="Rectangle 11"/>
            <p:cNvSpPr>
              <a:spLocks noChangeArrowheads="1"/>
            </p:cNvSpPr>
            <p:nvPr/>
          </p:nvSpPr>
          <p:spPr bwMode="auto">
            <a:xfrm>
              <a:off x="5110" y="5135"/>
              <a:ext cx="2898" cy="27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zh-TW" altLang="en-US"/>
            </a:p>
          </p:txBody>
        </p:sp>
        <p:sp>
          <p:nvSpPr>
            <p:cNvPr id="31761" name="Oval 12"/>
            <p:cNvSpPr>
              <a:spLocks noChangeArrowheads="1"/>
            </p:cNvSpPr>
            <p:nvPr/>
          </p:nvSpPr>
          <p:spPr bwMode="auto">
            <a:xfrm>
              <a:off x="5415" y="7141"/>
              <a:ext cx="456" cy="4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zh-TW" altLang="en-US"/>
            </a:p>
          </p:txBody>
        </p:sp>
        <p:sp>
          <p:nvSpPr>
            <p:cNvPr id="31762" name="Oval 13"/>
            <p:cNvSpPr>
              <a:spLocks noChangeArrowheads="1"/>
            </p:cNvSpPr>
            <p:nvPr/>
          </p:nvSpPr>
          <p:spPr bwMode="auto">
            <a:xfrm>
              <a:off x="10292" y="6678"/>
              <a:ext cx="456" cy="4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zh-TW" altLang="en-US"/>
            </a:p>
          </p:txBody>
        </p:sp>
        <p:sp>
          <p:nvSpPr>
            <p:cNvPr id="31763" name="Line 14"/>
            <p:cNvSpPr>
              <a:spLocks noChangeShapeType="1"/>
            </p:cNvSpPr>
            <p:nvPr/>
          </p:nvSpPr>
          <p:spPr bwMode="auto">
            <a:xfrm>
              <a:off x="12120" y="6523"/>
              <a:ext cx="9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64" name="Oval 15"/>
            <p:cNvSpPr>
              <a:spLocks noChangeArrowheads="1"/>
            </p:cNvSpPr>
            <p:nvPr/>
          </p:nvSpPr>
          <p:spPr bwMode="auto">
            <a:xfrm>
              <a:off x="9580" y="7192"/>
              <a:ext cx="458" cy="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zh-TW" altLang="en-US"/>
            </a:p>
          </p:txBody>
        </p:sp>
        <p:sp>
          <p:nvSpPr>
            <p:cNvPr id="31765" name="Rectangle 16"/>
            <p:cNvSpPr>
              <a:spLocks noChangeArrowheads="1"/>
            </p:cNvSpPr>
            <p:nvPr/>
          </p:nvSpPr>
          <p:spPr bwMode="auto">
            <a:xfrm>
              <a:off x="13035" y="5135"/>
              <a:ext cx="2897" cy="27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zh-TW" altLang="en-US"/>
            </a:p>
          </p:txBody>
        </p:sp>
        <p:sp>
          <p:nvSpPr>
            <p:cNvPr id="31766" name="Oval 17"/>
            <p:cNvSpPr>
              <a:spLocks noChangeArrowheads="1"/>
            </p:cNvSpPr>
            <p:nvPr/>
          </p:nvSpPr>
          <p:spPr bwMode="auto">
            <a:xfrm>
              <a:off x="13340" y="7141"/>
              <a:ext cx="457" cy="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zh-TW" altLang="en-US"/>
            </a:p>
          </p:txBody>
        </p:sp>
        <p:sp>
          <p:nvSpPr>
            <p:cNvPr id="31767" name="Oval 18"/>
            <p:cNvSpPr>
              <a:spLocks noChangeArrowheads="1"/>
            </p:cNvSpPr>
            <p:nvPr/>
          </p:nvSpPr>
          <p:spPr bwMode="auto">
            <a:xfrm>
              <a:off x="13949" y="6523"/>
              <a:ext cx="456" cy="46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zh-TW" altLang="en-US"/>
            </a:p>
          </p:txBody>
        </p:sp>
        <p:sp>
          <p:nvSpPr>
            <p:cNvPr id="31768" name="Oval 19"/>
            <p:cNvSpPr>
              <a:spLocks noChangeArrowheads="1"/>
            </p:cNvSpPr>
            <p:nvPr/>
          </p:nvSpPr>
          <p:spPr bwMode="auto">
            <a:xfrm>
              <a:off x="14559" y="5906"/>
              <a:ext cx="457" cy="4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zh-TW" altLang="en-US"/>
            </a:p>
          </p:txBody>
        </p:sp>
        <p:sp>
          <p:nvSpPr>
            <p:cNvPr id="31769" name="Text Box 20"/>
            <p:cNvSpPr txBox="1">
              <a:spLocks noChangeArrowheads="1"/>
            </p:cNvSpPr>
            <p:nvPr/>
          </p:nvSpPr>
          <p:spPr bwMode="auto">
            <a:xfrm>
              <a:off x="13035" y="4363"/>
              <a:ext cx="2286" cy="6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zh-TW" altLang="en-US"/>
                <a:t>預測</a:t>
              </a:r>
            </a:p>
          </p:txBody>
        </p:sp>
      </p:grp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998538" y="3070225"/>
            <a:ext cx="973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TW">
                <a:sym typeface="Symbol" pitchFamily="18" charset="2"/>
              </a:rPr>
              <a:t>frame </a:t>
            </a:r>
            <a:r>
              <a:rPr lang="en-US" altLang="zh-TW" i="1">
                <a:sym typeface="Symbol" pitchFamily="18" charset="2"/>
              </a:rPr>
              <a:t>n</a:t>
            </a:r>
          </a:p>
        </p:txBody>
      </p:sp>
      <p:sp>
        <p:nvSpPr>
          <p:cNvPr id="31753" name="Rectangle 5"/>
          <p:cNvSpPr>
            <a:spLocks noChangeArrowheads="1"/>
          </p:cNvSpPr>
          <p:nvPr/>
        </p:nvSpPr>
        <p:spPr bwMode="auto">
          <a:xfrm>
            <a:off x="4165600" y="3070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TW">
                <a:sym typeface="Symbol" pitchFamily="18" charset="2"/>
              </a:rPr>
              <a:t>frame 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>
                <a:sym typeface="Symbol" pitchFamily="18" charset="2"/>
              </a:rPr>
              <a:t>+1</a:t>
            </a:r>
          </a:p>
        </p:txBody>
      </p:sp>
      <p:sp>
        <p:nvSpPr>
          <p:cNvPr id="31754" name="Rectangle 5"/>
          <p:cNvSpPr>
            <a:spLocks noChangeArrowheads="1"/>
          </p:cNvSpPr>
          <p:nvPr/>
        </p:nvSpPr>
        <p:spPr bwMode="auto">
          <a:xfrm>
            <a:off x="7189788" y="3070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TW">
                <a:sym typeface="Symbol" pitchFamily="18" charset="2"/>
              </a:rPr>
              <a:t>frame 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>
                <a:sym typeface="Symbol" pitchFamily="18" charset="2"/>
              </a:rPr>
              <a:t>+2</a:t>
            </a:r>
          </a:p>
        </p:txBody>
      </p:sp>
      <p:cxnSp>
        <p:nvCxnSpPr>
          <p:cNvPr id="27" name="直線單箭頭接點 26"/>
          <p:cNvCxnSpPr/>
          <p:nvPr/>
        </p:nvCxnSpPr>
        <p:spPr>
          <a:xfrm flipV="1">
            <a:off x="4238625" y="5013325"/>
            <a:ext cx="223838" cy="2079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V="1">
            <a:off x="7478713" y="4510088"/>
            <a:ext cx="223837" cy="20796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4187130" y="5274962"/>
            <a:ext cx="16129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motion vector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31" name="直線單箭頭接點 30"/>
          <p:cNvCxnSpPr/>
          <p:nvPr/>
        </p:nvCxnSpPr>
        <p:spPr>
          <a:xfrm flipH="1" flipV="1">
            <a:off x="4324287" y="5165708"/>
            <a:ext cx="193738" cy="2235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9169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50825" y="549275"/>
            <a:ext cx="820896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zh-TW" altLang="en-US" dirty="0"/>
              <a:t>   </a:t>
            </a:r>
            <a:r>
              <a:rPr lang="en-US" altLang="zh-TW" i="1" dirty="0"/>
              <a:t>F</a:t>
            </a:r>
            <a:r>
              <a:rPr lang="en-US" altLang="zh-TW" dirty="0"/>
              <a:t>[</a:t>
            </a:r>
            <a:r>
              <a:rPr lang="en-US" altLang="zh-TW" i="1" dirty="0"/>
              <a:t>m</a:t>
            </a:r>
            <a:r>
              <a:rPr lang="en-US" altLang="zh-TW" dirty="0"/>
              <a:t>, </a:t>
            </a:r>
            <a:r>
              <a:rPr lang="en-US" altLang="zh-TW" i="1" dirty="0"/>
              <a:t>n</a:t>
            </a:r>
            <a:r>
              <a:rPr lang="en-US" altLang="zh-TW" dirty="0"/>
              <a:t>, </a:t>
            </a:r>
            <a:r>
              <a:rPr lang="en-US" altLang="zh-TW" i="1" dirty="0"/>
              <a:t>t</a:t>
            </a:r>
            <a:r>
              <a:rPr lang="en-US" altLang="zh-TW" dirty="0"/>
              <a:t>]:  </a:t>
            </a:r>
            <a:r>
              <a:rPr lang="zh-TW" altLang="en-US" dirty="0"/>
              <a:t>時間為 </a:t>
            </a:r>
            <a:r>
              <a:rPr lang="en-US" altLang="zh-TW" i="1" dirty="0"/>
              <a:t>t</a:t>
            </a:r>
            <a:r>
              <a:rPr lang="zh-TW" altLang="en-US" dirty="0"/>
              <a:t>的影像        </a:t>
            </a:r>
          </a:p>
          <a:p>
            <a:pPr algn="just" eaLnBrk="1" hangingPunct="1">
              <a:lnSpc>
                <a:spcPct val="150000"/>
              </a:lnSpc>
            </a:pPr>
            <a:r>
              <a:rPr lang="zh-TW" altLang="en-US" dirty="0"/>
              <a:t>   如何由 </a:t>
            </a:r>
            <a:r>
              <a:rPr lang="en-US" altLang="zh-TW" i="1" dirty="0"/>
              <a:t>F</a:t>
            </a:r>
            <a:r>
              <a:rPr lang="en-US" altLang="zh-TW" dirty="0"/>
              <a:t>[</a:t>
            </a:r>
            <a:r>
              <a:rPr lang="en-US" altLang="zh-TW" i="1" dirty="0"/>
              <a:t>m</a:t>
            </a:r>
            <a:r>
              <a:rPr lang="en-US" altLang="zh-TW" dirty="0"/>
              <a:t>, </a:t>
            </a:r>
            <a:r>
              <a:rPr lang="en-US" altLang="zh-TW" i="1" dirty="0"/>
              <a:t>n</a:t>
            </a:r>
            <a:r>
              <a:rPr lang="en-US" altLang="zh-TW" dirty="0"/>
              <a:t>, </a:t>
            </a:r>
            <a:r>
              <a:rPr lang="en-US" altLang="zh-TW" i="1" dirty="0"/>
              <a:t>t</a:t>
            </a:r>
            <a:r>
              <a:rPr lang="en-US" altLang="zh-TW" dirty="0"/>
              <a:t>]</a:t>
            </a:r>
            <a:r>
              <a:rPr lang="zh-TW" altLang="en-US" dirty="0"/>
              <a:t>， </a:t>
            </a:r>
            <a:r>
              <a:rPr lang="en-US" altLang="zh-TW" i="1" dirty="0"/>
              <a:t>F</a:t>
            </a:r>
            <a:r>
              <a:rPr lang="en-US" altLang="zh-TW" dirty="0"/>
              <a:t>[</a:t>
            </a:r>
            <a:r>
              <a:rPr lang="en-US" altLang="zh-TW" i="1" dirty="0"/>
              <a:t>m</a:t>
            </a:r>
            <a:r>
              <a:rPr lang="en-US" altLang="zh-TW" dirty="0"/>
              <a:t>, </a:t>
            </a:r>
            <a:r>
              <a:rPr lang="en-US" altLang="zh-TW" i="1" dirty="0"/>
              <a:t>n</a:t>
            </a:r>
            <a:r>
              <a:rPr lang="en-US" altLang="zh-TW" dirty="0"/>
              <a:t>, </a:t>
            </a:r>
            <a:r>
              <a:rPr lang="en-US" altLang="zh-TW" i="1" dirty="0"/>
              <a:t>t</a:t>
            </a:r>
            <a:r>
              <a:rPr lang="en-US" altLang="zh-TW" dirty="0"/>
              <a:t>+</a:t>
            </a:r>
            <a:r>
              <a:rPr lang="en-US" altLang="zh-TW" dirty="0">
                <a:sym typeface="Symbol" pitchFamily="18" charset="2"/>
              </a:rPr>
              <a:t></a:t>
            </a:r>
            <a:r>
              <a:rPr lang="en-US" altLang="zh-TW" dirty="0"/>
              <a:t>]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zh-TW" altLang="en-US" dirty="0">
                <a:sym typeface="Symbol" pitchFamily="18" charset="2"/>
              </a:rPr>
              <a:t>來預測  </a:t>
            </a:r>
            <a:r>
              <a:rPr lang="en-US" altLang="zh-TW" i="1" dirty="0">
                <a:sym typeface="Symbol" pitchFamily="18" charset="2"/>
              </a:rPr>
              <a:t>F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>
                <a:sym typeface="Symbol" pitchFamily="18" charset="2"/>
              </a:rPr>
              <a:t>m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t</a:t>
            </a:r>
            <a:r>
              <a:rPr lang="en-US" altLang="zh-TW" dirty="0">
                <a:sym typeface="Symbol" pitchFamily="18" charset="2"/>
              </a:rPr>
              <a:t>+2</a:t>
            </a:r>
            <a:r>
              <a:rPr lang="en-US" altLang="zh-TW" dirty="0"/>
              <a:t>]?</a:t>
            </a:r>
            <a:r>
              <a:rPr lang="en-US" altLang="zh-TW" dirty="0">
                <a:sym typeface="Symbol" pitchFamily="18" charset="2"/>
              </a:rPr>
              <a:t> 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TW" dirty="0">
                <a:sym typeface="Symbol" pitchFamily="18" charset="2"/>
              </a:rPr>
              <a:t>   (1) </a:t>
            </a:r>
            <a:r>
              <a:rPr lang="zh-TW" altLang="en-US" dirty="0">
                <a:sym typeface="Symbol" pitchFamily="18" charset="2"/>
              </a:rPr>
              <a:t>移動向量  </a:t>
            </a:r>
            <a:r>
              <a:rPr lang="en-US" altLang="zh-TW" i="1" dirty="0" err="1">
                <a:solidFill>
                  <a:srgbClr val="3333FF"/>
                </a:solidFill>
                <a:sym typeface="Symbol" pitchFamily="18" charset="2"/>
              </a:rPr>
              <a:t>V</a:t>
            </a:r>
            <a:r>
              <a:rPr lang="en-US" altLang="zh-TW" i="1" baseline="-25000" dirty="0" err="1">
                <a:solidFill>
                  <a:srgbClr val="3333FF"/>
                </a:solidFill>
                <a:sym typeface="Symbol" pitchFamily="18" charset="2"/>
              </a:rPr>
              <a:t>x</a:t>
            </a:r>
            <a:r>
              <a:rPr lang="en-US" altLang="zh-TW" dirty="0">
                <a:solidFill>
                  <a:srgbClr val="3333FF"/>
                </a:solidFill>
                <a:sym typeface="Symbol" pitchFamily="18" charset="2"/>
              </a:rPr>
              <a:t>(</a:t>
            </a:r>
            <a:r>
              <a:rPr lang="en-US" altLang="zh-TW" i="1" dirty="0">
                <a:solidFill>
                  <a:srgbClr val="3333FF"/>
                </a:solidFill>
                <a:sym typeface="Symbol" pitchFamily="18" charset="2"/>
              </a:rPr>
              <a:t>m</a:t>
            </a:r>
            <a:r>
              <a:rPr lang="en-US" altLang="zh-TW" dirty="0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altLang="zh-TW" i="1" dirty="0">
                <a:solidFill>
                  <a:srgbClr val="3333FF"/>
                </a:solidFill>
                <a:sym typeface="Symbol" pitchFamily="18" charset="2"/>
              </a:rPr>
              <a:t>n</a:t>
            </a:r>
            <a:r>
              <a:rPr lang="en-US" altLang="zh-TW" dirty="0">
                <a:solidFill>
                  <a:srgbClr val="3333FF"/>
                </a:solidFill>
                <a:sym typeface="Symbol" pitchFamily="18" charset="2"/>
              </a:rPr>
              <a:t>), </a:t>
            </a:r>
            <a:r>
              <a:rPr lang="en-US" altLang="zh-TW" i="1" dirty="0" err="1">
                <a:solidFill>
                  <a:srgbClr val="3333FF"/>
                </a:solidFill>
                <a:sym typeface="Symbol" pitchFamily="18" charset="2"/>
              </a:rPr>
              <a:t>V</a:t>
            </a:r>
            <a:r>
              <a:rPr lang="en-US" altLang="zh-TW" i="1" baseline="-25000" dirty="0" err="1">
                <a:solidFill>
                  <a:srgbClr val="3333FF"/>
                </a:solidFill>
                <a:sym typeface="Symbol" pitchFamily="18" charset="2"/>
              </a:rPr>
              <a:t>y</a:t>
            </a:r>
            <a:r>
              <a:rPr lang="en-US" altLang="zh-TW" dirty="0">
                <a:solidFill>
                  <a:srgbClr val="3333FF"/>
                </a:solidFill>
                <a:sym typeface="Symbol" pitchFamily="18" charset="2"/>
              </a:rPr>
              <a:t>(</a:t>
            </a:r>
            <a:r>
              <a:rPr lang="en-US" altLang="zh-TW" i="1" dirty="0">
                <a:solidFill>
                  <a:srgbClr val="3333FF"/>
                </a:solidFill>
                <a:sym typeface="Symbol" pitchFamily="18" charset="2"/>
              </a:rPr>
              <a:t>m</a:t>
            </a:r>
            <a:r>
              <a:rPr lang="en-US" altLang="zh-TW" dirty="0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altLang="zh-TW" i="1" dirty="0">
                <a:solidFill>
                  <a:srgbClr val="3333FF"/>
                </a:solidFill>
                <a:sym typeface="Symbol" pitchFamily="18" charset="2"/>
              </a:rPr>
              <a:t>n</a:t>
            </a:r>
            <a:r>
              <a:rPr lang="en-US" altLang="zh-TW" dirty="0">
                <a:solidFill>
                  <a:srgbClr val="3333FF"/>
                </a:solidFill>
                <a:sym typeface="Symbol" pitchFamily="18" charset="2"/>
              </a:rPr>
              <a:t>)</a:t>
            </a:r>
            <a:r>
              <a:rPr lang="en-US" altLang="zh-TW" dirty="0">
                <a:sym typeface="Symbol" pitchFamily="18" charset="2"/>
              </a:rPr>
              <a:t>    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TW" dirty="0">
                <a:sym typeface="Symbol" pitchFamily="18" charset="2"/>
              </a:rPr>
              <a:t>       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TW" dirty="0">
                <a:sym typeface="Symbol" pitchFamily="18" charset="2"/>
              </a:rPr>
              <a:t>   (2) </a:t>
            </a:r>
            <a:r>
              <a:rPr lang="zh-TW" altLang="en-US" dirty="0">
                <a:sym typeface="Symbol" pitchFamily="18" charset="2"/>
              </a:rPr>
              <a:t>預測 </a:t>
            </a:r>
            <a:r>
              <a:rPr lang="en-US" altLang="zh-TW" i="1" dirty="0">
                <a:sym typeface="Symbol" pitchFamily="18" charset="2"/>
              </a:rPr>
              <a:t>F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>
                <a:sym typeface="Symbol" pitchFamily="18" charset="2"/>
              </a:rPr>
              <a:t>m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t</a:t>
            </a:r>
            <a:r>
              <a:rPr lang="en-US" altLang="zh-TW" dirty="0">
                <a:sym typeface="Symbol" pitchFamily="18" charset="2"/>
              </a:rPr>
              <a:t>+2</a:t>
            </a:r>
            <a:r>
              <a:rPr lang="en-US" altLang="zh-TW" dirty="0"/>
              <a:t>] </a:t>
            </a:r>
            <a:r>
              <a:rPr lang="zh-TW" altLang="en-US" dirty="0"/>
              <a:t>：</a:t>
            </a:r>
            <a:endParaRPr lang="en-US" altLang="zh-TW" dirty="0"/>
          </a:p>
          <a:p>
            <a:pPr algn="just" eaLnBrk="1" hangingPunct="1">
              <a:lnSpc>
                <a:spcPct val="150000"/>
              </a:lnSpc>
            </a:pPr>
            <a:r>
              <a:rPr lang="en-US" altLang="zh-TW" i="1" dirty="0">
                <a:sym typeface="Symbol" pitchFamily="18" charset="2"/>
              </a:rPr>
              <a:t>                    </a:t>
            </a:r>
            <a:r>
              <a:rPr lang="en-US" altLang="zh-TW" i="1" dirty="0" err="1">
                <a:sym typeface="Symbol" pitchFamily="18" charset="2"/>
              </a:rPr>
              <a:t>F</a:t>
            </a:r>
            <a:r>
              <a:rPr lang="en-US" altLang="zh-TW" i="1" baseline="-25000" dirty="0" err="1">
                <a:sym typeface="Symbol" pitchFamily="18" charset="2"/>
              </a:rPr>
              <a:t>p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>
                <a:sym typeface="Symbol" pitchFamily="18" charset="2"/>
              </a:rPr>
              <a:t>m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t</a:t>
            </a:r>
            <a:r>
              <a:rPr lang="en-US" altLang="zh-TW" dirty="0">
                <a:sym typeface="Symbol" pitchFamily="18" charset="2"/>
              </a:rPr>
              <a:t>+2</a:t>
            </a:r>
            <a:r>
              <a:rPr lang="en-US" altLang="zh-TW" dirty="0"/>
              <a:t>] = </a:t>
            </a:r>
            <a:r>
              <a:rPr lang="en-US" altLang="zh-TW" i="1" dirty="0">
                <a:sym typeface="Symbol" pitchFamily="18" charset="2"/>
              </a:rPr>
              <a:t>F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>
                <a:sym typeface="Symbol" pitchFamily="18" charset="2"/>
              </a:rPr>
              <a:t>m </a:t>
            </a:r>
            <a:r>
              <a:rPr lang="en-US" altLang="zh-TW" dirty="0">
                <a:sym typeface="Symbol" pitchFamily="18" charset="2"/>
              </a:rPr>
              <a:t>- </a:t>
            </a:r>
            <a:r>
              <a:rPr lang="en-US" altLang="zh-TW" i="1" dirty="0" err="1">
                <a:sym typeface="Symbol" pitchFamily="18" charset="2"/>
              </a:rPr>
              <a:t>V</a:t>
            </a:r>
            <a:r>
              <a:rPr lang="en-US" altLang="zh-TW" i="1" baseline="-25000" dirty="0" err="1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(</a:t>
            </a:r>
            <a:r>
              <a:rPr lang="en-US" altLang="zh-TW" i="1" dirty="0">
                <a:sym typeface="Symbol" pitchFamily="18" charset="2"/>
              </a:rPr>
              <a:t>m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), </a:t>
            </a:r>
            <a:r>
              <a:rPr lang="en-US" altLang="zh-TW" i="1" dirty="0">
                <a:sym typeface="Symbol" pitchFamily="18" charset="2"/>
              </a:rPr>
              <a:t>n </a:t>
            </a:r>
            <a:r>
              <a:rPr lang="en-US" altLang="zh-TW" dirty="0">
                <a:sym typeface="Symbol" pitchFamily="18" charset="2"/>
              </a:rPr>
              <a:t>- </a:t>
            </a:r>
            <a:r>
              <a:rPr lang="en-US" altLang="zh-TW" i="1" dirty="0" err="1">
                <a:sym typeface="Symbol" pitchFamily="18" charset="2"/>
              </a:rPr>
              <a:t>V</a:t>
            </a:r>
            <a:r>
              <a:rPr lang="en-US" altLang="zh-TW" i="1" baseline="-25000" dirty="0" err="1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(</a:t>
            </a:r>
            <a:r>
              <a:rPr lang="en-US" altLang="zh-TW" i="1" dirty="0">
                <a:sym typeface="Symbol" pitchFamily="18" charset="2"/>
              </a:rPr>
              <a:t>m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), </a:t>
            </a:r>
            <a:r>
              <a:rPr lang="en-US" altLang="zh-TW" i="1" dirty="0">
                <a:sym typeface="Symbol" pitchFamily="18" charset="2"/>
              </a:rPr>
              <a:t>t</a:t>
            </a:r>
            <a:r>
              <a:rPr lang="en-US" altLang="zh-TW" dirty="0">
                <a:sym typeface="Symbol" pitchFamily="18" charset="2"/>
              </a:rPr>
              <a:t>+</a:t>
            </a:r>
            <a:r>
              <a:rPr lang="en-US" altLang="zh-TW" dirty="0"/>
              <a:t>]</a:t>
            </a:r>
            <a:r>
              <a:rPr lang="en-US" altLang="zh-TW" dirty="0">
                <a:sym typeface="Symbol" pitchFamily="18" charset="2"/>
              </a:rPr>
              <a:t> 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TW" dirty="0">
                <a:sym typeface="Symbol" pitchFamily="18" charset="2"/>
              </a:rPr>
              <a:t>                  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TW" dirty="0">
                <a:sym typeface="Symbol" pitchFamily="18" charset="2"/>
              </a:rPr>
              <a:t>   (3) </a:t>
            </a:r>
            <a:r>
              <a:rPr lang="zh-TW" altLang="en-US" dirty="0">
                <a:sym typeface="Symbol" pitchFamily="18" charset="2"/>
              </a:rPr>
              <a:t>計算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zh-TW" altLang="en-US" dirty="0">
                <a:sym typeface="Symbol" pitchFamily="18" charset="2"/>
              </a:rPr>
              <a:t>「預測誤差」</a:t>
            </a:r>
          </a:p>
          <a:p>
            <a:pPr algn="just" eaLnBrk="1" hangingPunct="1">
              <a:lnSpc>
                <a:spcPct val="150000"/>
              </a:lnSpc>
            </a:pPr>
            <a:r>
              <a:rPr lang="zh-TW" altLang="en-US" dirty="0">
                <a:sym typeface="Symbol" pitchFamily="18" charset="2"/>
              </a:rPr>
              <a:t>         </a:t>
            </a:r>
            <a:r>
              <a:rPr lang="en-US" altLang="zh-TW" i="1" dirty="0">
                <a:sym typeface="Symbol" pitchFamily="18" charset="2"/>
              </a:rPr>
              <a:t>E</a:t>
            </a:r>
            <a:r>
              <a:rPr lang="en-US" altLang="zh-TW" dirty="0"/>
              <a:t>[</a:t>
            </a:r>
            <a:r>
              <a:rPr lang="en-US" altLang="zh-TW" i="1" dirty="0">
                <a:sym typeface="Symbol" pitchFamily="18" charset="2"/>
              </a:rPr>
              <a:t>m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t</a:t>
            </a:r>
            <a:r>
              <a:rPr lang="en-US" altLang="zh-TW" dirty="0">
                <a:sym typeface="Symbol" pitchFamily="18" charset="2"/>
              </a:rPr>
              <a:t>+2</a:t>
            </a:r>
            <a:r>
              <a:rPr lang="en-US" altLang="zh-TW" dirty="0"/>
              <a:t>] = </a:t>
            </a:r>
            <a:r>
              <a:rPr lang="en-US" altLang="zh-TW" i="1" dirty="0">
                <a:sym typeface="Symbol" pitchFamily="18" charset="2"/>
              </a:rPr>
              <a:t>F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>
                <a:sym typeface="Symbol" pitchFamily="18" charset="2"/>
              </a:rPr>
              <a:t>m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t</a:t>
            </a:r>
            <a:r>
              <a:rPr lang="en-US" altLang="zh-TW" dirty="0">
                <a:sym typeface="Symbol" pitchFamily="18" charset="2"/>
              </a:rPr>
              <a:t>+2</a:t>
            </a:r>
            <a:r>
              <a:rPr lang="en-US" altLang="zh-TW" dirty="0"/>
              <a:t>] </a:t>
            </a:r>
            <a:r>
              <a:rPr lang="en-US" altLang="zh-TW" dirty="0">
                <a:sym typeface="Symbol" pitchFamily="18" charset="2"/>
              </a:rPr>
              <a:t></a:t>
            </a:r>
            <a:r>
              <a:rPr lang="en-US" altLang="zh-TW" dirty="0"/>
              <a:t> </a:t>
            </a:r>
            <a:r>
              <a:rPr lang="en-US" altLang="zh-TW" i="1" dirty="0" err="1">
                <a:sym typeface="Symbol" pitchFamily="18" charset="2"/>
              </a:rPr>
              <a:t>F</a:t>
            </a:r>
            <a:r>
              <a:rPr lang="en-US" altLang="zh-TW" i="1" baseline="-25000" dirty="0" err="1">
                <a:sym typeface="Symbol" pitchFamily="18" charset="2"/>
              </a:rPr>
              <a:t>p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>
                <a:sym typeface="Symbol" pitchFamily="18" charset="2"/>
              </a:rPr>
              <a:t>m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t</a:t>
            </a:r>
            <a:r>
              <a:rPr lang="en-US" altLang="zh-TW" dirty="0">
                <a:sym typeface="Symbol" pitchFamily="18" charset="2"/>
              </a:rPr>
              <a:t>+2</a:t>
            </a:r>
            <a:r>
              <a:rPr lang="en-US" altLang="zh-TW" dirty="0"/>
              <a:t>]</a:t>
            </a:r>
            <a:r>
              <a:rPr lang="en-US" altLang="zh-TW" dirty="0">
                <a:sym typeface="Symbol" pitchFamily="18" charset="2"/>
              </a:rPr>
              <a:t>         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TW" dirty="0">
                <a:sym typeface="Symbol" pitchFamily="18" charset="2"/>
              </a:rPr>
              <a:t>     </a:t>
            </a:r>
            <a:r>
              <a:rPr lang="zh-TW" altLang="en-US" dirty="0">
                <a:solidFill>
                  <a:srgbClr val="FF0000"/>
                </a:solidFill>
                <a:sym typeface="Symbol" pitchFamily="18" charset="2"/>
              </a:rPr>
              <a:t>對預測誤差 </a:t>
            </a:r>
            <a:r>
              <a:rPr lang="en-US" altLang="zh-TW" i="1" dirty="0">
                <a:solidFill>
                  <a:srgbClr val="FF0000"/>
                </a:solidFill>
                <a:sym typeface="Symbol" pitchFamily="18" charset="2"/>
              </a:rPr>
              <a:t>E</a:t>
            </a:r>
            <a:r>
              <a:rPr lang="en-US" altLang="zh-TW" dirty="0">
                <a:solidFill>
                  <a:srgbClr val="FF0000"/>
                </a:solidFill>
              </a:rPr>
              <a:t>[</a:t>
            </a:r>
            <a:r>
              <a:rPr lang="en-US" altLang="zh-TW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altLang="zh-TW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altLang="zh-TW" i="1" dirty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+2</a:t>
            </a:r>
            <a:r>
              <a:rPr lang="en-US" altLang="zh-TW" dirty="0">
                <a:solidFill>
                  <a:srgbClr val="FF0000"/>
                </a:solidFill>
              </a:rPr>
              <a:t>] </a:t>
            </a:r>
            <a:r>
              <a:rPr lang="zh-TW" altLang="en-US" dirty="0">
                <a:solidFill>
                  <a:srgbClr val="FF0000"/>
                </a:solidFill>
              </a:rPr>
              <a:t>做</a:t>
            </a:r>
            <a:r>
              <a:rPr lang="zh-TW" altLang="en-US" dirty="0">
                <a:solidFill>
                  <a:srgbClr val="FF0000"/>
                </a:solidFill>
                <a:sym typeface="Symbol" pitchFamily="18" charset="2"/>
              </a:rPr>
              <a:t> 編碼     </a:t>
            </a:r>
          </a:p>
        </p:txBody>
      </p:sp>
      <p:sp>
        <p:nvSpPr>
          <p:cNvPr id="32771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235B74AB-6FC6-4922-8703-D58C962A704C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336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0718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82A5D3D4-91DD-4D48-B6BA-AB6A4C625A45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337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95288" y="333375"/>
            <a:ext cx="7777162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 b="1"/>
              <a:t>  </a:t>
            </a:r>
            <a:r>
              <a:rPr lang="en-US" altLang="zh-TW" sz="2400" b="1">
                <a:solidFill>
                  <a:srgbClr val="3333FF"/>
                </a:solidFill>
              </a:rPr>
              <a:t>8-G  Data Compression </a:t>
            </a:r>
            <a:r>
              <a:rPr lang="zh-TW" altLang="en-US" sz="2400" b="1">
                <a:solidFill>
                  <a:srgbClr val="3333FF"/>
                </a:solidFill>
              </a:rPr>
              <a:t>未來發展的方向</a:t>
            </a:r>
            <a:endParaRPr lang="en-US" altLang="zh-TW" sz="2400" b="1">
              <a:solidFill>
                <a:srgbClr val="3333FF"/>
              </a:solidFill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95288" y="2060575"/>
            <a:ext cx="83534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en-US" altLang="zh-TW" dirty="0"/>
              <a:t>Q1: How to further improve the compression rate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endParaRPr lang="en-US" altLang="zh-TW" dirty="0"/>
          </a:p>
          <a:p>
            <a:pPr algn="just" eaLnBrk="1" hangingPunct="1">
              <a:lnSpc>
                <a:spcPct val="120000"/>
              </a:lnSpc>
            </a:pPr>
            <a:r>
              <a:rPr lang="en-US" altLang="zh-TW" dirty="0"/>
              <a:t>Q2: How to develop a compression algorithm whose compression rate is</a:t>
            </a:r>
            <a:br>
              <a:rPr lang="en-US" altLang="zh-TW" dirty="0"/>
            </a:br>
            <a:r>
              <a:rPr lang="en-US" altLang="zh-TW" dirty="0"/>
              <a:t>        acceptable and </a:t>
            </a:r>
            <a:r>
              <a:rPr lang="en-US" altLang="zh-TW" dirty="0">
                <a:solidFill>
                  <a:srgbClr val="3333FF"/>
                </a:solidFill>
              </a:rPr>
              <a:t>the</a:t>
            </a:r>
            <a:r>
              <a:rPr lang="en-US" altLang="zh-TW" dirty="0"/>
              <a:t> </a:t>
            </a:r>
            <a:r>
              <a:rPr lang="en-US" altLang="zh-TW" u="sng" dirty="0">
                <a:solidFill>
                  <a:srgbClr val="3333FF"/>
                </a:solidFill>
              </a:rPr>
              <a:t>buffer size </a:t>
            </a:r>
            <a:r>
              <a:rPr lang="en-US" altLang="zh-TW" dirty="0">
                <a:solidFill>
                  <a:srgbClr val="3333FF"/>
                </a:solidFill>
              </a:rPr>
              <a:t>/ </a:t>
            </a:r>
            <a:r>
              <a:rPr lang="en-US" altLang="zh-TW" u="sng" dirty="0">
                <a:solidFill>
                  <a:srgbClr val="3333FF"/>
                </a:solidFill>
              </a:rPr>
              <a:t>hardware cost </a:t>
            </a:r>
            <a:r>
              <a:rPr lang="en-US" altLang="zh-TW" dirty="0">
                <a:solidFill>
                  <a:srgbClr val="3333FF"/>
                </a:solidFill>
              </a:rPr>
              <a:t>is limited</a:t>
            </a:r>
            <a:endParaRPr lang="zh-TW" altLang="en-US" dirty="0">
              <a:solidFill>
                <a:srgbClr val="3333FF"/>
              </a:solidFill>
            </a:endParaRPr>
          </a:p>
        </p:txBody>
      </p:sp>
      <p:sp>
        <p:nvSpPr>
          <p:cNvPr id="33797" name="文字方塊 6"/>
          <p:cNvSpPr txBox="1">
            <a:spLocks noChangeArrowheads="1"/>
          </p:cNvSpPr>
          <p:nvPr/>
        </p:nvSpPr>
        <p:spPr bwMode="auto">
          <a:xfrm>
            <a:off x="395288" y="1412875"/>
            <a:ext cx="3600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Two important issues: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4196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2E05AE70-6EFB-4EA6-B2BA-48F0DA17960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338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468313" y="333375"/>
            <a:ext cx="7416800" cy="461963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rgbClr val="3333FF"/>
                </a:solidFill>
              </a:rPr>
              <a:t>附錄十一：</a:t>
            </a:r>
            <a:r>
              <a:rPr lang="zh-TW" altLang="en-US" sz="2400" b="1" dirty="0">
                <a:solidFill>
                  <a:srgbClr val="3333FF"/>
                </a:solidFill>
              </a:rPr>
              <a:t>量測方法的</a:t>
            </a:r>
            <a:r>
              <a:rPr lang="zh-TW" altLang="en-US" sz="2400" b="1" dirty="0">
                <a:solidFill>
                  <a:srgbClr val="FF0000"/>
                </a:solidFill>
              </a:rPr>
              <a:t>精確度</a:t>
            </a:r>
            <a:r>
              <a:rPr lang="zh-TW" altLang="en-US" sz="2400" b="1" dirty="0">
                <a:solidFill>
                  <a:srgbClr val="3333FF"/>
                </a:solidFill>
              </a:rPr>
              <a:t>常用的指標</a:t>
            </a:r>
          </a:p>
        </p:txBody>
      </p:sp>
      <p:sp>
        <p:nvSpPr>
          <p:cNvPr id="13" name="橢圓 12"/>
          <p:cNvSpPr/>
          <p:nvPr/>
        </p:nvSpPr>
        <p:spPr>
          <a:xfrm>
            <a:off x="2627313" y="1557338"/>
            <a:ext cx="2232025" cy="2159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492500" y="1628775"/>
            <a:ext cx="2232025" cy="21605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2627313" y="1773238"/>
            <a:ext cx="21590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3" name="文字方塊 17"/>
          <p:cNvSpPr txBox="1">
            <a:spLocks noChangeArrowheads="1"/>
          </p:cNvSpPr>
          <p:nvPr/>
        </p:nvSpPr>
        <p:spPr bwMode="auto">
          <a:xfrm>
            <a:off x="5219700" y="1341438"/>
            <a:ext cx="194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方法判斷為真</a:t>
            </a:r>
          </a:p>
        </p:txBody>
      </p:sp>
      <p:cxnSp>
        <p:nvCxnSpPr>
          <p:cNvPr id="19" name="直線單箭頭接點 18"/>
          <p:cNvCxnSpPr/>
          <p:nvPr/>
        </p:nvCxnSpPr>
        <p:spPr>
          <a:xfrm flipH="1">
            <a:off x="5435600" y="1700213"/>
            <a:ext cx="215900" cy="288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5" name="文字方塊 21"/>
          <p:cNvSpPr txBox="1">
            <a:spLocks noChangeArrowheads="1"/>
          </p:cNvSpPr>
          <p:nvPr/>
        </p:nvSpPr>
        <p:spPr bwMode="auto">
          <a:xfrm>
            <a:off x="1547813" y="14128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事實上為真</a:t>
            </a:r>
          </a:p>
        </p:txBody>
      </p:sp>
      <p:sp>
        <p:nvSpPr>
          <p:cNvPr id="34826" name="文字方塊 22"/>
          <p:cNvSpPr txBox="1">
            <a:spLocks noChangeArrowheads="1"/>
          </p:cNvSpPr>
          <p:nvPr/>
        </p:nvSpPr>
        <p:spPr bwMode="auto">
          <a:xfrm>
            <a:off x="3851275" y="2349500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TP</a:t>
            </a:r>
            <a:endParaRPr lang="zh-TW" altLang="en-US"/>
          </a:p>
        </p:txBody>
      </p:sp>
      <p:sp>
        <p:nvSpPr>
          <p:cNvPr id="34827" name="文字方塊 23"/>
          <p:cNvSpPr txBox="1">
            <a:spLocks noChangeArrowheads="1"/>
          </p:cNvSpPr>
          <p:nvPr/>
        </p:nvSpPr>
        <p:spPr bwMode="auto">
          <a:xfrm>
            <a:off x="2771775" y="2349500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FN</a:t>
            </a:r>
            <a:endParaRPr lang="zh-TW" altLang="en-US"/>
          </a:p>
        </p:txBody>
      </p:sp>
      <p:sp>
        <p:nvSpPr>
          <p:cNvPr id="34828" name="文字方塊 24"/>
          <p:cNvSpPr txBox="1">
            <a:spLocks noChangeArrowheads="1"/>
          </p:cNvSpPr>
          <p:nvPr/>
        </p:nvSpPr>
        <p:spPr bwMode="auto">
          <a:xfrm>
            <a:off x="5076825" y="2349500"/>
            <a:ext cx="790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FP</a:t>
            </a:r>
            <a:endParaRPr lang="zh-TW" altLang="en-US"/>
          </a:p>
        </p:txBody>
      </p:sp>
      <p:sp>
        <p:nvSpPr>
          <p:cNvPr id="34829" name="文字方塊 25"/>
          <p:cNvSpPr txBox="1">
            <a:spLocks noChangeArrowheads="1"/>
          </p:cNvSpPr>
          <p:nvPr/>
        </p:nvSpPr>
        <p:spPr bwMode="auto">
          <a:xfrm>
            <a:off x="1619250" y="2349500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TN</a:t>
            </a:r>
            <a:endParaRPr lang="zh-TW" altLang="en-US"/>
          </a:p>
        </p:txBody>
      </p:sp>
      <p:sp>
        <p:nvSpPr>
          <p:cNvPr id="34830" name="文字方塊 26"/>
          <p:cNvSpPr txBox="1">
            <a:spLocks noChangeArrowheads="1"/>
          </p:cNvSpPr>
          <p:nvPr/>
        </p:nvSpPr>
        <p:spPr bwMode="auto">
          <a:xfrm>
            <a:off x="395288" y="4076700"/>
            <a:ext cx="799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TP (true positive):  </a:t>
            </a:r>
            <a:r>
              <a:rPr lang="zh-TW" altLang="en-US"/>
              <a:t>事實上為真，而且被我們的方法判斷為真的情形</a:t>
            </a:r>
          </a:p>
        </p:txBody>
      </p:sp>
      <p:sp>
        <p:nvSpPr>
          <p:cNvPr id="34831" name="文字方塊 27"/>
          <p:cNvSpPr txBox="1">
            <a:spLocks noChangeArrowheads="1"/>
          </p:cNvSpPr>
          <p:nvPr/>
        </p:nvSpPr>
        <p:spPr bwMode="auto">
          <a:xfrm>
            <a:off x="395288" y="4581525"/>
            <a:ext cx="770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FN (false negative):  </a:t>
            </a:r>
            <a:r>
              <a:rPr lang="zh-TW" altLang="en-US"/>
              <a:t>事實上為真，卻未我們的方法被判斷為真的情形</a:t>
            </a:r>
          </a:p>
        </p:txBody>
      </p:sp>
      <p:sp>
        <p:nvSpPr>
          <p:cNvPr id="34832" name="文字方塊 28"/>
          <p:cNvSpPr txBox="1">
            <a:spLocks noChangeArrowheads="1"/>
          </p:cNvSpPr>
          <p:nvPr/>
        </p:nvSpPr>
        <p:spPr bwMode="auto">
          <a:xfrm>
            <a:off x="395288" y="5084763"/>
            <a:ext cx="806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FP (false positive):  </a:t>
            </a:r>
            <a:r>
              <a:rPr lang="zh-TW" altLang="en-US"/>
              <a:t>事實上不為真，卻被我們的方法誤判為真的情形</a:t>
            </a:r>
          </a:p>
        </p:txBody>
      </p:sp>
      <p:sp>
        <p:nvSpPr>
          <p:cNvPr id="34833" name="文字方塊 29"/>
          <p:cNvSpPr txBox="1">
            <a:spLocks noChangeArrowheads="1"/>
          </p:cNvSpPr>
          <p:nvPr/>
        </p:nvSpPr>
        <p:spPr bwMode="auto">
          <a:xfrm>
            <a:off x="395288" y="5589588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TN (true negative):  </a:t>
            </a:r>
            <a:r>
              <a:rPr lang="zh-TW" altLang="en-US"/>
              <a:t>事實上不為真，而且被我們的方法判斷成不為真的情形</a:t>
            </a:r>
          </a:p>
        </p:txBody>
      </p:sp>
    </p:spTree>
    <p:extLst>
      <p:ext uri="{BB962C8B-B14F-4D97-AF65-F5344CB8AC3E}">
        <p14:creationId xmlns:p14="http://schemas.microsoft.com/office/powerpoint/2010/main" val="1989384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33A04EB-E49C-468E-9219-DA66A18FEF23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339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aphicFrame>
        <p:nvGraphicFramePr>
          <p:cNvPr id="35843" name="Object 7"/>
          <p:cNvGraphicFramePr>
            <a:graphicFrameLocks noChangeAspect="1"/>
          </p:cNvGraphicFramePr>
          <p:nvPr>
            <p:extLst/>
          </p:nvPr>
        </p:nvGraphicFramePr>
        <p:xfrm>
          <a:off x="767184" y="372360"/>
          <a:ext cx="29765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6" name="Equation" r:id="rId3" imgW="2971800" imgH="660240" progId="Equation.DSMT4">
                  <p:embed/>
                </p:oleObj>
              </mc:Choice>
              <mc:Fallback>
                <p:oleObj name="Equation" r:id="rId3" imgW="2971800" imgH="660240" progId="Equation.DSMT4">
                  <p:embed/>
                  <p:pic>
                    <p:nvPicPr>
                      <p:cNvPr id="358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184" y="372360"/>
                        <a:ext cx="29765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7"/>
          <p:cNvGraphicFramePr>
            <a:graphicFrameLocks noChangeAspect="1"/>
          </p:cNvGraphicFramePr>
          <p:nvPr>
            <p:extLst/>
          </p:nvPr>
        </p:nvGraphicFramePr>
        <p:xfrm>
          <a:off x="774367" y="1219213"/>
          <a:ext cx="19716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7" name="Equation" r:id="rId5" imgW="1968500" imgH="673100" progId="Equation.DSMT4">
                  <p:embed/>
                </p:oleObj>
              </mc:Choice>
              <mc:Fallback>
                <p:oleObj name="Equation" r:id="rId5" imgW="1968500" imgH="673100" progId="Equation.DSMT4">
                  <p:embed/>
                  <p:pic>
                    <p:nvPicPr>
                      <p:cNvPr id="3584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367" y="1219213"/>
                        <a:ext cx="197167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7"/>
          <p:cNvGraphicFramePr>
            <a:graphicFrameLocks noChangeAspect="1"/>
          </p:cNvGraphicFramePr>
          <p:nvPr>
            <p:extLst/>
          </p:nvPr>
        </p:nvGraphicFramePr>
        <p:xfrm>
          <a:off x="774367" y="2083310"/>
          <a:ext cx="24542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8" name="Equation" r:id="rId7" imgW="2451100" imgH="673100" progId="Equation.DSMT4">
                  <p:embed/>
                </p:oleObj>
              </mc:Choice>
              <mc:Fallback>
                <p:oleObj name="Equation" r:id="rId7" imgW="2451100" imgH="673100" progId="Equation.DSMT4">
                  <p:embed/>
                  <p:pic>
                    <p:nvPicPr>
                      <p:cNvPr id="3584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367" y="2083310"/>
                        <a:ext cx="245427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7"/>
          <p:cNvGraphicFramePr>
            <a:graphicFrameLocks noChangeAspect="1"/>
          </p:cNvGraphicFramePr>
          <p:nvPr>
            <p:extLst/>
          </p:nvPr>
        </p:nvGraphicFramePr>
        <p:xfrm>
          <a:off x="4325144" y="2081533"/>
          <a:ext cx="33829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9" name="Equation" r:id="rId9" imgW="3378200" imgH="673100" progId="Equation.DSMT4">
                  <p:embed/>
                </p:oleObj>
              </mc:Choice>
              <mc:Fallback>
                <p:oleObj name="Equation" r:id="rId9" imgW="3378200" imgH="673100" progId="Equation.DSMT4">
                  <p:embed/>
                  <p:pic>
                    <p:nvPicPr>
                      <p:cNvPr id="358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144" y="2081533"/>
                        <a:ext cx="3382963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文字方塊 30"/>
          <p:cNvSpPr txBox="1">
            <a:spLocks noChangeArrowheads="1"/>
          </p:cNvSpPr>
          <p:nvPr/>
        </p:nvSpPr>
        <p:spPr bwMode="auto">
          <a:xfrm>
            <a:off x="694198" y="3848321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寧可錯抓一百，也不可放過一個</a:t>
            </a: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1125998" y="4569046"/>
            <a:ext cx="863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9" name="文字方塊 33"/>
          <p:cNvSpPr txBox="1">
            <a:spLocks noChangeArrowheads="1"/>
          </p:cNvSpPr>
          <p:nvPr/>
        </p:nvSpPr>
        <p:spPr bwMode="auto">
          <a:xfrm>
            <a:off x="2205498" y="4353146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recall </a:t>
            </a:r>
            <a:r>
              <a:rPr lang="zh-TW" altLang="en-US"/>
              <a:t>高，但 </a:t>
            </a:r>
            <a:r>
              <a:rPr lang="en-US" altLang="zh-TW"/>
              <a:t>precision </a:t>
            </a:r>
            <a:r>
              <a:rPr lang="zh-TW" altLang="en-US"/>
              <a:t>低</a:t>
            </a:r>
          </a:p>
        </p:txBody>
      </p:sp>
      <p:sp>
        <p:nvSpPr>
          <p:cNvPr id="35850" name="文字方塊 35"/>
          <p:cNvSpPr txBox="1">
            <a:spLocks noChangeArrowheads="1"/>
          </p:cNvSpPr>
          <p:nvPr/>
        </p:nvSpPr>
        <p:spPr bwMode="auto">
          <a:xfrm>
            <a:off x="765636" y="5072284"/>
            <a:ext cx="4103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寧可錯放一百，也不可冤枉一個</a:t>
            </a:r>
          </a:p>
        </p:txBody>
      </p:sp>
      <p:cxnSp>
        <p:nvCxnSpPr>
          <p:cNvPr id="37" name="直線單箭頭接點 36"/>
          <p:cNvCxnSpPr/>
          <p:nvPr/>
        </p:nvCxnSpPr>
        <p:spPr>
          <a:xfrm>
            <a:off x="1125998" y="5793009"/>
            <a:ext cx="8651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2" name="文字方塊 37"/>
          <p:cNvSpPr txBox="1">
            <a:spLocks noChangeArrowheads="1"/>
          </p:cNvSpPr>
          <p:nvPr/>
        </p:nvSpPr>
        <p:spPr bwMode="auto">
          <a:xfrm>
            <a:off x="2207086" y="5577109"/>
            <a:ext cx="4103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precision </a:t>
            </a:r>
            <a:r>
              <a:rPr lang="zh-TW" altLang="en-US"/>
              <a:t>高，但 </a:t>
            </a:r>
            <a:r>
              <a:rPr lang="en-US" altLang="zh-TW"/>
              <a:t>recall </a:t>
            </a:r>
            <a:r>
              <a:rPr lang="zh-TW" altLang="en-US"/>
              <a:t>低</a:t>
            </a:r>
          </a:p>
        </p:txBody>
      </p:sp>
      <p:sp>
        <p:nvSpPr>
          <p:cNvPr id="35853" name="文字方塊 38"/>
          <p:cNvSpPr txBox="1">
            <a:spLocks noChangeArrowheads="1"/>
          </p:cNvSpPr>
          <p:nvPr/>
        </p:nvSpPr>
        <p:spPr bwMode="auto">
          <a:xfrm>
            <a:off x="724694" y="2933104"/>
            <a:ext cx="7705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zh-TW" altLang="en-US" dirty="0"/>
              <a:t>以抓犯人為例，</a:t>
            </a:r>
            <a:r>
              <a:rPr lang="en-US" altLang="zh-TW" dirty="0"/>
              <a:t>TP </a:t>
            </a:r>
            <a:r>
              <a:rPr lang="zh-TW" altLang="en-US" dirty="0"/>
              <a:t>是有罪而且被抓到的情形，</a:t>
            </a:r>
            <a:r>
              <a:rPr lang="en-US" altLang="zh-TW" dirty="0"/>
              <a:t>FP</a:t>
            </a:r>
            <a:r>
              <a:rPr lang="zh-TW" altLang="en-US" dirty="0"/>
              <a:t>是無罪但被誤抓的情形，</a:t>
            </a:r>
            <a:r>
              <a:rPr lang="en-US" altLang="zh-TW" dirty="0"/>
              <a:t>FN </a:t>
            </a:r>
            <a:r>
              <a:rPr lang="zh-TW" altLang="en-US" dirty="0"/>
              <a:t>是有罪但沒被抓到的情形，</a:t>
            </a:r>
            <a:r>
              <a:rPr lang="en-US" altLang="zh-TW" dirty="0"/>
              <a:t>TN </a:t>
            </a:r>
            <a:r>
              <a:rPr lang="zh-TW" altLang="en-US" dirty="0"/>
              <a:t>是無罪且未被誤逮的情形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786753" y="465108"/>
            <a:ext cx="3518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(positive prediction rate)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376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EAF2D7B6-E48B-4A2F-8636-72F904F429B6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304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7777162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</a:t>
            </a:r>
            <a:r>
              <a:rPr lang="zh-TW" altLang="en-US" sz="2400" b="1"/>
              <a:t>  </a:t>
            </a:r>
            <a:r>
              <a:rPr lang="en-US" altLang="zh-TW" sz="2400" b="1">
                <a:solidFill>
                  <a:srgbClr val="3333FF"/>
                </a:solidFill>
              </a:rPr>
              <a:t>8-C  Lossless Coding:  Huffman Coding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84213" y="1268413"/>
            <a:ext cx="5905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zh-TW" altLang="en-US" b="1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zh-TW" altLang="en-US" b="1">
                <a:solidFill>
                  <a:srgbClr val="3333FF"/>
                </a:solidFill>
              </a:rPr>
              <a:t> </a:t>
            </a:r>
            <a:r>
              <a:rPr lang="en-US" altLang="zh-TW" b="1">
                <a:solidFill>
                  <a:srgbClr val="3333FF"/>
                </a:solidFill>
              </a:rPr>
              <a:t>Huffman Coding </a:t>
            </a:r>
            <a:r>
              <a:rPr lang="zh-TW" altLang="en-US" b="1">
                <a:solidFill>
                  <a:srgbClr val="3333FF"/>
                </a:solidFill>
              </a:rPr>
              <a:t>的編碼原則</a:t>
            </a:r>
            <a:r>
              <a:rPr lang="en-US" altLang="zh-TW" b="1">
                <a:solidFill>
                  <a:srgbClr val="3333FF"/>
                </a:solidFill>
                <a:sym typeface="Wingdings" pitchFamily="2" charset="2"/>
              </a:rPr>
              <a:t>: (Greedy Algorithm)</a:t>
            </a:r>
            <a:r>
              <a:rPr lang="zh-TW" altLang="en-US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755650" y="1989138"/>
            <a:ext cx="78486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en-US" altLang="zh-TW" dirty="0"/>
              <a:t>(1) </a:t>
            </a:r>
            <a:r>
              <a:rPr lang="zh-TW" altLang="en-US" dirty="0"/>
              <a:t>所有的碼皆在 </a:t>
            </a:r>
            <a:r>
              <a:rPr lang="en-US" altLang="zh-TW" dirty="0"/>
              <a:t>Coding Tree </a:t>
            </a:r>
            <a:r>
              <a:rPr lang="zh-TW" altLang="en-US" dirty="0"/>
              <a:t>的端點，再下去沒有分枝 </a:t>
            </a:r>
          </a:p>
          <a:p>
            <a:pPr algn="just" eaLnBrk="1" hangingPunct="1"/>
            <a:r>
              <a:rPr lang="zh-TW" altLang="en-US" dirty="0"/>
              <a:t>     </a:t>
            </a:r>
            <a:r>
              <a:rPr lang="en-US" altLang="zh-TW" dirty="0"/>
              <a:t>(</a:t>
            </a:r>
            <a:r>
              <a:rPr lang="zh-TW" altLang="en-US" dirty="0"/>
              <a:t>滿足一致解碼和瞬間解碼</a:t>
            </a:r>
            <a:r>
              <a:rPr lang="en-US" altLang="zh-TW" dirty="0"/>
              <a:t>)</a:t>
            </a:r>
          </a:p>
          <a:p>
            <a:pPr algn="just" eaLnBrk="1" hangingPunct="1"/>
            <a:endParaRPr lang="en-US" altLang="zh-TW" dirty="0"/>
          </a:p>
          <a:p>
            <a:pPr algn="just" eaLnBrk="1" hangingPunct="1"/>
            <a:r>
              <a:rPr lang="en-US" altLang="zh-TW" dirty="0"/>
              <a:t>(2) </a:t>
            </a:r>
            <a:r>
              <a:rPr lang="zh-TW" altLang="en-US" dirty="0">
                <a:solidFill>
                  <a:srgbClr val="3333FF"/>
                </a:solidFill>
              </a:rPr>
              <a:t>機率越大的， </a:t>
            </a:r>
            <a:r>
              <a:rPr lang="en-US" altLang="zh-TW" dirty="0">
                <a:solidFill>
                  <a:srgbClr val="3333FF"/>
                </a:solidFill>
              </a:rPr>
              <a:t>code length </a:t>
            </a:r>
            <a:r>
              <a:rPr lang="zh-TW" altLang="en-US" dirty="0">
                <a:solidFill>
                  <a:srgbClr val="3333FF"/>
                </a:solidFill>
              </a:rPr>
              <a:t>越短</a:t>
            </a:r>
            <a:r>
              <a:rPr lang="zh-TW" altLang="en-US" dirty="0"/>
              <a:t>；機率越小的， </a:t>
            </a:r>
            <a:r>
              <a:rPr lang="en-US" altLang="zh-TW" dirty="0"/>
              <a:t>code length </a:t>
            </a:r>
            <a:r>
              <a:rPr lang="zh-TW" altLang="en-US" dirty="0"/>
              <a:t>越長</a:t>
            </a:r>
          </a:p>
          <a:p>
            <a:pPr algn="just" eaLnBrk="1" hangingPunct="1"/>
            <a:endParaRPr lang="zh-TW" altLang="en-US" dirty="0"/>
          </a:p>
          <a:p>
            <a:pPr algn="just" eaLnBrk="1" hangingPunct="1"/>
            <a:r>
              <a:rPr lang="en-US" altLang="zh-TW" dirty="0"/>
              <a:t>(3)</a:t>
            </a:r>
            <a:r>
              <a:rPr lang="zh-TW" altLang="en-US" dirty="0"/>
              <a:t>假設 </a:t>
            </a:r>
            <a:r>
              <a:rPr lang="en-US" altLang="zh-TW" i="1" dirty="0"/>
              <a:t>S</a:t>
            </a:r>
            <a:r>
              <a:rPr lang="en-US" altLang="zh-TW" i="1" baseline="-25000" dirty="0"/>
              <a:t>a</a:t>
            </a:r>
            <a:r>
              <a:rPr lang="en-US" altLang="zh-TW" dirty="0"/>
              <a:t> </a:t>
            </a:r>
            <a:r>
              <a:rPr lang="zh-TW" altLang="en-US" dirty="0"/>
              <a:t>是第 </a:t>
            </a:r>
            <a:r>
              <a:rPr lang="en-US" altLang="zh-TW" i="1" dirty="0"/>
              <a:t>L</a:t>
            </a:r>
            <a:r>
              <a:rPr lang="en-US" altLang="zh-TW" dirty="0"/>
              <a:t> </a:t>
            </a:r>
            <a:r>
              <a:rPr lang="zh-TW" altLang="en-US" dirty="0"/>
              <a:t>層的 </a:t>
            </a:r>
            <a:r>
              <a:rPr lang="en-US" altLang="zh-TW" dirty="0"/>
              <a:t>node</a:t>
            </a:r>
            <a:r>
              <a:rPr lang="zh-TW" altLang="en-US" dirty="0"/>
              <a:t>，</a:t>
            </a:r>
            <a:r>
              <a:rPr lang="en-US" altLang="zh-TW" i="1" dirty="0"/>
              <a:t>S</a:t>
            </a:r>
            <a:r>
              <a:rPr lang="en-US" altLang="zh-TW" i="1" baseline="-25000" dirty="0"/>
              <a:t>b</a:t>
            </a:r>
            <a:r>
              <a:rPr lang="zh-TW" altLang="en-US" dirty="0"/>
              <a:t>是第 </a:t>
            </a:r>
            <a:r>
              <a:rPr lang="en-US" altLang="zh-TW" i="1" dirty="0"/>
              <a:t>L</a:t>
            </a:r>
            <a:r>
              <a:rPr lang="en-US" altLang="zh-TW" dirty="0"/>
              <a:t>+1 </a:t>
            </a:r>
            <a:r>
              <a:rPr lang="zh-TW" altLang="en-US" dirty="0"/>
              <a:t>層的 </a:t>
            </a:r>
            <a:r>
              <a:rPr lang="en-US" altLang="zh-TW" dirty="0"/>
              <a:t>node        </a:t>
            </a:r>
          </a:p>
          <a:p>
            <a:pPr algn="just" eaLnBrk="1" hangingPunct="1">
              <a:spcBef>
                <a:spcPct val="30000"/>
              </a:spcBef>
            </a:pPr>
            <a:r>
              <a:rPr lang="zh-TW" altLang="en-US" dirty="0"/>
              <a:t>                  </a:t>
            </a:r>
            <a:r>
              <a:rPr lang="zh-TW" altLang="en-US" b="1" dirty="0">
                <a:solidFill>
                  <a:srgbClr val="3333FF"/>
                </a:solidFill>
              </a:rPr>
              <a:t>則 </a:t>
            </a:r>
            <a:r>
              <a:rPr lang="en-US" altLang="zh-TW" b="1" i="1" dirty="0">
                <a:solidFill>
                  <a:srgbClr val="3333FF"/>
                </a:solidFill>
              </a:rPr>
              <a:t>P</a:t>
            </a:r>
            <a:r>
              <a:rPr lang="en-US" altLang="zh-TW" b="1" dirty="0">
                <a:solidFill>
                  <a:srgbClr val="3333FF"/>
                </a:solidFill>
              </a:rPr>
              <a:t>(</a:t>
            </a:r>
            <a:r>
              <a:rPr lang="en-US" altLang="zh-TW" b="1" i="1" dirty="0">
                <a:solidFill>
                  <a:srgbClr val="3333FF"/>
                </a:solidFill>
              </a:rPr>
              <a:t>S</a:t>
            </a:r>
            <a:r>
              <a:rPr lang="en-US" altLang="zh-TW" b="1" i="1" baseline="-25000" dirty="0">
                <a:solidFill>
                  <a:srgbClr val="3333FF"/>
                </a:solidFill>
              </a:rPr>
              <a:t>a</a:t>
            </a:r>
            <a:r>
              <a:rPr lang="en-US" altLang="zh-TW" b="1" dirty="0">
                <a:solidFill>
                  <a:srgbClr val="3333FF"/>
                </a:solidFill>
              </a:rPr>
              <a:t>) </a:t>
            </a:r>
            <a:r>
              <a:rPr lang="en-US" altLang="zh-TW" b="1" dirty="0">
                <a:solidFill>
                  <a:srgbClr val="3333FF"/>
                </a:solidFill>
                <a:sym typeface="Symbol" pitchFamily="18" charset="2"/>
              </a:rPr>
              <a:t></a:t>
            </a:r>
            <a:r>
              <a:rPr lang="en-US" altLang="zh-TW" b="1" dirty="0">
                <a:solidFill>
                  <a:srgbClr val="3333FF"/>
                </a:solidFill>
              </a:rPr>
              <a:t> </a:t>
            </a:r>
            <a:r>
              <a:rPr lang="en-US" altLang="zh-TW" b="1" i="1" dirty="0">
                <a:solidFill>
                  <a:srgbClr val="3333FF"/>
                </a:solidFill>
              </a:rPr>
              <a:t>P</a:t>
            </a:r>
            <a:r>
              <a:rPr lang="en-US" altLang="zh-TW" b="1" dirty="0">
                <a:solidFill>
                  <a:srgbClr val="3333FF"/>
                </a:solidFill>
              </a:rPr>
              <a:t>(</a:t>
            </a:r>
            <a:r>
              <a:rPr lang="en-US" altLang="zh-TW" b="1" i="1" dirty="0">
                <a:solidFill>
                  <a:srgbClr val="3333FF"/>
                </a:solidFill>
              </a:rPr>
              <a:t>S</a:t>
            </a:r>
            <a:r>
              <a:rPr lang="en-US" altLang="zh-TW" b="1" i="1" baseline="-25000" dirty="0">
                <a:solidFill>
                  <a:srgbClr val="3333FF"/>
                </a:solidFill>
              </a:rPr>
              <a:t>b</a:t>
            </a:r>
            <a:r>
              <a:rPr lang="en-US" altLang="zh-TW" b="1" dirty="0">
                <a:solidFill>
                  <a:srgbClr val="3333FF"/>
                </a:solidFill>
              </a:rPr>
              <a:t>)  </a:t>
            </a:r>
            <a:r>
              <a:rPr lang="zh-TW" altLang="en-US" b="1" dirty="0">
                <a:solidFill>
                  <a:srgbClr val="3333FF"/>
                </a:solidFill>
              </a:rPr>
              <a:t>必需滿足</a:t>
            </a:r>
          </a:p>
          <a:p>
            <a:pPr algn="just" eaLnBrk="1" hangingPunct="1"/>
            <a:endParaRPr lang="en-US" altLang="zh-TW" dirty="0"/>
          </a:p>
          <a:p>
            <a:pPr algn="just" eaLnBrk="1" hangingPunct="1"/>
            <a:r>
              <a:rPr lang="en-US" altLang="zh-TW" dirty="0"/>
              <a:t>    </a:t>
            </a:r>
            <a:r>
              <a:rPr lang="zh-TW" altLang="en-US" u="sng" dirty="0">
                <a:solidFill>
                  <a:srgbClr val="FF0000"/>
                </a:solidFill>
              </a:rPr>
              <a:t>不滿足以上的條件則往上推一層</a:t>
            </a:r>
            <a:endParaRPr lang="zh-TW" altLang="en-US" u="sng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467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6BF350C4-B407-49D1-BA79-0EE336AB7FDB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340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36867" name="矩形 12"/>
          <p:cNvSpPr>
            <a:spLocks noChangeArrowheads="1"/>
          </p:cNvSpPr>
          <p:nvPr/>
        </p:nvSpPr>
        <p:spPr bwMode="auto">
          <a:xfrm>
            <a:off x="827088" y="3068638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 F-score</a:t>
            </a:r>
            <a:endParaRPr lang="zh-TW" altLang="en-US"/>
          </a:p>
        </p:txBody>
      </p:sp>
      <p:graphicFrame>
        <p:nvGraphicFramePr>
          <p:cNvPr id="36868" name="Object 7"/>
          <p:cNvGraphicFramePr>
            <a:graphicFrameLocks noChangeAspect="1"/>
          </p:cNvGraphicFramePr>
          <p:nvPr/>
        </p:nvGraphicFramePr>
        <p:xfrm>
          <a:off x="2700338" y="2997200"/>
          <a:ext cx="223678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0" name="Equation" r:id="rId3" imgW="2235200" imgH="723900" progId="Equation.DSMT4">
                  <p:embed/>
                </p:oleObj>
              </mc:Choice>
              <mc:Fallback>
                <p:oleObj name="Equation" r:id="rId3" imgW="2235200" imgH="723900" progId="Equation.DSMT4">
                  <p:embed/>
                  <p:pic>
                    <p:nvPicPr>
                      <p:cNvPr id="3686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997200"/>
                        <a:ext cx="223678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7"/>
          <p:cNvGraphicFramePr>
            <a:graphicFrameLocks noChangeAspect="1"/>
          </p:cNvGraphicFramePr>
          <p:nvPr/>
        </p:nvGraphicFramePr>
        <p:xfrm>
          <a:off x="4211638" y="4221163"/>
          <a:ext cx="28876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1" name="Equation" r:id="rId5" imgW="2882900" imgH="762000" progId="Equation.DSMT4">
                  <p:embed/>
                </p:oleObj>
              </mc:Choice>
              <mc:Fallback>
                <p:oleObj name="Equation" r:id="rId5" imgW="2882900" imgH="762000" progId="Equation.DSMT4">
                  <p:embed/>
                  <p:pic>
                    <p:nvPicPr>
                      <p:cNvPr id="368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221163"/>
                        <a:ext cx="28876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矩形 15"/>
          <p:cNvSpPr>
            <a:spLocks noChangeArrowheads="1"/>
          </p:cNvSpPr>
          <p:nvPr/>
        </p:nvSpPr>
        <p:spPr bwMode="auto">
          <a:xfrm>
            <a:off x="827088" y="4365625"/>
            <a:ext cx="4681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 General form of the F-score</a:t>
            </a:r>
            <a:endParaRPr lang="zh-TW" altLang="en-US"/>
          </a:p>
        </p:txBody>
      </p:sp>
      <p:sp>
        <p:nvSpPr>
          <p:cNvPr id="36871" name="矩形 16"/>
          <p:cNvSpPr>
            <a:spLocks noChangeArrowheads="1"/>
          </p:cNvSpPr>
          <p:nvPr/>
        </p:nvSpPr>
        <p:spPr bwMode="auto">
          <a:xfrm>
            <a:off x="827088" y="836613"/>
            <a:ext cx="1728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 Accuracy</a:t>
            </a:r>
            <a:endParaRPr lang="zh-TW" altLang="en-US"/>
          </a:p>
        </p:txBody>
      </p:sp>
      <p:graphicFrame>
        <p:nvGraphicFramePr>
          <p:cNvPr id="36872" name="Object 7"/>
          <p:cNvGraphicFramePr>
            <a:graphicFrameLocks noChangeAspect="1"/>
          </p:cNvGraphicFramePr>
          <p:nvPr/>
        </p:nvGraphicFramePr>
        <p:xfrm>
          <a:off x="2484438" y="692150"/>
          <a:ext cx="22510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2" name="Equation" r:id="rId7" imgW="2247900" imgH="673100" progId="Equation.DSMT4">
                  <p:embed/>
                </p:oleObj>
              </mc:Choice>
              <mc:Fallback>
                <p:oleObj name="Equation" r:id="rId7" imgW="2247900" imgH="673100" progId="Equation.DSMT4">
                  <p:embed/>
                  <p:pic>
                    <p:nvPicPr>
                      <p:cNvPr id="3687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692150"/>
                        <a:ext cx="2251075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矩形 18"/>
          <p:cNvSpPr>
            <a:spLocks noChangeArrowheads="1"/>
          </p:cNvSpPr>
          <p:nvPr/>
        </p:nvSpPr>
        <p:spPr bwMode="auto">
          <a:xfrm>
            <a:off x="755650" y="1844675"/>
            <a:ext cx="2303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 Detection error rate</a:t>
            </a:r>
            <a:endParaRPr lang="zh-TW" altLang="en-US"/>
          </a:p>
        </p:txBody>
      </p:sp>
      <p:graphicFrame>
        <p:nvGraphicFramePr>
          <p:cNvPr id="36874" name="Object 7"/>
          <p:cNvGraphicFramePr>
            <a:graphicFrameLocks noChangeAspect="1"/>
          </p:cNvGraphicFramePr>
          <p:nvPr/>
        </p:nvGraphicFramePr>
        <p:xfrm>
          <a:off x="3203575" y="1700213"/>
          <a:ext cx="106838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3" name="Equation" r:id="rId9" imgW="1066337" imgH="672808" progId="Equation.DSMT4">
                  <p:embed/>
                </p:oleObj>
              </mc:Choice>
              <mc:Fallback>
                <p:oleObj name="Equation" r:id="rId9" imgW="1066337" imgH="672808" progId="Equation.DSMT4">
                  <p:embed/>
                  <p:pic>
                    <p:nvPicPr>
                      <p:cNvPr id="3687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700213"/>
                        <a:ext cx="1068388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48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C2C540DD-6DCB-426D-A779-4D91664B7593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305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7171" name="文字方塊 4"/>
          <p:cNvSpPr txBox="1">
            <a:spLocks noChangeArrowheads="1"/>
          </p:cNvSpPr>
          <p:nvPr/>
        </p:nvSpPr>
        <p:spPr bwMode="auto">
          <a:xfrm>
            <a:off x="900113" y="620713"/>
            <a:ext cx="75596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原始的編碼方式：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若 </a:t>
            </a:r>
            <a:r>
              <a:rPr lang="en-US" altLang="zh-TW"/>
              <a:t>data </a:t>
            </a:r>
            <a:r>
              <a:rPr lang="zh-TW" altLang="en-US"/>
              <a:t>有 </a:t>
            </a:r>
            <a:r>
              <a:rPr lang="en-US" altLang="zh-TW" i="1"/>
              <a:t>M</a:t>
            </a:r>
            <a:r>
              <a:rPr lang="en-US" altLang="zh-TW"/>
              <a:t> </a:t>
            </a:r>
            <a:r>
              <a:rPr lang="zh-TW" altLang="en-US"/>
              <a:t>個可能的值，使用 </a:t>
            </a:r>
            <a:r>
              <a:rPr lang="en-US" altLang="zh-TW" i="1"/>
              <a:t>k</a:t>
            </a:r>
            <a:r>
              <a:rPr lang="en-US" altLang="zh-TW"/>
              <a:t> </a:t>
            </a:r>
            <a:r>
              <a:rPr lang="zh-TW" altLang="en-US"/>
              <a:t>進位的編碼，</a:t>
            </a:r>
            <a:endParaRPr lang="en-US" altLang="zh-TW"/>
          </a:p>
          <a:p>
            <a:pPr eaLnBrk="1" hangingPunct="1"/>
            <a:r>
              <a:rPr lang="zh-TW" altLang="en-US"/>
              <a:t>則每一個可能的值使用 </a:t>
            </a:r>
            <a:r>
              <a:rPr lang="en-US" altLang="zh-TW"/>
              <a:t>floor(log</a:t>
            </a:r>
            <a:r>
              <a:rPr lang="en-US" altLang="zh-TW" i="1" baseline="-25000"/>
              <a:t>k</a:t>
            </a:r>
            <a:r>
              <a:rPr lang="en-US" altLang="zh-TW" i="1"/>
              <a:t>M</a:t>
            </a:r>
            <a:r>
              <a:rPr lang="en-US" altLang="zh-TW"/>
              <a:t>) </a:t>
            </a:r>
            <a:r>
              <a:rPr lang="zh-TW" altLang="en-US"/>
              <a:t>或 </a:t>
            </a:r>
            <a:r>
              <a:rPr lang="en-US" altLang="zh-TW"/>
              <a:t>ceil(log</a:t>
            </a:r>
            <a:r>
              <a:rPr lang="en-US" altLang="zh-TW" i="1" baseline="-25000"/>
              <a:t>k</a:t>
            </a:r>
            <a:r>
              <a:rPr lang="en-US" altLang="zh-TW" i="1"/>
              <a:t>M</a:t>
            </a:r>
            <a:r>
              <a:rPr lang="en-US" altLang="zh-TW"/>
              <a:t>) </a:t>
            </a:r>
            <a:r>
              <a:rPr lang="zh-TW" altLang="en-US"/>
              <a:t>個 </a:t>
            </a:r>
            <a:r>
              <a:rPr lang="en-US" altLang="zh-TW"/>
              <a:t>bits </a:t>
            </a:r>
            <a:r>
              <a:rPr lang="zh-TW" altLang="en-US"/>
              <a:t>來編碼</a:t>
            </a:r>
            <a:r>
              <a:rPr lang="en-US" altLang="zh-TW"/>
              <a:t> </a:t>
            </a:r>
            <a:endParaRPr lang="zh-TW" altLang="en-US"/>
          </a:p>
        </p:txBody>
      </p:sp>
      <p:sp>
        <p:nvSpPr>
          <p:cNvPr id="7172" name="文字方塊 5"/>
          <p:cNvSpPr txBox="1">
            <a:spLocks noChangeArrowheads="1"/>
          </p:cNvSpPr>
          <p:nvPr/>
        </p:nvSpPr>
        <p:spPr bwMode="auto">
          <a:xfrm>
            <a:off x="755650" y="2636838"/>
            <a:ext cx="194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Example: 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7173" name="文字方塊 6"/>
          <p:cNvSpPr txBox="1">
            <a:spLocks noChangeArrowheads="1"/>
          </p:cNvSpPr>
          <p:nvPr/>
        </p:nvSpPr>
        <p:spPr bwMode="auto">
          <a:xfrm>
            <a:off x="755650" y="3284538"/>
            <a:ext cx="3384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若有 </a:t>
            </a:r>
            <a:r>
              <a:rPr lang="en-US" altLang="zh-TW"/>
              <a:t>8 </a:t>
            </a:r>
            <a:r>
              <a:rPr lang="zh-TW" altLang="en-US"/>
              <a:t>個可能的值，在</a:t>
            </a:r>
            <a:r>
              <a:rPr lang="en-US" altLang="zh-TW"/>
              <a:t>2</a:t>
            </a:r>
            <a:r>
              <a:rPr lang="zh-TW" altLang="en-US"/>
              <a:t>進位的情形下，需要 </a:t>
            </a:r>
            <a:r>
              <a:rPr lang="en-US" altLang="zh-TW"/>
              <a:t>3 </a:t>
            </a:r>
            <a:r>
              <a:rPr lang="zh-TW" altLang="en-US"/>
              <a:t>個 </a:t>
            </a:r>
            <a:r>
              <a:rPr lang="en-US" altLang="zh-TW"/>
              <a:t>bits</a:t>
            </a:r>
            <a:endParaRPr lang="zh-TW" altLang="en-US"/>
          </a:p>
        </p:txBody>
      </p:sp>
      <p:cxnSp>
        <p:nvCxnSpPr>
          <p:cNvPr id="9" name="直線接點 8"/>
          <p:cNvCxnSpPr/>
          <p:nvPr/>
        </p:nvCxnSpPr>
        <p:spPr>
          <a:xfrm>
            <a:off x="2124075" y="4005263"/>
            <a:ext cx="0" cy="360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403350" y="43656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403350" y="4365625"/>
            <a:ext cx="14398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2843213" y="43656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971550" y="4797425"/>
            <a:ext cx="7921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971550" y="47974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763713" y="47974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2484438" y="4797425"/>
            <a:ext cx="792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2484438" y="47974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3276600" y="47974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684213" y="5229225"/>
            <a:ext cx="503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684213" y="52292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1187450" y="52292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1476375" y="5229225"/>
            <a:ext cx="5032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1476375" y="52292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1979613" y="52292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2268538" y="5229225"/>
            <a:ext cx="503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2268538" y="52292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>
            <a:off x="2771775" y="52292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>
            <a:off x="3059113" y="5229225"/>
            <a:ext cx="5048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3059113" y="52292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>
            <a:off x="3563938" y="52292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6" name="文字方塊 47"/>
          <p:cNvSpPr txBox="1">
            <a:spLocks noChangeArrowheads="1"/>
          </p:cNvSpPr>
          <p:nvPr/>
        </p:nvSpPr>
        <p:spPr bwMode="auto">
          <a:xfrm>
            <a:off x="4787900" y="3284538"/>
            <a:ext cx="3671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zh-TW" altLang="en-US"/>
              <a:t>若有 </a:t>
            </a:r>
            <a:r>
              <a:rPr lang="en-US" altLang="zh-TW"/>
              <a:t>10 </a:t>
            </a:r>
            <a:r>
              <a:rPr lang="zh-TW" altLang="en-US"/>
              <a:t>個可能的值，在</a:t>
            </a:r>
            <a:r>
              <a:rPr lang="en-US" altLang="zh-TW"/>
              <a:t>3</a:t>
            </a:r>
            <a:r>
              <a:rPr lang="zh-TW" altLang="en-US"/>
              <a:t>進位的情形下，需要 </a:t>
            </a:r>
            <a:r>
              <a:rPr lang="en-US" altLang="zh-TW"/>
              <a:t>2 </a:t>
            </a:r>
            <a:r>
              <a:rPr lang="zh-TW" altLang="en-US"/>
              <a:t>個或 </a:t>
            </a:r>
            <a:r>
              <a:rPr lang="en-US" altLang="zh-TW"/>
              <a:t>3 </a:t>
            </a:r>
            <a:r>
              <a:rPr lang="zh-TW" altLang="en-US"/>
              <a:t>個 </a:t>
            </a:r>
            <a:r>
              <a:rPr lang="en-US" altLang="zh-TW"/>
              <a:t>bits</a:t>
            </a:r>
            <a:endParaRPr lang="zh-TW" altLang="en-US"/>
          </a:p>
        </p:txBody>
      </p:sp>
      <p:cxnSp>
        <p:nvCxnSpPr>
          <p:cNvPr id="49" name="直線接點 48"/>
          <p:cNvCxnSpPr/>
          <p:nvPr/>
        </p:nvCxnSpPr>
        <p:spPr>
          <a:xfrm>
            <a:off x="6372225" y="4076700"/>
            <a:ext cx="0" cy="1223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5292725" y="4437063"/>
            <a:ext cx="2303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5292725" y="4437063"/>
            <a:ext cx="0" cy="86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7596188" y="4437063"/>
            <a:ext cx="0" cy="86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1" name="文字方塊 56"/>
          <p:cNvSpPr txBox="1">
            <a:spLocks noChangeArrowheads="1"/>
          </p:cNvSpPr>
          <p:nvPr/>
        </p:nvSpPr>
        <p:spPr bwMode="auto">
          <a:xfrm>
            <a:off x="3132138" y="1916113"/>
            <a:ext cx="216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floor: </a:t>
            </a:r>
            <a:r>
              <a:rPr lang="zh-TW" altLang="en-US"/>
              <a:t>無條件捨去</a:t>
            </a:r>
          </a:p>
        </p:txBody>
      </p:sp>
      <p:sp>
        <p:nvSpPr>
          <p:cNvPr id="7202" name="文字方塊 57"/>
          <p:cNvSpPr txBox="1">
            <a:spLocks noChangeArrowheads="1"/>
          </p:cNvSpPr>
          <p:nvPr/>
        </p:nvSpPr>
        <p:spPr bwMode="auto">
          <a:xfrm>
            <a:off x="3276600" y="2349500"/>
            <a:ext cx="302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ceil: </a:t>
            </a:r>
            <a:r>
              <a:rPr lang="zh-TW" altLang="en-US"/>
              <a:t>無條件進位</a:t>
            </a:r>
          </a:p>
        </p:txBody>
      </p:sp>
      <p:cxnSp>
        <p:nvCxnSpPr>
          <p:cNvPr id="59" name="直線接點 58"/>
          <p:cNvCxnSpPr/>
          <p:nvPr/>
        </p:nvCxnSpPr>
        <p:spPr>
          <a:xfrm>
            <a:off x="4932363" y="4868863"/>
            <a:ext cx="719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4932363" y="4868863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5651500" y="4868863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>
            <a:off x="6011863" y="4868863"/>
            <a:ext cx="720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6011863" y="4868863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>
            <a:off x="6732588" y="4868863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7235825" y="4868863"/>
            <a:ext cx="720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7235825" y="4868863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>
            <a:off x="7956550" y="4868863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>
            <a:off x="7812088" y="5300663"/>
            <a:ext cx="360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7812088" y="5300663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/>
          <p:nvPr/>
        </p:nvCxnSpPr>
        <p:spPr>
          <a:xfrm>
            <a:off x="8172450" y="5300663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4"/>
          <p:cNvGrpSpPr>
            <a:grpSpLocks/>
          </p:cNvGrpSpPr>
          <p:nvPr/>
        </p:nvGrpSpPr>
        <p:grpSpPr bwMode="auto">
          <a:xfrm>
            <a:off x="4789488" y="5284788"/>
            <a:ext cx="266700" cy="339725"/>
            <a:chOff x="4788570" y="5273141"/>
            <a:chExt cx="267172" cy="338554"/>
          </a:xfrm>
        </p:grpSpPr>
        <p:sp>
          <p:nvSpPr>
            <p:cNvPr id="7243" name="文字方塊 1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1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4" name="橢圓 3"/>
            <p:cNvSpPr/>
            <p:nvPr/>
          </p:nvSpPr>
          <p:spPr>
            <a:xfrm>
              <a:off x="4804473" y="5328511"/>
              <a:ext cx="251269" cy="256289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3" name="群組 50"/>
          <p:cNvGrpSpPr>
            <a:grpSpLocks/>
          </p:cNvGrpSpPr>
          <p:nvPr/>
        </p:nvGrpSpPr>
        <p:grpSpPr bwMode="auto">
          <a:xfrm>
            <a:off x="7443788" y="5303838"/>
            <a:ext cx="268287" cy="338137"/>
            <a:chOff x="4788570" y="5273141"/>
            <a:chExt cx="267172" cy="338554"/>
          </a:xfrm>
        </p:grpSpPr>
        <p:sp>
          <p:nvSpPr>
            <p:cNvPr id="7241" name="文字方塊 51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8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53" name="橢圓 52"/>
            <p:cNvSpPr/>
            <p:nvPr/>
          </p:nvSpPr>
          <p:spPr>
            <a:xfrm>
              <a:off x="4804379" y="5327183"/>
              <a:ext cx="251363" cy="2574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5" name="群組 54"/>
          <p:cNvGrpSpPr>
            <a:grpSpLocks/>
          </p:cNvGrpSpPr>
          <p:nvPr/>
        </p:nvGrpSpPr>
        <p:grpSpPr bwMode="auto">
          <a:xfrm>
            <a:off x="5507038" y="5289550"/>
            <a:ext cx="266700" cy="338138"/>
            <a:chOff x="4788570" y="5273141"/>
            <a:chExt cx="267172" cy="338554"/>
          </a:xfrm>
        </p:grpSpPr>
        <p:sp>
          <p:nvSpPr>
            <p:cNvPr id="7239" name="文字方塊 56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3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58" name="橢圓 57"/>
            <p:cNvSpPr/>
            <p:nvPr/>
          </p:nvSpPr>
          <p:spPr>
            <a:xfrm>
              <a:off x="4804473" y="5327182"/>
              <a:ext cx="251269" cy="25749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6" name="群組 59"/>
          <p:cNvGrpSpPr>
            <a:grpSpLocks/>
          </p:cNvGrpSpPr>
          <p:nvPr/>
        </p:nvGrpSpPr>
        <p:grpSpPr bwMode="auto">
          <a:xfrm>
            <a:off x="5867400" y="5300663"/>
            <a:ext cx="266700" cy="338137"/>
            <a:chOff x="4788570" y="5273141"/>
            <a:chExt cx="267172" cy="338554"/>
          </a:xfrm>
        </p:grpSpPr>
        <p:sp>
          <p:nvSpPr>
            <p:cNvPr id="7237" name="文字方塊 62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4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64" name="橢圓 63"/>
            <p:cNvSpPr/>
            <p:nvPr/>
          </p:nvSpPr>
          <p:spPr>
            <a:xfrm>
              <a:off x="4804473" y="5327183"/>
              <a:ext cx="251269" cy="2574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7" name="群組 67"/>
          <p:cNvGrpSpPr>
            <a:grpSpLocks/>
          </p:cNvGrpSpPr>
          <p:nvPr/>
        </p:nvGrpSpPr>
        <p:grpSpPr bwMode="auto">
          <a:xfrm>
            <a:off x="6238875" y="5300663"/>
            <a:ext cx="266700" cy="338137"/>
            <a:chOff x="4788570" y="5273141"/>
            <a:chExt cx="267172" cy="338554"/>
          </a:xfrm>
        </p:grpSpPr>
        <p:sp>
          <p:nvSpPr>
            <p:cNvPr id="7235" name="文字方塊 68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5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73" name="橢圓 72"/>
            <p:cNvSpPr/>
            <p:nvPr/>
          </p:nvSpPr>
          <p:spPr>
            <a:xfrm>
              <a:off x="4804473" y="5327183"/>
              <a:ext cx="251269" cy="2574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8" name="群組 76"/>
          <p:cNvGrpSpPr>
            <a:grpSpLocks/>
          </p:cNvGrpSpPr>
          <p:nvPr/>
        </p:nvGrpSpPr>
        <p:grpSpPr bwMode="auto">
          <a:xfrm>
            <a:off x="6583363" y="5302250"/>
            <a:ext cx="266700" cy="338138"/>
            <a:chOff x="4788570" y="5273141"/>
            <a:chExt cx="267172" cy="338554"/>
          </a:xfrm>
        </p:grpSpPr>
        <p:sp>
          <p:nvSpPr>
            <p:cNvPr id="7233" name="文字方塊 77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6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79" name="橢圓 78"/>
            <p:cNvSpPr/>
            <p:nvPr/>
          </p:nvSpPr>
          <p:spPr>
            <a:xfrm>
              <a:off x="4804473" y="5327182"/>
              <a:ext cx="251269" cy="25749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2" name="群組 79"/>
          <p:cNvGrpSpPr>
            <a:grpSpLocks/>
          </p:cNvGrpSpPr>
          <p:nvPr/>
        </p:nvGrpSpPr>
        <p:grpSpPr bwMode="auto">
          <a:xfrm>
            <a:off x="7080250" y="5313363"/>
            <a:ext cx="268288" cy="338137"/>
            <a:chOff x="4788570" y="5273141"/>
            <a:chExt cx="267172" cy="338554"/>
          </a:xfrm>
        </p:grpSpPr>
        <p:sp>
          <p:nvSpPr>
            <p:cNvPr id="7231" name="文字方塊 80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7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82" name="橢圓 81"/>
            <p:cNvSpPr/>
            <p:nvPr/>
          </p:nvSpPr>
          <p:spPr>
            <a:xfrm>
              <a:off x="4804379" y="5327183"/>
              <a:ext cx="251363" cy="2574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3" name="群組 82"/>
          <p:cNvGrpSpPr>
            <a:grpSpLocks/>
          </p:cNvGrpSpPr>
          <p:nvPr/>
        </p:nvGrpSpPr>
        <p:grpSpPr bwMode="auto">
          <a:xfrm>
            <a:off x="5157788" y="5302250"/>
            <a:ext cx="258762" cy="338138"/>
            <a:chOff x="4797598" y="5270411"/>
            <a:chExt cx="258144" cy="338554"/>
          </a:xfrm>
        </p:grpSpPr>
        <p:sp>
          <p:nvSpPr>
            <p:cNvPr id="7229" name="文字方塊 83"/>
            <p:cNvSpPr txBox="1">
              <a:spLocks noChangeArrowheads="1"/>
            </p:cNvSpPr>
            <p:nvPr/>
          </p:nvSpPr>
          <p:spPr bwMode="auto">
            <a:xfrm>
              <a:off x="4797598" y="527041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2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85" name="橢圓 84"/>
            <p:cNvSpPr/>
            <p:nvPr/>
          </p:nvSpPr>
          <p:spPr>
            <a:xfrm>
              <a:off x="4803933" y="5327631"/>
              <a:ext cx="251809" cy="25749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4" name="群組 85"/>
          <p:cNvGrpSpPr>
            <a:grpSpLocks/>
          </p:cNvGrpSpPr>
          <p:nvPr/>
        </p:nvGrpSpPr>
        <p:grpSpPr bwMode="auto">
          <a:xfrm>
            <a:off x="7678738" y="5726113"/>
            <a:ext cx="266700" cy="338137"/>
            <a:chOff x="4788570" y="5273141"/>
            <a:chExt cx="267172" cy="338554"/>
          </a:xfrm>
        </p:grpSpPr>
        <p:sp>
          <p:nvSpPr>
            <p:cNvPr id="7227" name="文字方塊 86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9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88" name="橢圓 87"/>
            <p:cNvSpPr/>
            <p:nvPr/>
          </p:nvSpPr>
          <p:spPr>
            <a:xfrm>
              <a:off x="4804473" y="5327183"/>
              <a:ext cx="251269" cy="2574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7" name="群組 88"/>
          <p:cNvGrpSpPr>
            <a:grpSpLocks/>
          </p:cNvGrpSpPr>
          <p:nvPr/>
        </p:nvGrpSpPr>
        <p:grpSpPr bwMode="auto">
          <a:xfrm>
            <a:off x="8027988" y="5740400"/>
            <a:ext cx="431800" cy="338138"/>
            <a:chOff x="4747595" y="5280545"/>
            <a:chExt cx="431925" cy="338554"/>
          </a:xfrm>
        </p:grpSpPr>
        <p:sp>
          <p:nvSpPr>
            <p:cNvPr id="7225" name="文字方塊 89"/>
            <p:cNvSpPr txBox="1">
              <a:spLocks noChangeArrowheads="1"/>
            </p:cNvSpPr>
            <p:nvPr/>
          </p:nvSpPr>
          <p:spPr bwMode="auto">
            <a:xfrm>
              <a:off x="4747595" y="5280545"/>
              <a:ext cx="4319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10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91" name="橢圓 90"/>
            <p:cNvSpPr/>
            <p:nvPr/>
          </p:nvSpPr>
          <p:spPr>
            <a:xfrm>
              <a:off x="4804762" y="5328229"/>
              <a:ext cx="250898" cy="25590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cxnSp>
        <p:nvCxnSpPr>
          <p:cNvPr id="77" name="直線接點 76"/>
          <p:cNvCxnSpPr/>
          <p:nvPr/>
        </p:nvCxnSpPr>
        <p:spPr>
          <a:xfrm>
            <a:off x="2930195" y="5661025"/>
            <a:ext cx="288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>
            <a:off x="2939129" y="5646738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>
            <a:off x="3220743" y="56610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接點 85"/>
          <p:cNvCxnSpPr/>
          <p:nvPr/>
        </p:nvCxnSpPr>
        <p:spPr>
          <a:xfrm>
            <a:off x="3417356" y="5661025"/>
            <a:ext cx="288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接點 86"/>
          <p:cNvCxnSpPr/>
          <p:nvPr/>
        </p:nvCxnSpPr>
        <p:spPr>
          <a:xfrm>
            <a:off x="3426290" y="5646738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接點 88"/>
          <p:cNvCxnSpPr/>
          <p:nvPr/>
        </p:nvCxnSpPr>
        <p:spPr>
          <a:xfrm>
            <a:off x="3707904" y="5661025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群組 4"/>
          <p:cNvGrpSpPr>
            <a:grpSpLocks/>
          </p:cNvGrpSpPr>
          <p:nvPr/>
        </p:nvGrpSpPr>
        <p:grpSpPr bwMode="auto">
          <a:xfrm>
            <a:off x="604769" y="5661024"/>
            <a:ext cx="266700" cy="339725"/>
            <a:chOff x="4788570" y="5273141"/>
            <a:chExt cx="267172" cy="338554"/>
          </a:xfrm>
        </p:grpSpPr>
        <p:sp>
          <p:nvSpPr>
            <p:cNvPr id="92" name="文字方塊 1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1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93" name="橢圓 92"/>
            <p:cNvSpPr/>
            <p:nvPr/>
          </p:nvSpPr>
          <p:spPr>
            <a:xfrm>
              <a:off x="4804473" y="5328511"/>
              <a:ext cx="251269" cy="256289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94" name="群組 54"/>
          <p:cNvGrpSpPr>
            <a:grpSpLocks/>
          </p:cNvGrpSpPr>
          <p:nvPr/>
        </p:nvGrpSpPr>
        <p:grpSpPr bwMode="auto">
          <a:xfrm>
            <a:off x="1364822" y="5676104"/>
            <a:ext cx="266700" cy="338138"/>
            <a:chOff x="4788570" y="5273141"/>
            <a:chExt cx="267172" cy="338554"/>
          </a:xfrm>
        </p:grpSpPr>
        <p:sp>
          <p:nvSpPr>
            <p:cNvPr id="95" name="文字方塊 56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3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96" name="橢圓 95"/>
            <p:cNvSpPr/>
            <p:nvPr/>
          </p:nvSpPr>
          <p:spPr>
            <a:xfrm>
              <a:off x="4804473" y="5327182"/>
              <a:ext cx="251269" cy="25749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97" name="群組 59"/>
          <p:cNvGrpSpPr>
            <a:grpSpLocks/>
          </p:cNvGrpSpPr>
          <p:nvPr/>
        </p:nvGrpSpPr>
        <p:grpSpPr bwMode="auto">
          <a:xfrm>
            <a:off x="1823030" y="5676104"/>
            <a:ext cx="266695" cy="338137"/>
            <a:chOff x="4788575" y="5273141"/>
            <a:chExt cx="267167" cy="338554"/>
          </a:xfrm>
        </p:grpSpPr>
        <p:sp>
          <p:nvSpPr>
            <p:cNvPr id="98" name="文字方塊 62"/>
            <p:cNvSpPr txBox="1">
              <a:spLocks noChangeArrowheads="1"/>
            </p:cNvSpPr>
            <p:nvPr/>
          </p:nvSpPr>
          <p:spPr bwMode="auto">
            <a:xfrm>
              <a:off x="4788575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 dirty="0">
                  <a:solidFill>
                    <a:srgbClr val="3333FF"/>
                  </a:solidFill>
                </a:rPr>
                <a:t>4</a:t>
              </a:r>
              <a:endParaRPr lang="zh-TW" altLang="en-US" sz="1600" dirty="0">
                <a:solidFill>
                  <a:srgbClr val="3333FF"/>
                </a:solidFill>
              </a:endParaRPr>
            </a:p>
          </p:txBody>
        </p:sp>
        <p:sp>
          <p:nvSpPr>
            <p:cNvPr id="99" name="橢圓 98"/>
            <p:cNvSpPr/>
            <p:nvPr/>
          </p:nvSpPr>
          <p:spPr>
            <a:xfrm>
              <a:off x="4804473" y="5327183"/>
              <a:ext cx="251269" cy="2574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00" name="群組 67"/>
          <p:cNvGrpSpPr>
            <a:grpSpLocks/>
          </p:cNvGrpSpPr>
          <p:nvPr/>
        </p:nvGrpSpPr>
        <p:grpSpPr bwMode="auto">
          <a:xfrm>
            <a:off x="2178752" y="5658328"/>
            <a:ext cx="266700" cy="338137"/>
            <a:chOff x="4788570" y="5273141"/>
            <a:chExt cx="267172" cy="338554"/>
          </a:xfrm>
        </p:grpSpPr>
        <p:sp>
          <p:nvSpPr>
            <p:cNvPr id="101" name="文字方塊 68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 dirty="0">
                  <a:solidFill>
                    <a:srgbClr val="3333FF"/>
                  </a:solidFill>
                </a:rPr>
                <a:t>5</a:t>
              </a:r>
              <a:endParaRPr lang="zh-TW" altLang="en-US" sz="1600" dirty="0">
                <a:solidFill>
                  <a:srgbClr val="3333FF"/>
                </a:solidFill>
              </a:endParaRPr>
            </a:p>
          </p:txBody>
        </p:sp>
        <p:sp>
          <p:nvSpPr>
            <p:cNvPr id="102" name="橢圓 101"/>
            <p:cNvSpPr/>
            <p:nvPr/>
          </p:nvSpPr>
          <p:spPr>
            <a:xfrm>
              <a:off x="4804473" y="5327183"/>
              <a:ext cx="251269" cy="2574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03" name="群組 76"/>
          <p:cNvGrpSpPr>
            <a:grpSpLocks/>
          </p:cNvGrpSpPr>
          <p:nvPr/>
        </p:nvGrpSpPr>
        <p:grpSpPr bwMode="auto">
          <a:xfrm>
            <a:off x="2600233" y="5658328"/>
            <a:ext cx="266700" cy="338138"/>
            <a:chOff x="4788570" y="5273141"/>
            <a:chExt cx="267172" cy="338554"/>
          </a:xfrm>
        </p:grpSpPr>
        <p:sp>
          <p:nvSpPr>
            <p:cNvPr id="104" name="文字方塊 77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6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105" name="橢圓 104"/>
            <p:cNvSpPr/>
            <p:nvPr/>
          </p:nvSpPr>
          <p:spPr>
            <a:xfrm>
              <a:off x="4804473" y="5327182"/>
              <a:ext cx="251269" cy="25749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06" name="群組 82"/>
          <p:cNvGrpSpPr>
            <a:grpSpLocks/>
          </p:cNvGrpSpPr>
          <p:nvPr/>
        </p:nvGrpSpPr>
        <p:grpSpPr bwMode="auto">
          <a:xfrm>
            <a:off x="973069" y="5678486"/>
            <a:ext cx="258762" cy="338138"/>
            <a:chOff x="4797598" y="5270411"/>
            <a:chExt cx="258144" cy="338554"/>
          </a:xfrm>
        </p:grpSpPr>
        <p:sp>
          <p:nvSpPr>
            <p:cNvPr id="107" name="文字方塊 83"/>
            <p:cNvSpPr txBox="1">
              <a:spLocks noChangeArrowheads="1"/>
            </p:cNvSpPr>
            <p:nvPr/>
          </p:nvSpPr>
          <p:spPr bwMode="auto">
            <a:xfrm>
              <a:off x="4797598" y="527041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2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108" name="橢圓 107"/>
            <p:cNvSpPr/>
            <p:nvPr/>
          </p:nvSpPr>
          <p:spPr>
            <a:xfrm>
              <a:off x="4803933" y="5327631"/>
              <a:ext cx="251809" cy="25749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09" name="群組 85"/>
          <p:cNvGrpSpPr>
            <a:grpSpLocks/>
          </p:cNvGrpSpPr>
          <p:nvPr/>
        </p:nvGrpSpPr>
        <p:grpSpPr bwMode="auto">
          <a:xfrm>
            <a:off x="3300574" y="6019800"/>
            <a:ext cx="266700" cy="338137"/>
            <a:chOff x="4788570" y="5273141"/>
            <a:chExt cx="267172" cy="338554"/>
          </a:xfrm>
        </p:grpSpPr>
        <p:sp>
          <p:nvSpPr>
            <p:cNvPr id="110" name="文字方塊 86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9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111" name="橢圓 110"/>
            <p:cNvSpPr/>
            <p:nvPr/>
          </p:nvSpPr>
          <p:spPr>
            <a:xfrm>
              <a:off x="4804473" y="5327183"/>
              <a:ext cx="251269" cy="2574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12" name="群組 88"/>
          <p:cNvGrpSpPr>
            <a:grpSpLocks/>
          </p:cNvGrpSpPr>
          <p:nvPr/>
        </p:nvGrpSpPr>
        <p:grpSpPr bwMode="auto">
          <a:xfrm>
            <a:off x="3560850" y="5997093"/>
            <a:ext cx="431800" cy="338138"/>
            <a:chOff x="4747595" y="5280545"/>
            <a:chExt cx="431925" cy="338554"/>
          </a:xfrm>
        </p:grpSpPr>
        <p:sp>
          <p:nvSpPr>
            <p:cNvPr id="113" name="文字方塊 89"/>
            <p:cNvSpPr txBox="1">
              <a:spLocks noChangeArrowheads="1"/>
            </p:cNvSpPr>
            <p:nvPr/>
          </p:nvSpPr>
          <p:spPr bwMode="auto">
            <a:xfrm>
              <a:off x="4747595" y="5280545"/>
              <a:ext cx="4319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10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114" name="橢圓 113"/>
            <p:cNvSpPr/>
            <p:nvPr/>
          </p:nvSpPr>
          <p:spPr>
            <a:xfrm>
              <a:off x="4804762" y="5328229"/>
              <a:ext cx="250898" cy="25590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16" name="群組 50"/>
          <p:cNvGrpSpPr>
            <a:grpSpLocks/>
          </p:cNvGrpSpPr>
          <p:nvPr/>
        </p:nvGrpSpPr>
        <p:grpSpPr bwMode="auto">
          <a:xfrm>
            <a:off x="3035784" y="6018315"/>
            <a:ext cx="268287" cy="338137"/>
            <a:chOff x="4788570" y="5273141"/>
            <a:chExt cx="267172" cy="338554"/>
          </a:xfrm>
        </p:grpSpPr>
        <p:sp>
          <p:nvSpPr>
            <p:cNvPr id="117" name="文字方塊 51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8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118" name="橢圓 117"/>
            <p:cNvSpPr/>
            <p:nvPr/>
          </p:nvSpPr>
          <p:spPr>
            <a:xfrm>
              <a:off x="4804379" y="5327183"/>
              <a:ext cx="251363" cy="2574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119" name="群組 79"/>
          <p:cNvGrpSpPr>
            <a:grpSpLocks/>
          </p:cNvGrpSpPr>
          <p:nvPr/>
        </p:nvGrpSpPr>
        <p:grpSpPr bwMode="auto">
          <a:xfrm>
            <a:off x="2746375" y="6018315"/>
            <a:ext cx="268288" cy="338137"/>
            <a:chOff x="4788570" y="5273141"/>
            <a:chExt cx="267172" cy="338554"/>
          </a:xfrm>
        </p:grpSpPr>
        <p:sp>
          <p:nvSpPr>
            <p:cNvPr id="120" name="文字方塊 80"/>
            <p:cNvSpPr txBox="1">
              <a:spLocks noChangeArrowheads="1"/>
            </p:cNvSpPr>
            <p:nvPr/>
          </p:nvSpPr>
          <p:spPr bwMode="auto">
            <a:xfrm>
              <a:off x="4788570" y="5273141"/>
              <a:ext cx="216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1600">
                  <a:solidFill>
                    <a:srgbClr val="3333FF"/>
                  </a:solidFill>
                </a:rPr>
                <a:t>7</a:t>
              </a:r>
              <a:endParaRPr lang="zh-TW" altLang="en-US" sz="1600">
                <a:solidFill>
                  <a:srgbClr val="3333FF"/>
                </a:solidFill>
              </a:endParaRPr>
            </a:p>
          </p:txBody>
        </p:sp>
        <p:sp>
          <p:nvSpPr>
            <p:cNvPr id="121" name="橢圓 120"/>
            <p:cNvSpPr/>
            <p:nvPr/>
          </p:nvSpPr>
          <p:spPr>
            <a:xfrm>
              <a:off x="4804379" y="5327183"/>
              <a:ext cx="251363" cy="2574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12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CA0D76F-B6B7-4302-A9AE-9105EC971D7F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306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8195" name="Rectangle 101"/>
          <p:cNvSpPr>
            <a:spLocks noChangeArrowheads="1"/>
          </p:cNvSpPr>
          <p:nvPr/>
        </p:nvSpPr>
        <p:spPr bwMode="auto">
          <a:xfrm>
            <a:off x="971550" y="3644900"/>
            <a:ext cx="4303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dirty="0"/>
              <a:t>他們 </a:t>
            </a:r>
            <a:r>
              <a:rPr lang="en-US" altLang="zh-TW" dirty="0">
                <a:solidFill>
                  <a:srgbClr val="3333FF"/>
                </a:solidFill>
              </a:rPr>
              <a:t>2</a:t>
            </a:r>
            <a:r>
              <a:rPr lang="zh-TW" altLang="en-US" dirty="0">
                <a:solidFill>
                  <a:srgbClr val="3333FF"/>
                </a:solidFill>
              </a:rPr>
              <a:t>進位</a:t>
            </a:r>
            <a:r>
              <a:rPr lang="zh-TW" altLang="en-US" dirty="0"/>
              <a:t>的</a:t>
            </a:r>
            <a:r>
              <a:rPr lang="en-US" altLang="zh-TW" dirty="0"/>
              <a:t>Huffman Code </a:t>
            </a:r>
            <a:r>
              <a:rPr lang="zh-TW" altLang="en-US" dirty="0"/>
              <a:t>該如何編 </a:t>
            </a:r>
          </a:p>
        </p:txBody>
      </p:sp>
      <p:graphicFrame>
        <p:nvGraphicFramePr>
          <p:cNvPr id="59640" name="Group 248"/>
          <p:cNvGraphicFramePr>
            <a:graphicFrameLocks noGrp="1"/>
          </p:cNvGraphicFramePr>
          <p:nvPr/>
        </p:nvGraphicFramePr>
        <p:xfrm>
          <a:off x="971550" y="1196975"/>
          <a:ext cx="6842125" cy="1873252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低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氐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羝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鞮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832700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801000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114000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7700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4390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袛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墑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3920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11700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11700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3130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36500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228" name="Text Box 250"/>
          <p:cNvSpPr txBox="1">
            <a:spLocks noChangeArrowheads="1"/>
          </p:cNvSpPr>
          <p:nvPr/>
        </p:nvSpPr>
        <p:spPr bwMode="auto">
          <a:xfrm>
            <a:off x="395288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551018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B9E2493-CAC8-44F4-BC48-D138218D0E5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307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 flipH="1">
            <a:off x="1763713" y="1123950"/>
            <a:ext cx="252095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21" name="Line 13"/>
          <p:cNvSpPr>
            <a:spLocks noChangeShapeType="1"/>
          </p:cNvSpPr>
          <p:nvPr/>
        </p:nvSpPr>
        <p:spPr bwMode="auto">
          <a:xfrm>
            <a:off x="4284663" y="1123950"/>
            <a:ext cx="23764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47" name="Rectangle 39"/>
          <p:cNvSpPr>
            <a:spLocks noChangeArrowheads="1"/>
          </p:cNvSpPr>
          <p:nvPr/>
        </p:nvSpPr>
        <p:spPr bwMode="auto">
          <a:xfrm>
            <a:off x="4356100" y="9080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1826740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269" name="文字方塊 52"/>
          <p:cNvSpPr txBox="1">
            <a:spLocks noChangeArrowheads="1"/>
          </p:cNvSpPr>
          <p:nvPr/>
        </p:nvSpPr>
        <p:spPr bwMode="auto">
          <a:xfrm>
            <a:off x="442913" y="816551"/>
            <a:ext cx="2952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dirty="0"/>
              <a:t>Initial: </a:t>
            </a:r>
            <a:r>
              <a:rPr lang="zh-TW" altLang="en-US" dirty="0"/>
              <a:t>用原始的方式編碼</a:t>
            </a: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2553748" y="349826"/>
            <a:ext cx="45889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Huffman coding</a:t>
            </a:r>
          </a:p>
        </p:txBody>
      </p:sp>
      <p:sp>
        <p:nvSpPr>
          <p:cNvPr id="66" name="Line 14"/>
          <p:cNvSpPr>
            <a:spLocks noChangeShapeType="1"/>
          </p:cNvSpPr>
          <p:nvPr/>
        </p:nvSpPr>
        <p:spPr bwMode="auto">
          <a:xfrm flipH="1">
            <a:off x="1043607" y="2274888"/>
            <a:ext cx="720105" cy="10582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>
            <a:off x="1763714" y="2274888"/>
            <a:ext cx="1320798" cy="101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>
            <a:off x="6659563" y="2203450"/>
            <a:ext cx="1152103" cy="10582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9" name="Line 14"/>
          <p:cNvSpPr>
            <a:spLocks noChangeShapeType="1"/>
          </p:cNvSpPr>
          <p:nvPr/>
        </p:nvSpPr>
        <p:spPr bwMode="auto">
          <a:xfrm flipH="1">
            <a:off x="5114838" y="2203450"/>
            <a:ext cx="1531943" cy="11093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0" name="Line 14"/>
          <p:cNvSpPr>
            <a:spLocks noChangeShapeType="1"/>
          </p:cNvSpPr>
          <p:nvPr/>
        </p:nvSpPr>
        <p:spPr bwMode="auto">
          <a:xfrm flipH="1">
            <a:off x="539551" y="3333115"/>
            <a:ext cx="504056" cy="10582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>
            <a:off x="1041605" y="3316076"/>
            <a:ext cx="866099" cy="1003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2" name="Line 14"/>
          <p:cNvSpPr>
            <a:spLocks noChangeShapeType="1"/>
          </p:cNvSpPr>
          <p:nvPr/>
        </p:nvSpPr>
        <p:spPr bwMode="auto">
          <a:xfrm flipH="1">
            <a:off x="2593891" y="3275276"/>
            <a:ext cx="504056" cy="10582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>
            <a:off x="3073934" y="3288876"/>
            <a:ext cx="591592" cy="10582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4" name="Line 14"/>
          <p:cNvSpPr>
            <a:spLocks noChangeShapeType="1"/>
          </p:cNvSpPr>
          <p:nvPr/>
        </p:nvSpPr>
        <p:spPr bwMode="auto">
          <a:xfrm flipH="1">
            <a:off x="4610783" y="3312831"/>
            <a:ext cx="504056" cy="10582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5" name="Line 16"/>
          <p:cNvSpPr>
            <a:spLocks noChangeShapeType="1"/>
          </p:cNvSpPr>
          <p:nvPr/>
        </p:nvSpPr>
        <p:spPr bwMode="auto">
          <a:xfrm>
            <a:off x="5090866" y="3302476"/>
            <a:ext cx="480044" cy="10310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6" name="Line 14"/>
          <p:cNvSpPr>
            <a:spLocks noChangeShapeType="1"/>
          </p:cNvSpPr>
          <p:nvPr/>
        </p:nvSpPr>
        <p:spPr bwMode="auto">
          <a:xfrm flipH="1">
            <a:off x="6865050" y="3261676"/>
            <a:ext cx="946616" cy="1079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7" name="Line 16"/>
          <p:cNvSpPr>
            <a:spLocks noChangeShapeType="1"/>
          </p:cNvSpPr>
          <p:nvPr/>
        </p:nvSpPr>
        <p:spPr bwMode="auto">
          <a:xfrm>
            <a:off x="7793050" y="3248896"/>
            <a:ext cx="480044" cy="10310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 flipH="1">
            <a:off x="6300191" y="4341176"/>
            <a:ext cx="564857" cy="10320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>
            <a:off x="6847008" y="4331045"/>
            <a:ext cx="375086" cy="10103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0" name="Line 16"/>
          <p:cNvSpPr>
            <a:spLocks noChangeShapeType="1"/>
          </p:cNvSpPr>
          <p:nvPr/>
        </p:nvSpPr>
        <p:spPr bwMode="auto">
          <a:xfrm flipH="1">
            <a:off x="7749505" y="4273307"/>
            <a:ext cx="504056" cy="1053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1" name="Line 16"/>
          <p:cNvSpPr>
            <a:spLocks noChangeShapeType="1"/>
          </p:cNvSpPr>
          <p:nvPr/>
        </p:nvSpPr>
        <p:spPr bwMode="auto">
          <a:xfrm>
            <a:off x="8253560" y="4224624"/>
            <a:ext cx="341107" cy="106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8243161" y="5300682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7512029" y="5300683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3920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84" name="Rectangle 34"/>
          <p:cNvSpPr>
            <a:spLocks noChangeArrowheads="1"/>
          </p:cNvSpPr>
          <p:nvPr/>
        </p:nvSpPr>
        <p:spPr bwMode="auto">
          <a:xfrm>
            <a:off x="6854197" y="5300684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33"/>
          <p:cNvSpPr>
            <a:spLocks noChangeArrowheads="1"/>
          </p:cNvSpPr>
          <p:nvPr/>
        </p:nvSpPr>
        <p:spPr bwMode="auto">
          <a:xfrm>
            <a:off x="5967685" y="5300684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6" name="Rectangle 26"/>
          <p:cNvSpPr>
            <a:spLocks noChangeArrowheads="1"/>
          </p:cNvSpPr>
          <p:nvPr/>
        </p:nvSpPr>
        <p:spPr bwMode="auto">
          <a:xfrm>
            <a:off x="5242683" y="4279923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7" name="Rectangle 25"/>
          <p:cNvSpPr>
            <a:spLocks noChangeArrowheads="1"/>
          </p:cNvSpPr>
          <p:nvPr/>
        </p:nvSpPr>
        <p:spPr bwMode="auto">
          <a:xfrm>
            <a:off x="4320780" y="4307993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3270164" y="4319902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36500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9" name="Rectangle 19"/>
          <p:cNvSpPr>
            <a:spLocks noChangeArrowheads="1"/>
          </p:cNvSpPr>
          <p:nvPr/>
        </p:nvSpPr>
        <p:spPr bwMode="auto">
          <a:xfrm>
            <a:off x="2249248" y="4331045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114000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91" name="Rectangle 17"/>
          <p:cNvSpPr>
            <a:spLocks noChangeArrowheads="1"/>
          </p:cNvSpPr>
          <p:nvPr/>
        </p:nvSpPr>
        <p:spPr bwMode="auto">
          <a:xfrm>
            <a:off x="189090" y="4371058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832700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92" name="Rectangle 18"/>
          <p:cNvSpPr>
            <a:spLocks noChangeArrowheads="1"/>
          </p:cNvSpPr>
          <p:nvPr/>
        </p:nvSpPr>
        <p:spPr bwMode="auto">
          <a:xfrm>
            <a:off x="1412852" y="4331045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801000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93" name="Rectangle 20"/>
          <p:cNvSpPr>
            <a:spLocks noChangeArrowheads="1"/>
          </p:cNvSpPr>
          <p:nvPr/>
        </p:nvSpPr>
        <p:spPr bwMode="auto">
          <a:xfrm>
            <a:off x="212721" y="2962143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1633700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4" name="Rectangle 20"/>
          <p:cNvSpPr>
            <a:spLocks noChangeArrowheads="1"/>
          </p:cNvSpPr>
          <p:nvPr/>
        </p:nvSpPr>
        <p:spPr bwMode="auto">
          <a:xfrm>
            <a:off x="3176309" y="306423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150500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5" name="Rectangle 20"/>
          <p:cNvSpPr>
            <a:spLocks noChangeArrowheads="1"/>
          </p:cNvSpPr>
          <p:nvPr/>
        </p:nvSpPr>
        <p:spPr bwMode="auto">
          <a:xfrm>
            <a:off x="5147214" y="3146809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23400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6" name="Rectangle 20"/>
          <p:cNvSpPr>
            <a:spLocks noChangeArrowheads="1"/>
          </p:cNvSpPr>
          <p:nvPr/>
        </p:nvSpPr>
        <p:spPr bwMode="auto">
          <a:xfrm>
            <a:off x="6126154" y="4172405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12090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7" name="Rectangle 20"/>
          <p:cNvSpPr>
            <a:spLocks noChangeArrowheads="1"/>
          </p:cNvSpPr>
          <p:nvPr/>
        </p:nvSpPr>
        <p:spPr bwMode="auto">
          <a:xfrm>
            <a:off x="7633185" y="4156511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99" name="Rectangle 20"/>
          <p:cNvSpPr>
            <a:spLocks noChangeArrowheads="1"/>
          </p:cNvSpPr>
          <p:nvPr/>
        </p:nvSpPr>
        <p:spPr bwMode="auto">
          <a:xfrm>
            <a:off x="7031804" y="3066011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00" name="Rectangle 20"/>
          <p:cNvSpPr>
            <a:spLocks noChangeArrowheads="1"/>
          </p:cNvSpPr>
          <p:nvPr/>
        </p:nvSpPr>
        <p:spPr bwMode="auto">
          <a:xfrm>
            <a:off x="1027588" y="1956710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1784200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01" name="Rectangle 20"/>
          <p:cNvSpPr>
            <a:spLocks noChangeArrowheads="1"/>
          </p:cNvSpPr>
          <p:nvPr/>
        </p:nvSpPr>
        <p:spPr bwMode="auto">
          <a:xfrm>
            <a:off x="6788403" y="1899634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42540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06" name="Text Box 44"/>
          <p:cNvSpPr txBox="1">
            <a:spLocks noChangeArrowheads="1"/>
          </p:cNvSpPr>
          <p:nvPr/>
        </p:nvSpPr>
        <p:spPr bwMode="auto">
          <a:xfrm>
            <a:off x="3695700" y="525936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exchange</a:t>
            </a:r>
          </a:p>
        </p:txBody>
      </p:sp>
      <p:sp>
        <p:nvSpPr>
          <p:cNvPr id="107" name="Text Box 40"/>
          <p:cNvSpPr txBox="1">
            <a:spLocks noChangeArrowheads="1"/>
          </p:cNvSpPr>
          <p:nvPr/>
        </p:nvSpPr>
        <p:spPr bwMode="auto">
          <a:xfrm>
            <a:off x="600681" y="5853568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average code length = 3.0105</a:t>
            </a:r>
          </a:p>
        </p:txBody>
      </p:sp>
      <p:sp>
        <p:nvSpPr>
          <p:cNvPr id="108" name="Rectangle 20"/>
          <p:cNvSpPr>
            <a:spLocks noChangeArrowheads="1"/>
          </p:cNvSpPr>
          <p:nvPr/>
        </p:nvSpPr>
        <p:spPr bwMode="auto">
          <a:xfrm>
            <a:off x="2791254" y="1394441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09" name="Rectangle 20"/>
          <p:cNvSpPr>
            <a:spLocks noChangeArrowheads="1"/>
          </p:cNvSpPr>
          <p:nvPr/>
        </p:nvSpPr>
        <p:spPr bwMode="auto">
          <a:xfrm>
            <a:off x="5528087" y="131736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10" name="Rectangle 20"/>
          <p:cNvSpPr>
            <a:spLocks noChangeArrowheads="1"/>
          </p:cNvSpPr>
          <p:nvPr/>
        </p:nvSpPr>
        <p:spPr bwMode="auto">
          <a:xfrm>
            <a:off x="1094749" y="254789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11" name="Rectangle 20"/>
          <p:cNvSpPr>
            <a:spLocks noChangeArrowheads="1"/>
          </p:cNvSpPr>
          <p:nvPr/>
        </p:nvSpPr>
        <p:spPr bwMode="auto">
          <a:xfrm>
            <a:off x="2342593" y="2493432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12" name="Rectangle 20"/>
          <p:cNvSpPr>
            <a:spLocks noChangeArrowheads="1"/>
          </p:cNvSpPr>
          <p:nvPr/>
        </p:nvSpPr>
        <p:spPr bwMode="auto">
          <a:xfrm>
            <a:off x="5462334" y="2465111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13" name="Rectangle 20"/>
          <p:cNvSpPr>
            <a:spLocks noChangeArrowheads="1"/>
          </p:cNvSpPr>
          <p:nvPr/>
        </p:nvSpPr>
        <p:spPr bwMode="auto">
          <a:xfrm>
            <a:off x="7254832" y="2433928"/>
            <a:ext cx="406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14" name="Rectangle 20"/>
          <p:cNvSpPr>
            <a:spLocks noChangeArrowheads="1"/>
          </p:cNvSpPr>
          <p:nvPr/>
        </p:nvSpPr>
        <p:spPr bwMode="auto">
          <a:xfrm>
            <a:off x="271720" y="3677562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15" name="Rectangle 20"/>
          <p:cNvSpPr>
            <a:spLocks noChangeArrowheads="1"/>
          </p:cNvSpPr>
          <p:nvPr/>
        </p:nvSpPr>
        <p:spPr bwMode="auto">
          <a:xfrm>
            <a:off x="1067430" y="3685849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16" name="Rectangle 20"/>
          <p:cNvSpPr>
            <a:spLocks noChangeArrowheads="1"/>
          </p:cNvSpPr>
          <p:nvPr/>
        </p:nvSpPr>
        <p:spPr bwMode="auto">
          <a:xfrm>
            <a:off x="2333623" y="3553862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17" name="Rectangle 20"/>
          <p:cNvSpPr>
            <a:spLocks noChangeArrowheads="1"/>
          </p:cNvSpPr>
          <p:nvPr/>
        </p:nvSpPr>
        <p:spPr bwMode="auto">
          <a:xfrm>
            <a:off x="3327432" y="3549747"/>
            <a:ext cx="522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4403223" y="3558955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19" name="Rectangle 20"/>
          <p:cNvSpPr>
            <a:spLocks noChangeArrowheads="1"/>
          </p:cNvSpPr>
          <p:nvPr/>
        </p:nvSpPr>
        <p:spPr bwMode="auto">
          <a:xfrm>
            <a:off x="5270368" y="3558955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20" name="Rectangle 20"/>
          <p:cNvSpPr>
            <a:spLocks noChangeArrowheads="1"/>
          </p:cNvSpPr>
          <p:nvPr/>
        </p:nvSpPr>
        <p:spPr bwMode="auto">
          <a:xfrm>
            <a:off x="6848415" y="3579067"/>
            <a:ext cx="522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110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21" name="Rectangle 20"/>
          <p:cNvSpPr>
            <a:spLocks noChangeArrowheads="1"/>
          </p:cNvSpPr>
          <p:nvPr/>
        </p:nvSpPr>
        <p:spPr bwMode="auto">
          <a:xfrm>
            <a:off x="7992399" y="3609372"/>
            <a:ext cx="522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111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22" name="Rectangle 20"/>
          <p:cNvSpPr>
            <a:spLocks noChangeArrowheads="1"/>
          </p:cNvSpPr>
          <p:nvPr/>
        </p:nvSpPr>
        <p:spPr bwMode="auto">
          <a:xfrm>
            <a:off x="5956734" y="4697757"/>
            <a:ext cx="6377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1100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24" name="Rectangle 20"/>
          <p:cNvSpPr>
            <a:spLocks noChangeArrowheads="1"/>
          </p:cNvSpPr>
          <p:nvPr/>
        </p:nvSpPr>
        <p:spPr bwMode="auto">
          <a:xfrm>
            <a:off x="6732998" y="4697757"/>
            <a:ext cx="6377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1101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25" name="Rectangle 20"/>
          <p:cNvSpPr>
            <a:spLocks noChangeArrowheads="1"/>
          </p:cNvSpPr>
          <p:nvPr/>
        </p:nvSpPr>
        <p:spPr bwMode="auto">
          <a:xfrm>
            <a:off x="7477425" y="4715191"/>
            <a:ext cx="6291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1110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26" name="Rectangle 20"/>
          <p:cNvSpPr>
            <a:spLocks noChangeArrowheads="1"/>
          </p:cNvSpPr>
          <p:nvPr/>
        </p:nvSpPr>
        <p:spPr bwMode="auto">
          <a:xfrm>
            <a:off x="8253559" y="4673550"/>
            <a:ext cx="620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1111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6830" y="4543935"/>
            <a:ext cx="4411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zh-TW" altLang="en-US" dirty="0">
                <a:latin typeface="標楷體" pitchFamily="65" charset="-120"/>
              </a:rPr>
              <a:t>低</a:t>
            </a:r>
          </a:p>
        </p:txBody>
      </p:sp>
      <p:sp>
        <p:nvSpPr>
          <p:cNvPr id="90" name="矩形 89"/>
          <p:cNvSpPr/>
          <p:nvPr/>
        </p:nvSpPr>
        <p:spPr>
          <a:xfrm>
            <a:off x="1570101" y="4501411"/>
            <a:ext cx="4411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zh-TW" altLang="en-US" dirty="0">
                <a:latin typeface="標楷體" pitchFamily="65" charset="-120"/>
              </a:rPr>
              <a:t>滴</a:t>
            </a:r>
          </a:p>
        </p:txBody>
      </p:sp>
      <p:sp>
        <p:nvSpPr>
          <p:cNvPr id="98" name="矩形 97"/>
          <p:cNvSpPr/>
          <p:nvPr/>
        </p:nvSpPr>
        <p:spPr>
          <a:xfrm>
            <a:off x="2463392" y="4513754"/>
            <a:ext cx="4411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zh-TW" altLang="en-US" dirty="0">
                <a:latin typeface="標楷體" pitchFamily="65" charset="-120"/>
              </a:rPr>
              <a:t>氐</a:t>
            </a:r>
          </a:p>
        </p:txBody>
      </p:sp>
      <p:sp>
        <p:nvSpPr>
          <p:cNvPr id="123" name="矩形 122"/>
          <p:cNvSpPr/>
          <p:nvPr/>
        </p:nvSpPr>
        <p:spPr>
          <a:xfrm>
            <a:off x="3446915" y="4501411"/>
            <a:ext cx="4411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zh-TW" altLang="en-US" dirty="0">
                <a:latin typeface="標楷體" pitchFamily="65" charset="-120"/>
              </a:rPr>
              <a:t>熵</a:t>
            </a:r>
          </a:p>
        </p:txBody>
      </p:sp>
    </p:spTree>
    <p:extLst>
      <p:ext uri="{BB962C8B-B14F-4D97-AF65-F5344CB8AC3E}">
        <p14:creationId xmlns:p14="http://schemas.microsoft.com/office/powerpoint/2010/main" val="2284720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B9E2493-CAC8-44F4-BC48-D138218D0E5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308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1023373" y="665163"/>
            <a:ext cx="4536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The rules of the Huffman coding process. 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19317" y="1320303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(1) Process the case with lower probability first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519316" y="1896367"/>
            <a:ext cx="825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(2) If the node in the lower layer has </a:t>
            </a:r>
            <a:r>
              <a:rPr lang="en-US" altLang="zh-TW" u="sng" dirty="0"/>
              <a:t>higher probability</a:t>
            </a:r>
            <a:r>
              <a:rPr lang="en-US" altLang="zh-TW" dirty="0"/>
              <a:t>, then </a:t>
            </a:r>
            <a:r>
              <a:rPr lang="en-US" altLang="zh-TW" u="sng" dirty="0"/>
              <a:t>move it upward</a:t>
            </a:r>
            <a:r>
              <a:rPr lang="en-US" altLang="zh-TW" dirty="0"/>
              <a:t>. </a:t>
            </a:r>
            <a:endParaRPr lang="zh-TW" altLang="en-US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519316" y="2540034"/>
            <a:ext cx="8253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(3) For the node to be moved upward, if it has a partner, then </a:t>
            </a:r>
            <a:r>
              <a:rPr lang="en-US" altLang="zh-TW" u="sng" dirty="0"/>
              <a:t>move the partner</a:t>
            </a:r>
            <a:r>
              <a:rPr lang="en-US" altLang="zh-TW" dirty="0"/>
              <a:t>, too. </a:t>
            </a:r>
            <a:endParaRPr lang="zh-TW" altLang="en-US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519315" y="3491477"/>
            <a:ext cx="825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(4) </a:t>
            </a:r>
            <a:r>
              <a:rPr lang="en-US" altLang="zh-TW" u="sng" dirty="0"/>
              <a:t>Re-sort </a:t>
            </a:r>
            <a:r>
              <a:rPr lang="en-US" altLang="zh-TW" dirty="0"/>
              <a:t>after moving upward.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9810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B9E2493-CAC8-44F4-BC48-D138218D0E5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309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2553748" y="349826"/>
            <a:ext cx="45889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Huffman coding</a:t>
            </a:r>
          </a:p>
        </p:txBody>
      </p:sp>
      <p:sp>
        <p:nvSpPr>
          <p:cNvPr id="102" name="文字方塊 52"/>
          <p:cNvSpPr txBox="1">
            <a:spLocks noChangeArrowheads="1"/>
          </p:cNvSpPr>
          <p:nvPr/>
        </p:nvSpPr>
        <p:spPr bwMode="auto">
          <a:xfrm>
            <a:off x="442913" y="816551"/>
            <a:ext cx="6216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dirty="0"/>
              <a:t>由機率低的開始編碼，一步一步加進機率高的</a:t>
            </a:r>
          </a:p>
        </p:txBody>
      </p:sp>
      <p:sp>
        <p:nvSpPr>
          <p:cNvPr id="103" name="Line 16"/>
          <p:cNvSpPr>
            <a:spLocks noChangeShapeType="1"/>
          </p:cNvSpPr>
          <p:nvPr/>
        </p:nvSpPr>
        <p:spPr bwMode="auto">
          <a:xfrm flipH="1">
            <a:off x="1970636" y="1408876"/>
            <a:ext cx="504056" cy="1053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4" name="Line 16"/>
          <p:cNvSpPr>
            <a:spLocks noChangeShapeType="1"/>
          </p:cNvSpPr>
          <p:nvPr/>
        </p:nvSpPr>
        <p:spPr bwMode="auto">
          <a:xfrm>
            <a:off x="2474691" y="1360193"/>
            <a:ext cx="341107" cy="106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5" name="Rectangle 36"/>
          <p:cNvSpPr>
            <a:spLocks noChangeArrowheads="1"/>
          </p:cNvSpPr>
          <p:nvPr/>
        </p:nvSpPr>
        <p:spPr bwMode="auto">
          <a:xfrm>
            <a:off x="2464292" y="2436251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27" name="Rectangle 35"/>
          <p:cNvSpPr>
            <a:spLocks noChangeArrowheads="1"/>
          </p:cNvSpPr>
          <p:nvPr/>
        </p:nvSpPr>
        <p:spPr bwMode="auto">
          <a:xfrm>
            <a:off x="1733160" y="2436252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3920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128" name="Rectangle 20"/>
          <p:cNvSpPr>
            <a:spLocks noChangeArrowheads="1"/>
          </p:cNvSpPr>
          <p:nvPr/>
        </p:nvSpPr>
        <p:spPr bwMode="auto">
          <a:xfrm>
            <a:off x="1854316" y="1292080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29" name="Rectangle 20"/>
          <p:cNvSpPr>
            <a:spLocks noChangeArrowheads="1"/>
          </p:cNvSpPr>
          <p:nvPr/>
        </p:nvSpPr>
        <p:spPr bwMode="auto">
          <a:xfrm>
            <a:off x="1904035" y="18091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30" name="Rectangle 20"/>
          <p:cNvSpPr>
            <a:spLocks noChangeArrowheads="1"/>
          </p:cNvSpPr>
          <p:nvPr/>
        </p:nvSpPr>
        <p:spPr bwMode="auto">
          <a:xfrm>
            <a:off x="2686075" y="180029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3" name="向右箭號 2"/>
          <p:cNvSpPr/>
          <p:nvPr/>
        </p:nvSpPr>
        <p:spPr>
          <a:xfrm>
            <a:off x="2936421" y="1811228"/>
            <a:ext cx="720080" cy="125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1" name="Line 14"/>
          <p:cNvSpPr>
            <a:spLocks noChangeShapeType="1"/>
          </p:cNvSpPr>
          <p:nvPr/>
        </p:nvSpPr>
        <p:spPr bwMode="auto">
          <a:xfrm flipH="1">
            <a:off x="1255024" y="3818417"/>
            <a:ext cx="946616" cy="1079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2" name="Line 16"/>
          <p:cNvSpPr>
            <a:spLocks noChangeShapeType="1"/>
          </p:cNvSpPr>
          <p:nvPr/>
        </p:nvSpPr>
        <p:spPr bwMode="auto">
          <a:xfrm>
            <a:off x="2183024" y="3805637"/>
            <a:ext cx="480044" cy="10310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3" name="Line 16"/>
          <p:cNvSpPr>
            <a:spLocks noChangeShapeType="1"/>
          </p:cNvSpPr>
          <p:nvPr/>
        </p:nvSpPr>
        <p:spPr bwMode="auto">
          <a:xfrm flipH="1">
            <a:off x="690165" y="4897917"/>
            <a:ext cx="564857" cy="10320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4" name="Line 16"/>
          <p:cNvSpPr>
            <a:spLocks noChangeShapeType="1"/>
          </p:cNvSpPr>
          <p:nvPr/>
        </p:nvSpPr>
        <p:spPr bwMode="auto">
          <a:xfrm>
            <a:off x="1236982" y="4887786"/>
            <a:ext cx="375086" cy="10103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5" name="Line 16"/>
          <p:cNvSpPr>
            <a:spLocks noChangeShapeType="1"/>
          </p:cNvSpPr>
          <p:nvPr/>
        </p:nvSpPr>
        <p:spPr bwMode="auto">
          <a:xfrm flipH="1">
            <a:off x="2139479" y="4830048"/>
            <a:ext cx="504056" cy="1053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6" name="Line 16"/>
          <p:cNvSpPr>
            <a:spLocks noChangeShapeType="1"/>
          </p:cNvSpPr>
          <p:nvPr/>
        </p:nvSpPr>
        <p:spPr bwMode="auto">
          <a:xfrm>
            <a:off x="2643534" y="4781365"/>
            <a:ext cx="341107" cy="106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7" name="Rectangle 36"/>
          <p:cNvSpPr>
            <a:spLocks noChangeArrowheads="1"/>
          </p:cNvSpPr>
          <p:nvPr/>
        </p:nvSpPr>
        <p:spPr bwMode="auto">
          <a:xfrm>
            <a:off x="2633135" y="5857423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1902003" y="5857424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3920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139" name="Rectangle 34"/>
          <p:cNvSpPr>
            <a:spLocks noChangeArrowheads="1"/>
          </p:cNvSpPr>
          <p:nvPr/>
        </p:nvSpPr>
        <p:spPr bwMode="auto">
          <a:xfrm>
            <a:off x="1244171" y="5857425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40" name="Rectangle 33"/>
          <p:cNvSpPr>
            <a:spLocks noChangeArrowheads="1"/>
          </p:cNvSpPr>
          <p:nvPr/>
        </p:nvSpPr>
        <p:spPr bwMode="auto">
          <a:xfrm>
            <a:off x="357659" y="5857425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41" name="Rectangle 20"/>
          <p:cNvSpPr>
            <a:spLocks noChangeArrowheads="1"/>
          </p:cNvSpPr>
          <p:nvPr/>
        </p:nvSpPr>
        <p:spPr bwMode="auto">
          <a:xfrm>
            <a:off x="516128" y="4729146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12090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42" name="Rectangle 20"/>
          <p:cNvSpPr>
            <a:spLocks noChangeArrowheads="1"/>
          </p:cNvSpPr>
          <p:nvPr/>
        </p:nvSpPr>
        <p:spPr bwMode="auto">
          <a:xfrm>
            <a:off x="2023159" y="4713252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43" name="Rectangle 20"/>
          <p:cNvSpPr>
            <a:spLocks noChangeArrowheads="1"/>
          </p:cNvSpPr>
          <p:nvPr/>
        </p:nvSpPr>
        <p:spPr bwMode="auto">
          <a:xfrm>
            <a:off x="1421778" y="3622752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19140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44" name="Rectangle 20"/>
          <p:cNvSpPr>
            <a:spLocks noChangeArrowheads="1"/>
          </p:cNvSpPr>
          <p:nvPr/>
        </p:nvSpPr>
        <p:spPr bwMode="auto">
          <a:xfrm>
            <a:off x="1442364" y="410250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5" name="Rectangle 20"/>
          <p:cNvSpPr>
            <a:spLocks noChangeArrowheads="1"/>
          </p:cNvSpPr>
          <p:nvPr/>
        </p:nvSpPr>
        <p:spPr bwMode="auto">
          <a:xfrm>
            <a:off x="2382373" y="416611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6" name="Rectangle 20"/>
          <p:cNvSpPr>
            <a:spLocks noChangeArrowheads="1"/>
          </p:cNvSpPr>
          <p:nvPr/>
        </p:nvSpPr>
        <p:spPr bwMode="auto">
          <a:xfrm>
            <a:off x="483986" y="525449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7" name="Rectangle 20"/>
          <p:cNvSpPr>
            <a:spLocks noChangeArrowheads="1"/>
          </p:cNvSpPr>
          <p:nvPr/>
        </p:nvSpPr>
        <p:spPr bwMode="auto">
          <a:xfrm>
            <a:off x="1388520" y="522055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8" name="Rectangle 20"/>
          <p:cNvSpPr>
            <a:spLocks noChangeArrowheads="1"/>
          </p:cNvSpPr>
          <p:nvPr/>
        </p:nvSpPr>
        <p:spPr bwMode="auto">
          <a:xfrm>
            <a:off x="1975275" y="519938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49" name="Rectangle 20"/>
          <p:cNvSpPr>
            <a:spLocks noChangeArrowheads="1"/>
          </p:cNvSpPr>
          <p:nvPr/>
        </p:nvSpPr>
        <p:spPr bwMode="auto">
          <a:xfrm>
            <a:off x="2771375" y="5192506"/>
            <a:ext cx="406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50" name="Oval 41"/>
          <p:cNvSpPr>
            <a:spLocks noChangeArrowheads="1"/>
          </p:cNvSpPr>
          <p:nvPr/>
        </p:nvSpPr>
        <p:spPr bwMode="auto">
          <a:xfrm>
            <a:off x="277037" y="5842440"/>
            <a:ext cx="1008063" cy="360363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151" name="Oval 41"/>
          <p:cNvSpPr>
            <a:spLocks noChangeArrowheads="1"/>
          </p:cNvSpPr>
          <p:nvPr/>
        </p:nvSpPr>
        <p:spPr bwMode="auto">
          <a:xfrm>
            <a:off x="1957416" y="4671966"/>
            <a:ext cx="1008063" cy="360363"/>
          </a:xfrm>
          <a:prstGeom prst="ellips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152" name="Line 45"/>
          <p:cNvSpPr>
            <a:spLocks noChangeShapeType="1"/>
          </p:cNvSpPr>
          <p:nvPr/>
        </p:nvSpPr>
        <p:spPr bwMode="auto">
          <a:xfrm flipH="1">
            <a:off x="1244170" y="5509619"/>
            <a:ext cx="2384441" cy="376071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" name="Line 45"/>
          <p:cNvSpPr>
            <a:spLocks noChangeShapeType="1"/>
          </p:cNvSpPr>
          <p:nvPr/>
        </p:nvSpPr>
        <p:spPr bwMode="auto">
          <a:xfrm flipH="1" flipV="1">
            <a:off x="2961356" y="4838221"/>
            <a:ext cx="683663" cy="541912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" name="Text Box 44"/>
          <p:cNvSpPr txBox="1">
            <a:spLocks noChangeArrowheads="1"/>
          </p:cNvSpPr>
          <p:nvPr/>
        </p:nvSpPr>
        <p:spPr bwMode="auto">
          <a:xfrm>
            <a:off x="3431507" y="5220553"/>
            <a:ext cx="18017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They do not satisfy the rule</a:t>
            </a:r>
          </a:p>
        </p:txBody>
      </p:sp>
      <p:sp>
        <p:nvSpPr>
          <p:cNvPr id="156" name="Line 14"/>
          <p:cNvSpPr>
            <a:spLocks noChangeShapeType="1"/>
          </p:cNvSpPr>
          <p:nvPr/>
        </p:nvSpPr>
        <p:spPr bwMode="auto">
          <a:xfrm flipH="1">
            <a:off x="6828965" y="3992084"/>
            <a:ext cx="868533" cy="988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" name="Line 16"/>
          <p:cNvSpPr>
            <a:spLocks noChangeShapeType="1"/>
          </p:cNvSpPr>
          <p:nvPr/>
        </p:nvSpPr>
        <p:spPr bwMode="auto">
          <a:xfrm>
            <a:off x="7678883" y="3979303"/>
            <a:ext cx="480044" cy="10310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" name="Line 16"/>
          <p:cNvSpPr>
            <a:spLocks noChangeShapeType="1"/>
          </p:cNvSpPr>
          <p:nvPr/>
        </p:nvSpPr>
        <p:spPr bwMode="auto">
          <a:xfrm flipH="1">
            <a:off x="7635338" y="5003714"/>
            <a:ext cx="504056" cy="1053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" name="Line 16"/>
          <p:cNvSpPr>
            <a:spLocks noChangeShapeType="1"/>
          </p:cNvSpPr>
          <p:nvPr/>
        </p:nvSpPr>
        <p:spPr bwMode="auto">
          <a:xfrm>
            <a:off x="8139393" y="4955031"/>
            <a:ext cx="341107" cy="106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" name="Rectangle 36"/>
          <p:cNvSpPr>
            <a:spLocks noChangeArrowheads="1"/>
          </p:cNvSpPr>
          <p:nvPr/>
        </p:nvSpPr>
        <p:spPr bwMode="auto">
          <a:xfrm>
            <a:off x="8128994" y="6031089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63" name="Rectangle 35"/>
          <p:cNvSpPr>
            <a:spLocks noChangeArrowheads="1"/>
          </p:cNvSpPr>
          <p:nvPr/>
        </p:nvSpPr>
        <p:spPr bwMode="auto">
          <a:xfrm>
            <a:off x="7397862" y="603109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3920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164" name="Rectangle 34"/>
          <p:cNvSpPr>
            <a:spLocks noChangeArrowheads="1"/>
          </p:cNvSpPr>
          <p:nvPr/>
        </p:nvSpPr>
        <p:spPr bwMode="auto">
          <a:xfrm>
            <a:off x="6470306" y="4907627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65" name="Rectangle 33"/>
          <p:cNvSpPr>
            <a:spLocks noChangeArrowheads="1"/>
          </p:cNvSpPr>
          <p:nvPr/>
        </p:nvSpPr>
        <p:spPr bwMode="auto">
          <a:xfrm>
            <a:off x="5605099" y="488691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7700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167" name="Rectangle 20"/>
          <p:cNvSpPr>
            <a:spLocks noChangeArrowheads="1"/>
          </p:cNvSpPr>
          <p:nvPr/>
        </p:nvSpPr>
        <p:spPr bwMode="auto">
          <a:xfrm>
            <a:off x="7519018" y="4886918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68" name="Rectangle 20"/>
          <p:cNvSpPr>
            <a:spLocks noChangeArrowheads="1"/>
          </p:cNvSpPr>
          <p:nvPr/>
        </p:nvSpPr>
        <p:spPr bwMode="auto">
          <a:xfrm>
            <a:off x="7343163" y="3575348"/>
            <a:ext cx="753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11440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169" name="Rectangle 20"/>
          <p:cNvSpPr>
            <a:spLocks noChangeArrowheads="1"/>
          </p:cNvSpPr>
          <p:nvPr/>
        </p:nvSpPr>
        <p:spPr bwMode="auto">
          <a:xfrm>
            <a:off x="6938223" y="4276171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70" name="Rectangle 20"/>
          <p:cNvSpPr>
            <a:spLocks noChangeArrowheads="1"/>
          </p:cNvSpPr>
          <p:nvPr/>
        </p:nvSpPr>
        <p:spPr bwMode="auto">
          <a:xfrm>
            <a:off x="7878232" y="433977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7471134" y="5373046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174" name="Rectangle 20"/>
          <p:cNvSpPr>
            <a:spLocks noChangeArrowheads="1"/>
          </p:cNvSpPr>
          <p:nvPr/>
        </p:nvSpPr>
        <p:spPr bwMode="auto">
          <a:xfrm>
            <a:off x="8267234" y="5366172"/>
            <a:ext cx="406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202" name="Text Box 44"/>
          <p:cNvSpPr txBox="1">
            <a:spLocks noChangeArrowheads="1"/>
          </p:cNvSpPr>
          <p:nvPr/>
        </p:nvSpPr>
        <p:spPr bwMode="auto">
          <a:xfrm>
            <a:off x="5299432" y="5149848"/>
            <a:ext cx="2074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(moving upward)</a:t>
            </a:r>
          </a:p>
        </p:txBody>
      </p:sp>
      <p:sp>
        <p:nvSpPr>
          <p:cNvPr id="212" name="Rectangle 36"/>
          <p:cNvSpPr>
            <a:spLocks noChangeArrowheads="1"/>
          </p:cNvSpPr>
          <p:nvPr/>
        </p:nvSpPr>
        <p:spPr bwMode="auto">
          <a:xfrm>
            <a:off x="619870" y="2422834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17" name="向右箭號 216"/>
          <p:cNvSpPr/>
          <p:nvPr/>
        </p:nvSpPr>
        <p:spPr>
          <a:xfrm>
            <a:off x="1233690" y="1828666"/>
            <a:ext cx="549721" cy="1078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8" name="向右箭號 217"/>
          <p:cNvSpPr/>
          <p:nvPr/>
        </p:nvSpPr>
        <p:spPr>
          <a:xfrm>
            <a:off x="4660735" y="4675322"/>
            <a:ext cx="720080" cy="125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9" name="Line 16"/>
          <p:cNvSpPr>
            <a:spLocks noChangeShapeType="1"/>
          </p:cNvSpPr>
          <p:nvPr/>
        </p:nvSpPr>
        <p:spPr bwMode="auto">
          <a:xfrm flipH="1">
            <a:off x="4786939" y="1398803"/>
            <a:ext cx="504056" cy="1053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0" name="Line 16"/>
          <p:cNvSpPr>
            <a:spLocks noChangeShapeType="1"/>
          </p:cNvSpPr>
          <p:nvPr/>
        </p:nvSpPr>
        <p:spPr bwMode="auto">
          <a:xfrm>
            <a:off x="5290994" y="1350120"/>
            <a:ext cx="341107" cy="106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1" name="Rectangle 36"/>
          <p:cNvSpPr>
            <a:spLocks noChangeArrowheads="1"/>
          </p:cNvSpPr>
          <p:nvPr/>
        </p:nvSpPr>
        <p:spPr bwMode="auto">
          <a:xfrm>
            <a:off x="5280595" y="2426178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3130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22" name="Rectangle 35"/>
          <p:cNvSpPr>
            <a:spLocks noChangeArrowheads="1"/>
          </p:cNvSpPr>
          <p:nvPr/>
        </p:nvSpPr>
        <p:spPr bwMode="auto">
          <a:xfrm>
            <a:off x="4549463" y="2426179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3920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223" name="Rectangle 20"/>
          <p:cNvSpPr>
            <a:spLocks noChangeArrowheads="1"/>
          </p:cNvSpPr>
          <p:nvPr/>
        </p:nvSpPr>
        <p:spPr bwMode="auto">
          <a:xfrm>
            <a:off x="4670619" y="128200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663300"/>
                </a:solidFill>
              </a:rPr>
              <a:t>7050</a:t>
            </a:r>
            <a:endParaRPr lang="zh-TW" altLang="en-US" sz="1800" dirty="0">
              <a:solidFill>
                <a:srgbClr val="663300"/>
              </a:solidFill>
            </a:endParaRPr>
          </a:p>
        </p:txBody>
      </p:sp>
      <p:sp>
        <p:nvSpPr>
          <p:cNvPr id="224" name="Rectangle 20"/>
          <p:cNvSpPr>
            <a:spLocks noChangeArrowheads="1"/>
          </p:cNvSpPr>
          <p:nvPr/>
        </p:nvSpPr>
        <p:spPr bwMode="auto">
          <a:xfrm>
            <a:off x="4720338" y="1799046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0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225" name="Rectangle 20"/>
          <p:cNvSpPr>
            <a:spLocks noChangeArrowheads="1"/>
          </p:cNvSpPr>
          <p:nvPr/>
        </p:nvSpPr>
        <p:spPr bwMode="auto">
          <a:xfrm>
            <a:off x="5502378" y="1790226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FF"/>
                </a:solidFill>
              </a:rPr>
              <a:t>1</a:t>
            </a:r>
            <a:endParaRPr lang="zh-TW" altLang="en-US" sz="1800" dirty="0">
              <a:solidFill>
                <a:srgbClr val="FF00FF"/>
              </a:solidFill>
            </a:endParaRPr>
          </a:p>
        </p:txBody>
      </p:sp>
      <p:sp>
        <p:nvSpPr>
          <p:cNvPr id="227" name="Rectangle 36"/>
          <p:cNvSpPr>
            <a:spLocks noChangeArrowheads="1"/>
          </p:cNvSpPr>
          <p:nvPr/>
        </p:nvSpPr>
        <p:spPr bwMode="auto">
          <a:xfrm>
            <a:off x="3916110" y="2413489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800" dirty="0">
                <a:solidFill>
                  <a:srgbClr val="FF0000"/>
                </a:solidFill>
              </a:rPr>
              <a:t>4390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29" name="向右箭號 228"/>
          <p:cNvSpPr/>
          <p:nvPr/>
        </p:nvSpPr>
        <p:spPr>
          <a:xfrm>
            <a:off x="5976424" y="1766983"/>
            <a:ext cx="720080" cy="125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0" name="向右箭號 229"/>
          <p:cNvSpPr/>
          <p:nvPr/>
        </p:nvSpPr>
        <p:spPr>
          <a:xfrm>
            <a:off x="8288007" y="4723366"/>
            <a:ext cx="482337" cy="106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1" name="Text Box 44"/>
          <p:cNvSpPr txBox="1">
            <a:spLocks noChangeArrowheads="1"/>
          </p:cNvSpPr>
          <p:nvPr/>
        </p:nvSpPr>
        <p:spPr bwMode="auto">
          <a:xfrm>
            <a:off x="501023" y="2706550"/>
            <a:ext cx="9959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(10</a:t>
            </a:r>
            <a:r>
              <a:rPr lang="en-US" altLang="zh-TW" baseline="30000" dirty="0">
                <a:solidFill>
                  <a:srgbClr val="3333FF"/>
                </a:solidFill>
              </a:rPr>
              <a:t>th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32" name="Text Box 44"/>
          <p:cNvSpPr txBox="1">
            <a:spLocks noChangeArrowheads="1"/>
          </p:cNvSpPr>
          <p:nvPr/>
        </p:nvSpPr>
        <p:spPr bwMode="auto">
          <a:xfrm>
            <a:off x="1586777" y="2710422"/>
            <a:ext cx="91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(9</a:t>
            </a:r>
            <a:r>
              <a:rPr lang="en-US" altLang="zh-TW" baseline="30000" dirty="0">
                <a:solidFill>
                  <a:srgbClr val="3333FF"/>
                </a:solidFill>
              </a:rPr>
              <a:t>th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33" name="Text Box 44"/>
          <p:cNvSpPr txBox="1">
            <a:spLocks noChangeArrowheads="1"/>
          </p:cNvSpPr>
          <p:nvPr/>
        </p:nvSpPr>
        <p:spPr bwMode="auto">
          <a:xfrm>
            <a:off x="3782340" y="2729445"/>
            <a:ext cx="91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(8</a:t>
            </a:r>
            <a:r>
              <a:rPr lang="en-US" altLang="zh-TW" baseline="30000" dirty="0">
                <a:solidFill>
                  <a:srgbClr val="3333FF"/>
                </a:solidFill>
              </a:rPr>
              <a:t>th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34" name="Text Box 44"/>
          <p:cNvSpPr txBox="1">
            <a:spLocks noChangeArrowheads="1"/>
          </p:cNvSpPr>
          <p:nvPr/>
        </p:nvSpPr>
        <p:spPr bwMode="auto">
          <a:xfrm>
            <a:off x="291330" y="6175821"/>
            <a:ext cx="91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(7</a:t>
            </a:r>
            <a:r>
              <a:rPr lang="en-US" altLang="zh-TW" baseline="30000" dirty="0">
                <a:solidFill>
                  <a:srgbClr val="3333FF"/>
                </a:solidFill>
              </a:rPr>
              <a:t>th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751135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7894</TotalTime>
  <Words>2638</Words>
  <Application>Microsoft Office PowerPoint</Application>
  <PresentationFormat>如螢幕大小 (4:3)</PresentationFormat>
  <Paragraphs>689</Paragraphs>
  <Slides>40</Slides>
  <Notes>1</Notes>
  <HiddenSlides>0</HiddenSlides>
  <MMClips>1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9" baseType="lpstr">
      <vt:lpstr>新細明體</vt:lpstr>
      <vt:lpstr>標楷體</vt:lpstr>
      <vt:lpstr>Arial</vt:lpstr>
      <vt:lpstr>Symbol</vt:lpstr>
      <vt:lpstr>Times New Roman</vt:lpstr>
      <vt:lpstr>Wingdings</vt:lpstr>
      <vt:lpstr>Wingdings 2</vt:lpstr>
      <vt:lpstr>預設簡報設計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Frequency Analysis and Wavelet Transforms  時頻分析與小波轉換 </dc:title>
  <dc:creator>DJJ</dc:creator>
  <cp:lastModifiedBy>user</cp:lastModifiedBy>
  <cp:revision>885</cp:revision>
  <dcterms:created xsi:type="dcterms:W3CDTF">2007-09-19T14:57:43Z</dcterms:created>
  <dcterms:modified xsi:type="dcterms:W3CDTF">2022-03-20T09:50:56Z</dcterms:modified>
</cp:coreProperties>
</file>