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sldIdLst>
    <p:sldId id="256" r:id="rId2"/>
    <p:sldId id="257" r:id="rId3"/>
    <p:sldId id="274" r:id="rId4"/>
    <p:sldId id="260" r:id="rId5"/>
    <p:sldId id="261" r:id="rId6"/>
    <p:sldId id="258" r:id="rId7"/>
    <p:sldId id="259" r:id="rId8"/>
    <p:sldId id="262" r:id="rId9"/>
    <p:sldId id="263" r:id="rId10"/>
    <p:sldId id="275" r:id="rId11"/>
    <p:sldId id="264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82" r:id="rId23"/>
    <p:sldId id="283" r:id="rId24"/>
    <p:sldId id="286" r:id="rId25"/>
    <p:sldId id="284" r:id="rId26"/>
    <p:sldId id="276" r:id="rId27"/>
    <p:sldId id="287" r:id="rId28"/>
    <p:sldId id="288" r:id="rId29"/>
    <p:sldId id="289" r:id="rId30"/>
    <p:sldId id="279" r:id="rId31"/>
    <p:sldId id="290" r:id="rId32"/>
    <p:sldId id="291" r:id="rId33"/>
    <p:sldId id="292" r:id="rId34"/>
    <p:sldId id="2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654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-24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chao" userId="e5d3e53785e9b5c0" providerId="LiveId" clId="{C74547F0-1E30-466B-A3C5-CCB2C2DD0D7D}"/>
    <pc:docChg chg="undo redo custSel addSld delSld modSld sldOrd">
      <pc:chgData name="charles chao" userId="e5d3e53785e9b5c0" providerId="LiveId" clId="{C74547F0-1E30-466B-A3C5-CCB2C2DD0D7D}" dt="2025-12-04T08:18:50.442" v="1823" actId="27636"/>
      <pc:docMkLst>
        <pc:docMk/>
      </pc:docMkLst>
      <pc:sldChg chg="addSp modSp mod">
        <pc:chgData name="charles chao" userId="e5d3e53785e9b5c0" providerId="LiveId" clId="{C74547F0-1E30-466B-A3C5-CCB2C2DD0D7D}" dt="2025-10-18T10:45:03.117" v="1816" actId="1076"/>
        <pc:sldMkLst>
          <pc:docMk/>
          <pc:sldMk cId="3574946435" sldId="256"/>
        </pc:sldMkLst>
      </pc:sldChg>
      <pc:sldChg chg="modSp mod">
        <pc:chgData name="charles chao" userId="e5d3e53785e9b5c0" providerId="LiveId" clId="{C74547F0-1E30-466B-A3C5-CCB2C2DD0D7D}" dt="2025-10-18T09:51:26.242" v="1168" actId="255"/>
        <pc:sldMkLst>
          <pc:docMk/>
          <pc:sldMk cId="3307720334" sldId="257"/>
        </pc:sldMkLst>
      </pc:sldChg>
      <pc:sldChg chg="addSp delSp modSp mod">
        <pc:chgData name="charles chao" userId="e5d3e53785e9b5c0" providerId="LiveId" clId="{C74547F0-1E30-466B-A3C5-CCB2C2DD0D7D}" dt="2025-10-18T06:30:25.641" v="250" actId="478"/>
        <pc:sldMkLst>
          <pc:docMk/>
          <pc:sldMk cId="3336925356" sldId="258"/>
        </pc:sldMkLst>
      </pc:sldChg>
      <pc:sldChg chg="addSp delSp modSp new mod ord">
        <pc:chgData name="charles chao" userId="e5d3e53785e9b5c0" providerId="LiveId" clId="{C74547F0-1E30-466B-A3C5-CCB2C2DD0D7D}" dt="2025-10-18T05:59:58.719" v="122" actId="14100"/>
        <pc:sldMkLst>
          <pc:docMk/>
          <pc:sldMk cId="3774638078" sldId="260"/>
        </pc:sldMkLst>
      </pc:sldChg>
      <pc:sldChg chg="addSp delSp modSp new mod ord">
        <pc:chgData name="charles chao" userId="e5d3e53785e9b5c0" providerId="LiveId" clId="{C74547F0-1E30-466B-A3C5-CCB2C2DD0D7D}" dt="2025-10-18T06:15:31.643" v="220" actId="1076"/>
        <pc:sldMkLst>
          <pc:docMk/>
          <pc:sldMk cId="1572785789" sldId="261"/>
        </pc:sldMkLst>
      </pc:sldChg>
      <pc:sldChg chg="addSp delSp modSp new mod">
        <pc:chgData name="charles chao" userId="e5d3e53785e9b5c0" providerId="LiveId" clId="{C74547F0-1E30-466B-A3C5-CCB2C2DD0D7D}" dt="2025-10-18T07:19:16.402" v="448" actId="1076"/>
        <pc:sldMkLst>
          <pc:docMk/>
          <pc:sldMk cId="2824702201" sldId="262"/>
        </pc:sldMkLst>
      </pc:sldChg>
      <pc:sldChg chg="addSp delSp modSp new mod">
        <pc:chgData name="charles chao" userId="e5d3e53785e9b5c0" providerId="LiveId" clId="{C74547F0-1E30-466B-A3C5-CCB2C2DD0D7D}" dt="2025-10-18T07:19:41.556" v="454" actId="1076"/>
        <pc:sldMkLst>
          <pc:docMk/>
          <pc:sldMk cId="580845420" sldId="263"/>
        </pc:sldMkLst>
      </pc:sldChg>
      <pc:sldChg chg="addSp delSp modSp new mod">
        <pc:chgData name="charles chao" userId="e5d3e53785e9b5c0" providerId="LiveId" clId="{C74547F0-1E30-466B-A3C5-CCB2C2DD0D7D}" dt="2025-10-18T07:28:14.544" v="504" actId="1076"/>
        <pc:sldMkLst>
          <pc:docMk/>
          <pc:sldMk cId="2840640756" sldId="264"/>
        </pc:sldMkLst>
      </pc:sldChg>
      <pc:sldChg chg="addSp delSp modSp new mod">
        <pc:chgData name="charles chao" userId="e5d3e53785e9b5c0" providerId="LiveId" clId="{C74547F0-1E30-466B-A3C5-CCB2C2DD0D7D}" dt="2025-10-18T08:46:14.532" v="699" actId="1076"/>
        <pc:sldMkLst>
          <pc:docMk/>
          <pc:sldMk cId="442347271" sldId="265"/>
        </pc:sldMkLst>
      </pc:sldChg>
      <pc:sldChg chg="modSp new del mod">
        <pc:chgData name="charles chao" userId="e5d3e53785e9b5c0" providerId="LiveId" clId="{C74547F0-1E30-466B-A3C5-CCB2C2DD0D7D}" dt="2025-10-18T09:51:55.082" v="1171" actId="47"/>
        <pc:sldMkLst>
          <pc:docMk/>
          <pc:sldMk cId="2461950514" sldId="266"/>
        </pc:sldMkLst>
      </pc:sldChg>
      <pc:sldChg chg="addSp delSp modSp new mod modNotesTx">
        <pc:chgData name="charles chao" userId="e5d3e53785e9b5c0" providerId="LiveId" clId="{C74547F0-1E30-466B-A3C5-CCB2C2DD0D7D}" dt="2025-10-18T08:37:26.623" v="604" actId="1076"/>
        <pc:sldMkLst>
          <pc:docMk/>
          <pc:sldMk cId="3590141254" sldId="267"/>
        </pc:sldMkLst>
      </pc:sldChg>
      <pc:sldChg chg="addSp delSp modSp new mod modNotesTx">
        <pc:chgData name="charles chao" userId="e5d3e53785e9b5c0" providerId="LiveId" clId="{C74547F0-1E30-466B-A3C5-CCB2C2DD0D7D}" dt="2025-10-18T09:19:28.439" v="782" actId="20577"/>
        <pc:sldMkLst>
          <pc:docMk/>
          <pc:sldMk cId="2182625391" sldId="268"/>
        </pc:sldMkLst>
      </pc:sldChg>
      <pc:sldChg chg="addSp delSp modSp new mod">
        <pc:chgData name="charles chao" userId="e5d3e53785e9b5c0" providerId="LiveId" clId="{C74547F0-1E30-466B-A3C5-CCB2C2DD0D7D}" dt="2025-10-18T09:24:46.084" v="815" actId="1076"/>
        <pc:sldMkLst>
          <pc:docMk/>
          <pc:sldMk cId="2676654179" sldId="269"/>
        </pc:sldMkLst>
      </pc:sldChg>
      <pc:sldChg chg="addSp delSp modSp new mod">
        <pc:chgData name="charles chao" userId="e5d3e53785e9b5c0" providerId="LiveId" clId="{C74547F0-1E30-466B-A3C5-CCB2C2DD0D7D}" dt="2025-10-18T09:27:56.464" v="878" actId="1076"/>
        <pc:sldMkLst>
          <pc:docMk/>
          <pc:sldMk cId="1663437444" sldId="270"/>
        </pc:sldMkLst>
      </pc:sldChg>
      <pc:sldChg chg="addSp delSp modSp new mod">
        <pc:chgData name="charles chao" userId="e5d3e53785e9b5c0" providerId="LiveId" clId="{C74547F0-1E30-466B-A3C5-CCB2C2DD0D7D}" dt="2025-10-18T09:34:48.873" v="923" actId="1076"/>
        <pc:sldMkLst>
          <pc:docMk/>
          <pc:sldMk cId="2315967497" sldId="271"/>
        </pc:sldMkLst>
      </pc:sldChg>
      <pc:sldChg chg="addSp delSp modSp new mod">
        <pc:chgData name="charles chao" userId="e5d3e53785e9b5c0" providerId="LiveId" clId="{C74547F0-1E30-466B-A3C5-CCB2C2DD0D7D}" dt="2025-10-18T10:11:22.722" v="1331" actId="20577"/>
        <pc:sldMkLst>
          <pc:docMk/>
          <pc:sldMk cId="4068775984" sldId="272"/>
        </pc:sldMkLst>
      </pc:sldChg>
      <pc:sldChg chg="addSp delSp modSp new mod">
        <pc:chgData name="charles chao" userId="e5d3e53785e9b5c0" providerId="LiveId" clId="{C74547F0-1E30-466B-A3C5-CCB2C2DD0D7D}" dt="2025-10-18T10:35:44.031" v="1561" actId="1076"/>
        <pc:sldMkLst>
          <pc:docMk/>
          <pc:sldMk cId="2606261890" sldId="273"/>
        </pc:sldMkLst>
      </pc:sldChg>
      <pc:sldChg chg="modSp add mod">
        <pc:chgData name="charles chao" userId="e5d3e53785e9b5c0" providerId="LiveId" clId="{C74547F0-1E30-466B-A3C5-CCB2C2DD0D7D}" dt="2025-10-18T09:51:49.723" v="1170" actId="207"/>
        <pc:sldMkLst>
          <pc:docMk/>
          <pc:sldMk cId="2275922457" sldId="274"/>
        </pc:sldMkLst>
      </pc:sldChg>
      <pc:sldChg chg="modSp add mod">
        <pc:chgData name="charles chao" userId="e5d3e53785e9b5c0" providerId="LiveId" clId="{C74547F0-1E30-466B-A3C5-CCB2C2DD0D7D}" dt="2025-10-18T09:52:08.940" v="1176" actId="207"/>
        <pc:sldMkLst>
          <pc:docMk/>
          <pc:sldMk cId="1683291122" sldId="275"/>
        </pc:sldMkLst>
      </pc:sldChg>
      <pc:sldChg chg="new del">
        <pc:chgData name="charles chao" userId="e5d3e53785e9b5c0" providerId="LiveId" clId="{C74547F0-1E30-466B-A3C5-CCB2C2DD0D7D}" dt="2025-10-18T09:51:58.395" v="1173" actId="47"/>
        <pc:sldMkLst>
          <pc:docMk/>
          <pc:sldMk cId="3042352064" sldId="275"/>
        </pc:sldMkLst>
      </pc:sldChg>
      <pc:sldChg chg="modSp add mod">
        <pc:chgData name="charles chao" userId="e5d3e53785e9b5c0" providerId="LiveId" clId="{C74547F0-1E30-466B-A3C5-CCB2C2DD0D7D}" dt="2025-10-18T09:52:20.162" v="1179" actId="207"/>
        <pc:sldMkLst>
          <pc:docMk/>
          <pc:sldMk cId="1340418926" sldId="276"/>
        </pc:sldMkLst>
      </pc:sldChg>
      <pc:sldChg chg="addSp delSp modSp new add del mod">
        <pc:chgData name="charles chao" userId="e5d3e53785e9b5c0" providerId="LiveId" clId="{C74547F0-1E30-466B-A3C5-CCB2C2DD0D7D}" dt="2025-10-18T10:31:31.095" v="1462" actId="1076"/>
        <pc:sldMkLst>
          <pc:docMk/>
          <pc:sldMk cId="2516095953" sldId="277"/>
        </pc:sldMkLst>
      </pc:sldChg>
      <pc:sldChg chg="add del">
        <pc:chgData name="charles chao" userId="e5d3e53785e9b5c0" providerId="LiveId" clId="{C74547F0-1E30-466B-A3C5-CCB2C2DD0D7D}" dt="2025-10-18T09:58:09.887" v="1183"/>
        <pc:sldMkLst>
          <pc:docMk/>
          <pc:sldMk cId="2639361524" sldId="277"/>
        </pc:sldMkLst>
      </pc:sldChg>
      <pc:sldChg chg="addSp delSp modSp new mod">
        <pc:chgData name="charles chao" userId="e5d3e53785e9b5c0" providerId="LiveId" clId="{C74547F0-1E30-466B-A3C5-CCB2C2DD0D7D}" dt="2025-10-18T10:36:17.177" v="1565" actId="1076"/>
        <pc:sldMkLst>
          <pc:docMk/>
          <pc:sldMk cId="3311702778" sldId="278"/>
        </pc:sldMkLst>
      </pc:sldChg>
      <pc:sldChg chg="add del">
        <pc:chgData name="charles chao" userId="e5d3e53785e9b5c0" providerId="LiveId" clId="{C74547F0-1E30-466B-A3C5-CCB2C2DD0D7D}" dt="2025-10-18T10:36:21.150" v="1567"/>
        <pc:sldMkLst>
          <pc:docMk/>
          <pc:sldMk cId="3865297065" sldId="279"/>
        </pc:sldMkLst>
      </pc:sldChg>
      <pc:sldChg chg="modSp add mod">
        <pc:chgData name="charles chao" userId="e5d3e53785e9b5c0" providerId="LiveId" clId="{C74547F0-1E30-466B-A3C5-CCB2C2DD0D7D}" dt="2025-10-18T10:36:32.222" v="1570" actId="207"/>
        <pc:sldMkLst>
          <pc:docMk/>
          <pc:sldMk cId="4113578265" sldId="279"/>
        </pc:sldMkLst>
      </pc:sldChg>
      <pc:sldChg chg="modSp add mod">
        <pc:chgData name="charles chao" userId="e5d3e53785e9b5c0" providerId="LiveId" clId="{C74547F0-1E30-466B-A3C5-CCB2C2DD0D7D}" dt="2025-10-18T10:36:37.231" v="1572" actId="207"/>
        <pc:sldMkLst>
          <pc:docMk/>
          <pc:sldMk cId="2909294602" sldId="280"/>
        </pc:sldMkLst>
      </pc:sldChg>
      <pc:sldChg chg="addSp delSp modSp new mod">
        <pc:chgData name="charles chao" userId="e5d3e53785e9b5c0" providerId="LiveId" clId="{C74547F0-1E30-466B-A3C5-CCB2C2DD0D7D}" dt="2025-10-18T10:39:55.065" v="1610" actId="1076"/>
        <pc:sldMkLst>
          <pc:docMk/>
          <pc:sldMk cId="105094711" sldId="281"/>
        </pc:sldMkLst>
      </pc:sldChg>
      <pc:sldChg chg="modSp add mod">
        <pc:chgData name="charles chao" userId="e5d3e53785e9b5c0" providerId="LiveId" clId="{C74547F0-1E30-466B-A3C5-CCB2C2DD0D7D}" dt="2025-12-04T08:18:50.442" v="1823" actId="27636"/>
        <pc:sldMkLst>
          <pc:docMk/>
          <pc:sldMk cId="3837694544" sldId="292"/>
        </pc:sldMkLst>
        <pc:spChg chg="mod">
          <ac:chgData name="charles chao" userId="e5d3e53785e9b5c0" providerId="LiveId" clId="{C74547F0-1E30-466B-A3C5-CCB2C2DD0D7D}" dt="2025-12-04T08:18:50.442" v="1823" actId="27636"/>
          <ac:spMkLst>
            <pc:docMk/>
            <pc:sldMk cId="3837694544" sldId="292"/>
            <ac:spMk id="3" creationId="{A511AAD9-FE97-A16D-DD69-96B5FAFB01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A791-A269-482F-A8A4-DFB3A08C558E}" type="datetimeFigureOut">
              <a:rPr lang="zh-TW" altLang="en-US" smtClean="0"/>
              <a:t>2025/12/4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426D2-4254-4CD1-8630-D08537EF3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5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57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Cn</a:t>
            </a:r>
            <a:r>
              <a:rPr lang="zh-TW" altLang="en-US" dirty="0"/>
              <a:t>可以說是地</a:t>
            </a:r>
            <a:r>
              <a:rPr lang="en-US" altLang="zh-TW" dirty="0"/>
              <a:t>n</a:t>
            </a:r>
            <a:r>
              <a:rPr lang="zh-TW" altLang="en-US" dirty="0"/>
              <a:t>個係數所代表的訊號在某個頻率或雞底上的能量貢獻</a:t>
            </a:r>
            <a:br>
              <a:rPr lang="en-US" altLang="zh-TW" dirty="0"/>
            </a:br>
            <a:r>
              <a:rPr lang="en-US" altLang="zh-TW" dirty="0"/>
              <a:t>CSR</a:t>
            </a:r>
            <a:r>
              <a:rPr lang="zh-TW" altLang="en-US" dirty="0"/>
              <a:t>簡單來說可以是能量保存比例，越接近</a:t>
            </a:r>
            <a:r>
              <a:rPr lang="en-US" altLang="zh-TW" dirty="0"/>
              <a:t>1</a:t>
            </a:r>
            <a:r>
              <a:rPr lang="zh-TW" altLang="en-US" dirty="0"/>
              <a:t>代表已保留越多的能量</a:t>
            </a:r>
            <a:endParaRPr lang="en-US" altLang="zh-TW" dirty="0"/>
          </a:p>
          <a:p>
            <a:r>
              <a:rPr lang="en-US" altLang="zh-TW" dirty="0"/>
              <a:t>Parseval’s theorem</a:t>
            </a:r>
            <a:r>
              <a:rPr lang="zh-TW" altLang="en-US" dirty="0"/>
              <a:t>告訴我們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en-US" dirty="0">
                <a:sym typeface="Wingdings" panose="05000000000000000000" pitchFamily="2" charset="2"/>
              </a:rPr>
              <a:t>在任何正交轉換中，時域能量 </a:t>
            </a:r>
            <a:r>
              <a:rPr lang="en-US" altLang="zh-TW" dirty="0">
                <a:sym typeface="Wingdings" panose="05000000000000000000" pitchFamily="2" charset="2"/>
              </a:rPr>
              <a:t>=</a:t>
            </a:r>
            <a:r>
              <a:rPr lang="zh-TW" altLang="en-US" dirty="0">
                <a:sym typeface="Wingdings" panose="05000000000000000000" pitchFamily="2" charset="2"/>
              </a:rPr>
              <a:t> 頻域能量也就是</a:t>
            </a:r>
            <a:r>
              <a:rPr lang="fr-FR" altLang="zh-TW" dirty="0"/>
              <a:t>∑∣x(t)∣</a:t>
            </a:r>
            <a:r>
              <a:rPr lang="fr-FR" altLang="zh-TW" baseline="30000" dirty="0"/>
              <a:t>2</a:t>
            </a:r>
            <a:r>
              <a:rPr lang="fr-FR" altLang="zh-TW" dirty="0"/>
              <a:t>=∑∣</a:t>
            </a:r>
            <a:r>
              <a:rPr lang="fr-FR" altLang="zh-TW" dirty="0" err="1"/>
              <a:t>Cn</a:t>
            </a:r>
            <a:r>
              <a:rPr lang="fr-FR" altLang="zh-TW" dirty="0"/>
              <a:t>​∣</a:t>
            </a:r>
            <a:r>
              <a:rPr lang="fr-FR" altLang="zh-TW" baseline="30000" dirty="0"/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TW" baseline="0" dirty="0"/>
              <a:t>CSR</a:t>
            </a:r>
            <a:r>
              <a:rPr lang="zh-TW" altLang="en-US" baseline="0" dirty="0"/>
              <a:t>也可以說是這個能量守恆概念的比例版本，他不只是檢查能量是否守恆，更是觀察能量在係數中的分布狀況</a:t>
            </a:r>
            <a:br>
              <a:rPr lang="en-US" altLang="zh-TW" baseline="0" dirty="0"/>
            </a:br>
            <a:r>
              <a:rPr lang="zh-TW" altLang="en-US" baseline="0" dirty="0"/>
              <a:t>先來理解一下公式</a:t>
            </a:r>
            <a:r>
              <a:rPr lang="en-US" altLang="zh-TW" baseline="0" dirty="0"/>
              <a:t>:</a:t>
            </a:r>
            <a:br>
              <a:rPr lang="en-US" altLang="zh-TW" baseline="0" dirty="0"/>
            </a:b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Cn​: nth coefficient after transform </a:t>
            </a:r>
            <a:endParaRPr kumimoji="0" lang="en-US" altLang="zh-TW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N: total number of coefficients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s: current cumulative index</a:t>
            </a:r>
          </a:p>
          <a:p>
            <a:r>
              <a:rPr lang="zh-TW" altLang="en-US" baseline="0" dirty="0"/>
              <a:t>從這是字可能大家會不知道這能表示甚麼</a:t>
            </a:r>
            <a:endParaRPr lang="en-US" altLang="zh-TW" baseline="0" dirty="0"/>
          </a:p>
          <a:p>
            <a:r>
              <a:rPr lang="zh-TW" altLang="en-US" baseline="0" dirty="0"/>
              <a:t>因此我先從，為甚麼要先排序在計算</a:t>
            </a:r>
            <a:r>
              <a:rPr lang="en-US" altLang="zh-TW" baseline="0" dirty="0"/>
              <a:t>CSR</a:t>
            </a:r>
            <a:r>
              <a:rPr lang="zh-TW" altLang="en-US" baseline="0" dirty="0"/>
              <a:t>來先講解。這邊先再次釐清一個觀念，</a:t>
            </a:r>
            <a:r>
              <a:rPr lang="en-US" altLang="zh-TW" baseline="0" dirty="0"/>
              <a:t>CSR</a:t>
            </a:r>
            <a:r>
              <a:rPr lang="zh-TW" altLang="en-US" baseline="0" dirty="0"/>
              <a:t>的木笛是觀察能量集中度把</a:t>
            </a:r>
            <a:r>
              <a:rPr lang="en-US" altLang="zh-TW" baseline="0" dirty="0"/>
              <a:t>Cn</a:t>
            </a:r>
            <a:r>
              <a:rPr lang="zh-TW" altLang="en-US" baseline="0" dirty="0"/>
              <a:t>按照絕對值大小由大到小排列是因為，在</a:t>
            </a:r>
            <a:r>
              <a:rPr lang="en-US" altLang="zh-TW" baseline="0" dirty="0"/>
              <a:t>DCT</a:t>
            </a:r>
            <a:r>
              <a:rPr lang="zh-TW" altLang="en-US" baseline="0" dirty="0"/>
              <a:t>或是小波轉換中，大的係數通常代表主要結構，也就是低頻訊號，而小的係數就比較可能會是雜訊或是其他諧波訊號。那麼排序完成之後再計算</a:t>
            </a:r>
            <a:r>
              <a:rPr lang="en-US" altLang="zh-TW" baseline="0" dirty="0"/>
              <a:t>CSR</a:t>
            </a:r>
            <a:r>
              <a:rPr lang="zh-TW" altLang="en-US" baseline="0" dirty="0"/>
              <a:t>就可以看出</a:t>
            </a:r>
            <a:r>
              <a:rPr lang="en-US" altLang="zh-TW" baseline="0" dirty="0"/>
              <a:t>CSR</a:t>
            </a:r>
            <a:r>
              <a:rPr lang="zh-TW" altLang="en-US" baseline="0" dirty="0"/>
              <a:t>曲線中所表示的含意，</a:t>
            </a:r>
            <a:r>
              <a:rPr lang="en-US" altLang="zh-TW" baseline="0" dirty="0"/>
              <a:t>CSR</a:t>
            </a:r>
            <a:r>
              <a:rPr lang="zh-TW" altLang="en-US" baseline="0" dirty="0"/>
              <a:t>曲線上聲樂快代表能量越集中</a:t>
            </a:r>
            <a:endParaRPr lang="en-US" altLang="zh-TW" baseline="0" dirty="0"/>
          </a:p>
          <a:p>
            <a:r>
              <a:rPr lang="zh-TW" altLang="en-US" baseline="0" dirty="0"/>
              <a:t>這裡舉一個值觀的例子，</a:t>
            </a:r>
            <a:r>
              <a:rPr lang="en-US" altLang="zh-TW" dirty="0"/>
              <a:t>CSR(10%) = 0.9 → </a:t>
            </a:r>
            <a:r>
              <a:rPr lang="zh-TW" altLang="en-US" dirty="0"/>
              <a:t>表示前 </a:t>
            </a:r>
            <a:r>
              <a:rPr lang="en-US" altLang="zh-TW" dirty="0"/>
              <a:t>10% </a:t>
            </a:r>
            <a:r>
              <a:rPr lang="zh-TW" altLang="en-US" dirty="0"/>
              <a:t>的係數就保留了 </a:t>
            </a:r>
            <a:r>
              <a:rPr lang="en-US" altLang="zh-TW" dirty="0"/>
              <a:t>90% </a:t>
            </a:r>
            <a:r>
              <a:rPr lang="zh-TW" altLang="en-US" dirty="0"/>
              <a:t>能量，這也就告訴我們這種轉換方法可以有效的壓縮資訊，是一個高效率的壓縮機底，這通常會是不同</a:t>
            </a:r>
            <a:r>
              <a:rPr lang="en-US" altLang="zh-TW" dirty="0"/>
              <a:t>transform</a:t>
            </a:r>
            <a:r>
              <a:rPr lang="zh-TW" altLang="en-US" dirty="0"/>
              <a:t>比較壓縮效果非常中藥的工具，因為能量集中度高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en-US" dirty="0">
                <a:sym typeface="Wingdings" panose="05000000000000000000" pitchFamily="2" charset="2"/>
              </a:rPr>
              <a:t>壓縮更有效率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en-US" dirty="0">
                <a:sym typeface="Wingdings" panose="05000000000000000000" pitchFamily="2" charset="2"/>
              </a:rPr>
              <a:t>同樣品質下需要更少的資料</a:t>
            </a: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43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可想像成主成分分析中的能量累積曲線。越陡峭自然代表資訊集中效果越好，這部份我們有一值提到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85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壓縮時處理列 → 還原時要先處理行，確保頻域一致性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58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TimesNewRomanPSMT"/>
              </a:rPr>
              <a:t>They set </a:t>
            </a:r>
            <a:r>
              <a:rPr lang="en-US" altLang="zh-TW" sz="1800" b="0" i="1" u="none" strike="noStrike" baseline="0" dirty="0">
                <a:latin typeface="TimesNewRomanPS-ItalicMT"/>
              </a:rPr>
              <a:t>L </a:t>
            </a:r>
            <a:r>
              <a:rPr lang="en-US" altLang="zh-TW" sz="1800" b="0" i="0" u="none" strike="noStrike" baseline="0" dirty="0">
                <a:latin typeface="TimesNewRomanPSMT"/>
              </a:rPr>
              <a:t>as 255 and set </a:t>
            </a:r>
            <a:r>
              <a:rPr lang="en-US" altLang="zh-TW" sz="1800" b="0" i="1" u="none" strike="noStrike" baseline="0" dirty="0">
                <a:latin typeface="TimesNewRomanPS-ItalicMT"/>
              </a:rPr>
              <a:t>c</a:t>
            </a:r>
            <a:r>
              <a:rPr lang="en-US" altLang="zh-TW" sz="1800" b="0" i="0" u="none" strike="noStrike" baseline="0" dirty="0">
                <a:latin typeface="TimesNewRomanPSMT"/>
              </a:rPr>
              <a:t>1 and </a:t>
            </a:r>
            <a:r>
              <a:rPr lang="en-US" altLang="zh-TW" sz="1800" b="0" i="1" u="none" strike="noStrike" baseline="0" dirty="0">
                <a:latin typeface="TimesNewRomanPS-ItalicMT"/>
              </a:rPr>
              <a:t>c</a:t>
            </a:r>
            <a:r>
              <a:rPr lang="en-US" altLang="zh-TW" sz="1800" b="0" i="0" u="none" strike="noStrike" baseline="0" dirty="0">
                <a:latin typeface="TimesNewRomanPSMT"/>
              </a:rPr>
              <a:t>2 as</a:t>
            </a:r>
            <a:r>
              <a:rPr lang="en-US" altLang="zh-TW" sz="1800" b="0" i="0" u="none" strike="noStrike" baseline="0" dirty="0">
                <a:latin typeface="Cambria" panose="02040503050406030204" pitchFamily="18" charset="0"/>
              </a:rPr>
              <a:t>√255 </a:t>
            </a:r>
            <a:r>
              <a:rPr lang="en-US" altLang="zh-TW" sz="1800" b="0" i="0" u="none" strike="noStrike" baseline="0" dirty="0">
                <a:latin typeface="TimesNewRomanPSMT"/>
              </a:rPr>
              <a:t>in further experiments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06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749C9-A434-AF84-D1AC-EE69604E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CFB5996-7F82-6822-CFB1-85D4DE3CE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A373320-81C2-B469-9E2D-F6A2823FE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89CB8C-D174-D7DD-8186-256FEE752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24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這篇文章總共用七張不同的照片來驗證與比較，另外十七種不同方法對於不同照片的</a:t>
            </a:r>
            <a:r>
              <a:rPr lang="en-US" altLang="zh-TW" dirty="0"/>
              <a:t>CSR</a:t>
            </a:r>
            <a:r>
              <a:rPr lang="zh-TW" altLang="en-US" dirty="0"/>
              <a:t>，而下一頁則是另外三張的照片對不同方法的比較，然後在表格的最後面再用平均來進行比較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675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從這張比較表可以看出，這篇文章所提出來的方法，也就是我們所講的，確實較其他方法有更高的</a:t>
            </a:r>
            <a:r>
              <a:rPr lang="en-US" altLang="zh-TW" dirty="0"/>
              <a:t>CSR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那前面我們也有提到，對於</a:t>
            </a:r>
            <a:r>
              <a:rPr lang="en-US" altLang="zh-TW" dirty="0"/>
              <a:t>CSR</a:t>
            </a:r>
            <a:r>
              <a:rPr lang="zh-TW" altLang="en-US" dirty="0"/>
              <a:t>越高代表能量越集中，也表示我們在進行</a:t>
            </a:r>
            <a:r>
              <a:rPr lang="en-US" altLang="zh-TW" dirty="0"/>
              <a:t>image</a:t>
            </a:r>
            <a:r>
              <a:rPr lang="zh-TW" altLang="en-US" dirty="0"/>
              <a:t>壓縮時，可以有更高的效率，在</a:t>
            </a:r>
            <a:r>
              <a:rPr lang="zh-TW" altLang="en-US" dirty="0">
                <a:sym typeface="Wingdings" panose="05000000000000000000" pitchFamily="2" charset="2"/>
              </a:rPr>
              <a:t>同樣品質下所需要資料的資料可以更少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zh-TW" altLang="en-US" dirty="0"/>
              <a:t>所提出的方法在 中的平均 </a:t>
            </a:r>
            <a:r>
              <a:rPr lang="en-US" altLang="zh-TW" dirty="0"/>
              <a:t>CSR </a:t>
            </a:r>
            <a:r>
              <a:rPr lang="zh-TW" altLang="en-US" dirty="0"/>
              <a:t>為 </a:t>
            </a:r>
            <a:r>
              <a:rPr lang="en-US" altLang="zh-TW" b="1" dirty="0"/>
              <a:t>0.9861</a:t>
            </a:r>
            <a:r>
              <a:rPr lang="zh-TW" altLang="en-US" dirty="0"/>
              <a:t>，是所有方法中最高，</a:t>
            </a:r>
            <a:r>
              <a:rPr lang="en-US" altLang="zh-TW" dirty="0"/>
              <a:t>Method 1 </a:t>
            </a:r>
            <a:r>
              <a:rPr lang="zh-TW" altLang="en-US" dirty="0"/>
              <a:t>被排除，因為其 </a:t>
            </a:r>
            <a:r>
              <a:rPr lang="en-US" altLang="zh-TW" dirty="0"/>
              <a:t>CSR </a:t>
            </a:r>
            <a:r>
              <a:rPr lang="zh-TW" altLang="en-US" dirty="0"/>
              <a:t>僅有 </a:t>
            </a:r>
            <a:r>
              <a:rPr lang="en-US" altLang="zh-TW" b="1" dirty="0"/>
              <a:t>0.15 </a:t>
            </a:r>
            <a:r>
              <a:rPr lang="zh-TW" altLang="en-US" b="1" dirty="0"/>
              <a:t>以下</a:t>
            </a:r>
            <a:r>
              <a:rPr lang="zh-TW" altLang="en-US" dirty="0"/>
              <a:t>太低，證明了文章所提出的新方法能達到更準確的影像展開與能量保留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4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Figures 3–6 </a:t>
            </a:r>
            <a:r>
              <a:rPr lang="zh-TW" altLang="en-US" dirty="0"/>
              <a:t>中，比較了 </a:t>
            </a:r>
            <a:r>
              <a:rPr lang="en-US" altLang="zh-TW" dirty="0"/>
              <a:t>CSR </a:t>
            </a:r>
            <a:r>
              <a:rPr lang="zh-TW" altLang="en-US" dirty="0"/>
              <a:t>與壓縮比（</a:t>
            </a:r>
            <a:r>
              <a:rPr lang="en-US" altLang="zh-TW" dirty="0"/>
              <a:t>compression ratio</a:t>
            </a:r>
            <a:r>
              <a:rPr lang="zh-TW" altLang="en-US" dirty="0"/>
              <a:t>）之間的關係曲線，結果顯示 </a:t>
            </a:r>
            <a:r>
              <a:rPr lang="en-US" altLang="zh-TW" dirty="0"/>
              <a:t>proposed method </a:t>
            </a:r>
            <a:r>
              <a:rPr lang="zh-TW" altLang="en-US" dirty="0"/>
              <a:t>不論在 </a:t>
            </a:r>
            <a:r>
              <a:rPr lang="en-US" altLang="zh-TW" dirty="0"/>
              <a:t>CSR </a:t>
            </a:r>
            <a:r>
              <a:rPr lang="zh-TW" altLang="en-US" dirty="0"/>
              <a:t>還是 </a:t>
            </a:r>
            <a:r>
              <a:rPr lang="en-US" altLang="zh-TW" dirty="0"/>
              <a:t>Rank </a:t>
            </a:r>
            <a:r>
              <a:rPr lang="zh-TW" altLang="en-US" dirty="0"/>
              <a:t>上都優於其他方法，尤其在壓縮比 </a:t>
            </a:r>
            <a:r>
              <a:rPr lang="en-US" altLang="zh-TW" dirty="0"/>
              <a:t>0%</a:t>
            </a:r>
            <a:r>
              <a:rPr lang="zh-TW" altLang="en-US" dirty="0"/>
              <a:t>～</a:t>
            </a:r>
            <a:r>
              <a:rPr lang="en-US" altLang="zh-TW" dirty="0"/>
              <a:t>5% </a:t>
            </a:r>
            <a:r>
              <a:rPr lang="zh-TW" altLang="en-US" dirty="0"/>
              <a:t>範圍內表現最佳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90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5B8F9-A9A8-42C9-2AEE-E40503D4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16E0D95-141F-164D-3D96-9780E48BA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376E92E-5D96-9649-92F4-44E1C99E5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B8CAC3-F376-9195-47FE-5B90BBE95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01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B737-DED3-4372-1B07-A7EC8989C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CB7ACD1-E64A-70B2-DA96-BE18C44D6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3F23C03-070E-1A50-5622-0F204C55C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5A88CE-1609-2D18-E119-65585B113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2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https://en.wikipedia.org/wiki/Fourier_series</a:t>
            </a:r>
            <a:br>
              <a:rPr lang="en-US" altLang="zh-TW" dirty="0"/>
            </a:br>
            <a:r>
              <a:rPr lang="en-US" altLang="zh-TW" dirty="0"/>
              <a:t>https://www.ams.org/journals/mcom/2012-81-278/S0025-5718-2011-02549-4/S0025-5718-2011-02549-4.pdf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95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https://en.wikipedia.org/wiki/Discrete_sine_transform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14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0FDA1-7E6A-AA45-AD91-A59327A1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D4D8279-D369-DE63-0076-62996B133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E78FCE1-22A4-B00A-D339-1A9C19463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DBD736-B48F-897C-4AF3-016D8F3FB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63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Than we can put them into two cases </a:t>
                </a:r>
                <a:br>
                  <a:rPr lang="en-US" altLang="zh-TW" dirty="0"/>
                </a:br>
                <a:r>
                  <a:rPr lang="en-US" altLang="zh-TW" dirty="0"/>
                  <a:t>   A </a:t>
                </a:r>
                <a:r>
                  <a:rPr lang="en-US" altLang="zh-TW" b="1" dirty="0"/>
                  <a:t>larger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</m:oMath>
                </a14:m>
                <a:r>
                  <a:rPr lang="en-US" altLang="zh-TW" dirty="0"/>
                  <a:t>helps detect smaller noises or fine edges</a:t>
                </a:r>
                <a:br>
                  <a:rPr lang="en-US" altLang="zh-TW" dirty="0"/>
                </a:br>
                <a:r>
                  <a:rPr lang="en-US" altLang="zh-TW" dirty="0"/>
                  <a:t>A </a:t>
                </a:r>
                <a:r>
                  <a:rPr lang="en-US" altLang="zh-TW" b="1" dirty="0"/>
                  <a:t>smaller </a:t>
                </a:r>
                <a14:m>
                  <m:oMath xmlns:m="http://schemas.openxmlformats.org/officeDocument/2006/math">
                    <m:r>
                      <a:rPr lang="zh-TW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</m:oMath>
                </a14:m>
                <a:r>
                  <a:rPr lang="en-US" altLang="zh-TW" dirty="0"/>
                  <a:t>emphasizes sharper or stronger edges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Than we can put them into two cases </a:t>
                </a:r>
                <a:br>
                  <a:rPr lang="en-US" altLang="zh-TW" dirty="0"/>
                </a:br>
                <a:r>
                  <a:rPr lang="en-US" altLang="zh-TW" dirty="0"/>
                  <a:t>   A </a:t>
                </a:r>
                <a:r>
                  <a:rPr lang="en-US" altLang="zh-TW" b="1" dirty="0"/>
                  <a:t>larger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𝜎</a:t>
                </a:r>
                <a:r>
                  <a:rPr lang="en-US" altLang="zh-TW" dirty="0"/>
                  <a:t>helps detect smaller noises or fine edges</a:t>
                </a:r>
                <a:br>
                  <a:rPr lang="en-US" altLang="zh-TW" dirty="0"/>
                </a:br>
                <a:r>
                  <a:rPr lang="en-US" altLang="zh-TW" dirty="0"/>
                  <a:t>A </a:t>
                </a:r>
                <a:r>
                  <a:rPr lang="en-US" altLang="zh-TW" b="1" dirty="0"/>
                  <a:t>smaller </a:t>
                </a:r>
                <a:r>
                  <a:rPr lang="zh-TW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𝜎</a:t>
                </a:r>
                <a:r>
                  <a:rPr lang="en-US" altLang="zh-TW" dirty="0"/>
                  <a:t>emphasizes sharper or stronger edges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37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Morphological operations are essential in image processing for </a:t>
            </a:r>
            <a:r>
              <a:rPr lang="en-US" altLang="zh-TW" b="1" dirty="0"/>
              <a:t>refining binary or edge maps</a:t>
            </a:r>
            <a:r>
              <a:rPr lang="en-US" altLang="zh-TW" dirty="0"/>
              <a:t> — they can remove small noise, close gaps, and make the edge structure more distinct.</a:t>
            </a:r>
          </a:p>
          <a:p>
            <a:endParaRPr lang="en-US" altLang="zh-TW" dirty="0"/>
          </a:p>
          <a:p>
            <a:r>
              <a:rPr lang="en-US" altLang="zh-TW" b="1" dirty="0"/>
              <a:t>Erosion</a:t>
            </a:r>
            <a:r>
              <a:rPr lang="en-US" altLang="zh-TW" dirty="0"/>
              <a:t>: Shrinks the bright regions (or edges) by removing pixels at the boundaries.</a:t>
            </a:r>
            <a:br>
              <a:rPr lang="en-US" altLang="zh-TW" dirty="0"/>
            </a:br>
            <a:r>
              <a:rPr lang="en-US" altLang="zh-TW" dirty="0"/>
              <a:t>→ It helps </a:t>
            </a:r>
            <a:r>
              <a:rPr lang="en-US" altLang="zh-TW" b="1" dirty="0"/>
              <a:t>eliminate small noisy points</a:t>
            </a:r>
            <a:r>
              <a:rPr lang="en-US" altLang="zh-TW" dirty="0"/>
              <a:t> or thin unwanted lines.</a:t>
            </a:r>
          </a:p>
          <a:p>
            <a:r>
              <a:rPr lang="en-US" altLang="zh-TW" b="1" dirty="0"/>
              <a:t>Dilation</a:t>
            </a:r>
            <a:r>
              <a:rPr lang="en-US" altLang="zh-TW" dirty="0"/>
              <a:t>: Expands the bright regions by adding pixels around the boundaries.</a:t>
            </a:r>
            <a:br>
              <a:rPr lang="en-US" altLang="zh-TW" dirty="0"/>
            </a:br>
            <a:r>
              <a:rPr lang="en-US" altLang="zh-TW" dirty="0"/>
              <a:t>→ It helps </a:t>
            </a:r>
            <a:r>
              <a:rPr lang="en-US" altLang="zh-TW" b="1" dirty="0"/>
              <a:t>fill small holes</a:t>
            </a:r>
            <a:r>
              <a:rPr lang="en-US" altLang="zh-TW" dirty="0"/>
              <a:t> and make the edges thicker and more connected.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6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Alouache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Ameur, Z. &amp; Kachi, D. Catadioptric images compression using an adapted neighborhood and the shape-adaptive DCT. </a:t>
            </a:r>
            <a:r>
              <a:rPr lang="en-US" altLang="zh-TW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Multimed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Tools Appl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6781–6797 (2020)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89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Cumulative Sum Ratio (CSR)</a:t>
            </a:r>
            <a:r>
              <a:rPr lang="en-US" altLang="zh-TW" dirty="0"/>
              <a:t> – Energy preservation and coefficient concentration</a:t>
            </a:r>
          </a:p>
          <a:p>
            <a:r>
              <a:rPr lang="en-US" altLang="zh-TW" b="1" dirty="0"/>
              <a:t>Structural Similarity (SSIM)</a:t>
            </a:r>
            <a:r>
              <a:rPr lang="en-US" altLang="zh-TW" dirty="0"/>
              <a:t> – Perceptual similarity of images</a:t>
            </a:r>
            <a:br>
              <a:rPr lang="en-US" altLang="zh-TW" dirty="0"/>
            </a:br>
            <a:r>
              <a:rPr lang="zh-TW" altLang="en-US" dirty="0"/>
              <a:t>簡單來說就是這篇文章的目標是用物理能量與人類感知兩種觀點，完整評估壓縮還原效果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426D2-4254-4CD1-8630-D08537EF308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4" descr="振動噪音產學技術聯盟: 【T52】國立臺灣大學實驗力學實驗室機械工程學系">
            <a:extLst>
              <a:ext uri="{FF2B5EF4-FFF2-40B4-BE49-F238E27FC236}">
                <a16:creationId xmlns:a16="http://schemas.microsoft.com/office/drawing/2014/main" id="{4683E2BD-7555-F39D-D467-6A662D363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58" y="6065921"/>
            <a:ext cx="3009900" cy="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08E342-8EF1-07F4-E323-55034C51867D}"/>
              </a:ext>
            </a:extLst>
          </p:cNvPr>
          <p:cNvSpPr/>
          <p:nvPr userDrawn="1"/>
        </p:nvSpPr>
        <p:spPr>
          <a:xfrm>
            <a:off x="11316749" y="6098796"/>
            <a:ext cx="620785" cy="654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振動噪音產學技術聯盟: 【T52】國立臺灣大學實驗力學實驗室機械工程學系">
            <a:extLst>
              <a:ext uri="{FF2B5EF4-FFF2-40B4-BE49-F238E27FC236}">
                <a16:creationId xmlns:a16="http://schemas.microsoft.com/office/drawing/2014/main" id="{54F51A6E-DB36-E248-C76E-2B5AC17695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6059306"/>
            <a:ext cx="3009900" cy="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" name="Picture 4" descr="振動噪音產學技術聯盟: 【T52】國立臺灣大學實驗力學實驗室機械工程學系">
            <a:extLst>
              <a:ext uri="{FF2B5EF4-FFF2-40B4-BE49-F238E27FC236}">
                <a16:creationId xmlns:a16="http://schemas.microsoft.com/office/drawing/2014/main" id="{DF492527-E8DA-69FB-20F0-469CF5AC4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059306"/>
            <a:ext cx="3009900" cy="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12/4/2025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80E1E95-79C5-0EE3-ACDB-064EF0DC5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1423" y="5455920"/>
            <a:ext cx="7891272" cy="53530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台灣大學電信所甲組</a:t>
            </a:r>
            <a:r>
              <a:rPr lang="en-US" altLang="zh-TW" dirty="0"/>
              <a:t>R13942008 </a:t>
            </a:r>
            <a:r>
              <a:rPr lang="zh-TW" altLang="en-US" dirty="0"/>
              <a:t>趙哲聖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FA13237-4BB4-2AB7-3275-BA1A9C3E590B}"/>
              </a:ext>
            </a:extLst>
          </p:cNvPr>
          <p:cNvSpPr txBox="1"/>
          <p:nvPr/>
        </p:nvSpPr>
        <p:spPr>
          <a:xfrm>
            <a:off x="1153488" y="2200399"/>
            <a:ext cx="9885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High and Low Frequency Region Separation Method for Adaptive Image Expansion</a:t>
            </a:r>
            <a:endParaRPr lang="zh-TW" altLang="en-US" sz="4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121314-4582-7F0E-8ED7-0202E889A20D}"/>
              </a:ext>
            </a:extLst>
          </p:cNvPr>
          <p:cNvSpPr txBox="1"/>
          <p:nvPr/>
        </p:nvSpPr>
        <p:spPr>
          <a:xfrm>
            <a:off x="390524" y="4457700"/>
            <a:ext cx="1191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Authors: </a:t>
            </a:r>
            <a:br>
              <a:rPr lang="en-US" altLang="zh-TW" sz="2400" dirty="0"/>
            </a:br>
            <a:r>
              <a:rPr lang="en-US" altLang="zh-TW" sz="2400" dirty="0"/>
              <a:t>Shao-Yun Luo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, Kuei-Chen Chen 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Jian-Jiun Ding </a:t>
            </a:r>
            <a:r>
              <a:rPr lang="en-US" altLang="zh-TW" sz="2400" baseline="30000" dirty="0"/>
              <a:t>3*</a:t>
            </a:r>
            <a:r>
              <a:rPr lang="en-US" altLang="zh-TW" sz="2400" dirty="0"/>
              <a:t>, Cheng-Che Lee </a:t>
            </a:r>
            <a:r>
              <a:rPr lang="en-US" altLang="zh-TW" sz="2400" baseline="30000" dirty="0"/>
              <a:t>4</a:t>
            </a:r>
            <a:r>
              <a:rPr lang="en-US" altLang="zh-TW" sz="2400" dirty="0"/>
              <a:t>, and Hsin-Jung Lee </a:t>
            </a:r>
            <a:r>
              <a:rPr lang="en-US" altLang="zh-TW" sz="2400" baseline="30000" dirty="0"/>
              <a:t>5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494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BAC51-0F66-E67E-AF3A-6811A6868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E94A7F-DC42-FC67-E88F-D3527AD54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Background and Motivation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Abstract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Evolution of Signal Expansion Techniques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Variety of signal expansion methods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in paper</a:t>
            </a:r>
          </a:p>
          <a:p>
            <a:r>
              <a:rPr lang="en-US" altLang="zh-TW" sz="2600" b="1" dirty="0"/>
              <a:t>Proposed Algorithm</a:t>
            </a:r>
          </a:p>
          <a:p>
            <a:pPr lvl="1"/>
            <a:r>
              <a:rPr lang="en-US" altLang="zh-TW" dirty="0"/>
              <a:t>Edge detection</a:t>
            </a:r>
          </a:p>
          <a:p>
            <a:pPr lvl="1"/>
            <a:r>
              <a:rPr lang="en-US" altLang="zh-TW" dirty="0"/>
              <a:t>Morphology</a:t>
            </a:r>
          </a:p>
          <a:p>
            <a:pPr lvl="1"/>
            <a:r>
              <a:rPr lang="en-US" altLang="zh-TW" dirty="0"/>
              <a:t>Adapted-DCT </a:t>
            </a:r>
          </a:p>
          <a:p>
            <a:pPr lvl="1"/>
            <a:r>
              <a:rPr lang="en-US" altLang="zh-TW" dirty="0"/>
              <a:t>Evaluation 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endParaRPr lang="en-US" altLang="zh-TW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Relativity of Lecture</a:t>
            </a:r>
          </a:p>
          <a:p>
            <a:endParaRPr lang="en-US" altLang="zh-TW" sz="1800" dirty="0"/>
          </a:p>
          <a:p>
            <a:endParaRPr lang="zh-TW" altLang="en-US" sz="1800" dirty="0"/>
          </a:p>
          <a:p>
            <a:pPr lvl="1"/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9A25B3-7DF6-6E7A-42D0-7B2AD780A9E5}"/>
              </a:ext>
            </a:extLst>
          </p:cNvPr>
          <p:cNvSpPr txBox="1"/>
          <p:nvPr/>
        </p:nvSpPr>
        <p:spPr>
          <a:xfrm>
            <a:off x="1069848" y="848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Outline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8329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7C32198-5FC9-CC50-0133-B2C167FC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53" y="1019728"/>
            <a:ext cx="5994894" cy="54348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2FC3C7C-F826-51EE-8D6C-F72A4B349E4D}"/>
              </a:ext>
            </a:extLst>
          </p:cNvPr>
          <p:cNvSpPr txBox="1"/>
          <p:nvPr/>
        </p:nvSpPr>
        <p:spPr>
          <a:xfrm>
            <a:off x="806565" y="31184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Edge Detection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4064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7ECED65-36EA-C4D9-8DAB-4F949BF2EF87}"/>
              </a:ext>
            </a:extLst>
          </p:cNvPr>
          <p:cNvSpPr/>
          <p:nvPr/>
        </p:nvSpPr>
        <p:spPr>
          <a:xfrm>
            <a:off x="5342965" y="5308093"/>
            <a:ext cx="2150835" cy="6056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7820DF-7E14-F4C8-07DD-87E4C10E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8679"/>
            <a:ext cx="10058400" cy="4485580"/>
          </a:xfrm>
        </p:spPr>
        <p:txBody>
          <a:bodyPr/>
          <a:lstStyle/>
          <a:p>
            <a:r>
              <a:rPr lang="en-US" altLang="zh-TW" dirty="0"/>
              <a:t>The decomposition of the image into low- and high-frequency components begins with an edge detection process, where an edge detection filter serves as the frequency separation operator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5985DC-1E9F-C9BA-2A5C-FD8D577DC0BF}"/>
              </a:ext>
            </a:extLst>
          </p:cNvPr>
          <p:cNvSpPr txBox="1"/>
          <p:nvPr/>
        </p:nvSpPr>
        <p:spPr>
          <a:xfrm>
            <a:off x="1069848" y="45631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Edge Detection</a:t>
            </a:r>
            <a:endParaRPr lang="zh-TW" altLang="en-US" sz="4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B78AFE8-10EF-A9AF-32E2-AA1AA2C9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46" y="2711958"/>
            <a:ext cx="4017583" cy="86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2754C59-5B14-5DA8-30CE-679F5A0F5079}"/>
                  </a:ext>
                </a:extLst>
              </p:cNvPr>
              <p:cNvSpPr txBox="1"/>
              <p:nvPr/>
            </p:nvSpPr>
            <p:spPr>
              <a:xfrm>
                <a:off x="1210236" y="3837658"/>
                <a:ext cx="72703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The filter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/>
                  <a:t>is defined as an </a:t>
                </a:r>
                <a:r>
                  <a:rPr lang="en-US" altLang="zh-TW" b="1" dirty="0"/>
                  <a:t>odd function</a:t>
                </a:r>
                <a:r>
                  <a:rPr lang="en-US" altLang="zh-TW" dirty="0"/>
                  <a:t>, meaning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TW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ar-AE" altLang="zh-TW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altLang="zh-TW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L: Controls the </a:t>
                </a:r>
                <a:r>
                  <a:rPr lang="en-US" altLang="zh-TW" b="1" dirty="0"/>
                  <a:t>filter length</a:t>
                </a:r>
                <a:r>
                  <a:rPr lang="en-US" altLang="zh-TW" dirty="0"/>
                  <a:t> or window size</a:t>
                </a:r>
              </a:p>
              <a:p>
                <a:r>
                  <a:rPr lang="en-US" altLang="zh-TW" dirty="0"/>
                  <a:t>σ: Controls the </a:t>
                </a:r>
                <a:r>
                  <a:rPr lang="en-US" altLang="zh-TW" b="1" dirty="0"/>
                  <a:t>scale sensitivity</a:t>
                </a:r>
                <a:r>
                  <a:rPr lang="en-US" altLang="zh-TW" dirty="0"/>
                  <a:t> of the edge detection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2754C59-5B14-5DA8-30CE-679F5A0F5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6" y="3837658"/>
                <a:ext cx="7270376" cy="923330"/>
              </a:xfrm>
              <a:prstGeom prst="rect">
                <a:avLst/>
              </a:prstGeom>
              <a:blipFill>
                <a:blip r:embed="rId4"/>
                <a:stretch>
                  <a:fillRect l="-755" t="-3974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2FF5737-AF33-7DC6-2C8B-C625F3A53702}"/>
                  </a:ext>
                </a:extLst>
              </p:cNvPr>
              <p:cNvSpPr txBox="1"/>
              <p:nvPr/>
            </p:nvSpPr>
            <p:spPr>
              <a:xfrm>
                <a:off x="5513990" y="5395470"/>
                <a:ext cx="215083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/>
                  <a:t>L=10 &amp;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2FF5737-AF33-7DC6-2C8B-C625F3A5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90" y="5395470"/>
                <a:ext cx="2150835" cy="430887"/>
              </a:xfrm>
              <a:prstGeom prst="rect">
                <a:avLst/>
              </a:prstGeom>
              <a:blipFill>
                <a:blip r:embed="rId5"/>
                <a:stretch>
                  <a:fillRect l="-3693" t="-9859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14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2341C3-B6AC-72F7-EA0F-0F3F5903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77" y="555812"/>
            <a:ext cx="10387046" cy="5905270"/>
          </a:xfrm>
        </p:spPr>
        <p:txBody>
          <a:bodyPr/>
          <a:lstStyle/>
          <a:p>
            <a:pPr lvl="1"/>
            <a:r>
              <a:rPr lang="en-US" altLang="zh-TW" dirty="0"/>
              <a:t>Convolution and Gradient Computation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571DB58-A520-455F-FC19-8E7E2749C174}"/>
              </a:ext>
            </a:extLst>
          </p:cNvPr>
          <p:cNvGrpSpPr/>
          <p:nvPr/>
        </p:nvGrpSpPr>
        <p:grpSpPr>
          <a:xfrm>
            <a:off x="1873279" y="2074583"/>
            <a:ext cx="8982980" cy="2219252"/>
            <a:chOff x="1307344" y="4064748"/>
            <a:chExt cx="8982980" cy="221925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83A6C6E-76A2-674E-47CD-A0442B89D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7344" y="4950429"/>
              <a:ext cx="2184131" cy="328646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17F9124-06E1-E687-EE82-E8F98FD7F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344" y="5454098"/>
              <a:ext cx="1990503" cy="33761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8B6B05F-265F-64A1-BE1C-D60099C8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052" y="4064748"/>
              <a:ext cx="1717405" cy="535906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E9D04DE-EC00-1C9E-2F79-D3758B18A108}"/>
                </a:ext>
              </a:extLst>
            </p:cNvPr>
            <p:cNvSpPr txBox="1"/>
            <p:nvPr/>
          </p:nvSpPr>
          <p:spPr>
            <a:xfrm>
              <a:off x="4194324" y="4930086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captures horizontal changes (vertical edges)</a:t>
              </a:r>
              <a:endParaRPr lang="zh-TW" altLang="en-US" dirty="0"/>
            </a:p>
          </p:txBody>
        </p:sp>
        <p:sp>
          <p:nvSpPr>
            <p:cNvPr id="16" name="箭號: 向右 15">
              <a:extLst>
                <a:ext uri="{FF2B5EF4-FFF2-40B4-BE49-F238E27FC236}">
                  <a16:creationId xmlns:a16="http://schemas.microsoft.com/office/drawing/2014/main" id="{CAB8627A-8711-5883-7DA2-7A1EC2DE52DF}"/>
                </a:ext>
              </a:extLst>
            </p:cNvPr>
            <p:cNvSpPr/>
            <p:nvPr/>
          </p:nvSpPr>
          <p:spPr>
            <a:xfrm>
              <a:off x="3627747" y="5133829"/>
              <a:ext cx="430305" cy="48919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2F79F958-0D30-DF76-AA25-E414C396C2D6}"/>
                </a:ext>
              </a:extLst>
            </p:cNvPr>
            <p:cNvSpPr/>
            <p:nvPr/>
          </p:nvSpPr>
          <p:spPr>
            <a:xfrm>
              <a:off x="3627747" y="5622903"/>
              <a:ext cx="430305" cy="48919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50D61C0-11D3-DF4B-B89C-AA32C6411FE7}"/>
                </a:ext>
              </a:extLst>
            </p:cNvPr>
            <p:cNvSpPr txBox="1"/>
            <p:nvPr/>
          </p:nvSpPr>
          <p:spPr>
            <a:xfrm>
              <a:off x="4194324" y="5422377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captures vertical changes (horizontal edges)</a:t>
              </a:r>
              <a:endParaRPr lang="zh-TW" alt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9387380-5C99-C4BE-CAA5-7368E15E8363}"/>
                </a:ext>
              </a:extLst>
            </p:cNvPr>
            <p:cNvSpPr txBox="1"/>
            <p:nvPr/>
          </p:nvSpPr>
          <p:spPr>
            <a:xfrm>
              <a:off x="1307344" y="5914668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dirty="0" err="1"/>
                <a:t>y</a:t>
              </a:r>
              <a:r>
                <a:rPr lang="en-US" altLang="zh-TW" b="1" baseline="-25000" dirty="0" err="1"/>
                <a:t>g</a:t>
              </a:r>
              <a:r>
                <a:rPr lang="en-US" altLang="zh-TW" dirty="0"/>
                <a:t> represents the overall </a:t>
              </a:r>
              <a:r>
                <a:rPr lang="en-US" altLang="zh-TW" b="1" dirty="0"/>
                <a:t>edge strength</a:t>
              </a:r>
              <a:r>
                <a:rPr lang="en-US" altLang="zh-TW" dirty="0"/>
                <a:t> at each pixel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C06938B-2F49-3AC0-07CF-803DECB5A2C1}"/>
                  </a:ext>
                </a:extLst>
              </p:cNvPr>
              <p:cNvSpPr txBox="1"/>
              <p:nvPr/>
            </p:nvSpPr>
            <p:spPr>
              <a:xfrm>
                <a:off x="1144523" y="1039761"/>
                <a:ext cx="97117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The algorithm performs convolution on both </a:t>
                </a:r>
                <a:r>
                  <a:rPr lang="en-US" altLang="zh-TW" b="1" dirty="0"/>
                  <a:t>horizontal</a:t>
                </a:r>
                <a:r>
                  <a:rPr lang="en-US" altLang="zh-TW" dirty="0"/>
                  <a:t> and </a:t>
                </a:r>
                <a:r>
                  <a:rPr lang="en-US" altLang="zh-TW" b="1" dirty="0"/>
                  <a:t>vertical</a:t>
                </a:r>
                <a:r>
                  <a:rPr lang="en-US" altLang="zh-TW" dirty="0"/>
                  <a:t> directions of the image signal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C06938B-2F49-3AC0-07CF-803DECB5A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23" y="1039761"/>
                <a:ext cx="9711736" cy="369332"/>
              </a:xfrm>
              <a:prstGeom prst="rect">
                <a:avLst/>
              </a:prstGeom>
              <a:blipFill>
                <a:blip r:embed="rId5"/>
                <a:stretch>
                  <a:fillRect l="-565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34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5876A8-F8FE-AB58-9371-046AEBAC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07" y="1529737"/>
            <a:ext cx="10058400" cy="4454204"/>
          </a:xfrm>
        </p:spPr>
        <p:txBody>
          <a:bodyPr/>
          <a:lstStyle/>
          <a:p>
            <a:r>
              <a:rPr lang="en-US" altLang="zh-TW"/>
              <a:t>Morphological operations are essential in image processing for </a:t>
            </a:r>
            <a:r>
              <a:rPr lang="en-US" altLang="zh-TW" b="1"/>
              <a:t>refining binary or edge maps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D22DD1-445C-0978-6FCE-098C8F6A924E}"/>
              </a:ext>
            </a:extLst>
          </p:cNvPr>
          <p:cNvSpPr txBox="1"/>
          <p:nvPr/>
        </p:nvSpPr>
        <p:spPr>
          <a:xfrm>
            <a:off x="1246094" y="6858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Morphology </a:t>
            </a:r>
            <a:endParaRPr lang="zh-TW" altLang="en-US" sz="4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C654D6-1C3B-8594-A78D-ECA75D62A3D7}"/>
              </a:ext>
            </a:extLst>
          </p:cNvPr>
          <p:cNvSpPr txBox="1"/>
          <p:nvPr/>
        </p:nvSpPr>
        <p:spPr>
          <a:xfrm>
            <a:off x="2157445" y="3355388"/>
            <a:ext cx="971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dilation</a:t>
            </a:r>
            <a:endParaRPr lang="zh-TW" altLang="en-US" dirty="0"/>
          </a:p>
        </p:txBody>
      </p:sp>
      <p:sp>
        <p:nvSpPr>
          <p:cNvPr id="8" name="左大括弧 7">
            <a:extLst>
              <a:ext uri="{FF2B5EF4-FFF2-40B4-BE49-F238E27FC236}">
                <a16:creationId xmlns:a16="http://schemas.microsoft.com/office/drawing/2014/main" id="{5A8D5E55-6376-EA32-24E9-A052679A71DE}"/>
              </a:ext>
            </a:extLst>
          </p:cNvPr>
          <p:cNvSpPr/>
          <p:nvPr/>
        </p:nvSpPr>
        <p:spPr>
          <a:xfrm>
            <a:off x="1565775" y="2392572"/>
            <a:ext cx="591670" cy="1147482"/>
          </a:xfrm>
          <a:prstGeom prst="leftBrace">
            <a:avLst>
              <a:gd name="adj1" fmla="val 8333"/>
              <a:gd name="adj2" fmla="val 453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9DD9B3C-9505-388F-B765-966704DB3527}"/>
              </a:ext>
            </a:extLst>
          </p:cNvPr>
          <p:cNvSpPr txBox="1"/>
          <p:nvPr/>
        </p:nvSpPr>
        <p:spPr>
          <a:xfrm>
            <a:off x="2157445" y="22079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erosion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4137314-22BA-33F3-4A45-9F4CB93074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41" t="5066"/>
          <a:stretch>
            <a:fillRect/>
          </a:stretch>
        </p:blipFill>
        <p:spPr>
          <a:xfrm>
            <a:off x="3201755" y="2286322"/>
            <a:ext cx="7809952" cy="29091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199A420-A138-52FB-A94D-225E7641D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98" y="3331082"/>
            <a:ext cx="8468779" cy="331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5F40283-CFF1-2E8F-84B3-CF5CDD5CF70E}"/>
                  </a:ext>
                </a:extLst>
              </p:cNvPr>
              <p:cNvSpPr txBox="1"/>
              <p:nvPr/>
            </p:nvSpPr>
            <p:spPr>
              <a:xfrm>
                <a:off x="1180293" y="4079723"/>
                <a:ext cx="983428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each pixel value </a:t>
                </a:r>
                <a14:m>
                  <m:oMath xmlns:m="http://schemas.openxmlformats.org/officeDocument/2006/math">
                    <m:r>
                      <a:rPr lang="zh-TW" altLang="en-US" b="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sepChr m:val=","/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ar-AE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zh-TW" altLang="ar-AE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/>
                  <a:t>is replaced with the minimum or maximum value among its 4-connected neighborhood (up, down, left, right)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5F40283-CFF1-2E8F-84B3-CF5CDD5CF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93" y="4079723"/>
                <a:ext cx="9834283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7BDA5D86-1B3B-5B7B-38DA-2536B27945CA}"/>
              </a:ext>
            </a:extLst>
          </p:cNvPr>
          <p:cNvSpPr txBox="1"/>
          <p:nvPr/>
        </p:nvSpPr>
        <p:spPr>
          <a:xfrm>
            <a:off x="1111623" y="4934690"/>
            <a:ext cx="10195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/>
              <a:t>Erosion</a:t>
            </a:r>
            <a:r>
              <a:rPr lang="en-US" altLang="zh-TW" dirty="0"/>
              <a:t>: </a:t>
            </a:r>
            <a:r>
              <a:rPr lang="zh-TW" altLang="en-US" dirty="0"/>
              <a:t> </a:t>
            </a:r>
            <a:r>
              <a:rPr lang="en-US" altLang="zh-TW" dirty="0"/>
              <a:t>Shrinks the bright regions (or edges) by removing pixels at the boundaries</a:t>
            </a:r>
          </a:p>
          <a:p>
            <a:endParaRPr lang="en-US" altLang="zh-TW" dirty="0"/>
          </a:p>
          <a:p>
            <a:r>
              <a:rPr lang="en-US" altLang="zh-TW" b="1" dirty="0"/>
              <a:t>Dilation</a:t>
            </a:r>
            <a:r>
              <a:rPr lang="en-US" altLang="zh-TW" dirty="0"/>
              <a:t>: Expands the bright regions by adding pixels around the boundaries.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262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D34C6D-A857-DACD-F500-28687E8A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66047"/>
            <a:ext cx="10058400" cy="4406153"/>
          </a:xfrm>
        </p:spPr>
        <p:txBody>
          <a:bodyPr/>
          <a:lstStyle/>
          <a:p>
            <a:r>
              <a:rPr lang="en-US" altLang="zh-TW" dirty="0"/>
              <a:t>To further refine the image, erosion and dilation are combined into two compound operations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FCC9F4-4643-3B14-DD29-3F87521B1072}"/>
              </a:ext>
            </a:extLst>
          </p:cNvPr>
          <p:cNvSpPr txBox="1"/>
          <p:nvPr/>
        </p:nvSpPr>
        <p:spPr>
          <a:xfrm>
            <a:off x="1069848" y="58181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Morphology </a:t>
            </a:r>
            <a:endParaRPr lang="zh-TW" altLang="en-US" sz="4000" dirty="0"/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84DD4E82-5256-6130-636E-5BCFF943D8D7}"/>
              </a:ext>
            </a:extLst>
          </p:cNvPr>
          <p:cNvSpPr/>
          <p:nvPr/>
        </p:nvSpPr>
        <p:spPr>
          <a:xfrm>
            <a:off x="1467163" y="2984243"/>
            <a:ext cx="591670" cy="1147482"/>
          </a:xfrm>
          <a:prstGeom prst="leftBrace">
            <a:avLst>
              <a:gd name="adj1" fmla="val 8333"/>
              <a:gd name="adj2" fmla="val 453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E5CD09-C1CA-023A-4570-71D3913763AA}"/>
              </a:ext>
            </a:extLst>
          </p:cNvPr>
          <p:cNvSpPr txBox="1"/>
          <p:nvPr/>
        </p:nvSpPr>
        <p:spPr>
          <a:xfrm>
            <a:off x="2058833" y="2799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u="sng" dirty="0"/>
              <a:t>Closing operation</a:t>
            </a:r>
            <a:endParaRPr lang="zh-TW" altLang="en-US" u="sng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882AD76-42B5-F967-83CE-77F4CDDF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32" y="3315420"/>
            <a:ext cx="3760115" cy="329834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95F3EC9-DBD7-5F2F-063D-FA67E4E69DDC}"/>
              </a:ext>
            </a:extLst>
          </p:cNvPr>
          <p:cNvSpPr txBox="1"/>
          <p:nvPr/>
        </p:nvSpPr>
        <p:spPr>
          <a:xfrm>
            <a:off x="2058833" y="39322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u="sng" dirty="0"/>
              <a:t>Opening operation</a:t>
            </a:r>
            <a:endParaRPr lang="zh-TW" altLang="en-US" u="sng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F017E4C-F62E-5137-C68A-FEA00128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32" y="4457814"/>
            <a:ext cx="3969126" cy="338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EB7C374-AEFA-7BB6-1280-C1DF8F7C4E97}"/>
                  </a:ext>
                </a:extLst>
              </p:cNvPr>
              <p:cNvSpPr txBox="1"/>
              <p:nvPr/>
            </p:nvSpPr>
            <p:spPr>
              <a:xfrm>
                <a:off x="1493922" y="4980589"/>
                <a:ext cx="10411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k1​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ar-A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ar-AE" altLang="zh-TW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are adjustable iteration counts that control the intensity of the morphological smoothing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EB7C374-AEFA-7BB6-1280-C1DF8F7C4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22" y="4980589"/>
                <a:ext cx="10411072" cy="369332"/>
              </a:xfrm>
              <a:prstGeom prst="rect">
                <a:avLst/>
              </a:prstGeom>
              <a:blipFill>
                <a:blip r:embed="rId4"/>
                <a:stretch>
                  <a:fillRect l="-468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65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2B5C07-2CB8-2E3E-481E-A5FBADFA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completing these morphological operations, the edges become cleaner and more continuous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81A4AA-AA95-E6E1-586F-1F98CF71F233}"/>
              </a:ext>
            </a:extLst>
          </p:cNvPr>
          <p:cNvSpPr txBox="1"/>
          <p:nvPr/>
        </p:nvSpPr>
        <p:spPr>
          <a:xfrm>
            <a:off x="1069848" y="6858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Morphology </a:t>
            </a:r>
            <a:endParaRPr lang="zh-TW" altLang="en-US" sz="4000" dirty="0"/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2F523B7B-9975-7877-0B05-22FAFD6A9309}"/>
              </a:ext>
            </a:extLst>
          </p:cNvPr>
          <p:cNvSpPr/>
          <p:nvPr/>
        </p:nvSpPr>
        <p:spPr>
          <a:xfrm>
            <a:off x="1736105" y="2921489"/>
            <a:ext cx="591670" cy="1147482"/>
          </a:xfrm>
          <a:prstGeom prst="leftBrace">
            <a:avLst>
              <a:gd name="adj1" fmla="val 8333"/>
              <a:gd name="adj2" fmla="val 453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CF51DD-AFB5-BCAB-08D7-F11200A2A589}"/>
              </a:ext>
            </a:extLst>
          </p:cNvPr>
          <p:cNvSpPr txBox="1"/>
          <p:nvPr/>
        </p:nvSpPr>
        <p:spPr>
          <a:xfrm>
            <a:off x="2438400" y="27368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High-frequency</a:t>
            </a:r>
            <a:r>
              <a:rPr lang="zh-TW" altLang="en-US" dirty="0"/>
              <a:t>  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en-US" dirty="0">
                <a:sym typeface="Wingdings" panose="05000000000000000000" pitchFamily="2" charset="2"/>
              </a:rPr>
              <a:t>  </a:t>
            </a:r>
            <a:r>
              <a:rPr lang="en-US" altLang="zh-TW" dirty="0"/>
              <a:t>Corresponds to edges and fine details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A02E49C-093E-C81F-8F37-FF446D726EDE}"/>
              </a:ext>
            </a:extLst>
          </p:cNvPr>
          <p:cNvSpPr txBox="1"/>
          <p:nvPr/>
        </p:nvSpPr>
        <p:spPr>
          <a:xfrm>
            <a:off x="2438400" y="3833877"/>
            <a:ext cx="6750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Low-frequency</a:t>
            </a:r>
            <a:r>
              <a:rPr lang="zh-TW" altLang="en-US" dirty="0"/>
              <a:t>  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en-US" dirty="0">
                <a:sym typeface="Wingdings" panose="05000000000000000000" pitchFamily="2" charset="2"/>
              </a:rPr>
              <a:t>  </a:t>
            </a:r>
            <a:r>
              <a:rPr lang="en-US" altLang="zh-TW" dirty="0"/>
              <a:t>Represents smooth regions or background areas</a:t>
            </a:r>
            <a:endParaRPr lang="zh-TW" altLang="en-US" dirty="0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61F454D-12C9-5FFB-62FA-6D0752B8B8C0}"/>
              </a:ext>
            </a:extLst>
          </p:cNvPr>
          <p:cNvSpPr/>
          <p:nvPr/>
        </p:nvSpPr>
        <p:spPr>
          <a:xfrm>
            <a:off x="1897470" y="5718920"/>
            <a:ext cx="430305" cy="26065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A6FECA5-0B53-B2FC-993A-7D98120B6553}"/>
              </a:ext>
            </a:extLst>
          </p:cNvPr>
          <p:cNvSpPr txBox="1"/>
          <p:nvPr/>
        </p:nvSpPr>
        <p:spPr>
          <a:xfrm>
            <a:off x="2438400" y="56102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u="sng" dirty="0"/>
              <a:t>The image, with these components clearly separated</a:t>
            </a:r>
            <a:endParaRPr lang="zh-TW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6343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60431F8B-1504-1983-562B-C14AC350615A}"/>
              </a:ext>
            </a:extLst>
          </p:cNvPr>
          <p:cNvSpPr txBox="1"/>
          <p:nvPr/>
        </p:nvSpPr>
        <p:spPr>
          <a:xfrm>
            <a:off x="690281" y="447346"/>
            <a:ext cx="10524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The examples of high frequency part extraction</a:t>
            </a:r>
            <a:endParaRPr lang="zh-TW" altLang="en-US" sz="4000" dirty="0"/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2B5DF619-2BB5-C399-C9B8-3EA4919E6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032" y="1583017"/>
            <a:ext cx="5557769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B6461-1B59-8762-6E39-D6C2F3C3B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68824"/>
            <a:ext cx="10584270" cy="4603376"/>
          </a:xfrm>
        </p:spPr>
        <p:txBody>
          <a:bodyPr/>
          <a:lstStyle/>
          <a:p>
            <a:r>
              <a:rPr lang="en-US" altLang="zh-TW" dirty="0"/>
              <a:t>Adapted-DCT is to improve image compression efficiency by separating frequency components before transformation</a:t>
            </a:r>
          </a:p>
          <a:p>
            <a:endParaRPr lang="en-US" altLang="zh-TW" dirty="0"/>
          </a:p>
          <a:p>
            <a:r>
              <a:rPr lang="en-US" altLang="zh-TW" dirty="0"/>
              <a:t>Standard DCT treats the image uniformly → inefficient for mixed regions</a:t>
            </a:r>
          </a:p>
          <a:p>
            <a:pPr marL="0" indent="0">
              <a:buNone/>
            </a:pPr>
            <a:r>
              <a:rPr lang="en-US" altLang="zh-TW" dirty="0"/>
              <a:t>(but morphological operations allow the image to be separated into structurally meaningful regions)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E5BEA1-D0F3-E316-76BD-3A34DC43D887}"/>
              </a:ext>
            </a:extLst>
          </p:cNvPr>
          <p:cNvSpPr txBox="1"/>
          <p:nvPr/>
        </p:nvSpPr>
        <p:spPr>
          <a:xfrm>
            <a:off x="1069848" y="59078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Adapted-DCT </a:t>
            </a:r>
            <a:endParaRPr lang="zh-TW" altLang="en-US" sz="4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0A74AF-9427-6A7F-1EB6-F80E9173E8CE}"/>
              </a:ext>
            </a:extLst>
          </p:cNvPr>
          <p:cNvSpPr txBox="1"/>
          <p:nvPr/>
        </p:nvSpPr>
        <p:spPr>
          <a:xfrm>
            <a:off x="7489620" y="4464324"/>
            <a:ext cx="39291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To ensure that high-frequency regions are not blurred </a:t>
            </a:r>
            <a:br>
              <a:rPr lang="en-US" altLang="zh-TW" dirty="0"/>
            </a:br>
            <a:r>
              <a:rPr lang="en-US" altLang="zh-TW" dirty="0"/>
              <a:t>&amp;</a:t>
            </a:r>
            <a:br>
              <a:rPr lang="en-US" altLang="zh-TW" dirty="0"/>
            </a:br>
            <a:r>
              <a:rPr lang="en-US" altLang="zh-TW" dirty="0"/>
              <a:t>low-frequency regions are not overrepresented</a:t>
            </a:r>
            <a:endParaRPr lang="zh-TW" altLang="en-US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CBBBA387-13F2-42BA-AB7D-18703B1045E6}"/>
              </a:ext>
            </a:extLst>
          </p:cNvPr>
          <p:cNvSpPr txBox="1">
            <a:spLocks/>
          </p:cNvSpPr>
          <p:nvPr/>
        </p:nvSpPr>
        <p:spPr>
          <a:xfrm>
            <a:off x="1069848" y="3870511"/>
            <a:ext cx="5384292" cy="239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/>
              <a:t>In adapted-DCT, block size or strategy may vary depending on the region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/>
              <a:t>Smaller blocks for regions rich in texture or edges to capture fine local details)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/>
              <a:t>Larger blocks for smooth regions (to maximize compression efficiency)</a:t>
            </a: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44A44A9A-0127-7C5D-29E7-9C9328E3FD39}"/>
              </a:ext>
            </a:extLst>
          </p:cNvPr>
          <p:cNvSpPr/>
          <p:nvPr/>
        </p:nvSpPr>
        <p:spPr>
          <a:xfrm>
            <a:off x="6556702" y="4795664"/>
            <a:ext cx="430305" cy="26065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77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字方塊 35">
            <a:extLst>
              <a:ext uri="{FF2B5EF4-FFF2-40B4-BE49-F238E27FC236}">
                <a16:creationId xmlns:a16="http://schemas.microsoft.com/office/drawing/2014/main" id="{19014181-B0BD-4C73-BFE3-C0CA7275BBB3}"/>
              </a:ext>
            </a:extLst>
          </p:cNvPr>
          <p:cNvSpPr txBox="1"/>
          <p:nvPr/>
        </p:nvSpPr>
        <p:spPr>
          <a:xfrm>
            <a:off x="1069848" y="6858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Adapted-DCT </a:t>
            </a:r>
            <a:endParaRPr lang="zh-TW" altLang="en-US" sz="4000" dirty="0"/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C0308922-A97C-8844-07A1-96DB10907EF7}"/>
              </a:ext>
            </a:extLst>
          </p:cNvPr>
          <p:cNvGrpSpPr/>
          <p:nvPr/>
        </p:nvGrpSpPr>
        <p:grpSpPr>
          <a:xfrm>
            <a:off x="2634130" y="1535510"/>
            <a:ext cx="8405812" cy="5208190"/>
            <a:chOff x="2996080" y="1393686"/>
            <a:chExt cx="8405812" cy="5208190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03C8D69C-2A4E-C0E7-C5D9-8F8C7FB27A63}"/>
                </a:ext>
              </a:extLst>
            </p:cNvPr>
            <p:cNvGrpSpPr/>
            <p:nvPr/>
          </p:nvGrpSpPr>
          <p:grpSpPr>
            <a:xfrm>
              <a:off x="2996080" y="1863597"/>
              <a:ext cx="8405812" cy="4736413"/>
              <a:chOff x="2028825" y="1953244"/>
              <a:chExt cx="8405812" cy="4736413"/>
            </a:xfrm>
          </p:grpSpPr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C8C6F9D-7986-A627-8C71-7C41FB139B57}"/>
                  </a:ext>
                </a:extLst>
              </p:cNvPr>
              <p:cNvSpPr txBox="1"/>
              <p:nvPr/>
            </p:nvSpPr>
            <p:spPr>
              <a:xfrm>
                <a:off x="2200275" y="195324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Morphological segmentation</a:t>
                </a:r>
                <a:endParaRPr lang="zh-TW" altLang="en-US" dirty="0"/>
              </a:p>
            </p:txBody>
          </p:sp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031329A-DDE3-271C-0D1F-4D614DE431D5}"/>
                  </a:ext>
                </a:extLst>
              </p:cNvPr>
              <p:cNvSpPr txBox="1"/>
              <p:nvPr/>
            </p:nvSpPr>
            <p:spPr>
              <a:xfrm>
                <a:off x="2638425" y="297763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Block partitioning</a:t>
                </a:r>
                <a:endParaRPr lang="zh-TW" altLang="en-US" dirty="0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85F48DB-814C-CF8B-AD88-81B488512BE8}"/>
                  </a:ext>
                </a:extLst>
              </p:cNvPr>
              <p:cNvSpPr txBox="1"/>
              <p:nvPr/>
            </p:nvSpPr>
            <p:spPr>
              <a:xfrm>
                <a:off x="2390775" y="396823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Apply DCT per Block</a:t>
                </a:r>
                <a:endParaRPr lang="zh-TW" altLang="en-US" dirty="0"/>
              </a:p>
            </p:txBody>
          </p: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05BD505-2D09-AFEF-6BCD-0B9CF333A7F9}"/>
                  </a:ext>
                </a:extLst>
              </p:cNvPr>
              <p:cNvSpPr txBox="1"/>
              <p:nvPr/>
            </p:nvSpPr>
            <p:spPr>
              <a:xfrm>
                <a:off x="2028825" y="487553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Energy Ranking of Coefficients</a:t>
                </a:r>
                <a:endParaRPr lang="zh-TW" altLang="en-US" dirty="0"/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C1A4590-03B3-9F03-1D17-D9E865F04059}"/>
                  </a:ext>
                </a:extLst>
              </p:cNvPr>
              <p:cNvSpPr txBox="1"/>
              <p:nvPr/>
            </p:nvSpPr>
            <p:spPr>
              <a:xfrm>
                <a:off x="6412004" y="1964763"/>
                <a:ext cx="3692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Thresholding Based on Target Ratio</a:t>
                </a:r>
                <a:endParaRPr lang="zh-TW" altLang="en-US" dirty="0"/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CC2C352-28A1-C722-1532-75B6779488B3}"/>
                  </a:ext>
                </a:extLst>
              </p:cNvPr>
              <p:cNvSpPr txBox="1"/>
              <p:nvPr/>
            </p:nvSpPr>
            <p:spPr>
              <a:xfrm>
                <a:off x="6538912" y="3565648"/>
                <a:ext cx="38957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Reconstruction / Compression Output</a:t>
                </a:r>
                <a:endParaRPr lang="zh-TW" altLang="en-US" dirty="0"/>
              </a:p>
            </p:txBody>
          </p:sp>
          <p:cxnSp>
            <p:nvCxnSpPr>
              <p:cNvPr id="17" name="直線單箭頭接點 16">
                <a:extLst>
                  <a:ext uri="{FF2B5EF4-FFF2-40B4-BE49-F238E27FC236}">
                    <a16:creationId xmlns:a16="http://schemas.microsoft.com/office/drawing/2014/main" id="{D368623D-25D8-1464-9225-D20FFCF13270}"/>
                  </a:ext>
                </a:extLst>
              </p:cNvPr>
              <p:cNvCxnSpPr/>
              <p:nvPr/>
            </p:nvCxnSpPr>
            <p:spPr>
              <a:xfrm>
                <a:off x="3571875" y="2482333"/>
                <a:ext cx="0" cy="42279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>
                <a:extLst>
                  <a:ext uri="{FF2B5EF4-FFF2-40B4-BE49-F238E27FC236}">
                    <a16:creationId xmlns:a16="http://schemas.microsoft.com/office/drawing/2014/main" id="{4533E2B3-4BCA-EAD0-113A-F97B22871733}"/>
                  </a:ext>
                </a:extLst>
              </p:cNvPr>
              <p:cNvCxnSpPr/>
              <p:nvPr/>
            </p:nvCxnSpPr>
            <p:spPr>
              <a:xfrm>
                <a:off x="3571875" y="3446204"/>
                <a:ext cx="0" cy="42279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id="{EC150099-A2DF-1684-36CD-C983665ADF4B}"/>
                  </a:ext>
                </a:extLst>
              </p:cNvPr>
              <p:cNvCxnSpPr/>
              <p:nvPr/>
            </p:nvCxnSpPr>
            <p:spPr>
              <a:xfrm>
                <a:off x="3571875" y="4436804"/>
                <a:ext cx="0" cy="42279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078BE66C-5599-56AB-0104-DFFDBB11D0D4}"/>
                  </a:ext>
                </a:extLst>
              </p:cNvPr>
              <p:cNvCxnSpPr/>
              <p:nvPr/>
            </p:nvCxnSpPr>
            <p:spPr>
              <a:xfrm>
                <a:off x="3571875" y="5322629"/>
                <a:ext cx="0" cy="42279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1A7269A6-277D-417D-B9CF-D5F421C02A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71875" y="6134100"/>
                <a:ext cx="0" cy="55555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5AF4068-6799-B8E0-AFE6-DF76176572BA}"/>
                </a:ext>
              </a:extLst>
            </p:cNvPr>
            <p:cNvSpPr txBox="1"/>
            <p:nvPr/>
          </p:nvSpPr>
          <p:spPr>
            <a:xfrm>
              <a:off x="3285192" y="5590517"/>
              <a:ext cx="67369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Compute cumulative sum ratio:</a:t>
              </a:r>
              <a:endParaRPr lang="zh-TW" altLang="en-US" dirty="0"/>
            </a:p>
          </p:txBody>
        </p: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6587A22B-12A9-9F9E-E802-03D9EA402D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9130" y="6573303"/>
              <a:ext cx="224267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43E509FF-17CC-3E10-6FD1-567C1E7F7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9410" y="1393686"/>
              <a:ext cx="1196" cy="52081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78DAF1A8-56A5-95D0-4AE9-9C12A256E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1781" y="1413789"/>
              <a:ext cx="25117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C54B2E4D-A443-3BDE-79CC-C2C0B52B00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5335" y="1413789"/>
              <a:ext cx="0" cy="4498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BF88A418-0BFF-7AD0-03D1-DAB40C951890}"/>
                </a:ext>
              </a:extLst>
            </p:cNvPr>
            <p:cNvCxnSpPr>
              <a:cxnSpLocks/>
            </p:cNvCxnSpPr>
            <p:nvPr/>
          </p:nvCxnSpPr>
          <p:spPr>
            <a:xfrm>
              <a:off x="9225335" y="2337670"/>
              <a:ext cx="0" cy="110063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26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346547-3FB5-1A0A-AD1C-41CDCE05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b="1" dirty="0"/>
              <a:t>Background and Motivation</a:t>
            </a:r>
          </a:p>
          <a:p>
            <a:pPr lvl="1"/>
            <a:r>
              <a:rPr lang="en-US" altLang="zh-TW" dirty="0"/>
              <a:t>Abstract</a:t>
            </a:r>
          </a:p>
          <a:p>
            <a:pPr lvl="1"/>
            <a:r>
              <a:rPr lang="en-US" altLang="zh-TW" dirty="0"/>
              <a:t>Evolution of Signal Expansion Techniques</a:t>
            </a:r>
          </a:p>
          <a:p>
            <a:pPr lvl="1"/>
            <a:r>
              <a:rPr lang="en-US" altLang="zh-TW" dirty="0"/>
              <a:t>Variety of signal expansion methods</a:t>
            </a:r>
            <a:r>
              <a:rPr lang="zh-TW" altLang="en-US" dirty="0"/>
              <a:t> </a:t>
            </a:r>
            <a:r>
              <a:rPr lang="en-US" altLang="zh-TW" dirty="0"/>
              <a:t>in paper</a:t>
            </a:r>
          </a:p>
          <a:p>
            <a:r>
              <a:rPr lang="en-US" altLang="zh-TW" sz="2600" b="1" dirty="0"/>
              <a:t>Proposed Algorithm</a:t>
            </a:r>
          </a:p>
          <a:p>
            <a:pPr lvl="1"/>
            <a:r>
              <a:rPr lang="en-US" altLang="zh-TW" dirty="0"/>
              <a:t>Edge detection</a:t>
            </a:r>
          </a:p>
          <a:p>
            <a:pPr lvl="1"/>
            <a:r>
              <a:rPr lang="en-US" altLang="zh-TW" dirty="0"/>
              <a:t>Morphology</a:t>
            </a:r>
          </a:p>
          <a:p>
            <a:pPr lvl="1"/>
            <a:r>
              <a:rPr lang="en-US" altLang="zh-TW" dirty="0"/>
              <a:t>Adapted-DCT </a:t>
            </a:r>
          </a:p>
          <a:p>
            <a:pPr lvl="1"/>
            <a:r>
              <a:rPr lang="en-US" altLang="zh-TW" dirty="0"/>
              <a:t>Evaluation </a:t>
            </a:r>
          </a:p>
          <a:p>
            <a:r>
              <a:rPr lang="en-US" altLang="zh-TW" sz="2600" b="1" dirty="0"/>
              <a:t>Experiments</a:t>
            </a:r>
            <a:endParaRPr lang="en-US" altLang="zh-TW" sz="2600" dirty="0"/>
          </a:p>
          <a:p>
            <a:r>
              <a:rPr lang="en-US" altLang="zh-TW" sz="2600" b="1" dirty="0"/>
              <a:t>Conclusion</a:t>
            </a:r>
          </a:p>
          <a:p>
            <a:r>
              <a:rPr lang="en-US" altLang="zh-TW" sz="2600" b="1" dirty="0"/>
              <a:t>Relativity of Lecture</a:t>
            </a:r>
          </a:p>
          <a:p>
            <a:endParaRPr lang="en-US" altLang="zh-TW" sz="1800" dirty="0"/>
          </a:p>
          <a:p>
            <a:endParaRPr lang="zh-TW" altLang="en-US" sz="1800" dirty="0"/>
          </a:p>
          <a:p>
            <a:pPr lvl="1"/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8657AF-78AF-EDB2-6A5A-ABD92A141499}"/>
              </a:ext>
            </a:extLst>
          </p:cNvPr>
          <p:cNvSpPr txBox="1"/>
          <p:nvPr/>
        </p:nvSpPr>
        <p:spPr>
          <a:xfrm>
            <a:off x="1069848" y="848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Outline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0772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59D317-3C85-F3E1-C421-7D49A5B5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80748"/>
            <a:ext cx="10058400" cy="4391451"/>
          </a:xfrm>
        </p:spPr>
        <p:txBody>
          <a:bodyPr/>
          <a:lstStyle/>
          <a:p>
            <a:r>
              <a:rPr lang="en-US" altLang="zh-TW" dirty="0"/>
              <a:t>Compression Strategy</a:t>
            </a:r>
          </a:p>
          <a:p>
            <a:pPr lvl="1"/>
            <a:r>
              <a:rPr lang="zh-TW" altLang="zh-TW" dirty="0">
                <a:latin typeface="Arial" panose="020B0604020202020204" pitchFamily="34" charset="0"/>
              </a:rPr>
              <a:t>Define target ratio </a:t>
            </a:r>
            <a:r>
              <a:rPr lang="en-US" altLang="zh-TW" dirty="0">
                <a:latin typeface="Arial" panose="020B0604020202020204" pitchFamily="34" charset="0"/>
              </a:rPr>
              <a:t>target</a:t>
            </a:r>
            <a:r>
              <a:rPr lang="zh-TW" altLang="zh-TW" dirty="0">
                <a:latin typeface="Arial" panose="020B0604020202020204" pitchFamily="34" charset="0"/>
              </a:rPr>
              <a:t>​</a:t>
            </a:r>
            <a:endParaRPr lang="en-US" altLang="zh-TW" dirty="0">
              <a:latin typeface="Arial" panose="020B0604020202020204" pitchFamily="34" charset="0"/>
            </a:endParaRPr>
          </a:p>
          <a:p>
            <a:pPr lvl="1"/>
            <a:r>
              <a:rPr lang="zh-TW" altLang="zh-TW" dirty="0">
                <a:latin typeface="Arial" panose="020B0604020202020204" pitchFamily="34" charset="0"/>
              </a:rPr>
              <a:t>Retain coefficients with largest energy</a:t>
            </a:r>
            <a:endParaRPr lang="en-US" altLang="zh-TW" dirty="0">
              <a:latin typeface="Arial" panose="020B0604020202020204" pitchFamily="34" charset="0"/>
            </a:endParaRPr>
          </a:p>
          <a:p>
            <a:pPr lvl="1"/>
            <a:r>
              <a:rPr lang="zh-TW" altLang="zh-TW" dirty="0">
                <a:latin typeface="Arial" panose="020B0604020202020204" pitchFamily="34" charset="0"/>
              </a:rPr>
              <a:t>High-frequency regions → stricter threshold (preserve details)</a:t>
            </a:r>
            <a:endParaRPr lang="en-US" altLang="zh-TW" dirty="0">
              <a:latin typeface="Arial" panose="020B0604020202020204" pitchFamily="34" charset="0"/>
            </a:endParaRPr>
          </a:p>
          <a:p>
            <a:pPr lvl="1"/>
            <a:r>
              <a:rPr lang="zh-TW" altLang="zh-TW" dirty="0">
                <a:latin typeface="Arial" panose="020B0604020202020204" pitchFamily="34" charset="0"/>
              </a:rPr>
              <a:t>Low-frequency regions → more aggressive compression</a:t>
            </a:r>
            <a:endParaRPr lang="en-US" altLang="zh-TW" dirty="0">
              <a:latin typeface="Arial" panose="020B0604020202020204" pitchFamily="34" charset="0"/>
            </a:endParaRPr>
          </a:p>
          <a:p>
            <a:pPr lvl="1"/>
            <a:endParaRPr lang="en-US" altLang="zh-TW" dirty="0">
              <a:latin typeface="Arial" panose="020B0604020202020204" pitchFamily="34" charset="0"/>
            </a:endParaRPr>
          </a:p>
          <a:p>
            <a:pPr marL="274320" lvl="1" indent="0">
              <a:buNone/>
            </a:pPr>
            <a:endParaRPr lang="zh-TW" altLang="zh-TW" dirty="0">
              <a:latin typeface="Arial" panose="020B0604020202020204" pitchFamily="34" charset="0"/>
            </a:endParaRPr>
          </a:p>
          <a:p>
            <a:r>
              <a:rPr lang="en-US" altLang="zh-TW" dirty="0"/>
              <a:t>Benefits</a:t>
            </a:r>
          </a:p>
          <a:p>
            <a:pPr lvl="1"/>
            <a:r>
              <a:rPr lang="zh-TW" altLang="zh-TW" sz="1600" dirty="0">
                <a:latin typeface="Arial" panose="020B0604020202020204" pitchFamily="34" charset="0"/>
              </a:rPr>
              <a:t>Better preservation of edges &amp; textures</a:t>
            </a:r>
            <a:endParaRPr lang="en-US" altLang="zh-TW" sz="1600" dirty="0">
              <a:latin typeface="Arial" panose="020B0604020202020204" pitchFamily="34" charset="0"/>
            </a:endParaRPr>
          </a:p>
          <a:p>
            <a:pPr lvl="1"/>
            <a:r>
              <a:rPr lang="zh-TW" altLang="zh-TW" sz="1800" dirty="0">
                <a:latin typeface="Arial" panose="020B0604020202020204" pitchFamily="34" charset="0"/>
              </a:rPr>
              <a:t>Reduced blocking artifacts compared to uniform DCT</a:t>
            </a:r>
            <a:endParaRPr lang="en-US" altLang="zh-TW" sz="1800" dirty="0">
              <a:latin typeface="Arial" panose="020B0604020202020204" pitchFamily="34" charset="0"/>
            </a:endParaRPr>
          </a:p>
          <a:p>
            <a:pPr lvl="1"/>
            <a:r>
              <a:rPr lang="zh-TW" altLang="zh-TW" sz="1800" dirty="0">
                <a:latin typeface="Arial" panose="020B0604020202020204" pitchFamily="34" charset="0"/>
              </a:rPr>
              <a:t>Flexible trade-off between compression ratio and visual quality</a:t>
            </a:r>
          </a:p>
          <a:p>
            <a:pPr lvl="1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352FF3-A19B-3376-F02D-2852A94CE7D8}"/>
              </a:ext>
            </a:extLst>
          </p:cNvPr>
          <p:cNvSpPr txBox="1"/>
          <p:nvPr/>
        </p:nvSpPr>
        <p:spPr>
          <a:xfrm>
            <a:off x="1069848" y="6858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Adapted-DCT </a:t>
            </a:r>
            <a:endParaRPr lang="zh-TW" altLang="en-US" sz="4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EC89099-F3A8-C174-9965-FBC212D0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48" y="2162958"/>
            <a:ext cx="735287" cy="2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BEFCCC-7D6E-C482-DA18-03A29F98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3309"/>
            <a:ext cx="11029788" cy="4922981"/>
          </a:xfrm>
        </p:spPr>
        <p:txBody>
          <a:bodyPr>
            <a:normAutofit/>
          </a:bodyPr>
          <a:lstStyle/>
          <a:p>
            <a:r>
              <a:rPr lang="en-US" altLang="zh-TW" dirty="0"/>
              <a:t>Evaluation Metrics for Signal and Image Reconstruction</a:t>
            </a:r>
          </a:p>
          <a:p>
            <a:pPr marL="0" indent="0">
              <a:buNone/>
            </a:pPr>
            <a:r>
              <a:rPr lang="en-US" altLang="zh-TW" dirty="0"/>
              <a:t>In this study, they evaluate signal reconstruction and compression performance using two main criteria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These matrix jointly method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CC66F1-CC11-26AE-87C4-44A7CC47B2D8}"/>
              </a:ext>
            </a:extLst>
          </p:cNvPr>
          <p:cNvSpPr txBox="1"/>
          <p:nvPr/>
        </p:nvSpPr>
        <p:spPr>
          <a:xfrm>
            <a:off x="1069848" y="6059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Evaluation </a:t>
            </a:r>
            <a:endParaRPr lang="zh-TW" altLang="en-US" sz="4000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1E8E720-39E4-139A-2C45-93960C2F6875}"/>
              </a:ext>
            </a:extLst>
          </p:cNvPr>
          <p:cNvGrpSpPr/>
          <p:nvPr/>
        </p:nvGrpSpPr>
        <p:grpSpPr>
          <a:xfrm>
            <a:off x="1569851" y="2727098"/>
            <a:ext cx="6687670" cy="1548525"/>
            <a:chOff x="1689923" y="3244334"/>
            <a:chExt cx="6687670" cy="1548525"/>
          </a:xfrm>
        </p:grpSpPr>
        <p:sp>
          <p:nvSpPr>
            <p:cNvPr id="2" name="左大括弧 1">
              <a:extLst>
                <a:ext uri="{FF2B5EF4-FFF2-40B4-BE49-F238E27FC236}">
                  <a16:creationId xmlns:a16="http://schemas.microsoft.com/office/drawing/2014/main" id="{0CF69093-CEFA-C9C9-5208-024106D9382C}"/>
                </a:ext>
              </a:extLst>
            </p:cNvPr>
            <p:cNvSpPr/>
            <p:nvPr/>
          </p:nvSpPr>
          <p:spPr>
            <a:xfrm>
              <a:off x="1689923" y="3429000"/>
              <a:ext cx="591670" cy="1147482"/>
            </a:xfrm>
            <a:prstGeom prst="leftBrace">
              <a:avLst>
                <a:gd name="adj1" fmla="val 8333"/>
                <a:gd name="adj2" fmla="val 4531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2E63F94-5BBF-F583-272A-0A93F5B1A6C4}"/>
                </a:ext>
              </a:extLst>
            </p:cNvPr>
            <p:cNvSpPr txBox="1"/>
            <p:nvPr/>
          </p:nvSpPr>
          <p:spPr>
            <a:xfrm>
              <a:off x="2281593" y="324433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Cumulative Sum Ratio (CSR)</a:t>
              </a:r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EFC439C-95AF-815E-220C-1809F108210E}"/>
                </a:ext>
              </a:extLst>
            </p:cNvPr>
            <p:cNvSpPr txBox="1"/>
            <p:nvPr/>
          </p:nvSpPr>
          <p:spPr>
            <a:xfrm>
              <a:off x="2281593" y="4423527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Structural Similarity (SSIM)</a:t>
              </a:r>
              <a:endParaRPr lang="zh-TW" altLang="en-US" dirty="0"/>
            </a:p>
          </p:txBody>
        </p:sp>
      </p:grp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6D6C8FC4-6657-592C-1BE4-8277BE61D289}"/>
              </a:ext>
            </a:extLst>
          </p:cNvPr>
          <p:cNvSpPr/>
          <p:nvPr/>
        </p:nvSpPr>
        <p:spPr>
          <a:xfrm>
            <a:off x="4293339" y="4745182"/>
            <a:ext cx="591670" cy="1147482"/>
          </a:xfrm>
          <a:prstGeom prst="leftBrace">
            <a:avLst>
              <a:gd name="adj1" fmla="val 8333"/>
              <a:gd name="adj2" fmla="val 90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7B4712E-7C46-75AF-C6FA-694663FA0981}"/>
              </a:ext>
            </a:extLst>
          </p:cNvPr>
          <p:cNvSpPr txBox="1"/>
          <p:nvPr/>
        </p:nvSpPr>
        <p:spPr>
          <a:xfrm>
            <a:off x="4885009" y="45605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/>
              <a:t>Energy efficiency (frequency-domain)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7B4712E-7C46-75AF-C6FA-694663FA0981}"/>
              </a:ext>
            </a:extLst>
          </p:cNvPr>
          <p:cNvSpPr txBox="1"/>
          <p:nvPr/>
        </p:nvSpPr>
        <p:spPr>
          <a:xfrm>
            <a:off x="4885009" y="57079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Visual fidelity (spatial-domain)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170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BEFCCC-7D6E-C482-DA18-03A29F98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89777"/>
            <a:ext cx="10058400" cy="4050792"/>
          </a:xfrm>
        </p:spPr>
        <p:txBody>
          <a:bodyPr/>
          <a:lstStyle/>
          <a:p>
            <a:r>
              <a:rPr lang="en-US" altLang="zh-TW" dirty="0"/>
              <a:t>Cumulative Sum Ratio (CSR)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CC66F1-CC11-26AE-87C4-44A7CC47B2D8}"/>
              </a:ext>
            </a:extLst>
          </p:cNvPr>
          <p:cNvSpPr txBox="1"/>
          <p:nvPr/>
        </p:nvSpPr>
        <p:spPr>
          <a:xfrm>
            <a:off x="1069848" y="6059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Evaluation </a:t>
            </a:r>
            <a:endParaRPr lang="zh-TW" altLang="en-US" sz="4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0F83CD4-FEF7-A821-71F3-03F00FF871E3}"/>
              </a:ext>
            </a:extLst>
          </p:cNvPr>
          <p:cNvSpPr txBox="1"/>
          <p:nvPr/>
        </p:nvSpPr>
        <p:spPr>
          <a:xfrm>
            <a:off x="1291890" y="2024997"/>
            <a:ext cx="10234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Given a signal of length N, after applying a transform (such as DCT, DWT, or FFT), a set of coefficients can be obtained: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0BF9CB4-7432-952A-B6EF-B72CA2DE54B7}"/>
              </a:ext>
            </a:extLst>
          </p:cNvPr>
          <p:cNvSpPr txBox="1"/>
          <p:nvPr/>
        </p:nvSpPr>
        <p:spPr>
          <a:xfrm>
            <a:off x="5321300" y="2762644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</a:t>
            </a:r>
            <a:r>
              <a:rPr lang="en-US" altLang="zh-TW" baseline="-25000" dirty="0"/>
              <a:t>1</a:t>
            </a:r>
            <a:r>
              <a:rPr lang="en-US" altLang="zh-TW" dirty="0"/>
              <a:t>, C</a:t>
            </a:r>
            <a:r>
              <a:rPr lang="en-US" altLang="zh-TW" baseline="-25000" dirty="0"/>
              <a:t>2</a:t>
            </a:r>
            <a:r>
              <a:rPr lang="en-US" altLang="zh-TW" dirty="0"/>
              <a:t>, …, C</a:t>
            </a:r>
            <a:r>
              <a:rPr lang="en-US" altLang="zh-TW" baseline="-25000" dirty="0"/>
              <a:t>n</a:t>
            </a:r>
            <a:endParaRPr lang="zh-TW" altLang="en-US" baseline="-25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492110-ED1A-2905-1BCF-19C9BDA4F81C}"/>
              </a:ext>
            </a:extLst>
          </p:cNvPr>
          <p:cNvSpPr txBox="1"/>
          <p:nvPr/>
        </p:nvSpPr>
        <p:spPr>
          <a:xfrm>
            <a:off x="1291890" y="3402124"/>
            <a:ext cx="10234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The </a:t>
            </a:r>
            <a:r>
              <a:rPr lang="en-US" altLang="zh-TW" b="1" dirty="0"/>
              <a:t>Cumulative Signal Ratio (CSR)</a:t>
            </a:r>
            <a:r>
              <a:rPr lang="en-US" altLang="zh-TW" dirty="0"/>
              <a:t> is defined as the ratio of the energy contained in the first s coefficients to the total energy of all coefficients, expressed as: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956FF2E-7CFE-4F61-01CF-C0EEF76DC656}"/>
                  </a:ext>
                </a:extLst>
              </p:cNvPr>
              <p:cNvSpPr txBox="1"/>
              <p:nvPr/>
            </p:nvSpPr>
            <p:spPr>
              <a:xfrm>
                <a:off x="5218652" y="4527355"/>
                <a:ext cx="1947196" cy="5037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dirty="0"/>
                  <a:t>CSR(s)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altLang="zh-TW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zh-TW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pt-BR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956FF2E-7CFE-4F61-01CF-C0EEF76DC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652" y="4527355"/>
                <a:ext cx="1947196" cy="503792"/>
              </a:xfrm>
              <a:prstGeom prst="rect">
                <a:avLst/>
              </a:prstGeom>
              <a:blipFill>
                <a:blip r:embed="rId3"/>
                <a:stretch>
                  <a:fillRect l="-7187" b="-48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726F9C21-97E4-C2CE-A251-BE49D7E6F784}"/>
              </a:ext>
            </a:extLst>
          </p:cNvPr>
          <p:cNvSpPr txBox="1"/>
          <p:nvPr/>
        </p:nvSpPr>
        <p:spPr>
          <a:xfrm>
            <a:off x="1291890" y="49602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Ex: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C583405-7FC2-D430-5CE7-C04999AC392C}"/>
              </a:ext>
            </a:extLst>
          </p:cNvPr>
          <p:cNvSpPr txBox="1"/>
          <p:nvPr/>
        </p:nvSpPr>
        <p:spPr>
          <a:xfrm>
            <a:off x="5327523" y="5754322"/>
            <a:ext cx="1838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CSR(10%) = 0.9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68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BEFCCC-7D6E-C482-DA18-03A29F98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369333"/>
          </a:xfrm>
        </p:spPr>
        <p:txBody>
          <a:bodyPr>
            <a:normAutofit/>
          </a:bodyPr>
          <a:lstStyle/>
          <a:p>
            <a:r>
              <a:rPr lang="en-US" altLang="zh-TW" dirty="0"/>
              <a:t>Sorting and Energy Concentration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CC66F1-CC11-26AE-87C4-44A7CC47B2D8}"/>
              </a:ext>
            </a:extLst>
          </p:cNvPr>
          <p:cNvSpPr txBox="1"/>
          <p:nvPr/>
        </p:nvSpPr>
        <p:spPr>
          <a:xfrm>
            <a:off x="1069848" y="6059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Evaluation </a:t>
            </a:r>
            <a:endParaRPr lang="zh-TW" altLang="en-US" sz="4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F76FDE2-9482-66B4-37FF-FA8B40FD5807}"/>
              </a:ext>
            </a:extLst>
          </p:cNvPr>
          <p:cNvSpPr txBox="1"/>
          <p:nvPr/>
        </p:nvSpPr>
        <p:spPr>
          <a:xfrm>
            <a:off x="3417454" y="2650896"/>
            <a:ext cx="5218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Sort coefficients C</a:t>
            </a:r>
            <a:r>
              <a:rPr lang="en-US" altLang="zh-TW" baseline="-25000" dirty="0"/>
              <a:t>n</a:t>
            </a:r>
            <a:r>
              <a:rPr lang="en-US" altLang="zh-TW" dirty="0"/>
              <a:t>​ in </a:t>
            </a:r>
            <a:r>
              <a:rPr lang="en-US" altLang="zh-TW" b="1" dirty="0"/>
              <a:t>descending order</a:t>
            </a:r>
            <a:r>
              <a:rPr lang="en-US" altLang="zh-TW" dirty="0"/>
              <a:t> of magnitude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F27E4E1-01FF-D215-1F07-E60EDF89554C}"/>
              </a:ext>
            </a:extLst>
          </p:cNvPr>
          <p:cNvSpPr txBox="1"/>
          <p:nvPr/>
        </p:nvSpPr>
        <p:spPr>
          <a:xfrm>
            <a:off x="4613563" y="3731458"/>
            <a:ext cx="282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Compute CSR progressively</a:t>
            </a:r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E683291-6AD5-4947-F594-9ED18F3BB317}"/>
              </a:ext>
            </a:extLst>
          </p:cNvPr>
          <p:cNvCxnSpPr>
            <a:cxnSpLocks/>
          </p:cNvCxnSpPr>
          <p:nvPr/>
        </p:nvCxnSpPr>
        <p:spPr>
          <a:xfrm>
            <a:off x="6026727" y="3205048"/>
            <a:ext cx="4618" cy="4752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AC566C-C82F-6FE4-BAF3-1F6D8D2454EC}"/>
              </a:ext>
            </a:extLst>
          </p:cNvPr>
          <p:cNvSpPr txBox="1"/>
          <p:nvPr/>
        </p:nvSpPr>
        <p:spPr>
          <a:xfrm>
            <a:off x="3195781" y="46273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Plot CSR curve → shows how quickly energy accumulates</a:t>
            </a:r>
            <a:endParaRPr lang="zh-TW" altLang="en-US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653983A-9201-2B81-9F32-5E22772867F4}"/>
              </a:ext>
            </a:extLst>
          </p:cNvPr>
          <p:cNvCxnSpPr>
            <a:cxnSpLocks/>
          </p:cNvCxnSpPr>
          <p:nvPr/>
        </p:nvCxnSpPr>
        <p:spPr>
          <a:xfrm>
            <a:off x="6049817" y="4151963"/>
            <a:ext cx="4618" cy="4752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8805A78-2B0E-CC74-8B3B-E966F3865E58}"/>
              </a:ext>
            </a:extLst>
          </p:cNvPr>
          <p:cNvSpPr txBox="1"/>
          <p:nvPr/>
        </p:nvSpPr>
        <p:spPr>
          <a:xfrm>
            <a:off x="3228108" y="54475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TW" dirty="0">
                <a:highlight>
                  <a:srgbClr val="FFFF00"/>
                </a:highlight>
              </a:rPr>
              <a:t>A 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steeper curve </a:t>
            </a:r>
            <a:r>
              <a:rPr lang="en-US" altLang="zh-TW" dirty="0">
                <a:highlight>
                  <a:srgbClr val="FFFF00"/>
                </a:highlight>
              </a:rPr>
              <a:t>means stronger energy compaction</a:t>
            </a:r>
          </a:p>
        </p:txBody>
      </p:sp>
    </p:spTree>
    <p:extLst>
      <p:ext uri="{BB962C8B-B14F-4D97-AF65-F5344CB8AC3E}">
        <p14:creationId xmlns:p14="http://schemas.microsoft.com/office/powerpoint/2010/main" val="300105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9D6FB7-BC8B-D6E1-4A0E-A8CFB6E9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1122152" cy="4050792"/>
          </a:xfrm>
        </p:spPr>
        <p:txBody>
          <a:bodyPr/>
          <a:lstStyle/>
          <a:p>
            <a:r>
              <a:rPr lang="en-US" altLang="zh-TW" dirty="0"/>
              <a:t>Image Recovery Process</a:t>
            </a:r>
          </a:p>
          <a:p>
            <a:endParaRPr lang="en-US" altLang="zh-TW" dirty="0"/>
          </a:p>
          <a:p>
            <a:pPr marL="274320" lvl="1" indent="0">
              <a:buNone/>
            </a:pPr>
            <a:r>
              <a:rPr lang="en-US" altLang="zh-TW" dirty="0"/>
              <a:t>                                                   Apply inverse DCT as the main restoration method</a:t>
            </a:r>
          </a:p>
          <a:p>
            <a:pPr lvl="1"/>
            <a:endParaRPr lang="en-US" altLang="zh-TW" sz="1800" b="0" i="0" u="none" strike="noStrike" baseline="0" dirty="0">
              <a:latin typeface="TimesNewRomanPSMT"/>
            </a:endParaRPr>
          </a:p>
          <a:p>
            <a:pPr lvl="1"/>
            <a:endParaRPr lang="en-US" altLang="zh-TW" sz="1800" b="0" i="0" u="none" strike="noStrike" baseline="0" dirty="0">
              <a:latin typeface="TimesNewRomanPSMT"/>
            </a:endParaRPr>
          </a:p>
          <a:p>
            <a:pPr marL="274320" lvl="1" indent="0">
              <a:buNone/>
            </a:pPr>
            <a:r>
              <a:rPr lang="en-US" altLang="zh-TW" b="0" i="0" u="none" strike="noStrike" baseline="0" dirty="0">
                <a:latin typeface="TimesNewRomanPSMT"/>
              </a:rPr>
              <a:t>Because Process the columns first during compression ,</a:t>
            </a:r>
            <a:r>
              <a:rPr lang="en-US" altLang="zh-TW" dirty="0">
                <a:latin typeface="TimesNewRomanPSMT"/>
              </a:rPr>
              <a:t>they </a:t>
            </a:r>
            <a:r>
              <a:rPr lang="en-US" altLang="zh-TW" b="0" i="0" u="none" strike="noStrike" baseline="0" dirty="0">
                <a:latin typeface="TimesNewRomanPSMT"/>
              </a:rPr>
              <a:t>have to carry out the row process first during recovery</a:t>
            </a:r>
            <a:endParaRPr lang="en-US" altLang="zh-TW" dirty="0"/>
          </a:p>
          <a:p>
            <a:pPr marL="274320" lvl="1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8101FDD-8E67-2877-5157-E33824D0A6D0}"/>
              </a:ext>
            </a:extLst>
          </p:cNvPr>
          <p:cNvSpPr txBox="1"/>
          <p:nvPr/>
        </p:nvSpPr>
        <p:spPr>
          <a:xfrm>
            <a:off x="1069848" y="6059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Evaluation </a:t>
            </a:r>
            <a:endParaRPr lang="zh-TW" altLang="en-US" sz="4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7A45596-330E-E035-6BA1-C78E0AC59BB3}"/>
              </a:ext>
            </a:extLst>
          </p:cNvPr>
          <p:cNvSpPr txBox="1"/>
          <p:nvPr/>
        </p:nvSpPr>
        <p:spPr>
          <a:xfrm>
            <a:off x="5005324" y="6003906"/>
            <a:ext cx="4117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Image recovery ≈ Inverse of compression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141F460-848A-4D6F-CB89-4E915E1A87EA}"/>
              </a:ext>
            </a:extLst>
          </p:cNvPr>
          <p:cNvSpPr txBox="1"/>
          <p:nvPr/>
        </p:nvSpPr>
        <p:spPr>
          <a:xfrm>
            <a:off x="5430982" y="49586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Merge to restore full image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4AB9BF9-757A-B28D-F15A-EC77F09951BA}"/>
              </a:ext>
            </a:extLst>
          </p:cNvPr>
          <p:cNvCxnSpPr>
            <a:cxnSpLocks/>
          </p:cNvCxnSpPr>
          <p:nvPr/>
        </p:nvCxnSpPr>
        <p:spPr>
          <a:xfrm>
            <a:off x="6904182" y="3355033"/>
            <a:ext cx="4618" cy="4752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C0A619D-B433-875D-F0B5-70D73AF3B744}"/>
              </a:ext>
            </a:extLst>
          </p:cNvPr>
          <p:cNvCxnSpPr>
            <a:cxnSpLocks/>
          </p:cNvCxnSpPr>
          <p:nvPr/>
        </p:nvCxnSpPr>
        <p:spPr>
          <a:xfrm>
            <a:off x="6913419" y="4400264"/>
            <a:ext cx="4618" cy="4752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B9D29C9E-21E0-A8FA-52A3-5CFD0F3174EA}"/>
              </a:ext>
            </a:extLst>
          </p:cNvPr>
          <p:cNvSpPr/>
          <p:nvPr/>
        </p:nvSpPr>
        <p:spPr>
          <a:xfrm>
            <a:off x="5005324" y="6003906"/>
            <a:ext cx="397242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0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1B365EAB-E41F-A266-08C9-306DBE59382C}"/>
              </a:ext>
            </a:extLst>
          </p:cNvPr>
          <p:cNvSpPr/>
          <p:nvPr/>
        </p:nvSpPr>
        <p:spPr>
          <a:xfrm>
            <a:off x="5020582" y="5667827"/>
            <a:ext cx="2150835" cy="6056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9CCFE7-FEA7-8668-0F91-2607FEE7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Structural Similarity Index (SSIM)</a:t>
            </a:r>
          </a:p>
          <a:p>
            <a:pPr marL="0" indent="0">
              <a:buNone/>
            </a:pPr>
            <a:r>
              <a:rPr lang="en-US" altLang="zh-TW" dirty="0"/>
              <a:t>Evaluate perceptual quality between original image x and recovered image y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B1F0C4-CA63-0EA3-D7A1-A86A22A3E7B0}"/>
              </a:ext>
            </a:extLst>
          </p:cNvPr>
          <p:cNvSpPr txBox="1"/>
          <p:nvPr/>
        </p:nvSpPr>
        <p:spPr>
          <a:xfrm>
            <a:off x="960582" y="79900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Evaluation </a:t>
            </a:r>
            <a:endParaRPr lang="zh-TW" altLang="en-US" sz="4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608A057-1AD6-6F0F-FA54-15F086A1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99" y="3133202"/>
            <a:ext cx="4454361" cy="59159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7F139AF-7536-EA0E-4EBC-689513A8AC20}"/>
              </a:ext>
            </a:extLst>
          </p:cNvPr>
          <p:cNvSpPr txBox="1"/>
          <p:nvPr/>
        </p:nvSpPr>
        <p:spPr>
          <a:xfrm>
            <a:off x="1302328" y="436725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/>
              <a:t>μ</a:t>
            </a:r>
            <a:r>
              <a:rPr lang="en-US" altLang="zh-TW" baseline="-25000"/>
              <a:t>x</a:t>
            </a:r>
            <a:r>
              <a:rPr lang="en-US" altLang="zh-TW"/>
              <a:t>​,</a:t>
            </a:r>
            <a:r>
              <a:rPr lang="el-GR" altLang="zh-TW"/>
              <a:t>μ</a:t>
            </a:r>
            <a:r>
              <a:rPr lang="en-US" altLang="zh-TW" baseline="-25000"/>
              <a:t>y</a:t>
            </a:r>
            <a:r>
              <a:rPr lang="en-US" altLang="zh-TW"/>
              <a:t>​: mean luminance</a:t>
            </a:r>
          </a:p>
          <a:p>
            <a:r>
              <a:rPr lang="el-GR" altLang="zh-TW"/>
              <a:t>σ</a:t>
            </a:r>
            <a:r>
              <a:rPr lang="en-US" altLang="zh-TW" baseline="-25000"/>
              <a:t>x</a:t>
            </a:r>
            <a:r>
              <a:rPr lang="en-US" altLang="zh-TW"/>
              <a:t>,</a:t>
            </a:r>
            <a:r>
              <a:rPr lang="el-GR" altLang="zh-TW"/>
              <a:t>σ</a:t>
            </a:r>
            <a:r>
              <a:rPr lang="en-US" altLang="zh-TW" baseline="-25000"/>
              <a:t>y</a:t>
            </a:r>
            <a:r>
              <a:rPr lang="en-US" altLang="zh-TW"/>
              <a:t>​: variance</a:t>
            </a:r>
          </a:p>
          <a:p>
            <a:r>
              <a:rPr lang="en-US" altLang="zh-TW"/>
              <a:t>σ</a:t>
            </a:r>
            <a:r>
              <a:rPr lang="en-US" altLang="zh-TW" baseline="-25000"/>
              <a:t>xy</a:t>
            </a:r>
            <a:r>
              <a:rPr lang="en-US" altLang="zh-TW"/>
              <a:t>​: covariance</a:t>
            </a:r>
          </a:p>
          <a:p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443F8ED-A294-A906-4A64-1F2D4CB5BFF5}"/>
              </a:ext>
            </a:extLst>
          </p:cNvPr>
          <p:cNvSpPr txBox="1"/>
          <p:nvPr/>
        </p:nvSpPr>
        <p:spPr>
          <a:xfrm>
            <a:off x="5140987" y="57859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L=255, c</a:t>
            </a:r>
            <a:r>
              <a:rPr lang="en-US" altLang="zh-TW" baseline="-25000" dirty="0"/>
              <a:t>1</a:t>
            </a:r>
            <a:r>
              <a:rPr lang="en-US" altLang="zh-TW" dirty="0"/>
              <a:t>,c</a:t>
            </a:r>
            <a:r>
              <a:rPr lang="en-US" altLang="zh-TW" baseline="-25000" dirty="0"/>
              <a:t>2</a:t>
            </a:r>
            <a:r>
              <a:rPr lang="en-US" altLang="zh-TW" dirty="0"/>
              <a:t>=√255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716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6C424-015B-DC13-03AE-640E65194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B94953-BAC0-2E09-7EE8-9E2A57741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Background and Motivation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Abstract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Evolution of Signal Expansion Techniques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Variety of signal expansion methods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in paper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Proposed Algorithm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Edge detection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Morphology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Adapted-DCT 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Evaluation </a:t>
            </a:r>
          </a:p>
          <a:p>
            <a:r>
              <a:rPr lang="en-US" altLang="zh-TW" sz="2600" b="1" dirty="0"/>
              <a:t>Experiments</a:t>
            </a:r>
            <a:endParaRPr lang="en-US" altLang="zh-TW" sz="2600" dirty="0"/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Relativity of Lecture</a:t>
            </a:r>
          </a:p>
          <a:p>
            <a:endParaRPr lang="en-US" altLang="zh-TW" sz="1800" dirty="0"/>
          </a:p>
          <a:p>
            <a:endParaRPr lang="zh-TW" altLang="en-US" sz="1800" dirty="0"/>
          </a:p>
          <a:p>
            <a:pPr lvl="1"/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943BE5-D329-EF69-5A68-E2B2BB39DC0D}"/>
              </a:ext>
            </a:extLst>
          </p:cNvPr>
          <p:cNvSpPr txBox="1"/>
          <p:nvPr/>
        </p:nvSpPr>
        <p:spPr>
          <a:xfrm>
            <a:off x="1069848" y="848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Outline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4041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22B7E5C-63F5-20DD-1A93-94AE125CC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6654" y="1864844"/>
            <a:ext cx="3694545" cy="4993156"/>
          </a:xfr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E9D7BAA-16E0-0395-94B1-802F331E53BC}"/>
              </a:ext>
            </a:extLst>
          </p:cNvPr>
          <p:cNvSpPr txBox="1">
            <a:spLocks/>
          </p:cNvSpPr>
          <p:nvPr/>
        </p:nvSpPr>
        <p:spPr>
          <a:xfrm>
            <a:off x="912829" y="1280899"/>
            <a:ext cx="10058400" cy="68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+mj-lt"/>
              </a:rPr>
              <a:t>The image expansion performance in terms of  the cumulative sum ratio when preserving 5% of expansion basis function</a:t>
            </a:r>
            <a:endParaRPr lang="zh-TW" altLang="en-US" sz="2000" dirty="0">
              <a:latin typeface="+mj-lt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41008F7-E126-5E82-91BD-4A271B9DAD70}"/>
              </a:ext>
            </a:extLst>
          </p:cNvPr>
          <p:cNvSpPr txBox="1"/>
          <p:nvPr/>
        </p:nvSpPr>
        <p:spPr>
          <a:xfrm>
            <a:off x="651164" y="379671"/>
            <a:ext cx="11499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Comparison of different method with different image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12261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E9D7BAA-16E0-0395-94B1-802F331E53BC}"/>
              </a:ext>
            </a:extLst>
          </p:cNvPr>
          <p:cNvSpPr txBox="1">
            <a:spLocks/>
          </p:cNvSpPr>
          <p:nvPr/>
        </p:nvSpPr>
        <p:spPr>
          <a:xfrm>
            <a:off x="912829" y="1280899"/>
            <a:ext cx="10058400" cy="68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+mj-lt"/>
              </a:rPr>
              <a:t>The image expansion performance in terms of  the cumulative sum ratio when preserving 5% of expansion basis function</a:t>
            </a:r>
            <a:endParaRPr lang="zh-TW" altLang="en-US" sz="2000" dirty="0">
              <a:latin typeface="+mj-lt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41008F7-E126-5E82-91BD-4A271B9DAD70}"/>
              </a:ext>
            </a:extLst>
          </p:cNvPr>
          <p:cNvSpPr txBox="1"/>
          <p:nvPr/>
        </p:nvSpPr>
        <p:spPr>
          <a:xfrm>
            <a:off x="651164" y="379671"/>
            <a:ext cx="11499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Comparison of different method with different image</a:t>
            </a:r>
            <a:endParaRPr lang="zh-TW" altLang="en-US" sz="40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8FD2D9B-2A14-B6EC-A57B-8F24F7617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8356" y="1967346"/>
            <a:ext cx="3654555" cy="4890654"/>
          </a:xfrm>
        </p:spPr>
      </p:pic>
    </p:spTree>
    <p:extLst>
      <p:ext uri="{BB962C8B-B14F-4D97-AF65-F5344CB8AC3E}">
        <p14:creationId xmlns:p14="http://schemas.microsoft.com/office/powerpoint/2010/main" val="159648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3BC3A4A-EFA8-BA30-D219-B55C5AEBC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807" y="1087557"/>
            <a:ext cx="5784261" cy="1819831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830632B-758D-1AA6-24E6-F360DC3850C2}"/>
              </a:ext>
            </a:extLst>
          </p:cNvPr>
          <p:cNvSpPr txBox="1"/>
          <p:nvPr/>
        </p:nvSpPr>
        <p:spPr>
          <a:xfrm>
            <a:off x="651164" y="379671"/>
            <a:ext cx="11499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0" i="0" u="none" strike="noStrike" baseline="0" dirty="0">
                <a:latin typeface="+mj-lt"/>
              </a:rPr>
              <a:t>Result</a:t>
            </a:r>
            <a:endParaRPr lang="zh-TW" altLang="en-US" sz="2800" dirty="0">
              <a:latin typeface="+mj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4C3B056-6F0C-F178-9010-EBE21DCA1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07" y="2907388"/>
            <a:ext cx="5823662" cy="18741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C0F2A5E-8FAD-6E1E-A5D8-784C307D2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08" y="4781538"/>
            <a:ext cx="5823662" cy="19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CFDA2-BA30-27E9-1180-E1EA7B6B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B9397-5C8F-EF72-1010-9FEBE466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b="1" dirty="0"/>
              <a:t>Background and Motivation</a:t>
            </a:r>
          </a:p>
          <a:p>
            <a:pPr lvl="1"/>
            <a:r>
              <a:rPr lang="en-US" altLang="zh-TW" dirty="0"/>
              <a:t>Abstract</a:t>
            </a:r>
          </a:p>
          <a:p>
            <a:pPr lvl="1"/>
            <a:r>
              <a:rPr lang="en-US" altLang="zh-TW" dirty="0"/>
              <a:t>Evolution of Signal Expansion Techniques</a:t>
            </a:r>
          </a:p>
          <a:p>
            <a:pPr lvl="1"/>
            <a:r>
              <a:rPr lang="en-US" altLang="zh-TW" dirty="0"/>
              <a:t>Variety of signal expansion methods</a:t>
            </a:r>
            <a:r>
              <a:rPr lang="zh-TW" altLang="en-US" dirty="0"/>
              <a:t> </a:t>
            </a:r>
            <a:r>
              <a:rPr lang="en-US" altLang="zh-TW" dirty="0"/>
              <a:t>in paper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Proposed Algorithm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Edge detection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Morphology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Adapted-DCT 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Evaluation 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endParaRPr lang="en-US" altLang="zh-TW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Relativity of Lecture</a:t>
            </a:r>
          </a:p>
          <a:p>
            <a:endParaRPr lang="en-US" altLang="zh-TW" sz="1800" dirty="0"/>
          </a:p>
          <a:p>
            <a:endParaRPr lang="zh-TW" altLang="en-US" sz="1800" dirty="0"/>
          </a:p>
          <a:p>
            <a:pPr lvl="1"/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02A582-30B3-40ED-DDE5-180F2E2B306F}"/>
              </a:ext>
            </a:extLst>
          </p:cNvPr>
          <p:cNvSpPr txBox="1"/>
          <p:nvPr/>
        </p:nvSpPr>
        <p:spPr>
          <a:xfrm>
            <a:off x="1069848" y="848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Outline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75922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76117-F58B-F7FF-4C61-60B40716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66586-C6C8-5A7D-A083-7552CDD1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Background and Motivation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Abstract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Evolution of Signal Expansion Techniques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Variety of signal expansion methods</a:t>
            </a:r>
            <a:r>
              <a:rPr lang="zh-TW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in paper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Proposed Algorithm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Edge detection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Morphology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Adapted-DCT 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Evaluation 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  <a:endParaRPr lang="en-US" altLang="zh-TW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TW" sz="2600" b="1" dirty="0"/>
              <a:t>Conclusion</a:t>
            </a:r>
          </a:p>
          <a:p>
            <a:r>
              <a:rPr lang="en-US" altLang="zh-TW" sz="2600" b="1" dirty="0">
                <a:solidFill>
                  <a:schemeClr val="bg1">
                    <a:lumMod val="85000"/>
                  </a:schemeClr>
                </a:solidFill>
              </a:rPr>
              <a:t>Relativity of Lecture</a:t>
            </a:r>
          </a:p>
          <a:p>
            <a:endParaRPr lang="en-US" altLang="zh-TW" sz="1800" dirty="0"/>
          </a:p>
          <a:p>
            <a:endParaRPr lang="zh-TW" altLang="en-US" sz="1800" dirty="0"/>
          </a:p>
          <a:p>
            <a:pPr lvl="1"/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F8FD30D-85F0-8C27-4D45-D4BC766A6B99}"/>
              </a:ext>
            </a:extLst>
          </p:cNvPr>
          <p:cNvSpPr txBox="1"/>
          <p:nvPr/>
        </p:nvSpPr>
        <p:spPr>
          <a:xfrm>
            <a:off x="1069848" y="848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Outline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13578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078A10-2220-3D74-CD66-99FF9711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8582"/>
            <a:ext cx="10058400" cy="470361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Adapted-DCT-based Image Compression &amp; Recovery</a:t>
            </a:r>
          </a:p>
          <a:p>
            <a:pPr lvl="1"/>
            <a:r>
              <a:rPr lang="en-US" altLang="zh-TW" dirty="0"/>
              <a:t>Improve image compression and recovery quality through an </a:t>
            </a:r>
            <a:r>
              <a:rPr lang="en-US" altLang="zh-TW" dirty="0">
                <a:solidFill>
                  <a:srgbClr val="FF0000"/>
                </a:solidFill>
              </a:rPr>
              <a:t>adapted discrete cosine transform </a:t>
            </a:r>
            <a:r>
              <a:rPr lang="en-US" altLang="zh-TW" dirty="0"/>
              <a:t>(Adapted-DCT)</a:t>
            </a:r>
          </a:p>
          <a:p>
            <a:pPr lvl="1"/>
            <a:r>
              <a:rPr lang="en-US" altLang="zh-TW" dirty="0"/>
              <a:t>Dynamically adjust DCT weights and block sizes according to </a:t>
            </a:r>
            <a:r>
              <a:rPr lang="en-US" altLang="zh-TW" dirty="0">
                <a:solidFill>
                  <a:srgbClr val="FF0000"/>
                </a:solidFill>
              </a:rPr>
              <a:t>the image’s frequency distribution </a:t>
            </a:r>
            <a:r>
              <a:rPr lang="en-US" altLang="zh-TW" dirty="0"/>
              <a:t>to achieve more targeted compression</a:t>
            </a:r>
          </a:p>
          <a:p>
            <a:endParaRPr lang="en-US" altLang="zh-TW" dirty="0"/>
          </a:p>
          <a:p>
            <a:r>
              <a:rPr lang="en-US" altLang="zh-TW" sz="2400" dirty="0"/>
              <a:t>Analysis and Contributions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/>
              <a:t>Performs best on images with </a:t>
            </a:r>
            <a:r>
              <a:rPr lang="en-US" altLang="zh-TW" dirty="0">
                <a:solidFill>
                  <a:srgbClr val="FF0000"/>
                </a:solidFill>
              </a:rPr>
              <a:t>distinct spectral structures</a:t>
            </a:r>
            <a:r>
              <a:rPr lang="en-US" altLang="zh-TW" dirty="0"/>
              <a:t>, effectively preserving major information with minimal distortion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/>
              <a:t>Struggles when high-frequency noise or complex textures are intertwined with low-frequency regions.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/>
              <a:t>Outperforms traditional DCT and JPEG methods, achieving higher compression ratios and better visual quality across datasets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C336F73-C0F1-C3BC-623A-81B9DFA45220}"/>
              </a:ext>
            </a:extLst>
          </p:cNvPr>
          <p:cNvSpPr txBox="1"/>
          <p:nvPr/>
        </p:nvSpPr>
        <p:spPr>
          <a:xfrm>
            <a:off x="651164" y="379671"/>
            <a:ext cx="11499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Conclusion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42929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2B84EC-1FA0-1BF7-588B-469DE10A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Conclusion and Future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/>
              <a:t>The Adapted-DCT method demonstrates </a:t>
            </a:r>
            <a:r>
              <a:rPr lang="en-US" altLang="zh-TW" dirty="0">
                <a:solidFill>
                  <a:srgbClr val="FF0000"/>
                </a:solidFill>
              </a:rPr>
              <a:t>strong potential </a:t>
            </a:r>
            <a:r>
              <a:rPr lang="en-US" altLang="zh-TW" dirty="0"/>
              <a:t>as a new standard for image compression and recovery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/>
              <a:t>Its underlying principles can extend to audio compression, signal analysis, and edge-device image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/>
              <a:t>Confidence remains high in its robustness and scalability across signal-processing domains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B5071B-04CC-7282-5B88-7643C5AC27E7}"/>
              </a:ext>
            </a:extLst>
          </p:cNvPr>
          <p:cNvSpPr txBox="1"/>
          <p:nvPr/>
        </p:nvSpPr>
        <p:spPr>
          <a:xfrm>
            <a:off x="651164" y="379671"/>
            <a:ext cx="11499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Conclusion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76238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3061-A8CC-AEDE-B79A-E5CCC0F0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11AAD9-FE97-A16D-DD69-96B5FAFB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S. -Y. Luo, K. -C. Chen, J. -J. Ding, C. -C. Lee and H. -J. Lee, "High and Low Frequency Region Separation Method for Adaptive Image Expansion," </a:t>
            </a:r>
            <a:r>
              <a:rPr lang="en-US" altLang="zh-TW" i="1" dirty="0"/>
              <a:t>2024 Asia Pacific Signal and Information Processing Association Annual Summit and Conference (APSIPA ASC)</a:t>
            </a:r>
            <a:r>
              <a:rPr lang="en-US" altLang="zh-TW" dirty="0"/>
              <a:t>, Macau, Macao, 2024, pp. 1-6, </a:t>
            </a:r>
            <a:r>
              <a:rPr lang="en-US" altLang="zh-TW" dirty="0" err="1"/>
              <a:t>doi</a:t>
            </a:r>
            <a:r>
              <a:rPr lang="en-US" altLang="zh-TW" dirty="0"/>
              <a:t>: 10.1109/APSIPAASC63619.2025.10848888.</a:t>
            </a:r>
          </a:p>
          <a:p>
            <a:r>
              <a:rPr lang="en-US" altLang="zh-TW" dirty="0"/>
              <a:t>https://en.wikipedia.org/wiki/Fourier_series</a:t>
            </a:r>
          </a:p>
          <a:p>
            <a:r>
              <a:rPr lang="en-US" altLang="zh-TW" dirty="0" err="1"/>
              <a:t>Haiyong</a:t>
            </a:r>
            <a:r>
              <a:rPr lang="en-US" altLang="zh-TW" dirty="0"/>
              <a:t> Wang and  </a:t>
            </a:r>
            <a:r>
              <a:rPr lang="en-US" altLang="zh-TW" dirty="0" err="1"/>
              <a:t>Shuhuang</a:t>
            </a:r>
            <a:r>
              <a:rPr lang="en-US" altLang="zh-TW" dirty="0"/>
              <a:t> Xiang ; Math. Comp. </a:t>
            </a:r>
            <a:r>
              <a:rPr lang="en-US" altLang="zh-TW" b="1" dirty="0"/>
              <a:t>81</a:t>
            </a:r>
            <a:r>
              <a:rPr lang="en-US" altLang="zh-TW" dirty="0"/>
              <a:t> (2012), 861-877 DOI: https://doi.org/10.1090/S0025-5718-2011-02549-4 Published electronically: October 18, 2011</a:t>
            </a:r>
          </a:p>
          <a:p>
            <a:r>
              <a:rPr lang="en-US" altLang="zh-TW" dirty="0"/>
              <a:t>https://en.wikipedia.org/wiki/Discrete_sine_transform</a:t>
            </a:r>
          </a:p>
          <a:p>
            <a:r>
              <a:rPr lang="en-US" altLang="zh-TW" dirty="0" err="1"/>
              <a:t>Alouache</a:t>
            </a:r>
            <a:r>
              <a:rPr lang="en-US" altLang="zh-TW" dirty="0"/>
              <a:t>, D., Ameur, Z. &amp; Kachi, D. Catadioptric images compression using an adapted neighborhood and the shape-adaptive DCT. </a:t>
            </a:r>
            <a:r>
              <a:rPr lang="en-US" altLang="zh-TW" i="1" dirty="0" err="1"/>
              <a:t>Multimed</a:t>
            </a:r>
            <a:r>
              <a:rPr lang="en-US" altLang="zh-TW" i="1" dirty="0"/>
              <a:t> Tools Appl</a:t>
            </a:r>
            <a:r>
              <a:rPr lang="en-US" altLang="zh-TW" dirty="0"/>
              <a:t> </a:t>
            </a:r>
            <a:r>
              <a:rPr lang="en-US" altLang="zh-TW" b="1" dirty="0"/>
              <a:t>79</a:t>
            </a:r>
            <a:r>
              <a:rPr lang="en-US" altLang="zh-TW" dirty="0"/>
              <a:t>, 6781–6797 (</a:t>
            </a:r>
            <a:r>
              <a:rPr lang="en-US" altLang="zh-TW"/>
              <a:t>2020)</a:t>
            </a:r>
            <a:br>
              <a:rPr lang="en-US" altLang="zh-TW" dirty="0"/>
            </a:b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D2D483A-8445-C5CE-A09B-E3A31153CAEE}"/>
              </a:ext>
            </a:extLst>
          </p:cNvPr>
          <p:cNvSpPr txBox="1"/>
          <p:nvPr/>
        </p:nvSpPr>
        <p:spPr>
          <a:xfrm>
            <a:off x="651164" y="379671"/>
            <a:ext cx="11499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Reference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37694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809026D-AD55-BDC6-8592-F649957F4E93}"/>
              </a:ext>
            </a:extLst>
          </p:cNvPr>
          <p:cNvSpPr txBox="1"/>
          <p:nvPr/>
        </p:nvSpPr>
        <p:spPr>
          <a:xfrm>
            <a:off x="781050" y="2752725"/>
            <a:ext cx="10982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000" b="1" dirty="0"/>
              <a:t>Thanks for your attention</a:t>
            </a:r>
            <a:endParaRPr lang="zh-TW" alt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10509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393250-2EA6-4B0D-7B83-254C5C4B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03604"/>
            <a:ext cx="12075458" cy="46117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dirty="0"/>
              <a:t>Signal expansion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Traditional methods often suffer from artifacts, especially ringing effects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Develop a new adaptive image expansion framework that considers the frequency characteristics of image region</a:t>
            </a:r>
          </a:p>
          <a:p>
            <a:pPr algn="ctr"/>
            <a:r>
              <a:rPr lang="en-US" altLang="zh-TW" dirty="0"/>
              <a:t>Separate the image into high-frequency (edge) and low-frequency (smooth) components</a:t>
            </a:r>
          </a:p>
          <a:p>
            <a:pPr algn="ctr"/>
            <a:r>
              <a:rPr lang="en-US" altLang="zh-TW" dirty="0"/>
              <a:t>Apply adaptive DCT expansion to each region independently, minimizing interference between them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16A4B8-4785-C031-9DF4-138668B68387}"/>
              </a:ext>
            </a:extLst>
          </p:cNvPr>
          <p:cNvSpPr txBox="1"/>
          <p:nvPr/>
        </p:nvSpPr>
        <p:spPr>
          <a:xfrm>
            <a:off x="1069848" y="482084"/>
            <a:ext cx="9502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Abstract</a:t>
            </a:r>
            <a:endParaRPr lang="zh-TW" altLang="en-US" sz="40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AC16C1-9C39-8BA2-9620-B61C341232C0}"/>
              </a:ext>
            </a:extLst>
          </p:cNvPr>
          <p:cNvCxnSpPr>
            <a:cxnSpLocks/>
          </p:cNvCxnSpPr>
          <p:nvPr/>
        </p:nvCxnSpPr>
        <p:spPr>
          <a:xfrm>
            <a:off x="6087035" y="1918447"/>
            <a:ext cx="0" cy="8875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F8B630D-1C42-729F-77AE-7447D40C2FBD}"/>
              </a:ext>
            </a:extLst>
          </p:cNvPr>
          <p:cNvCxnSpPr>
            <a:cxnSpLocks/>
          </p:cNvCxnSpPr>
          <p:nvPr/>
        </p:nvCxnSpPr>
        <p:spPr>
          <a:xfrm>
            <a:off x="6087035" y="3491753"/>
            <a:ext cx="8965" cy="8113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3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73FB23-6B7B-7B1F-21BD-9E6B8804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92490"/>
            <a:ext cx="10058400" cy="4050792"/>
          </a:xfrm>
        </p:spPr>
        <p:txBody>
          <a:bodyPr/>
          <a:lstStyle/>
          <a:p>
            <a:r>
              <a:rPr lang="en-US" altLang="zh-TW" dirty="0"/>
              <a:t>Adaptive region segmentation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proposed adaptive DCT expansion effectively reduces</a:t>
            </a:r>
          </a:p>
          <a:p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3C0CF9E-ABBA-C8B9-9AFF-2D4535FD13FF}"/>
              </a:ext>
            </a:extLst>
          </p:cNvPr>
          <p:cNvSpPr txBox="1"/>
          <p:nvPr/>
        </p:nvSpPr>
        <p:spPr>
          <a:xfrm>
            <a:off x="1069848" y="482084"/>
            <a:ext cx="9502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Abstract</a:t>
            </a:r>
            <a:endParaRPr lang="zh-TW" altLang="en-US" sz="4000" dirty="0"/>
          </a:p>
        </p:txBody>
      </p:sp>
      <p:sp>
        <p:nvSpPr>
          <p:cNvPr id="7" name="左大括弧 6">
            <a:extLst>
              <a:ext uri="{FF2B5EF4-FFF2-40B4-BE49-F238E27FC236}">
                <a16:creationId xmlns:a16="http://schemas.microsoft.com/office/drawing/2014/main" id="{94A51AA3-FB33-EE7F-45C4-48E9E58BBA66}"/>
              </a:ext>
            </a:extLst>
          </p:cNvPr>
          <p:cNvSpPr/>
          <p:nvPr/>
        </p:nvSpPr>
        <p:spPr>
          <a:xfrm>
            <a:off x="4616823" y="1213636"/>
            <a:ext cx="591670" cy="114748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42A6F56-4DE1-8451-538F-3F0D9DB48739}"/>
              </a:ext>
            </a:extLst>
          </p:cNvPr>
          <p:cNvSpPr txBox="1"/>
          <p:nvPr/>
        </p:nvSpPr>
        <p:spPr>
          <a:xfrm>
            <a:off x="5289176" y="981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edge detection 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7237CD-C250-01E2-EE0C-38BE71856013}"/>
              </a:ext>
            </a:extLst>
          </p:cNvPr>
          <p:cNvSpPr txBox="1"/>
          <p:nvPr/>
        </p:nvSpPr>
        <p:spPr>
          <a:xfrm>
            <a:off x="5289176" y="21764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connectivity-based region division</a:t>
            </a:r>
            <a:endParaRPr lang="zh-TW" altLang="en-US" dirty="0"/>
          </a:p>
        </p:txBody>
      </p: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1276DD88-6501-C246-E391-DEE15F046D2A}"/>
              </a:ext>
            </a:extLst>
          </p:cNvPr>
          <p:cNvSpPr/>
          <p:nvPr/>
        </p:nvSpPr>
        <p:spPr>
          <a:xfrm>
            <a:off x="7431741" y="3738476"/>
            <a:ext cx="591670" cy="114748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D9CFA75-C2AA-3A27-8C32-62BA3CA0AAC8}"/>
              </a:ext>
            </a:extLst>
          </p:cNvPr>
          <p:cNvSpPr txBox="1"/>
          <p:nvPr/>
        </p:nvSpPr>
        <p:spPr>
          <a:xfrm>
            <a:off x="8122024" y="3504865"/>
            <a:ext cx="266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Ringing effects at edges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0A48661-2D53-269D-64C3-BBD9AE9F4963}"/>
              </a:ext>
            </a:extLst>
          </p:cNvPr>
          <p:cNvSpPr txBox="1"/>
          <p:nvPr/>
        </p:nvSpPr>
        <p:spPr>
          <a:xfrm>
            <a:off x="8122024" y="4700039"/>
            <a:ext cx="387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Reconstruction error in smooth regions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78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547952-14C0-A6D7-7726-E68EE6A4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48" y="1403604"/>
            <a:ext cx="10058400" cy="4692396"/>
          </a:xfrm>
        </p:spPr>
        <p:txBody>
          <a:bodyPr>
            <a:normAutofit/>
          </a:bodyPr>
          <a:lstStyle/>
          <a:p>
            <a:r>
              <a:rPr lang="en-US" altLang="zh-TW" dirty="0"/>
              <a:t>Classical expansion techniques</a:t>
            </a:r>
          </a:p>
          <a:p>
            <a:pPr lvl="1"/>
            <a:r>
              <a:rPr lang="en-US" altLang="zh-TW" dirty="0"/>
              <a:t>Fourier Series 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Legendre Polynomial Expansion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Wavelet Transform (DWT) 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627687-40B3-A862-60CA-7E79ACD41CF8}"/>
              </a:ext>
            </a:extLst>
          </p:cNvPr>
          <p:cNvSpPr txBox="1"/>
          <p:nvPr/>
        </p:nvSpPr>
        <p:spPr>
          <a:xfrm>
            <a:off x="1069848" y="482084"/>
            <a:ext cx="9502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Evolution of Signal Expansion Techniques</a:t>
            </a:r>
            <a:endParaRPr lang="zh-TW" altLang="en-US" sz="4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028C43A-5B22-624D-6777-EC03CD7D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28070"/>
            <a:ext cx="2381250" cy="1905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F62CF15-9F30-CCB9-38AD-707E4E06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786"/>
          <a:stretch>
            <a:fillRect/>
          </a:stretch>
        </p:blipFill>
        <p:spPr>
          <a:xfrm>
            <a:off x="1570860" y="2247900"/>
            <a:ext cx="3762876" cy="5429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546C452-E8DD-5401-839B-AD60702B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3133070"/>
            <a:ext cx="2771775" cy="18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D3B6516-AD7B-211F-5382-D33968C5A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530" y="5104011"/>
            <a:ext cx="3410307" cy="161007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40D1587-3FD7-A822-0A3F-89E786132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0860" y="5104011"/>
            <a:ext cx="2809158" cy="128691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71BE637-6773-30CA-4E8A-E73A5A8D1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364" y="3635121"/>
            <a:ext cx="2123652" cy="7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A8A28B-EBF1-BCDE-57B0-3BE281FA1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00" y="234898"/>
            <a:ext cx="10058400" cy="4050792"/>
          </a:xfrm>
        </p:spPr>
        <p:txBody>
          <a:bodyPr/>
          <a:lstStyle/>
          <a:p>
            <a:r>
              <a:rPr lang="en-US" altLang="zh-TW" dirty="0"/>
              <a:t>Discrete Cosine Transform (DCT)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Discrete sine transform (DST) 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F6EE8D09-45B6-51EF-B7A7-1BEF6D9DE8AF}"/>
              </a:ext>
            </a:extLst>
          </p:cNvPr>
          <p:cNvGrpSpPr/>
          <p:nvPr/>
        </p:nvGrpSpPr>
        <p:grpSpPr>
          <a:xfrm>
            <a:off x="3543358" y="649843"/>
            <a:ext cx="6146367" cy="2397148"/>
            <a:chOff x="1278431" y="694245"/>
            <a:chExt cx="6146367" cy="2397148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105E8E34-7A62-49A4-15B0-EB0F1F682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431" y="1281623"/>
              <a:ext cx="4658375" cy="562053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7463B60A-3F74-9685-072B-2081C7BC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316" y="1894329"/>
              <a:ext cx="5172797" cy="543001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CBEAA997-D847-4DA0-114F-1C23A6AC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316" y="694245"/>
              <a:ext cx="6144482" cy="56205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449DDBFF-D8FA-024E-12E3-D5FC2A56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8431" y="2481708"/>
              <a:ext cx="5163271" cy="609685"/>
            </a:xfrm>
            <a:prstGeom prst="rect">
              <a:avLst/>
            </a:prstGeom>
          </p:spPr>
        </p:pic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0DE5AA70-87AA-BE29-B057-EB22F5C3D956}"/>
              </a:ext>
            </a:extLst>
          </p:cNvPr>
          <p:cNvGrpSpPr/>
          <p:nvPr/>
        </p:nvGrpSpPr>
        <p:grpSpPr>
          <a:xfrm>
            <a:off x="1347000" y="774813"/>
            <a:ext cx="1762126" cy="2172638"/>
            <a:chOff x="7927601" y="773206"/>
            <a:chExt cx="1762126" cy="2172638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2B307D2-A96C-D957-893A-143BE2DD441F}"/>
                </a:ext>
              </a:extLst>
            </p:cNvPr>
            <p:cNvSpPr txBox="1"/>
            <p:nvPr/>
          </p:nvSpPr>
          <p:spPr>
            <a:xfrm>
              <a:off x="7927602" y="773206"/>
              <a:ext cx="971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</a:t>
              </a:r>
              <a:endParaRPr lang="zh-TW" altLang="en-US" dirty="0">
                <a:latin typeface="+mj-lt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090C246-E7F0-40F8-763C-37313AA52648}"/>
                </a:ext>
              </a:extLst>
            </p:cNvPr>
            <p:cNvSpPr txBox="1"/>
            <p:nvPr/>
          </p:nvSpPr>
          <p:spPr>
            <a:xfrm>
              <a:off x="7927602" y="1334049"/>
              <a:ext cx="971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DCT-II</a:t>
              </a:r>
              <a:endParaRPr lang="zh-TW" altLang="en-US" dirty="0">
                <a:latin typeface="+mj-lt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2CA92AA8-C3F2-0E9E-FD47-1AD65A576A76}"/>
                </a:ext>
              </a:extLst>
            </p:cNvPr>
            <p:cNvSpPr txBox="1"/>
            <p:nvPr/>
          </p:nvSpPr>
          <p:spPr>
            <a:xfrm>
              <a:off x="7927602" y="1981163"/>
              <a:ext cx="1762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DCT-III</a:t>
              </a:r>
              <a:endParaRPr lang="zh-TW" altLang="en-US" dirty="0">
                <a:latin typeface="+mj-lt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8A5E59DA-60B1-1DE7-E550-38ADB5C7E737}"/>
                </a:ext>
              </a:extLst>
            </p:cNvPr>
            <p:cNvSpPr txBox="1"/>
            <p:nvPr/>
          </p:nvSpPr>
          <p:spPr>
            <a:xfrm>
              <a:off x="7927601" y="2576512"/>
              <a:ext cx="1762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</a:t>
              </a:r>
              <a:r>
                <a:rPr lang="en-US" altLang="zh-TW" b="1" dirty="0"/>
                <a:t>V</a:t>
              </a:r>
              <a:endParaRPr lang="zh-TW" altLang="en-US" dirty="0">
                <a:latin typeface="+mj-lt"/>
              </a:endParaRPr>
            </a:p>
          </p:txBody>
        </p:sp>
      </p:grpSp>
      <p:sp>
        <p:nvSpPr>
          <p:cNvPr id="25" name="橢圓 24">
            <a:extLst>
              <a:ext uri="{FF2B5EF4-FFF2-40B4-BE49-F238E27FC236}">
                <a16:creationId xmlns:a16="http://schemas.microsoft.com/office/drawing/2014/main" id="{A0E389F0-9C6A-F73B-0229-60B5B9CD7135}"/>
              </a:ext>
            </a:extLst>
          </p:cNvPr>
          <p:cNvSpPr/>
          <p:nvPr/>
        </p:nvSpPr>
        <p:spPr>
          <a:xfrm>
            <a:off x="1186229" y="923365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FBFC90D3-80FD-21F3-261F-AE17825982FE}"/>
              </a:ext>
            </a:extLst>
          </p:cNvPr>
          <p:cNvSpPr/>
          <p:nvPr/>
        </p:nvSpPr>
        <p:spPr>
          <a:xfrm>
            <a:off x="1186229" y="1502161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BB391D6A-0C7D-AC4F-3B3B-9919F7039F82}"/>
              </a:ext>
            </a:extLst>
          </p:cNvPr>
          <p:cNvSpPr/>
          <p:nvPr/>
        </p:nvSpPr>
        <p:spPr>
          <a:xfrm>
            <a:off x="1186229" y="209267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2E79D4E0-B38F-3E6D-7E0C-A93074036A9E}"/>
              </a:ext>
            </a:extLst>
          </p:cNvPr>
          <p:cNvSpPr/>
          <p:nvPr/>
        </p:nvSpPr>
        <p:spPr>
          <a:xfrm>
            <a:off x="1186229" y="2724602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62A1D1A-60BB-79FB-CEB1-42E96C338188}"/>
              </a:ext>
            </a:extLst>
          </p:cNvPr>
          <p:cNvSpPr/>
          <p:nvPr/>
        </p:nvSpPr>
        <p:spPr>
          <a:xfrm>
            <a:off x="1186229" y="3728091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302A8B34-5A4A-BF83-AD3F-072B9F49963D}"/>
              </a:ext>
            </a:extLst>
          </p:cNvPr>
          <p:cNvSpPr/>
          <p:nvPr/>
        </p:nvSpPr>
        <p:spPr>
          <a:xfrm>
            <a:off x="1186229" y="5098711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78BE27D6-A48C-C7D1-BC2B-3F3AC20B1138}"/>
              </a:ext>
            </a:extLst>
          </p:cNvPr>
          <p:cNvSpPr/>
          <p:nvPr/>
        </p:nvSpPr>
        <p:spPr>
          <a:xfrm>
            <a:off x="1186659" y="5808016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10F7DD5C-7A49-F2A6-CF54-BF03A6F87DD1}"/>
              </a:ext>
            </a:extLst>
          </p:cNvPr>
          <p:cNvGrpSpPr/>
          <p:nvPr/>
        </p:nvGrpSpPr>
        <p:grpSpPr>
          <a:xfrm>
            <a:off x="3447890" y="3496721"/>
            <a:ext cx="6146367" cy="3277131"/>
            <a:chOff x="1278431" y="3512103"/>
            <a:chExt cx="6146367" cy="3277131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8BA4DA34-2DB7-6587-C638-CB8FCE55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8431" y="3512103"/>
              <a:ext cx="5058481" cy="1143160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48973520-4656-11DB-2631-01BF1A904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8431" y="4873759"/>
              <a:ext cx="4944165" cy="647790"/>
            </a:xfrm>
            <a:prstGeom prst="rect">
              <a:avLst/>
            </a:prstGeom>
          </p:spPr>
        </p:pic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22976DF0-6D3B-15D5-8486-8AADCC87E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47000" y="5493647"/>
              <a:ext cx="6077798" cy="638264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BDA2408D-E792-A6DC-2956-3664BAC2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1763" y="6084286"/>
              <a:ext cx="5029902" cy="704948"/>
            </a:xfrm>
            <a:prstGeom prst="rect">
              <a:avLst/>
            </a:prstGeom>
          </p:spPr>
        </p:pic>
      </p:grpSp>
      <p:sp>
        <p:nvSpPr>
          <p:cNvPr id="41" name="橢圓 40">
            <a:extLst>
              <a:ext uri="{FF2B5EF4-FFF2-40B4-BE49-F238E27FC236}">
                <a16:creationId xmlns:a16="http://schemas.microsoft.com/office/drawing/2014/main" id="{98C443A2-4AB6-334E-B7DF-9FF8B37764B8}"/>
              </a:ext>
            </a:extLst>
          </p:cNvPr>
          <p:cNvSpPr/>
          <p:nvPr/>
        </p:nvSpPr>
        <p:spPr>
          <a:xfrm>
            <a:off x="1186229" y="6436760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82EFDCE5-EF35-26DC-4644-870CC3F45C31}"/>
              </a:ext>
            </a:extLst>
          </p:cNvPr>
          <p:cNvCxnSpPr>
            <a:cxnSpLocks/>
          </p:cNvCxnSpPr>
          <p:nvPr/>
        </p:nvCxnSpPr>
        <p:spPr>
          <a:xfrm>
            <a:off x="2435092" y="997952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35C04248-1C4E-71B1-04E3-50E4460ECB7F}"/>
              </a:ext>
            </a:extLst>
          </p:cNvPr>
          <p:cNvCxnSpPr>
            <a:cxnSpLocks/>
          </p:cNvCxnSpPr>
          <p:nvPr/>
        </p:nvCxnSpPr>
        <p:spPr>
          <a:xfrm>
            <a:off x="2435092" y="1520322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8F70FFEF-7931-2BC1-1F4F-AD148B709D2B}"/>
              </a:ext>
            </a:extLst>
          </p:cNvPr>
          <p:cNvCxnSpPr>
            <a:cxnSpLocks/>
          </p:cNvCxnSpPr>
          <p:nvPr/>
        </p:nvCxnSpPr>
        <p:spPr>
          <a:xfrm>
            <a:off x="2435092" y="2165829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75420453-8E2F-C5B8-018B-385A05E5D648}"/>
              </a:ext>
            </a:extLst>
          </p:cNvPr>
          <p:cNvCxnSpPr>
            <a:cxnSpLocks/>
          </p:cNvCxnSpPr>
          <p:nvPr/>
        </p:nvCxnSpPr>
        <p:spPr>
          <a:xfrm>
            <a:off x="2435092" y="2720924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E16724BA-944D-D35A-3FE7-74ABB507A472}"/>
              </a:ext>
            </a:extLst>
          </p:cNvPr>
          <p:cNvGrpSpPr/>
          <p:nvPr/>
        </p:nvGrpSpPr>
        <p:grpSpPr>
          <a:xfrm>
            <a:off x="1346999" y="4989338"/>
            <a:ext cx="1762126" cy="1611795"/>
            <a:chOff x="7927601" y="1334049"/>
            <a:chExt cx="1762126" cy="1611795"/>
          </a:xfrm>
        </p:grpSpPr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9874DEB1-C5A2-EEA6-D385-EB824B3F86A6}"/>
                </a:ext>
              </a:extLst>
            </p:cNvPr>
            <p:cNvSpPr txBox="1"/>
            <p:nvPr/>
          </p:nvSpPr>
          <p:spPr>
            <a:xfrm>
              <a:off x="7927602" y="1334049"/>
              <a:ext cx="9715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DCT-II</a:t>
              </a:r>
              <a:endParaRPr lang="zh-TW" altLang="en-US" dirty="0">
                <a:latin typeface="+mj-lt"/>
              </a:endParaRPr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4760AF33-05EA-0F1D-E17E-CE29722BAA79}"/>
                </a:ext>
              </a:extLst>
            </p:cNvPr>
            <p:cNvSpPr txBox="1"/>
            <p:nvPr/>
          </p:nvSpPr>
          <p:spPr>
            <a:xfrm>
              <a:off x="7927602" y="1981163"/>
              <a:ext cx="1762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DCT-III</a:t>
              </a:r>
              <a:endParaRPr lang="zh-TW" altLang="en-US" dirty="0">
                <a:latin typeface="+mj-lt"/>
              </a:endParaRPr>
            </a:p>
          </p:txBody>
        </p: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E5F26A4F-0F31-4889-ABAF-75A2469108A8}"/>
                </a:ext>
              </a:extLst>
            </p:cNvPr>
            <p:cNvSpPr txBox="1"/>
            <p:nvPr/>
          </p:nvSpPr>
          <p:spPr>
            <a:xfrm>
              <a:off x="7927601" y="2576512"/>
              <a:ext cx="1762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i="0" dirty="0">
                  <a:solidFill>
                    <a:srgbClr val="101418"/>
                  </a:solidFill>
                  <a:effectLst/>
                  <a:latin typeface="+mj-lt"/>
                </a:rPr>
                <a:t>DCT-I</a:t>
              </a:r>
              <a:r>
                <a:rPr lang="en-US" altLang="zh-TW" b="1" dirty="0"/>
                <a:t>V</a:t>
              </a:r>
              <a:endParaRPr lang="zh-TW" altLang="en-US" dirty="0">
                <a:latin typeface="+mj-lt"/>
              </a:endParaRPr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24CFEC7-EBC0-E982-9AEC-94D0418C3610}"/>
              </a:ext>
            </a:extLst>
          </p:cNvPr>
          <p:cNvSpPr txBox="1"/>
          <p:nvPr/>
        </p:nvSpPr>
        <p:spPr>
          <a:xfrm>
            <a:off x="1346999" y="3601410"/>
            <a:ext cx="97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dirty="0">
                <a:solidFill>
                  <a:srgbClr val="101418"/>
                </a:solidFill>
                <a:effectLst/>
                <a:latin typeface="+mj-lt"/>
              </a:rPr>
              <a:t>DCT-I</a:t>
            </a:r>
            <a:endParaRPr lang="zh-TW" altLang="en-US" dirty="0">
              <a:latin typeface="+mj-lt"/>
            </a:endParaRPr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2809A070-9AE9-D3C5-B0E1-312241BD4502}"/>
              </a:ext>
            </a:extLst>
          </p:cNvPr>
          <p:cNvCxnSpPr>
            <a:cxnSpLocks/>
          </p:cNvCxnSpPr>
          <p:nvPr/>
        </p:nvCxnSpPr>
        <p:spPr>
          <a:xfrm>
            <a:off x="2546698" y="5182272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D0E0E0B4-4B94-F457-D301-E579CB92B296}"/>
              </a:ext>
            </a:extLst>
          </p:cNvPr>
          <p:cNvCxnSpPr>
            <a:cxnSpLocks/>
          </p:cNvCxnSpPr>
          <p:nvPr/>
        </p:nvCxnSpPr>
        <p:spPr>
          <a:xfrm>
            <a:off x="2567095" y="5861372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6E2ECD1E-3D1D-435D-9236-E98901029344}"/>
              </a:ext>
            </a:extLst>
          </p:cNvPr>
          <p:cNvCxnSpPr>
            <a:cxnSpLocks/>
          </p:cNvCxnSpPr>
          <p:nvPr/>
        </p:nvCxnSpPr>
        <p:spPr>
          <a:xfrm>
            <a:off x="2567095" y="6416467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2AAC9935-3779-9C8B-001B-A8A6E8C23F93}"/>
              </a:ext>
            </a:extLst>
          </p:cNvPr>
          <p:cNvCxnSpPr>
            <a:cxnSpLocks/>
          </p:cNvCxnSpPr>
          <p:nvPr/>
        </p:nvCxnSpPr>
        <p:spPr>
          <a:xfrm>
            <a:off x="2435092" y="3786076"/>
            <a:ext cx="79057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1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90994D-8C2B-8FE3-A06C-F4B30B6C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57082"/>
            <a:ext cx="10058400" cy="4415118"/>
          </a:xfrm>
        </p:spPr>
        <p:txBody>
          <a:bodyPr/>
          <a:lstStyle/>
          <a:p>
            <a:r>
              <a:rPr lang="en-US" altLang="zh-TW" dirty="0"/>
              <a:t>Legendre polynomials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Discrete cosine transform type 2(DCT-II) 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BF121AE-815A-BFAE-6383-35E460269374}"/>
              </a:ext>
            </a:extLst>
          </p:cNvPr>
          <p:cNvSpPr txBox="1"/>
          <p:nvPr/>
        </p:nvSpPr>
        <p:spPr>
          <a:xfrm>
            <a:off x="1069848" y="685800"/>
            <a:ext cx="10288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Variety of signal expansion methods</a:t>
            </a:r>
            <a:r>
              <a:rPr lang="zh-TW" altLang="en-US" sz="4000" dirty="0"/>
              <a:t> </a:t>
            </a:r>
            <a:r>
              <a:rPr lang="en-US" altLang="zh-TW" sz="4000" dirty="0"/>
              <a:t>in paper</a:t>
            </a:r>
            <a:endParaRPr lang="zh-TW" altLang="en-US" sz="4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837C82-B0B2-E2AE-0DF7-1936EAC2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73" y="2671570"/>
            <a:ext cx="3003962" cy="5288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0047EA2-330F-00DF-18F0-C46DF764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7" y="4835903"/>
            <a:ext cx="4247120" cy="62753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B0ECDBA-C4DE-975D-0699-3C893D2A1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825" y="4974302"/>
            <a:ext cx="2798546" cy="3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0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FB008B-364B-EBA3-30F7-9F1F375B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2040"/>
            <a:ext cx="10058400" cy="4050792"/>
          </a:xfrm>
        </p:spPr>
        <p:txBody>
          <a:bodyPr/>
          <a:lstStyle/>
          <a:p>
            <a:r>
              <a:rPr lang="en-US" altLang="zh-TW" dirty="0"/>
              <a:t>Discrete wavelet transform (DWT)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Sinc interpolation </a:t>
            </a:r>
          </a:p>
          <a:p>
            <a:endParaRPr lang="en-US" altLang="zh-TW" dirty="0"/>
          </a:p>
          <a:p>
            <a:r>
              <a:rPr lang="en-US" altLang="zh-TW" dirty="0"/>
              <a:t>B-splines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4DD5F7A-07C4-047F-38D3-C9E76F9D2159}"/>
              </a:ext>
            </a:extLst>
          </p:cNvPr>
          <p:cNvSpPr txBox="1"/>
          <p:nvPr/>
        </p:nvSpPr>
        <p:spPr>
          <a:xfrm>
            <a:off x="1066800" y="384148"/>
            <a:ext cx="1005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/>
              <a:t>Variety of signal expansion methods</a:t>
            </a:r>
            <a:r>
              <a:rPr lang="zh-TW" altLang="en-US" sz="4000" dirty="0"/>
              <a:t> </a:t>
            </a:r>
            <a:r>
              <a:rPr lang="en-US" altLang="zh-TW" sz="4000" dirty="0"/>
              <a:t>in paper</a:t>
            </a:r>
            <a:endParaRPr lang="zh-TW" altLang="en-US" sz="4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9D38DE-A655-DDD8-D3DA-7BAAAEB93F59}"/>
              </a:ext>
            </a:extLst>
          </p:cNvPr>
          <p:cNvSpPr txBox="1"/>
          <p:nvPr/>
        </p:nvSpPr>
        <p:spPr>
          <a:xfrm>
            <a:off x="5797117" y="1261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Haar wavelet</a:t>
            </a:r>
            <a:endParaRPr lang="zh-TW" altLang="en-US" dirty="0"/>
          </a:p>
        </p:txBody>
      </p:sp>
      <p:sp>
        <p:nvSpPr>
          <p:cNvPr id="8" name="左大括弧 7">
            <a:extLst>
              <a:ext uri="{FF2B5EF4-FFF2-40B4-BE49-F238E27FC236}">
                <a16:creationId xmlns:a16="http://schemas.microsoft.com/office/drawing/2014/main" id="{A56AD912-D9E9-4E8C-0E6E-2446A314351B}"/>
              </a:ext>
            </a:extLst>
          </p:cNvPr>
          <p:cNvSpPr/>
          <p:nvPr/>
        </p:nvSpPr>
        <p:spPr>
          <a:xfrm>
            <a:off x="5053045" y="1460243"/>
            <a:ext cx="591670" cy="1147482"/>
          </a:xfrm>
          <a:prstGeom prst="leftBrace">
            <a:avLst>
              <a:gd name="adj1" fmla="val 8333"/>
              <a:gd name="adj2" fmla="val 453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268998-49FF-6288-8E0A-41A8A8B39C42}"/>
              </a:ext>
            </a:extLst>
          </p:cNvPr>
          <p:cNvSpPr txBox="1"/>
          <p:nvPr/>
        </p:nvSpPr>
        <p:spPr>
          <a:xfrm>
            <a:off x="5797117" y="2423059"/>
            <a:ext cx="211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Daubechies wavelet 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608077D-7EF7-C9F1-C9CF-8322DDCA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062" y="979160"/>
            <a:ext cx="2133898" cy="87642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91D2DCC-5400-EE91-60C8-387800FD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533" y="3048154"/>
            <a:ext cx="2048589" cy="45424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13D3AE5-10E4-5440-2863-0C4E1475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158" y="2997555"/>
            <a:ext cx="2626758" cy="523242"/>
          </a:xfrm>
          <a:prstGeom prst="rect">
            <a:avLst/>
          </a:prstGeom>
        </p:spPr>
      </p:pic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A305B76-654E-D5E0-C5E4-8B99E0BD0E18}"/>
              </a:ext>
            </a:extLst>
          </p:cNvPr>
          <p:cNvCxnSpPr/>
          <p:nvPr/>
        </p:nvCxnSpPr>
        <p:spPr>
          <a:xfrm>
            <a:off x="5716435" y="3275275"/>
            <a:ext cx="6633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F0B7A7C5-F63E-7C08-6D37-E7E542E71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508" y="4551030"/>
            <a:ext cx="6091544" cy="2011805"/>
          </a:xfrm>
          <a:prstGeom prst="rect">
            <a:avLst/>
          </a:prstGeom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755F5325-A86B-240F-2290-F43D8846503A}"/>
              </a:ext>
            </a:extLst>
          </p:cNvPr>
          <p:cNvSpPr/>
          <p:nvPr/>
        </p:nvSpPr>
        <p:spPr>
          <a:xfrm>
            <a:off x="2438915" y="6077508"/>
            <a:ext cx="430305" cy="26065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45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自訂 5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{C458CF9B-AD44-488C-BE28-6851575B5FE7}TF2ec419c9-97c3-4958-b02a-0886397d33af28bd0f59-b025c47e66ba</Template>
  <TotalTime>3530</TotalTime>
  <Words>2337</Words>
  <Application>Microsoft Office PowerPoint</Application>
  <PresentationFormat>寬螢幕</PresentationFormat>
  <Paragraphs>326</Paragraphs>
  <Slides>34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TimesNewRomanPS-ItalicMT</vt:lpstr>
      <vt:lpstr>TimesNewRomanPSMT</vt:lpstr>
      <vt:lpstr>Arial</vt:lpstr>
      <vt:lpstr>Calibri</vt:lpstr>
      <vt:lpstr>Cambria</vt:lpstr>
      <vt:lpstr>Cambria Math</vt:lpstr>
      <vt:lpstr>Times New Roman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chao</dc:creator>
  <cp:lastModifiedBy>charles chao</cp:lastModifiedBy>
  <cp:revision>8</cp:revision>
  <dcterms:created xsi:type="dcterms:W3CDTF">2025-10-18T03:20:23Z</dcterms:created>
  <dcterms:modified xsi:type="dcterms:W3CDTF">2025-12-04T08:18:53Z</dcterms:modified>
</cp:coreProperties>
</file>