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42" saveSubsetFonts="1">
  <p:sldMasterIdLst>
    <p:sldMasterId id="2147483648" r:id="rId1"/>
  </p:sldMasterIdLst>
  <p:notesMasterIdLst>
    <p:notesMasterId r:id="rId73"/>
  </p:notesMasterIdLst>
  <p:sldIdLst>
    <p:sldId id="396" r:id="rId2"/>
    <p:sldId id="436" r:id="rId3"/>
    <p:sldId id="397" r:id="rId4"/>
    <p:sldId id="435" r:id="rId5"/>
    <p:sldId id="441" r:id="rId6"/>
    <p:sldId id="437" r:id="rId7"/>
    <p:sldId id="504" r:id="rId8"/>
    <p:sldId id="438" r:id="rId9"/>
    <p:sldId id="494" r:id="rId10"/>
    <p:sldId id="439" r:id="rId11"/>
    <p:sldId id="440" r:id="rId12"/>
    <p:sldId id="495" r:id="rId13"/>
    <p:sldId id="444" r:id="rId14"/>
    <p:sldId id="505" r:id="rId15"/>
    <p:sldId id="445" r:id="rId16"/>
    <p:sldId id="446" r:id="rId17"/>
    <p:sldId id="447" r:id="rId18"/>
    <p:sldId id="448" r:id="rId19"/>
    <p:sldId id="496" r:id="rId20"/>
    <p:sldId id="449" r:id="rId21"/>
    <p:sldId id="450" r:id="rId22"/>
    <p:sldId id="451" r:id="rId23"/>
    <p:sldId id="452" r:id="rId24"/>
    <p:sldId id="453" r:id="rId25"/>
    <p:sldId id="501" r:id="rId26"/>
    <p:sldId id="454" r:id="rId27"/>
    <p:sldId id="503" r:id="rId28"/>
    <p:sldId id="502" r:id="rId29"/>
    <p:sldId id="455" r:id="rId30"/>
    <p:sldId id="456" r:id="rId31"/>
    <p:sldId id="457" r:id="rId32"/>
    <p:sldId id="458" r:id="rId33"/>
    <p:sldId id="459" r:id="rId34"/>
    <p:sldId id="460" r:id="rId35"/>
    <p:sldId id="461" r:id="rId36"/>
    <p:sldId id="466" r:id="rId37"/>
    <p:sldId id="467" r:id="rId38"/>
    <p:sldId id="468" r:id="rId39"/>
    <p:sldId id="462" r:id="rId40"/>
    <p:sldId id="463" r:id="rId41"/>
    <p:sldId id="464" r:id="rId42"/>
    <p:sldId id="465" r:id="rId43"/>
    <p:sldId id="469" r:id="rId44"/>
    <p:sldId id="470" r:id="rId45"/>
    <p:sldId id="471" r:id="rId46"/>
    <p:sldId id="472" r:id="rId47"/>
    <p:sldId id="473" r:id="rId48"/>
    <p:sldId id="474" r:id="rId49"/>
    <p:sldId id="475" r:id="rId50"/>
    <p:sldId id="476" r:id="rId51"/>
    <p:sldId id="477" r:id="rId52"/>
    <p:sldId id="478" r:id="rId53"/>
    <p:sldId id="479" r:id="rId54"/>
    <p:sldId id="480" r:id="rId55"/>
    <p:sldId id="481" r:id="rId56"/>
    <p:sldId id="482" r:id="rId57"/>
    <p:sldId id="483" r:id="rId58"/>
    <p:sldId id="484" r:id="rId59"/>
    <p:sldId id="485" r:id="rId60"/>
    <p:sldId id="486" r:id="rId61"/>
    <p:sldId id="487" r:id="rId62"/>
    <p:sldId id="488" r:id="rId63"/>
    <p:sldId id="489" r:id="rId64"/>
    <p:sldId id="490" r:id="rId65"/>
    <p:sldId id="491" r:id="rId66"/>
    <p:sldId id="492" r:id="rId67"/>
    <p:sldId id="497" r:id="rId68"/>
    <p:sldId id="500" r:id="rId69"/>
    <p:sldId id="498" r:id="rId70"/>
    <p:sldId id="493" r:id="rId71"/>
    <p:sldId id="499" r:id="rId72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200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200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200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200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200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kumimoji="1" sz="2200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kumimoji="1" sz="2200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kumimoji="1" sz="2200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kumimoji="1" sz="2200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  <a:srgbClr val="FF00FF"/>
    <a:srgbClr val="996633"/>
    <a:srgbClr val="0000CC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32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47.wmf"/><Relationship Id="rId4" Type="http://schemas.openxmlformats.org/officeDocument/2006/relationships/image" Target="../media/image57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6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4" Type="http://schemas.openxmlformats.org/officeDocument/2006/relationships/image" Target="../media/image73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8.wmf"/><Relationship Id="rId1" Type="http://schemas.openxmlformats.org/officeDocument/2006/relationships/image" Target="../media/image77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1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88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7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5" Type="http://schemas.openxmlformats.org/officeDocument/2006/relationships/image" Target="../media/image102.wmf"/><Relationship Id="rId4" Type="http://schemas.openxmlformats.org/officeDocument/2006/relationships/image" Target="../media/image101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5" Type="http://schemas.openxmlformats.org/officeDocument/2006/relationships/image" Target="../media/image107.wmf"/><Relationship Id="rId4" Type="http://schemas.openxmlformats.org/officeDocument/2006/relationships/image" Target="../media/image106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5" Type="http://schemas.openxmlformats.org/officeDocument/2006/relationships/image" Target="../media/image113.wmf"/><Relationship Id="rId4" Type="http://schemas.openxmlformats.org/officeDocument/2006/relationships/image" Target="../media/image112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/Relationships>
</file>

<file path=ppt/drawings/_rels/vmlDrawing3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8.wmf"/><Relationship Id="rId1" Type="http://schemas.openxmlformats.org/officeDocument/2006/relationships/image" Target="../media/image117.wmf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wmf"/><Relationship Id="rId1" Type="http://schemas.openxmlformats.org/officeDocument/2006/relationships/image" Target="../media/image1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3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wmf"/><Relationship Id="rId2" Type="http://schemas.openxmlformats.org/officeDocument/2006/relationships/image" Target="../media/image123.wmf"/><Relationship Id="rId1" Type="http://schemas.openxmlformats.org/officeDocument/2006/relationships/image" Target="../media/image122.wmf"/></Relationships>
</file>

<file path=ppt/drawings/_rels/vmlDrawing4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7.wmf"/><Relationship Id="rId1" Type="http://schemas.openxmlformats.org/officeDocument/2006/relationships/image" Target="../media/image126.w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wmf"/><Relationship Id="rId2" Type="http://schemas.openxmlformats.org/officeDocument/2006/relationships/image" Target="../media/image133.wmf"/><Relationship Id="rId1" Type="http://schemas.openxmlformats.org/officeDocument/2006/relationships/image" Target="../media/image132.wmf"/><Relationship Id="rId6" Type="http://schemas.openxmlformats.org/officeDocument/2006/relationships/image" Target="../media/image137.wmf"/><Relationship Id="rId5" Type="http://schemas.openxmlformats.org/officeDocument/2006/relationships/image" Target="../media/image136.wmf"/><Relationship Id="rId4" Type="http://schemas.openxmlformats.org/officeDocument/2006/relationships/image" Target="../media/image135.wmf"/></Relationships>
</file>

<file path=ppt/drawings/_rels/vmlDrawing4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Relationship Id="rId4" Type="http://schemas.openxmlformats.org/officeDocument/2006/relationships/image" Target="../media/image141.wmf"/></Relationships>
</file>

<file path=ppt/drawings/_rels/vmlDrawing4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wmf"/><Relationship Id="rId3" Type="http://schemas.openxmlformats.org/officeDocument/2006/relationships/image" Target="../media/image144.wmf"/><Relationship Id="rId7" Type="http://schemas.openxmlformats.org/officeDocument/2006/relationships/image" Target="../media/image148.wmf"/><Relationship Id="rId2" Type="http://schemas.openxmlformats.org/officeDocument/2006/relationships/image" Target="../media/image143.wmf"/><Relationship Id="rId1" Type="http://schemas.openxmlformats.org/officeDocument/2006/relationships/image" Target="../media/image142.wmf"/><Relationship Id="rId6" Type="http://schemas.openxmlformats.org/officeDocument/2006/relationships/image" Target="../media/image147.wmf"/><Relationship Id="rId5" Type="http://schemas.openxmlformats.org/officeDocument/2006/relationships/image" Target="../media/image146.wmf"/><Relationship Id="rId10" Type="http://schemas.openxmlformats.org/officeDocument/2006/relationships/image" Target="../media/image151.wmf"/><Relationship Id="rId4" Type="http://schemas.openxmlformats.org/officeDocument/2006/relationships/image" Target="../media/image145.wmf"/><Relationship Id="rId9" Type="http://schemas.openxmlformats.org/officeDocument/2006/relationships/image" Target="../media/image150.wmf"/></Relationships>
</file>

<file path=ppt/drawings/_rels/vmlDrawing4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7.wmf"/><Relationship Id="rId2" Type="http://schemas.openxmlformats.org/officeDocument/2006/relationships/image" Target="../media/image156.wmf"/><Relationship Id="rId1" Type="http://schemas.openxmlformats.org/officeDocument/2006/relationships/image" Target="../media/image155.w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8.wmf"/></Relationships>
</file>

<file path=ppt/drawings/_rels/vmlDrawing4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1.wmf"/><Relationship Id="rId2" Type="http://schemas.openxmlformats.org/officeDocument/2006/relationships/image" Target="../media/image160.wmf"/><Relationship Id="rId1" Type="http://schemas.openxmlformats.org/officeDocument/2006/relationships/image" Target="../media/image159.wmf"/><Relationship Id="rId6" Type="http://schemas.openxmlformats.org/officeDocument/2006/relationships/image" Target="../media/image164.wmf"/><Relationship Id="rId5" Type="http://schemas.openxmlformats.org/officeDocument/2006/relationships/image" Target="../media/image163.wmf"/><Relationship Id="rId4" Type="http://schemas.openxmlformats.org/officeDocument/2006/relationships/image" Target="../media/image162.w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5.wmf"/></Relationships>
</file>

<file path=ppt/drawings/_rels/vmlDrawing4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wmf"/><Relationship Id="rId7" Type="http://schemas.openxmlformats.org/officeDocument/2006/relationships/image" Target="../media/image172.wmf"/><Relationship Id="rId2" Type="http://schemas.openxmlformats.org/officeDocument/2006/relationships/image" Target="../media/image167.wmf"/><Relationship Id="rId1" Type="http://schemas.openxmlformats.org/officeDocument/2006/relationships/image" Target="../media/image166.wmf"/><Relationship Id="rId6" Type="http://schemas.openxmlformats.org/officeDocument/2006/relationships/image" Target="../media/image171.wmf"/><Relationship Id="rId5" Type="http://schemas.openxmlformats.org/officeDocument/2006/relationships/image" Target="../media/image170.wmf"/><Relationship Id="rId4" Type="http://schemas.openxmlformats.org/officeDocument/2006/relationships/image" Target="../media/image16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4.wmf"/><Relationship Id="rId2" Type="http://schemas.openxmlformats.org/officeDocument/2006/relationships/image" Target="../media/image173.wmf"/><Relationship Id="rId1" Type="http://schemas.openxmlformats.org/officeDocument/2006/relationships/image" Target="../media/image166.wmf"/></Relationships>
</file>

<file path=ppt/drawings/_rels/vmlDrawing5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6.wmf"/><Relationship Id="rId2" Type="http://schemas.openxmlformats.org/officeDocument/2006/relationships/image" Target="../media/image104.wmf"/><Relationship Id="rId1" Type="http://schemas.openxmlformats.org/officeDocument/2006/relationships/image" Target="../media/image17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B9437CB3-61C0-44B5-97FF-DB73DEC095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819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5D54834-3449-45F5-AB54-F56CA54632EC}" type="slidenum">
              <a:rPr lang="en-US" altLang="zh-TW" smtClean="0"/>
              <a:pPr>
                <a:spcBef>
                  <a:spcPct val="0"/>
                </a:spcBef>
              </a:pPr>
              <a:t>345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437CB3-61C0-44B5-97FF-DB73DEC0953A}" type="slidenum">
              <a:rPr lang="en-US" altLang="zh-TW" smtClean="0"/>
              <a:pPr>
                <a:defRPr/>
              </a:pPr>
              <a:t>399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539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A5AC3-E153-4C8F-A1D0-5E444D01256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6635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01F90-F57E-44F9-9F24-DFCEB543D1E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3135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ACE66-87B9-477A-BFA1-DE1D79FBCEA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9991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E6E67-156E-4599-AFF7-9037EA4D58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04805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81542-E0DD-43E1-B7C7-C16B54EA71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427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F312-31D2-4705-B90F-FAA4856934D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453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1608A-5372-4823-9012-96366AA8E4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178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9A12C-6243-433F-BC20-C2827D6479C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306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72450" y="188913"/>
            <a:ext cx="801688" cy="476250"/>
          </a:xfrm>
        </p:spPr>
        <p:txBody>
          <a:bodyPr/>
          <a:lstStyle>
            <a:lvl1pPr>
              <a:defRPr>
                <a:solidFill>
                  <a:srgbClr val="3333FF"/>
                </a:solidFill>
              </a:defRPr>
            </a:lvl1pPr>
          </a:lstStyle>
          <a:p>
            <a:pPr>
              <a:defRPr/>
            </a:pPr>
            <a:fld id="{18DE1D04-9078-4883-B4E6-D4E5BE8DC5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57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00F39-CF90-4617-8350-97D44BF2206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9636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6DFED-C612-4510-BDA2-9D4358EEF49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91351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 b="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C8489489-CAE2-4FEC-92A7-02B11420D8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803" r:id="rId7"/>
    <p:sldLayoutId id="2147483799" r:id="rId8"/>
    <p:sldLayoutId id="2147483800" r:id="rId9"/>
    <p:sldLayoutId id="2147483801" r:id="rId10"/>
    <p:sldLayoutId id="214748380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6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png"/><Relationship Id="rId4" Type="http://schemas.openxmlformats.org/officeDocument/2006/relationships/image" Target="../media/image5.wmf"/><Relationship Id="rId9" Type="http://schemas.openxmlformats.org/officeDocument/2006/relationships/hyperlink" Target="http://creativecommons.org/licenses/by-nc-sa/3.0/tw/legalcode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6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2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6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58.bin"/><Relationship Id="rId10" Type="http://schemas.openxmlformats.org/officeDocument/2006/relationships/image" Target="../media/image57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60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64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6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68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71.bin"/><Relationship Id="rId4" Type="http://schemas.openxmlformats.org/officeDocument/2006/relationships/image" Target="../media/image67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71.wmf"/><Relationship Id="rId5" Type="http://schemas.openxmlformats.org/officeDocument/2006/relationships/oleObject" Target="../embeddings/oleObject74.bin"/><Relationship Id="rId10" Type="http://schemas.openxmlformats.org/officeDocument/2006/relationships/image" Target="../media/image73.wmf"/><Relationship Id="rId4" Type="http://schemas.openxmlformats.org/officeDocument/2006/relationships/image" Target="../media/image70.wmf"/><Relationship Id="rId9" Type="http://schemas.openxmlformats.org/officeDocument/2006/relationships/oleObject" Target="../embeddings/oleObject76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78.bin"/><Relationship Id="rId4" Type="http://schemas.openxmlformats.org/officeDocument/2006/relationships/image" Target="../media/image74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78.wmf"/><Relationship Id="rId5" Type="http://schemas.openxmlformats.org/officeDocument/2006/relationships/oleObject" Target="../embeddings/oleObject81.bin"/><Relationship Id="rId4" Type="http://schemas.openxmlformats.org/officeDocument/2006/relationships/image" Target="../media/image77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80.wmf"/><Relationship Id="rId5" Type="http://schemas.openxmlformats.org/officeDocument/2006/relationships/oleObject" Target="../embeddings/oleObject83.bin"/><Relationship Id="rId4" Type="http://schemas.openxmlformats.org/officeDocument/2006/relationships/image" Target="../media/image79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hyperlink" Target="http://creativecommons.org/licenses/by-nc-sa/3.0/tw/legalcode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legalcode" TargetMode="External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8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85.wmf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5.bin"/><Relationship Id="rId10" Type="http://schemas.openxmlformats.org/officeDocument/2006/relationships/image" Target="../media/image87.wmf"/><Relationship Id="rId4" Type="http://schemas.openxmlformats.org/officeDocument/2006/relationships/image" Target="../media/image84.wmf"/><Relationship Id="rId9" Type="http://schemas.openxmlformats.org/officeDocument/2006/relationships/oleObject" Target="../embeddings/oleObject8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1.bin"/><Relationship Id="rId12" Type="http://schemas.openxmlformats.org/officeDocument/2006/relationships/image" Target="../media/image9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90.wmf"/><Relationship Id="rId11" Type="http://schemas.openxmlformats.org/officeDocument/2006/relationships/image" Target="../media/image92.png"/><Relationship Id="rId5" Type="http://schemas.openxmlformats.org/officeDocument/2006/relationships/oleObject" Target="../embeddings/oleObject90.bin"/><Relationship Id="rId10" Type="http://schemas.openxmlformats.org/officeDocument/2006/relationships/image" Target="../media/image8.png"/><Relationship Id="rId4" Type="http://schemas.openxmlformats.org/officeDocument/2006/relationships/image" Target="../media/image89.wmf"/><Relationship Id="rId9" Type="http://schemas.openxmlformats.org/officeDocument/2006/relationships/hyperlink" Target="http://creativecommons.org/licenses/by-nc-sa/3.0/tw/legalcode" TargetMode="Externa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3" Type="http://schemas.openxmlformats.org/officeDocument/2006/relationships/oleObject" Target="../embeddings/oleObject92.bin"/><Relationship Id="rId7" Type="http://schemas.openxmlformats.org/officeDocument/2006/relationships/oleObject" Target="../embeddings/oleObject9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94.wmf"/><Relationship Id="rId5" Type="http://schemas.openxmlformats.org/officeDocument/2006/relationships/oleObject" Target="../embeddings/oleObject93.bin"/><Relationship Id="rId4" Type="http://schemas.openxmlformats.org/officeDocument/2006/relationships/image" Target="../media/image88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legalcode" TargetMode="External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4" Type="http://schemas.openxmlformats.org/officeDocument/2006/relationships/image" Target="../media/image97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98.bin"/><Relationship Id="rId12" Type="http://schemas.openxmlformats.org/officeDocument/2006/relationships/image" Target="../media/image10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99.wmf"/><Relationship Id="rId11" Type="http://schemas.openxmlformats.org/officeDocument/2006/relationships/oleObject" Target="../embeddings/oleObject100.bin"/><Relationship Id="rId5" Type="http://schemas.openxmlformats.org/officeDocument/2006/relationships/oleObject" Target="../embeddings/oleObject97.bin"/><Relationship Id="rId10" Type="http://schemas.openxmlformats.org/officeDocument/2006/relationships/image" Target="../media/image101.wmf"/><Relationship Id="rId4" Type="http://schemas.openxmlformats.org/officeDocument/2006/relationships/image" Target="../media/image98.wmf"/><Relationship Id="rId9" Type="http://schemas.openxmlformats.org/officeDocument/2006/relationships/oleObject" Target="../embeddings/oleObject99.bin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3.bin"/><Relationship Id="rId12" Type="http://schemas.openxmlformats.org/officeDocument/2006/relationships/image" Target="../media/image10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104.wmf"/><Relationship Id="rId11" Type="http://schemas.openxmlformats.org/officeDocument/2006/relationships/oleObject" Target="../embeddings/oleObject105.bin"/><Relationship Id="rId5" Type="http://schemas.openxmlformats.org/officeDocument/2006/relationships/oleObject" Target="../embeddings/oleObject102.bin"/><Relationship Id="rId10" Type="http://schemas.openxmlformats.org/officeDocument/2006/relationships/image" Target="../media/image106.wmf"/><Relationship Id="rId4" Type="http://schemas.openxmlformats.org/officeDocument/2006/relationships/image" Target="../media/image103.wmf"/><Relationship Id="rId9" Type="http://schemas.openxmlformats.org/officeDocument/2006/relationships/oleObject" Target="../embeddings/oleObject104.bin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legalcode" TargetMode="External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3" Type="http://schemas.openxmlformats.org/officeDocument/2006/relationships/oleObject" Target="../embeddings/oleObject106.bin"/><Relationship Id="rId7" Type="http://schemas.openxmlformats.org/officeDocument/2006/relationships/oleObject" Target="../embeddings/oleObject108.bin"/><Relationship Id="rId12" Type="http://schemas.openxmlformats.org/officeDocument/2006/relationships/image" Target="../media/image1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110.wmf"/><Relationship Id="rId11" Type="http://schemas.openxmlformats.org/officeDocument/2006/relationships/oleObject" Target="../embeddings/oleObject110.bin"/><Relationship Id="rId5" Type="http://schemas.openxmlformats.org/officeDocument/2006/relationships/oleObject" Target="../embeddings/oleObject107.bin"/><Relationship Id="rId10" Type="http://schemas.openxmlformats.org/officeDocument/2006/relationships/image" Target="../media/image112.wmf"/><Relationship Id="rId4" Type="http://schemas.openxmlformats.org/officeDocument/2006/relationships/image" Target="../media/image109.wmf"/><Relationship Id="rId9" Type="http://schemas.openxmlformats.org/officeDocument/2006/relationships/oleObject" Target="../embeddings/oleObject109.bin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115.wmf"/><Relationship Id="rId5" Type="http://schemas.openxmlformats.org/officeDocument/2006/relationships/oleObject" Target="../embeddings/oleObject112.bin"/><Relationship Id="rId4" Type="http://schemas.openxmlformats.org/officeDocument/2006/relationships/image" Target="../media/image114.w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118.wmf"/><Relationship Id="rId5" Type="http://schemas.openxmlformats.org/officeDocument/2006/relationships/oleObject" Target="../embeddings/oleObject115.bin"/><Relationship Id="rId4" Type="http://schemas.openxmlformats.org/officeDocument/2006/relationships/image" Target="../media/image117.wmf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hyperlink" Target="http://creativecommons.org/licenses/by-nc-sa/3.0/tw/legalcode" TargetMode="External"/><Relationship Id="rId3" Type="http://schemas.openxmlformats.org/officeDocument/2006/relationships/oleObject" Target="../embeddings/oleObject116.bin"/><Relationship Id="rId7" Type="http://schemas.openxmlformats.org/officeDocument/2006/relationships/image" Target="../media/image12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6" Type="http://schemas.openxmlformats.org/officeDocument/2006/relationships/image" Target="../media/image120.wmf"/><Relationship Id="rId5" Type="http://schemas.openxmlformats.org/officeDocument/2006/relationships/oleObject" Target="../embeddings/oleObject117.bin"/><Relationship Id="rId4" Type="http://schemas.openxmlformats.org/officeDocument/2006/relationships/image" Target="../media/image119.wmf"/><Relationship Id="rId9" Type="http://schemas.openxmlformats.org/officeDocument/2006/relationships/image" Target="../media/image8.png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wmf"/><Relationship Id="rId3" Type="http://schemas.openxmlformats.org/officeDocument/2006/relationships/oleObject" Target="../embeddings/oleObject118.bin"/><Relationship Id="rId7" Type="http://schemas.openxmlformats.org/officeDocument/2006/relationships/oleObject" Target="../embeddings/oleObject1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0.vml"/><Relationship Id="rId6" Type="http://schemas.openxmlformats.org/officeDocument/2006/relationships/image" Target="../media/image123.wmf"/><Relationship Id="rId11" Type="http://schemas.openxmlformats.org/officeDocument/2006/relationships/image" Target="../media/image8.png"/><Relationship Id="rId5" Type="http://schemas.openxmlformats.org/officeDocument/2006/relationships/oleObject" Target="../embeddings/oleObject119.bin"/><Relationship Id="rId10" Type="http://schemas.openxmlformats.org/officeDocument/2006/relationships/hyperlink" Target="http://creativecommons.org/licenses/by-nc-sa/3.0/tw/legalcode" TargetMode="External"/><Relationship Id="rId4" Type="http://schemas.openxmlformats.org/officeDocument/2006/relationships/image" Target="../media/image122.wmf"/><Relationship Id="rId9" Type="http://schemas.openxmlformats.org/officeDocument/2006/relationships/image" Target="../media/image125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1.vml"/><Relationship Id="rId6" Type="http://schemas.openxmlformats.org/officeDocument/2006/relationships/image" Target="../media/image127.wmf"/><Relationship Id="rId5" Type="http://schemas.openxmlformats.org/officeDocument/2006/relationships/oleObject" Target="../embeddings/oleObject122.bin"/><Relationship Id="rId4" Type="http://schemas.openxmlformats.org/officeDocument/2006/relationships/image" Target="../media/image126.w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9.png"/><Relationship Id="rId7" Type="http://schemas.openxmlformats.org/officeDocument/2006/relationships/image" Target="../media/image8.png"/><Relationship Id="rId2" Type="http://schemas.openxmlformats.org/officeDocument/2006/relationships/image" Target="../media/image128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reativecommons.org/licenses/by-nc-sa/3.0/tw/legalcode" TargetMode="External"/><Relationship Id="rId5" Type="http://schemas.openxmlformats.org/officeDocument/2006/relationships/image" Target="../media/image131.png"/><Relationship Id="rId4" Type="http://schemas.openxmlformats.org/officeDocument/2006/relationships/image" Target="../media/image130.png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wmf"/><Relationship Id="rId13" Type="http://schemas.openxmlformats.org/officeDocument/2006/relationships/oleObject" Target="../embeddings/oleObject128.bin"/><Relationship Id="rId3" Type="http://schemas.openxmlformats.org/officeDocument/2006/relationships/oleObject" Target="../embeddings/oleObject123.bin"/><Relationship Id="rId7" Type="http://schemas.openxmlformats.org/officeDocument/2006/relationships/oleObject" Target="../embeddings/oleObject125.bin"/><Relationship Id="rId12" Type="http://schemas.openxmlformats.org/officeDocument/2006/relationships/image" Target="../media/image1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2.vml"/><Relationship Id="rId6" Type="http://schemas.openxmlformats.org/officeDocument/2006/relationships/image" Target="../media/image133.wmf"/><Relationship Id="rId11" Type="http://schemas.openxmlformats.org/officeDocument/2006/relationships/oleObject" Target="../embeddings/oleObject127.bin"/><Relationship Id="rId5" Type="http://schemas.openxmlformats.org/officeDocument/2006/relationships/oleObject" Target="../embeddings/oleObject124.bin"/><Relationship Id="rId10" Type="http://schemas.openxmlformats.org/officeDocument/2006/relationships/image" Target="../media/image135.wmf"/><Relationship Id="rId4" Type="http://schemas.openxmlformats.org/officeDocument/2006/relationships/image" Target="../media/image132.wmf"/><Relationship Id="rId9" Type="http://schemas.openxmlformats.org/officeDocument/2006/relationships/oleObject" Target="../embeddings/oleObject126.bin"/><Relationship Id="rId14" Type="http://schemas.openxmlformats.org/officeDocument/2006/relationships/image" Target="../media/image13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3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wmf"/><Relationship Id="rId3" Type="http://schemas.openxmlformats.org/officeDocument/2006/relationships/oleObject" Target="../embeddings/oleObject129.bin"/><Relationship Id="rId7" Type="http://schemas.openxmlformats.org/officeDocument/2006/relationships/oleObject" Target="../embeddings/oleObject1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3.vml"/><Relationship Id="rId6" Type="http://schemas.openxmlformats.org/officeDocument/2006/relationships/image" Target="../media/image139.wmf"/><Relationship Id="rId5" Type="http://schemas.openxmlformats.org/officeDocument/2006/relationships/oleObject" Target="../embeddings/oleObject130.bin"/><Relationship Id="rId10" Type="http://schemas.openxmlformats.org/officeDocument/2006/relationships/image" Target="../media/image141.wmf"/><Relationship Id="rId4" Type="http://schemas.openxmlformats.org/officeDocument/2006/relationships/image" Target="../media/image138.wmf"/><Relationship Id="rId9" Type="http://schemas.openxmlformats.org/officeDocument/2006/relationships/oleObject" Target="../embeddings/oleObject132.bin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4.wmf"/><Relationship Id="rId13" Type="http://schemas.openxmlformats.org/officeDocument/2006/relationships/oleObject" Target="../embeddings/oleObject138.bin"/><Relationship Id="rId18" Type="http://schemas.openxmlformats.org/officeDocument/2006/relationships/image" Target="../media/image149.wmf"/><Relationship Id="rId3" Type="http://schemas.openxmlformats.org/officeDocument/2006/relationships/oleObject" Target="../embeddings/oleObject133.bin"/><Relationship Id="rId21" Type="http://schemas.openxmlformats.org/officeDocument/2006/relationships/oleObject" Target="../embeddings/oleObject142.bin"/><Relationship Id="rId7" Type="http://schemas.openxmlformats.org/officeDocument/2006/relationships/oleObject" Target="../embeddings/oleObject135.bin"/><Relationship Id="rId12" Type="http://schemas.openxmlformats.org/officeDocument/2006/relationships/image" Target="../media/image146.wmf"/><Relationship Id="rId17" Type="http://schemas.openxmlformats.org/officeDocument/2006/relationships/oleObject" Target="../embeddings/oleObject14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8.wmf"/><Relationship Id="rId20" Type="http://schemas.openxmlformats.org/officeDocument/2006/relationships/image" Target="../media/image150.wmf"/><Relationship Id="rId1" Type="http://schemas.openxmlformats.org/officeDocument/2006/relationships/vmlDrawing" Target="../drawings/vmlDrawing44.vml"/><Relationship Id="rId6" Type="http://schemas.openxmlformats.org/officeDocument/2006/relationships/image" Target="../media/image143.wmf"/><Relationship Id="rId11" Type="http://schemas.openxmlformats.org/officeDocument/2006/relationships/oleObject" Target="../embeddings/oleObject137.bin"/><Relationship Id="rId5" Type="http://schemas.openxmlformats.org/officeDocument/2006/relationships/oleObject" Target="../embeddings/oleObject134.bin"/><Relationship Id="rId15" Type="http://schemas.openxmlformats.org/officeDocument/2006/relationships/oleObject" Target="../embeddings/oleObject139.bin"/><Relationship Id="rId10" Type="http://schemas.openxmlformats.org/officeDocument/2006/relationships/image" Target="../media/image145.wmf"/><Relationship Id="rId19" Type="http://schemas.openxmlformats.org/officeDocument/2006/relationships/oleObject" Target="../embeddings/oleObject141.bin"/><Relationship Id="rId4" Type="http://schemas.openxmlformats.org/officeDocument/2006/relationships/image" Target="../media/image142.wmf"/><Relationship Id="rId9" Type="http://schemas.openxmlformats.org/officeDocument/2006/relationships/oleObject" Target="../embeddings/oleObject136.bin"/><Relationship Id="rId14" Type="http://schemas.openxmlformats.org/officeDocument/2006/relationships/image" Target="../media/image147.wmf"/><Relationship Id="rId22" Type="http://schemas.openxmlformats.org/officeDocument/2006/relationships/image" Target="../media/image151.wmf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3.png"/><Relationship Id="rId2" Type="http://schemas.openxmlformats.org/officeDocument/2006/relationships/image" Target="../media/image15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hyperlink" Target="http://creativecommons.org/licenses/by-nc-sa/3.0/tw/legalcode" TargetMode="Externa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legalcode" TargetMode="External"/><Relationship Id="rId2" Type="http://schemas.openxmlformats.org/officeDocument/2006/relationships/image" Target="../media/image15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7.wmf"/><Relationship Id="rId3" Type="http://schemas.openxmlformats.org/officeDocument/2006/relationships/oleObject" Target="../embeddings/oleObject143.bin"/><Relationship Id="rId7" Type="http://schemas.openxmlformats.org/officeDocument/2006/relationships/oleObject" Target="../embeddings/oleObject1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5.vml"/><Relationship Id="rId6" Type="http://schemas.openxmlformats.org/officeDocument/2006/relationships/image" Target="../media/image156.wmf"/><Relationship Id="rId5" Type="http://schemas.openxmlformats.org/officeDocument/2006/relationships/oleObject" Target="../embeddings/oleObject144.bin"/><Relationship Id="rId4" Type="http://schemas.openxmlformats.org/officeDocument/2006/relationships/image" Target="../media/image155.wmf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6.vml"/><Relationship Id="rId4" Type="http://schemas.openxmlformats.org/officeDocument/2006/relationships/image" Target="../media/image158.wmf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1.wmf"/><Relationship Id="rId13" Type="http://schemas.openxmlformats.org/officeDocument/2006/relationships/oleObject" Target="../embeddings/oleObject152.bin"/><Relationship Id="rId3" Type="http://schemas.openxmlformats.org/officeDocument/2006/relationships/oleObject" Target="../embeddings/oleObject147.bin"/><Relationship Id="rId7" Type="http://schemas.openxmlformats.org/officeDocument/2006/relationships/oleObject" Target="../embeddings/oleObject149.bin"/><Relationship Id="rId12" Type="http://schemas.openxmlformats.org/officeDocument/2006/relationships/image" Target="../media/image16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7.vml"/><Relationship Id="rId6" Type="http://schemas.openxmlformats.org/officeDocument/2006/relationships/image" Target="../media/image160.wmf"/><Relationship Id="rId11" Type="http://schemas.openxmlformats.org/officeDocument/2006/relationships/oleObject" Target="../embeddings/oleObject151.bin"/><Relationship Id="rId5" Type="http://schemas.openxmlformats.org/officeDocument/2006/relationships/oleObject" Target="../embeddings/oleObject148.bin"/><Relationship Id="rId10" Type="http://schemas.openxmlformats.org/officeDocument/2006/relationships/image" Target="../media/image162.wmf"/><Relationship Id="rId4" Type="http://schemas.openxmlformats.org/officeDocument/2006/relationships/image" Target="../media/image159.wmf"/><Relationship Id="rId9" Type="http://schemas.openxmlformats.org/officeDocument/2006/relationships/oleObject" Target="../embeddings/oleObject150.bin"/><Relationship Id="rId14" Type="http://schemas.openxmlformats.org/officeDocument/2006/relationships/image" Target="../media/image164.wmf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8.vml"/><Relationship Id="rId4" Type="http://schemas.openxmlformats.org/officeDocument/2006/relationships/image" Target="../media/image165.wmf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8.wmf"/><Relationship Id="rId13" Type="http://schemas.openxmlformats.org/officeDocument/2006/relationships/oleObject" Target="../embeddings/oleObject159.bin"/><Relationship Id="rId3" Type="http://schemas.openxmlformats.org/officeDocument/2006/relationships/oleObject" Target="../embeddings/oleObject154.bin"/><Relationship Id="rId7" Type="http://schemas.openxmlformats.org/officeDocument/2006/relationships/oleObject" Target="../embeddings/oleObject156.bin"/><Relationship Id="rId12" Type="http://schemas.openxmlformats.org/officeDocument/2006/relationships/image" Target="../media/image17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2.wmf"/><Relationship Id="rId1" Type="http://schemas.openxmlformats.org/officeDocument/2006/relationships/vmlDrawing" Target="../drawings/vmlDrawing49.vml"/><Relationship Id="rId6" Type="http://schemas.openxmlformats.org/officeDocument/2006/relationships/image" Target="../media/image167.wmf"/><Relationship Id="rId11" Type="http://schemas.openxmlformats.org/officeDocument/2006/relationships/oleObject" Target="../embeddings/oleObject158.bin"/><Relationship Id="rId5" Type="http://schemas.openxmlformats.org/officeDocument/2006/relationships/oleObject" Target="../embeddings/oleObject155.bin"/><Relationship Id="rId15" Type="http://schemas.openxmlformats.org/officeDocument/2006/relationships/oleObject" Target="../embeddings/oleObject160.bin"/><Relationship Id="rId10" Type="http://schemas.openxmlformats.org/officeDocument/2006/relationships/image" Target="../media/image169.wmf"/><Relationship Id="rId4" Type="http://schemas.openxmlformats.org/officeDocument/2006/relationships/image" Target="../media/image166.wmf"/><Relationship Id="rId9" Type="http://schemas.openxmlformats.org/officeDocument/2006/relationships/oleObject" Target="../embeddings/oleObject157.bin"/><Relationship Id="rId14" Type="http://schemas.openxmlformats.org/officeDocument/2006/relationships/image" Target="../media/image171.wmf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4.wmf"/><Relationship Id="rId3" Type="http://schemas.openxmlformats.org/officeDocument/2006/relationships/oleObject" Target="../embeddings/oleObject161.bin"/><Relationship Id="rId7" Type="http://schemas.openxmlformats.org/officeDocument/2006/relationships/oleObject" Target="../embeddings/oleObject1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0.vml"/><Relationship Id="rId6" Type="http://schemas.openxmlformats.org/officeDocument/2006/relationships/image" Target="../media/image173.wmf"/><Relationship Id="rId5" Type="http://schemas.openxmlformats.org/officeDocument/2006/relationships/oleObject" Target="../embeddings/oleObject162.bin"/><Relationship Id="rId4" Type="http://schemas.openxmlformats.org/officeDocument/2006/relationships/image" Target="../media/image16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6.wmf"/><Relationship Id="rId3" Type="http://schemas.openxmlformats.org/officeDocument/2006/relationships/oleObject" Target="../embeddings/oleObject164.bin"/><Relationship Id="rId7" Type="http://schemas.openxmlformats.org/officeDocument/2006/relationships/oleObject" Target="../embeddings/oleObject1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1.vml"/><Relationship Id="rId6" Type="http://schemas.openxmlformats.org/officeDocument/2006/relationships/image" Target="../media/image104.wmf"/><Relationship Id="rId5" Type="http://schemas.openxmlformats.org/officeDocument/2006/relationships/oleObject" Target="../embeddings/oleObject165.bin"/><Relationship Id="rId4" Type="http://schemas.openxmlformats.org/officeDocument/2006/relationships/image" Target="../media/image175.wmf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EE29C95-CFA3-4902-8BBA-6753087288F9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342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79388" y="476250"/>
            <a:ext cx="83534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Chapter 11  Orthogonal Functions and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Fourier Series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684213" y="1844675"/>
            <a:ext cx="69119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複習： 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linear algebra 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關於 </a:t>
            </a:r>
            <a:r>
              <a:rPr lang="en-US" altLang="zh-TW" sz="2200" b="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orthogonal (</a:t>
            </a:r>
            <a:r>
              <a:rPr lang="zh-TW" altLang="en-US" sz="2200" b="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正交</a:t>
            </a:r>
            <a:r>
              <a:rPr lang="en-US" altLang="zh-TW" sz="2200" b="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) basis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的介紹</a:t>
            </a: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684213" y="2492375"/>
            <a:ext cx="43926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在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linear algebra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當中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755650" y="3068638"/>
            <a:ext cx="33845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(1) inner product</a:t>
            </a:r>
          </a:p>
        </p:txBody>
      </p:sp>
      <p:graphicFrame>
        <p:nvGraphicFramePr>
          <p:cNvPr id="4103" name="Object 6"/>
          <p:cNvGraphicFramePr>
            <a:graphicFrameLocks noChangeAspect="1"/>
          </p:cNvGraphicFramePr>
          <p:nvPr/>
        </p:nvGraphicFramePr>
        <p:xfrm>
          <a:off x="3132138" y="3068638"/>
          <a:ext cx="246697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" name="Equation" r:id="rId3" imgW="2476500" imgH="584200" progId="Equation.DSMT4">
                  <p:embed/>
                </p:oleObj>
              </mc:Choice>
              <mc:Fallback>
                <p:oleObj name="Equation" r:id="rId3" imgW="2476500" imgH="584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3068638"/>
                        <a:ext cx="2466975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755650" y="3789363"/>
            <a:ext cx="280828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(2) orthogonal  </a:t>
            </a:r>
          </a:p>
        </p:txBody>
      </p:sp>
      <p:graphicFrame>
        <p:nvGraphicFramePr>
          <p:cNvPr id="4105" name="Object 8"/>
          <p:cNvGraphicFramePr>
            <a:graphicFrameLocks noChangeAspect="1"/>
          </p:cNvGraphicFramePr>
          <p:nvPr/>
        </p:nvGraphicFramePr>
        <p:xfrm>
          <a:off x="3132138" y="3789363"/>
          <a:ext cx="18986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" name="Equation" r:id="rId5" imgW="1905000" imgH="584200" progId="Equation.DSMT4">
                  <p:embed/>
                </p:oleObj>
              </mc:Choice>
              <mc:Fallback>
                <p:oleObj name="Equation" r:id="rId5" imgW="1905000" imgH="584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3789363"/>
                        <a:ext cx="189865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Rectangle 9"/>
          <p:cNvSpPr>
            <a:spLocks noChangeArrowheads="1"/>
          </p:cNvSpPr>
          <p:nvPr/>
        </p:nvSpPr>
        <p:spPr bwMode="auto">
          <a:xfrm>
            <a:off x="755650" y="4365625"/>
            <a:ext cx="61928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(3) 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若</a:t>
            </a:r>
            <a:r>
              <a:rPr lang="zh-TW" altLang="en-US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, …., </a:t>
            </a:r>
            <a:r>
              <a:rPr lang="en-US" altLang="zh-TW" sz="22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aseline="-25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為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complete orthogonal set,   </a:t>
            </a:r>
          </a:p>
        </p:txBody>
      </p:sp>
      <p:graphicFrame>
        <p:nvGraphicFramePr>
          <p:cNvPr id="410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881082"/>
              </p:ext>
            </p:extLst>
          </p:nvPr>
        </p:nvGraphicFramePr>
        <p:xfrm>
          <a:off x="1259632" y="5086350"/>
          <a:ext cx="20002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" name="Equation" r:id="rId7" imgW="2006600" imgH="749300" progId="Equation.DSMT4">
                  <p:embed/>
                </p:oleObj>
              </mc:Choice>
              <mc:Fallback>
                <p:oleObj name="Equation" r:id="rId7" imgW="2006600" imgH="7493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5086350"/>
                        <a:ext cx="200025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8" name="Text Box 11"/>
          <p:cNvSpPr txBox="1">
            <a:spLocks noChangeArrowheads="1"/>
          </p:cNvSpPr>
          <p:nvPr/>
        </p:nvSpPr>
        <p:spPr bwMode="auto">
          <a:xfrm>
            <a:off x="3517382" y="5343947"/>
            <a:ext cx="9969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where</a:t>
            </a:r>
            <a:endParaRPr lang="zh-TW" altLang="en-US" sz="2200" b="0" dirty="0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4109" name="Object 12"/>
          <p:cNvGraphicFramePr>
            <a:graphicFrameLocks noChangeAspect="1"/>
          </p:cNvGraphicFramePr>
          <p:nvPr/>
        </p:nvGraphicFramePr>
        <p:xfrm>
          <a:off x="4638675" y="4765675"/>
          <a:ext cx="2214563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" name="Equation" r:id="rId9" imgW="2222500" imgH="1485900" progId="Equation.DSMT4">
                  <p:embed/>
                </p:oleObj>
              </mc:Choice>
              <mc:Fallback>
                <p:oleObj name="Equation" r:id="rId9" imgW="2222500" imgH="14859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8675" y="4765675"/>
                        <a:ext cx="2214563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97CC9E-CD10-4D3B-84F0-818EC336A7D9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351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250825" y="404813"/>
            <a:ext cx="662463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(4) square norm</a:t>
            </a:r>
          </a:p>
        </p:txBody>
      </p:sp>
      <p:graphicFrame>
        <p:nvGraphicFramePr>
          <p:cNvPr id="133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265756"/>
              </p:ext>
            </p:extLst>
          </p:nvPr>
        </p:nvGraphicFramePr>
        <p:xfrm>
          <a:off x="583909" y="887808"/>
          <a:ext cx="63912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6" name="Equation" r:id="rId3" imgW="6413400" imgH="558720" progId="Equation.DSMT4">
                  <p:embed/>
                </p:oleObj>
              </mc:Choice>
              <mc:Fallback>
                <p:oleObj name="Equation" r:id="rId3" imgW="6413400" imgH="5587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909" y="887808"/>
                        <a:ext cx="639127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1979613" y="1773238"/>
            <a:ext cx="29527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比較： </a:t>
            </a:r>
            <a:r>
              <a:rPr lang="en-US" altLang="zh-TW" sz="2200" b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discrete case</a:t>
            </a:r>
          </a:p>
        </p:txBody>
      </p:sp>
      <p:graphicFrame>
        <p:nvGraphicFramePr>
          <p:cNvPr id="13318" name="Object 7"/>
          <p:cNvGraphicFramePr>
            <a:graphicFrameLocks noChangeAspect="1"/>
          </p:cNvGraphicFramePr>
          <p:nvPr/>
        </p:nvGraphicFramePr>
        <p:xfrm>
          <a:off x="4572000" y="1844675"/>
          <a:ext cx="1443038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7" name="Equation" r:id="rId5" imgW="1447172" imgH="583947" progId="Equation.DSMT4">
                  <p:embed/>
                </p:oleObj>
              </mc:Choice>
              <mc:Fallback>
                <p:oleObj name="Equation" r:id="rId5" imgW="1447172" imgH="583947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844675"/>
                        <a:ext cx="1443038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250825" y="2276475"/>
            <a:ext cx="66246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(5) norm</a:t>
            </a:r>
          </a:p>
        </p:txBody>
      </p:sp>
      <p:graphicFrame>
        <p:nvGraphicFramePr>
          <p:cNvPr id="13320" name="Object 10"/>
          <p:cNvGraphicFramePr>
            <a:graphicFrameLocks noChangeAspect="1"/>
          </p:cNvGraphicFramePr>
          <p:nvPr/>
        </p:nvGraphicFramePr>
        <p:xfrm>
          <a:off x="682625" y="2781300"/>
          <a:ext cx="506253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8" name="Equation" r:id="rId7" imgW="5080000" imgH="635000" progId="Equation.DSMT4">
                  <p:embed/>
                </p:oleObj>
              </mc:Choice>
              <mc:Fallback>
                <p:oleObj name="Equation" r:id="rId7" imgW="5080000" imgH="6350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2781300"/>
                        <a:ext cx="5062538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Text Box 11"/>
          <p:cNvSpPr txBox="1">
            <a:spLocks noChangeArrowheads="1"/>
          </p:cNvSpPr>
          <p:nvPr/>
        </p:nvSpPr>
        <p:spPr bwMode="auto">
          <a:xfrm>
            <a:off x="322263" y="3716338"/>
            <a:ext cx="36004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(6) orthonormal set</a:t>
            </a:r>
          </a:p>
        </p:txBody>
      </p:sp>
      <p:sp>
        <p:nvSpPr>
          <p:cNvPr id="13322" name="Text Box 12"/>
          <p:cNvSpPr txBox="1">
            <a:spLocks noChangeArrowheads="1"/>
          </p:cNvSpPr>
          <p:nvPr/>
        </p:nvSpPr>
        <p:spPr bwMode="auto">
          <a:xfrm>
            <a:off x="611188" y="4221163"/>
            <a:ext cx="54006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對一個 </a:t>
            </a:r>
            <a:r>
              <a:rPr lang="en-US" altLang="zh-TW" sz="2200" b="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orthogonal set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若更進一步的滿足</a:t>
            </a:r>
          </a:p>
        </p:txBody>
      </p:sp>
      <p:graphicFrame>
        <p:nvGraphicFramePr>
          <p:cNvPr id="13323" name="Object 13"/>
          <p:cNvGraphicFramePr>
            <a:graphicFrameLocks noChangeAspect="1"/>
          </p:cNvGraphicFramePr>
          <p:nvPr/>
        </p:nvGraphicFramePr>
        <p:xfrm>
          <a:off x="1403350" y="4797425"/>
          <a:ext cx="2252663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9" name="Equation" r:id="rId9" imgW="2260600" imgH="558800" progId="Equation.DSMT4">
                  <p:embed/>
                </p:oleObj>
              </mc:Choice>
              <mc:Fallback>
                <p:oleObj name="Equation" r:id="rId9" imgW="2260600" imgH="558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797425"/>
                        <a:ext cx="2252663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4" name="Text Box 14"/>
          <p:cNvSpPr txBox="1">
            <a:spLocks noChangeArrowheads="1"/>
          </p:cNvSpPr>
          <p:nvPr/>
        </p:nvSpPr>
        <p:spPr bwMode="auto">
          <a:xfrm>
            <a:off x="3922713" y="4868863"/>
            <a:ext cx="20875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for all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</a:p>
        </p:txBody>
      </p:sp>
      <p:sp>
        <p:nvSpPr>
          <p:cNvPr id="13325" name="Text Box 15"/>
          <p:cNvSpPr txBox="1">
            <a:spLocks noChangeArrowheads="1"/>
          </p:cNvSpPr>
          <p:nvPr/>
        </p:nvSpPr>
        <p:spPr bwMode="auto">
          <a:xfrm>
            <a:off x="539750" y="5516563"/>
            <a:ext cx="45370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則被稱為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orthonormal set</a:t>
            </a:r>
            <a:endParaRPr lang="en-US" altLang="zh-TW" sz="2200" b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E7A174B-17F5-481C-B4D4-7656CD52EBE5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352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250825" y="476250"/>
            <a:ext cx="66246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(7) normalize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755650" y="1052513"/>
            <a:ext cx="410368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將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norm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變為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827826" y="1751961"/>
            <a:ext cx="75632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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15366" name="Line 7"/>
          <p:cNvSpPr>
            <a:spLocks noChangeShapeType="1"/>
          </p:cNvSpPr>
          <p:nvPr/>
        </p:nvSpPr>
        <p:spPr bwMode="auto">
          <a:xfrm>
            <a:off x="1512856" y="2036326"/>
            <a:ext cx="1438486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graphicFrame>
        <p:nvGraphicFramePr>
          <p:cNvPr id="1536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031995"/>
              </p:ext>
            </p:extLst>
          </p:nvPr>
        </p:nvGraphicFramePr>
        <p:xfrm>
          <a:off x="2951342" y="1642626"/>
          <a:ext cx="15684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1" name="Equation" r:id="rId3" imgW="1574800" imgH="787400" progId="Equation.DSMT4">
                  <p:embed/>
                </p:oleObj>
              </mc:Choice>
              <mc:Fallback>
                <p:oleObj name="Equation" r:id="rId3" imgW="1574800" imgH="787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342" y="1642626"/>
                        <a:ext cx="156845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Text Box 9"/>
          <p:cNvSpPr txBox="1">
            <a:spLocks noChangeArrowheads="1"/>
          </p:cNvSpPr>
          <p:nvPr/>
        </p:nvSpPr>
        <p:spPr bwMode="auto">
          <a:xfrm>
            <a:off x="900113" y="2708275"/>
            <a:ext cx="16557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注意，此時</a:t>
            </a:r>
          </a:p>
        </p:txBody>
      </p:sp>
      <p:graphicFrame>
        <p:nvGraphicFramePr>
          <p:cNvPr id="15369" name="Object 10"/>
          <p:cNvGraphicFramePr>
            <a:graphicFrameLocks noChangeAspect="1"/>
          </p:cNvGraphicFramePr>
          <p:nvPr/>
        </p:nvGraphicFramePr>
        <p:xfrm>
          <a:off x="900113" y="3284538"/>
          <a:ext cx="6464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2" name="Equation" r:id="rId5" imgW="6489700" imgH="838200" progId="Equation.DSMT4">
                  <p:embed/>
                </p:oleObj>
              </mc:Choice>
              <mc:Fallback>
                <p:oleObj name="Equation" r:id="rId5" imgW="6489700" imgH="838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284538"/>
                        <a:ext cx="64643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Rectangle 11"/>
          <p:cNvSpPr>
            <a:spLocks noChangeArrowheads="1"/>
          </p:cNvSpPr>
          <p:nvPr/>
        </p:nvSpPr>
        <p:spPr bwMode="auto">
          <a:xfrm>
            <a:off x="539750" y="4365625"/>
            <a:ext cx="73453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可藉由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normalization, </a:t>
            </a:r>
            <a:r>
              <a:rPr lang="zh-TW" altLang="en-US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將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orthogonal set </a:t>
            </a:r>
            <a:r>
              <a:rPr lang="zh-TW" altLang="en-US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變成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orthonormal set</a:t>
            </a:r>
          </a:p>
        </p:txBody>
      </p:sp>
      <p:sp>
        <p:nvSpPr>
          <p:cNvPr id="2" name="矩形 1"/>
          <p:cNvSpPr/>
          <p:nvPr/>
        </p:nvSpPr>
        <p:spPr>
          <a:xfrm>
            <a:off x="1494314" y="1568774"/>
            <a:ext cx="131318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0" dirty="0">
                <a:solidFill>
                  <a:srgbClr val="3333FF"/>
                </a:solidFill>
              </a:rPr>
              <a:t>normalize</a:t>
            </a:r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3223EE-E1C1-4235-9BCF-25219756DD11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353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95288" y="404813"/>
            <a:ext cx="511333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Example 3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(text page 427)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971550" y="981075"/>
            <a:ext cx="69119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Calculate the norms of {1, </a:t>
            </a:r>
            <a:r>
              <a:rPr lang="en-US" altLang="zh-TW" sz="2200" b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cos</a:t>
            </a:r>
            <a:r>
              <a:rPr lang="en-US" altLang="zh-TW" sz="2200" b="0" i="1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, cos2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, cos3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, …..} </a:t>
            </a:r>
          </a:p>
        </p:txBody>
      </p:sp>
      <p:graphicFrame>
        <p:nvGraphicFramePr>
          <p:cNvPr id="14341" name="Object 4"/>
          <p:cNvGraphicFramePr>
            <a:graphicFrameLocks noChangeAspect="1"/>
          </p:cNvGraphicFramePr>
          <p:nvPr/>
        </p:nvGraphicFramePr>
        <p:xfrm>
          <a:off x="1042988" y="2419350"/>
          <a:ext cx="5984875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9" name="Equation" r:id="rId3" imgW="6007100" imgH="1308100" progId="Equation.DSMT4">
                  <p:embed/>
                </p:oleObj>
              </mc:Choice>
              <mc:Fallback>
                <p:oleObj name="Equation" r:id="rId3" imgW="6007100" imgH="1308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419350"/>
                        <a:ext cx="5984875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5603770" y="2273975"/>
            <a:ext cx="250211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zh-TW" altLang="en-US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運用三角函式公式 </a:t>
            </a:r>
            <a:endParaRPr lang="en-US" altLang="zh-TW" sz="2200" b="0" dirty="0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(pages 361-362)</a:t>
            </a:r>
            <a:endParaRPr lang="zh-TW" altLang="en-US" sz="2200" b="0" dirty="0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14343" name="Object 6"/>
          <p:cNvGraphicFramePr>
            <a:graphicFrameLocks noChangeAspect="1"/>
          </p:cNvGraphicFramePr>
          <p:nvPr/>
        </p:nvGraphicFramePr>
        <p:xfrm>
          <a:off x="3348038" y="4003675"/>
          <a:ext cx="149383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0" name="Equation" r:id="rId5" imgW="1498600" imgH="419100" progId="Equation.DSMT4">
                  <p:embed/>
                </p:oleObj>
              </mc:Choice>
              <mc:Fallback>
                <p:oleObj name="Equation" r:id="rId5" imgW="1498600" imgH="419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4003675"/>
                        <a:ext cx="1493837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7"/>
          <p:cNvGraphicFramePr>
            <a:graphicFrameLocks noChangeAspect="1"/>
          </p:cNvGraphicFramePr>
          <p:nvPr/>
        </p:nvGraphicFramePr>
        <p:xfrm>
          <a:off x="1030288" y="1628775"/>
          <a:ext cx="2303462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1" name="Equation" r:id="rId7" imgW="2311400" imgH="558800" progId="Equation.DSMT4">
                  <p:embed/>
                </p:oleObj>
              </mc:Choice>
              <mc:Fallback>
                <p:oleObj name="Equation" r:id="rId7" imgW="2311400" imgH="558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0288" y="1628775"/>
                        <a:ext cx="2303462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8"/>
          <p:cNvGraphicFramePr>
            <a:graphicFrameLocks noChangeAspect="1"/>
          </p:cNvGraphicFramePr>
          <p:nvPr/>
        </p:nvGraphicFramePr>
        <p:xfrm>
          <a:off x="1331913" y="4003675"/>
          <a:ext cx="10636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2" name="Equation" r:id="rId9" imgW="1066800" imgH="419100" progId="Equation.DSMT4">
                  <p:embed/>
                </p:oleObj>
              </mc:Choice>
              <mc:Fallback>
                <p:oleObj name="Equation" r:id="rId9" imgW="1066800" imgH="4191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003675"/>
                        <a:ext cx="106362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684213" y="4579938"/>
            <a:ext cx="33337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{1, cos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cos2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cos3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…..}</a:t>
            </a:r>
          </a:p>
        </p:txBody>
      </p:sp>
      <p:sp>
        <p:nvSpPr>
          <p:cNvPr id="14347" name="Text Box 10"/>
          <p:cNvSpPr txBox="1">
            <a:spLocks noChangeArrowheads="1"/>
          </p:cNvSpPr>
          <p:nvPr/>
        </p:nvSpPr>
        <p:spPr bwMode="auto">
          <a:xfrm>
            <a:off x="3924300" y="4579938"/>
            <a:ext cx="48241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can be normalized as an orthonormal set</a:t>
            </a:r>
          </a:p>
        </p:txBody>
      </p:sp>
      <p:graphicFrame>
        <p:nvGraphicFramePr>
          <p:cNvPr id="14348" name="Object 11"/>
          <p:cNvGraphicFramePr>
            <a:graphicFrameLocks noChangeAspect="1"/>
          </p:cNvGraphicFramePr>
          <p:nvPr/>
        </p:nvGraphicFramePr>
        <p:xfrm>
          <a:off x="1258888" y="5156200"/>
          <a:ext cx="42418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3" name="Equation" r:id="rId11" imgW="4254500" imgH="723900" progId="Equation.DSMT4">
                  <p:embed/>
                </p:oleObj>
              </mc:Choice>
              <mc:Fallback>
                <p:oleObj name="Equation" r:id="rId11" imgW="4254500" imgH="7239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5156200"/>
                        <a:ext cx="42418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7CA52A-1861-4526-A47C-36DD086ED5CE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354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250825" y="476250"/>
            <a:ext cx="66246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(8) complete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755650" y="908050"/>
            <a:ext cx="7129463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若在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interval [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b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]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之間，任何一個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function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都可以表示成 </a:t>
            </a:r>
            <a:r>
              <a:rPr lang="zh-TW" altLang="en-US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0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1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2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3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………..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的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linear combination </a:t>
            </a:r>
          </a:p>
        </p:txBody>
      </p:sp>
      <p:graphicFrame>
        <p:nvGraphicFramePr>
          <p:cNvPr id="16389" name="Object 4"/>
          <p:cNvGraphicFramePr>
            <a:graphicFrameLocks noChangeAspect="1"/>
          </p:cNvGraphicFramePr>
          <p:nvPr/>
        </p:nvGraphicFramePr>
        <p:xfrm>
          <a:off x="971550" y="1989138"/>
          <a:ext cx="6278563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2" name="Equation" r:id="rId3" imgW="6299200" imgH="749300" progId="Equation.DSMT4">
                  <p:embed/>
                </p:oleObj>
              </mc:Choice>
              <mc:Fallback>
                <p:oleObj name="Equation" r:id="rId3" imgW="6299200" imgH="749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989138"/>
                        <a:ext cx="6278563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1042988" y="3141663"/>
            <a:ext cx="71294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則 </a:t>
            </a:r>
            <a:r>
              <a:rPr lang="zh-TW" altLang="en-US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0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1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2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3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………..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被稱作 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complete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395288" y="4365625"/>
            <a:ext cx="748982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比較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：在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linear algebra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當中，對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3-D vector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而言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       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e</a:t>
            </a:r>
            <a:r>
              <a:rPr lang="en-US" altLang="zh-TW" sz="22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= [1, 0, 0], 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e</a:t>
            </a:r>
            <a:r>
              <a:rPr lang="en-US" altLang="zh-TW" sz="22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= [0, 1, 0], 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e</a:t>
            </a:r>
            <a:r>
              <a:rPr lang="en-US" altLang="zh-TW" sz="22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3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= [0, 0, 1] 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為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complete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       Any 3-D vector [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b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c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] can be expressed as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e</a:t>
            </a:r>
            <a:r>
              <a:rPr lang="en-US" altLang="zh-TW" sz="22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+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 b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e</a:t>
            </a:r>
            <a:r>
              <a:rPr lang="en-US" altLang="zh-TW" sz="22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+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c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e</a:t>
            </a:r>
            <a:r>
              <a:rPr lang="en-US" altLang="zh-TW" sz="22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3</a:t>
            </a:r>
            <a:endParaRPr lang="en-US" altLang="zh-TW" sz="2200" b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7CA52A-1861-4526-A47C-36DD086ED5CE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355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34A362F2-A2BA-4CBF-BFFB-C1FC7A34D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76250"/>
            <a:ext cx="66246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Complete: 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5CC07F10-F9EC-426F-80FF-73097420C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980728"/>
            <a:ext cx="7129462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For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0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1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2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3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………..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if we can find 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c</a:t>
            </a:r>
            <a:r>
              <a:rPr lang="en-US" altLang="zh-TW" sz="2200" b="0" baseline="-25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0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, 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c</a:t>
            </a:r>
            <a:r>
              <a:rPr lang="en-US" altLang="zh-TW" sz="2200" b="0" baseline="-25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1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, 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c</a:t>
            </a:r>
            <a:r>
              <a:rPr lang="en-US" altLang="zh-TW" sz="2200" b="0" baseline="-25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2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, 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c</a:t>
            </a:r>
            <a:r>
              <a:rPr lang="en-US" altLang="zh-TW" sz="2200" b="0" baseline="-25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3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, ……….. such that 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</p:txBody>
      </p:sp>
      <p:graphicFrame>
        <p:nvGraphicFramePr>
          <p:cNvPr id="10" name="Object 4">
            <a:extLst>
              <a:ext uri="{FF2B5EF4-FFF2-40B4-BE49-F238E27FC236}">
                <a16:creationId xmlns:a16="http://schemas.microsoft.com/office/drawing/2014/main" id="{34B4D8FA-63DF-4D87-BEC0-FE59D3D3FF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206066"/>
              </p:ext>
            </p:extLst>
          </p:nvPr>
        </p:nvGraphicFramePr>
        <p:xfrm>
          <a:off x="2411760" y="1975791"/>
          <a:ext cx="2443163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6" name="Equation" r:id="rId3" imgW="2450880" imgH="749160" progId="Equation.DSMT4">
                  <p:embed/>
                </p:oleObj>
              </mc:Choice>
              <mc:Fallback>
                <p:oleObj name="Equation" r:id="rId3" imgW="2450880" imgH="749160" progId="Equation.DSMT4">
                  <p:embed/>
                  <p:pic>
                    <p:nvPicPr>
                      <p:cNvPr id="1638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975791"/>
                        <a:ext cx="2443163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>
            <a:extLst>
              <a:ext uri="{FF2B5EF4-FFF2-40B4-BE49-F238E27FC236}">
                <a16:creationId xmlns:a16="http://schemas.microsoft.com/office/drawing/2014/main" id="{03795156-F208-4A63-B227-293F92EEE4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807177"/>
              </p:ext>
            </p:extLst>
          </p:nvPr>
        </p:nvGraphicFramePr>
        <p:xfrm>
          <a:off x="5292080" y="2132856"/>
          <a:ext cx="10128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7" name="Equation" r:id="rId5" imgW="1015920" imgH="330120" progId="Equation.DSMT4">
                  <p:embed/>
                </p:oleObj>
              </mc:Choice>
              <mc:Fallback>
                <p:oleObj name="Equation" r:id="rId5" imgW="1015920" imgH="330120" progId="Equation.DSMT4">
                  <p:embed/>
                  <p:pic>
                    <p:nvPicPr>
                      <p:cNvPr id="10" name="Object 4">
                        <a:extLst>
                          <a:ext uri="{FF2B5EF4-FFF2-40B4-BE49-F238E27FC236}">
                            <a16:creationId xmlns:a16="http://schemas.microsoft.com/office/drawing/2014/main" id="{34B4D8FA-63DF-4D87-BEC0-FE59D3D3FF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2132856"/>
                        <a:ext cx="1012825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5">
            <a:extLst>
              <a:ext uri="{FF2B5EF4-FFF2-40B4-BE49-F238E27FC236}">
                <a16:creationId xmlns:a16="http://schemas.microsoft.com/office/drawing/2014/main" id="{C3781385-8089-4611-A98D-29EA18634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2781435"/>
            <a:ext cx="71294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then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0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1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2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3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………..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is a complete set. </a:t>
            </a: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DC003C40-3CD0-4D8F-AFC9-C5055CB93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868" y="3587079"/>
            <a:ext cx="8283426" cy="2292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Example: 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{1, 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–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, (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–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en-US" altLang="zh-TW" sz="2200" b="0" baseline="30000" dirty="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, (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–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en-US" altLang="zh-TW" sz="2200" b="0" baseline="30000" dirty="0">
                <a:latin typeface="Times New Roman" panose="02020603050405020304" pitchFamily="18" charset="0"/>
                <a:ea typeface="標楷體" panose="03000509000000000000" pitchFamily="65" charset="-120"/>
              </a:rPr>
              <a:t>3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, ……..} is a 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complete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set if 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) is constrained to be a continuous function. 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However, {1, 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–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, (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–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en-US" altLang="zh-TW" sz="2200" b="0" baseline="30000" dirty="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, (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–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en-US" altLang="zh-TW" sz="2200" b="0" baseline="30000" dirty="0">
                <a:latin typeface="Times New Roman" panose="02020603050405020304" pitchFamily="18" charset="0"/>
                <a:ea typeface="標楷體" panose="03000509000000000000" pitchFamily="65" charset="-120"/>
              </a:rPr>
              <a:t>3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, ……..} are 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not orthogonal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.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en-US" altLang="zh-TW" sz="2200" b="0" dirty="0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{1, </a:t>
            </a:r>
            <a:r>
              <a:rPr lang="en-US" altLang="zh-TW" sz="2200" b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cos</a:t>
            </a:r>
            <a:r>
              <a:rPr lang="en-US" altLang="zh-TW" sz="2200" b="0" i="1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, cos2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, cos3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, …..} are 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orthogonal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but 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not complete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. </a:t>
            </a:r>
            <a:endParaRPr lang="en-US" altLang="zh-TW" sz="2200" b="0" dirty="0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6797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5EE98E-442C-4DA0-9669-1DFA1B87CDF8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356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322262" y="243681"/>
            <a:ext cx="108108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(9)(10)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296988" y="457200"/>
            <a:ext cx="69119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若 </a:t>
            </a:r>
            <a:r>
              <a:rPr lang="zh-TW" altLang="en-US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0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1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2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3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………..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為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complete, </a:t>
            </a:r>
            <a:b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</a:b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可將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表示成</a:t>
            </a:r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2497138" y="1282700"/>
          <a:ext cx="20637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2" name="Equation" r:id="rId3" imgW="2070100" imgH="749300" progId="Equation.DSMT4">
                  <p:embed/>
                </p:oleObj>
              </mc:Choice>
              <mc:Fallback>
                <p:oleObj name="Equation" r:id="rId3" imgW="2070100" imgH="749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138" y="1282700"/>
                        <a:ext cx="2063750" cy="7493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66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893763" y="3644900"/>
          <a:ext cx="6999287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3" name="Equation" r:id="rId5" imgW="7023100" imgH="749300" progId="Equation.DSMT4">
                  <p:embed/>
                </p:oleObj>
              </mc:Choice>
              <mc:Fallback>
                <p:oleObj name="Equation" r:id="rId5" imgW="7023100" imgH="749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3644900"/>
                        <a:ext cx="6999287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39750" y="2565400"/>
            <a:ext cx="75596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當 </a:t>
            </a:r>
            <a:r>
              <a:rPr lang="zh-TW" altLang="en-US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0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1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2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3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……….. 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不為 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orthogonal, </a:t>
            </a:r>
            <a:r>
              <a:rPr lang="en-US" altLang="zh-TW" sz="2200" b="0" i="1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c</a:t>
            </a:r>
            <a:r>
              <a:rPr lang="en-US" altLang="zh-TW" sz="2200" b="0" i="1" baseline="-25000" dirty="0" err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n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不易算  </a:t>
            </a:r>
            <a:endParaRPr lang="zh-TW" altLang="en-US" sz="2200" b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39750" y="3068638"/>
            <a:ext cx="75596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當 </a:t>
            </a:r>
            <a:r>
              <a:rPr lang="zh-TW" altLang="en-US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0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1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2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3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………..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為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orthogonal</a:t>
            </a:r>
            <a:endParaRPr lang="en-US" altLang="zh-TW" sz="2200" b="0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174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636835"/>
              </p:ext>
            </p:extLst>
          </p:nvPr>
        </p:nvGraphicFramePr>
        <p:xfrm>
          <a:off x="2542010" y="4471988"/>
          <a:ext cx="2428875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4" name="Equation" r:id="rId7" imgW="2438400" imgH="1104900" progId="Equation.DSMT4">
                  <p:embed/>
                </p:oleObj>
              </mc:Choice>
              <mc:Fallback>
                <p:oleObj name="Equation" r:id="rId7" imgW="2438400" imgH="11049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2010" y="4471988"/>
                        <a:ext cx="2428875" cy="1104900"/>
                      </a:xfrm>
                      <a:prstGeom prst="rect">
                        <a:avLst/>
                      </a:prstGeom>
                      <a:noFill/>
                      <a:ln w="22225" cmpd="thickThin">
                        <a:solidFill>
                          <a:srgbClr val="663300"/>
                        </a:solidFill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403350" y="5805488"/>
            <a:ext cx="6121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c</a:t>
            </a:r>
            <a:r>
              <a:rPr lang="en-US" altLang="zh-TW" sz="2200" b="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被稱作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(10)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generalized Fourier series 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4970885" y="5148263"/>
            <a:ext cx="1090294" cy="919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5652120" y="4574714"/>
            <a:ext cx="324035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被稱作 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(9) </a:t>
            </a:r>
            <a:r>
              <a:rPr lang="en-US" altLang="zh-TW" sz="2200" u="sng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orthogonal</a:t>
            </a:r>
            <a:br>
              <a:rPr lang="en-US" altLang="zh-TW" sz="2200" u="sng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         </a:t>
            </a:r>
            <a:r>
              <a:rPr lang="en-US" altLang="zh-TW" sz="2200" u="sng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series expansion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17421" name="Text Box 7"/>
          <p:cNvSpPr txBox="1">
            <a:spLocks noChangeArrowheads="1"/>
          </p:cNvSpPr>
          <p:nvPr/>
        </p:nvSpPr>
        <p:spPr bwMode="auto">
          <a:xfrm>
            <a:off x="539750" y="2062163"/>
            <a:ext cx="75596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Question: How to find </a:t>
            </a:r>
            <a:r>
              <a:rPr lang="en-US" altLang="zh-TW" sz="2200" b="0" i="1" dirty="0" err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</a:t>
            </a:r>
            <a:r>
              <a:rPr lang="en-US" altLang="zh-TW" sz="2200" b="0" i="1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? </a:t>
            </a:r>
            <a:endParaRPr lang="zh-TW" altLang="en-US" sz="2200" b="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97502F-A6BD-4B7B-B445-F4401EE07487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357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75596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當 </a:t>
            </a:r>
            <a:r>
              <a:rPr lang="zh-TW" altLang="en-US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0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1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2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3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………..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為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orthonormal</a:t>
            </a:r>
            <a:endParaRPr lang="en-US" altLang="zh-TW" sz="2200" b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18436" name="Object 3"/>
          <p:cNvGraphicFramePr>
            <a:graphicFrameLocks noChangeAspect="1"/>
          </p:cNvGraphicFramePr>
          <p:nvPr/>
        </p:nvGraphicFramePr>
        <p:xfrm>
          <a:off x="1325563" y="1052513"/>
          <a:ext cx="23526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7" name="Equation" r:id="rId3" imgW="2362200" imgH="558800" progId="Equation.DSMT4">
                  <p:embed/>
                </p:oleObj>
              </mc:Choice>
              <mc:Fallback>
                <p:oleObj name="Equation" r:id="rId3" imgW="2362200" imgH="558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5563" y="1052513"/>
                        <a:ext cx="2352675" cy="558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66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08398" y="3212976"/>
            <a:ext cx="806489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Examples of Complete and Orthogonal Sets in the Continuous Case:</a:t>
            </a:r>
            <a:endParaRPr lang="zh-TW" altLang="en-US" sz="2200" b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4697B58-022D-4192-B956-F3F6857864BC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358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135938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11.1.3  Orthogonal with Weight Function 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95288" y="1125538"/>
            <a:ext cx="7848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(11-1)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inner product with </a:t>
            </a:r>
            <a:r>
              <a:rPr lang="en-US" altLang="zh-TW" sz="2200" b="0" u="sng">
                <a:latin typeface="Times New Roman" panose="02020603050405020304" pitchFamily="18" charset="0"/>
                <a:ea typeface="標楷體" panose="03000509000000000000" pitchFamily="65" charset="-120"/>
              </a:rPr>
              <a:t>weight function </a:t>
            </a:r>
          </a:p>
        </p:txBody>
      </p:sp>
      <p:graphicFrame>
        <p:nvGraphicFramePr>
          <p:cNvPr id="19461" name="Object 4"/>
          <p:cNvGraphicFramePr>
            <a:graphicFrameLocks noChangeAspect="1"/>
          </p:cNvGraphicFramePr>
          <p:nvPr/>
        </p:nvGraphicFramePr>
        <p:xfrm>
          <a:off x="611188" y="1700213"/>
          <a:ext cx="43878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9" name="Equation" r:id="rId3" imgW="4406900" imgH="558800" progId="Equation.DSMT4">
                  <p:embed/>
                </p:oleObj>
              </mc:Choice>
              <mc:Fallback>
                <p:oleObj name="Equation" r:id="rId3" imgW="4406900" imgH="558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700213"/>
                        <a:ext cx="43878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2195513" y="2349500"/>
            <a:ext cx="41767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其中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w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被稱作 </a:t>
            </a:r>
            <a:r>
              <a:rPr lang="en-US" altLang="zh-TW" sz="2200" b="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weight function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468313" y="2852738"/>
            <a:ext cx="36718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加上了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weight function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後</a:t>
            </a:r>
          </a:p>
        </p:txBody>
      </p:sp>
      <p:graphicFrame>
        <p:nvGraphicFramePr>
          <p:cNvPr id="19464" name="Object 7"/>
          <p:cNvGraphicFramePr>
            <a:graphicFrameLocks noChangeAspect="1"/>
          </p:cNvGraphicFramePr>
          <p:nvPr/>
        </p:nvGraphicFramePr>
        <p:xfrm>
          <a:off x="1117600" y="4221163"/>
          <a:ext cx="41370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0" name="Equation" r:id="rId5" imgW="4152900" imgH="558800" progId="Equation.DSMT4">
                  <p:embed/>
                </p:oleObj>
              </mc:Choice>
              <mc:Fallback>
                <p:oleObj name="Equation" r:id="rId5" imgW="4152900" imgH="558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4221163"/>
                        <a:ext cx="413702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468313" y="3716338"/>
            <a:ext cx="45370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(11-2) orthogonal 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的定義改成</a:t>
            </a: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468313" y="4795838"/>
            <a:ext cx="45370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(11-3) square norm 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的定義改成</a:t>
            </a:r>
          </a:p>
        </p:txBody>
      </p:sp>
      <p:graphicFrame>
        <p:nvGraphicFramePr>
          <p:cNvPr id="19467" name="Object 10"/>
          <p:cNvGraphicFramePr>
            <a:graphicFrameLocks noChangeAspect="1"/>
          </p:cNvGraphicFramePr>
          <p:nvPr/>
        </p:nvGraphicFramePr>
        <p:xfrm>
          <a:off x="1403350" y="5372100"/>
          <a:ext cx="3605213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1" name="Equation" r:id="rId7" imgW="3619500" imgH="558800" progId="Equation.DSMT4">
                  <p:embed/>
                </p:oleObj>
              </mc:Choice>
              <mc:Fallback>
                <p:oleObj name="Equation" r:id="rId7" imgW="3619500" imgH="558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372100"/>
                        <a:ext cx="3605213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8" name="Text Box 11"/>
          <p:cNvSpPr txBox="1">
            <a:spLocks noChangeArrowheads="1"/>
          </p:cNvSpPr>
          <p:nvPr/>
        </p:nvSpPr>
        <p:spPr bwMode="auto">
          <a:xfrm>
            <a:off x="5435600" y="4292600"/>
            <a:ext cx="20161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for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m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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CA7C6D-B049-4B57-854D-39F116298D98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359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0483" name="Object 2"/>
          <p:cNvGraphicFramePr>
            <a:graphicFrameLocks noChangeAspect="1"/>
          </p:cNvGraphicFramePr>
          <p:nvPr/>
        </p:nvGraphicFramePr>
        <p:xfrm>
          <a:off x="971550" y="908050"/>
          <a:ext cx="369411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1" name="Equation" r:id="rId3" imgW="3708400" imgH="635000" progId="Equation.DSMT4">
                  <p:embed/>
                </p:oleObj>
              </mc:Choice>
              <mc:Fallback>
                <p:oleObj name="Equation" r:id="rId3" imgW="3708400" imgH="635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908050"/>
                        <a:ext cx="3694113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539750" y="404813"/>
            <a:ext cx="45370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(11-4) norm 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的定義改成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539750" y="1628775"/>
            <a:ext cx="45370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(11-5) orthonormal 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的定義改成</a:t>
            </a:r>
          </a:p>
        </p:txBody>
      </p:sp>
      <p:graphicFrame>
        <p:nvGraphicFramePr>
          <p:cNvPr id="20486" name="Object 5"/>
          <p:cNvGraphicFramePr>
            <a:graphicFrameLocks noChangeAspect="1"/>
          </p:cNvGraphicFramePr>
          <p:nvPr/>
        </p:nvGraphicFramePr>
        <p:xfrm>
          <a:off x="1116013" y="2133600"/>
          <a:ext cx="3009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2" name="Equation" r:id="rId5" imgW="3022600" imgH="558800" progId="Equation.DSMT4">
                  <p:embed/>
                </p:oleObj>
              </mc:Choice>
              <mc:Fallback>
                <p:oleObj name="Equation" r:id="rId5" imgW="3022600" imgH="558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133600"/>
                        <a:ext cx="30099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6"/>
          <p:cNvGraphicFramePr>
            <a:graphicFrameLocks noChangeAspect="1"/>
          </p:cNvGraphicFramePr>
          <p:nvPr/>
        </p:nvGraphicFramePr>
        <p:xfrm>
          <a:off x="1116013" y="2781300"/>
          <a:ext cx="2921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3" name="Equation" r:id="rId7" imgW="2933700" imgH="558800" progId="Equation.DSMT4">
                  <p:embed/>
                </p:oleObj>
              </mc:Choice>
              <mc:Fallback>
                <p:oleObj name="Equation" r:id="rId7" imgW="2933700" imgH="558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781300"/>
                        <a:ext cx="29210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4284663" y="2133600"/>
            <a:ext cx="20161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for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m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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n</a:t>
            </a:r>
          </a:p>
        </p:txBody>
      </p:sp>
      <p:graphicFrame>
        <p:nvGraphicFramePr>
          <p:cNvPr id="20489" name="Object 11"/>
          <p:cNvGraphicFramePr>
            <a:graphicFrameLocks noChangeAspect="1"/>
          </p:cNvGraphicFramePr>
          <p:nvPr/>
        </p:nvGraphicFramePr>
        <p:xfrm>
          <a:off x="1331913" y="4076700"/>
          <a:ext cx="454025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4" name="Equation" r:id="rId9" imgW="4559300" imgH="1003300" progId="Equation.DSMT4">
                  <p:embed/>
                </p:oleObj>
              </mc:Choice>
              <mc:Fallback>
                <p:oleObj name="Equation" r:id="rId9" imgW="4559300" imgH="10033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076700"/>
                        <a:ext cx="4540250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0" name="Text Box 12"/>
          <p:cNvSpPr txBox="1">
            <a:spLocks noChangeArrowheads="1"/>
          </p:cNvSpPr>
          <p:nvPr/>
        </p:nvSpPr>
        <p:spPr bwMode="auto">
          <a:xfrm>
            <a:off x="611188" y="3573463"/>
            <a:ext cx="45370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(11-6) normalize 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的算法改成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08645A0-EC56-46E2-A235-E3891C7C3987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360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539750" y="476250"/>
            <a:ext cx="7704138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20725" indent="-72072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(11-7) orthogonal series expansion of 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以及 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generalize Fourier series  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的算法改成</a:t>
            </a:r>
          </a:p>
        </p:txBody>
      </p:sp>
      <p:graphicFrame>
        <p:nvGraphicFramePr>
          <p:cNvPr id="21508" name="Object 5"/>
          <p:cNvGraphicFramePr>
            <a:graphicFrameLocks noChangeAspect="1"/>
          </p:cNvGraphicFramePr>
          <p:nvPr/>
        </p:nvGraphicFramePr>
        <p:xfrm>
          <a:off x="1258888" y="1773238"/>
          <a:ext cx="20637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0" name="Equation" r:id="rId3" imgW="2070100" imgH="749300" progId="Equation.DSMT4">
                  <p:embed/>
                </p:oleObj>
              </mc:Choice>
              <mc:Fallback>
                <p:oleObj name="Equation" r:id="rId3" imgW="2070100" imgH="749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773238"/>
                        <a:ext cx="206375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6"/>
          <p:cNvGraphicFramePr>
            <a:graphicFrameLocks noChangeAspect="1"/>
          </p:cNvGraphicFramePr>
          <p:nvPr/>
        </p:nvGraphicFramePr>
        <p:xfrm>
          <a:off x="3924300" y="1700213"/>
          <a:ext cx="30226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1" name="Equation" r:id="rId5" imgW="3035300" imgH="1104900" progId="Equation.DSMT4">
                  <p:embed/>
                </p:oleObj>
              </mc:Choice>
              <mc:Fallback>
                <p:oleObj name="Equation" r:id="rId5" imgW="3035300" imgH="11049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1700213"/>
                        <a:ext cx="3022600" cy="11049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66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D50D27-5904-469C-BD84-450C3B252FAA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343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44640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例如 在只有三個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entry 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的情形下</a:t>
            </a:r>
          </a:p>
        </p:txBody>
      </p:sp>
      <p:graphicFrame>
        <p:nvGraphicFramePr>
          <p:cNvPr id="5124" name="Object 5"/>
          <p:cNvGraphicFramePr>
            <a:graphicFrameLocks noChangeAspect="1"/>
          </p:cNvGraphicFramePr>
          <p:nvPr/>
        </p:nvGraphicFramePr>
        <p:xfrm>
          <a:off x="755650" y="1052513"/>
          <a:ext cx="18351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9" name="Equation" r:id="rId3" imgW="1841500" imgH="482600" progId="Equation.DSMT4">
                  <p:embed/>
                </p:oleObj>
              </mc:Choice>
              <mc:Fallback>
                <p:oleObj name="Equation" r:id="rId3" imgW="1841500" imgH="482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052513"/>
                        <a:ext cx="183515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6"/>
          <p:cNvGraphicFramePr>
            <a:graphicFrameLocks noChangeAspect="1"/>
          </p:cNvGraphicFramePr>
          <p:nvPr/>
        </p:nvGraphicFramePr>
        <p:xfrm>
          <a:off x="3132138" y="1052513"/>
          <a:ext cx="18859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0" name="Equation" r:id="rId5" imgW="1892300" imgH="482600" progId="Equation.DSMT4">
                  <p:embed/>
                </p:oleObj>
              </mc:Choice>
              <mc:Fallback>
                <p:oleObj name="Equation" r:id="rId5" imgW="1892300" imgH="482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1052513"/>
                        <a:ext cx="188595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7"/>
          <p:cNvGraphicFramePr>
            <a:graphicFrameLocks noChangeAspect="1"/>
          </p:cNvGraphicFramePr>
          <p:nvPr/>
        </p:nvGraphicFramePr>
        <p:xfrm>
          <a:off x="5795963" y="1046163"/>
          <a:ext cx="18859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1" name="Equation" r:id="rId7" imgW="1892300" imgH="495300" progId="Equation.DSMT4">
                  <p:embed/>
                </p:oleObj>
              </mc:Choice>
              <mc:Fallback>
                <p:oleObj name="Equation" r:id="rId7" imgW="1892300" imgH="4953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1046163"/>
                        <a:ext cx="188595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611188" y="1628775"/>
            <a:ext cx="417671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是一組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complete orthogonal set</a:t>
            </a:r>
          </a:p>
        </p:txBody>
      </p:sp>
      <p:sp>
        <p:nvSpPr>
          <p:cNvPr id="5128" name="Line 9"/>
          <p:cNvSpPr>
            <a:spLocks noChangeShapeType="1"/>
          </p:cNvSpPr>
          <p:nvPr/>
        </p:nvSpPr>
        <p:spPr bwMode="auto">
          <a:xfrm>
            <a:off x="3419475" y="3284538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29" name="Line 10"/>
          <p:cNvSpPr>
            <a:spLocks noChangeShapeType="1"/>
          </p:cNvSpPr>
          <p:nvPr/>
        </p:nvSpPr>
        <p:spPr bwMode="auto">
          <a:xfrm flipV="1">
            <a:off x="3419475" y="2565400"/>
            <a:ext cx="792163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30" name="Line 11"/>
          <p:cNvSpPr>
            <a:spLocks noChangeShapeType="1"/>
          </p:cNvSpPr>
          <p:nvPr/>
        </p:nvSpPr>
        <p:spPr bwMode="auto">
          <a:xfrm flipH="1" flipV="1">
            <a:off x="3419475" y="227647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31" name="Line 12"/>
          <p:cNvSpPr>
            <a:spLocks noChangeShapeType="1"/>
          </p:cNvSpPr>
          <p:nvPr/>
        </p:nvSpPr>
        <p:spPr bwMode="auto">
          <a:xfrm>
            <a:off x="3419475" y="3284538"/>
            <a:ext cx="647700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32" name="Line 13"/>
          <p:cNvSpPr>
            <a:spLocks noChangeShapeType="1"/>
          </p:cNvSpPr>
          <p:nvPr/>
        </p:nvSpPr>
        <p:spPr bwMode="auto">
          <a:xfrm flipV="1">
            <a:off x="3419475" y="2924175"/>
            <a:ext cx="431800" cy="360363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33" name="Line 14"/>
          <p:cNvSpPr>
            <a:spLocks noChangeShapeType="1"/>
          </p:cNvSpPr>
          <p:nvPr/>
        </p:nvSpPr>
        <p:spPr bwMode="auto">
          <a:xfrm flipV="1">
            <a:off x="3419475" y="2781300"/>
            <a:ext cx="0" cy="504825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34" name="Text Box 15"/>
          <p:cNvSpPr txBox="1">
            <a:spLocks noChangeArrowheads="1"/>
          </p:cNvSpPr>
          <p:nvPr/>
        </p:nvSpPr>
        <p:spPr bwMode="auto">
          <a:xfrm>
            <a:off x="3851275" y="3238500"/>
            <a:ext cx="5032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</a:p>
        </p:txBody>
      </p:sp>
      <p:sp>
        <p:nvSpPr>
          <p:cNvPr id="5135" name="Text Box 16"/>
          <p:cNvSpPr txBox="1">
            <a:spLocks noChangeArrowheads="1"/>
          </p:cNvSpPr>
          <p:nvPr/>
        </p:nvSpPr>
        <p:spPr bwMode="auto">
          <a:xfrm>
            <a:off x="3851275" y="2708275"/>
            <a:ext cx="5032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</a:p>
        </p:txBody>
      </p:sp>
      <p:sp>
        <p:nvSpPr>
          <p:cNvPr id="5136" name="Text Box 17"/>
          <p:cNvSpPr txBox="1">
            <a:spLocks noChangeArrowheads="1"/>
          </p:cNvSpPr>
          <p:nvPr/>
        </p:nvSpPr>
        <p:spPr bwMode="auto">
          <a:xfrm>
            <a:off x="3059113" y="2565400"/>
            <a:ext cx="50323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3</a:t>
            </a:r>
          </a:p>
        </p:txBody>
      </p:sp>
      <p:sp>
        <p:nvSpPr>
          <p:cNvPr id="5137" name="Text Box 18"/>
          <p:cNvSpPr txBox="1">
            <a:spLocks noChangeArrowheads="1"/>
          </p:cNvSpPr>
          <p:nvPr/>
        </p:nvSpPr>
        <p:spPr bwMode="auto">
          <a:xfrm>
            <a:off x="611188" y="3933825"/>
            <a:ext cx="67675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問題：</a:t>
            </a:r>
            <a:r>
              <a:rPr lang="zh-TW" altLang="en-US" sz="2200" b="0" u="sng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在 </a:t>
            </a:r>
            <a:r>
              <a:rPr lang="en-US" altLang="zh-TW" sz="2200" b="0" u="sng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continuous </a:t>
            </a:r>
            <a:r>
              <a:rPr lang="zh-TW" altLang="en-US" sz="2200" b="0" u="sng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當中該如何定義 </a:t>
            </a:r>
            <a:r>
              <a:rPr lang="en-US" altLang="zh-TW" sz="2200" b="0" u="sng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orthogonal</a:t>
            </a:r>
            <a:r>
              <a:rPr lang="en-US" altLang="zh-TW" sz="2200" b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?</a:t>
            </a:r>
          </a:p>
        </p:txBody>
      </p:sp>
      <p:pic>
        <p:nvPicPr>
          <p:cNvPr id="5138" name="圖片 17">
            <a:hlinkClick r:id="rId9"/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141663"/>
            <a:ext cx="11080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99BBDD-3E61-4A08-BD01-20ADDC17268A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361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539750" y="260350"/>
            <a:ext cx="7920038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11.1.4  </a:t>
            </a:r>
            <a:r>
              <a:rPr lang="zh-TW" altLang="en-US" sz="24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三角函數表</a:t>
            </a:r>
          </a:p>
        </p:txBody>
      </p:sp>
      <p:graphicFrame>
        <p:nvGraphicFramePr>
          <p:cNvPr id="211971" name="Group 3"/>
          <p:cNvGraphicFramePr>
            <a:graphicFrameLocks noGrp="1"/>
          </p:cNvGraphicFramePr>
          <p:nvPr/>
        </p:nvGraphicFramePr>
        <p:xfrm>
          <a:off x="539750" y="1412875"/>
          <a:ext cx="7705725" cy="4097340"/>
        </p:xfrm>
        <a:graphic>
          <a:graphicData uri="http://schemas.openxmlformats.org/drawingml/2006/table">
            <a:tbl>
              <a:tblPr/>
              <a:tblGrid>
                <a:gridCol w="2835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0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cos(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+ 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cos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 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cos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− 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sin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 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sin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</a:t>
                      </a:r>
                      <a:endParaRPr kumimoji="1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sin(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+ 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sin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 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cos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+ 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cos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 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sin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cos(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−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cos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 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cos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+ 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sin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 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sin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</a:t>
                      </a:r>
                      <a:endParaRPr kumimoji="1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sin(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−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sin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 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cos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− 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cos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 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sin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cos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 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cos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[cos(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+ 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) + cos(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−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)]/2</a:t>
                      </a:r>
                      <a:endParaRPr kumimoji="1" lang="en-US" altLang="zh-TW" sz="2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sin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 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sin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[cos(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−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) − cos(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+ 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)]/2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sin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 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cos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[sin(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+ 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) + sin(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−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)]/2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558" name="Text Box 29"/>
          <p:cNvSpPr txBox="1">
            <a:spLocks noChangeArrowheads="1"/>
          </p:cNvSpPr>
          <p:nvPr/>
        </p:nvSpPr>
        <p:spPr bwMode="auto">
          <a:xfrm>
            <a:off x="468313" y="836613"/>
            <a:ext cx="20875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要複習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B4C45D-1C63-493D-8383-CD68218AE5F8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362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12994" name="Group 2"/>
          <p:cNvGraphicFramePr>
            <a:graphicFrameLocks noGrp="1"/>
          </p:cNvGraphicFramePr>
          <p:nvPr/>
        </p:nvGraphicFramePr>
        <p:xfrm>
          <a:off x="539750" y="620713"/>
          <a:ext cx="7850188" cy="2584449"/>
        </p:xfrm>
        <a:graphic>
          <a:graphicData uri="http://schemas.openxmlformats.org/drawingml/2006/table">
            <a:tbl>
              <a:tblPr/>
              <a:tblGrid>
                <a:gridCol w="2887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2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1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cos(2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)</a:t>
                      </a:r>
                    </a:p>
                  </a:txBody>
                  <a:tcPr marL="90000" marR="90000" marT="46811" marB="468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cos</a:t>
                      </a:r>
                      <a:r>
                        <a:rPr kumimoji="1" lang="en-US" altLang="zh-TW" sz="22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− 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sin</a:t>
                      </a:r>
                      <a:r>
                        <a:rPr kumimoji="1" lang="en-US" altLang="zh-TW" sz="22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or 1 − 2sin</a:t>
                      </a:r>
                      <a:r>
                        <a:rPr kumimoji="1" lang="en-US" altLang="zh-TW" sz="22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or 2cos</a:t>
                      </a:r>
                      <a:r>
                        <a:rPr kumimoji="1" lang="en-US" altLang="zh-TW" sz="22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− 1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sin(2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)</a:t>
                      </a:r>
                    </a:p>
                  </a:txBody>
                  <a:tcPr marL="90000" marR="90000" marT="46811" marB="468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2sin 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cos 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cos</a:t>
                      </a:r>
                      <a:r>
                        <a:rPr kumimoji="1" lang="en-US" altLang="zh-TW" sz="22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L="90000" marR="90000" marT="46811" marB="468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[cos(2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) + 1]/2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sin</a:t>
                      </a:r>
                      <a:r>
                        <a:rPr kumimoji="1" lang="en-US" altLang="zh-TW" sz="22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  <a:endParaRPr kumimoji="1" lang="en-US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0000" marR="90000" marT="46811" marB="468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[1 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−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cos(2</a:t>
                      </a:r>
                      <a:r>
                        <a:rPr kumimoji="1" lang="en-US" altLang="zh-TW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  <a:r>
                        <a:rPr kumimoji="1" lang="en-US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)]/2</a:t>
                      </a:r>
                      <a:endParaRPr kumimoji="1" lang="en-US" altLang="zh-TW" sz="2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A30585-A36B-4A32-A387-0A862B2A19A2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363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468313" y="404813"/>
            <a:ext cx="7991475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11.1.5  Section 11.1 </a:t>
            </a:r>
            <a:r>
              <a:rPr lang="zh-TW" altLang="en-US" sz="24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需要注意的地方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395288" y="1196975"/>
            <a:ext cx="4608512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(1) Norm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和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square of norm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要分清楚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    做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normalization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時，要除以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norm 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395288" y="2420938"/>
            <a:ext cx="763270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(2)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熟悉三角函數的公式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(i)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記住幾個，其他的就不難推算出來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(ii)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許多公式可以由                                                     導出來 </a:t>
            </a:r>
          </a:p>
        </p:txBody>
      </p:sp>
      <p:graphicFrame>
        <p:nvGraphicFramePr>
          <p:cNvPr id="24582" name="Object 5"/>
          <p:cNvGraphicFramePr>
            <a:graphicFrameLocks noChangeAspect="1"/>
          </p:cNvGraphicFramePr>
          <p:nvPr/>
        </p:nvGraphicFramePr>
        <p:xfrm>
          <a:off x="3271838" y="3357563"/>
          <a:ext cx="21018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4" name="Equation" r:id="rId3" imgW="2108200" imgH="596900" progId="Equation.DSMT4">
                  <p:embed/>
                </p:oleObj>
              </mc:Choice>
              <mc:Fallback>
                <p:oleObj name="Equation" r:id="rId3" imgW="2108200" imgH="5969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1838" y="3357563"/>
                        <a:ext cx="210185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6"/>
          <p:cNvGraphicFramePr>
            <a:graphicFrameLocks noChangeAspect="1"/>
          </p:cNvGraphicFramePr>
          <p:nvPr/>
        </p:nvGraphicFramePr>
        <p:xfrm>
          <a:off x="3348038" y="4005263"/>
          <a:ext cx="3621087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5" name="Equation" r:id="rId5" imgW="3632200" imgH="711200" progId="Equation.DSMT4">
                  <p:embed/>
                </p:oleObj>
              </mc:Choice>
              <mc:Fallback>
                <p:oleObj name="Equation" r:id="rId5" imgW="3632200" imgH="71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4005263"/>
                        <a:ext cx="3621087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FAF13D-9CD9-4F0C-BA29-37EE8AC89189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364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284163" y="2432050"/>
            <a:ext cx="75596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(2) Legendre polynomials (Section 6-4)</a:t>
            </a:r>
          </a:p>
        </p:txBody>
      </p:sp>
      <p:graphicFrame>
        <p:nvGraphicFramePr>
          <p:cNvPr id="25604" name="Object 3"/>
          <p:cNvGraphicFramePr>
            <a:graphicFrameLocks noChangeAspect="1"/>
          </p:cNvGraphicFramePr>
          <p:nvPr/>
        </p:nvGraphicFramePr>
        <p:xfrm>
          <a:off x="1600200" y="2960688"/>
          <a:ext cx="23939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1" name="Equation" r:id="rId3" imgW="2400300" imgH="558800" progId="Equation.DSMT4">
                  <p:embed/>
                </p:oleObj>
              </mc:Choice>
              <mc:Fallback>
                <p:oleObj name="Equation" r:id="rId3" imgW="2400300" imgH="558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960688"/>
                        <a:ext cx="23939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4086225" y="3036888"/>
            <a:ext cx="251936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if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m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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n</a:t>
            </a: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284163" y="3860800"/>
            <a:ext cx="74183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其他常用的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complete and orthogonal function set</a:t>
            </a: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1365250" y="4376738"/>
            <a:ext cx="633730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Hermite polynomials (with weight function) (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補充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200" b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1365250" y="4953000"/>
            <a:ext cx="71294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Chebyshev polynomials (with weight function) (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補充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284163" y="1400175"/>
            <a:ext cx="75596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(1) Fourier series,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Fourier cosine series, Fourier sine series</a:t>
            </a:r>
            <a:b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   (Sections 11-2 and 11-3)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284163" y="496888"/>
            <a:ext cx="75596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Two well-known complete and orthogonal function set </a:t>
            </a:r>
            <a:endParaRPr lang="en-US" altLang="zh-TW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BEA24A-FFD3-402B-805A-B3ED12825CCF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365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323850" y="476250"/>
            <a:ext cx="82089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Section 11.2  Fourier Series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539750" y="1844675"/>
            <a:ext cx="56880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u="sng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trigonometric functions</a:t>
            </a: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</p:txBody>
      </p:sp>
      <p:graphicFrame>
        <p:nvGraphicFramePr>
          <p:cNvPr id="26629" name="Object 4"/>
          <p:cNvGraphicFramePr>
            <a:graphicFrameLocks noChangeAspect="1"/>
          </p:cNvGraphicFramePr>
          <p:nvPr/>
        </p:nvGraphicFramePr>
        <p:xfrm>
          <a:off x="1042988" y="2276475"/>
          <a:ext cx="7519987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9" name="Equation" r:id="rId3" imgW="7442200" imgH="698500" progId="Equation.DSMT4">
                  <p:embed/>
                </p:oleObj>
              </mc:Choice>
              <mc:Fallback>
                <p:oleObj name="Equation" r:id="rId3" imgW="7442200" imgH="698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276475"/>
                        <a:ext cx="7519987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539750" y="1196975"/>
            <a:ext cx="8064500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11.2.1  </a:t>
            </a:r>
            <a:r>
              <a:rPr lang="zh-TW" altLang="en-US" sz="24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綱要</a:t>
            </a:r>
          </a:p>
        </p:txBody>
      </p:sp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3708400" y="2997200"/>
            <a:ext cx="475138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orthogonal set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on the interval of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[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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p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,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p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]</a:t>
            </a:r>
          </a:p>
        </p:txBody>
      </p:sp>
      <p:cxnSp>
        <p:nvCxnSpPr>
          <p:cNvPr id="26632" name="直線單箭頭接點 15"/>
          <p:cNvCxnSpPr>
            <a:cxnSpLocks noChangeShapeType="1"/>
          </p:cNvCxnSpPr>
          <p:nvPr/>
        </p:nvCxnSpPr>
        <p:spPr bwMode="auto">
          <a:xfrm flipV="1">
            <a:off x="4500563" y="3357563"/>
            <a:ext cx="71437" cy="2873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3" name="文字方塊 16"/>
          <p:cNvSpPr txBox="1">
            <a:spLocks noChangeArrowheads="1"/>
          </p:cNvSpPr>
          <p:nvPr/>
        </p:nvSpPr>
        <p:spPr bwMode="auto">
          <a:xfrm>
            <a:off x="3492500" y="3573463"/>
            <a:ext cx="41036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proven on pages 370~372</a:t>
            </a:r>
            <a:endParaRPr lang="zh-TW" altLang="en-US" sz="2200" b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26634" name="Object 4"/>
          <p:cNvGraphicFramePr>
            <a:graphicFrameLocks noChangeAspect="1"/>
          </p:cNvGraphicFramePr>
          <p:nvPr/>
        </p:nvGraphicFramePr>
        <p:xfrm>
          <a:off x="827088" y="5516563"/>
          <a:ext cx="96202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40" name="Equation" r:id="rId5" imgW="952087" imgH="609336" progId="Equation.DSMT4">
                  <p:embed/>
                </p:oleObj>
              </mc:Choice>
              <mc:Fallback>
                <p:oleObj name="Equation" r:id="rId5" imgW="952087" imgH="60933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5516563"/>
                        <a:ext cx="962025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5" name="文字方塊 17"/>
          <p:cNvSpPr txBox="1">
            <a:spLocks noChangeArrowheads="1"/>
          </p:cNvSpPr>
          <p:nvPr/>
        </p:nvSpPr>
        <p:spPr bwMode="auto">
          <a:xfrm>
            <a:off x="2195513" y="5589588"/>
            <a:ext cx="122396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週期：</a:t>
            </a:r>
          </a:p>
        </p:txBody>
      </p:sp>
      <p:graphicFrame>
        <p:nvGraphicFramePr>
          <p:cNvPr id="26636" name="Object 4"/>
          <p:cNvGraphicFramePr>
            <a:graphicFrameLocks noChangeAspect="1"/>
          </p:cNvGraphicFramePr>
          <p:nvPr/>
        </p:nvGraphicFramePr>
        <p:xfrm>
          <a:off x="3132138" y="5516563"/>
          <a:ext cx="39687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41" name="Equation" r:id="rId7" imgW="393529" imgH="609336" progId="Equation.DSMT4">
                  <p:embed/>
                </p:oleObj>
              </mc:Choice>
              <mc:Fallback>
                <p:oleObj name="Equation" r:id="rId7" imgW="393529" imgH="60933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5516563"/>
                        <a:ext cx="396875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7" name="文字方塊 19"/>
          <p:cNvSpPr txBox="1">
            <a:spLocks noChangeArrowheads="1"/>
          </p:cNvSpPr>
          <p:nvPr/>
        </p:nvSpPr>
        <p:spPr bwMode="auto">
          <a:xfrm>
            <a:off x="3995738" y="5589588"/>
            <a:ext cx="100806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頻率：</a:t>
            </a:r>
          </a:p>
        </p:txBody>
      </p:sp>
      <p:graphicFrame>
        <p:nvGraphicFramePr>
          <p:cNvPr id="26638" name="Object 4"/>
          <p:cNvGraphicFramePr>
            <a:graphicFrameLocks noChangeAspect="1"/>
          </p:cNvGraphicFramePr>
          <p:nvPr/>
        </p:nvGraphicFramePr>
        <p:xfrm>
          <a:off x="4932363" y="5516563"/>
          <a:ext cx="39687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42" name="Equation" r:id="rId9" imgW="393529" imgH="609336" progId="Equation.DSMT4">
                  <p:embed/>
                </p:oleObj>
              </mc:Choice>
              <mc:Fallback>
                <p:oleObj name="Equation" r:id="rId9" imgW="393529" imgH="60933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5516563"/>
                        <a:ext cx="396875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C1FB1F-44D9-4440-B404-80CD69766AC1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366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1" name="Rectangle 7"/>
          <p:cNvSpPr>
            <a:spLocks noChangeArrowheads="1"/>
          </p:cNvSpPr>
          <p:nvPr/>
        </p:nvSpPr>
        <p:spPr bwMode="auto">
          <a:xfrm>
            <a:off x="611188" y="549275"/>
            <a:ext cx="25923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(2) </a:t>
            </a:r>
            <a:r>
              <a:rPr lang="en-US" altLang="zh-TW" sz="2200" u="sng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Fourier Series</a:t>
            </a:r>
          </a:p>
        </p:txBody>
      </p:sp>
      <p:graphicFrame>
        <p:nvGraphicFramePr>
          <p:cNvPr id="27652" name="Object 8"/>
          <p:cNvGraphicFramePr>
            <a:graphicFrameLocks noChangeAspect="1"/>
          </p:cNvGraphicFramePr>
          <p:nvPr/>
        </p:nvGraphicFramePr>
        <p:xfrm>
          <a:off x="1331913" y="1196975"/>
          <a:ext cx="4664075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7" name="Equation" r:id="rId3" imgW="4622800" imgH="749300" progId="Equation.DSMT4">
                  <p:embed/>
                </p:oleObj>
              </mc:Choice>
              <mc:Fallback>
                <p:oleObj name="Equation" r:id="rId3" imgW="4622800" imgH="7493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196975"/>
                        <a:ext cx="4664075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9"/>
          <p:cNvGraphicFramePr>
            <a:graphicFrameLocks noChangeAspect="1"/>
          </p:cNvGraphicFramePr>
          <p:nvPr/>
        </p:nvGraphicFramePr>
        <p:xfrm>
          <a:off x="1692275" y="2060575"/>
          <a:ext cx="206375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8" name="Equation" r:id="rId5" imgW="2044700" imgH="635000" progId="Equation.DSMT4">
                  <p:embed/>
                </p:oleObj>
              </mc:Choice>
              <mc:Fallback>
                <p:oleObj name="Equation" r:id="rId5" imgW="2044700" imgH="635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060575"/>
                        <a:ext cx="2063750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10"/>
          <p:cNvGraphicFramePr>
            <a:graphicFrameLocks noChangeAspect="1"/>
          </p:cNvGraphicFramePr>
          <p:nvPr/>
        </p:nvGraphicFramePr>
        <p:xfrm>
          <a:off x="4140200" y="2060575"/>
          <a:ext cx="2986088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9" name="Equation" r:id="rId7" imgW="2959100" imgH="635000" progId="Equation.DSMT4">
                  <p:embed/>
                </p:oleObj>
              </mc:Choice>
              <mc:Fallback>
                <p:oleObj name="Equation" r:id="rId7" imgW="2959100" imgH="6350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2060575"/>
                        <a:ext cx="2986088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11"/>
          <p:cNvGraphicFramePr>
            <a:graphicFrameLocks noChangeAspect="1"/>
          </p:cNvGraphicFramePr>
          <p:nvPr/>
        </p:nvGraphicFramePr>
        <p:xfrm>
          <a:off x="4140200" y="2709863"/>
          <a:ext cx="292100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0" name="Equation" r:id="rId9" imgW="2895600" imgH="635000" progId="Equation.DSMT4">
                  <p:embed/>
                </p:oleObj>
              </mc:Choice>
              <mc:Fallback>
                <p:oleObj name="Equation" r:id="rId9" imgW="2895600" imgH="6350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2709863"/>
                        <a:ext cx="2921000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6" name="Text Box 12"/>
          <p:cNvSpPr txBox="1">
            <a:spLocks noChangeArrowheads="1"/>
          </p:cNvSpPr>
          <p:nvPr/>
        </p:nvSpPr>
        <p:spPr bwMode="auto">
          <a:xfrm>
            <a:off x="1260475" y="3357563"/>
            <a:ext cx="604996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紅色部分特別注意，勿記錯公式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3E4685-7A61-409A-ADA0-C0D9E8371159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367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611188" y="1123950"/>
            <a:ext cx="6408737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trigonometric function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(page 370)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Fourier series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(</a:t>
            </a:r>
            <a:r>
              <a:rPr lang="en-US" altLang="zh-TW" sz="2200" b="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trigonometric series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)  (page 374)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Fourier coefficients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(page 374)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partial sum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              (page 377)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fundamental period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(page 382)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period extension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     (page 382)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200" b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611188" y="620713"/>
            <a:ext cx="12969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(3) </a:t>
            </a:r>
            <a:r>
              <a:rPr lang="zh-TW" altLang="en-US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名詞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DEAA6E-AB6D-48D3-AF63-6823CDD1912E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368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9" name="文字方塊 3"/>
          <p:cNvSpPr txBox="1">
            <a:spLocks noChangeArrowheads="1"/>
          </p:cNvSpPr>
          <p:nvPr/>
        </p:nvSpPr>
        <p:spPr bwMode="auto">
          <a:xfrm>
            <a:off x="900113" y="2205038"/>
            <a:ext cx="72723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b="0">
                <a:latin typeface="Times New Roman" panose="02020603050405020304" pitchFamily="18" charset="0"/>
                <a:ea typeface="標楷體" panose="03000509000000000000" pitchFamily="65" charset="-120"/>
              </a:rPr>
              <a:t>Fourier Series == </a:t>
            </a:r>
            <a:r>
              <a:rPr lang="zh-TW" altLang="en-US" b="0">
                <a:latin typeface="Times New Roman" panose="02020603050405020304" pitchFamily="18" charset="0"/>
                <a:ea typeface="標楷體" panose="03000509000000000000" pitchFamily="65" charset="-120"/>
              </a:rPr>
              <a:t>對信號做頻率分析</a:t>
            </a:r>
          </a:p>
        </p:txBody>
      </p:sp>
      <p:sp>
        <p:nvSpPr>
          <p:cNvPr id="29700" name="文字方塊 4"/>
          <p:cNvSpPr txBox="1">
            <a:spLocks noChangeArrowheads="1"/>
          </p:cNvSpPr>
          <p:nvPr/>
        </p:nvSpPr>
        <p:spPr bwMode="auto">
          <a:xfrm>
            <a:off x="755650" y="1196975"/>
            <a:ext cx="2232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TW" altLang="en-US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物理意義：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2E7D23-38CA-450E-BD60-407F5D847BBA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369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文字方塊 2"/>
          <p:cNvSpPr txBox="1">
            <a:spLocks noChangeArrowheads="1"/>
          </p:cNvSpPr>
          <p:nvPr/>
        </p:nvSpPr>
        <p:spPr bwMode="auto">
          <a:xfrm>
            <a:off x="468313" y="692150"/>
            <a:ext cx="82073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「頻率」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(frequency)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是個常用字，以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Hz (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每秒多少個週期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為單位</a:t>
            </a:r>
          </a:p>
        </p:txBody>
      </p:sp>
      <p:sp>
        <p:nvSpPr>
          <p:cNvPr id="30724" name="文字方塊 3"/>
          <p:cNvSpPr txBox="1">
            <a:spLocks noChangeArrowheads="1"/>
          </p:cNvSpPr>
          <p:nvPr/>
        </p:nvSpPr>
        <p:spPr bwMode="auto">
          <a:xfrm>
            <a:off x="611188" y="1484313"/>
            <a:ext cx="7345362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5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說話聲音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:  100~1200 Hz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人耳可聽見的聲音：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20~20000Hz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廣播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(AM): 5×10</a:t>
            </a:r>
            <a:r>
              <a:rPr lang="en-US" altLang="zh-TW" sz="2200" b="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5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~ 1.6×10</a:t>
            </a:r>
            <a:r>
              <a:rPr lang="en-US" altLang="zh-TW" sz="2200" b="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6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Hz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廣播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(FM): 8.8×10</a:t>
            </a:r>
            <a:r>
              <a:rPr lang="en-US" altLang="zh-TW" sz="2200" b="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7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~ 1.08×10</a:t>
            </a:r>
            <a:r>
              <a:rPr lang="en-US" altLang="zh-TW" sz="2200" b="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8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Hz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無線電視：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7.6×10</a:t>
            </a:r>
            <a:r>
              <a:rPr lang="en-US" altLang="zh-TW" sz="2200" b="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7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~ 8.8×10</a:t>
            </a:r>
            <a:r>
              <a:rPr lang="en-US" altLang="zh-TW" sz="2200" b="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7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1.74×10</a:t>
            </a:r>
            <a:r>
              <a:rPr lang="en-US" altLang="zh-TW" sz="2200" b="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8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~ 2.16×10</a:t>
            </a:r>
            <a:r>
              <a:rPr lang="en-US" altLang="zh-TW" sz="2200" b="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8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Hz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行動通訊：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5.1×10</a:t>
            </a:r>
            <a:r>
              <a:rPr lang="en-US" altLang="zh-TW" sz="2200" b="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8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Hz ~ 2.75 ×10</a:t>
            </a:r>
            <a:r>
              <a:rPr lang="en-US" altLang="zh-TW" sz="2200" b="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11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Hz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可見光：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4×10</a:t>
            </a:r>
            <a:r>
              <a:rPr lang="en-US" altLang="zh-TW" sz="2200" b="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14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Hz ~ 8 ×10</a:t>
            </a:r>
            <a:r>
              <a:rPr lang="en-US" altLang="zh-TW" sz="2200" b="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14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Hz</a:t>
            </a:r>
            <a:endParaRPr lang="zh-TW" altLang="en-US" sz="2200" b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0725" name="文字方塊 4"/>
          <p:cNvSpPr txBox="1">
            <a:spLocks noChangeArrowheads="1"/>
          </p:cNvSpPr>
          <p:nvPr/>
        </p:nvSpPr>
        <p:spPr bwMode="auto">
          <a:xfrm>
            <a:off x="684213" y="5157788"/>
            <a:ext cx="57594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測量頻率的方式：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Fourier series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    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Fourier transform </a:t>
            </a:r>
            <a:endParaRPr lang="zh-TW" altLang="en-US" sz="2200" b="0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C19D8F-6B00-4676-A991-D3AACFA850D3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370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064500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11.2.2  Trigonometric Functions</a:t>
            </a:r>
          </a:p>
        </p:txBody>
      </p:sp>
      <p:graphicFrame>
        <p:nvGraphicFramePr>
          <p:cNvPr id="31748" name="Object 3"/>
          <p:cNvGraphicFramePr>
            <a:graphicFrameLocks noChangeAspect="1"/>
          </p:cNvGraphicFramePr>
          <p:nvPr/>
        </p:nvGraphicFramePr>
        <p:xfrm>
          <a:off x="900113" y="1341438"/>
          <a:ext cx="7519987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7" name="Equation" r:id="rId3" imgW="7442200" imgH="698500" progId="Equation.DSMT4">
                  <p:embed/>
                </p:oleObj>
              </mc:Choice>
              <mc:Fallback>
                <p:oleObj name="Equation" r:id="rId3" imgW="7442200" imgH="6985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341438"/>
                        <a:ext cx="7519987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395288" y="836613"/>
            <a:ext cx="568801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trigonometric functions</a:t>
            </a:r>
          </a:p>
        </p:txBody>
      </p:sp>
      <p:graphicFrame>
        <p:nvGraphicFramePr>
          <p:cNvPr id="31750" name="Object 5"/>
          <p:cNvGraphicFramePr>
            <a:graphicFrameLocks noChangeAspect="1"/>
          </p:cNvGraphicFramePr>
          <p:nvPr/>
        </p:nvGraphicFramePr>
        <p:xfrm>
          <a:off x="774700" y="4005263"/>
          <a:ext cx="7829550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8" name="Equation" r:id="rId5" imgW="7759700" imgH="812800" progId="Equation.DSMT4">
                  <p:embed/>
                </p:oleObj>
              </mc:Choice>
              <mc:Fallback>
                <p:oleObj name="Equation" r:id="rId5" imgW="7759700" imgH="812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4005263"/>
                        <a:ext cx="7829550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1" name="Text Box 6"/>
          <p:cNvSpPr txBox="1">
            <a:spLocks noChangeArrowheads="1"/>
          </p:cNvSpPr>
          <p:nvPr/>
        </p:nvSpPr>
        <p:spPr bwMode="auto">
          <a:xfrm>
            <a:off x="395288" y="2205038"/>
            <a:ext cx="79216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Trigonometric functions is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orthogonal on the interval of [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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p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,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p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]</a:t>
            </a:r>
          </a:p>
        </p:txBody>
      </p:sp>
      <p:sp>
        <p:nvSpPr>
          <p:cNvPr id="31752" name="Text Box 7"/>
          <p:cNvSpPr txBox="1">
            <a:spLocks noChangeArrowheads="1"/>
          </p:cNvSpPr>
          <p:nvPr/>
        </p:nvSpPr>
        <p:spPr bwMode="auto">
          <a:xfrm>
            <a:off x="684213" y="2852738"/>
            <a:ext cx="770413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要用      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+ 2 = 5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次的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inner products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來證明 </a:t>
            </a:r>
          </a:p>
        </p:txBody>
      </p:sp>
      <p:graphicFrame>
        <p:nvGraphicFramePr>
          <p:cNvPr id="31753" name="Object 8"/>
          <p:cNvGraphicFramePr>
            <a:graphicFrameLocks noChangeAspect="1"/>
          </p:cNvGraphicFramePr>
          <p:nvPr/>
        </p:nvGraphicFramePr>
        <p:xfrm>
          <a:off x="1403350" y="2874963"/>
          <a:ext cx="3333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9" name="Equation" r:id="rId7" imgW="330057" imgH="380835" progId="Equation.DSMT4">
                  <p:embed/>
                </p:oleObj>
              </mc:Choice>
              <mc:Fallback>
                <p:oleObj name="Equation" r:id="rId7" imgW="330057" imgH="380835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874963"/>
                        <a:ext cx="3333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4" name="Object 9"/>
          <p:cNvGraphicFramePr>
            <a:graphicFrameLocks noChangeAspect="1"/>
          </p:cNvGraphicFramePr>
          <p:nvPr/>
        </p:nvGraphicFramePr>
        <p:xfrm>
          <a:off x="827088" y="5373688"/>
          <a:ext cx="7535862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0" name="Equation" r:id="rId9" imgW="7467600" imgH="812800" progId="Equation.DSMT4">
                  <p:embed/>
                </p:oleObj>
              </mc:Choice>
              <mc:Fallback>
                <p:oleObj name="Equation" r:id="rId9" imgW="7467600" imgH="812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5373688"/>
                        <a:ext cx="7535862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250825" y="3573463"/>
            <a:ext cx="41052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(1) 1  VS.  Cosine</a:t>
            </a:r>
          </a:p>
        </p:txBody>
      </p:sp>
      <p:sp>
        <p:nvSpPr>
          <p:cNvPr id="31756" name="Text Box 11"/>
          <p:cNvSpPr txBox="1">
            <a:spLocks noChangeArrowheads="1"/>
          </p:cNvSpPr>
          <p:nvPr/>
        </p:nvSpPr>
        <p:spPr bwMode="auto">
          <a:xfrm>
            <a:off x="250825" y="4868863"/>
            <a:ext cx="27368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(2) 1  VS.  Sine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84BE31-6FD9-4097-853E-DF790B04BD8B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344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23850" y="476250"/>
            <a:ext cx="82089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Section 11.1  Orthogonal Functions 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468313" y="1341438"/>
            <a:ext cx="8207375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11.1.1  </a:t>
            </a:r>
            <a:r>
              <a:rPr lang="zh-TW" altLang="en-US" sz="24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綱要：熟悉幾個重要定義</a:t>
            </a:r>
          </a:p>
        </p:txBody>
      </p:sp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497178" y="1958523"/>
            <a:ext cx="366742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zh-TW" b="0" dirty="0"/>
              <a:t>(1)</a:t>
            </a:r>
            <a:r>
              <a:rPr lang="en-US" altLang="zh-TW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TW" b="0" u="sng" dirty="0"/>
              <a:t>inner product</a:t>
            </a:r>
            <a:r>
              <a:rPr lang="en-US" altLang="zh-TW" b="0" dirty="0"/>
              <a:t>    (page 345)</a:t>
            </a:r>
            <a:endParaRPr lang="en-US" altLang="zh-TW" b="0" u="sng" dirty="0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497179" y="2463348"/>
            <a:ext cx="35274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(2) </a:t>
            </a:r>
            <a:r>
              <a:rPr lang="en-US" altLang="zh-TW" sz="2200" b="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orthogonal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(page 347)</a:t>
            </a:r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497179" y="2966586"/>
            <a:ext cx="35274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(3) </a:t>
            </a:r>
            <a:r>
              <a:rPr lang="en-US" altLang="zh-TW" sz="2200" b="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orthogonal set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(page 349)</a:t>
            </a: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4097629" y="1958523"/>
            <a:ext cx="31686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(7) </a:t>
            </a:r>
            <a:r>
              <a:rPr lang="en-US" altLang="zh-TW" sz="2200" b="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normalize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(page 352)</a:t>
            </a:r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4097629" y="2966585"/>
            <a:ext cx="48958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(9) </a:t>
            </a:r>
            <a:r>
              <a:rPr lang="en-US" altLang="zh-TW" sz="2200" b="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orthogonal series expansion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(page 356)</a:t>
            </a:r>
            <a:endParaRPr lang="en-US" altLang="zh-TW" sz="2200" b="0" u="sng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6154" name="Text Box 9"/>
          <p:cNvSpPr txBox="1">
            <a:spLocks noChangeArrowheads="1"/>
          </p:cNvSpPr>
          <p:nvPr/>
        </p:nvSpPr>
        <p:spPr bwMode="auto">
          <a:xfrm>
            <a:off x="4097629" y="3974648"/>
            <a:ext cx="42481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(11) </a:t>
            </a:r>
            <a:r>
              <a:rPr lang="en-US" altLang="zh-TW" sz="2200" b="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weight function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(page 358)</a:t>
            </a:r>
            <a:r>
              <a:rPr lang="en-US" altLang="zh-TW" sz="2200" b="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097629" y="2461760"/>
            <a:ext cx="42481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(8) </a:t>
            </a:r>
            <a:r>
              <a:rPr lang="en-US" altLang="zh-TW" sz="2200" b="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complete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(page 354)                        </a:t>
            </a: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4097629" y="3469823"/>
            <a:ext cx="48339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(10) </a:t>
            </a:r>
            <a:r>
              <a:rPr lang="en-US" altLang="zh-TW" sz="2200" b="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generalized Fourier series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(page 356)</a:t>
            </a:r>
            <a:endParaRPr lang="en-US" altLang="zh-TW" sz="2200" b="0" u="sng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97178" y="4479473"/>
            <a:ext cx="37442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(6) </a:t>
            </a:r>
            <a:r>
              <a:rPr lang="en-US" altLang="zh-TW" sz="2200" b="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orthonormal set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(page 351)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92716" y="3440099"/>
            <a:ext cx="367188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(4) </a:t>
            </a:r>
            <a:r>
              <a:rPr lang="en-US" altLang="zh-TW" sz="2200" b="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square norm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(page 351)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97178" y="3974648"/>
            <a:ext cx="366742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(5) </a:t>
            </a:r>
            <a:r>
              <a:rPr lang="en-US" altLang="zh-TW" sz="2200" b="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norm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(page 351)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485167" y="5325270"/>
            <a:ext cx="7488237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學習方式：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sym typeface="Wingdings" panose="05000000000000000000" pitchFamily="2" charset="2"/>
              </a:rPr>
              <a:t>1) 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可以多和 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linear algebra 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當中的定義多比較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(2) 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複習三角函式的公式 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(see page 361-362)</a:t>
            </a:r>
          </a:p>
        </p:txBody>
      </p:sp>
      <p:cxnSp>
        <p:nvCxnSpPr>
          <p:cNvPr id="6161" name="直線單箭頭接點 18"/>
          <p:cNvCxnSpPr>
            <a:cxnSpLocks noChangeShapeType="1"/>
          </p:cNvCxnSpPr>
          <p:nvPr/>
        </p:nvCxnSpPr>
        <p:spPr bwMode="auto">
          <a:xfrm flipV="1">
            <a:off x="5969589" y="4335010"/>
            <a:ext cx="0" cy="288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2" name="文字方塊 19"/>
          <p:cNvSpPr txBox="1">
            <a:spLocks noChangeArrowheads="1"/>
          </p:cNvSpPr>
          <p:nvPr/>
        </p:nvSpPr>
        <p:spPr bwMode="auto">
          <a:xfrm>
            <a:off x="4464050" y="4555332"/>
            <a:ext cx="42481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With weighting functions, many definitions are changed. </a:t>
            </a:r>
            <a:endParaRPr lang="zh-TW" altLang="en-US" sz="2200" b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23DEC0-DE2F-46B1-83FE-6AA45F8131E0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371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2771" name="Object 2"/>
          <p:cNvGraphicFramePr>
            <a:graphicFrameLocks noChangeAspect="1"/>
          </p:cNvGraphicFramePr>
          <p:nvPr/>
        </p:nvGraphicFramePr>
        <p:xfrm>
          <a:off x="684213" y="1125538"/>
          <a:ext cx="7188200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8" name="Equation" r:id="rId3" imgW="7124700" imgH="698500" progId="Equation.DSMT4">
                  <p:embed/>
                </p:oleObj>
              </mc:Choice>
              <mc:Fallback>
                <p:oleObj name="Equation" r:id="rId3" imgW="7124700" imgH="6985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125538"/>
                        <a:ext cx="7188200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179388" y="476250"/>
            <a:ext cx="39608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(3)  Cosine  VS.  Sine</a:t>
            </a:r>
          </a:p>
        </p:txBody>
      </p:sp>
      <p:graphicFrame>
        <p:nvGraphicFramePr>
          <p:cNvPr id="32773" name="Object 4"/>
          <p:cNvGraphicFramePr>
            <a:graphicFrameLocks noChangeAspect="1"/>
          </p:cNvGraphicFramePr>
          <p:nvPr/>
        </p:nvGraphicFramePr>
        <p:xfrm>
          <a:off x="266700" y="1917700"/>
          <a:ext cx="6148388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9" name="Equation" r:id="rId5" imgW="6096000" imgH="838200" progId="Equation.DSMT4">
                  <p:embed/>
                </p:oleObj>
              </mc:Choice>
              <mc:Fallback>
                <p:oleObj name="Equation" r:id="rId5" imgW="6096000" imgH="838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1917700"/>
                        <a:ext cx="6148388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5"/>
          <p:cNvGraphicFramePr>
            <a:graphicFrameLocks noChangeAspect="1"/>
          </p:cNvGraphicFramePr>
          <p:nvPr/>
        </p:nvGraphicFramePr>
        <p:xfrm>
          <a:off x="323850" y="2852738"/>
          <a:ext cx="5495925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0" name="Equation" r:id="rId7" imgW="5448300" imgH="1282700" progId="Equation.DSMT4">
                  <p:embed/>
                </p:oleObj>
              </mc:Choice>
              <mc:Fallback>
                <p:oleObj name="Equation" r:id="rId7" imgW="5448300" imgH="1282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852738"/>
                        <a:ext cx="5495925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5" name="Text Box 6"/>
          <p:cNvSpPr txBox="1">
            <a:spLocks noChangeArrowheads="1"/>
          </p:cNvSpPr>
          <p:nvPr/>
        </p:nvSpPr>
        <p:spPr bwMode="auto">
          <a:xfrm>
            <a:off x="6229350" y="3573463"/>
            <a:ext cx="18002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(when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h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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k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</a:t>
            </a:r>
            <a:endParaRPr lang="en-US" altLang="zh-TW" sz="2200" b="0" i="1">
              <a:latin typeface="Times New Roman" panose="02020603050405020304" pitchFamily="18" charset="0"/>
              <a:ea typeface="標楷體" panose="03000509000000000000" pitchFamily="65" charset="-120"/>
              <a:sym typeface="Symbol" panose="05050102010706020507" pitchFamily="18" charset="2"/>
            </a:endParaRPr>
          </a:p>
        </p:txBody>
      </p:sp>
      <p:graphicFrame>
        <p:nvGraphicFramePr>
          <p:cNvPr id="32776" name="Object 7"/>
          <p:cNvGraphicFramePr>
            <a:graphicFrameLocks noChangeAspect="1"/>
          </p:cNvGraphicFramePr>
          <p:nvPr/>
        </p:nvGraphicFramePr>
        <p:xfrm>
          <a:off x="539750" y="4725988"/>
          <a:ext cx="7292975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1" name="Equation" r:id="rId9" imgW="7226300" imgH="812800" progId="Equation.DSMT4">
                  <p:embed/>
                </p:oleObj>
              </mc:Choice>
              <mc:Fallback>
                <p:oleObj name="Equation" r:id="rId9" imgW="7226300" imgH="812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725988"/>
                        <a:ext cx="7292975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7" name="Text Box 8"/>
          <p:cNvSpPr txBox="1">
            <a:spLocks noChangeArrowheads="1"/>
          </p:cNvSpPr>
          <p:nvPr/>
        </p:nvSpPr>
        <p:spPr bwMode="auto">
          <a:xfrm>
            <a:off x="323850" y="4221163"/>
            <a:ext cx="18002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when 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h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=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k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</a:t>
            </a:r>
            <a:endParaRPr lang="en-US" altLang="zh-TW" sz="2200" b="0" i="1">
              <a:latin typeface="Times New Roman" panose="02020603050405020304" pitchFamily="18" charset="0"/>
              <a:ea typeface="標楷體" panose="03000509000000000000" pitchFamily="65" charset="-120"/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17DE5E-D9EE-4079-B4A9-D08617BEBA69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372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460851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(4)  Cosine  VS.  Cosine,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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h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</p:txBody>
      </p:sp>
      <p:graphicFrame>
        <p:nvGraphicFramePr>
          <p:cNvPr id="33796" name="Object 3"/>
          <p:cNvGraphicFramePr>
            <a:graphicFrameLocks noChangeAspect="1"/>
          </p:cNvGraphicFramePr>
          <p:nvPr/>
        </p:nvGraphicFramePr>
        <p:xfrm>
          <a:off x="827088" y="909638"/>
          <a:ext cx="7316787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54" name="Equation" r:id="rId3" imgW="7251700" imgH="698500" progId="Equation.DSMT4">
                  <p:embed/>
                </p:oleObj>
              </mc:Choice>
              <mc:Fallback>
                <p:oleObj name="Equation" r:id="rId3" imgW="7251700" imgH="6985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909638"/>
                        <a:ext cx="7316787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4"/>
          <p:cNvGraphicFramePr>
            <a:graphicFrameLocks noChangeAspect="1"/>
          </p:cNvGraphicFramePr>
          <p:nvPr/>
        </p:nvGraphicFramePr>
        <p:xfrm>
          <a:off x="558800" y="1701800"/>
          <a:ext cx="5853113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55" name="Equation" r:id="rId5" imgW="5803900" imgH="838200" progId="Equation.DSMT4">
                  <p:embed/>
                </p:oleObj>
              </mc:Choice>
              <mc:Fallback>
                <p:oleObj name="Equation" r:id="rId5" imgW="5803900" imgH="838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1701800"/>
                        <a:ext cx="5853113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6300788" y="3357563"/>
            <a:ext cx="18002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when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h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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k</a:t>
            </a:r>
          </a:p>
        </p:txBody>
      </p:sp>
      <p:graphicFrame>
        <p:nvGraphicFramePr>
          <p:cNvPr id="33799" name="Object 6"/>
          <p:cNvGraphicFramePr>
            <a:graphicFrameLocks noChangeAspect="1"/>
          </p:cNvGraphicFramePr>
          <p:nvPr/>
        </p:nvGraphicFramePr>
        <p:xfrm>
          <a:off x="584200" y="2638425"/>
          <a:ext cx="5407025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56" name="Equation" r:id="rId7" imgW="5359400" imgH="1282700" progId="Equation.DSMT4">
                  <p:embed/>
                </p:oleObj>
              </mc:Choice>
              <mc:Fallback>
                <p:oleObj name="Equation" r:id="rId7" imgW="5359400" imgH="1282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2638425"/>
                        <a:ext cx="5407025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0" name="Text Box 7"/>
          <p:cNvSpPr txBox="1">
            <a:spLocks noChangeArrowheads="1"/>
          </p:cNvSpPr>
          <p:nvPr/>
        </p:nvSpPr>
        <p:spPr bwMode="auto">
          <a:xfrm>
            <a:off x="250825" y="4076700"/>
            <a:ext cx="48974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(5)  Sine  VS.  Sine,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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h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</p:txBody>
      </p:sp>
      <p:graphicFrame>
        <p:nvGraphicFramePr>
          <p:cNvPr id="33801" name="Object 8"/>
          <p:cNvGraphicFramePr>
            <a:graphicFrameLocks noChangeAspect="1"/>
          </p:cNvGraphicFramePr>
          <p:nvPr/>
        </p:nvGraphicFramePr>
        <p:xfrm>
          <a:off x="971550" y="4581525"/>
          <a:ext cx="722947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57" name="Equation" r:id="rId9" imgW="7162800" imgH="698500" progId="Equation.DSMT4">
                  <p:embed/>
                </p:oleObj>
              </mc:Choice>
              <mc:Fallback>
                <p:oleObj name="Equation" r:id="rId9" imgW="7162800" imgH="6985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581525"/>
                        <a:ext cx="7229475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2" name="Object 9"/>
          <p:cNvGraphicFramePr>
            <a:graphicFrameLocks noChangeAspect="1"/>
          </p:cNvGraphicFramePr>
          <p:nvPr/>
        </p:nvGraphicFramePr>
        <p:xfrm>
          <a:off x="554038" y="5373688"/>
          <a:ext cx="6291262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58" name="Equation" r:id="rId11" imgW="6235700" imgH="838200" progId="Equation.DSMT4">
                  <p:embed/>
                </p:oleObj>
              </mc:Choice>
              <mc:Fallback>
                <p:oleObj name="Equation" r:id="rId11" imgW="6235700" imgH="838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8" y="5373688"/>
                        <a:ext cx="6291262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3" name="Text Box 10"/>
          <p:cNvSpPr txBox="1">
            <a:spLocks noChangeArrowheads="1"/>
          </p:cNvSpPr>
          <p:nvPr/>
        </p:nvSpPr>
        <p:spPr bwMode="auto">
          <a:xfrm>
            <a:off x="6948488" y="5589588"/>
            <a:ext cx="18002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when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h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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k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3D2A86-A3FA-44ED-8855-AD33403F3443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373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250825" y="476250"/>
            <a:ext cx="56880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Square norms of trigonometric functions</a:t>
            </a:r>
          </a:p>
        </p:txBody>
      </p:sp>
      <p:graphicFrame>
        <p:nvGraphicFramePr>
          <p:cNvPr id="34820" name="Object 3"/>
          <p:cNvGraphicFramePr>
            <a:graphicFrameLocks noChangeAspect="1"/>
          </p:cNvGraphicFramePr>
          <p:nvPr/>
        </p:nvGraphicFramePr>
        <p:xfrm>
          <a:off x="495300" y="1052513"/>
          <a:ext cx="29845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4" name="Equation" r:id="rId3" imgW="2959100" imgH="584200" progId="Equation.DSMT4">
                  <p:embed/>
                </p:oleObj>
              </mc:Choice>
              <mc:Fallback>
                <p:oleObj name="Equation" r:id="rId3" imgW="2959100" imgH="584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1052513"/>
                        <a:ext cx="29845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4"/>
          <p:cNvGraphicFramePr>
            <a:graphicFrameLocks noChangeAspect="1"/>
          </p:cNvGraphicFramePr>
          <p:nvPr/>
        </p:nvGraphicFramePr>
        <p:xfrm>
          <a:off x="323850" y="1916113"/>
          <a:ext cx="85693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5" name="Equation" r:id="rId5" imgW="9436100" imgH="838200" progId="Equation.DSMT4">
                  <p:embed/>
                </p:oleObj>
              </mc:Choice>
              <mc:Fallback>
                <p:oleObj name="Equation" r:id="rId5" imgW="9436100" imgH="838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916113"/>
                        <a:ext cx="85693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0" y="31718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34823" name="Object 6"/>
          <p:cNvGraphicFramePr>
            <a:graphicFrameLocks noChangeAspect="1"/>
          </p:cNvGraphicFramePr>
          <p:nvPr/>
        </p:nvGraphicFramePr>
        <p:xfrm>
          <a:off x="323850" y="2924175"/>
          <a:ext cx="8569325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6" name="Equation" r:id="rId7" imgW="9105900" imgH="838200" progId="Equation.DSMT4">
                  <p:embed/>
                </p:oleObj>
              </mc:Choice>
              <mc:Fallback>
                <p:oleObj name="Equation" r:id="rId7" imgW="9105900" imgH="838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924175"/>
                        <a:ext cx="8569325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81CFC5-7DD3-442C-8825-2042C2161992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374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7993062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11.2.3  Fourier Series</a:t>
            </a:r>
          </a:p>
        </p:txBody>
      </p:sp>
      <p:graphicFrame>
        <p:nvGraphicFramePr>
          <p:cNvPr id="35844" name="Object 3"/>
          <p:cNvGraphicFramePr>
            <a:graphicFrameLocks noChangeAspect="1"/>
          </p:cNvGraphicFramePr>
          <p:nvPr/>
        </p:nvGraphicFramePr>
        <p:xfrm>
          <a:off x="1401763" y="2925763"/>
          <a:ext cx="4664075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1" name="Equation" r:id="rId3" imgW="4622800" imgH="749300" progId="Equation.DSMT4">
                  <p:embed/>
                </p:oleObj>
              </mc:Choice>
              <mc:Fallback>
                <p:oleObj name="Equation" r:id="rId3" imgW="4622800" imgH="749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1763" y="2925763"/>
                        <a:ext cx="4664075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468313" y="981075"/>
            <a:ext cx="8280400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The </a:t>
            </a:r>
            <a:r>
              <a:rPr lang="en-US" altLang="zh-TW" sz="2200" b="0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Fourier series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is the </a:t>
            </a:r>
            <a:r>
              <a:rPr lang="en-US" altLang="zh-TW" sz="2200" b="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orthogonal series expansion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(see page 356)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by </a:t>
            </a:r>
            <a:r>
              <a:rPr lang="en-US" altLang="zh-TW" sz="2200" b="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trigonometric functions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(Fourier series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又被稱作 </a:t>
            </a:r>
            <a:r>
              <a:rPr lang="en-US" altLang="zh-TW" sz="2200" b="0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trigonometric series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611188" y="2420938"/>
            <a:ext cx="770413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The Fourier Series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of a function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 defined on the interval [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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p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p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] </a:t>
            </a:r>
          </a:p>
        </p:txBody>
      </p:sp>
      <p:graphicFrame>
        <p:nvGraphicFramePr>
          <p:cNvPr id="35847" name="Object 6"/>
          <p:cNvGraphicFramePr>
            <a:graphicFrameLocks noChangeAspect="1"/>
          </p:cNvGraphicFramePr>
          <p:nvPr/>
        </p:nvGraphicFramePr>
        <p:xfrm>
          <a:off x="969963" y="3933825"/>
          <a:ext cx="206375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2" name="Equation" r:id="rId5" imgW="2044700" imgH="635000" progId="Equation.DSMT4">
                  <p:embed/>
                </p:oleObj>
              </mc:Choice>
              <mc:Fallback>
                <p:oleObj name="Equation" r:id="rId5" imgW="2044700" imgH="635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3933825"/>
                        <a:ext cx="2063750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8" name="Object 7"/>
          <p:cNvGraphicFramePr>
            <a:graphicFrameLocks noChangeAspect="1"/>
          </p:cNvGraphicFramePr>
          <p:nvPr/>
        </p:nvGraphicFramePr>
        <p:xfrm>
          <a:off x="898525" y="4652963"/>
          <a:ext cx="2986088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3" name="Equation" r:id="rId7" imgW="2959100" imgH="635000" progId="Equation.DSMT4">
                  <p:embed/>
                </p:oleObj>
              </mc:Choice>
              <mc:Fallback>
                <p:oleObj name="Equation" r:id="rId7" imgW="2959100" imgH="635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4652963"/>
                        <a:ext cx="2986088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9" name="Object 8"/>
          <p:cNvGraphicFramePr>
            <a:graphicFrameLocks noChangeAspect="1"/>
          </p:cNvGraphicFramePr>
          <p:nvPr/>
        </p:nvGraphicFramePr>
        <p:xfrm>
          <a:off x="898525" y="5516563"/>
          <a:ext cx="292100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4" name="Equation" r:id="rId9" imgW="2895600" imgH="635000" progId="Equation.DSMT4">
                  <p:embed/>
                </p:oleObj>
              </mc:Choice>
              <mc:Fallback>
                <p:oleObj name="Equation" r:id="rId9" imgW="2895600" imgH="635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5516563"/>
                        <a:ext cx="2921000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0" name="Text Box 9"/>
          <p:cNvSpPr txBox="1">
            <a:spLocks noChangeArrowheads="1"/>
          </p:cNvSpPr>
          <p:nvPr/>
        </p:nvSpPr>
        <p:spPr bwMode="auto">
          <a:xfrm>
            <a:off x="4210050" y="4005263"/>
            <a:ext cx="46101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i="1" dirty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200" b="0" baseline="-25000" dirty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r>
              <a:rPr lang="en-US" altLang="zh-TW" sz="2200" b="0" dirty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b="0" i="1" dirty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200" b="0" baseline="-25000" dirty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 b="0" dirty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b="0" i="1" dirty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</a:t>
            </a:r>
            <a:r>
              <a:rPr lang="en-US" altLang="zh-TW" sz="2200" b="0" baseline="-25000" dirty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 b="0" dirty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 dirty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被稱作  </a:t>
            </a:r>
            <a:r>
              <a:rPr lang="en-US" altLang="zh-TW" sz="2200" b="0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Fourier coefficients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675F93-C948-4A5C-B49C-F54AA4CBDE55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375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63373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Example 1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(text page 433)</a:t>
            </a:r>
          </a:p>
        </p:txBody>
      </p:sp>
      <p:graphicFrame>
        <p:nvGraphicFramePr>
          <p:cNvPr id="36868" name="Object 3"/>
          <p:cNvGraphicFramePr>
            <a:graphicFrameLocks noChangeAspect="1"/>
          </p:cNvGraphicFramePr>
          <p:nvPr/>
        </p:nvGraphicFramePr>
        <p:xfrm>
          <a:off x="1908175" y="835025"/>
          <a:ext cx="3856038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1" name="Equation" r:id="rId3" imgW="3822700" imgH="774700" progId="Equation.DSMT4">
                  <p:embed/>
                </p:oleObj>
              </mc:Choice>
              <mc:Fallback>
                <p:oleObj name="Equation" r:id="rId3" imgW="3822700" imgH="774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835025"/>
                        <a:ext cx="3856038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4"/>
          <p:cNvGraphicFramePr>
            <a:graphicFrameLocks noChangeAspect="1"/>
          </p:cNvGraphicFramePr>
          <p:nvPr/>
        </p:nvGraphicFramePr>
        <p:xfrm>
          <a:off x="1042988" y="1916113"/>
          <a:ext cx="4395787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2" name="Equation" r:id="rId5" imgW="4356100" imgH="571500" progId="Equation.DSMT4">
                  <p:embed/>
                </p:oleObj>
              </mc:Choice>
              <mc:Fallback>
                <p:oleObj name="Equation" r:id="rId5" imgW="4356100" imgH="571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916113"/>
                        <a:ext cx="4395787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5"/>
          <p:cNvGraphicFramePr>
            <a:graphicFrameLocks noChangeAspect="1"/>
          </p:cNvGraphicFramePr>
          <p:nvPr/>
        </p:nvGraphicFramePr>
        <p:xfrm>
          <a:off x="1042988" y="2708275"/>
          <a:ext cx="5280025" cy="213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3" name="Equation" r:id="rId7" imgW="5232400" imgH="2133600" progId="Equation.DSMT4">
                  <p:embed/>
                </p:oleObj>
              </mc:Choice>
              <mc:Fallback>
                <p:oleObj name="Equation" r:id="rId7" imgW="5232400" imgH="2133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708275"/>
                        <a:ext cx="5280025" cy="213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ABAD14-53C5-41F0-8F6E-3A5B88180533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376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7891" name="Object 2"/>
          <p:cNvGraphicFramePr>
            <a:graphicFrameLocks noChangeAspect="1"/>
          </p:cNvGraphicFramePr>
          <p:nvPr/>
        </p:nvGraphicFramePr>
        <p:xfrm>
          <a:off x="1042988" y="476250"/>
          <a:ext cx="5214937" cy="213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4" name="Equation" r:id="rId3" imgW="5168900" imgH="2133600" progId="Equation.DSMT4">
                  <p:embed/>
                </p:oleObj>
              </mc:Choice>
              <mc:Fallback>
                <p:oleObj name="Equation" r:id="rId3" imgW="5168900" imgH="2133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76250"/>
                        <a:ext cx="5214937" cy="213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3"/>
          <p:cNvGraphicFramePr>
            <a:graphicFrameLocks noChangeAspect="1"/>
          </p:cNvGraphicFramePr>
          <p:nvPr/>
        </p:nvGraphicFramePr>
        <p:xfrm>
          <a:off x="1042988" y="2852738"/>
          <a:ext cx="5229225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5" name="Equation" r:id="rId5" imgW="5181600" imgH="1638300" progId="Equation.DSMT4">
                  <p:embed/>
                </p:oleObj>
              </mc:Choice>
              <mc:Fallback>
                <p:oleObj name="Equation" r:id="rId5" imgW="5181600" imgH="1638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852738"/>
                        <a:ext cx="5229225" cy="16414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333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3" name="文字方塊 1"/>
          <p:cNvSpPr txBox="1">
            <a:spLocks noChangeArrowheads="1"/>
          </p:cNvSpPr>
          <p:nvPr/>
        </p:nvSpPr>
        <p:spPr bwMode="auto">
          <a:xfrm>
            <a:off x="6804025" y="3141663"/>
            <a:ext cx="9366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p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=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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endParaRPr lang="zh-TW" altLang="en-US" sz="2200" b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C9EC38-9679-43A9-BE13-C049F60F13F7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377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064500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11.2.4  Sequence of Partial Sums</a:t>
            </a:r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395288" y="981075"/>
            <a:ext cx="3048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Sequence of </a:t>
            </a:r>
            <a:r>
              <a:rPr lang="en-US" altLang="zh-TW" sz="2200" b="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Partial Sums</a:t>
            </a:r>
          </a:p>
        </p:txBody>
      </p:sp>
      <p:graphicFrame>
        <p:nvGraphicFramePr>
          <p:cNvPr id="43013" name="Object 4"/>
          <p:cNvGraphicFramePr>
            <a:graphicFrameLocks noChangeAspect="1"/>
          </p:cNvGraphicFramePr>
          <p:nvPr/>
        </p:nvGraphicFramePr>
        <p:xfrm>
          <a:off x="827088" y="1628775"/>
          <a:ext cx="4792662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94" name="Equation" r:id="rId3" imgW="4749800" imgH="749300" progId="Equation.DSMT4">
                  <p:embed/>
                </p:oleObj>
              </mc:Choice>
              <mc:Fallback>
                <p:oleObj name="Equation" r:id="rId3" imgW="4749800" imgH="749300" progId="Equation.DSMT4">
                  <p:embed/>
                  <p:pic>
                    <p:nvPicPr>
                      <p:cNvPr id="4301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628775"/>
                        <a:ext cx="4792662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5"/>
          <p:cNvGraphicFramePr>
            <a:graphicFrameLocks noChangeAspect="1"/>
          </p:cNvGraphicFramePr>
          <p:nvPr/>
        </p:nvGraphicFramePr>
        <p:xfrm>
          <a:off x="827088" y="2492375"/>
          <a:ext cx="211455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95" name="Equation" r:id="rId5" imgW="2095500" imgH="457200" progId="Equation.DSMT4">
                  <p:embed/>
                </p:oleObj>
              </mc:Choice>
              <mc:Fallback>
                <p:oleObj name="Equation" r:id="rId5" imgW="2095500" imgH="457200" progId="Equation.DSMT4">
                  <p:embed/>
                  <p:pic>
                    <p:nvPicPr>
                      <p:cNvPr id="4301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492375"/>
                        <a:ext cx="211455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5" name="Text Box 6"/>
          <p:cNvSpPr txBox="1">
            <a:spLocks noChangeArrowheads="1"/>
          </p:cNvSpPr>
          <p:nvPr/>
        </p:nvSpPr>
        <p:spPr bwMode="auto">
          <a:xfrm>
            <a:off x="827088" y="3500438"/>
            <a:ext cx="54737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越大，越能逼近原來的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function  </a:t>
            </a:r>
          </a:p>
        </p:txBody>
      </p:sp>
    </p:spTree>
    <p:extLst>
      <p:ext uri="{BB962C8B-B14F-4D97-AF65-F5344CB8AC3E}">
        <p14:creationId xmlns:p14="http://schemas.microsoft.com/office/powerpoint/2010/main" val="28909506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046CA6-5EB6-41AA-A7CF-756CB0C27708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378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5" name="Text Box 4"/>
          <p:cNvSpPr txBox="1">
            <a:spLocks noChangeArrowheads="1"/>
          </p:cNvSpPr>
          <p:nvPr/>
        </p:nvSpPr>
        <p:spPr bwMode="auto">
          <a:xfrm>
            <a:off x="572006" y="5009132"/>
            <a:ext cx="20161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Fig. 11.2.3</a:t>
            </a:r>
          </a:p>
        </p:txBody>
      </p:sp>
      <p:pic>
        <p:nvPicPr>
          <p:cNvPr id="4403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36004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240" y="1179289"/>
            <a:ext cx="3689350" cy="259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圖片 10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915" y="3914552"/>
            <a:ext cx="110807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9" name="圖片 11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652" y="3914552"/>
            <a:ext cx="1106488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0" name="文字方塊 12"/>
          <p:cNvSpPr txBox="1">
            <a:spLocks noChangeArrowheads="1"/>
          </p:cNvSpPr>
          <p:nvPr/>
        </p:nvSpPr>
        <p:spPr bwMode="auto">
          <a:xfrm>
            <a:off x="1763515" y="3843114"/>
            <a:ext cx="12239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(a)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S</a:t>
            </a:r>
            <a:r>
              <a:rPr lang="en-US" altLang="zh-TW" sz="2200" b="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3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en-US" sz="2200" b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44041" name="文字方塊 13"/>
          <p:cNvSpPr txBox="1">
            <a:spLocks noChangeArrowheads="1"/>
          </p:cNvSpPr>
          <p:nvPr/>
        </p:nvSpPr>
        <p:spPr bwMode="auto">
          <a:xfrm>
            <a:off x="5724327" y="3843114"/>
            <a:ext cx="12239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(b)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S</a:t>
            </a:r>
            <a:r>
              <a:rPr lang="en-US" altLang="zh-TW" sz="2200" b="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8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en-US" sz="2200" b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0ED8746B-6867-4A00-B755-73514F9F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006" y="516508"/>
            <a:ext cx="20161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For Example 1</a:t>
            </a:r>
          </a:p>
        </p:txBody>
      </p:sp>
      <p:sp>
        <p:nvSpPr>
          <p:cNvPr id="11" name="文字方塊 6">
            <a:extLst>
              <a:ext uri="{FF2B5EF4-FFF2-40B4-BE49-F238E27FC236}">
                <a16:creationId xmlns:a16="http://schemas.microsoft.com/office/drawing/2014/main" id="{A5B2487E-2A40-4D36-BDE0-303114569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0065" y="4338414"/>
            <a:ext cx="15128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= 3</a:t>
            </a:r>
            <a:endParaRPr lang="zh-TW" altLang="en-US" sz="2200" b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2" name="文字方塊 6">
            <a:extLst>
              <a:ext uri="{FF2B5EF4-FFF2-40B4-BE49-F238E27FC236}">
                <a16:creationId xmlns:a16="http://schemas.microsoft.com/office/drawing/2014/main" id="{79EA4976-FB17-4ED6-931C-1F52DECD2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168" y="4339327"/>
            <a:ext cx="15128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= 8</a:t>
            </a:r>
            <a:endParaRPr lang="zh-TW" altLang="en-US" sz="2200" b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450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23F171-3837-4C3F-81E1-76848C0E6C57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379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755650" y="5229225"/>
            <a:ext cx="20161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Fig. 11.2.3</a:t>
            </a:r>
          </a:p>
        </p:txBody>
      </p:sp>
      <p:sp>
        <p:nvSpPr>
          <p:cNvPr id="45060" name="文字方塊 6"/>
          <p:cNvSpPr txBox="1">
            <a:spLocks noChangeArrowheads="1"/>
          </p:cNvSpPr>
          <p:nvPr/>
        </p:nvSpPr>
        <p:spPr bwMode="auto">
          <a:xfrm>
            <a:off x="3815556" y="4459288"/>
            <a:ext cx="15128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= 15</a:t>
            </a:r>
            <a:endParaRPr lang="zh-TW" altLang="en-US" sz="2200" b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45061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692150"/>
            <a:ext cx="4537075" cy="314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2" name="文字方塊 7"/>
          <p:cNvSpPr txBox="1">
            <a:spLocks noChangeArrowheads="1"/>
          </p:cNvSpPr>
          <p:nvPr/>
        </p:nvSpPr>
        <p:spPr bwMode="auto">
          <a:xfrm>
            <a:off x="3492500" y="3933825"/>
            <a:ext cx="12239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(c)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S</a:t>
            </a:r>
            <a:r>
              <a:rPr lang="en-US" altLang="zh-TW" sz="2200" b="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15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en-US" sz="2200" b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45063" name="圖片 8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005263"/>
            <a:ext cx="110807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38317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0197CA-6A56-44AC-81AD-1A16FA73C401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380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064500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11.2.5  Conditions for Convergence</a:t>
            </a:r>
          </a:p>
        </p:txBody>
      </p:sp>
      <p:graphicFrame>
        <p:nvGraphicFramePr>
          <p:cNvPr id="389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753003"/>
              </p:ext>
            </p:extLst>
          </p:nvPr>
        </p:nvGraphicFramePr>
        <p:xfrm>
          <a:off x="1319893" y="1162390"/>
          <a:ext cx="206375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74" name="Equation" r:id="rId3" imgW="2044700" imgH="635000" progId="Equation.DSMT4">
                  <p:embed/>
                </p:oleObj>
              </mc:Choice>
              <mc:Fallback>
                <p:oleObj name="Equation" r:id="rId3" imgW="2044700" imgH="635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893" y="1162390"/>
                        <a:ext cx="2063750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815068" y="1233827"/>
            <a:ext cx="9366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6633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If</a:t>
            </a:r>
          </a:p>
        </p:txBody>
      </p:sp>
      <p:graphicFrame>
        <p:nvGraphicFramePr>
          <p:cNvPr id="3891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265324"/>
              </p:ext>
            </p:extLst>
          </p:nvPr>
        </p:nvGraphicFramePr>
        <p:xfrm>
          <a:off x="3623355" y="1162390"/>
          <a:ext cx="2986088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75" name="Equation" r:id="rId5" imgW="2959100" imgH="635000" progId="Equation.DSMT4">
                  <p:embed/>
                </p:oleObj>
              </mc:Choice>
              <mc:Fallback>
                <p:oleObj name="Equation" r:id="rId5" imgW="2959100" imgH="635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3355" y="1162390"/>
                        <a:ext cx="2986088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240798"/>
              </p:ext>
            </p:extLst>
          </p:nvPr>
        </p:nvGraphicFramePr>
        <p:xfrm>
          <a:off x="899592" y="3609415"/>
          <a:ext cx="1524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76" name="Equation" r:id="rId7" imgW="1511280" imgH="368280" progId="Equation.DSMT4">
                  <p:embed/>
                </p:oleObj>
              </mc:Choice>
              <mc:Fallback>
                <p:oleObj name="Equation" r:id="rId7" imgW="1511280" imgH="3682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609415"/>
                        <a:ext cx="15240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0" name="Text Box 7"/>
          <p:cNvSpPr txBox="1">
            <a:spLocks noChangeArrowheads="1"/>
          </p:cNvSpPr>
          <p:nvPr/>
        </p:nvSpPr>
        <p:spPr bwMode="auto">
          <a:xfrm>
            <a:off x="2698750" y="3580046"/>
            <a:ext cx="23050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其實未必成立</a:t>
            </a:r>
          </a:p>
        </p:txBody>
      </p:sp>
      <p:graphicFrame>
        <p:nvGraphicFramePr>
          <p:cNvPr id="3892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253638"/>
              </p:ext>
            </p:extLst>
          </p:nvPr>
        </p:nvGraphicFramePr>
        <p:xfrm>
          <a:off x="1319893" y="1883115"/>
          <a:ext cx="292100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77" name="Equation" r:id="rId9" imgW="2895600" imgH="635000" progId="Equation.DSMT4">
                  <p:embed/>
                </p:oleObj>
              </mc:Choice>
              <mc:Fallback>
                <p:oleObj name="Equation" r:id="rId9" imgW="2895600" imgH="635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893" y="1883115"/>
                        <a:ext cx="2921000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64199"/>
              </p:ext>
            </p:extLst>
          </p:nvPr>
        </p:nvGraphicFramePr>
        <p:xfrm>
          <a:off x="1246868" y="2530815"/>
          <a:ext cx="4689475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78" name="Equation" r:id="rId11" imgW="4648200" imgH="749300" progId="Equation.DSMT4">
                  <p:embed/>
                </p:oleObj>
              </mc:Choice>
              <mc:Fallback>
                <p:oleObj name="Equation" r:id="rId11" imgW="4648200" imgH="7493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868" y="2530815"/>
                        <a:ext cx="4689475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3" name="Text Box 10"/>
          <p:cNvSpPr txBox="1">
            <a:spLocks noChangeArrowheads="1"/>
          </p:cNvSpPr>
          <p:nvPr/>
        </p:nvSpPr>
        <p:spPr bwMode="auto">
          <a:xfrm>
            <a:off x="395288" y="4508500"/>
            <a:ext cx="69119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(1)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    if 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is continuous at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2" name="矩形 1"/>
          <p:cNvSpPr/>
          <p:nvPr/>
        </p:nvSpPr>
        <p:spPr bwMode="auto">
          <a:xfrm>
            <a:off x="683568" y="3501008"/>
            <a:ext cx="4032448" cy="512532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1B74E8-595D-4BF1-A615-329828AC7DEC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345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250825" y="476250"/>
            <a:ext cx="8208963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11.1.2  </a:t>
            </a:r>
            <a:r>
              <a:rPr lang="zh-TW" altLang="en-US" sz="24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定義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63373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(1) inner product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on an interval [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b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]  </a:t>
            </a:r>
            <a:endParaRPr lang="en-US" altLang="zh-TW" sz="2200" b="0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7173" name="Object 6"/>
          <p:cNvGraphicFramePr>
            <a:graphicFrameLocks noChangeAspect="1"/>
          </p:cNvGraphicFramePr>
          <p:nvPr/>
        </p:nvGraphicFramePr>
        <p:xfrm>
          <a:off x="4643438" y="2276475"/>
          <a:ext cx="246697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1" name="Equation" r:id="rId4" imgW="2476500" imgH="584200" progId="Equation.DSMT4">
                  <p:embed/>
                </p:oleObj>
              </mc:Choice>
              <mc:Fallback>
                <p:oleObj name="Equation" r:id="rId4" imgW="2476500" imgH="584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276475"/>
                        <a:ext cx="2466975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2051050" y="2276475"/>
            <a:ext cx="29527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比較： </a:t>
            </a:r>
            <a:r>
              <a:rPr lang="en-US" altLang="zh-TW" sz="2200" b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discrete case</a:t>
            </a:r>
          </a:p>
        </p:txBody>
      </p:sp>
      <p:graphicFrame>
        <p:nvGraphicFramePr>
          <p:cNvPr id="7175" name="Object 8"/>
          <p:cNvGraphicFramePr>
            <a:graphicFrameLocks noChangeAspect="1"/>
          </p:cNvGraphicFramePr>
          <p:nvPr/>
        </p:nvGraphicFramePr>
        <p:xfrm>
          <a:off x="1187450" y="1484313"/>
          <a:ext cx="293528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2" name="Equation" r:id="rId6" imgW="2946400" imgH="558800" progId="Equation.DSMT4">
                  <p:embed/>
                </p:oleObj>
              </mc:Choice>
              <mc:Fallback>
                <p:oleObj name="Equation" r:id="rId6" imgW="2946400" imgH="558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484313"/>
                        <a:ext cx="2935288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611188" y="3357563"/>
            <a:ext cx="684053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補充：</a:t>
            </a:r>
            <a:r>
              <a:rPr lang="en-US" altLang="zh-TW" sz="2200" b="0" u="sng">
                <a:latin typeface="Times New Roman" panose="02020603050405020304" pitchFamily="18" charset="0"/>
                <a:ea typeface="標楷體" panose="03000509000000000000" pitchFamily="65" charset="-120"/>
              </a:rPr>
              <a:t>more standard definition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for </a:t>
            </a:r>
            <a:r>
              <a:rPr lang="en-US" altLang="zh-TW" sz="2200" b="0" u="sng">
                <a:latin typeface="Times New Roman" panose="02020603050405020304" pitchFamily="18" charset="0"/>
                <a:ea typeface="標楷體" panose="03000509000000000000" pitchFamily="65" charset="-120"/>
              </a:rPr>
              <a:t>inner product</a:t>
            </a:r>
          </a:p>
        </p:txBody>
      </p:sp>
      <p:graphicFrame>
        <p:nvGraphicFramePr>
          <p:cNvPr id="7177" name="Object 10"/>
          <p:cNvGraphicFramePr>
            <a:graphicFrameLocks noChangeAspect="1"/>
          </p:cNvGraphicFramePr>
          <p:nvPr/>
        </p:nvGraphicFramePr>
        <p:xfrm>
          <a:off x="1187450" y="3860800"/>
          <a:ext cx="298608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3" name="Equation" r:id="rId8" imgW="2997200" imgH="558800" progId="Equation.DSMT4">
                  <p:embed/>
                </p:oleObj>
              </mc:Choice>
              <mc:Fallback>
                <p:oleObj name="Equation" r:id="rId8" imgW="2997200" imgH="558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860800"/>
                        <a:ext cx="2986088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Line 11"/>
          <p:cNvSpPr>
            <a:spLocks noChangeShapeType="1"/>
          </p:cNvSpPr>
          <p:nvPr/>
        </p:nvSpPr>
        <p:spPr bwMode="auto">
          <a:xfrm flipH="1" flipV="1">
            <a:off x="3563938" y="4365625"/>
            <a:ext cx="431800" cy="2159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4067175" y="4437063"/>
            <a:ext cx="237648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with conjugation</a:t>
            </a:r>
          </a:p>
        </p:txBody>
      </p: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4500563" y="1557338"/>
            <a:ext cx="25193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為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real </a:t>
            </a:r>
            <a:r>
              <a:rPr lang="zh-TW" altLang="en-US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時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2BA342-E86E-4C78-9E88-A123CDDE451F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381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323850" y="476250"/>
            <a:ext cx="75612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(2)                                                  if 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is not continuous at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</p:txBody>
      </p:sp>
      <p:graphicFrame>
        <p:nvGraphicFramePr>
          <p:cNvPr id="39940" name="Object 3"/>
          <p:cNvGraphicFramePr>
            <a:graphicFrameLocks noChangeAspect="1"/>
          </p:cNvGraphicFramePr>
          <p:nvPr/>
        </p:nvGraphicFramePr>
        <p:xfrm>
          <a:off x="900113" y="404813"/>
          <a:ext cx="311308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99" name="Equation" r:id="rId3" imgW="3086100" imgH="647700" progId="Equation.DSMT4">
                  <p:embed/>
                </p:oleObj>
              </mc:Choice>
              <mc:Fallback>
                <p:oleObj name="Equation" r:id="rId3" imgW="3086100" imgH="647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04813"/>
                        <a:ext cx="311308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4"/>
          <p:cNvGraphicFramePr>
            <a:graphicFrameLocks noChangeAspect="1"/>
          </p:cNvGraphicFramePr>
          <p:nvPr/>
        </p:nvGraphicFramePr>
        <p:xfrm>
          <a:off x="1908175" y="1196975"/>
          <a:ext cx="2679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00" name="Equation" r:id="rId5" imgW="2679700" imgH="457200" progId="Equation.DSMT4">
                  <p:embed/>
                </p:oleObj>
              </mc:Choice>
              <mc:Fallback>
                <p:oleObj name="Equation" r:id="rId5" imgW="26797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196975"/>
                        <a:ext cx="26797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5"/>
          <p:cNvGraphicFramePr>
            <a:graphicFrameLocks noChangeAspect="1"/>
          </p:cNvGraphicFramePr>
          <p:nvPr/>
        </p:nvGraphicFramePr>
        <p:xfrm>
          <a:off x="5003800" y="1196975"/>
          <a:ext cx="2679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01" name="Equation" r:id="rId7" imgW="2679700" imgH="457200" progId="Equation.DSMT4">
                  <p:embed/>
                </p:oleObj>
              </mc:Choice>
              <mc:Fallback>
                <p:oleObj name="Equation" r:id="rId7" imgW="267970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1196975"/>
                        <a:ext cx="26797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3" name="Text Box 12"/>
          <p:cNvSpPr txBox="1">
            <a:spLocks noChangeArrowheads="1"/>
          </p:cNvSpPr>
          <p:nvPr/>
        </p:nvSpPr>
        <p:spPr bwMode="auto">
          <a:xfrm>
            <a:off x="539750" y="5589588"/>
            <a:ext cx="22320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Fig. 11-2-1</a:t>
            </a:r>
          </a:p>
        </p:txBody>
      </p:sp>
      <p:pic>
        <p:nvPicPr>
          <p:cNvPr id="39944" name="圖片 15">
            <a:hlinkClick r:id="rId9"/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5157788"/>
            <a:ext cx="11080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5" name="圖片 16">
            <a:hlinkClick r:id="rId9"/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5229225"/>
            <a:ext cx="11064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6" name="圖片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924175"/>
            <a:ext cx="25209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7" name="圖片 1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2852738"/>
            <a:ext cx="2573338" cy="225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8" name="Text Box 11"/>
          <p:cNvSpPr txBox="1">
            <a:spLocks noChangeArrowheads="1"/>
          </p:cNvSpPr>
          <p:nvPr/>
        </p:nvSpPr>
        <p:spPr bwMode="auto">
          <a:xfrm>
            <a:off x="395288" y="2060575"/>
            <a:ext cx="28813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Example 1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的例子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7F44FF-AFF4-44F6-88D4-9FBFF62D27C8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382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064500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11.2.6  Period Extension</a:t>
            </a:r>
          </a:p>
        </p:txBody>
      </p:sp>
      <p:graphicFrame>
        <p:nvGraphicFramePr>
          <p:cNvPr id="40964" name="Object 3"/>
          <p:cNvGraphicFramePr>
            <a:graphicFrameLocks noChangeAspect="1"/>
          </p:cNvGraphicFramePr>
          <p:nvPr/>
        </p:nvGraphicFramePr>
        <p:xfrm>
          <a:off x="1042988" y="981075"/>
          <a:ext cx="4689475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1" name="Equation" r:id="rId3" imgW="4648200" imgH="749300" progId="Equation.DSMT4">
                  <p:embed/>
                </p:oleObj>
              </mc:Choice>
              <mc:Fallback>
                <p:oleObj name="Equation" r:id="rId3" imgW="4648200" imgH="749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981075"/>
                        <a:ext cx="4689475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3708400" y="1844675"/>
            <a:ext cx="42481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u="sng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fundamental period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: 2</a:t>
            </a:r>
            <a:r>
              <a:rPr lang="en-US" altLang="zh-TW" sz="2200" b="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</a:t>
            </a:r>
          </a:p>
        </p:txBody>
      </p:sp>
      <p:sp>
        <p:nvSpPr>
          <p:cNvPr id="40966" name="Text Box 5"/>
          <p:cNvSpPr txBox="1">
            <a:spLocks noChangeArrowheads="1"/>
          </p:cNvSpPr>
          <p:nvPr/>
        </p:nvSpPr>
        <p:spPr bwMode="auto">
          <a:xfrm>
            <a:off x="900113" y="2420938"/>
            <a:ext cx="568801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在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interval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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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p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p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]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以外的地方</a:t>
            </a:r>
          </a:p>
        </p:txBody>
      </p:sp>
      <p:graphicFrame>
        <p:nvGraphicFramePr>
          <p:cNvPr id="40967" name="Object 6"/>
          <p:cNvGraphicFramePr>
            <a:graphicFrameLocks noChangeAspect="1"/>
          </p:cNvGraphicFramePr>
          <p:nvPr/>
        </p:nvGraphicFramePr>
        <p:xfrm>
          <a:off x="1116013" y="3141663"/>
          <a:ext cx="7034212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2" name="Equation" r:id="rId5" imgW="6972300" imgH="749300" progId="Equation.DSMT4">
                  <p:embed/>
                </p:oleObj>
              </mc:Choice>
              <mc:Fallback>
                <p:oleObj name="Equation" r:id="rId5" imgW="6972300" imgH="749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141663"/>
                        <a:ext cx="7034212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8" name="Object 7"/>
          <p:cNvGraphicFramePr>
            <a:graphicFrameLocks noChangeAspect="1"/>
          </p:cNvGraphicFramePr>
          <p:nvPr/>
        </p:nvGraphicFramePr>
        <p:xfrm>
          <a:off x="1116013" y="4005263"/>
          <a:ext cx="21399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3" name="Equation" r:id="rId7" imgW="2120900" imgH="368300" progId="Equation.DSMT4">
                  <p:embed/>
                </p:oleObj>
              </mc:Choice>
              <mc:Fallback>
                <p:oleObj name="Equation" r:id="rId7" imgW="2120900" imgH="3683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005263"/>
                        <a:ext cx="213995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9" name="Text Box 8"/>
          <p:cNvSpPr txBox="1">
            <a:spLocks noChangeArrowheads="1"/>
          </p:cNvSpPr>
          <p:nvPr/>
        </p:nvSpPr>
        <p:spPr bwMode="auto">
          <a:xfrm>
            <a:off x="971550" y="4941888"/>
            <a:ext cx="6913563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9875" indent="-26987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 </a:t>
            </a:r>
            <a:r>
              <a:rPr lang="en-US" altLang="zh-TW" sz="2200" i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 i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 baseline="-250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200" b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 b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是個週期為 </a:t>
            </a:r>
            <a:r>
              <a:rPr lang="en-US" altLang="zh-TW" sz="2200" b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 b="0" i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</a:t>
            </a:r>
            <a:r>
              <a:rPr lang="en-US" altLang="zh-TW" sz="2200" b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 函式 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這是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和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第二個不同的地方</a:t>
            </a:r>
          </a:p>
        </p:txBody>
      </p:sp>
      <p:sp>
        <p:nvSpPr>
          <p:cNvPr id="40970" name="Rectangle 9"/>
          <p:cNvSpPr>
            <a:spLocks noChangeArrowheads="1"/>
          </p:cNvSpPr>
          <p:nvPr/>
        </p:nvSpPr>
        <p:spPr bwMode="auto">
          <a:xfrm>
            <a:off x="3779838" y="3933825"/>
            <a:ext cx="22733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period Extension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7EF313-A0BB-41B7-B4F8-B02946ADD4FC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383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7" name="Text Box 5"/>
          <p:cNvSpPr txBox="1">
            <a:spLocks noChangeArrowheads="1"/>
          </p:cNvSpPr>
          <p:nvPr/>
        </p:nvSpPr>
        <p:spPr bwMode="auto">
          <a:xfrm>
            <a:off x="468313" y="4221163"/>
            <a:ext cx="7632700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對一個非週期的函式，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Fourier series expansion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的結果不適用於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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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p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p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]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的區域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但是週期函式則可</a:t>
            </a:r>
          </a:p>
        </p:txBody>
      </p:sp>
      <p:sp>
        <p:nvSpPr>
          <p:cNvPr id="41988" name="Text Box 6"/>
          <p:cNvSpPr txBox="1">
            <a:spLocks noChangeArrowheads="1"/>
          </p:cNvSpPr>
          <p:nvPr/>
        </p:nvSpPr>
        <p:spPr bwMode="auto">
          <a:xfrm>
            <a:off x="755650" y="3429000"/>
            <a:ext cx="20161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Fig. 11.2.2</a:t>
            </a:r>
          </a:p>
        </p:txBody>
      </p:sp>
      <p:pic>
        <p:nvPicPr>
          <p:cNvPr id="4198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825500"/>
            <a:ext cx="7488237" cy="239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Text Box 2"/>
          <p:cNvSpPr txBox="1">
            <a:spLocks noChangeArrowheads="1"/>
          </p:cNvSpPr>
          <p:nvPr/>
        </p:nvSpPr>
        <p:spPr bwMode="auto">
          <a:xfrm>
            <a:off x="395288" y="549275"/>
            <a:ext cx="28813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Example 1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的例子</a:t>
            </a:r>
          </a:p>
        </p:txBody>
      </p:sp>
      <p:pic>
        <p:nvPicPr>
          <p:cNvPr id="41991" name="圖片 1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284538"/>
            <a:ext cx="110807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4AF1ADF-243C-4A3F-84F6-0A91BB202431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384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395288" y="404813"/>
            <a:ext cx="8064500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11.2.7  Section 11.2 </a:t>
            </a:r>
            <a:r>
              <a:rPr lang="zh-TW" altLang="en-US" sz="24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需要注意的地方</a:t>
            </a:r>
          </a:p>
        </p:txBody>
      </p:sp>
      <p:sp>
        <p:nvSpPr>
          <p:cNvPr id="46084" name="Text Box 3"/>
          <p:cNvSpPr txBox="1">
            <a:spLocks noChangeArrowheads="1"/>
          </p:cNvSpPr>
          <p:nvPr/>
        </p:nvSpPr>
        <p:spPr bwMode="auto">
          <a:xfrm>
            <a:off x="395288" y="1052513"/>
            <a:ext cx="784860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(1) Fourier series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的公式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常背錯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    (a)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第一項是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200" b="0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/2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，而非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200" b="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    (b)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算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200" b="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200" b="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b</a:t>
            </a:r>
            <a:r>
              <a:rPr lang="en-US" altLang="zh-TW" sz="2200" b="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時，積分後別忘了</a:t>
            </a:r>
            <a:r>
              <a:rPr lang="zh-TW" altLang="en-US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除以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                        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p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是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interval width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的一半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(2)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背熟三角函式公式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(3)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熟悉 </a:t>
            </a:r>
          </a:p>
        </p:txBody>
      </p:sp>
      <p:graphicFrame>
        <p:nvGraphicFramePr>
          <p:cNvPr id="46085" name="Object 4"/>
          <p:cNvGraphicFramePr>
            <a:graphicFrameLocks noChangeAspect="1"/>
          </p:cNvGraphicFramePr>
          <p:nvPr/>
        </p:nvGraphicFramePr>
        <p:xfrm>
          <a:off x="1619250" y="3500438"/>
          <a:ext cx="47625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7" name="Equation" r:id="rId3" imgW="4775200" imgH="558800" progId="Equation.DSMT4">
                  <p:embed/>
                </p:oleObj>
              </mc:Choice>
              <mc:Fallback>
                <p:oleObj name="Equation" r:id="rId3" imgW="4775200" imgH="558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500438"/>
                        <a:ext cx="47625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755650" y="4149725"/>
            <a:ext cx="66960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在計算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Fourier coefficients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會常用到，如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Example 1)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9D9A1B-7D92-4F55-936B-1211549D52FD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385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468313" y="476250"/>
            <a:ext cx="42481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(4) </a:t>
            </a:r>
            <a:r>
              <a:rPr lang="zh-TW" altLang="en-US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當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為整數時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</a:t>
            </a:r>
          </a:p>
        </p:txBody>
      </p:sp>
      <p:graphicFrame>
        <p:nvGraphicFramePr>
          <p:cNvPr id="47108" name="Object 3"/>
          <p:cNvGraphicFramePr>
            <a:graphicFrameLocks noChangeAspect="1"/>
          </p:cNvGraphicFramePr>
          <p:nvPr/>
        </p:nvGraphicFramePr>
        <p:xfrm>
          <a:off x="2916238" y="549275"/>
          <a:ext cx="1600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71" name="Equation" r:id="rId3" imgW="1600200" imgH="368300" progId="Equation.DSMT4">
                  <p:embed/>
                </p:oleObj>
              </mc:Choice>
              <mc:Fallback>
                <p:oleObj name="Equation" r:id="rId3" imgW="1600200" imgH="368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549275"/>
                        <a:ext cx="16002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Text Box 4"/>
          <p:cNvSpPr txBox="1">
            <a:spLocks noChangeArrowheads="1"/>
          </p:cNvSpPr>
          <p:nvPr/>
        </p:nvSpPr>
        <p:spPr bwMode="auto">
          <a:xfrm>
            <a:off x="4643438" y="476250"/>
            <a:ext cx="280828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習慣這種表示法</a:t>
            </a:r>
          </a:p>
        </p:txBody>
      </p:sp>
      <p:sp>
        <p:nvSpPr>
          <p:cNvPr id="47110" name="Text Box 5"/>
          <p:cNvSpPr txBox="1">
            <a:spLocks noChangeArrowheads="1"/>
          </p:cNvSpPr>
          <p:nvPr/>
        </p:nvSpPr>
        <p:spPr bwMode="auto">
          <a:xfrm>
            <a:off x="468313" y="1125538"/>
            <a:ext cx="69119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(5)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正確而言，</a:t>
            </a:r>
          </a:p>
        </p:txBody>
      </p:sp>
      <p:graphicFrame>
        <p:nvGraphicFramePr>
          <p:cNvPr id="47111" name="Object 6"/>
          <p:cNvGraphicFramePr>
            <a:graphicFrameLocks noChangeAspect="1"/>
          </p:cNvGraphicFramePr>
          <p:nvPr/>
        </p:nvGraphicFramePr>
        <p:xfrm>
          <a:off x="2555875" y="981075"/>
          <a:ext cx="4664075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72" name="Equation" r:id="rId5" imgW="4622800" imgH="749300" progId="Equation.DSMT4">
                  <p:embed/>
                </p:oleObj>
              </mc:Choice>
              <mc:Fallback>
                <p:oleObj name="Equation" r:id="rId5" imgW="4622800" imgH="749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981075"/>
                        <a:ext cx="4664075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2" name="Line 7"/>
          <p:cNvSpPr>
            <a:spLocks noChangeShapeType="1"/>
          </p:cNvSpPr>
          <p:nvPr/>
        </p:nvSpPr>
        <p:spPr bwMode="auto">
          <a:xfrm flipV="1">
            <a:off x="3276600" y="1484313"/>
            <a:ext cx="0" cy="4318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7113" name="Text Box 8"/>
          <p:cNvSpPr txBox="1">
            <a:spLocks noChangeArrowheads="1"/>
          </p:cNvSpPr>
          <p:nvPr/>
        </p:nvSpPr>
        <p:spPr bwMode="auto">
          <a:xfrm>
            <a:off x="2771775" y="1916113"/>
            <a:ext cx="172878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近似於</a:t>
            </a:r>
          </a:p>
        </p:txBody>
      </p:sp>
      <p:graphicFrame>
        <p:nvGraphicFramePr>
          <p:cNvPr id="47114" name="Object 9"/>
          <p:cNvGraphicFramePr>
            <a:graphicFrameLocks noChangeAspect="1"/>
          </p:cNvGraphicFramePr>
          <p:nvPr/>
        </p:nvGraphicFramePr>
        <p:xfrm>
          <a:off x="1908175" y="2349500"/>
          <a:ext cx="4689475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73" name="Equation" r:id="rId7" imgW="4648200" imgH="749300" progId="Equation.DSMT4">
                  <p:embed/>
                </p:oleObj>
              </mc:Choice>
              <mc:Fallback>
                <p:oleObj name="Equation" r:id="rId7" imgW="4648200" imgH="7493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2349500"/>
                        <a:ext cx="4689475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5" name="Text Box 10"/>
          <p:cNvSpPr txBox="1">
            <a:spLocks noChangeArrowheads="1"/>
          </p:cNvSpPr>
          <p:nvPr/>
        </p:nvSpPr>
        <p:spPr bwMode="auto">
          <a:xfrm>
            <a:off x="755650" y="2420938"/>
            <a:ext cx="13684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因為當</a:t>
            </a:r>
          </a:p>
        </p:txBody>
      </p:sp>
      <p:sp>
        <p:nvSpPr>
          <p:cNvPr id="47116" name="Text Box 11"/>
          <p:cNvSpPr txBox="1">
            <a:spLocks noChangeArrowheads="1"/>
          </p:cNvSpPr>
          <p:nvPr/>
        </p:nvSpPr>
        <p:spPr bwMode="auto">
          <a:xfrm>
            <a:off x="755650" y="3357563"/>
            <a:ext cx="482441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 f</a:t>
            </a:r>
            <a:r>
              <a:rPr lang="en-US" altLang="zh-TW" sz="2200" b="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和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之間有二個不同的地方</a:t>
            </a:r>
          </a:p>
        </p:txBody>
      </p:sp>
      <p:sp>
        <p:nvSpPr>
          <p:cNvPr id="47117" name="Text Box 12"/>
          <p:cNvSpPr txBox="1">
            <a:spLocks noChangeArrowheads="1"/>
          </p:cNvSpPr>
          <p:nvPr/>
        </p:nvSpPr>
        <p:spPr bwMode="auto">
          <a:xfrm>
            <a:off x="755650" y="3933825"/>
            <a:ext cx="6048375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(a)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在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discontinuous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的地方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(b)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為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periodic, 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+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</a:p>
        </p:txBody>
      </p:sp>
      <p:graphicFrame>
        <p:nvGraphicFramePr>
          <p:cNvPr id="47118" name="Object 13"/>
          <p:cNvGraphicFramePr>
            <a:graphicFrameLocks noChangeAspect="1"/>
          </p:cNvGraphicFramePr>
          <p:nvPr/>
        </p:nvGraphicFramePr>
        <p:xfrm>
          <a:off x="4211638" y="3933825"/>
          <a:ext cx="354806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74" name="Equation" r:id="rId9" imgW="3517900" imgH="368300" progId="Equation.DSMT4">
                  <p:embed/>
                </p:oleObj>
              </mc:Choice>
              <mc:Fallback>
                <p:oleObj name="Equation" r:id="rId9" imgW="3517900" imgH="3683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3933825"/>
                        <a:ext cx="354806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9" name="Text Box 14"/>
          <p:cNvSpPr txBox="1">
            <a:spLocks noChangeArrowheads="1"/>
          </p:cNvSpPr>
          <p:nvPr/>
        </p:nvSpPr>
        <p:spPr bwMode="auto">
          <a:xfrm>
            <a:off x="755650" y="5157788"/>
            <a:ext cx="34575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然而，習慣上，還是寫成</a:t>
            </a:r>
          </a:p>
        </p:txBody>
      </p:sp>
      <p:graphicFrame>
        <p:nvGraphicFramePr>
          <p:cNvPr id="47120" name="Object 15"/>
          <p:cNvGraphicFramePr>
            <a:graphicFrameLocks noChangeAspect="1"/>
          </p:cNvGraphicFramePr>
          <p:nvPr/>
        </p:nvGraphicFramePr>
        <p:xfrm>
          <a:off x="3995738" y="5013325"/>
          <a:ext cx="4664075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75" name="Equation" r:id="rId11" imgW="4622800" imgH="749300" progId="Equation.DSMT4">
                  <p:embed/>
                </p:oleObj>
              </mc:Choice>
              <mc:Fallback>
                <p:oleObj name="Equation" r:id="rId11" imgW="4622800" imgH="7493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5013325"/>
                        <a:ext cx="4664075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4706CF-3D6A-4BAC-88E7-10A9C057578D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386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1042988" y="1341438"/>
            <a:ext cx="6121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8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數學史上最美麗的詩篇 </a:t>
            </a:r>
            <a:r>
              <a:rPr lang="en-US" altLang="zh-TW" sz="28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--- </a:t>
            </a:r>
            <a:r>
              <a:rPr lang="zh-TW" altLang="en-US" sz="28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傅立葉級數</a:t>
            </a:r>
          </a:p>
        </p:txBody>
      </p:sp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5292725" y="2276475"/>
            <a:ext cx="22320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Clerk Maxwell </a:t>
            </a:r>
          </a:p>
        </p:txBody>
      </p:sp>
      <p:sp>
        <p:nvSpPr>
          <p:cNvPr id="48133" name="Text Box 2"/>
          <p:cNvSpPr txBox="1">
            <a:spLocks noChangeArrowheads="1"/>
          </p:cNvSpPr>
          <p:nvPr/>
        </p:nvSpPr>
        <p:spPr bwMode="auto">
          <a:xfrm>
            <a:off x="1116013" y="4076700"/>
            <a:ext cx="612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8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悲傷的傅立葉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EA83F53-EBF3-4748-9140-9B8DF8E10474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387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323850" y="476250"/>
            <a:ext cx="82089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Section 11.3  Fourier Cosine and Sine Series</a:t>
            </a:r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539750" y="1196975"/>
            <a:ext cx="8064500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11.3.1  </a:t>
            </a:r>
            <a:r>
              <a:rPr lang="zh-TW" altLang="en-US" sz="240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綱要</a:t>
            </a:r>
          </a:p>
        </p:txBody>
      </p:sp>
      <p:sp>
        <p:nvSpPr>
          <p:cNvPr id="49157" name="Text Box 4"/>
          <p:cNvSpPr txBox="1">
            <a:spLocks noChangeArrowheads="1"/>
          </p:cNvSpPr>
          <p:nvPr/>
        </p:nvSpPr>
        <p:spPr bwMode="auto">
          <a:xfrm>
            <a:off x="468313" y="2997200"/>
            <a:ext cx="20875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Fourier Series</a:t>
            </a:r>
          </a:p>
        </p:txBody>
      </p:sp>
      <p:sp>
        <p:nvSpPr>
          <p:cNvPr id="49158" name="Line 5"/>
          <p:cNvSpPr>
            <a:spLocks noChangeShapeType="1"/>
          </p:cNvSpPr>
          <p:nvPr/>
        </p:nvSpPr>
        <p:spPr bwMode="auto">
          <a:xfrm>
            <a:off x="2195513" y="32131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9159" name="Line 6"/>
          <p:cNvSpPr>
            <a:spLocks noChangeShapeType="1"/>
          </p:cNvSpPr>
          <p:nvPr/>
        </p:nvSpPr>
        <p:spPr bwMode="auto">
          <a:xfrm>
            <a:off x="2484438" y="2205038"/>
            <a:ext cx="0" cy="230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9160" name="Text Box 7"/>
          <p:cNvSpPr txBox="1">
            <a:spLocks noChangeArrowheads="1"/>
          </p:cNvSpPr>
          <p:nvPr/>
        </p:nvSpPr>
        <p:spPr bwMode="auto">
          <a:xfrm>
            <a:off x="2627313" y="1773238"/>
            <a:ext cx="1728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 f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 is even</a:t>
            </a:r>
          </a:p>
        </p:txBody>
      </p:sp>
      <p:sp>
        <p:nvSpPr>
          <p:cNvPr id="49161" name="Text Box 8"/>
          <p:cNvSpPr txBox="1">
            <a:spLocks noChangeArrowheads="1"/>
          </p:cNvSpPr>
          <p:nvPr/>
        </p:nvSpPr>
        <p:spPr bwMode="auto">
          <a:xfrm>
            <a:off x="2555875" y="4508500"/>
            <a:ext cx="172878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 f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 is odd</a:t>
            </a:r>
          </a:p>
        </p:txBody>
      </p:sp>
      <p:sp>
        <p:nvSpPr>
          <p:cNvPr id="49162" name="Line 9"/>
          <p:cNvSpPr>
            <a:spLocks noChangeShapeType="1"/>
          </p:cNvSpPr>
          <p:nvPr/>
        </p:nvSpPr>
        <p:spPr bwMode="auto">
          <a:xfrm>
            <a:off x="2484438" y="2205038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9163" name="Text Box 10"/>
          <p:cNvSpPr txBox="1">
            <a:spLocks noChangeArrowheads="1"/>
          </p:cNvSpPr>
          <p:nvPr/>
        </p:nvSpPr>
        <p:spPr bwMode="auto">
          <a:xfrm>
            <a:off x="4284663" y="1916113"/>
            <a:ext cx="44640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Fourier cosine series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(</a:t>
            </a:r>
            <a:r>
              <a:rPr lang="zh-TW" altLang="en-US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或 </a:t>
            </a:r>
            <a:r>
              <a:rPr lang="en-US" altLang="zh-TW" sz="2200" b="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cosine series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graphicFrame>
        <p:nvGraphicFramePr>
          <p:cNvPr id="49164" name="Object 11"/>
          <p:cNvGraphicFramePr>
            <a:graphicFrameLocks noChangeAspect="1"/>
          </p:cNvGraphicFramePr>
          <p:nvPr/>
        </p:nvGraphicFramePr>
        <p:xfrm>
          <a:off x="4572000" y="2349500"/>
          <a:ext cx="2986088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23" name="Equation" r:id="rId3" imgW="2959100" imgH="749300" progId="Equation.DSMT4">
                  <p:embed/>
                </p:oleObj>
              </mc:Choice>
              <mc:Fallback>
                <p:oleObj name="Equation" r:id="rId3" imgW="2959100" imgH="7493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349500"/>
                        <a:ext cx="2986088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5" name="Object 12"/>
          <p:cNvGraphicFramePr>
            <a:graphicFrameLocks noChangeAspect="1"/>
          </p:cNvGraphicFramePr>
          <p:nvPr/>
        </p:nvGraphicFramePr>
        <p:xfrm>
          <a:off x="5940425" y="3213100"/>
          <a:ext cx="2922588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24" name="Equation" r:id="rId5" imgW="2895600" imgH="635000" progId="Equation.DSMT4">
                  <p:embed/>
                </p:oleObj>
              </mc:Choice>
              <mc:Fallback>
                <p:oleObj name="Equation" r:id="rId5" imgW="2895600" imgH="6350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3213100"/>
                        <a:ext cx="2922588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6" name="Line 13"/>
          <p:cNvSpPr>
            <a:spLocks noChangeShapeType="1"/>
          </p:cNvSpPr>
          <p:nvPr/>
        </p:nvSpPr>
        <p:spPr bwMode="auto">
          <a:xfrm>
            <a:off x="2484438" y="4508500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9167" name="Text Box 14"/>
          <p:cNvSpPr txBox="1">
            <a:spLocks noChangeArrowheads="1"/>
          </p:cNvSpPr>
          <p:nvPr/>
        </p:nvSpPr>
        <p:spPr bwMode="auto">
          <a:xfrm>
            <a:off x="4284663" y="4292600"/>
            <a:ext cx="42481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Fourier sine series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(</a:t>
            </a:r>
            <a:r>
              <a:rPr lang="zh-TW" altLang="en-US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或 </a:t>
            </a:r>
            <a:r>
              <a:rPr lang="en-US" altLang="zh-TW" sz="2200" b="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sine series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graphicFrame>
        <p:nvGraphicFramePr>
          <p:cNvPr id="49168" name="Object 15"/>
          <p:cNvGraphicFramePr>
            <a:graphicFrameLocks noChangeAspect="1"/>
          </p:cNvGraphicFramePr>
          <p:nvPr/>
        </p:nvGraphicFramePr>
        <p:xfrm>
          <a:off x="4787900" y="4724400"/>
          <a:ext cx="2384425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25" name="Equation" r:id="rId7" imgW="2362200" imgH="749300" progId="Equation.DSMT4">
                  <p:embed/>
                </p:oleObj>
              </mc:Choice>
              <mc:Fallback>
                <p:oleObj name="Equation" r:id="rId7" imgW="2362200" imgH="7493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4724400"/>
                        <a:ext cx="2384425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9" name="Object 16"/>
          <p:cNvGraphicFramePr>
            <a:graphicFrameLocks noChangeAspect="1"/>
          </p:cNvGraphicFramePr>
          <p:nvPr/>
        </p:nvGraphicFramePr>
        <p:xfrm>
          <a:off x="3708400" y="3284538"/>
          <a:ext cx="200025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26" name="Equation" r:id="rId9" imgW="1981200" imgH="635000" progId="Equation.DSMT4">
                  <p:embed/>
                </p:oleObj>
              </mc:Choice>
              <mc:Fallback>
                <p:oleObj name="Equation" r:id="rId9" imgW="1981200" imgH="6350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3284538"/>
                        <a:ext cx="2000250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70" name="Object 17"/>
          <p:cNvGraphicFramePr>
            <a:graphicFrameLocks noChangeAspect="1"/>
          </p:cNvGraphicFramePr>
          <p:nvPr/>
        </p:nvGraphicFramePr>
        <p:xfrm>
          <a:off x="4716463" y="5661025"/>
          <a:ext cx="28575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27" name="Equation" r:id="rId11" imgW="2832100" imgH="635000" progId="Equation.DSMT4">
                  <p:embed/>
                </p:oleObj>
              </mc:Choice>
              <mc:Fallback>
                <p:oleObj name="Equation" r:id="rId11" imgW="2832100" imgH="6350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5661025"/>
                        <a:ext cx="2857500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71" name="Text Box 18"/>
          <p:cNvSpPr txBox="1">
            <a:spLocks noChangeArrowheads="1"/>
          </p:cNvSpPr>
          <p:nvPr/>
        </p:nvSpPr>
        <p:spPr bwMode="auto">
          <a:xfrm>
            <a:off x="539750" y="1844675"/>
            <a:ext cx="5762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(1)</a:t>
            </a:r>
          </a:p>
        </p:txBody>
      </p:sp>
      <p:sp>
        <p:nvSpPr>
          <p:cNvPr id="49172" name="Text Box 19"/>
          <p:cNvSpPr txBox="1">
            <a:spLocks noChangeArrowheads="1"/>
          </p:cNvSpPr>
          <p:nvPr/>
        </p:nvSpPr>
        <p:spPr bwMode="auto">
          <a:xfrm>
            <a:off x="179388" y="4149725"/>
            <a:ext cx="19446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比較 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page 366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C7E813C-460F-4CB2-BB9D-EEEFE6BB76A0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388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395288" y="404813"/>
            <a:ext cx="7704137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(2)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重要名詞： </a:t>
            </a:r>
            <a:r>
              <a:rPr lang="en-US" altLang="zh-TW" sz="2200" b="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Fourier cosine series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,  </a:t>
            </a:r>
            <a:r>
              <a:rPr lang="en-US" altLang="zh-TW" sz="2200" b="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cosine series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(page 393)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</a:t>
            </a:r>
            <a:r>
              <a:rPr lang="en-US" altLang="zh-TW" sz="2200" b="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Fourier sine series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,  </a:t>
            </a:r>
            <a:r>
              <a:rPr lang="en-US" altLang="zh-TW" sz="2200" b="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sine series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(page 394)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</a:t>
            </a:r>
            <a:r>
              <a:rPr lang="en-US" altLang="zh-TW" sz="2200" b="0" u="sng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Gibb’s Phenomenon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(page 397)</a:t>
            </a:r>
            <a:endParaRPr lang="en-US" altLang="zh-TW" sz="2200" b="0" u="sng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0180" name="Text Box 3"/>
          <p:cNvSpPr txBox="1">
            <a:spLocks noChangeArrowheads="1"/>
          </p:cNvSpPr>
          <p:nvPr/>
        </p:nvSpPr>
        <p:spPr bwMode="auto">
          <a:xfrm>
            <a:off x="611188" y="1412875"/>
            <a:ext cx="48958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2200" b="0" u="sng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0181" name="Text Box 4"/>
          <p:cNvSpPr txBox="1">
            <a:spLocks noChangeArrowheads="1"/>
          </p:cNvSpPr>
          <p:nvPr/>
        </p:nvSpPr>
        <p:spPr bwMode="auto">
          <a:xfrm>
            <a:off x="468313" y="5013325"/>
            <a:ext cx="8424862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(4)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One of the applications: 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Solving particular solution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(See pages 405-410)</a:t>
            </a:r>
            <a:endParaRPr lang="en-US" altLang="zh-TW" sz="2200" b="0" u="sng" dirty="0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0182" name="Text Box 5"/>
          <p:cNvSpPr txBox="1">
            <a:spLocks noChangeArrowheads="1"/>
          </p:cNvSpPr>
          <p:nvPr/>
        </p:nvSpPr>
        <p:spPr bwMode="auto">
          <a:xfrm>
            <a:off x="468313" y="2133600"/>
            <a:ext cx="40322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(3)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Half-range extension: [0,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] </a:t>
            </a:r>
          </a:p>
        </p:txBody>
      </p:sp>
      <p:sp>
        <p:nvSpPr>
          <p:cNvPr id="50183" name="Text Box 6"/>
          <p:cNvSpPr txBox="1">
            <a:spLocks noChangeArrowheads="1"/>
          </p:cNvSpPr>
          <p:nvPr/>
        </p:nvSpPr>
        <p:spPr bwMode="auto">
          <a:xfrm>
            <a:off x="684213" y="2636838"/>
            <a:ext cx="82089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(a) cosine series: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−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interval is changed into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−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],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set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=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0184" name="Text Box 7"/>
          <p:cNvSpPr txBox="1">
            <a:spLocks noChangeArrowheads="1"/>
          </p:cNvSpPr>
          <p:nvPr/>
        </p:nvSpPr>
        <p:spPr bwMode="auto">
          <a:xfrm>
            <a:off x="684213" y="3068638"/>
            <a:ext cx="82089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(b) sine series: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−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−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interval is changed into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−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],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set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=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0185" name="Text Box 8"/>
          <p:cNvSpPr txBox="1">
            <a:spLocks noChangeArrowheads="1"/>
          </p:cNvSpPr>
          <p:nvPr/>
        </p:nvSpPr>
        <p:spPr bwMode="auto">
          <a:xfrm>
            <a:off x="684213" y="3500438"/>
            <a:ext cx="7343775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(c) Fourier series:   (i) interval 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[−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]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is replaced by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[0,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],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endParaRPr lang="en-US" altLang="zh-TW" sz="2200" b="0" i="1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   (ii)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p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is replaced by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/2</a:t>
            </a:r>
            <a:endParaRPr lang="en-US" altLang="zh-TW" sz="2200" b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27E037-A520-4392-85D1-920309AB954B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389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395288" y="404813"/>
            <a:ext cx="8064500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11.3.2  Even and Odd Functions </a:t>
            </a:r>
          </a:p>
        </p:txBody>
      </p:sp>
      <p:sp>
        <p:nvSpPr>
          <p:cNvPr id="51204" name="Text Box 3"/>
          <p:cNvSpPr txBox="1">
            <a:spLocks noChangeArrowheads="1"/>
          </p:cNvSpPr>
          <p:nvPr/>
        </p:nvSpPr>
        <p:spPr bwMode="auto">
          <a:xfrm>
            <a:off x="395288" y="1125538"/>
            <a:ext cx="396081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even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function:  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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</a:p>
        </p:txBody>
      </p:sp>
      <p:sp>
        <p:nvSpPr>
          <p:cNvPr id="51205" name="Text Box 4"/>
          <p:cNvSpPr txBox="1">
            <a:spLocks noChangeArrowheads="1"/>
          </p:cNvSpPr>
          <p:nvPr/>
        </p:nvSpPr>
        <p:spPr bwMode="auto">
          <a:xfrm>
            <a:off x="395288" y="1628775"/>
            <a:ext cx="39608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odd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function:  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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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</a:p>
        </p:txBody>
      </p:sp>
      <p:sp>
        <p:nvSpPr>
          <p:cNvPr id="51206" name="Text Box 5"/>
          <p:cNvSpPr txBox="1">
            <a:spLocks noChangeArrowheads="1"/>
          </p:cNvSpPr>
          <p:nvPr/>
        </p:nvSpPr>
        <p:spPr bwMode="auto">
          <a:xfrm>
            <a:off x="611188" y="2276475"/>
            <a:ext cx="7921625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Example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1,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4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6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8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….. are even            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3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5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7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9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….. are odd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8E0683-054B-401A-A210-F6EA8D58E443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390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900113" y="620713"/>
            <a:ext cx="30956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Cosine functions are even </a:t>
            </a:r>
          </a:p>
        </p:txBody>
      </p:sp>
      <p:sp>
        <p:nvSpPr>
          <p:cNvPr id="52228" name="Text Box 3"/>
          <p:cNvSpPr txBox="1">
            <a:spLocks noChangeArrowheads="1"/>
          </p:cNvSpPr>
          <p:nvPr/>
        </p:nvSpPr>
        <p:spPr bwMode="auto">
          <a:xfrm>
            <a:off x="4932363" y="549275"/>
            <a:ext cx="30956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Sine functions are odd</a:t>
            </a:r>
          </a:p>
        </p:txBody>
      </p:sp>
      <p:pic>
        <p:nvPicPr>
          <p:cNvPr id="5222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84313"/>
            <a:ext cx="8208962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0" name="Text Box 5"/>
          <p:cNvSpPr txBox="1">
            <a:spLocks noChangeArrowheads="1"/>
          </p:cNvSpPr>
          <p:nvPr/>
        </p:nvSpPr>
        <p:spPr bwMode="auto">
          <a:xfrm>
            <a:off x="1403350" y="1052513"/>
            <a:ext cx="10795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cos(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52231" name="Text Box 6"/>
          <p:cNvSpPr txBox="1">
            <a:spLocks noChangeArrowheads="1"/>
          </p:cNvSpPr>
          <p:nvPr/>
        </p:nvSpPr>
        <p:spPr bwMode="auto">
          <a:xfrm>
            <a:off x="5795963" y="981075"/>
            <a:ext cx="10795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sin(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52232" name="Line 7"/>
          <p:cNvSpPr>
            <a:spLocks noChangeShapeType="1"/>
          </p:cNvSpPr>
          <p:nvPr/>
        </p:nvSpPr>
        <p:spPr bwMode="auto">
          <a:xfrm flipV="1">
            <a:off x="2797175" y="1522413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2233" name="Line 8"/>
          <p:cNvSpPr>
            <a:spLocks noChangeShapeType="1"/>
          </p:cNvSpPr>
          <p:nvPr/>
        </p:nvSpPr>
        <p:spPr bwMode="auto">
          <a:xfrm flipV="1">
            <a:off x="6478588" y="1565275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pic>
        <p:nvPicPr>
          <p:cNvPr id="52234" name="圖片 9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076700"/>
            <a:ext cx="110807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E130D4-BB3E-4AF9-9509-62820533D6D6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346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539750" y="404813"/>
            <a:ext cx="396081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Inner product </a:t>
            </a:r>
            <a:r>
              <a:rPr lang="zh-TW" altLang="en-US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性質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539750" y="1052513"/>
            <a:ext cx="53276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(a) (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 = (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)*             *: conjugation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539750" y="1628775"/>
            <a:ext cx="64801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(b) 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k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(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為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scalar (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或稱為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constant)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539750" y="2276475"/>
            <a:ext cx="82089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(c) (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 = 0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if and only if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= 0,     (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 &gt; 0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if and only if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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0, </a:t>
            </a: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539750" y="2924175"/>
            <a:ext cx="64801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(d) (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+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g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 = (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g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 + (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g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2987675" y="3644900"/>
            <a:ext cx="44656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discrete case </a:t>
            </a:r>
            <a:r>
              <a:rPr lang="zh-TW" altLang="en-US" sz="2200" b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亦有這些性質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5A30CD-66BA-4276-B20F-9C739212DA97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391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1" name="Text Box 2"/>
          <p:cNvSpPr txBox="1">
            <a:spLocks noChangeArrowheads="1"/>
          </p:cNvSpPr>
          <p:nvPr/>
        </p:nvSpPr>
        <p:spPr bwMode="auto">
          <a:xfrm>
            <a:off x="468313" y="404813"/>
            <a:ext cx="77755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Several properties about even and odd functions </a:t>
            </a:r>
          </a:p>
        </p:txBody>
      </p:sp>
      <p:sp>
        <p:nvSpPr>
          <p:cNvPr id="53252" name="Text Box 3"/>
          <p:cNvSpPr txBox="1">
            <a:spLocks noChangeArrowheads="1"/>
          </p:cNvSpPr>
          <p:nvPr/>
        </p:nvSpPr>
        <p:spPr bwMode="auto">
          <a:xfrm>
            <a:off x="468313" y="908050"/>
            <a:ext cx="62642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(a) The </a:t>
            </a:r>
            <a:r>
              <a:rPr lang="en-US" altLang="zh-TW" sz="2200" b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product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of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two even functions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is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even</a:t>
            </a:r>
          </a:p>
        </p:txBody>
      </p:sp>
      <p:sp>
        <p:nvSpPr>
          <p:cNvPr id="53253" name="Text Box 4"/>
          <p:cNvSpPr txBox="1">
            <a:spLocks noChangeArrowheads="1"/>
          </p:cNvSpPr>
          <p:nvPr/>
        </p:nvSpPr>
        <p:spPr bwMode="auto">
          <a:xfrm>
            <a:off x="468313" y="1773238"/>
            <a:ext cx="62642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(b) The </a:t>
            </a:r>
            <a:r>
              <a:rPr lang="en-US" altLang="zh-TW" sz="2200" b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product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of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two odd functions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is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even</a:t>
            </a:r>
          </a:p>
        </p:txBody>
      </p:sp>
      <p:sp>
        <p:nvSpPr>
          <p:cNvPr id="53254" name="Text Box 5"/>
          <p:cNvSpPr txBox="1">
            <a:spLocks noChangeArrowheads="1"/>
          </p:cNvSpPr>
          <p:nvPr/>
        </p:nvSpPr>
        <p:spPr bwMode="auto">
          <a:xfrm>
            <a:off x="4067175" y="2205038"/>
            <a:ext cx="25209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例：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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 =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</a:p>
        </p:txBody>
      </p:sp>
      <p:sp>
        <p:nvSpPr>
          <p:cNvPr id="53255" name="Text Box 6"/>
          <p:cNvSpPr txBox="1">
            <a:spLocks noChangeArrowheads="1"/>
          </p:cNvSpPr>
          <p:nvPr/>
        </p:nvSpPr>
        <p:spPr bwMode="auto">
          <a:xfrm>
            <a:off x="4132263" y="1341438"/>
            <a:ext cx="25288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例：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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4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 =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6</a:t>
            </a:r>
          </a:p>
        </p:txBody>
      </p:sp>
      <p:sp>
        <p:nvSpPr>
          <p:cNvPr id="53256" name="Text Box 7"/>
          <p:cNvSpPr txBox="1">
            <a:spLocks noChangeArrowheads="1"/>
          </p:cNvSpPr>
          <p:nvPr/>
        </p:nvSpPr>
        <p:spPr bwMode="auto">
          <a:xfrm>
            <a:off x="468313" y="2565400"/>
            <a:ext cx="75612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(c) The </a:t>
            </a:r>
            <a:r>
              <a:rPr lang="en-US" altLang="zh-TW" sz="2200" b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product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of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an even function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and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an odd function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is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odd</a:t>
            </a:r>
          </a:p>
        </p:txBody>
      </p:sp>
      <p:sp>
        <p:nvSpPr>
          <p:cNvPr id="53257" name="Text Box 8"/>
          <p:cNvSpPr txBox="1">
            <a:spLocks noChangeArrowheads="1"/>
          </p:cNvSpPr>
          <p:nvPr/>
        </p:nvSpPr>
        <p:spPr bwMode="auto">
          <a:xfrm>
            <a:off x="4140200" y="2924175"/>
            <a:ext cx="25209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例：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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 baseline="30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2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 =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3</a:t>
            </a:r>
          </a:p>
        </p:txBody>
      </p:sp>
      <p:sp>
        <p:nvSpPr>
          <p:cNvPr id="53258" name="Text Box 9"/>
          <p:cNvSpPr txBox="1">
            <a:spLocks noChangeArrowheads="1"/>
          </p:cNvSpPr>
          <p:nvPr/>
        </p:nvSpPr>
        <p:spPr bwMode="auto">
          <a:xfrm>
            <a:off x="468313" y="3429000"/>
            <a:ext cx="75612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(d) The </a:t>
            </a:r>
            <a:r>
              <a:rPr lang="en-US" altLang="zh-TW" sz="2200" b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sum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(or </a:t>
            </a:r>
            <a:r>
              <a:rPr lang="en-US" altLang="zh-TW" sz="2200" b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difference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 of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two even function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is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still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even</a:t>
            </a:r>
          </a:p>
        </p:txBody>
      </p:sp>
      <p:sp>
        <p:nvSpPr>
          <p:cNvPr id="53259" name="Text Box 10"/>
          <p:cNvSpPr txBox="1">
            <a:spLocks noChangeArrowheads="1"/>
          </p:cNvSpPr>
          <p:nvPr/>
        </p:nvSpPr>
        <p:spPr bwMode="auto">
          <a:xfrm>
            <a:off x="468313" y="3933825"/>
            <a:ext cx="75612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(e) The </a:t>
            </a:r>
            <a:r>
              <a:rPr lang="en-US" altLang="zh-TW" sz="2200" b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sum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(or </a:t>
            </a:r>
            <a:r>
              <a:rPr lang="en-US" altLang="zh-TW" sz="2200" b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difference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 of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two odd function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is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still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odd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B6F027-A1AB-426E-AEC7-FB3AE5E97726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392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5" name="Text Box 2"/>
          <p:cNvSpPr txBox="1">
            <a:spLocks noChangeArrowheads="1"/>
          </p:cNvSpPr>
          <p:nvPr/>
        </p:nvSpPr>
        <p:spPr bwMode="auto">
          <a:xfrm>
            <a:off x="468313" y="476250"/>
            <a:ext cx="75612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(f) If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is even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then  </a:t>
            </a:r>
          </a:p>
        </p:txBody>
      </p:sp>
      <p:sp>
        <p:nvSpPr>
          <p:cNvPr id="54276" name="Text Box 3"/>
          <p:cNvSpPr txBox="1">
            <a:spLocks noChangeArrowheads="1"/>
          </p:cNvSpPr>
          <p:nvPr/>
        </p:nvSpPr>
        <p:spPr bwMode="auto">
          <a:xfrm>
            <a:off x="468313" y="1341438"/>
            <a:ext cx="75612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(g) If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is odd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then  </a:t>
            </a:r>
          </a:p>
        </p:txBody>
      </p:sp>
      <p:graphicFrame>
        <p:nvGraphicFramePr>
          <p:cNvPr id="54277" name="Object 4"/>
          <p:cNvGraphicFramePr>
            <a:graphicFrameLocks noChangeAspect="1"/>
          </p:cNvGraphicFramePr>
          <p:nvPr/>
        </p:nvGraphicFramePr>
        <p:xfrm>
          <a:off x="3276600" y="404813"/>
          <a:ext cx="2857500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36" name="Equation" r:id="rId3" imgW="2832100" imgH="558800" progId="Equation.DSMT4">
                  <p:embed/>
                </p:oleObj>
              </mc:Choice>
              <mc:Fallback>
                <p:oleObj name="Equation" r:id="rId3" imgW="2832100" imgH="558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04813"/>
                        <a:ext cx="2857500" cy="5603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8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8" name="Object 5"/>
          <p:cNvGraphicFramePr>
            <a:graphicFrameLocks noChangeAspect="1"/>
          </p:cNvGraphicFramePr>
          <p:nvPr/>
        </p:nvGraphicFramePr>
        <p:xfrm>
          <a:off x="3276600" y="1341438"/>
          <a:ext cx="1679575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37" name="Equation" r:id="rId5" imgW="1663700" imgH="558800" progId="Equation.DSMT4">
                  <p:embed/>
                </p:oleObj>
              </mc:Choice>
              <mc:Fallback>
                <p:oleObj name="Equation" r:id="rId5" imgW="1663700" imgH="558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341438"/>
                        <a:ext cx="1679575" cy="5603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8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9" name="Text Box 6"/>
          <p:cNvSpPr txBox="1">
            <a:spLocks noChangeArrowheads="1"/>
          </p:cNvSpPr>
          <p:nvPr/>
        </p:nvSpPr>
        <p:spPr bwMode="auto">
          <a:xfrm>
            <a:off x="611188" y="2060575"/>
            <a:ext cx="14398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(Proof):</a:t>
            </a:r>
          </a:p>
        </p:txBody>
      </p:sp>
      <p:graphicFrame>
        <p:nvGraphicFramePr>
          <p:cNvPr id="54280" name="Object 7"/>
          <p:cNvGraphicFramePr>
            <a:graphicFrameLocks noChangeAspect="1"/>
          </p:cNvGraphicFramePr>
          <p:nvPr/>
        </p:nvGraphicFramePr>
        <p:xfrm>
          <a:off x="827088" y="2492375"/>
          <a:ext cx="4602162" cy="183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38" name="Equation" r:id="rId7" imgW="4559300" imgH="1828800" progId="Equation.DSMT4">
                  <p:embed/>
                </p:oleObj>
              </mc:Choice>
              <mc:Fallback>
                <p:oleObj name="Equation" r:id="rId7" imgW="4559300" imgH="1828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492375"/>
                        <a:ext cx="4602162" cy="183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8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1" name="Text Box 8"/>
          <p:cNvSpPr txBox="1">
            <a:spLocks noChangeArrowheads="1"/>
          </p:cNvSpPr>
          <p:nvPr/>
        </p:nvSpPr>
        <p:spPr bwMode="auto">
          <a:xfrm>
            <a:off x="5364163" y="3068638"/>
            <a:ext cx="30972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令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=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−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dx</a:t>
            </a:r>
            <a:r>
              <a:rPr lang="en-US" altLang="zh-TW" sz="2200" b="0" baseline="-250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=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−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dx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b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endParaRPr lang="en-US" altLang="zh-TW" sz="2200" b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4282" name="Text Box 9"/>
          <p:cNvSpPr txBox="1">
            <a:spLocks noChangeArrowheads="1"/>
          </p:cNvSpPr>
          <p:nvPr/>
        </p:nvSpPr>
        <p:spPr bwMode="auto">
          <a:xfrm>
            <a:off x="611188" y="4365625"/>
            <a:ext cx="26638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When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−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54283" name="Object 10"/>
          <p:cNvGraphicFramePr>
            <a:graphicFrameLocks noChangeAspect="1"/>
          </p:cNvGraphicFramePr>
          <p:nvPr/>
        </p:nvGraphicFramePr>
        <p:xfrm>
          <a:off x="1763713" y="4797425"/>
          <a:ext cx="5872162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39" name="Equation" r:id="rId9" imgW="5816600" imgH="558800" progId="Equation.DSMT4">
                  <p:embed/>
                </p:oleObj>
              </mc:Choice>
              <mc:Fallback>
                <p:oleObj name="Equation" r:id="rId9" imgW="5816600" imgH="558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797425"/>
                        <a:ext cx="5872162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8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4" name="Text Box 11"/>
          <p:cNvSpPr txBox="1">
            <a:spLocks noChangeArrowheads="1"/>
          </p:cNvSpPr>
          <p:nvPr/>
        </p:nvSpPr>
        <p:spPr bwMode="auto">
          <a:xfrm>
            <a:off x="611188" y="5373688"/>
            <a:ext cx="26638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When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 = −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−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54285" name="Object 12"/>
          <p:cNvGraphicFramePr>
            <a:graphicFrameLocks noChangeAspect="1"/>
          </p:cNvGraphicFramePr>
          <p:nvPr/>
        </p:nvGraphicFramePr>
        <p:xfrm>
          <a:off x="1835150" y="5876925"/>
          <a:ext cx="4859338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40" name="Equation" r:id="rId11" imgW="4813300" imgH="558800" progId="Equation.DSMT4">
                  <p:embed/>
                </p:oleObj>
              </mc:Choice>
              <mc:Fallback>
                <p:oleObj name="Equation" r:id="rId11" imgW="4813300" imgH="558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5876925"/>
                        <a:ext cx="4859338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8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562AF9-E292-474B-8557-F3735771289A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393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9" name="Text Box 2"/>
          <p:cNvSpPr txBox="1">
            <a:spLocks noChangeArrowheads="1"/>
          </p:cNvSpPr>
          <p:nvPr/>
        </p:nvSpPr>
        <p:spPr bwMode="auto">
          <a:xfrm>
            <a:off x="395288" y="404813"/>
            <a:ext cx="8064500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11.3.3  Fourier Cosine and Sine Series</a:t>
            </a:r>
          </a:p>
        </p:txBody>
      </p:sp>
      <p:sp>
        <p:nvSpPr>
          <p:cNvPr id="55300" name="Text Box 3"/>
          <p:cNvSpPr txBox="1">
            <a:spLocks noChangeArrowheads="1"/>
          </p:cNvSpPr>
          <p:nvPr/>
        </p:nvSpPr>
        <p:spPr bwMode="auto">
          <a:xfrm>
            <a:off x="323850" y="1125538"/>
            <a:ext cx="79930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(1) The Fourier series of an 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even function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on the interval (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−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 is the </a:t>
            </a:r>
            <a:r>
              <a:rPr lang="en-US" altLang="zh-TW" sz="220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cosine series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或稱作</a:t>
            </a:r>
            <a:r>
              <a:rPr lang="zh-TW" altLang="en-US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20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Fourier cosine series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55301" name="Object 4"/>
          <p:cNvGraphicFramePr>
            <a:graphicFrameLocks noChangeAspect="1"/>
          </p:cNvGraphicFramePr>
          <p:nvPr/>
        </p:nvGraphicFramePr>
        <p:xfrm>
          <a:off x="900113" y="1989138"/>
          <a:ext cx="2986087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62" name="Equation" r:id="rId3" imgW="2959100" imgH="749300" progId="Equation.DSMT4">
                  <p:embed/>
                </p:oleObj>
              </mc:Choice>
              <mc:Fallback>
                <p:oleObj name="Equation" r:id="rId3" imgW="2959100" imgH="749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989138"/>
                        <a:ext cx="2986087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2" name="Object 5"/>
          <p:cNvGraphicFramePr>
            <a:graphicFrameLocks noChangeAspect="1"/>
          </p:cNvGraphicFramePr>
          <p:nvPr/>
        </p:nvGraphicFramePr>
        <p:xfrm>
          <a:off x="900113" y="2781300"/>
          <a:ext cx="1922462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63" name="Equation" r:id="rId5" imgW="1904174" imgH="634725" progId="Equation.DSMT4">
                  <p:embed/>
                </p:oleObj>
              </mc:Choice>
              <mc:Fallback>
                <p:oleObj name="Equation" r:id="rId5" imgW="1904174" imgH="63472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781300"/>
                        <a:ext cx="1922462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3" name="Object 6"/>
          <p:cNvGraphicFramePr>
            <a:graphicFrameLocks noChangeAspect="1"/>
          </p:cNvGraphicFramePr>
          <p:nvPr/>
        </p:nvGraphicFramePr>
        <p:xfrm>
          <a:off x="4067175" y="2781300"/>
          <a:ext cx="287178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64" name="Equation" r:id="rId7" imgW="2844800" imgH="635000" progId="Equation.DSMT4">
                  <p:embed/>
                </p:oleObj>
              </mc:Choice>
              <mc:Fallback>
                <p:oleObj name="Equation" r:id="rId7" imgW="2844800" imgH="635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781300"/>
                        <a:ext cx="2871788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4" name="Text Box 7"/>
          <p:cNvSpPr txBox="1">
            <a:spLocks noChangeArrowheads="1"/>
          </p:cNvSpPr>
          <p:nvPr/>
        </p:nvSpPr>
        <p:spPr bwMode="auto">
          <a:xfrm>
            <a:off x="827088" y="3644900"/>
            <a:ext cx="58324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和之前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Fourier series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不一樣的地方有三個</a:t>
            </a:r>
          </a:p>
        </p:txBody>
      </p:sp>
      <p:sp>
        <p:nvSpPr>
          <p:cNvPr id="55305" name="文字方塊 10"/>
          <p:cNvSpPr txBox="1">
            <a:spLocks noChangeArrowheads="1"/>
          </p:cNvSpPr>
          <p:nvPr/>
        </p:nvSpPr>
        <p:spPr bwMode="auto">
          <a:xfrm>
            <a:off x="611188" y="5229225"/>
            <a:ext cx="66976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None/>
            </a:pP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適用情形： 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(1) 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) is even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(2) Half range extension (page 399) </a:t>
            </a:r>
            <a:endParaRPr lang="zh-TW" altLang="en-US" sz="2200" b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5306" name="橢圓 11"/>
          <p:cNvSpPr>
            <a:spLocks noChangeArrowheads="1"/>
          </p:cNvSpPr>
          <p:nvPr/>
        </p:nvSpPr>
        <p:spPr bwMode="auto">
          <a:xfrm>
            <a:off x="1692275" y="2997200"/>
            <a:ext cx="358775" cy="431800"/>
          </a:xfrm>
          <a:prstGeom prst="ellipse">
            <a:avLst/>
          </a:prstGeom>
          <a:noFill/>
          <a:ln w="9525" algn="ctr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5307" name="橢圓 12"/>
          <p:cNvSpPr>
            <a:spLocks noChangeArrowheads="1"/>
          </p:cNvSpPr>
          <p:nvPr/>
        </p:nvSpPr>
        <p:spPr bwMode="auto">
          <a:xfrm>
            <a:off x="1331913" y="2708275"/>
            <a:ext cx="360362" cy="433388"/>
          </a:xfrm>
          <a:prstGeom prst="ellipse">
            <a:avLst/>
          </a:prstGeom>
          <a:noFill/>
          <a:ln w="9525" algn="ctr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5308" name="橢圓 13"/>
          <p:cNvSpPr>
            <a:spLocks noChangeArrowheads="1"/>
          </p:cNvSpPr>
          <p:nvPr/>
        </p:nvSpPr>
        <p:spPr bwMode="auto">
          <a:xfrm>
            <a:off x="1692275" y="2060575"/>
            <a:ext cx="431800" cy="647700"/>
          </a:xfrm>
          <a:prstGeom prst="ellipse">
            <a:avLst/>
          </a:prstGeom>
          <a:noFill/>
          <a:ln w="9525" algn="ctr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55309" name="直線單箭頭接點 15"/>
          <p:cNvCxnSpPr>
            <a:cxnSpLocks noChangeShapeType="1"/>
          </p:cNvCxnSpPr>
          <p:nvPr/>
        </p:nvCxnSpPr>
        <p:spPr bwMode="auto">
          <a:xfrm flipH="1" flipV="1">
            <a:off x="2124075" y="2636838"/>
            <a:ext cx="3384550" cy="1079500"/>
          </a:xfrm>
          <a:prstGeom prst="straightConnector1">
            <a:avLst/>
          </a:prstGeom>
          <a:noFill/>
          <a:ln w="9525" algn="ctr">
            <a:solidFill>
              <a:srgbClr val="FF00FF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10" name="直線單箭頭接點 17"/>
          <p:cNvCxnSpPr>
            <a:cxnSpLocks noChangeShapeType="1"/>
            <a:endCxn id="55306" idx="6"/>
          </p:cNvCxnSpPr>
          <p:nvPr/>
        </p:nvCxnSpPr>
        <p:spPr bwMode="auto">
          <a:xfrm flipH="1" flipV="1">
            <a:off x="2051050" y="3213100"/>
            <a:ext cx="3457575" cy="503238"/>
          </a:xfrm>
          <a:prstGeom prst="straightConnector1">
            <a:avLst/>
          </a:prstGeom>
          <a:noFill/>
          <a:ln w="9525" algn="ctr">
            <a:solidFill>
              <a:srgbClr val="FF00FF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11" name="直線單箭頭接點 21"/>
          <p:cNvCxnSpPr>
            <a:cxnSpLocks noChangeShapeType="1"/>
            <a:endCxn id="55307" idx="6"/>
          </p:cNvCxnSpPr>
          <p:nvPr/>
        </p:nvCxnSpPr>
        <p:spPr bwMode="auto">
          <a:xfrm flipH="1" flipV="1">
            <a:off x="1692275" y="2924175"/>
            <a:ext cx="3816350" cy="792163"/>
          </a:xfrm>
          <a:prstGeom prst="straightConnector1">
            <a:avLst/>
          </a:prstGeom>
          <a:noFill/>
          <a:ln w="9525" algn="ctr">
            <a:solidFill>
              <a:srgbClr val="FF00FF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A3B4F5-6C26-4EA9-B0C2-964489F492A9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394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23" name="Text Box 2"/>
          <p:cNvSpPr txBox="1">
            <a:spLocks noChangeArrowheads="1"/>
          </p:cNvSpPr>
          <p:nvPr/>
        </p:nvSpPr>
        <p:spPr bwMode="auto">
          <a:xfrm>
            <a:off x="250825" y="476250"/>
            <a:ext cx="7993063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(2) The Fourier series of an 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odd function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on the interval (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−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 is the </a:t>
            </a:r>
            <a:r>
              <a:rPr lang="en-US" altLang="zh-TW" sz="220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sine series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或稱作</a:t>
            </a:r>
            <a:r>
              <a:rPr lang="zh-TW" altLang="en-US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Fourier sine series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200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56324" name="Object 3"/>
          <p:cNvGraphicFramePr>
            <a:graphicFrameLocks noChangeAspect="1"/>
          </p:cNvGraphicFramePr>
          <p:nvPr/>
        </p:nvGraphicFramePr>
        <p:xfrm>
          <a:off x="1476375" y="1557338"/>
          <a:ext cx="2384425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8" name="Equation" r:id="rId3" imgW="2362200" imgH="749300" progId="Equation.DSMT4">
                  <p:embed/>
                </p:oleObj>
              </mc:Choice>
              <mc:Fallback>
                <p:oleObj name="Equation" r:id="rId3" imgW="2362200" imgH="749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557338"/>
                        <a:ext cx="2384425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5" name="Object 4"/>
          <p:cNvGraphicFramePr>
            <a:graphicFrameLocks noChangeAspect="1"/>
          </p:cNvGraphicFramePr>
          <p:nvPr/>
        </p:nvGraphicFramePr>
        <p:xfrm>
          <a:off x="1619250" y="2492375"/>
          <a:ext cx="280828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9" name="Equation" r:id="rId5" imgW="2781300" imgH="635000" progId="Equation.DSMT4">
                  <p:embed/>
                </p:oleObj>
              </mc:Choice>
              <mc:Fallback>
                <p:oleObj name="Equation" r:id="rId5" imgW="2781300" imgH="635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492375"/>
                        <a:ext cx="2808288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6" name="Text Box 5"/>
          <p:cNvSpPr txBox="1">
            <a:spLocks noChangeArrowheads="1"/>
          </p:cNvSpPr>
          <p:nvPr/>
        </p:nvSpPr>
        <p:spPr bwMode="auto">
          <a:xfrm>
            <a:off x="900113" y="3429000"/>
            <a:ext cx="5832475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和之前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Fourier series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不一樣的地方有三個</a:t>
            </a:r>
            <a:endParaRPr lang="en-US" altLang="zh-TW" sz="2200" b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是哪三個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en-US" sz="2200" b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6327" name="文字方塊 8"/>
          <p:cNvSpPr txBox="1">
            <a:spLocks noChangeArrowheads="1"/>
          </p:cNvSpPr>
          <p:nvPr/>
        </p:nvSpPr>
        <p:spPr bwMode="auto">
          <a:xfrm>
            <a:off x="755650" y="5229225"/>
            <a:ext cx="66960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None/>
            </a:pP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適用情形： 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(1) 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) is odd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(2) Half range extension (page 399) </a:t>
            </a:r>
            <a:endParaRPr lang="zh-TW" altLang="en-US" sz="2200" b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2B143F-2AB3-4877-B27C-44FD29B4B978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395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50403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Example 1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(text page 438)</a:t>
            </a:r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611188" y="908050"/>
            <a:ext cx="54721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Expand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2 &lt;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&lt; 2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in a Fourier series </a:t>
            </a:r>
          </a:p>
        </p:txBody>
      </p:sp>
      <p:sp>
        <p:nvSpPr>
          <p:cNvPr id="57349" name="Text Box 4"/>
          <p:cNvSpPr txBox="1">
            <a:spLocks noChangeArrowheads="1"/>
          </p:cNvSpPr>
          <p:nvPr/>
        </p:nvSpPr>
        <p:spPr bwMode="auto">
          <a:xfrm>
            <a:off x="5292725" y="1628775"/>
            <a:ext cx="18367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f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is odd 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4356100" y="2060575"/>
            <a:ext cx="46085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 expand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 by a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Fourier </a:t>
            </a:r>
            <a:r>
              <a:rPr lang="en-US" altLang="zh-TW" sz="2200" b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sine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series</a:t>
            </a:r>
          </a:p>
        </p:txBody>
      </p:sp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539750" y="4005263"/>
          <a:ext cx="7899400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56" name="Equation" r:id="rId3" imgW="7823200" imgH="1460500" progId="Equation.DSMT4">
                  <p:embed/>
                </p:oleObj>
              </mc:Choice>
              <mc:Fallback>
                <p:oleObj name="Equation" r:id="rId3" imgW="7823200" imgH="14605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005263"/>
                        <a:ext cx="7899400" cy="146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2" name="Object 8"/>
          <p:cNvGraphicFramePr>
            <a:graphicFrameLocks noChangeAspect="1"/>
          </p:cNvGraphicFramePr>
          <p:nvPr/>
        </p:nvGraphicFramePr>
        <p:xfrm>
          <a:off x="611188" y="5589588"/>
          <a:ext cx="3076575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57" name="Equation" r:id="rId5" imgW="3048000" imgH="749300" progId="Equation.DSMT4">
                  <p:embed/>
                </p:oleObj>
              </mc:Choice>
              <mc:Fallback>
                <p:oleObj name="Equation" r:id="rId5" imgW="3048000" imgH="7493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5589588"/>
                        <a:ext cx="3076575" cy="7508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8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7353" name="圖片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341438"/>
            <a:ext cx="3028950" cy="261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4" name="Text Box 9"/>
          <p:cNvSpPr txBox="1">
            <a:spLocks noChangeArrowheads="1"/>
          </p:cNvSpPr>
          <p:nvPr/>
        </p:nvSpPr>
        <p:spPr bwMode="auto">
          <a:xfrm>
            <a:off x="3635375" y="3213100"/>
            <a:ext cx="18367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Fig. 11.3.3 </a:t>
            </a:r>
          </a:p>
        </p:txBody>
      </p:sp>
      <p:pic>
        <p:nvPicPr>
          <p:cNvPr id="57355" name="圖片 13">
            <a:hlinkClick r:id="rId8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500438"/>
            <a:ext cx="110807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A417C4-8B9C-4FEA-9883-01F95FC7C751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396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371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633571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Example 2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(text page 438)</a:t>
            </a:r>
          </a:p>
        </p:txBody>
      </p:sp>
      <p:graphicFrame>
        <p:nvGraphicFramePr>
          <p:cNvPr id="58372" name="Object 3"/>
          <p:cNvGraphicFramePr>
            <a:graphicFrameLocks noChangeAspect="1"/>
          </p:cNvGraphicFramePr>
          <p:nvPr/>
        </p:nvGraphicFramePr>
        <p:xfrm>
          <a:off x="2051050" y="908050"/>
          <a:ext cx="27559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29" name="Equation" r:id="rId3" imgW="2730500" imgH="774700" progId="Equation.DSMT4">
                  <p:embed/>
                </p:oleObj>
              </mc:Choice>
              <mc:Fallback>
                <p:oleObj name="Equation" r:id="rId3" imgW="2730500" imgH="774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908050"/>
                        <a:ext cx="27559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4787900" y="2492375"/>
            <a:ext cx="40322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odd function,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使用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sine series</a:t>
            </a:r>
          </a:p>
        </p:txBody>
      </p:sp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971550" y="4149725"/>
          <a:ext cx="55149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30" name="Equation" r:id="rId5" imgW="5461000" imgH="685800" progId="Equation.DSMT4">
                  <p:embed/>
                </p:oleObj>
              </mc:Choice>
              <mc:Fallback>
                <p:oleObj name="Equation" r:id="rId5" imgW="5461000" imgH="685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149725"/>
                        <a:ext cx="55149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5" name="Object 7"/>
          <p:cNvGraphicFramePr>
            <a:graphicFrameLocks noChangeAspect="1"/>
          </p:cNvGraphicFramePr>
          <p:nvPr/>
        </p:nvGraphicFramePr>
        <p:xfrm>
          <a:off x="898525" y="5157788"/>
          <a:ext cx="3101975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31" name="Equation" r:id="rId7" imgW="3073400" imgH="749300" progId="Equation.DSMT4">
                  <p:embed/>
                </p:oleObj>
              </mc:Choice>
              <mc:Fallback>
                <p:oleObj name="Equation" r:id="rId7" imgW="3073400" imgH="7493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5157788"/>
                        <a:ext cx="3101975" cy="7508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8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8376" name="圖片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628775"/>
            <a:ext cx="267017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7" name="Text Box 8"/>
          <p:cNvSpPr txBox="1">
            <a:spLocks noChangeArrowheads="1"/>
          </p:cNvSpPr>
          <p:nvPr/>
        </p:nvSpPr>
        <p:spPr bwMode="auto">
          <a:xfrm>
            <a:off x="3708400" y="3357563"/>
            <a:ext cx="183673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Fig. 11.3.5 </a:t>
            </a:r>
          </a:p>
        </p:txBody>
      </p:sp>
      <p:pic>
        <p:nvPicPr>
          <p:cNvPr id="58378" name="圖片 12">
            <a:hlinkClick r:id="rId10"/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644900"/>
            <a:ext cx="11064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362045-315D-46A5-B7CE-E3E9A5922B11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397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5" name="Text Box 2"/>
          <p:cNvSpPr txBox="1">
            <a:spLocks noChangeArrowheads="1"/>
          </p:cNvSpPr>
          <p:nvPr/>
        </p:nvSpPr>
        <p:spPr bwMode="auto">
          <a:xfrm>
            <a:off x="395288" y="404813"/>
            <a:ext cx="8064500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11.3.4  Gibbs Phenomenon</a:t>
            </a:r>
          </a:p>
        </p:txBody>
      </p:sp>
      <p:graphicFrame>
        <p:nvGraphicFramePr>
          <p:cNvPr id="59396" name="Object 3"/>
          <p:cNvGraphicFramePr>
            <a:graphicFrameLocks noChangeAspect="1"/>
          </p:cNvGraphicFramePr>
          <p:nvPr/>
        </p:nvGraphicFramePr>
        <p:xfrm>
          <a:off x="2987675" y="908050"/>
          <a:ext cx="3101975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03" name="Equation" r:id="rId3" imgW="3073400" imgH="749300" progId="Equation.DSMT4">
                  <p:embed/>
                </p:oleObj>
              </mc:Choice>
              <mc:Fallback>
                <p:oleObj name="Equation" r:id="rId3" imgW="3073400" imgH="749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908050"/>
                        <a:ext cx="3101975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8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7" name="Text Box 4"/>
          <p:cNvSpPr txBox="1">
            <a:spLocks noChangeArrowheads="1"/>
          </p:cNvSpPr>
          <p:nvPr/>
        </p:nvSpPr>
        <p:spPr bwMode="auto">
          <a:xfrm>
            <a:off x="468313" y="1052513"/>
            <a:ext cx="44640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Example 2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的結果</a:t>
            </a:r>
          </a:p>
        </p:txBody>
      </p:sp>
      <p:sp>
        <p:nvSpPr>
          <p:cNvPr id="59398" name="Text Box 5"/>
          <p:cNvSpPr txBox="1">
            <a:spLocks noChangeArrowheads="1"/>
          </p:cNvSpPr>
          <p:nvPr/>
        </p:nvSpPr>
        <p:spPr bwMode="auto">
          <a:xfrm>
            <a:off x="1331913" y="1916113"/>
            <a:ext cx="15843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partial sum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</p:txBody>
      </p:sp>
      <p:graphicFrame>
        <p:nvGraphicFramePr>
          <p:cNvPr id="59399" name="Object 6"/>
          <p:cNvGraphicFramePr>
            <a:graphicFrameLocks noChangeAspect="1"/>
          </p:cNvGraphicFramePr>
          <p:nvPr/>
        </p:nvGraphicFramePr>
        <p:xfrm>
          <a:off x="2916238" y="1773238"/>
          <a:ext cx="3217862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04" name="Equation" r:id="rId5" imgW="3187700" imgH="749300" progId="Equation.DSMT4">
                  <p:embed/>
                </p:oleObj>
              </mc:Choice>
              <mc:Fallback>
                <p:oleObj name="Equation" r:id="rId5" imgW="3187700" imgH="749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773238"/>
                        <a:ext cx="3217862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8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0" name="Text Box 7"/>
          <p:cNvSpPr txBox="1">
            <a:spLocks noChangeArrowheads="1"/>
          </p:cNvSpPr>
          <p:nvPr/>
        </p:nvSpPr>
        <p:spPr bwMode="auto">
          <a:xfrm>
            <a:off x="250825" y="2997200"/>
            <a:ext cx="7848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當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不為無限大，在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discontinuities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附近會有 </a:t>
            </a:r>
            <a:r>
              <a:rPr lang="zh-TW" altLang="en-US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“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overshooting”  </a:t>
            </a:r>
          </a:p>
        </p:txBody>
      </p:sp>
      <p:sp>
        <p:nvSpPr>
          <p:cNvPr id="59401" name="Rectangle 8"/>
          <p:cNvSpPr>
            <a:spLocks noChangeArrowheads="1"/>
          </p:cNvSpPr>
          <p:nvPr/>
        </p:nvSpPr>
        <p:spPr bwMode="auto">
          <a:xfrm>
            <a:off x="1692275" y="3500438"/>
            <a:ext cx="6911975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“overshooting”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的大小</a:t>
            </a:r>
            <a:r>
              <a:rPr lang="zh-TW" altLang="en-US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不會隨著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而變小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但寬度會越來越窄，越來越靠近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discontinuities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的地方</a:t>
            </a:r>
          </a:p>
        </p:txBody>
      </p:sp>
      <p:sp>
        <p:nvSpPr>
          <p:cNvPr id="59402" name="Text Box 9"/>
          <p:cNvSpPr txBox="1">
            <a:spLocks noChangeArrowheads="1"/>
          </p:cNvSpPr>
          <p:nvPr/>
        </p:nvSpPr>
        <p:spPr bwMode="auto">
          <a:xfrm>
            <a:off x="468313" y="5373688"/>
            <a:ext cx="684053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這種現象，稱作 </a:t>
            </a:r>
            <a:r>
              <a:rPr lang="en-US" altLang="zh-TW" sz="2200" b="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Gibb’s phenomenon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6"/>
          <p:cNvSpPr txBox="1">
            <a:spLocks noChangeArrowheads="1"/>
          </p:cNvSpPr>
          <p:nvPr/>
        </p:nvSpPr>
        <p:spPr bwMode="auto">
          <a:xfrm>
            <a:off x="827088" y="5876925"/>
            <a:ext cx="183673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Fig. 11.3.6</a:t>
            </a:r>
          </a:p>
        </p:txBody>
      </p:sp>
      <p:sp>
        <p:nvSpPr>
          <p:cNvPr id="60419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AD3972-48A4-4CCA-8EE3-43CEE992C15B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398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0420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20713"/>
            <a:ext cx="31972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1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963" y="836613"/>
            <a:ext cx="280987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2" name="圖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050" y="3133725"/>
            <a:ext cx="303530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3" name="圖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738" y="3062288"/>
            <a:ext cx="3035300" cy="191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4" name="文字方塊 12"/>
          <p:cNvSpPr txBox="1">
            <a:spLocks noChangeArrowheads="1"/>
          </p:cNvSpPr>
          <p:nvPr/>
        </p:nvSpPr>
        <p:spPr bwMode="auto">
          <a:xfrm>
            <a:off x="2009775" y="2557463"/>
            <a:ext cx="12239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(a)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S</a:t>
            </a:r>
            <a:r>
              <a:rPr lang="en-US" altLang="zh-TW" sz="2200" b="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en-US" sz="2200" b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60425" name="文字方塊 13"/>
          <p:cNvSpPr txBox="1">
            <a:spLocks noChangeArrowheads="1"/>
          </p:cNvSpPr>
          <p:nvPr/>
        </p:nvSpPr>
        <p:spPr bwMode="auto">
          <a:xfrm>
            <a:off x="6042025" y="2557463"/>
            <a:ext cx="12239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(b)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S</a:t>
            </a:r>
            <a:r>
              <a:rPr lang="en-US" altLang="zh-TW" sz="2200" b="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en-US" sz="2200" b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60426" name="文字方塊 14"/>
          <p:cNvSpPr txBox="1">
            <a:spLocks noChangeArrowheads="1"/>
          </p:cNvSpPr>
          <p:nvPr/>
        </p:nvSpPr>
        <p:spPr bwMode="auto">
          <a:xfrm>
            <a:off x="2081213" y="5006975"/>
            <a:ext cx="12239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(c)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S</a:t>
            </a:r>
            <a:r>
              <a:rPr lang="en-US" altLang="zh-TW" sz="2200" b="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3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en-US" sz="2200" b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60427" name="文字方塊 15"/>
          <p:cNvSpPr txBox="1">
            <a:spLocks noChangeArrowheads="1"/>
          </p:cNvSpPr>
          <p:nvPr/>
        </p:nvSpPr>
        <p:spPr bwMode="auto">
          <a:xfrm>
            <a:off x="6184900" y="5006975"/>
            <a:ext cx="12255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(d)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S</a:t>
            </a:r>
            <a:r>
              <a:rPr lang="en-US" altLang="zh-TW" sz="2200" b="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15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en-US" sz="2200" b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60428" name="圖片 16">
            <a:hlinkClick r:id="rId6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2557463"/>
            <a:ext cx="110807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9" name="圖片 17">
            <a:hlinkClick r:id="rId6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0" y="2557463"/>
            <a:ext cx="1106488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30" name="圖片 18">
            <a:hlinkClick r:id="rId6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5006975"/>
            <a:ext cx="110648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31" name="圖片 19">
            <a:hlinkClick r:id="rId6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938" y="5078413"/>
            <a:ext cx="110807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60398E-B649-4731-A2AC-5041C49FAC80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399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3" name="Text Box 2"/>
          <p:cNvSpPr txBox="1">
            <a:spLocks noChangeArrowheads="1"/>
          </p:cNvSpPr>
          <p:nvPr/>
        </p:nvSpPr>
        <p:spPr bwMode="auto">
          <a:xfrm>
            <a:off x="395288" y="404813"/>
            <a:ext cx="8064500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11.3.5  Half Range Extension</a:t>
            </a:r>
          </a:p>
        </p:txBody>
      </p:sp>
      <p:sp>
        <p:nvSpPr>
          <p:cNvPr id="61444" name="Text Box 3"/>
          <p:cNvSpPr txBox="1">
            <a:spLocks noChangeArrowheads="1"/>
          </p:cNvSpPr>
          <p:nvPr/>
        </p:nvSpPr>
        <p:spPr bwMode="auto">
          <a:xfrm>
            <a:off x="468313" y="1125538"/>
            <a:ext cx="73437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之前的例子： 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) is defined in the interval of  </a:t>
            </a:r>
            <a:r>
              <a:rPr lang="en-US" altLang="zh-TW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−</a:t>
            </a:r>
            <a:r>
              <a:rPr lang="en-US" altLang="zh-TW" sz="2200" b="0" i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</a:t>
            </a:r>
            <a:r>
              <a:rPr lang="en-US" altLang="zh-TW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&lt; </a:t>
            </a:r>
            <a:r>
              <a:rPr lang="en-US" altLang="zh-TW" sz="2200" b="0" i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</a:t>
            </a:r>
            <a:r>
              <a:rPr lang="en-US" altLang="zh-TW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&lt; </a:t>
            </a:r>
            <a:r>
              <a:rPr lang="en-US" altLang="zh-TW" sz="2200" b="0" i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</a:t>
            </a:r>
            <a:r>
              <a:rPr lang="en-US" altLang="zh-TW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61445" name="Text Box 4"/>
          <p:cNvSpPr txBox="1">
            <a:spLocks noChangeArrowheads="1"/>
          </p:cNvSpPr>
          <p:nvPr/>
        </p:nvSpPr>
        <p:spPr bwMode="auto">
          <a:xfrm>
            <a:off x="468313" y="2420938"/>
            <a:ext cx="58324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Expand  </a:t>
            </a:r>
            <a:r>
              <a:rPr lang="en-US" altLang="zh-TW" sz="2200" b="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),  </a:t>
            </a:r>
            <a:r>
              <a:rPr lang="en-US" altLang="zh-TW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0 &lt; </a:t>
            </a:r>
            <a:r>
              <a:rPr lang="en-US" altLang="zh-TW" sz="2200" b="0" i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&lt; </a:t>
            </a:r>
            <a:r>
              <a:rPr lang="en-US" altLang="zh-TW" sz="2200" b="0" i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</a:p>
        </p:txBody>
      </p:sp>
      <p:sp>
        <p:nvSpPr>
          <p:cNvPr id="61446" name="Text Box 5"/>
          <p:cNvSpPr txBox="1">
            <a:spLocks noChangeArrowheads="1"/>
          </p:cNvSpPr>
          <p:nvPr/>
        </p:nvSpPr>
        <p:spPr bwMode="auto">
          <a:xfrm>
            <a:off x="395288" y="3135288"/>
            <a:ext cx="8569325" cy="297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(a) In a cosine series, suppose that </a:t>
            </a:r>
            <a:r>
              <a:rPr lang="en-US" altLang="zh-TW" sz="2200" b="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200" b="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(-</a:t>
            </a:r>
            <a:r>
              <a:rPr lang="en-US" altLang="zh-TW" sz="2200" b="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and </a:t>
            </a:r>
            <a:r>
              <a:rPr lang="en-US" altLang="zh-TW" sz="2200" b="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200" b="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+2</a:t>
            </a:r>
            <a:r>
              <a:rPr lang="en-US" altLang="zh-TW" sz="2200" b="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(</a:t>
            </a:r>
            <a:r>
              <a:rPr lang="en-US" altLang="zh-TW" sz="2200" b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i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) Interval: [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−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],    (ii) 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所有公式的 </a:t>
            </a:r>
            <a:r>
              <a:rPr lang="en-US" altLang="zh-TW" sz="2200" b="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由 </a:t>
            </a:r>
            <a:r>
              <a:rPr lang="en-US" altLang="zh-TW" sz="2200" b="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取代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  (iii) 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結果是 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even 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(b) in a sine series, suppose that </a:t>
            </a:r>
            <a:r>
              <a:rPr lang="en-US" altLang="zh-TW" sz="2200" b="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– </a:t>
            </a:r>
            <a:r>
              <a:rPr lang="en-US" altLang="zh-TW" sz="2200" b="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(-</a:t>
            </a:r>
            <a:r>
              <a:rPr lang="en-US" altLang="zh-TW" sz="2200" b="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and </a:t>
            </a:r>
            <a:r>
              <a:rPr lang="en-US" altLang="zh-TW" sz="2200" b="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200" b="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+2</a:t>
            </a:r>
            <a:r>
              <a:rPr lang="en-US" altLang="zh-TW" sz="2200" b="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(</a:t>
            </a:r>
            <a:r>
              <a:rPr lang="en-US" altLang="zh-TW" sz="2200" b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i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) Interval: [−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],    (ii) 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所有公式的 </a:t>
            </a:r>
            <a:r>
              <a:rPr lang="en-US" altLang="zh-TW" sz="2200" b="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由 </a:t>
            </a:r>
            <a:r>
              <a:rPr lang="en-US" altLang="zh-TW" sz="2200" b="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取代 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,   (iii) 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結果是 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odd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(c) in a Fourier series, suppose that </a:t>
            </a:r>
            <a:r>
              <a:rPr lang="en-US" altLang="zh-TW" sz="2200" b="0" i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200" b="0" i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 dirty="0" err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 err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+</a:t>
            </a:r>
            <a:r>
              <a:rPr lang="en-US" altLang="zh-TW" sz="2200" b="0" i="1" dirty="0" err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(</a:t>
            </a:r>
            <a:r>
              <a:rPr lang="en-US" altLang="zh-TW" sz="2200" b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i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) Interval: [0, 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],        (ii) 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所有公式的 </a:t>
            </a:r>
            <a:r>
              <a:rPr lang="en-US" altLang="zh-TW" sz="2200" b="0" i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</a:t>
            </a:r>
            <a:r>
              <a:rPr lang="en-US" altLang="zh-TW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由 </a:t>
            </a:r>
            <a:r>
              <a:rPr lang="en-US" altLang="zh-TW" sz="2200" b="0" i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/2 </a:t>
            </a:r>
            <a:r>
              <a:rPr lang="zh-TW" altLang="en-US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取代    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</a:p>
        </p:txBody>
      </p:sp>
      <p:sp>
        <p:nvSpPr>
          <p:cNvPr id="61447" name="Text Box 6"/>
          <p:cNvSpPr txBox="1">
            <a:spLocks noChangeArrowheads="1"/>
          </p:cNvSpPr>
          <p:nvPr/>
        </p:nvSpPr>
        <p:spPr bwMode="auto">
          <a:xfrm>
            <a:off x="468313" y="1916113"/>
            <a:ext cx="30956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若問題改成</a:t>
            </a:r>
          </a:p>
        </p:txBody>
      </p:sp>
      <p:sp>
        <p:nvSpPr>
          <p:cNvPr id="61448" name="Text Box 7"/>
          <p:cNvSpPr txBox="1">
            <a:spLocks noChangeArrowheads="1"/>
          </p:cNvSpPr>
          <p:nvPr/>
        </p:nvSpPr>
        <p:spPr bwMode="auto">
          <a:xfrm>
            <a:off x="3635410" y="2230957"/>
            <a:ext cx="475301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只有在 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0 &lt; 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&lt; 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當中有定義</a:t>
            </a:r>
            <a:b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對範圍之外的 </a:t>
            </a:r>
            <a:r>
              <a:rPr lang="en-US" altLang="zh-TW" sz="2200" b="0" i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用猜測的方式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cxnSp>
        <p:nvCxnSpPr>
          <p:cNvPr id="3" name="直線單箭頭接點 2"/>
          <p:cNvCxnSpPr>
            <a:endCxn id="61445" idx="0"/>
          </p:cNvCxnSpPr>
          <p:nvPr/>
        </p:nvCxnSpPr>
        <p:spPr bwMode="auto">
          <a:xfrm flipH="1">
            <a:off x="3384551" y="1628800"/>
            <a:ext cx="2843633" cy="7921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5" name="矩形 4"/>
          <p:cNvSpPr/>
          <p:nvPr/>
        </p:nvSpPr>
        <p:spPr bwMode="auto">
          <a:xfrm>
            <a:off x="5868144" y="1125538"/>
            <a:ext cx="1368152" cy="50326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2080057" y="2420938"/>
            <a:ext cx="1195799" cy="42703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1F79D222-F944-40F9-A19D-AA26C05FBF8B}"/>
              </a:ext>
            </a:extLst>
          </p:cNvPr>
          <p:cNvSpPr/>
          <p:nvPr/>
        </p:nvSpPr>
        <p:spPr>
          <a:xfrm>
            <a:off x="4903195" y="6024778"/>
            <a:ext cx="234872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0" dirty="0"/>
              <a:t>(</a:t>
            </a:r>
            <a:r>
              <a:rPr lang="zh-TW" altLang="en-US" b="0" dirty="0"/>
              <a:t>和前面兩個不同</a:t>
            </a:r>
            <a:r>
              <a:rPr lang="en-US" altLang="zh-TW" b="0" dirty="0"/>
              <a:t>)</a:t>
            </a:r>
            <a:endParaRPr lang="zh-TW" alt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6BCD8C-EFF5-4934-B393-AD3A9EDAD843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400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67" name="Text Box 2"/>
          <p:cNvSpPr txBox="1">
            <a:spLocks noChangeArrowheads="1"/>
          </p:cNvSpPr>
          <p:nvPr/>
        </p:nvSpPr>
        <p:spPr bwMode="auto">
          <a:xfrm>
            <a:off x="250825" y="1412875"/>
            <a:ext cx="72739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(a) in a cosine series</a:t>
            </a:r>
          </a:p>
        </p:txBody>
      </p:sp>
      <p:sp>
        <p:nvSpPr>
          <p:cNvPr id="62468" name="Text Box 3"/>
          <p:cNvSpPr txBox="1">
            <a:spLocks noChangeArrowheads="1"/>
          </p:cNvSpPr>
          <p:nvPr/>
        </p:nvSpPr>
        <p:spPr bwMode="auto">
          <a:xfrm>
            <a:off x="755650" y="1844675"/>
            <a:ext cx="76327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假設 </a:t>
            </a:r>
            <a:r>
              <a:rPr lang="en-US" altLang="zh-TW" sz="2200" b="0" i="1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200" b="0" i="1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</a:t>
            </a:r>
            <a:r>
              <a:rPr lang="en-US" altLang="zh-TW" sz="2200" b="0" i="1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 for </a:t>
            </a:r>
            <a:r>
              <a:rPr lang="en-US" altLang="zh-TW" sz="2200" b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Symbol" panose="05050102010706020507" pitchFamily="18" charset="2"/>
              </a:rPr>
              <a:t>−</a:t>
            </a:r>
            <a:r>
              <a:rPr lang="en-US" altLang="zh-TW" sz="2200" b="0" i="1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zh-TW" sz="2200" b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Symbol" panose="05050102010706020507" pitchFamily="18" charset="2"/>
              </a:rPr>
              <a:t> &lt; </a:t>
            </a:r>
            <a:r>
              <a:rPr lang="en-US" altLang="zh-TW" sz="2200" b="0" i="1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zh-TW" sz="2200" b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Symbol" panose="05050102010706020507" pitchFamily="18" charset="2"/>
              </a:rPr>
              <a:t> &lt; 0,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假設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是一個 </a:t>
            </a:r>
            <a:r>
              <a:rPr lang="en-US" altLang="zh-TW" sz="2200" b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even function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</a:t>
            </a:r>
          </a:p>
        </p:txBody>
      </p:sp>
      <p:graphicFrame>
        <p:nvGraphicFramePr>
          <p:cNvPr id="62469" name="Object 4"/>
          <p:cNvGraphicFramePr>
            <a:graphicFrameLocks noChangeAspect="1"/>
          </p:cNvGraphicFramePr>
          <p:nvPr/>
        </p:nvGraphicFramePr>
        <p:xfrm>
          <a:off x="4716463" y="5875338"/>
          <a:ext cx="28590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9" name="Equation" r:id="rId3" imgW="2832100" imgH="571500" progId="Equation.DSMT4">
                  <p:embed/>
                </p:oleObj>
              </mc:Choice>
              <mc:Fallback>
                <p:oleObj name="Equation" r:id="rId3" imgW="2832100" imgH="571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5875338"/>
                        <a:ext cx="2859087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0" name="Object 5"/>
          <p:cNvGraphicFramePr>
            <a:graphicFrameLocks noChangeAspect="1"/>
          </p:cNvGraphicFramePr>
          <p:nvPr/>
        </p:nvGraphicFramePr>
        <p:xfrm>
          <a:off x="4643438" y="5083175"/>
          <a:ext cx="190976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80" name="Equation" r:id="rId5" imgW="1892300" imgH="571500" progId="Equation.DSMT4">
                  <p:embed/>
                </p:oleObj>
              </mc:Choice>
              <mc:Fallback>
                <p:oleObj name="Equation" r:id="rId5" imgW="1892300" imgH="5715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5083175"/>
                        <a:ext cx="1909762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1" name="Object 6"/>
          <p:cNvGraphicFramePr>
            <a:graphicFrameLocks noChangeAspect="1"/>
          </p:cNvGraphicFramePr>
          <p:nvPr/>
        </p:nvGraphicFramePr>
        <p:xfrm>
          <a:off x="1187450" y="3211513"/>
          <a:ext cx="2986088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81" name="Equation" r:id="rId7" imgW="2959100" imgH="749300" progId="Equation.DSMT4">
                  <p:embed/>
                </p:oleObj>
              </mc:Choice>
              <mc:Fallback>
                <p:oleObj name="Equation" r:id="rId7" imgW="2959100" imgH="749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211513"/>
                        <a:ext cx="2986088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2" name="Object 7"/>
          <p:cNvGraphicFramePr>
            <a:graphicFrameLocks noChangeAspect="1"/>
          </p:cNvGraphicFramePr>
          <p:nvPr/>
        </p:nvGraphicFramePr>
        <p:xfrm>
          <a:off x="5003800" y="3211513"/>
          <a:ext cx="192246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82" name="Equation" r:id="rId9" imgW="1904174" imgH="634725" progId="Equation.DSMT4">
                  <p:embed/>
                </p:oleObj>
              </mc:Choice>
              <mc:Fallback>
                <p:oleObj name="Equation" r:id="rId9" imgW="1904174" imgH="63472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3211513"/>
                        <a:ext cx="1922463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3" name="Object 8"/>
          <p:cNvGraphicFramePr>
            <a:graphicFrameLocks noChangeAspect="1"/>
          </p:cNvGraphicFramePr>
          <p:nvPr/>
        </p:nvGraphicFramePr>
        <p:xfrm>
          <a:off x="4932363" y="3859213"/>
          <a:ext cx="2871787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83" name="Equation" r:id="rId11" imgW="2844800" imgH="635000" progId="Equation.DSMT4">
                  <p:embed/>
                </p:oleObj>
              </mc:Choice>
              <mc:Fallback>
                <p:oleObj name="Equation" r:id="rId11" imgW="2844800" imgH="635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3859213"/>
                        <a:ext cx="2871787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4" name="Text Box 9"/>
          <p:cNvSpPr txBox="1">
            <a:spLocks noChangeArrowheads="1"/>
          </p:cNvSpPr>
          <p:nvPr/>
        </p:nvSpPr>
        <p:spPr bwMode="auto">
          <a:xfrm>
            <a:off x="755650" y="2708275"/>
            <a:ext cx="36004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原本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cosine series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公式</a:t>
            </a:r>
          </a:p>
        </p:txBody>
      </p:sp>
      <p:sp>
        <p:nvSpPr>
          <p:cNvPr id="62475" name="Text Box 10"/>
          <p:cNvSpPr txBox="1">
            <a:spLocks noChangeArrowheads="1"/>
          </p:cNvSpPr>
          <p:nvPr/>
        </p:nvSpPr>
        <p:spPr bwMode="auto">
          <a:xfrm>
            <a:off x="755650" y="4508500"/>
            <a:ext cx="66246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現在只不過</a:t>
            </a:r>
            <a:r>
              <a:rPr lang="zh-TW" altLang="en-US" sz="2200" b="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將 </a:t>
            </a:r>
            <a:r>
              <a:rPr lang="en-US" altLang="zh-TW" sz="2200" b="0" i="1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</a:t>
            </a:r>
            <a:r>
              <a:rPr lang="en-US" altLang="zh-TW" sz="2200" b="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改成 </a:t>
            </a:r>
            <a:r>
              <a:rPr lang="en-US" altLang="zh-TW" sz="2200" b="0" i="1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</a:p>
        </p:txBody>
      </p:sp>
      <p:graphicFrame>
        <p:nvGraphicFramePr>
          <p:cNvPr id="62476" name="Object 11"/>
          <p:cNvGraphicFramePr>
            <a:graphicFrameLocks noChangeAspect="1"/>
          </p:cNvGraphicFramePr>
          <p:nvPr/>
        </p:nvGraphicFramePr>
        <p:xfrm>
          <a:off x="1258888" y="5011738"/>
          <a:ext cx="2986087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84" name="Equation" r:id="rId13" imgW="2959100" imgH="749300" progId="Equation.DSMT4">
                  <p:embed/>
                </p:oleObj>
              </mc:Choice>
              <mc:Fallback>
                <p:oleObj name="Equation" r:id="rId13" imgW="2959100" imgH="7493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5011738"/>
                        <a:ext cx="2986087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7" name="Text Box 12"/>
          <p:cNvSpPr txBox="1">
            <a:spLocks noChangeArrowheads="1"/>
          </p:cNvSpPr>
          <p:nvPr/>
        </p:nvSpPr>
        <p:spPr bwMode="auto">
          <a:xfrm>
            <a:off x="4500563" y="2276475"/>
            <a:ext cx="36004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interval</a:t>
            </a:r>
            <a:r>
              <a:rPr lang="zh-TW" altLang="en-US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變為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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L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,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L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62478" name="Text Box 13"/>
          <p:cNvSpPr txBox="1">
            <a:spLocks noChangeArrowheads="1"/>
          </p:cNvSpPr>
          <p:nvPr/>
        </p:nvSpPr>
        <p:spPr bwMode="auto">
          <a:xfrm>
            <a:off x="323850" y="333375"/>
            <a:ext cx="5256213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如 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Example 3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(text page 440),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</a:t>
            </a:r>
            <a:r>
              <a:rPr lang="en-US" altLang="zh-TW" sz="2200" b="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200" b="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baseline="30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   </a:t>
            </a:r>
            <a:r>
              <a:rPr lang="en-US" altLang="zh-TW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0 &lt; </a:t>
            </a:r>
            <a:r>
              <a:rPr lang="en-US" altLang="zh-TW" sz="2200" b="0" i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&lt; </a:t>
            </a:r>
            <a:r>
              <a:rPr lang="en-US" altLang="zh-TW" sz="2200" b="0" i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endParaRPr lang="en-US" altLang="zh-TW" sz="2200" b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5A80A9-79E1-495A-8FB9-C1D2721F2EAC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347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179388" y="404813"/>
            <a:ext cx="662463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(2) orthogonal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on an interval [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b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]  </a:t>
            </a:r>
          </a:p>
        </p:txBody>
      </p:sp>
      <p:graphicFrame>
        <p:nvGraphicFramePr>
          <p:cNvPr id="10244" name="Object 5"/>
          <p:cNvGraphicFramePr>
            <a:graphicFrameLocks noChangeAspect="1"/>
          </p:cNvGraphicFramePr>
          <p:nvPr/>
        </p:nvGraphicFramePr>
        <p:xfrm>
          <a:off x="835025" y="908050"/>
          <a:ext cx="3352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5" name="Equation" r:id="rId3" imgW="3365500" imgH="558800" progId="Equation.DSMT4">
                  <p:embed/>
                </p:oleObj>
              </mc:Choice>
              <mc:Fallback>
                <p:oleObj name="Equation" r:id="rId3" imgW="3365500" imgH="558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025" y="908050"/>
                        <a:ext cx="33528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395288" y="1628775"/>
            <a:ext cx="5762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或</a:t>
            </a:r>
          </a:p>
        </p:txBody>
      </p:sp>
      <p:graphicFrame>
        <p:nvGraphicFramePr>
          <p:cNvPr id="10246" name="Object 7"/>
          <p:cNvGraphicFramePr>
            <a:graphicFrameLocks noChangeAspect="1"/>
          </p:cNvGraphicFramePr>
          <p:nvPr/>
        </p:nvGraphicFramePr>
        <p:xfrm>
          <a:off x="827088" y="1557338"/>
          <a:ext cx="3390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6" name="Equation" r:id="rId5" imgW="3403600" imgH="558800" progId="Equation.DSMT4">
                  <p:embed/>
                </p:oleObj>
              </mc:Choice>
              <mc:Fallback>
                <p:oleObj name="Equation" r:id="rId5" imgW="3403600" imgH="558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557338"/>
                        <a:ext cx="33909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8"/>
          <p:cNvGraphicFramePr>
            <a:graphicFrameLocks noChangeAspect="1"/>
          </p:cNvGraphicFramePr>
          <p:nvPr/>
        </p:nvGraphicFramePr>
        <p:xfrm>
          <a:off x="5219700" y="2276475"/>
          <a:ext cx="18986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7" name="Equation" r:id="rId7" imgW="1905000" imgH="584200" progId="Equation.DSMT4">
                  <p:embed/>
                </p:oleObj>
              </mc:Choice>
              <mc:Fallback>
                <p:oleObj name="Equation" r:id="rId7" imgW="1905000" imgH="584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276475"/>
                        <a:ext cx="189865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2555875" y="2276475"/>
            <a:ext cx="29527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比較： </a:t>
            </a:r>
            <a:r>
              <a:rPr lang="en-US" altLang="zh-TW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discrete case</a:t>
            </a:r>
          </a:p>
        </p:txBody>
      </p:sp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323850" y="2924175"/>
            <a:ext cx="6911975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例子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: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當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b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] = [-1, 1],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1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和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i="1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為奇數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互為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orthogonal </a:t>
            </a:r>
          </a:p>
        </p:txBody>
      </p:sp>
      <p:graphicFrame>
        <p:nvGraphicFramePr>
          <p:cNvPr id="10250" name="Object 11"/>
          <p:cNvGraphicFramePr>
            <a:graphicFrameLocks noChangeAspect="1"/>
          </p:cNvGraphicFramePr>
          <p:nvPr/>
        </p:nvGraphicFramePr>
        <p:xfrm>
          <a:off x="1331913" y="4005263"/>
          <a:ext cx="49466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8" name="Equation" r:id="rId9" imgW="4965700" imgH="736600" progId="Equation.DSMT4">
                  <p:embed/>
                </p:oleObj>
              </mc:Choice>
              <mc:Fallback>
                <p:oleObj name="Equation" r:id="rId9" imgW="4965700" imgH="736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005263"/>
                        <a:ext cx="494665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4500563" y="981075"/>
            <a:ext cx="25193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為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real </a:t>
            </a:r>
            <a:r>
              <a:rPr lang="zh-TW" altLang="en-US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時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4572000" y="1557338"/>
            <a:ext cx="36734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(more standard definition)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391E77-C8EF-45F1-822E-FE2E4305A25E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401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491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72739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(b) in a sine series</a:t>
            </a:r>
          </a:p>
        </p:txBody>
      </p:sp>
      <p:sp>
        <p:nvSpPr>
          <p:cNvPr id="63492" name="Text Box 3"/>
          <p:cNvSpPr txBox="1">
            <a:spLocks noChangeArrowheads="1"/>
          </p:cNvSpPr>
          <p:nvPr/>
        </p:nvSpPr>
        <p:spPr bwMode="auto">
          <a:xfrm>
            <a:off x="755650" y="765175"/>
            <a:ext cx="76327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假設 </a:t>
            </a:r>
            <a:r>
              <a:rPr lang="en-US" altLang="zh-TW" sz="2200" b="0" i="1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200" b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</a:t>
            </a:r>
            <a:r>
              <a:rPr lang="en-US" altLang="zh-TW" sz="2200" b="0" i="1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</a:t>
            </a:r>
            <a:r>
              <a:rPr lang="en-US" altLang="zh-TW" sz="2200" b="0" i="1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 for </a:t>
            </a:r>
            <a:r>
              <a:rPr lang="en-US" altLang="zh-TW" sz="2200" b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Symbol" panose="05050102010706020507" pitchFamily="18" charset="2"/>
              </a:rPr>
              <a:t>−</a:t>
            </a:r>
            <a:r>
              <a:rPr lang="en-US" altLang="zh-TW" sz="2200" b="0" i="1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zh-TW" sz="2200" b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Symbol" panose="05050102010706020507" pitchFamily="18" charset="2"/>
              </a:rPr>
              <a:t> &lt; </a:t>
            </a:r>
            <a:r>
              <a:rPr lang="en-US" altLang="zh-TW" sz="2200" b="0" i="1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zh-TW" sz="2200" b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Symbol" panose="05050102010706020507" pitchFamily="18" charset="2"/>
              </a:rPr>
              <a:t> &lt; 0,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假設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是一個 </a:t>
            </a:r>
            <a:r>
              <a:rPr lang="en-US" altLang="zh-TW" sz="2200" b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odd function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</a:t>
            </a:r>
          </a:p>
        </p:txBody>
      </p:sp>
      <p:graphicFrame>
        <p:nvGraphicFramePr>
          <p:cNvPr id="63493" name="Object 4"/>
          <p:cNvGraphicFramePr>
            <a:graphicFrameLocks noChangeAspect="1"/>
          </p:cNvGraphicFramePr>
          <p:nvPr/>
        </p:nvGraphicFramePr>
        <p:xfrm>
          <a:off x="5003800" y="3860800"/>
          <a:ext cx="279558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00" name="Equation" r:id="rId3" imgW="2768600" imgH="571500" progId="Equation.DSMT4">
                  <p:embed/>
                </p:oleObj>
              </mc:Choice>
              <mc:Fallback>
                <p:oleObj name="Equation" r:id="rId3" imgW="2768600" imgH="571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3860800"/>
                        <a:ext cx="2795588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4" name="Object 5"/>
          <p:cNvGraphicFramePr>
            <a:graphicFrameLocks noChangeAspect="1"/>
          </p:cNvGraphicFramePr>
          <p:nvPr/>
        </p:nvGraphicFramePr>
        <p:xfrm>
          <a:off x="1344613" y="2419350"/>
          <a:ext cx="2382837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01" name="Equation" r:id="rId5" imgW="2362200" imgH="749300" progId="Equation.DSMT4">
                  <p:embed/>
                </p:oleObj>
              </mc:Choice>
              <mc:Fallback>
                <p:oleObj name="Equation" r:id="rId5" imgW="2362200" imgH="749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4613" y="2419350"/>
                        <a:ext cx="2382837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5" name="Object 6"/>
          <p:cNvGraphicFramePr>
            <a:graphicFrameLocks noChangeAspect="1"/>
          </p:cNvGraphicFramePr>
          <p:nvPr/>
        </p:nvGraphicFramePr>
        <p:xfrm>
          <a:off x="4964113" y="2492375"/>
          <a:ext cx="28067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02" name="Equation" r:id="rId7" imgW="2781300" imgH="635000" progId="Equation.DSMT4">
                  <p:embed/>
                </p:oleObj>
              </mc:Choice>
              <mc:Fallback>
                <p:oleObj name="Equation" r:id="rId7" imgW="2781300" imgH="635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4113" y="2492375"/>
                        <a:ext cx="28067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6" name="Text Box 7"/>
          <p:cNvSpPr txBox="1">
            <a:spLocks noChangeArrowheads="1"/>
          </p:cNvSpPr>
          <p:nvPr/>
        </p:nvSpPr>
        <p:spPr bwMode="auto">
          <a:xfrm>
            <a:off x="755650" y="2060575"/>
            <a:ext cx="36004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原本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sine series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公式</a:t>
            </a:r>
          </a:p>
        </p:txBody>
      </p:sp>
      <p:sp>
        <p:nvSpPr>
          <p:cNvPr id="63497" name="Text Box 8"/>
          <p:cNvSpPr txBox="1">
            <a:spLocks noChangeArrowheads="1"/>
          </p:cNvSpPr>
          <p:nvPr/>
        </p:nvSpPr>
        <p:spPr bwMode="auto">
          <a:xfrm>
            <a:off x="827088" y="3211513"/>
            <a:ext cx="662463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現在只不過</a:t>
            </a:r>
            <a:r>
              <a:rPr lang="zh-TW" altLang="en-US" sz="2200" b="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將 </a:t>
            </a:r>
            <a:r>
              <a:rPr lang="en-US" altLang="zh-TW" sz="2200" b="0" i="1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</a:t>
            </a:r>
            <a:r>
              <a:rPr lang="en-US" altLang="zh-TW" sz="2200" b="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改成 </a:t>
            </a:r>
            <a:r>
              <a:rPr lang="en-US" altLang="zh-TW" sz="2200" b="0" i="1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</a:p>
        </p:txBody>
      </p:sp>
      <p:graphicFrame>
        <p:nvGraphicFramePr>
          <p:cNvPr id="63498" name="Object 9"/>
          <p:cNvGraphicFramePr>
            <a:graphicFrameLocks noChangeAspect="1"/>
          </p:cNvGraphicFramePr>
          <p:nvPr/>
        </p:nvGraphicFramePr>
        <p:xfrm>
          <a:off x="1403350" y="3716338"/>
          <a:ext cx="2382838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03" name="Equation" r:id="rId9" imgW="2362200" imgH="749300" progId="Equation.DSMT4">
                  <p:embed/>
                </p:oleObj>
              </mc:Choice>
              <mc:Fallback>
                <p:oleObj name="Equation" r:id="rId9" imgW="2362200" imgH="7493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716338"/>
                        <a:ext cx="2382838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9" name="Text Box 10"/>
          <p:cNvSpPr txBox="1">
            <a:spLocks noChangeArrowheads="1"/>
          </p:cNvSpPr>
          <p:nvPr/>
        </p:nvSpPr>
        <p:spPr bwMode="auto">
          <a:xfrm>
            <a:off x="4572000" y="1196975"/>
            <a:ext cx="36004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interval </a:t>
            </a:r>
            <a:r>
              <a:rPr lang="zh-TW" altLang="en-US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變為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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L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,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L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34DA6E-C7E7-4136-8CE4-1ED2143533B1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402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4515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72739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(c) in a Fourier series</a:t>
            </a:r>
          </a:p>
        </p:txBody>
      </p:sp>
      <p:sp>
        <p:nvSpPr>
          <p:cNvPr id="64516" name="Text Box 3"/>
          <p:cNvSpPr txBox="1">
            <a:spLocks noChangeArrowheads="1"/>
          </p:cNvSpPr>
          <p:nvPr/>
        </p:nvSpPr>
        <p:spPr bwMode="auto">
          <a:xfrm>
            <a:off x="468313" y="908050"/>
            <a:ext cx="36004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原本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Fourier series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公式</a:t>
            </a:r>
          </a:p>
        </p:txBody>
      </p:sp>
      <p:graphicFrame>
        <p:nvGraphicFramePr>
          <p:cNvPr id="64517" name="Object 4"/>
          <p:cNvGraphicFramePr>
            <a:graphicFrameLocks noChangeAspect="1"/>
          </p:cNvGraphicFramePr>
          <p:nvPr/>
        </p:nvGraphicFramePr>
        <p:xfrm>
          <a:off x="827088" y="1412875"/>
          <a:ext cx="4664075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35" name="Equation" r:id="rId3" imgW="4622800" imgH="749300" progId="Equation.DSMT4">
                  <p:embed/>
                </p:oleObj>
              </mc:Choice>
              <mc:Fallback>
                <p:oleObj name="Equation" r:id="rId3" imgW="4622800" imgH="749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412875"/>
                        <a:ext cx="4664075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8" name="Text Box 5"/>
          <p:cNvSpPr txBox="1">
            <a:spLocks noChangeArrowheads="1"/>
          </p:cNvSpPr>
          <p:nvPr/>
        </p:nvSpPr>
        <p:spPr bwMode="auto">
          <a:xfrm>
            <a:off x="3203575" y="333375"/>
            <a:ext cx="36004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interval </a:t>
            </a:r>
            <a:r>
              <a:rPr lang="zh-TW" altLang="en-US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仍為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(0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,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L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64519" name="Object 6"/>
          <p:cNvGraphicFramePr>
            <a:graphicFrameLocks noChangeAspect="1"/>
          </p:cNvGraphicFramePr>
          <p:nvPr/>
        </p:nvGraphicFramePr>
        <p:xfrm>
          <a:off x="5795963" y="1412875"/>
          <a:ext cx="206375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36" name="Equation" r:id="rId5" imgW="2044700" imgH="635000" progId="Equation.DSMT4">
                  <p:embed/>
                </p:oleObj>
              </mc:Choice>
              <mc:Fallback>
                <p:oleObj name="Equation" r:id="rId5" imgW="2044700" imgH="635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1412875"/>
                        <a:ext cx="2063750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0" name="Object 7"/>
          <p:cNvGraphicFramePr>
            <a:graphicFrameLocks noChangeAspect="1"/>
          </p:cNvGraphicFramePr>
          <p:nvPr/>
        </p:nvGraphicFramePr>
        <p:xfrm>
          <a:off x="827088" y="2276475"/>
          <a:ext cx="2986087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37" name="Equation" r:id="rId7" imgW="2959100" imgH="635000" progId="Equation.DSMT4">
                  <p:embed/>
                </p:oleObj>
              </mc:Choice>
              <mc:Fallback>
                <p:oleObj name="Equation" r:id="rId7" imgW="2959100" imgH="635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276475"/>
                        <a:ext cx="2986087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1" name="Object 8"/>
          <p:cNvGraphicFramePr>
            <a:graphicFrameLocks noChangeAspect="1"/>
          </p:cNvGraphicFramePr>
          <p:nvPr/>
        </p:nvGraphicFramePr>
        <p:xfrm>
          <a:off x="4500563" y="2276475"/>
          <a:ext cx="29210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38" name="Equation" r:id="rId9" imgW="2895600" imgH="635000" progId="Equation.DSMT4">
                  <p:embed/>
                </p:oleObj>
              </mc:Choice>
              <mc:Fallback>
                <p:oleObj name="Equation" r:id="rId9" imgW="2895600" imgH="635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2276475"/>
                        <a:ext cx="2921000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2" name="Text Box 9"/>
          <p:cNvSpPr txBox="1">
            <a:spLocks noChangeArrowheads="1"/>
          </p:cNvSpPr>
          <p:nvPr/>
        </p:nvSpPr>
        <p:spPr bwMode="auto">
          <a:xfrm>
            <a:off x="323850" y="3284538"/>
            <a:ext cx="69119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現在 </a:t>
            </a:r>
            <a:r>
              <a:rPr lang="en-US" altLang="zh-TW" sz="2200" b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(1) </a:t>
            </a:r>
            <a:r>
              <a:rPr lang="zh-TW" altLang="en-US" sz="2200" b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將 </a:t>
            </a:r>
            <a:r>
              <a:rPr lang="en-US" altLang="zh-TW" sz="2200" b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interval [</a:t>
            </a:r>
            <a:r>
              <a:rPr lang="en-US" altLang="zh-TW" sz="2200" b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−</a:t>
            </a:r>
            <a:r>
              <a:rPr lang="en-US" altLang="zh-TW" sz="2200" b="0" i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</a:t>
            </a:r>
            <a:r>
              <a:rPr lang="en-US" altLang="zh-TW" sz="2200" b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en-US" altLang="zh-TW" sz="2200" b="0" i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</a:t>
            </a:r>
            <a:r>
              <a:rPr lang="en-US" altLang="zh-TW" sz="2200" b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] </a:t>
            </a:r>
            <a:r>
              <a:rPr lang="zh-TW" altLang="en-US" sz="2200" b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換為 </a:t>
            </a:r>
            <a:r>
              <a:rPr lang="en-US" altLang="zh-TW" sz="2200" b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[0, </a:t>
            </a:r>
            <a:r>
              <a:rPr lang="en-US" altLang="zh-TW" sz="2200" b="0" i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</a:t>
            </a:r>
            <a:r>
              <a:rPr lang="en-US" altLang="zh-TW" sz="2200" b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],   (2) </a:t>
            </a:r>
            <a:r>
              <a:rPr lang="zh-TW" altLang="en-US" sz="2200" b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將 </a:t>
            </a:r>
            <a:r>
              <a:rPr lang="en-US" altLang="zh-TW" sz="2200" b="0" i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</a:t>
            </a:r>
            <a:r>
              <a:rPr lang="en-US" altLang="zh-TW" sz="2200" b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200" b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換為 </a:t>
            </a:r>
            <a:r>
              <a:rPr lang="en-US" altLang="zh-TW" sz="2200" b="0" i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</a:t>
            </a:r>
            <a:r>
              <a:rPr lang="en-US" altLang="zh-TW" sz="2200" b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/2  </a:t>
            </a:r>
          </a:p>
        </p:txBody>
      </p:sp>
      <p:graphicFrame>
        <p:nvGraphicFramePr>
          <p:cNvPr id="64523" name="Object 10"/>
          <p:cNvGraphicFramePr>
            <a:graphicFrameLocks noChangeAspect="1"/>
          </p:cNvGraphicFramePr>
          <p:nvPr/>
        </p:nvGraphicFramePr>
        <p:xfrm>
          <a:off x="684213" y="3860800"/>
          <a:ext cx="4894262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39" name="Equation" r:id="rId11" imgW="4851400" imgH="749300" progId="Equation.DSMT4">
                  <p:embed/>
                </p:oleObj>
              </mc:Choice>
              <mc:Fallback>
                <p:oleObj name="Equation" r:id="rId11" imgW="4851400" imgH="7493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860800"/>
                        <a:ext cx="4894262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4" name="Object 11"/>
          <p:cNvGraphicFramePr>
            <a:graphicFrameLocks noChangeAspect="1"/>
          </p:cNvGraphicFramePr>
          <p:nvPr/>
        </p:nvGraphicFramePr>
        <p:xfrm>
          <a:off x="6226175" y="3932238"/>
          <a:ext cx="1976438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40" name="Equation" r:id="rId13" imgW="1955800" imgH="571500" progId="Equation.DSMT4">
                  <p:embed/>
                </p:oleObj>
              </mc:Choice>
              <mc:Fallback>
                <p:oleObj name="Equation" r:id="rId13" imgW="1955800" imgH="5715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6175" y="3932238"/>
                        <a:ext cx="1976438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70740"/>
              </p:ext>
            </p:extLst>
          </p:nvPr>
        </p:nvGraphicFramePr>
        <p:xfrm>
          <a:off x="658813" y="4686981"/>
          <a:ext cx="303847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41" name="Equation" r:id="rId15" imgW="3009900" imgH="571500" progId="Equation.DSMT4">
                  <p:embed/>
                </p:oleObj>
              </mc:Choice>
              <mc:Fallback>
                <p:oleObj name="Equation" r:id="rId15" imgW="3009900" imgH="5715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4686981"/>
                        <a:ext cx="3038475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4899758"/>
              </p:ext>
            </p:extLst>
          </p:nvPr>
        </p:nvGraphicFramePr>
        <p:xfrm>
          <a:off x="4500563" y="4726669"/>
          <a:ext cx="2987675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42" name="Equation" r:id="rId17" imgW="2959100" imgH="571500" progId="Equation.DSMT4">
                  <p:embed/>
                </p:oleObj>
              </mc:Choice>
              <mc:Fallback>
                <p:oleObj name="Equation" r:id="rId17" imgW="2959100" imgH="5715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4726669"/>
                        <a:ext cx="2987675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2">
            <a:extLst>
              <a:ext uri="{FF2B5EF4-FFF2-40B4-BE49-F238E27FC236}">
                <a16:creationId xmlns:a16="http://schemas.microsoft.com/office/drawing/2014/main" id="{D3431829-4222-4E7E-9682-E420EECB5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558" y="5491650"/>
            <a:ext cx="261901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Note: Since </a:t>
            </a:r>
          </a:p>
        </p:txBody>
      </p:sp>
      <p:graphicFrame>
        <p:nvGraphicFramePr>
          <p:cNvPr id="16" name="Object 12">
            <a:extLst>
              <a:ext uri="{FF2B5EF4-FFF2-40B4-BE49-F238E27FC236}">
                <a16:creationId xmlns:a16="http://schemas.microsoft.com/office/drawing/2014/main" id="{B5D204C7-26EF-4EE3-8BAF-56D4457F0C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429185"/>
              </p:ext>
            </p:extLst>
          </p:nvPr>
        </p:nvGraphicFramePr>
        <p:xfrm>
          <a:off x="2212975" y="5422741"/>
          <a:ext cx="471805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43" name="Equation" r:id="rId19" imgW="4673520" imgH="609480" progId="Equation.DSMT4">
                  <p:embed/>
                </p:oleObj>
              </mc:Choice>
              <mc:Fallback>
                <p:oleObj name="Equation" r:id="rId19" imgW="4673520" imgH="609480" progId="Equation.DSMT4">
                  <p:embed/>
                  <p:pic>
                    <p:nvPicPr>
                      <p:cNvPr id="6452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2975" y="5422741"/>
                        <a:ext cx="4718050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2">
            <a:extLst>
              <a:ext uri="{FF2B5EF4-FFF2-40B4-BE49-F238E27FC236}">
                <a16:creationId xmlns:a16="http://schemas.microsoft.com/office/drawing/2014/main" id="{8BEEA9EF-6D06-4A11-A2C3-CC8ED93F26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258256"/>
              </p:ext>
            </p:extLst>
          </p:nvPr>
        </p:nvGraphicFramePr>
        <p:xfrm>
          <a:off x="2189163" y="6095999"/>
          <a:ext cx="601345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44" name="Equation" r:id="rId21" imgW="5956200" imgH="571320" progId="Equation.DSMT4">
                  <p:embed/>
                </p:oleObj>
              </mc:Choice>
              <mc:Fallback>
                <p:oleObj name="Equation" r:id="rId21" imgW="5956200" imgH="571320" progId="Equation.DSMT4">
                  <p:embed/>
                  <p:pic>
                    <p:nvPicPr>
                      <p:cNvPr id="6452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9163" y="6095999"/>
                        <a:ext cx="6013450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2C6B92-621B-486E-8070-300FA2603F6D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403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539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52562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Example 3,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baseline="30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b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0 &lt; </a:t>
            </a:r>
            <a:r>
              <a:rPr lang="en-US" altLang="zh-TW" sz="2200" b="0" i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&lt; </a:t>
            </a:r>
            <a:r>
              <a:rPr lang="en-US" altLang="zh-TW" sz="2200" b="0" i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endParaRPr lang="en-US" altLang="zh-TW" sz="2200" b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65540" name="Text Box 5"/>
          <p:cNvSpPr txBox="1">
            <a:spLocks noChangeArrowheads="1"/>
          </p:cNvSpPr>
          <p:nvPr/>
        </p:nvSpPr>
        <p:spPr bwMode="auto">
          <a:xfrm>
            <a:off x="323850" y="908050"/>
            <a:ext cx="388778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將三個方法的結果畫成圖形</a:t>
            </a:r>
          </a:p>
        </p:txBody>
      </p:sp>
      <p:pic>
        <p:nvPicPr>
          <p:cNvPr id="65541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928813"/>
            <a:ext cx="391477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2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924050"/>
            <a:ext cx="391477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3" name="文字方塊 9"/>
          <p:cNvSpPr txBox="1">
            <a:spLocks noChangeArrowheads="1"/>
          </p:cNvSpPr>
          <p:nvPr/>
        </p:nvSpPr>
        <p:spPr bwMode="auto">
          <a:xfrm>
            <a:off x="1547813" y="3867150"/>
            <a:ext cx="1416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cosine series</a:t>
            </a: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5544" name="文字方塊 10"/>
          <p:cNvSpPr txBox="1">
            <a:spLocks noChangeArrowheads="1"/>
          </p:cNvSpPr>
          <p:nvPr/>
        </p:nvSpPr>
        <p:spPr bwMode="auto">
          <a:xfrm>
            <a:off x="5867400" y="3867150"/>
            <a:ext cx="1198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sine series</a:t>
            </a: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65545" name="圖片 11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716338"/>
            <a:ext cx="1106487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6" name="圖片 12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860800"/>
            <a:ext cx="110807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7" name="橢圓 1"/>
          <p:cNvSpPr>
            <a:spLocks noChangeArrowheads="1"/>
          </p:cNvSpPr>
          <p:nvPr/>
        </p:nvSpPr>
        <p:spPr bwMode="auto">
          <a:xfrm>
            <a:off x="5308600" y="2905125"/>
            <a:ext cx="107950" cy="10795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65548" name="橢圓 11"/>
          <p:cNvSpPr>
            <a:spLocks noChangeArrowheads="1"/>
          </p:cNvSpPr>
          <p:nvPr/>
        </p:nvSpPr>
        <p:spPr bwMode="auto">
          <a:xfrm>
            <a:off x="6038850" y="2905125"/>
            <a:ext cx="107950" cy="10795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65549" name="橢圓 12"/>
          <p:cNvSpPr>
            <a:spLocks noChangeArrowheads="1"/>
          </p:cNvSpPr>
          <p:nvPr/>
        </p:nvSpPr>
        <p:spPr bwMode="auto">
          <a:xfrm>
            <a:off x="6767513" y="2905125"/>
            <a:ext cx="107950" cy="10795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65550" name="橢圓 13"/>
          <p:cNvSpPr>
            <a:spLocks noChangeArrowheads="1"/>
          </p:cNvSpPr>
          <p:nvPr/>
        </p:nvSpPr>
        <p:spPr bwMode="auto">
          <a:xfrm>
            <a:off x="7485063" y="2905125"/>
            <a:ext cx="107950" cy="10795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94353B-12FD-4C09-9853-C0603065D10E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404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6563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908050"/>
            <a:ext cx="5580062" cy="257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4" name="文字方塊 5"/>
          <p:cNvSpPr txBox="1">
            <a:spLocks noChangeArrowheads="1"/>
          </p:cNvSpPr>
          <p:nvPr/>
        </p:nvSpPr>
        <p:spPr bwMode="auto">
          <a:xfrm>
            <a:off x="3708400" y="3643313"/>
            <a:ext cx="1455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Fourier series</a:t>
            </a: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66565" name="圖片 6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573463"/>
            <a:ext cx="11080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A5D084-2CA1-48EB-919B-CDC8F7C1E00C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405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395288" y="404813"/>
            <a:ext cx="8064500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11.3.6  Solving Particular Solutions (</a:t>
            </a:r>
            <a:r>
              <a:rPr lang="zh-TW" altLang="en-US" sz="24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第四個方法</a:t>
            </a:r>
            <a:r>
              <a:rPr lang="en-US" altLang="zh-TW" sz="24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graphicFrame>
        <p:nvGraphicFramePr>
          <p:cNvPr id="67588" name="Object 3"/>
          <p:cNvGraphicFramePr>
            <a:graphicFrameLocks noChangeAspect="1"/>
          </p:cNvGraphicFramePr>
          <p:nvPr/>
        </p:nvGraphicFramePr>
        <p:xfrm>
          <a:off x="900113" y="1412875"/>
          <a:ext cx="5667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47" name="Equation" r:id="rId3" imgW="5664200" imgH="393700" progId="Equation.DSMT4">
                  <p:embed/>
                </p:oleObj>
              </mc:Choice>
              <mc:Fallback>
                <p:oleObj name="Equation" r:id="rId3" imgW="5664200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412875"/>
                        <a:ext cx="5667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9" name="Object 4"/>
          <p:cNvGraphicFramePr>
            <a:graphicFrameLocks noChangeAspect="1"/>
          </p:cNvGraphicFramePr>
          <p:nvPr/>
        </p:nvGraphicFramePr>
        <p:xfrm>
          <a:off x="4976813" y="1917700"/>
          <a:ext cx="1854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48" name="Equation" r:id="rId5" imgW="1853396" imgH="317362" progId="Equation.DSMT4">
                  <p:embed/>
                </p:oleObj>
              </mc:Choice>
              <mc:Fallback>
                <p:oleObj name="Equation" r:id="rId5" imgW="1853396" imgH="31736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6813" y="1917700"/>
                        <a:ext cx="18542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0" name="Text Box 5"/>
          <p:cNvSpPr txBox="1">
            <a:spLocks noChangeArrowheads="1"/>
          </p:cNvSpPr>
          <p:nvPr/>
        </p:nvSpPr>
        <p:spPr bwMode="auto">
          <a:xfrm>
            <a:off x="395288" y="3644900"/>
            <a:ext cx="489743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(Step 1)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將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表示成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Fourier series</a:t>
            </a:r>
          </a:p>
        </p:txBody>
      </p:sp>
      <p:sp>
        <p:nvSpPr>
          <p:cNvPr id="67591" name="Line 6"/>
          <p:cNvSpPr>
            <a:spLocks noChangeShapeType="1"/>
          </p:cNvSpPr>
          <p:nvPr/>
        </p:nvSpPr>
        <p:spPr bwMode="auto">
          <a:xfrm flipH="1" flipV="1">
            <a:off x="6238875" y="2205038"/>
            <a:ext cx="287338" cy="288925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7592" name="Text Box 7"/>
          <p:cNvSpPr txBox="1">
            <a:spLocks noChangeArrowheads="1"/>
          </p:cNvSpPr>
          <p:nvPr/>
        </p:nvSpPr>
        <p:spPr bwMode="auto">
          <a:xfrm>
            <a:off x="6454775" y="2276475"/>
            <a:ext cx="18002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方法的限制</a:t>
            </a:r>
          </a:p>
        </p:txBody>
      </p:sp>
      <p:graphicFrame>
        <p:nvGraphicFramePr>
          <p:cNvPr id="67593" name="Object 8"/>
          <p:cNvGraphicFramePr>
            <a:graphicFrameLocks noChangeAspect="1"/>
          </p:cNvGraphicFramePr>
          <p:nvPr/>
        </p:nvGraphicFramePr>
        <p:xfrm>
          <a:off x="1624013" y="4149725"/>
          <a:ext cx="4484687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49" name="Equation" r:id="rId7" imgW="4445000" imgH="749300" progId="Equation.DSMT4">
                  <p:embed/>
                </p:oleObj>
              </mc:Choice>
              <mc:Fallback>
                <p:oleObj name="Equation" r:id="rId7" imgW="4445000" imgH="7493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13" y="4149725"/>
                        <a:ext cx="4484687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4" name="Text Box 9"/>
          <p:cNvSpPr txBox="1">
            <a:spLocks noChangeArrowheads="1"/>
          </p:cNvSpPr>
          <p:nvPr/>
        </p:nvSpPr>
        <p:spPr bwMode="auto">
          <a:xfrm>
            <a:off x="1116013" y="5013325"/>
            <a:ext cx="46799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或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cosine series (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當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為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even)</a:t>
            </a:r>
          </a:p>
        </p:txBody>
      </p:sp>
      <p:sp>
        <p:nvSpPr>
          <p:cNvPr id="67595" name="Text Box 10"/>
          <p:cNvSpPr txBox="1">
            <a:spLocks noChangeArrowheads="1"/>
          </p:cNvSpPr>
          <p:nvPr/>
        </p:nvSpPr>
        <p:spPr bwMode="auto">
          <a:xfrm>
            <a:off x="1116013" y="5518150"/>
            <a:ext cx="46799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或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sine series (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當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為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odd)</a:t>
            </a:r>
          </a:p>
        </p:txBody>
      </p:sp>
      <p:sp>
        <p:nvSpPr>
          <p:cNvPr id="67596" name="Text Box 13"/>
          <p:cNvSpPr txBox="1">
            <a:spLocks noChangeArrowheads="1"/>
          </p:cNvSpPr>
          <p:nvPr/>
        </p:nvSpPr>
        <p:spPr bwMode="auto">
          <a:xfrm>
            <a:off x="395288" y="2636838"/>
            <a:ext cx="79216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註：以下的步驟不包含解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homogeneous solution</a:t>
            </a:r>
            <a:b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         homogeneous solution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還是需要用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Section 4-3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的方法來解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F23A4A3-68DF-4264-BBD0-DB5834570A20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406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8611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54006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(Step 2)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假設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particular solution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的型態為</a:t>
            </a:r>
          </a:p>
        </p:txBody>
      </p:sp>
      <p:graphicFrame>
        <p:nvGraphicFramePr>
          <p:cNvPr id="68612" name="Object 3"/>
          <p:cNvGraphicFramePr>
            <a:graphicFrameLocks noChangeAspect="1"/>
          </p:cNvGraphicFramePr>
          <p:nvPr/>
        </p:nvGraphicFramePr>
        <p:xfrm>
          <a:off x="1652588" y="836613"/>
          <a:ext cx="4676775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66" name="Equation" r:id="rId3" imgW="4635500" imgH="749300" progId="Equation.DSMT4">
                  <p:embed/>
                </p:oleObj>
              </mc:Choice>
              <mc:Fallback>
                <p:oleObj name="Equation" r:id="rId3" imgW="4635500" imgH="749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2588" y="836613"/>
                        <a:ext cx="4676775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3" name="Text Box 4"/>
          <p:cNvSpPr txBox="1">
            <a:spLocks noChangeArrowheads="1"/>
          </p:cNvSpPr>
          <p:nvPr/>
        </p:nvSpPr>
        <p:spPr bwMode="auto">
          <a:xfrm>
            <a:off x="1258888" y="1844675"/>
            <a:ext cx="69135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代回原式，比較係數，將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200" b="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200" b="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B</a:t>
            </a:r>
            <a:r>
              <a:rPr lang="en-US" altLang="zh-TW" sz="2200" b="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解出來</a:t>
            </a:r>
          </a:p>
        </p:txBody>
      </p:sp>
      <p:sp>
        <p:nvSpPr>
          <p:cNvPr id="68614" name="Text Box 5"/>
          <p:cNvSpPr txBox="1">
            <a:spLocks noChangeArrowheads="1"/>
          </p:cNvSpPr>
          <p:nvPr/>
        </p:nvSpPr>
        <p:spPr bwMode="auto">
          <a:xfrm>
            <a:off x="395288" y="3141663"/>
            <a:ext cx="67675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若所假設的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particular solution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和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homogeneous solution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有相同的地方，則要乘上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68615" name="Rectangle 6"/>
          <p:cNvSpPr>
            <a:spLocks noChangeArrowheads="1"/>
          </p:cNvSpPr>
          <p:nvPr/>
        </p:nvSpPr>
        <p:spPr bwMode="auto">
          <a:xfrm>
            <a:off x="323850" y="1844675"/>
            <a:ext cx="10779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(Step 3)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063086-322C-4311-B55C-1D1CEB8B75A3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407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35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58324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Example 4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(text page 441)</a:t>
            </a:r>
          </a:p>
        </p:txBody>
      </p:sp>
      <p:graphicFrame>
        <p:nvGraphicFramePr>
          <p:cNvPr id="6963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305963"/>
              </p:ext>
            </p:extLst>
          </p:nvPr>
        </p:nvGraphicFramePr>
        <p:xfrm>
          <a:off x="971525" y="1124843"/>
          <a:ext cx="2120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45" name="Equation" r:id="rId3" imgW="2120900" imgH="622300" progId="Equation.DSMT4">
                  <p:embed/>
                </p:oleObj>
              </mc:Choice>
              <mc:Fallback>
                <p:oleObj name="Equation" r:id="rId3" imgW="2120900" imgH="622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25" y="1124843"/>
                        <a:ext cx="21209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2848369"/>
              </p:ext>
            </p:extLst>
          </p:nvPr>
        </p:nvGraphicFramePr>
        <p:xfrm>
          <a:off x="3708375" y="1196280"/>
          <a:ext cx="1104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46" name="Equation" r:id="rId5" imgW="1104900" imgH="368300" progId="Equation.DSMT4">
                  <p:embed/>
                </p:oleObj>
              </mc:Choice>
              <mc:Fallback>
                <p:oleObj name="Equation" r:id="rId5" imgW="1104900" imgH="368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375" y="1196280"/>
                        <a:ext cx="1104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8" name="Text Box 5"/>
          <p:cNvSpPr txBox="1">
            <a:spLocks noChangeArrowheads="1"/>
          </p:cNvSpPr>
          <p:nvPr/>
        </p:nvSpPr>
        <p:spPr bwMode="auto">
          <a:xfrm>
            <a:off x="5076800" y="1124843"/>
            <a:ext cx="24479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for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1 &lt;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t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&lt; 1</a:t>
            </a:r>
          </a:p>
        </p:txBody>
      </p:sp>
      <p:graphicFrame>
        <p:nvGraphicFramePr>
          <p:cNvPr id="6963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575646"/>
              </p:ext>
            </p:extLst>
          </p:nvPr>
        </p:nvGraphicFramePr>
        <p:xfrm>
          <a:off x="3708375" y="1629668"/>
          <a:ext cx="1752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47" name="Equation" r:id="rId7" imgW="1752600" imgH="368300" progId="Equation.DSMT4">
                  <p:embed/>
                </p:oleObj>
              </mc:Choice>
              <mc:Fallback>
                <p:oleObj name="Equation" r:id="rId7" imgW="1752600" imgH="368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375" y="1629668"/>
                        <a:ext cx="17526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0" name="Text Box 7"/>
          <p:cNvSpPr txBox="1">
            <a:spLocks noChangeArrowheads="1"/>
          </p:cNvSpPr>
          <p:nvPr/>
        </p:nvSpPr>
        <p:spPr bwMode="auto">
          <a:xfrm>
            <a:off x="684188" y="2859782"/>
            <a:ext cx="22320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Step 1  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假設 </a:t>
            </a:r>
          </a:p>
        </p:txBody>
      </p:sp>
      <p:graphicFrame>
        <p:nvGraphicFramePr>
          <p:cNvPr id="6964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675166"/>
              </p:ext>
            </p:extLst>
          </p:nvPr>
        </p:nvGraphicFramePr>
        <p:xfrm>
          <a:off x="2411388" y="2715320"/>
          <a:ext cx="21971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48" name="Equation" r:id="rId9" imgW="2197100" imgH="749300" progId="Equation.DSMT4">
                  <p:embed/>
                </p:oleObj>
              </mc:Choice>
              <mc:Fallback>
                <p:oleObj name="Equation" r:id="rId9" imgW="2197100" imgH="7493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388" y="2715320"/>
                        <a:ext cx="21971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427706"/>
              </p:ext>
            </p:extLst>
          </p:nvPr>
        </p:nvGraphicFramePr>
        <p:xfrm>
          <a:off x="1763688" y="3578920"/>
          <a:ext cx="5067300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49" name="Equation" r:id="rId11" imgW="5067300" imgH="2082800" progId="Equation.DSMT4">
                  <p:embed/>
                </p:oleObj>
              </mc:Choice>
              <mc:Fallback>
                <p:oleObj name="Equation" r:id="rId11" imgW="5067300" imgH="2082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578920"/>
                        <a:ext cx="5067300" cy="208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3" name="Text Box 15"/>
          <p:cNvSpPr txBox="1">
            <a:spLocks noChangeArrowheads="1"/>
          </p:cNvSpPr>
          <p:nvPr/>
        </p:nvSpPr>
        <p:spPr bwMode="auto">
          <a:xfrm>
            <a:off x="5003775" y="2859782"/>
            <a:ext cx="28813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因為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是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odd)</a:t>
            </a:r>
          </a:p>
        </p:txBody>
      </p:sp>
      <p:graphicFrame>
        <p:nvGraphicFramePr>
          <p:cNvPr id="6964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840256"/>
              </p:ext>
            </p:extLst>
          </p:nvPr>
        </p:nvGraphicFramePr>
        <p:xfrm>
          <a:off x="1619225" y="5739507"/>
          <a:ext cx="28956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50" name="Equation" r:id="rId13" imgW="2895600" imgH="749300" progId="Equation.DSMT4">
                  <p:embed/>
                </p:oleObj>
              </mc:Choice>
              <mc:Fallback>
                <p:oleObj name="Equation" r:id="rId13" imgW="2895600" imgH="7493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25" y="5739507"/>
                        <a:ext cx="28956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字方塊 2">
            <a:extLst>
              <a:ext uri="{FF2B5EF4-FFF2-40B4-BE49-F238E27FC236}">
                <a16:creationId xmlns:a16="http://schemas.microsoft.com/office/drawing/2014/main" id="{8F242C7C-98FB-4A81-9286-88F9DF526082}"/>
              </a:ext>
            </a:extLst>
          </p:cNvPr>
          <p:cNvSpPr txBox="1"/>
          <p:nvPr/>
        </p:nvSpPr>
        <p:spPr>
          <a:xfrm>
            <a:off x="755576" y="2132856"/>
            <a:ext cx="44644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0" dirty="0"/>
              <a:t>(</a:t>
            </a:r>
            <a:r>
              <a:rPr lang="zh-TW" altLang="en-US" b="0" dirty="0"/>
              <a:t>相關的物理定理見 </a:t>
            </a:r>
            <a:r>
              <a:rPr lang="en-US" altLang="zh-TW" b="0" dirty="0"/>
              <a:t>Section 5-1)</a:t>
            </a:r>
            <a:endParaRPr lang="zh-TW" altLang="en-US" b="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84DEA-05C3-4D97-84A3-144DF43BFC96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408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59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10810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Step 2 </a:t>
            </a:r>
          </a:p>
        </p:txBody>
      </p:sp>
      <p:sp>
        <p:nvSpPr>
          <p:cNvPr id="70660" name="Text Box 5"/>
          <p:cNvSpPr txBox="1">
            <a:spLocks noChangeArrowheads="1"/>
          </p:cNvSpPr>
          <p:nvPr/>
        </p:nvSpPr>
        <p:spPr bwMode="auto">
          <a:xfrm>
            <a:off x="1474788" y="404813"/>
            <a:ext cx="45370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假設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particular solution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為 </a:t>
            </a:r>
          </a:p>
        </p:txBody>
      </p:sp>
      <p:graphicFrame>
        <p:nvGraphicFramePr>
          <p:cNvPr id="70661" name="Object 6"/>
          <p:cNvGraphicFramePr>
            <a:graphicFrameLocks noChangeAspect="1"/>
          </p:cNvGraphicFramePr>
          <p:nvPr/>
        </p:nvGraphicFramePr>
        <p:xfrm>
          <a:off x="1090613" y="1052513"/>
          <a:ext cx="3933825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14" name="Equation" r:id="rId3" imgW="3898900" imgH="749300" progId="Equation.DSMT4">
                  <p:embed/>
                </p:oleObj>
              </mc:Choice>
              <mc:Fallback>
                <p:oleObj name="Equation" r:id="rId3" imgW="3898900" imgH="749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0613" y="1052513"/>
                        <a:ext cx="3933825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2" name="Text Box 17"/>
          <p:cNvSpPr txBox="1">
            <a:spLocks noChangeArrowheads="1"/>
          </p:cNvSpPr>
          <p:nvPr/>
        </p:nvSpPr>
        <p:spPr bwMode="auto">
          <a:xfrm>
            <a:off x="2843213" y="1700213"/>
            <a:ext cx="12969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p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= 1)</a:t>
            </a:r>
          </a:p>
        </p:txBody>
      </p:sp>
      <p:sp>
        <p:nvSpPr>
          <p:cNvPr id="70663" name="Text Box 19"/>
          <p:cNvSpPr txBox="1">
            <a:spLocks noChangeArrowheads="1"/>
          </p:cNvSpPr>
          <p:nvPr/>
        </p:nvSpPr>
        <p:spPr bwMode="auto">
          <a:xfrm>
            <a:off x="395288" y="2276475"/>
            <a:ext cx="76327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思考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：為什麼這裡可以沒有常數項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200" b="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?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EF60E1-9F3F-49DC-80F0-B5C369C8B0BA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409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683" name="Text Box 4"/>
          <p:cNvSpPr txBox="1">
            <a:spLocks noChangeArrowheads="1"/>
          </p:cNvSpPr>
          <p:nvPr/>
        </p:nvSpPr>
        <p:spPr bwMode="auto">
          <a:xfrm>
            <a:off x="250825" y="549275"/>
            <a:ext cx="46085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Step 3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 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將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p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和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Step 1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的結果代入</a:t>
            </a:r>
          </a:p>
        </p:txBody>
      </p:sp>
      <p:graphicFrame>
        <p:nvGraphicFramePr>
          <p:cNvPr id="71684" name="Object 5"/>
          <p:cNvGraphicFramePr>
            <a:graphicFrameLocks noChangeAspect="1"/>
          </p:cNvGraphicFramePr>
          <p:nvPr/>
        </p:nvGraphicFramePr>
        <p:xfrm>
          <a:off x="4999038" y="476250"/>
          <a:ext cx="2120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4" name="Equation" r:id="rId3" imgW="2120900" imgH="622300" progId="Equation.DSMT4">
                  <p:embed/>
                </p:oleObj>
              </mc:Choice>
              <mc:Fallback>
                <p:oleObj name="Equation" r:id="rId3" imgW="2120900" imgH="622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9038" y="476250"/>
                        <a:ext cx="21209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004974"/>
              </p:ext>
            </p:extLst>
          </p:nvPr>
        </p:nvGraphicFramePr>
        <p:xfrm>
          <a:off x="1509713" y="1149350"/>
          <a:ext cx="5870575" cy="159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5" name="Equation" r:id="rId5" imgW="5816520" imgH="1587240" progId="Equation.DSMT4">
                  <p:embed/>
                </p:oleObj>
              </mc:Choice>
              <mc:Fallback>
                <p:oleObj name="Equation" r:id="rId5" imgW="5816520" imgH="15872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9713" y="1149350"/>
                        <a:ext cx="5870575" cy="159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521407"/>
              </p:ext>
            </p:extLst>
          </p:nvPr>
        </p:nvGraphicFramePr>
        <p:xfrm>
          <a:off x="1069975" y="2928938"/>
          <a:ext cx="24384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6" name="Equation" r:id="rId7" imgW="2438280" imgH="545760" progId="Equation.DSMT4">
                  <p:embed/>
                </p:oleObj>
              </mc:Choice>
              <mc:Fallback>
                <p:oleObj name="Equation" r:id="rId7" imgW="2438280" imgH="5457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2928938"/>
                        <a:ext cx="24384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7" name="Object 8"/>
          <p:cNvGraphicFramePr>
            <a:graphicFrameLocks noChangeAspect="1"/>
          </p:cNvGraphicFramePr>
          <p:nvPr/>
        </p:nvGraphicFramePr>
        <p:xfrm>
          <a:off x="1003300" y="3792538"/>
          <a:ext cx="32131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7" name="Equation" r:id="rId9" imgW="3213100" imgH="546100" progId="Equation.DSMT4">
                  <p:embed/>
                </p:oleObj>
              </mc:Choice>
              <mc:Fallback>
                <p:oleObj name="Equation" r:id="rId9" imgW="3213100" imgH="5461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3792538"/>
                        <a:ext cx="32131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8" name="AutoShape 9"/>
          <p:cNvSpPr>
            <a:spLocks noChangeArrowheads="1"/>
          </p:cNvSpPr>
          <p:nvPr/>
        </p:nvSpPr>
        <p:spPr bwMode="auto">
          <a:xfrm>
            <a:off x="3917950" y="3068638"/>
            <a:ext cx="792163" cy="144462"/>
          </a:xfrm>
          <a:prstGeom prst="rightArrow">
            <a:avLst>
              <a:gd name="adj1" fmla="val 50000"/>
              <a:gd name="adj2" fmla="val 1370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71689" name="Object 10"/>
          <p:cNvGraphicFramePr>
            <a:graphicFrameLocks noChangeAspect="1"/>
          </p:cNvGraphicFramePr>
          <p:nvPr/>
        </p:nvGraphicFramePr>
        <p:xfrm>
          <a:off x="4854575" y="2995613"/>
          <a:ext cx="736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8" name="Equation" r:id="rId11" imgW="736600" imgH="342900" progId="Equation.DSMT4">
                  <p:embed/>
                </p:oleObj>
              </mc:Choice>
              <mc:Fallback>
                <p:oleObj name="Equation" r:id="rId11" imgW="736600" imgH="3429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4575" y="2995613"/>
                        <a:ext cx="7366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90" name="AutoShape 11"/>
          <p:cNvSpPr>
            <a:spLocks noChangeArrowheads="1"/>
          </p:cNvSpPr>
          <p:nvPr/>
        </p:nvSpPr>
        <p:spPr bwMode="auto">
          <a:xfrm>
            <a:off x="4278313" y="4005263"/>
            <a:ext cx="792162" cy="144462"/>
          </a:xfrm>
          <a:prstGeom prst="rightArrow">
            <a:avLst>
              <a:gd name="adj1" fmla="val 50000"/>
              <a:gd name="adj2" fmla="val 1370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71691" name="Object 12"/>
          <p:cNvGraphicFramePr>
            <a:graphicFrameLocks noChangeAspect="1"/>
          </p:cNvGraphicFramePr>
          <p:nvPr/>
        </p:nvGraphicFramePr>
        <p:xfrm>
          <a:off x="5141913" y="3716338"/>
          <a:ext cx="20320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9" name="Equation" r:id="rId13" imgW="2032000" imgH="749300" progId="Equation.DSMT4">
                  <p:embed/>
                </p:oleObj>
              </mc:Choice>
              <mc:Fallback>
                <p:oleObj name="Equation" r:id="rId13" imgW="2032000" imgH="7493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1913" y="3716338"/>
                        <a:ext cx="20320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2" name="Object 13"/>
          <p:cNvGraphicFramePr>
            <a:graphicFrameLocks noChangeAspect="1"/>
          </p:cNvGraphicFramePr>
          <p:nvPr/>
        </p:nvGraphicFramePr>
        <p:xfrm>
          <a:off x="2332038" y="5445125"/>
          <a:ext cx="3497262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0" name="Equation" r:id="rId15" imgW="3467100" imgH="749300" progId="Equation.DSMT4">
                  <p:embed/>
                </p:oleObj>
              </mc:Choice>
              <mc:Fallback>
                <p:oleObj name="Equation" r:id="rId15" imgW="3467100" imgH="7493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2038" y="5445125"/>
                        <a:ext cx="3497262" cy="7508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6633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93" name="Text Box 14"/>
          <p:cNvSpPr txBox="1">
            <a:spLocks noChangeArrowheads="1"/>
          </p:cNvSpPr>
          <p:nvPr/>
        </p:nvSpPr>
        <p:spPr bwMode="auto">
          <a:xfrm>
            <a:off x="468313" y="4797425"/>
            <a:ext cx="62642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Therefore, the particular solution is: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2EF807-9F1C-4CF0-B2ED-FD4192AF63E0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410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07" name="Text Box 7"/>
          <p:cNvSpPr txBox="1">
            <a:spLocks noChangeArrowheads="1"/>
          </p:cNvSpPr>
          <p:nvPr/>
        </p:nvSpPr>
        <p:spPr bwMode="auto">
          <a:xfrm>
            <a:off x="468313" y="2420938"/>
            <a:ext cx="8208962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zh-TW" altLang="en-US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注意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：由於　　　　　　　　當中並沒有一次，三次，五次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….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微分項，所以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particular solution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不可能會有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cosine terms </a:t>
            </a:r>
          </a:p>
        </p:txBody>
      </p:sp>
      <p:graphicFrame>
        <p:nvGraphicFramePr>
          <p:cNvPr id="72708" name="Object 9"/>
          <p:cNvGraphicFramePr>
            <a:graphicFrameLocks noChangeAspect="1"/>
          </p:cNvGraphicFramePr>
          <p:nvPr/>
        </p:nvGraphicFramePr>
        <p:xfrm>
          <a:off x="2052638" y="2493963"/>
          <a:ext cx="2120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63" name="Equation" r:id="rId3" imgW="2120900" imgH="622300" progId="Equation.DSMT4">
                  <p:embed/>
                </p:oleObj>
              </mc:Choice>
              <mc:Fallback>
                <p:oleObj name="Equation" r:id="rId3" imgW="2120900" imgH="6223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493963"/>
                        <a:ext cx="21209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09" name="Text Box 10"/>
          <p:cNvSpPr txBox="1">
            <a:spLocks noChangeArrowheads="1"/>
          </p:cNvSpPr>
          <p:nvPr/>
        </p:nvSpPr>
        <p:spPr bwMode="auto">
          <a:xfrm>
            <a:off x="539750" y="3860800"/>
            <a:ext cx="48244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solidFill>
                  <a:srgbClr val="996633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所以，在 </a:t>
            </a:r>
            <a:r>
              <a:rPr lang="en-US" altLang="zh-TW" sz="2200" b="0">
                <a:solidFill>
                  <a:srgbClr val="996633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Step 2 </a:t>
            </a:r>
            <a:r>
              <a:rPr lang="zh-TW" altLang="en-US" sz="2200" b="0">
                <a:solidFill>
                  <a:srgbClr val="996633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當中，可以直接假設</a:t>
            </a:r>
          </a:p>
        </p:txBody>
      </p:sp>
      <p:graphicFrame>
        <p:nvGraphicFramePr>
          <p:cNvPr id="72710" name="Object 11"/>
          <p:cNvGraphicFramePr>
            <a:graphicFrameLocks noChangeAspect="1"/>
          </p:cNvGraphicFramePr>
          <p:nvPr/>
        </p:nvGraphicFramePr>
        <p:xfrm>
          <a:off x="1717675" y="4365625"/>
          <a:ext cx="2346325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64" name="Equation" r:id="rId5" imgW="2324100" imgH="749300" progId="Equation.DSMT4">
                  <p:embed/>
                </p:oleObj>
              </mc:Choice>
              <mc:Fallback>
                <p:oleObj name="Equation" r:id="rId5" imgW="2324100" imgH="7493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675" y="4365625"/>
                        <a:ext cx="2346325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1" name="Object 12"/>
          <p:cNvGraphicFramePr>
            <a:graphicFrameLocks noChangeAspect="1"/>
          </p:cNvGraphicFramePr>
          <p:nvPr/>
        </p:nvGraphicFramePr>
        <p:xfrm>
          <a:off x="1398588" y="1125538"/>
          <a:ext cx="5997575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65" name="Equation" r:id="rId7" imgW="5943600" imgH="749300" progId="Equation.DSMT4">
                  <p:embed/>
                </p:oleObj>
              </mc:Choice>
              <mc:Fallback>
                <p:oleObj name="Equation" r:id="rId7" imgW="5943600" imgH="7493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588" y="1125538"/>
                        <a:ext cx="5997575" cy="7508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6633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2" name="Text Box 13"/>
          <p:cNvSpPr txBox="1">
            <a:spLocks noChangeArrowheads="1"/>
          </p:cNvSpPr>
          <p:nvPr/>
        </p:nvSpPr>
        <p:spPr bwMode="auto">
          <a:xfrm>
            <a:off x="468313" y="333375"/>
            <a:ext cx="23749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General solution: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5A80A9-79E1-495A-8FB9-C1D2721F2EAC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348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3" name="Text Box 14"/>
          <p:cNvSpPr txBox="1">
            <a:spLocks noChangeArrowheads="1"/>
          </p:cNvSpPr>
          <p:nvPr/>
        </p:nvSpPr>
        <p:spPr bwMode="auto">
          <a:xfrm>
            <a:off x="328515" y="714602"/>
            <a:ext cx="792162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注意：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任何 </a:t>
            </a:r>
            <a:r>
              <a:rPr lang="en-US" altLang="zh-TW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even function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和任何 </a:t>
            </a:r>
            <a:r>
              <a:rPr lang="en-US" altLang="zh-TW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odd function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在 </a:t>
            </a:r>
            <a:r>
              <a:rPr lang="en-US" altLang="zh-TW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[-</a:t>
            </a:r>
            <a:r>
              <a:rPr lang="en-US" altLang="zh-TW" sz="2200" b="0" i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</a:t>
            </a:r>
            <a:r>
              <a:rPr lang="en-US" altLang="zh-TW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b="0" i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</a:t>
            </a:r>
            <a:r>
              <a:rPr lang="en-US" altLang="zh-TW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] </a:t>
            </a:r>
            <a:r>
              <a:rPr lang="zh-TW" altLang="en-US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之間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必為</a:t>
            </a:r>
            <a:b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</a:t>
            </a:r>
            <a:r>
              <a:rPr lang="en-US" altLang="zh-TW" sz="2200" b="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orthogonal,                                                     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= -</a:t>
            </a:r>
            <a:r>
              <a:rPr lang="en-US" altLang="zh-TW" sz="2200" b="0" i="1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b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包括 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Example 1 (text page 426) 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的 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baseline="30000" dirty="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和 </a:t>
            </a:r>
            <a:r>
              <a:rPr lang="en-US" altLang="zh-TW" sz="2200" b="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 baseline="30000" dirty="0">
                <a:latin typeface="Times New Roman" panose="02020603050405020304" pitchFamily="18" charset="0"/>
                <a:ea typeface="標楷體" panose="03000509000000000000" pitchFamily="65" charset="-120"/>
              </a:rPr>
              <a:t>3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在 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[-1, 1] </a:t>
            </a:r>
            <a:r>
              <a:rPr lang="zh-TW" altLang="en-US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之間也是 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orthogonal </a:t>
            </a:r>
          </a:p>
        </p:txBody>
      </p:sp>
      <p:sp>
        <p:nvSpPr>
          <p:cNvPr id="10254" name="矩形 1"/>
          <p:cNvSpPr>
            <a:spLocks noChangeArrowheads="1"/>
          </p:cNvSpPr>
          <p:nvPr/>
        </p:nvSpPr>
        <p:spPr bwMode="auto">
          <a:xfrm>
            <a:off x="323850" y="714602"/>
            <a:ext cx="7921625" cy="719138"/>
          </a:xfrm>
          <a:prstGeom prst="rect">
            <a:avLst/>
          </a:prstGeom>
          <a:noFill/>
          <a:ln w="9525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519657"/>
              </p:ext>
            </p:extLst>
          </p:nvPr>
        </p:nvGraphicFramePr>
        <p:xfrm>
          <a:off x="1259632" y="2591747"/>
          <a:ext cx="23526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9" name="Equation" r:id="rId3" imgW="2361960" imgH="558720" progId="Equation.DSMT4">
                  <p:embed/>
                </p:oleObj>
              </mc:Choice>
              <mc:Fallback>
                <p:oleObj name="Equation" r:id="rId3" imgW="2361960" imgH="558720" progId="Equation.DSMT4">
                  <p:embed/>
                  <p:pic>
                    <p:nvPicPr>
                      <p:cNvPr id="1024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591747"/>
                        <a:ext cx="235267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1547664" y="3534456"/>
            <a:ext cx="71686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0" dirty="0"/>
              <a:t>even</a:t>
            </a:r>
            <a:endParaRPr lang="zh-TW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2555776" y="3534456"/>
            <a:ext cx="60785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0" dirty="0"/>
              <a:t>odd</a:t>
            </a:r>
            <a:endParaRPr lang="zh-TW" altLang="en-US" dirty="0"/>
          </a:p>
        </p:txBody>
      </p:sp>
      <p:cxnSp>
        <p:nvCxnSpPr>
          <p:cNvPr id="22" name="直線單箭頭接點 21"/>
          <p:cNvCxnSpPr/>
          <p:nvPr/>
        </p:nvCxnSpPr>
        <p:spPr bwMode="auto">
          <a:xfrm flipV="1">
            <a:off x="1906095" y="3195638"/>
            <a:ext cx="73617" cy="4493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直線單箭頭接點 22"/>
          <p:cNvCxnSpPr>
            <a:stCxn id="17" idx="0"/>
          </p:cNvCxnSpPr>
          <p:nvPr/>
        </p:nvCxnSpPr>
        <p:spPr bwMode="auto">
          <a:xfrm flipH="1" flipV="1">
            <a:off x="2628588" y="3098496"/>
            <a:ext cx="231118" cy="4359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63976986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2A98EF-96CD-45E2-861A-2D34827D8955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411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31" name="Text Box 2"/>
          <p:cNvSpPr txBox="1">
            <a:spLocks noChangeArrowheads="1"/>
          </p:cNvSpPr>
          <p:nvPr/>
        </p:nvSpPr>
        <p:spPr bwMode="auto">
          <a:xfrm>
            <a:off x="395288" y="404813"/>
            <a:ext cx="8064500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11.3.7  Section 11.3 </a:t>
            </a:r>
            <a:r>
              <a:rPr lang="zh-TW" altLang="en-US" sz="24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需要注意的地方</a:t>
            </a:r>
          </a:p>
        </p:txBody>
      </p:sp>
      <p:sp>
        <p:nvSpPr>
          <p:cNvPr id="73732" name="Text Box 3"/>
          <p:cNvSpPr txBox="1">
            <a:spLocks noChangeArrowheads="1"/>
          </p:cNvSpPr>
          <p:nvPr/>
        </p:nvSpPr>
        <p:spPr bwMode="auto">
          <a:xfrm>
            <a:off x="395288" y="1125538"/>
            <a:ext cx="33845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(1)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公式一些地方易記錯</a:t>
            </a:r>
          </a:p>
        </p:txBody>
      </p:sp>
      <p:sp>
        <p:nvSpPr>
          <p:cNvPr id="73733" name="Text Box 4"/>
          <p:cNvSpPr txBox="1">
            <a:spLocks noChangeArrowheads="1"/>
          </p:cNvSpPr>
          <p:nvPr/>
        </p:nvSpPr>
        <p:spPr bwMode="auto">
          <a:xfrm>
            <a:off x="900113" y="1557338"/>
            <a:ext cx="42481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for cosine series and sine series, </a:t>
            </a:r>
          </a:p>
        </p:txBody>
      </p:sp>
      <p:graphicFrame>
        <p:nvGraphicFramePr>
          <p:cNvPr id="73734" name="Object 5"/>
          <p:cNvGraphicFramePr>
            <a:graphicFrameLocks noChangeAspect="1"/>
          </p:cNvGraphicFramePr>
          <p:nvPr/>
        </p:nvGraphicFramePr>
        <p:xfrm>
          <a:off x="1181100" y="2028825"/>
          <a:ext cx="192246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90" name="Equation" r:id="rId3" imgW="1904174" imgH="634725" progId="Equation.DSMT4">
                  <p:embed/>
                </p:oleObj>
              </mc:Choice>
              <mc:Fallback>
                <p:oleObj name="Equation" r:id="rId3" imgW="1904174" imgH="63472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2028825"/>
                        <a:ext cx="1922463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5" name="Object 6"/>
          <p:cNvGraphicFramePr>
            <a:graphicFrameLocks noChangeAspect="1"/>
          </p:cNvGraphicFramePr>
          <p:nvPr/>
        </p:nvGraphicFramePr>
        <p:xfrm>
          <a:off x="3492500" y="2060575"/>
          <a:ext cx="2922588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91" name="Equation" r:id="rId5" imgW="2895600" imgH="635000" progId="Equation.DSMT4">
                  <p:embed/>
                </p:oleObj>
              </mc:Choice>
              <mc:Fallback>
                <p:oleObj name="Equation" r:id="rId5" imgW="2895600" imgH="635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2060575"/>
                        <a:ext cx="2922588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6" name="Object 7"/>
          <p:cNvGraphicFramePr>
            <a:graphicFrameLocks noChangeAspect="1"/>
          </p:cNvGraphicFramePr>
          <p:nvPr/>
        </p:nvGraphicFramePr>
        <p:xfrm>
          <a:off x="3524250" y="2708275"/>
          <a:ext cx="28575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92" name="Equation" r:id="rId7" imgW="2832100" imgH="635000" progId="Equation.DSMT4">
                  <p:embed/>
                </p:oleObj>
              </mc:Choice>
              <mc:Fallback>
                <p:oleObj name="Equation" r:id="rId7" imgW="2832100" imgH="635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0" y="2708275"/>
                        <a:ext cx="2857500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7" name="Text Box 8"/>
          <p:cNvSpPr txBox="1">
            <a:spLocks noChangeArrowheads="1"/>
          </p:cNvSpPr>
          <p:nvPr/>
        </p:nvSpPr>
        <p:spPr bwMode="auto">
          <a:xfrm>
            <a:off x="395288" y="3500438"/>
            <a:ext cx="828040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(2)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Fourier series </a:t>
            </a:r>
            <a:r>
              <a:rPr lang="zh-TW" altLang="en-US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half-range extension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和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cosine series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及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   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sine series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不同</a:t>
            </a:r>
          </a:p>
        </p:txBody>
      </p:sp>
      <p:sp>
        <p:nvSpPr>
          <p:cNvPr id="73738" name="Text Box 9"/>
          <p:cNvSpPr txBox="1">
            <a:spLocks noChangeArrowheads="1"/>
          </p:cNvSpPr>
          <p:nvPr/>
        </p:nvSpPr>
        <p:spPr bwMode="auto">
          <a:xfrm>
            <a:off x="1042988" y="4508500"/>
            <a:ext cx="63373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is replaced by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/2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         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[−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]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is replaced by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[0,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73739" name="Text Box 10"/>
          <p:cNvSpPr txBox="1">
            <a:spLocks noChangeArrowheads="1"/>
          </p:cNvSpPr>
          <p:nvPr/>
        </p:nvSpPr>
        <p:spPr bwMode="auto">
          <a:xfrm>
            <a:off x="395288" y="5084763"/>
            <a:ext cx="77771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(3) Half range extension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和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solving particular solution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這兩個部分較複雜，需要特別注意，並且多練習例題 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2B549B-C697-48DC-8700-B4F24E11534D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412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755" name="Text Box 4"/>
          <p:cNvSpPr txBox="1">
            <a:spLocks noChangeArrowheads="1"/>
          </p:cNvSpPr>
          <p:nvPr/>
        </p:nvSpPr>
        <p:spPr bwMode="auto">
          <a:xfrm>
            <a:off x="395288" y="692150"/>
            <a:ext cx="69119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Exercise for Practice</a:t>
            </a:r>
          </a:p>
        </p:txBody>
      </p:sp>
      <p:sp>
        <p:nvSpPr>
          <p:cNvPr id="74756" name="Rectangle 5"/>
          <p:cNvSpPr>
            <a:spLocks noChangeArrowheads="1"/>
          </p:cNvSpPr>
          <p:nvPr/>
        </p:nvSpPr>
        <p:spPr bwMode="auto">
          <a:xfrm>
            <a:off x="395288" y="1341438"/>
            <a:ext cx="8353425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Section 11-1  3, 5, 6, 8, 14, 17, 19, 20, 21, 22, 23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Section 11-2  2, 5, 9, 10, 12, 16, 19, 22, 23, 24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Section 11-3  14, 16, 18, 21, 22, 23, 28, 29, 33, 36, 37, 43, 46, 47a, 48a,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49, 52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Review 11     6, 12, 13, 14, 15, 17, 18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467950-7C32-4BF6-9CA7-673E5DB1732B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349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179388" y="404813"/>
            <a:ext cx="662463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(3) orthogonal set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611188" y="981075"/>
            <a:ext cx="74898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有一組 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functions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0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1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2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3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, ………..</a:t>
            </a: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1165225" y="1917700"/>
            <a:ext cx="5762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若</a:t>
            </a:r>
          </a:p>
        </p:txBody>
      </p:sp>
      <p:graphicFrame>
        <p:nvGraphicFramePr>
          <p:cNvPr id="11270" name="Object 7"/>
          <p:cNvGraphicFramePr>
            <a:graphicFrameLocks noChangeAspect="1"/>
          </p:cNvGraphicFramePr>
          <p:nvPr/>
        </p:nvGraphicFramePr>
        <p:xfrm>
          <a:off x="1908175" y="1844675"/>
          <a:ext cx="2341563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" name="Equation" r:id="rId3" imgW="2349500" imgH="558800" progId="Equation.DSMT4">
                  <p:embed/>
                </p:oleObj>
              </mc:Choice>
              <mc:Fallback>
                <p:oleObj name="Equation" r:id="rId3" imgW="2349500" imgH="558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844675"/>
                        <a:ext cx="2341563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4549775" y="1917700"/>
            <a:ext cx="189388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6633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for any </a:t>
            </a:r>
            <a:r>
              <a:rPr lang="en-US" altLang="zh-TW" sz="2200" b="0" i="1">
                <a:solidFill>
                  <a:srgbClr val="6633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m</a:t>
            </a:r>
            <a:r>
              <a:rPr lang="en-US" altLang="zh-TW" sz="2200" b="0">
                <a:solidFill>
                  <a:srgbClr val="6633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b="0">
                <a:solidFill>
                  <a:srgbClr val="6633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 </a:t>
            </a:r>
            <a:r>
              <a:rPr lang="en-US" altLang="zh-TW" sz="2200" b="0" i="1">
                <a:solidFill>
                  <a:srgbClr val="6633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n</a:t>
            </a:r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588963" y="2781300"/>
            <a:ext cx="7343775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50000"/>
              </a:spcBef>
              <a:buFontTx/>
              <a:buNone/>
            </a:pP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則 </a:t>
            </a:r>
            <a:r>
              <a:rPr lang="zh-TW" altLang="en-US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0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1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2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), 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  <a:r>
              <a:rPr lang="en-US" altLang="zh-TW" sz="2200" b="0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3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b="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, ……….. </a:t>
            </a:r>
            <a:r>
              <a:rPr lang="zh-TW" altLang="en-US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被稱作 </a:t>
            </a:r>
            <a:r>
              <a:rPr lang="en-US" altLang="zh-TW" sz="2200" b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orthogonal set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 on an interval [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b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]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200" b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4BEA0A-375F-4F0C-8DA5-FB7A71AA8DEA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350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395288" y="404813"/>
            <a:ext cx="41052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Example 2</a:t>
            </a:r>
            <a:r>
              <a:rPr lang="en-US" altLang="zh-TW" sz="2200" b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(text page 426)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539750" y="908050"/>
            <a:ext cx="76327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Show that the set {1, cos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cos2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cos3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</a:rPr>
              <a:t>, …..} is an orthogonal set on the interval [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−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TW" sz="2200" b="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</a:t>
            </a:r>
            <a:r>
              <a:rPr lang="en-US" altLang="zh-TW" sz="2200" b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]</a:t>
            </a:r>
          </a:p>
        </p:txBody>
      </p:sp>
      <p:graphicFrame>
        <p:nvGraphicFramePr>
          <p:cNvPr id="1229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967381"/>
              </p:ext>
            </p:extLst>
          </p:nvPr>
        </p:nvGraphicFramePr>
        <p:xfrm>
          <a:off x="1043608" y="3589240"/>
          <a:ext cx="7756525" cy="217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7" name="Equation" r:id="rId3" imgW="7785100" imgH="2171700" progId="Equation.DSMT4">
                  <p:embed/>
                </p:oleObj>
              </mc:Choice>
              <mc:Fallback>
                <p:oleObj name="Equation" r:id="rId3" imgW="7785100" imgH="2171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589240"/>
                        <a:ext cx="7756525" cy="217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5"/>
          <p:cNvGraphicFramePr>
            <a:graphicFrameLocks noChangeAspect="1"/>
          </p:cNvGraphicFramePr>
          <p:nvPr/>
        </p:nvGraphicFramePr>
        <p:xfrm>
          <a:off x="1116013" y="2276475"/>
          <a:ext cx="3341687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8" name="Equation" r:id="rId5" imgW="3352800" imgH="660400" progId="Equation.DSMT4">
                  <p:embed/>
                </p:oleObj>
              </mc:Choice>
              <mc:Fallback>
                <p:oleObj name="Equation" r:id="rId5" imgW="3352800" imgH="660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276475"/>
                        <a:ext cx="3341687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539750" y="1773238"/>
            <a:ext cx="44640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6633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when one of the functions is 1</a:t>
            </a: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539750" y="2924175"/>
            <a:ext cx="53276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0">
                <a:solidFill>
                  <a:srgbClr val="6633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when both the two functions are not 1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199B8EE6-DFC7-4290-B447-B86DAD6E2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3974" y="2737347"/>
            <a:ext cx="250211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zh-TW" altLang="en-US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運用三角函式公式 </a:t>
            </a:r>
            <a:endParaRPr lang="en-US" altLang="zh-TW" sz="2200" b="0" dirty="0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altLang="zh-TW" sz="2200" b="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(pages 361-362)</a:t>
            </a:r>
            <a:endParaRPr lang="zh-TW" altLang="en-US" sz="2200" b="0" dirty="0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583A267D-142E-49AF-B8FA-9325810C46E7}"/>
              </a:ext>
            </a:extLst>
          </p:cNvPr>
          <p:cNvSpPr txBox="1"/>
          <p:nvPr/>
        </p:nvSpPr>
        <p:spPr>
          <a:xfrm>
            <a:off x="1835844" y="3291344"/>
            <a:ext cx="12241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0" dirty="0"/>
              <a:t>(</a:t>
            </a:r>
            <a:r>
              <a:rPr lang="en-US" altLang="zh-TW" b="0" i="1" dirty="0"/>
              <a:t>m</a:t>
            </a:r>
            <a:r>
              <a:rPr lang="en-US" altLang="zh-TW" b="0" dirty="0"/>
              <a:t> </a:t>
            </a:r>
            <a:r>
              <a:rPr lang="en-US" altLang="zh-TW" b="0" dirty="0">
                <a:sym typeface="Symbol" panose="05050102010706020507" pitchFamily="18" charset="2"/>
              </a:rPr>
              <a:t> </a:t>
            </a:r>
            <a:r>
              <a:rPr lang="en-US" altLang="zh-TW" b="0" i="1" dirty="0">
                <a:sym typeface="Symbol" panose="05050102010706020507" pitchFamily="18" charset="2"/>
              </a:rPr>
              <a:t>n</a:t>
            </a:r>
            <a:r>
              <a:rPr lang="en-US" altLang="zh-TW" b="0" dirty="0">
                <a:sym typeface="Symbol" panose="05050102010706020507" pitchFamily="18" charset="2"/>
              </a:rPr>
              <a:t>)</a:t>
            </a:r>
            <a:endParaRPr lang="zh-TW" altLang="en-US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5006</TotalTime>
  <Words>3933</Words>
  <Application>Microsoft Office PowerPoint</Application>
  <PresentationFormat>如螢幕大小 (4:3)</PresentationFormat>
  <Paragraphs>471</Paragraphs>
  <Slides>71</Slides>
  <Notes>2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71</vt:i4>
      </vt:variant>
    </vt:vector>
  </HeadingPairs>
  <TitlesOfParts>
    <vt:vector size="79" baseType="lpstr">
      <vt:lpstr>新細明體</vt:lpstr>
      <vt:lpstr>標楷體</vt:lpstr>
      <vt:lpstr>Arial</vt:lpstr>
      <vt:lpstr>Symbol</vt:lpstr>
      <vt:lpstr>Times New Roman</vt:lpstr>
      <vt:lpstr>Wingdings</vt:lpstr>
      <vt:lpstr>預設簡報設計</vt:lpstr>
      <vt:lpstr>Equation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DJJ</dc:creator>
  <cp:lastModifiedBy>user</cp:lastModifiedBy>
  <cp:revision>1295</cp:revision>
  <dcterms:created xsi:type="dcterms:W3CDTF">2007-12-10T14:35:13Z</dcterms:created>
  <dcterms:modified xsi:type="dcterms:W3CDTF">2023-10-20T15:51:23Z</dcterms:modified>
</cp:coreProperties>
</file>