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19" saveSubsetFonts="1">
  <p:sldMasterIdLst>
    <p:sldMasterId id="2147483648" r:id="rId1"/>
  </p:sldMasterIdLst>
  <p:notesMasterIdLst>
    <p:notesMasterId r:id="rId104"/>
  </p:notes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426" r:id="rId10"/>
    <p:sldId id="332" r:id="rId11"/>
    <p:sldId id="333" r:id="rId12"/>
    <p:sldId id="334" r:id="rId13"/>
    <p:sldId id="335" r:id="rId14"/>
    <p:sldId id="336" r:id="rId15"/>
    <p:sldId id="337" r:id="rId16"/>
    <p:sldId id="428" r:id="rId17"/>
    <p:sldId id="338" r:id="rId18"/>
    <p:sldId id="427" r:id="rId19"/>
    <p:sldId id="339" r:id="rId20"/>
    <p:sldId id="362" r:id="rId21"/>
    <p:sldId id="340" r:id="rId22"/>
    <p:sldId id="341" r:id="rId23"/>
    <p:sldId id="342" r:id="rId24"/>
    <p:sldId id="343" r:id="rId25"/>
    <p:sldId id="344" r:id="rId26"/>
    <p:sldId id="349" r:id="rId27"/>
    <p:sldId id="350" r:id="rId28"/>
    <p:sldId id="429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82" r:id="rId58"/>
    <p:sldId id="383" r:id="rId59"/>
    <p:sldId id="384" r:id="rId60"/>
    <p:sldId id="385" r:id="rId61"/>
    <p:sldId id="430" r:id="rId62"/>
    <p:sldId id="386" r:id="rId63"/>
    <p:sldId id="387" r:id="rId64"/>
    <p:sldId id="388" r:id="rId65"/>
    <p:sldId id="389" r:id="rId66"/>
    <p:sldId id="390" r:id="rId67"/>
    <p:sldId id="391" r:id="rId68"/>
    <p:sldId id="392" r:id="rId69"/>
    <p:sldId id="393" r:id="rId70"/>
    <p:sldId id="394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406" r:id="rId83"/>
    <p:sldId id="407" r:id="rId84"/>
    <p:sldId id="408" r:id="rId85"/>
    <p:sldId id="409" r:id="rId86"/>
    <p:sldId id="410" r:id="rId87"/>
    <p:sldId id="411" r:id="rId88"/>
    <p:sldId id="412" r:id="rId89"/>
    <p:sldId id="413" r:id="rId90"/>
    <p:sldId id="414" r:id="rId91"/>
    <p:sldId id="415" r:id="rId92"/>
    <p:sldId id="416" r:id="rId93"/>
    <p:sldId id="417" r:id="rId94"/>
    <p:sldId id="418" r:id="rId95"/>
    <p:sldId id="419" r:id="rId96"/>
    <p:sldId id="420" r:id="rId97"/>
    <p:sldId id="421" r:id="rId98"/>
    <p:sldId id="422" r:id="rId99"/>
    <p:sldId id="423" r:id="rId100"/>
    <p:sldId id="424" r:id="rId101"/>
    <p:sldId id="425" r:id="rId102"/>
    <p:sldId id="348" r:id="rId103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22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22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22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2200" b="1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6600"/>
    <a:srgbClr val="FF0000"/>
    <a:srgbClr val="FF00FF"/>
    <a:srgbClr val="CCEC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6" autoAdjust="0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4" Type="http://schemas.openxmlformats.org/officeDocument/2006/relationships/image" Target="../media/image12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14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image" Target="../media/image152.wmf"/><Relationship Id="rId7" Type="http://schemas.openxmlformats.org/officeDocument/2006/relationships/image" Target="../media/image155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4.wmf"/><Relationship Id="rId5" Type="http://schemas.openxmlformats.org/officeDocument/2006/relationships/image" Target="../media/image148.wmf"/><Relationship Id="rId4" Type="http://schemas.openxmlformats.org/officeDocument/2006/relationships/image" Target="../media/image153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Relationship Id="rId4" Type="http://schemas.openxmlformats.org/officeDocument/2006/relationships/image" Target="../media/image167.w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wmf"/><Relationship Id="rId1" Type="http://schemas.openxmlformats.org/officeDocument/2006/relationships/image" Target="../media/image17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4" Type="http://schemas.openxmlformats.org/officeDocument/2006/relationships/image" Target="../media/image175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wmf"/><Relationship Id="rId1" Type="http://schemas.openxmlformats.org/officeDocument/2006/relationships/image" Target="../media/image180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4" Type="http://schemas.openxmlformats.org/officeDocument/2006/relationships/image" Target="../media/image186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5" Type="http://schemas.openxmlformats.org/officeDocument/2006/relationships/image" Target="../media/image187.wmf"/><Relationship Id="rId4" Type="http://schemas.openxmlformats.org/officeDocument/2006/relationships/image" Target="../media/image191.w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wmf"/><Relationship Id="rId1" Type="http://schemas.openxmlformats.org/officeDocument/2006/relationships/image" Target="../media/image192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4" Type="http://schemas.openxmlformats.org/officeDocument/2006/relationships/image" Target="../media/image199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6" Type="http://schemas.openxmlformats.org/officeDocument/2006/relationships/image" Target="../media/image205.wmf"/><Relationship Id="rId5" Type="http://schemas.openxmlformats.org/officeDocument/2006/relationships/image" Target="../media/image204.wmf"/><Relationship Id="rId4" Type="http://schemas.openxmlformats.org/officeDocument/2006/relationships/image" Target="../media/image203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4" Type="http://schemas.openxmlformats.org/officeDocument/2006/relationships/image" Target="../media/image209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0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wmf"/></Relationships>
</file>

<file path=ppt/drawings/_rels/vmlDrawing7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wmf"/><Relationship Id="rId1" Type="http://schemas.openxmlformats.org/officeDocument/2006/relationships/image" Target="../media/image212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4" Type="http://schemas.openxmlformats.org/officeDocument/2006/relationships/image" Target="../media/image221.wmf"/></Relationships>
</file>

<file path=ppt/drawings/_rels/vmlDrawing7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wmf"/><Relationship Id="rId3" Type="http://schemas.openxmlformats.org/officeDocument/2006/relationships/image" Target="../media/image224.wmf"/><Relationship Id="rId7" Type="http://schemas.openxmlformats.org/officeDocument/2006/relationships/image" Target="../media/image228.wmf"/><Relationship Id="rId2" Type="http://schemas.openxmlformats.org/officeDocument/2006/relationships/image" Target="../media/image223.wmf"/><Relationship Id="rId1" Type="http://schemas.openxmlformats.org/officeDocument/2006/relationships/image" Target="../media/image222.wmf"/><Relationship Id="rId6" Type="http://schemas.openxmlformats.org/officeDocument/2006/relationships/image" Target="../media/image227.wmf"/><Relationship Id="rId5" Type="http://schemas.openxmlformats.org/officeDocument/2006/relationships/image" Target="../media/image226.wmf"/><Relationship Id="rId4" Type="http://schemas.openxmlformats.org/officeDocument/2006/relationships/image" Target="../media/image225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wmf"/><Relationship Id="rId2" Type="http://schemas.openxmlformats.org/officeDocument/2006/relationships/image" Target="../media/image90.wmf"/><Relationship Id="rId1" Type="http://schemas.openxmlformats.org/officeDocument/2006/relationships/image" Target="../media/image8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image" Target="../media/image232.wmf"/><Relationship Id="rId1" Type="http://schemas.openxmlformats.org/officeDocument/2006/relationships/image" Target="../media/image231.wmf"/><Relationship Id="rId6" Type="http://schemas.openxmlformats.org/officeDocument/2006/relationships/image" Target="../media/image236.wmf"/><Relationship Id="rId5" Type="http://schemas.openxmlformats.org/officeDocument/2006/relationships/image" Target="../media/image235.wmf"/><Relationship Id="rId4" Type="http://schemas.openxmlformats.org/officeDocument/2006/relationships/image" Target="../media/image234.wmf"/></Relationships>
</file>

<file path=ppt/drawings/_rels/vmlDrawing8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wmf"/><Relationship Id="rId3" Type="http://schemas.openxmlformats.org/officeDocument/2006/relationships/image" Target="../media/image238.wmf"/><Relationship Id="rId7" Type="http://schemas.openxmlformats.org/officeDocument/2006/relationships/image" Target="../media/image242.wmf"/><Relationship Id="rId2" Type="http://schemas.openxmlformats.org/officeDocument/2006/relationships/image" Target="../media/image236.wmf"/><Relationship Id="rId1" Type="http://schemas.openxmlformats.org/officeDocument/2006/relationships/image" Target="../media/image235.wmf"/><Relationship Id="rId6" Type="http://schemas.openxmlformats.org/officeDocument/2006/relationships/image" Target="../media/image241.wmf"/><Relationship Id="rId5" Type="http://schemas.openxmlformats.org/officeDocument/2006/relationships/image" Target="../media/image240.wmf"/><Relationship Id="rId4" Type="http://schemas.openxmlformats.org/officeDocument/2006/relationships/image" Target="../media/image239.wmf"/></Relationships>
</file>

<file path=ppt/drawings/_rels/vmlDrawing8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wmf"/><Relationship Id="rId2" Type="http://schemas.openxmlformats.org/officeDocument/2006/relationships/image" Target="../media/image245.wmf"/><Relationship Id="rId1" Type="http://schemas.openxmlformats.org/officeDocument/2006/relationships/image" Target="../media/image244.wmf"/><Relationship Id="rId5" Type="http://schemas.openxmlformats.org/officeDocument/2006/relationships/image" Target="../media/image248.wmf"/><Relationship Id="rId4" Type="http://schemas.openxmlformats.org/officeDocument/2006/relationships/image" Target="../media/image247.wmf"/></Relationships>
</file>

<file path=ppt/drawings/_rels/vmlDrawing8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Relationship Id="rId6" Type="http://schemas.openxmlformats.org/officeDocument/2006/relationships/image" Target="../media/image254.wmf"/><Relationship Id="rId5" Type="http://schemas.openxmlformats.org/officeDocument/2006/relationships/image" Target="../media/image253.wmf"/><Relationship Id="rId4" Type="http://schemas.openxmlformats.org/officeDocument/2006/relationships/image" Target="../media/image252.wmf"/></Relationships>
</file>

<file path=ppt/drawings/_rels/vmlDrawing8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wmf"/><Relationship Id="rId1" Type="http://schemas.openxmlformats.org/officeDocument/2006/relationships/image" Target="../media/image255.wmf"/></Relationships>
</file>

<file path=ppt/drawings/_rels/vmlDrawing8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wmf"/><Relationship Id="rId3" Type="http://schemas.openxmlformats.org/officeDocument/2006/relationships/image" Target="../media/image258.wmf"/><Relationship Id="rId7" Type="http://schemas.openxmlformats.org/officeDocument/2006/relationships/image" Target="../media/image262.wmf"/><Relationship Id="rId2" Type="http://schemas.openxmlformats.org/officeDocument/2006/relationships/image" Target="../media/image256.wmf"/><Relationship Id="rId1" Type="http://schemas.openxmlformats.org/officeDocument/2006/relationships/image" Target="../media/image255.wmf"/><Relationship Id="rId6" Type="http://schemas.openxmlformats.org/officeDocument/2006/relationships/image" Target="../media/image261.wmf"/><Relationship Id="rId5" Type="http://schemas.openxmlformats.org/officeDocument/2006/relationships/image" Target="../media/image260.wmf"/><Relationship Id="rId4" Type="http://schemas.openxmlformats.org/officeDocument/2006/relationships/image" Target="../media/image259.wmf"/></Relationships>
</file>

<file path=ppt/drawings/_rels/vmlDrawing8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wmf"/><Relationship Id="rId3" Type="http://schemas.openxmlformats.org/officeDocument/2006/relationships/image" Target="../media/image266.wmf"/><Relationship Id="rId7" Type="http://schemas.openxmlformats.org/officeDocument/2006/relationships/image" Target="../media/image270.wmf"/><Relationship Id="rId2" Type="http://schemas.openxmlformats.org/officeDocument/2006/relationships/image" Target="../media/image265.wmf"/><Relationship Id="rId1" Type="http://schemas.openxmlformats.org/officeDocument/2006/relationships/image" Target="../media/image264.wmf"/><Relationship Id="rId6" Type="http://schemas.openxmlformats.org/officeDocument/2006/relationships/image" Target="../media/image269.wmf"/><Relationship Id="rId5" Type="http://schemas.openxmlformats.org/officeDocument/2006/relationships/image" Target="../media/image268.wmf"/><Relationship Id="rId10" Type="http://schemas.openxmlformats.org/officeDocument/2006/relationships/image" Target="../media/image273.wmf"/><Relationship Id="rId4" Type="http://schemas.openxmlformats.org/officeDocument/2006/relationships/image" Target="../media/image267.wmf"/><Relationship Id="rId9" Type="http://schemas.openxmlformats.org/officeDocument/2006/relationships/image" Target="../media/image272.wmf"/></Relationships>
</file>

<file path=ppt/drawings/_rels/vmlDrawing8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wmf"/><Relationship Id="rId3" Type="http://schemas.openxmlformats.org/officeDocument/2006/relationships/image" Target="../media/image276.wmf"/><Relationship Id="rId7" Type="http://schemas.openxmlformats.org/officeDocument/2006/relationships/image" Target="../media/image279.wmf"/><Relationship Id="rId2" Type="http://schemas.openxmlformats.org/officeDocument/2006/relationships/image" Target="../media/image275.wmf"/><Relationship Id="rId1" Type="http://schemas.openxmlformats.org/officeDocument/2006/relationships/image" Target="../media/image274.wmf"/><Relationship Id="rId6" Type="http://schemas.openxmlformats.org/officeDocument/2006/relationships/image" Target="../media/image272.wmf"/><Relationship Id="rId5" Type="http://schemas.openxmlformats.org/officeDocument/2006/relationships/image" Target="../media/image278.wmf"/><Relationship Id="rId4" Type="http://schemas.openxmlformats.org/officeDocument/2006/relationships/image" Target="../media/image277.wmf"/></Relationships>
</file>

<file path=ppt/drawings/_rels/vmlDrawing8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wmf"/><Relationship Id="rId1" Type="http://schemas.openxmlformats.org/officeDocument/2006/relationships/image" Target="../media/image28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wmf"/><Relationship Id="rId2" Type="http://schemas.openxmlformats.org/officeDocument/2006/relationships/image" Target="../media/image283.wmf"/><Relationship Id="rId1" Type="http://schemas.openxmlformats.org/officeDocument/2006/relationships/image" Target="../media/image282.wmf"/></Relationships>
</file>

<file path=ppt/drawings/_rels/vmlDrawing9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wmf"/><Relationship Id="rId3" Type="http://schemas.openxmlformats.org/officeDocument/2006/relationships/image" Target="../media/image287.wmf"/><Relationship Id="rId7" Type="http://schemas.openxmlformats.org/officeDocument/2006/relationships/image" Target="../media/image291.wmf"/><Relationship Id="rId2" Type="http://schemas.openxmlformats.org/officeDocument/2006/relationships/image" Target="../media/image286.wmf"/><Relationship Id="rId1" Type="http://schemas.openxmlformats.org/officeDocument/2006/relationships/image" Target="../media/image285.wmf"/><Relationship Id="rId6" Type="http://schemas.openxmlformats.org/officeDocument/2006/relationships/image" Target="../media/image290.wmf"/><Relationship Id="rId5" Type="http://schemas.openxmlformats.org/officeDocument/2006/relationships/image" Target="../media/image289.wmf"/><Relationship Id="rId4" Type="http://schemas.openxmlformats.org/officeDocument/2006/relationships/image" Target="../media/image288.wmf"/><Relationship Id="rId9" Type="http://schemas.openxmlformats.org/officeDocument/2006/relationships/image" Target="../media/image293.wmf"/></Relationships>
</file>

<file path=ppt/drawings/_rels/vmlDrawing9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wmf"/><Relationship Id="rId2" Type="http://schemas.openxmlformats.org/officeDocument/2006/relationships/image" Target="../media/image295.wmf"/><Relationship Id="rId1" Type="http://schemas.openxmlformats.org/officeDocument/2006/relationships/image" Target="../media/image294.wmf"/><Relationship Id="rId6" Type="http://schemas.openxmlformats.org/officeDocument/2006/relationships/image" Target="../media/image299.wmf"/><Relationship Id="rId5" Type="http://schemas.openxmlformats.org/officeDocument/2006/relationships/image" Target="../media/image298.wmf"/><Relationship Id="rId4" Type="http://schemas.openxmlformats.org/officeDocument/2006/relationships/image" Target="../media/image297.wmf"/></Relationships>
</file>

<file path=ppt/drawings/_rels/vmlDrawing9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7.wmf"/><Relationship Id="rId3" Type="http://schemas.openxmlformats.org/officeDocument/2006/relationships/image" Target="../media/image302.wmf"/><Relationship Id="rId7" Type="http://schemas.openxmlformats.org/officeDocument/2006/relationships/image" Target="../media/image306.wmf"/><Relationship Id="rId2" Type="http://schemas.openxmlformats.org/officeDocument/2006/relationships/image" Target="../media/image301.wmf"/><Relationship Id="rId1" Type="http://schemas.openxmlformats.org/officeDocument/2006/relationships/image" Target="../media/image300.wmf"/><Relationship Id="rId6" Type="http://schemas.openxmlformats.org/officeDocument/2006/relationships/image" Target="../media/image305.wmf"/><Relationship Id="rId5" Type="http://schemas.openxmlformats.org/officeDocument/2006/relationships/image" Target="../media/image304.wmf"/><Relationship Id="rId4" Type="http://schemas.openxmlformats.org/officeDocument/2006/relationships/image" Target="../media/image303.wmf"/><Relationship Id="rId9" Type="http://schemas.openxmlformats.org/officeDocument/2006/relationships/image" Target="../media/image308.wmf"/></Relationships>
</file>

<file path=ppt/drawings/_rels/vmlDrawing9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wmf"/><Relationship Id="rId2" Type="http://schemas.openxmlformats.org/officeDocument/2006/relationships/image" Target="../media/image310.wmf"/><Relationship Id="rId1" Type="http://schemas.openxmlformats.org/officeDocument/2006/relationships/image" Target="../media/image309.wmf"/></Relationships>
</file>

<file path=ppt/drawings/_rels/vmlDrawing9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wmf"/><Relationship Id="rId2" Type="http://schemas.openxmlformats.org/officeDocument/2006/relationships/image" Target="../media/image313.wmf"/><Relationship Id="rId1" Type="http://schemas.openxmlformats.org/officeDocument/2006/relationships/image" Target="../media/image312.wmf"/><Relationship Id="rId5" Type="http://schemas.openxmlformats.org/officeDocument/2006/relationships/image" Target="../media/image316.wmf"/><Relationship Id="rId4" Type="http://schemas.openxmlformats.org/officeDocument/2006/relationships/image" Target="../media/image315.wmf"/></Relationships>
</file>

<file path=ppt/drawings/_rels/vmlDrawing9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wmf"/><Relationship Id="rId2" Type="http://schemas.openxmlformats.org/officeDocument/2006/relationships/image" Target="../media/image318.wmf"/><Relationship Id="rId1" Type="http://schemas.openxmlformats.org/officeDocument/2006/relationships/image" Target="../media/image317.wmf"/><Relationship Id="rId4" Type="http://schemas.openxmlformats.org/officeDocument/2006/relationships/image" Target="../media/image3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65DA664-0ADC-4AEC-99F2-B658A033BB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  <p:sp>
        <p:nvSpPr>
          <p:cNvPr id="1085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5D949-FF42-41D1-9F48-F22BC3C3F3DC}" type="slidenum">
              <a:rPr lang="en-US" altLang="zh-TW" smtClean="0">
                <a:latin typeface="Arial" charset="0"/>
              </a:rPr>
              <a:pPr/>
              <a:t>468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B5DC2-4408-4CF5-AA49-270C58EADC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38DCD-EA6E-4E68-9E14-EDD1FEF1F2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558F-FE37-47B6-AF9D-A6E4A4D227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257F-5E8D-4FC3-B58A-1FBCF7F780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D215B-1E20-4747-A5A6-E73AA3DE7B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CA306-DCBC-4517-8E71-3E9AC80772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7B78-5A3C-4B68-BCCD-94A6F57B02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F171A-9B9E-4AE0-B023-3F7EB715C5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72450" y="188913"/>
            <a:ext cx="730250" cy="431800"/>
          </a:xfrm>
        </p:spPr>
        <p:txBody>
          <a:bodyPr/>
          <a:lstStyle>
            <a:lvl1pPr>
              <a:defRPr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fld id="{F7398B91-A6C9-46D7-AA74-60801E039B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33BC8-41B6-491B-BD03-A6AC571545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87FA0-1565-4480-82C1-9E38065D5B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 b="0">
                <a:ea typeface="新細明體" pitchFamily="18" charset="-120"/>
              </a:defRPr>
            </a:lvl1pPr>
          </a:lstStyle>
          <a:p>
            <a:pPr>
              <a:defRPr/>
            </a:pPr>
            <a:fld id="{B7F86F49-149B-4829-8DBC-233F7D18F1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63" r:id="rId7"/>
    <p:sldLayoutId id="2147483859" r:id="rId8"/>
    <p:sldLayoutId id="2147483860" r:id="rId9"/>
    <p:sldLayoutId id="2147483861" r:id="rId10"/>
    <p:sldLayoutId id="21474838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png"/><Relationship Id="rId5" Type="http://schemas.openxmlformats.org/officeDocument/2006/relationships/hyperlink" Target="http://creativecommons.org/licenses/by-nc-sa/3.0/tw/legalcode" TargetMode="External"/><Relationship Id="rId4" Type="http://schemas.openxmlformats.org/officeDocument/2006/relationships/image" Target="../media/image3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0.bin"/><Relationship Id="rId7" Type="http://schemas.openxmlformats.org/officeDocument/2006/relationships/oleObject" Target="../embeddings/oleObject3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6.vml"/><Relationship Id="rId6" Type="http://schemas.openxmlformats.org/officeDocument/2006/relationships/oleObject" Target="../embeddings/oleObject323.bin"/><Relationship Id="rId5" Type="http://schemas.openxmlformats.org/officeDocument/2006/relationships/oleObject" Target="../embeddings/oleObject322.bin"/><Relationship Id="rId4" Type="http://schemas.openxmlformats.org/officeDocument/2006/relationships/oleObject" Target="../embeddings/oleObject321.bin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0.bin"/><Relationship Id="rId3" Type="http://schemas.openxmlformats.org/officeDocument/2006/relationships/oleObject" Target="../embeddings/oleObject325.bin"/><Relationship Id="rId7" Type="http://schemas.openxmlformats.org/officeDocument/2006/relationships/oleObject" Target="../embeddings/oleObject3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6" Type="http://schemas.openxmlformats.org/officeDocument/2006/relationships/oleObject" Target="../embeddings/oleObject328.bin"/><Relationship Id="rId5" Type="http://schemas.openxmlformats.org/officeDocument/2006/relationships/oleObject" Target="../embeddings/oleObject327.bin"/><Relationship Id="rId4" Type="http://schemas.openxmlformats.org/officeDocument/2006/relationships/oleObject" Target="../embeddings/oleObject326.bin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33.bin"/><Relationship Id="rId7" Type="http://schemas.openxmlformats.org/officeDocument/2006/relationships/hyperlink" Target="http://creativecommons.org/licenses/by-nc-sa/3.0/tw/legalcod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hyperlink" Target="http://creativecommons.org/licenses/by-nc-sa/3.0/tw/legalcode" TargetMode="External"/><Relationship Id="rId5" Type="http://schemas.openxmlformats.org/officeDocument/2006/relationships/image" Target="../media/image41.png"/><Relationship Id="rId4" Type="http://schemas.openxmlformats.org/officeDocument/2006/relationships/oleObject" Target="../embeddings/oleObject3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9.png"/><Relationship Id="rId4" Type="http://schemas.openxmlformats.org/officeDocument/2006/relationships/hyperlink" Target="http://creativecommons.org/licenses/by-nc-sa/3.0/tw/legalcod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legalcod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7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8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9.bin"/><Relationship Id="rId5" Type="http://schemas.openxmlformats.org/officeDocument/2006/relationships/oleObject" Target="../embeddings/oleObject88.bin"/><Relationship Id="rId4" Type="http://schemas.openxmlformats.org/officeDocument/2006/relationships/oleObject" Target="../embeddings/oleObject87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7.bin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96.bin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5.bin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9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11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11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11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26.bin"/><Relationship Id="rId5" Type="http://schemas.openxmlformats.org/officeDocument/2006/relationships/oleObject" Target="../embeddings/oleObject125.bin"/><Relationship Id="rId4" Type="http://schemas.openxmlformats.org/officeDocument/2006/relationships/oleObject" Target="../embeddings/oleObject12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30.bin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135.bin"/><Relationship Id="rId4" Type="http://schemas.openxmlformats.org/officeDocument/2006/relationships/oleObject" Target="../embeddings/oleObject13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legalcod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35.png"/><Relationship Id="rId4" Type="http://schemas.openxmlformats.org/officeDocument/2006/relationships/oleObject" Target="../embeddings/oleObject13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13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sa/3.0/tw/legalcode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39.png"/><Relationship Id="rId5" Type="http://schemas.openxmlformats.org/officeDocument/2006/relationships/oleObject" Target="../embeddings/oleObject141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5" Type="http://schemas.openxmlformats.org/officeDocument/2006/relationships/oleObject" Target="../embeddings/oleObject144.bin"/><Relationship Id="rId4" Type="http://schemas.openxmlformats.org/officeDocument/2006/relationships/oleObject" Target="../embeddings/oleObject14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48.bin"/><Relationship Id="rId5" Type="http://schemas.openxmlformats.org/officeDocument/2006/relationships/oleObject" Target="../embeddings/oleObject147.bin"/><Relationship Id="rId4" Type="http://schemas.openxmlformats.org/officeDocument/2006/relationships/oleObject" Target="../embeddings/oleObject146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54.bin"/><Relationship Id="rId5" Type="http://schemas.openxmlformats.org/officeDocument/2006/relationships/oleObject" Target="../embeddings/oleObject153.bin"/><Relationship Id="rId10" Type="http://schemas.openxmlformats.org/officeDocument/2006/relationships/oleObject" Target="../embeddings/oleObject158.bin"/><Relationship Id="rId4" Type="http://schemas.openxmlformats.org/officeDocument/2006/relationships/oleObject" Target="../embeddings/oleObject152.bin"/><Relationship Id="rId9" Type="http://schemas.openxmlformats.org/officeDocument/2006/relationships/oleObject" Target="../embeddings/oleObject15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5" Type="http://schemas.openxmlformats.org/officeDocument/2006/relationships/oleObject" Target="../embeddings/oleObject161.bin"/><Relationship Id="rId4" Type="http://schemas.openxmlformats.org/officeDocument/2006/relationships/oleObject" Target="../embeddings/oleObject160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16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5" Type="http://schemas.openxmlformats.org/officeDocument/2006/relationships/oleObject" Target="../embeddings/oleObject166.bin"/><Relationship Id="rId4" Type="http://schemas.openxmlformats.org/officeDocument/2006/relationships/oleObject" Target="../embeddings/oleObject16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170.bin"/><Relationship Id="rId5" Type="http://schemas.openxmlformats.org/officeDocument/2006/relationships/oleObject" Target="../embeddings/oleObject169.bin"/><Relationship Id="rId4" Type="http://schemas.openxmlformats.org/officeDocument/2006/relationships/oleObject" Target="../embeddings/oleObject16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17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17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179.bin"/><Relationship Id="rId5" Type="http://schemas.openxmlformats.org/officeDocument/2006/relationships/oleObject" Target="../embeddings/oleObject178.bin"/><Relationship Id="rId4" Type="http://schemas.openxmlformats.org/officeDocument/2006/relationships/oleObject" Target="../embeddings/oleObject177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180.bin"/><Relationship Id="rId7" Type="http://schemas.openxmlformats.org/officeDocument/2006/relationships/hyperlink" Target="http://creativecommons.org/licenses/by-nc-sa/3.0/tw/legalcod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179.png"/><Relationship Id="rId5" Type="http://schemas.openxmlformats.org/officeDocument/2006/relationships/oleObject" Target="../embeddings/oleObject182.bin"/><Relationship Id="rId4" Type="http://schemas.openxmlformats.org/officeDocument/2006/relationships/oleObject" Target="../embeddings/oleObject18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4" Type="http://schemas.openxmlformats.org/officeDocument/2006/relationships/oleObject" Target="../embeddings/oleObject18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89.bin"/><Relationship Id="rId5" Type="http://schemas.openxmlformats.org/officeDocument/2006/relationships/oleObject" Target="../embeddings/oleObject188.bin"/><Relationship Id="rId4" Type="http://schemas.openxmlformats.org/officeDocument/2006/relationships/oleObject" Target="../embeddings/oleObject187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94.bin"/><Relationship Id="rId5" Type="http://schemas.openxmlformats.org/officeDocument/2006/relationships/oleObject" Target="../embeddings/oleObject193.bin"/><Relationship Id="rId4" Type="http://schemas.openxmlformats.org/officeDocument/2006/relationships/oleObject" Target="../embeddings/oleObject19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6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hyperlink" Target="http://creativecommons.org/licenses/by-nc-sa/3.0/tw/legalcode" TargetMode="External"/><Relationship Id="rId5" Type="http://schemas.openxmlformats.org/officeDocument/2006/relationships/image" Target="../media/image194.png"/><Relationship Id="rId4" Type="http://schemas.openxmlformats.org/officeDocument/2006/relationships/oleObject" Target="../embeddings/oleObject19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202.bin"/><Relationship Id="rId5" Type="http://schemas.openxmlformats.org/officeDocument/2006/relationships/oleObject" Target="../embeddings/oleObject201.bin"/><Relationship Id="rId4" Type="http://schemas.openxmlformats.org/officeDocument/2006/relationships/oleObject" Target="../embeddings/oleObject200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206.bin"/><Relationship Id="rId5" Type="http://schemas.openxmlformats.org/officeDocument/2006/relationships/oleObject" Target="../embeddings/oleObject205.bin"/><Relationship Id="rId4" Type="http://schemas.openxmlformats.org/officeDocument/2006/relationships/oleObject" Target="../embeddings/oleObject204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212.bin"/><Relationship Id="rId5" Type="http://schemas.openxmlformats.org/officeDocument/2006/relationships/oleObject" Target="../embeddings/oleObject211.bin"/><Relationship Id="rId4" Type="http://schemas.openxmlformats.org/officeDocument/2006/relationships/oleObject" Target="../embeddings/oleObject21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39.png"/><Relationship Id="rId4" Type="http://schemas.openxmlformats.org/officeDocument/2006/relationships/hyperlink" Target="http://creativecommons.org/licenses/by-nc-sa/3.0/tw/legalcode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5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6" Type="http://schemas.openxmlformats.org/officeDocument/2006/relationships/hyperlink" Target="http://creativecommons.org/licenses/by-nc-sa/3.0/tw/legalcode" TargetMode="External"/><Relationship Id="rId5" Type="http://schemas.openxmlformats.org/officeDocument/2006/relationships/image" Target="../media/image214.png"/><Relationship Id="rId4" Type="http://schemas.openxmlformats.org/officeDocument/2006/relationships/oleObject" Target="../embeddings/oleObject216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5" Type="http://schemas.openxmlformats.org/officeDocument/2006/relationships/oleObject" Target="../embeddings/oleObject219.bin"/><Relationship Id="rId4" Type="http://schemas.openxmlformats.org/officeDocument/2006/relationships/oleObject" Target="../embeddings/oleObject218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223.bin"/><Relationship Id="rId5" Type="http://schemas.openxmlformats.org/officeDocument/2006/relationships/oleObject" Target="../embeddings/oleObject222.bin"/><Relationship Id="rId4" Type="http://schemas.openxmlformats.org/officeDocument/2006/relationships/oleObject" Target="../embeddings/oleObject221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3" Type="http://schemas.openxmlformats.org/officeDocument/2006/relationships/oleObject" Target="../embeddings/oleObject224.bin"/><Relationship Id="rId7" Type="http://schemas.openxmlformats.org/officeDocument/2006/relationships/oleObject" Target="../embeddings/oleObject2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227.bin"/><Relationship Id="rId5" Type="http://schemas.openxmlformats.org/officeDocument/2006/relationships/oleObject" Target="../embeddings/oleObject226.bin"/><Relationship Id="rId10" Type="http://schemas.openxmlformats.org/officeDocument/2006/relationships/oleObject" Target="../embeddings/oleObject231.bin"/><Relationship Id="rId4" Type="http://schemas.openxmlformats.org/officeDocument/2006/relationships/oleObject" Target="../embeddings/oleObject225.bin"/><Relationship Id="rId9" Type="http://schemas.openxmlformats.org/officeDocument/2006/relationships/oleObject" Target="../embeddings/oleObject23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5" Type="http://schemas.openxmlformats.org/officeDocument/2006/relationships/oleObject" Target="../embeddings/oleObject234.bin"/><Relationship Id="rId4" Type="http://schemas.openxmlformats.org/officeDocument/2006/relationships/oleObject" Target="../embeddings/oleObject233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0.v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0.bin"/><Relationship Id="rId3" Type="http://schemas.openxmlformats.org/officeDocument/2006/relationships/oleObject" Target="../embeddings/oleObject235.bin"/><Relationship Id="rId7" Type="http://schemas.openxmlformats.org/officeDocument/2006/relationships/oleObject" Target="../embeddings/oleObject2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238.bin"/><Relationship Id="rId5" Type="http://schemas.openxmlformats.org/officeDocument/2006/relationships/oleObject" Target="../embeddings/oleObject237.bin"/><Relationship Id="rId4" Type="http://schemas.openxmlformats.org/officeDocument/2006/relationships/oleObject" Target="../embeddings/oleObject236.bin"/><Relationship Id="rId9" Type="http://schemas.openxmlformats.org/officeDocument/2006/relationships/image" Target="../media/image237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6.bin"/><Relationship Id="rId3" Type="http://schemas.openxmlformats.org/officeDocument/2006/relationships/oleObject" Target="../embeddings/oleObject241.bin"/><Relationship Id="rId7" Type="http://schemas.openxmlformats.org/officeDocument/2006/relationships/oleObject" Target="../embeddings/oleObject2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6" Type="http://schemas.openxmlformats.org/officeDocument/2006/relationships/oleObject" Target="../embeddings/oleObject244.bin"/><Relationship Id="rId5" Type="http://schemas.openxmlformats.org/officeDocument/2006/relationships/oleObject" Target="../embeddings/oleObject243.bin"/><Relationship Id="rId10" Type="http://schemas.openxmlformats.org/officeDocument/2006/relationships/oleObject" Target="../embeddings/oleObject248.bin"/><Relationship Id="rId4" Type="http://schemas.openxmlformats.org/officeDocument/2006/relationships/oleObject" Target="../embeddings/oleObject242.bin"/><Relationship Id="rId9" Type="http://schemas.openxmlformats.org/officeDocument/2006/relationships/oleObject" Target="../embeddings/oleObject247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9.bin"/><Relationship Id="rId7" Type="http://schemas.openxmlformats.org/officeDocument/2006/relationships/oleObject" Target="../embeddings/oleObject2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252.bin"/><Relationship Id="rId5" Type="http://schemas.openxmlformats.org/officeDocument/2006/relationships/oleObject" Target="../embeddings/oleObject251.bin"/><Relationship Id="rId4" Type="http://schemas.openxmlformats.org/officeDocument/2006/relationships/oleObject" Target="../embeddings/oleObject250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9.bin"/><Relationship Id="rId3" Type="http://schemas.openxmlformats.org/officeDocument/2006/relationships/oleObject" Target="../embeddings/oleObject254.bin"/><Relationship Id="rId7" Type="http://schemas.openxmlformats.org/officeDocument/2006/relationships/oleObject" Target="../embeddings/oleObject2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257.bin"/><Relationship Id="rId5" Type="http://schemas.openxmlformats.org/officeDocument/2006/relationships/oleObject" Target="../embeddings/oleObject256.bin"/><Relationship Id="rId4" Type="http://schemas.openxmlformats.org/officeDocument/2006/relationships/oleObject" Target="../embeddings/oleObject255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7.png"/><Relationship Id="rId7" Type="http://schemas.openxmlformats.org/officeDocument/2006/relationships/oleObject" Target="../embeddings/oleObject2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6" Type="http://schemas.openxmlformats.org/officeDocument/2006/relationships/oleObject" Target="../embeddings/oleObject260.bin"/><Relationship Id="rId5" Type="http://schemas.openxmlformats.org/officeDocument/2006/relationships/image" Target="../media/image39.png"/><Relationship Id="rId4" Type="http://schemas.openxmlformats.org/officeDocument/2006/relationships/hyperlink" Target="http://creativecommons.org/licenses/by-nc-sa/3.0/tw/legalcode" TargetMode="Externa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7.bin"/><Relationship Id="rId3" Type="http://schemas.openxmlformats.org/officeDocument/2006/relationships/oleObject" Target="../embeddings/oleObject262.bin"/><Relationship Id="rId7" Type="http://schemas.openxmlformats.org/officeDocument/2006/relationships/oleObject" Target="../embeddings/oleObject2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6" Type="http://schemas.openxmlformats.org/officeDocument/2006/relationships/oleObject" Target="../embeddings/oleObject265.bin"/><Relationship Id="rId5" Type="http://schemas.openxmlformats.org/officeDocument/2006/relationships/oleObject" Target="../embeddings/oleObject264.bin"/><Relationship Id="rId10" Type="http://schemas.openxmlformats.org/officeDocument/2006/relationships/oleObject" Target="../embeddings/oleObject269.bin"/><Relationship Id="rId4" Type="http://schemas.openxmlformats.org/officeDocument/2006/relationships/oleObject" Target="../embeddings/oleObject263.bin"/><Relationship Id="rId9" Type="http://schemas.openxmlformats.org/officeDocument/2006/relationships/oleObject" Target="../embeddings/oleObject268.bin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5.bin"/><Relationship Id="rId3" Type="http://schemas.openxmlformats.org/officeDocument/2006/relationships/oleObject" Target="../embeddings/oleObject270.bin"/><Relationship Id="rId7" Type="http://schemas.openxmlformats.org/officeDocument/2006/relationships/oleObject" Target="../embeddings/oleObject274.bin"/><Relationship Id="rId12" Type="http://schemas.openxmlformats.org/officeDocument/2006/relationships/oleObject" Target="../embeddings/oleObject2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6" Type="http://schemas.openxmlformats.org/officeDocument/2006/relationships/oleObject" Target="../embeddings/oleObject273.bin"/><Relationship Id="rId11" Type="http://schemas.openxmlformats.org/officeDocument/2006/relationships/oleObject" Target="../embeddings/oleObject278.bin"/><Relationship Id="rId5" Type="http://schemas.openxmlformats.org/officeDocument/2006/relationships/oleObject" Target="../embeddings/oleObject272.bin"/><Relationship Id="rId10" Type="http://schemas.openxmlformats.org/officeDocument/2006/relationships/oleObject" Target="../embeddings/oleObject277.bin"/><Relationship Id="rId4" Type="http://schemas.openxmlformats.org/officeDocument/2006/relationships/oleObject" Target="../embeddings/oleObject271.bin"/><Relationship Id="rId9" Type="http://schemas.openxmlformats.org/officeDocument/2006/relationships/oleObject" Target="../embeddings/oleObject27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5.bin"/><Relationship Id="rId3" Type="http://schemas.openxmlformats.org/officeDocument/2006/relationships/oleObject" Target="../embeddings/oleObject280.bin"/><Relationship Id="rId7" Type="http://schemas.openxmlformats.org/officeDocument/2006/relationships/oleObject" Target="../embeddings/oleObject2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8.vml"/><Relationship Id="rId6" Type="http://schemas.openxmlformats.org/officeDocument/2006/relationships/oleObject" Target="../embeddings/oleObject283.bin"/><Relationship Id="rId5" Type="http://schemas.openxmlformats.org/officeDocument/2006/relationships/oleObject" Target="../embeddings/oleObject282.bin"/><Relationship Id="rId10" Type="http://schemas.openxmlformats.org/officeDocument/2006/relationships/oleObject" Target="../embeddings/oleObject287.bin"/><Relationship Id="rId4" Type="http://schemas.openxmlformats.org/officeDocument/2006/relationships/oleObject" Target="../embeddings/oleObject281.bin"/><Relationship Id="rId9" Type="http://schemas.openxmlformats.org/officeDocument/2006/relationships/oleObject" Target="../embeddings/oleObject286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9.vml"/><Relationship Id="rId4" Type="http://schemas.openxmlformats.org/officeDocument/2006/relationships/oleObject" Target="../embeddings/oleObject289.bin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0.v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5" Type="http://schemas.openxmlformats.org/officeDocument/2006/relationships/oleObject" Target="../embeddings/oleObject292.bin"/><Relationship Id="rId4" Type="http://schemas.openxmlformats.org/officeDocument/2006/relationships/oleObject" Target="../embeddings/oleObject291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8.bin"/><Relationship Id="rId3" Type="http://schemas.openxmlformats.org/officeDocument/2006/relationships/oleObject" Target="../embeddings/oleObject293.bin"/><Relationship Id="rId7" Type="http://schemas.openxmlformats.org/officeDocument/2006/relationships/oleObject" Target="../embeddings/oleObject2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2.vml"/><Relationship Id="rId6" Type="http://schemas.openxmlformats.org/officeDocument/2006/relationships/oleObject" Target="../embeddings/oleObject296.bin"/><Relationship Id="rId11" Type="http://schemas.openxmlformats.org/officeDocument/2006/relationships/oleObject" Target="../embeddings/oleObject301.bin"/><Relationship Id="rId5" Type="http://schemas.openxmlformats.org/officeDocument/2006/relationships/oleObject" Target="../embeddings/oleObject295.bin"/><Relationship Id="rId10" Type="http://schemas.openxmlformats.org/officeDocument/2006/relationships/oleObject" Target="../embeddings/oleObject300.bin"/><Relationship Id="rId4" Type="http://schemas.openxmlformats.org/officeDocument/2006/relationships/oleObject" Target="../embeddings/oleObject294.bin"/><Relationship Id="rId9" Type="http://schemas.openxmlformats.org/officeDocument/2006/relationships/oleObject" Target="../embeddings/oleObject299.bin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7.bin"/><Relationship Id="rId3" Type="http://schemas.openxmlformats.org/officeDocument/2006/relationships/oleObject" Target="../embeddings/oleObject302.bin"/><Relationship Id="rId7" Type="http://schemas.openxmlformats.org/officeDocument/2006/relationships/oleObject" Target="../embeddings/oleObject30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6" Type="http://schemas.openxmlformats.org/officeDocument/2006/relationships/oleObject" Target="../embeddings/oleObject305.bin"/><Relationship Id="rId5" Type="http://schemas.openxmlformats.org/officeDocument/2006/relationships/oleObject" Target="../embeddings/oleObject304.bin"/><Relationship Id="rId4" Type="http://schemas.openxmlformats.org/officeDocument/2006/relationships/oleObject" Target="../embeddings/oleObject303.bin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3.bin"/><Relationship Id="rId3" Type="http://schemas.openxmlformats.org/officeDocument/2006/relationships/oleObject" Target="../embeddings/oleObject308.bin"/><Relationship Id="rId7" Type="http://schemas.openxmlformats.org/officeDocument/2006/relationships/oleObject" Target="../embeddings/oleObject3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6" Type="http://schemas.openxmlformats.org/officeDocument/2006/relationships/oleObject" Target="../embeddings/oleObject311.bin"/><Relationship Id="rId11" Type="http://schemas.openxmlformats.org/officeDocument/2006/relationships/oleObject" Target="../embeddings/oleObject316.bin"/><Relationship Id="rId5" Type="http://schemas.openxmlformats.org/officeDocument/2006/relationships/oleObject" Target="../embeddings/oleObject310.bin"/><Relationship Id="rId10" Type="http://schemas.openxmlformats.org/officeDocument/2006/relationships/oleObject" Target="../embeddings/oleObject315.bin"/><Relationship Id="rId4" Type="http://schemas.openxmlformats.org/officeDocument/2006/relationships/oleObject" Target="../embeddings/oleObject309.bin"/><Relationship Id="rId9" Type="http://schemas.openxmlformats.org/officeDocument/2006/relationships/oleObject" Target="../embeddings/oleObject314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5.vml"/><Relationship Id="rId5" Type="http://schemas.openxmlformats.org/officeDocument/2006/relationships/oleObject" Target="../embeddings/oleObject319.bin"/><Relationship Id="rId4" Type="http://schemas.openxmlformats.org/officeDocument/2006/relationships/oleObject" Target="../embeddings/oleObject318.bin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2CF385-8088-4817-A8C4-2A333A029C84}" type="slidenum">
              <a:rPr lang="en-US" altLang="zh-TW" smtClean="0"/>
              <a:pPr/>
              <a:t>419</a:t>
            </a:fld>
            <a:endParaRPr lang="en-US" altLang="zh-TW" smtClean="0"/>
          </a:p>
        </p:txBody>
      </p:sp>
      <p:sp>
        <p:nvSpPr>
          <p:cNvPr id="1041" name="Text Box 2"/>
          <p:cNvSpPr txBox="1">
            <a:spLocks noChangeArrowheads="1"/>
          </p:cNvSpPr>
          <p:nvPr/>
        </p:nvSpPr>
        <p:spPr bwMode="auto">
          <a:xfrm>
            <a:off x="827088" y="476250"/>
            <a:ext cx="6553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3333FF"/>
                </a:solidFill>
              </a:rPr>
              <a:t>Chapter 7   The Laplace Transform </a:t>
            </a:r>
          </a:p>
        </p:txBody>
      </p:sp>
      <p:sp>
        <p:nvSpPr>
          <p:cNvPr id="1042" name="Text Box 3"/>
          <p:cNvSpPr txBox="1">
            <a:spLocks noChangeArrowheads="1"/>
          </p:cNvSpPr>
          <p:nvPr/>
        </p:nvSpPr>
        <p:spPr bwMode="auto">
          <a:xfrm>
            <a:off x="900113" y="1412875"/>
            <a:ext cx="3311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663300"/>
                </a:solidFill>
              </a:rPr>
              <a:t>作用：</a:t>
            </a:r>
            <a:r>
              <a:rPr lang="zh-TW" altLang="en-US" b="0" u="sng">
                <a:solidFill>
                  <a:srgbClr val="663300"/>
                </a:solidFill>
              </a:rPr>
              <a:t>把微分變成乘法</a:t>
            </a:r>
          </a:p>
        </p:txBody>
      </p:sp>
      <p:sp>
        <p:nvSpPr>
          <p:cNvPr id="1043" name="Text Box 4"/>
          <p:cNvSpPr txBox="1">
            <a:spLocks noChangeArrowheads="1"/>
          </p:cNvSpPr>
          <p:nvPr/>
        </p:nvSpPr>
        <p:spPr bwMode="auto">
          <a:xfrm>
            <a:off x="900113" y="2276475"/>
            <a:ext cx="5040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Chapter 4 </a:t>
            </a:r>
            <a:r>
              <a:rPr lang="zh-TW" altLang="en-US" b="0"/>
              <a:t>曾經提過                  可寫成</a:t>
            </a:r>
          </a:p>
        </p:txBody>
      </p:sp>
      <p:sp>
        <p:nvSpPr>
          <p:cNvPr id="1044" name="Rectangle 5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3463925" y="2205038"/>
          <a:ext cx="949325" cy="647700"/>
        </p:xfrm>
        <a:graphic>
          <a:graphicData uri="http://schemas.openxmlformats.org/presentationml/2006/ole">
            <p:oleObj spid="_x0000_s1026" name="Equation" r:id="rId3" imgW="952087" imgH="647419" progId="Equation.DSMT4">
              <p:embed/>
            </p:oleObj>
          </a:graphicData>
        </a:graphic>
      </p:graphicFrame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5603875" y="2332038"/>
          <a:ext cx="847725" cy="393700"/>
        </p:xfrm>
        <a:graphic>
          <a:graphicData uri="http://schemas.openxmlformats.org/presentationml/2006/ole">
            <p:oleObj spid="_x0000_s1027" name="Equation" r:id="rId4" imgW="850531" imgH="393529" progId="Equation.DSMT4">
              <p:embed/>
            </p:oleObj>
          </a:graphicData>
        </a:graphic>
      </p:graphicFrame>
      <p:sp>
        <p:nvSpPr>
          <p:cNvPr id="1045" name="Text Box 8"/>
          <p:cNvSpPr txBox="1">
            <a:spLocks noChangeArrowheads="1"/>
          </p:cNvSpPr>
          <p:nvPr/>
        </p:nvSpPr>
        <p:spPr bwMode="auto">
          <a:xfrm>
            <a:off x="900113" y="3429000"/>
            <a:ext cx="3095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Laplace transform</a:t>
            </a:r>
            <a:r>
              <a:rPr lang="zh-TW" altLang="en-US" b="0">
                <a:solidFill>
                  <a:srgbClr val="3333FF"/>
                </a:solidFill>
              </a:rPr>
              <a:t>可以將</a:t>
            </a:r>
            <a:r>
              <a:rPr lang="en-US" altLang="zh-TW" b="0">
                <a:solidFill>
                  <a:srgbClr val="3333FF"/>
                </a:solidFill>
              </a:rPr>
              <a:t> </a:t>
            </a:r>
          </a:p>
        </p:txBody>
      </p:sp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4067175" y="3284538"/>
          <a:ext cx="949325" cy="647700"/>
        </p:xfrm>
        <a:graphic>
          <a:graphicData uri="http://schemas.openxmlformats.org/presentationml/2006/ole">
            <p:oleObj spid="_x0000_s1028" name="Equation" r:id="rId5" imgW="952087" imgH="647419" progId="Equation.DSMT4">
              <p:embed/>
            </p:oleObj>
          </a:graphicData>
        </a:graphic>
      </p:graphicFrame>
      <p:sp>
        <p:nvSpPr>
          <p:cNvPr id="1046" name="Text Box 10"/>
          <p:cNvSpPr txBox="1">
            <a:spLocks noChangeArrowheads="1"/>
          </p:cNvSpPr>
          <p:nvPr/>
        </p:nvSpPr>
        <p:spPr bwMode="auto">
          <a:xfrm>
            <a:off x="5076825" y="3429000"/>
            <a:ext cx="1584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3333FF"/>
                </a:solidFill>
              </a:rPr>
              <a:t>變成</a:t>
            </a:r>
          </a:p>
        </p:txBody>
      </p:sp>
      <p:graphicFrame>
        <p:nvGraphicFramePr>
          <p:cNvPr id="1029" name="Object 11"/>
          <p:cNvGraphicFramePr>
            <a:graphicFrameLocks noChangeAspect="1"/>
          </p:cNvGraphicFramePr>
          <p:nvPr/>
        </p:nvGraphicFramePr>
        <p:xfrm>
          <a:off x="971550" y="4437063"/>
          <a:ext cx="6483350" cy="393700"/>
        </p:xfrm>
        <a:graphic>
          <a:graphicData uri="http://schemas.openxmlformats.org/presentationml/2006/ole">
            <p:oleObj spid="_x0000_s1029" name="Equation" r:id="rId6" imgW="65024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4F2DC1-2A0F-4BDB-82DD-A63B2F7C1A7E}" type="slidenum">
              <a:rPr lang="en-US" altLang="zh-TW" smtClean="0"/>
              <a:pPr/>
              <a:t>428</a:t>
            </a:fld>
            <a:endParaRPr lang="en-US" altLang="zh-TW" smtClean="0"/>
          </a:p>
        </p:txBody>
      </p:sp>
      <p:sp>
        <p:nvSpPr>
          <p:cNvPr id="10245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77557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7-1-4  When Does the Laplace Transforms Exist?</a:t>
            </a: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468313" y="1196975"/>
            <a:ext cx="7056437" cy="4365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996600"/>
                </a:solidFill>
              </a:rPr>
              <a:t>Constraint 1 </a:t>
            </a:r>
            <a:r>
              <a:rPr lang="en-US" altLang="zh-TW" b="0"/>
              <a:t>for the existence of the Laplace transform :</a:t>
            </a:r>
            <a:r>
              <a:rPr lang="en-US" altLang="zh-TW">
                <a:solidFill>
                  <a:srgbClr val="663300"/>
                </a:solidFill>
              </a:rPr>
              <a:t> 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For a function </a:t>
            </a:r>
            <a:r>
              <a:rPr lang="en-US" altLang="zh-TW" b="0" i="1">
                <a:solidFill>
                  <a:srgbClr val="3333FF"/>
                </a:solidFill>
              </a:rPr>
              <a:t>f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</a:rPr>
              <a:t>), there should exist constants </a:t>
            </a:r>
            <a:r>
              <a:rPr lang="en-US" altLang="zh-TW" b="0" i="1">
                <a:solidFill>
                  <a:srgbClr val="3333FF"/>
                </a:solidFill>
              </a:rPr>
              <a:t>c</a:t>
            </a:r>
            <a:r>
              <a:rPr lang="en-US" altLang="zh-TW" b="0">
                <a:solidFill>
                  <a:srgbClr val="3333FF"/>
                </a:solidFill>
              </a:rPr>
              <a:t>, </a:t>
            </a:r>
            <a:r>
              <a:rPr lang="en-US" altLang="zh-TW" b="0" i="1">
                <a:solidFill>
                  <a:srgbClr val="3333FF"/>
                </a:solidFill>
              </a:rPr>
              <a:t>M</a:t>
            </a:r>
            <a:r>
              <a:rPr lang="en-US" altLang="zh-TW" b="0">
                <a:solidFill>
                  <a:srgbClr val="3333FF"/>
                </a:solidFill>
              </a:rPr>
              <a:t> &gt;  0, and 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</a:rPr>
              <a:t> &gt; 0  such that   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908175" y="2492375"/>
          <a:ext cx="1422400" cy="406400"/>
        </p:xfrm>
        <a:graphic>
          <a:graphicData uri="http://schemas.openxmlformats.org/presentationml/2006/ole">
            <p:oleObj spid="_x0000_s10242" name="Equation" r:id="rId3" imgW="1434477" imgH="406224" progId="Equation.DSMT4">
              <p:embed/>
            </p:oleObj>
          </a:graphicData>
        </a:graphic>
      </p:graphicFrame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3563938" y="2492375"/>
            <a:ext cx="1800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for all 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</a:rPr>
              <a:t> &gt; T</a:t>
            </a: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611188" y="2997200"/>
            <a:ext cx="7200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In this condition,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is said to be of </a:t>
            </a:r>
            <a:r>
              <a:rPr lang="en-US" altLang="zh-TW" b="0" u="sng">
                <a:solidFill>
                  <a:srgbClr val="3333FF"/>
                </a:solidFill>
              </a:rPr>
              <a:t>exponential order </a:t>
            </a:r>
            <a:r>
              <a:rPr lang="en-US" altLang="zh-TW" b="0" i="1" u="sng">
                <a:solidFill>
                  <a:srgbClr val="3333FF"/>
                </a:solidFill>
              </a:rPr>
              <a:t>c</a:t>
            </a:r>
            <a:r>
              <a:rPr lang="en-US" altLang="zh-TW" b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1403350" y="5805488"/>
            <a:ext cx="20891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Fig. 7.1.2</a:t>
            </a:r>
          </a:p>
        </p:txBody>
      </p:sp>
      <p:pic>
        <p:nvPicPr>
          <p:cNvPr id="10251" name="圖片 10"/>
          <p:cNvPicPr>
            <a:picLocks noChangeAspect="1"/>
          </p:cNvPicPr>
          <p:nvPr/>
        </p:nvPicPr>
        <p:blipFill>
          <a:blip r:embed="rId4" cstate="print"/>
          <a:srcRect l="6685" t="3587" r="5602" b="3902"/>
          <a:stretch>
            <a:fillRect/>
          </a:stretch>
        </p:blipFill>
        <p:spPr bwMode="auto">
          <a:xfrm>
            <a:off x="2700338" y="3573463"/>
            <a:ext cx="533400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圖片 10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4365625"/>
            <a:ext cx="12271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868C9-902D-4E35-928D-859BADF24CD8}" type="slidenum">
              <a:rPr lang="en-US" altLang="zh-TW" smtClean="0"/>
              <a:pPr/>
              <a:t>518</a:t>
            </a:fld>
            <a:endParaRPr lang="en-US" altLang="zh-TW" smtClean="0"/>
          </a:p>
        </p:txBody>
      </p:sp>
      <p:sp>
        <p:nvSpPr>
          <p:cNvPr id="98314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7777163" cy="4365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(6) General solutions </a:t>
            </a:r>
          </a:p>
        </p:txBody>
      </p:sp>
      <p:sp>
        <p:nvSpPr>
          <p:cNvPr id="98315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u="sng"/>
              <a:t>Laplace transform </a:t>
            </a:r>
            <a:r>
              <a:rPr lang="zh-TW" altLang="en-US" b="0" u="sng"/>
              <a:t>的 </a:t>
            </a:r>
            <a:r>
              <a:rPr lang="en-US" altLang="zh-TW" b="0" u="sng"/>
              <a:t>general solution</a:t>
            </a:r>
            <a:r>
              <a:rPr lang="zh-TW" altLang="en-US" b="0" u="sng"/>
              <a:t>，可以用 </a:t>
            </a:r>
            <a:r>
              <a:rPr lang="en-US" altLang="zh-TW" b="0" u="sng"/>
              <a:t>initial conditions </a:t>
            </a:r>
            <a:r>
              <a:rPr lang="zh-TW" altLang="en-US" b="0" u="sng"/>
              <a:t>來表示。</a:t>
            </a:r>
          </a:p>
        </p:txBody>
      </p:sp>
      <p:sp>
        <p:nvSpPr>
          <p:cNvPr id="98316" name="Text Box 4"/>
          <p:cNvSpPr txBox="1">
            <a:spLocks noChangeArrowheads="1"/>
          </p:cNvSpPr>
          <p:nvPr/>
        </p:nvSpPr>
        <p:spPr bwMode="auto">
          <a:xfrm>
            <a:off x="395288" y="2349500"/>
            <a:ext cx="172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例子：</a:t>
            </a:r>
          </a:p>
        </p:txBody>
      </p:sp>
      <p:graphicFrame>
        <p:nvGraphicFramePr>
          <p:cNvPr id="98306" name="Object 5"/>
          <p:cNvGraphicFramePr>
            <a:graphicFrameLocks noChangeAspect="1"/>
          </p:cNvGraphicFramePr>
          <p:nvPr/>
        </p:nvGraphicFramePr>
        <p:xfrm>
          <a:off x="1403350" y="2420938"/>
          <a:ext cx="1976438" cy="368300"/>
        </p:xfrm>
        <a:graphic>
          <a:graphicData uri="http://schemas.openxmlformats.org/presentationml/2006/ole">
            <p:oleObj spid="_x0000_s98306" name="Equation" r:id="rId3" imgW="1981200" imgH="368300" progId="Equation.DSMT4">
              <p:embed/>
            </p:oleObj>
          </a:graphicData>
        </a:graphic>
      </p:graphicFrame>
      <p:graphicFrame>
        <p:nvGraphicFramePr>
          <p:cNvPr id="98307" name="Object 6"/>
          <p:cNvGraphicFramePr>
            <a:graphicFrameLocks noChangeAspect="1"/>
          </p:cNvGraphicFramePr>
          <p:nvPr/>
        </p:nvGraphicFramePr>
        <p:xfrm>
          <a:off x="5724525" y="2420938"/>
          <a:ext cx="2154238" cy="393700"/>
        </p:xfrm>
        <a:graphic>
          <a:graphicData uri="http://schemas.openxmlformats.org/presentationml/2006/ole">
            <p:oleObj spid="_x0000_s98307" name="Equation" r:id="rId4" imgW="2159000" imgH="393700" progId="Equation.DSMT4">
              <p:embed/>
            </p:oleObj>
          </a:graphicData>
        </a:graphic>
      </p:graphicFrame>
      <p:sp>
        <p:nvSpPr>
          <p:cNvPr id="98317" name="Text Box 7"/>
          <p:cNvSpPr txBox="1">
            <a:spLocks noChangeArrowheads="1"/>
          </p:cNvSpPr>
          <p:nvPr/>
        </p:nvSpPr>
        <p:spPr bwMode="auto">
          <a:xfrm>
            <a:off x="468313" y="3213100"/>
            <a:ext cx="3095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用 </a:t>
            </a:r>
            <a:r>
              <a:rPr lang="en-US" altLang="zh-TW" b="0"/>
              <a:t>Laplace transform </a:t>
            </a:r>
            <a:r>
              <a:rPr lang="zh-TW" altLang="en-US" b="0"/>
              <a:t>：</a:t>
            </a:r>
          </a:p>
        </p:txBody>
      </p:sp>
      <p:graphicFrame>
        <p:nvGraphicFramePr>
          <p:cNvPr id="98308" name="Object 8"/>
          <p:cNvGraphicFramePr>
            <a:graphicFrameLocks noChangeAspect="1"/>
          </p:cNvGraphicFramePr>
          <p:nvPr/>
        </p:nvGraphicFramePr>
        <p:xfrm>
          <a:off x="1403350" y="3716338"/>
          <a:ext cx="3965575" cy="393700"/>
        </p:xfrm>
        <a:graphic>
          <a:graphicData uri="http://schemas.openxmlformats.org/presentationml/2006/ole">
            <p:oleObj spid="_x0000_s98308" name="Equation" r:id="rId5" imgW="3975100" imgH="393700" progId="Equation.DSMT4">
              <p:embed/>
            </p:oleObj>
          </a:graphicData>
        </a:graphic>
      </p:graphicFrame>
      <p:graphicFrame>
        <p:nvGraphicFramePr>
          <p:cNvPr id="98309" name="Object 9"/>
          <p:cNvGraphicFramePr>
            <a:graphicFrameLocks noChangeAspect="1"/>
          </p:cNvGraphicFramePr>
          <p:nvPr/>
        </p:nvGraphicFramePr>
        <p:xfrm>
          <a:off x="1390650" y="4292600"/>
          <a:ext cx="5546725" cy="698500"/>
        </p:xfrm>
        <a:graphic>
          <a:graphicData uri="http://schemas.openxmlformats.org/presentationml/2006/ole">
            <p:oleObj spid="_x0000_s98309" name="Equation" r:id="rId6" imgW="5562600" imgH="698500" progId="Equation.DSMT4">
              <p:embed/>
            </p:oleObj>
          </a:graphicData>
        </a:graphic>
      </p:graphicFrame>
      <p:graphicFrame>
        <p:nvGraphicFramePr>
          <p:cNvPr id="98310" name="Object 10"/>
          <p:cNvGraphicFramePr>
            <a:graphicFrameLocks noChangeAspect="1"/>
          </p:cNvGraphicFramePr>
          <p:nvPr/>
        </p:nvGraphicFramePr>
        <p:xfrm>
          <a:off x="1403350" y="5229225"/>
          <a:ext cx="3887788" cy="647700"/>
        </p:xfrm>
        <a:graphic>
          <a:graphicData uri="http://schemas.openxmlformats.org/presentationml/2006/ole">
            <p:oleObj spid="_x0000_s98310" name="Equation" r:id="rId7" imgW="3898900" imgH="647700" progId="Equation.DSMT4">
              <p:embed/>
            </p:oleObj>
          </a:graphicData>
        </a:graphic>
      </p:graphicFrame>
      <p:sp>
        <p:nvSpPr>
          <p:cNvPr id="98318" name="文字方塊 11"/>
          <p:cNvSpPr txBox="1">
            <a:spLocks noChangeArrowheads="1"/>
          </p:cNvSpPr>
          <p:nvPr/>
        </p:nvSpPr>
        <p:spPr bwMode="auto">
          <a:xfrm>
            <a:off x="3708400" y="2276475"/>
            <a:ext cx="18002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b="0"/>
              <a:t>用</a:t>
            </a:r>
            <a:r>
              <a:rPr lang="en-US" altLang="zh-TW" b="0"/>
              <a:t>Sec. 4-3 </a:t>
            </a:r>
            <a:r>
              <a:rPr lang="zh-TW" altLang="en-US" b="0"/>
              <a:t>的方法解出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F51771-EDF1-4D36-B214-35789BCD1DCB}" type="slidenum">
              <a:rPr lang="en-US" altLang="zh-TW" smtClean="0"/>
              <a:pPr/>
              <a:t>519</a:t>
            </a:fld>
            <a:endParaRPr lang="en-US" altLang="zh-TW" smtClean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684213" y="908050"/>
          <a:ext cx="5064125" cy="647700"/>
        </p:xfrm>
        <a:graphic>
          <a:graphicData uri="http://schemas.openxmlformats.org/presentationml/2006/ole">
            <p:oleObj spid="_x0000_s99330" name="Equation" r:id="rId3" imgW="5080000" imgH="647700" progId="Equation.DSMT4">
              <p:embed/>
            </p:oleObj>
          </a:graphicData>
        </a:graphic>
      </p:graphicFrame>
      <p:sp>
        <p:nvSpPr>
          <p:cNvPr id="99337" name="Text Box 3"/>
          <p:cNvSpPr txBox="1">
            <a:spLocks noChangeArrowheads="1"/>
          </p:cNvSpPr>
          <p:nvPr/>
        </p:nvSpPr>
        <p:spPr bwMode="auto">
          <a:xfrm>
            <a:off x="179388" y="333375"/>
            <a:ext cx="39608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和 </a:t>
            </a:r>
            <a:r>
              <a:rPr lang="en-US" altLang="zh-TW" b="0"/>
              <a:t>Section 4-3 </a:t>
            </a:r>
            <a:r>
              <a:rPr lang="zh-TW" altLang="en-US" b="0"/>
              <a:t>的解互相比較</a:t>
            </a:r>
          </a:p>
        </p:txBody>
      </p:sp>
      <p:graphicFrame>
        <p:nvGraphicFramePr>
          <p:cNvPr id="99331" name="Object 4"/>
          <p:cNvGraphicFramePr>
            <a:graphicFrameLocks noChangeAspect="1"/>
          </p:cNvGraphicFramePr>
          <p:nvPr/>
        </p:nvGraphicFramePr>
        <p:xfrm>
          <a:off x="1403350" y="2060575"/>
          <a:ext cx="1546225" cy="368300"/>
        </p:xfrm>
        <a:graphic>
          <a:graphicData uri="http://schemas.openxmlformats.org/presentationml/2006/ole">
            <p:oleObj spid="_x0000_s99331" name="Equation" r:id="rId4" imgW="1549400" imgH="368300" progId="Equation.DSMT4">
              <p:embed/>
            </p:oleObj>
          </a:graphicData>
        </a:graphic>
      </p:graphicFrame>
      <p:graphicFrame>
        <p:nvGraphicFramePr>
          <p:cNvPr id="99332" name="Object 5"/>
          <p:cNvGraphicFramePr>
            <a:graphicFrameLocks noChangeAspect="1"/>
          </p:cNvGraphicFramePr>
          <p:nvPr/>
        </p:nvGraphicFramePr>
        <p:xfrm>
          <a:off x="6516688" y="1628775"/>
          <a:ext cx="1889125" cy="368300"/>
        </p:xfrm>
        <a:graphic>
          <a:graphicData uri="http://schemas.openxmlformats.org/presentationml/2006/ole">
            <p:oleObj spid="_x0000_s99332" name="Equation" r:id="rId5" imgW="1892300" imgH="368300" progId="Equation.DSMT4">
              <p:embed/>
            </p:oleObj>
          </a:graphicData>
        </a:graphic>
      </p:graphicFrame>
      <p:graphicFrame>
        <p:nvGraphicFramePr>
          <p:cNvPr id="99333" name="Object 6"/>
          <p:cNvGraphicFramePr>
            <a:graphicFrameLocks noChangeAspect="1"/>
          </p:cNvGraphicFramePr>
          <p:nvPr/>
        </p:nvGraphicFramePr>
        <p:xfrm>
          <a:off x="1331913" y="2924175"/>
          <a:ext cx="2152650" cy="393700"/>
        </p:xfrm>
        <a:graphic>
          <a:graphicData uri="http://schemas.openxmlformats.org/presentationml/2006/ole">
            <p:oleObj spid="_x0000_s99333" name="Equation" r:id="rId6" imgW="2159000" imgH="393700" progId="Equation.DSMT4">
              <p:embed/>
            </p:oleObj>
          </a:graphicData>
        </a:graphic>
      </p:graphicFrame>
      <p:sp>
        <p:nvSpPr>
          <p:cNvPr id="99338" name="Text Box 7"/>
          <p:cNvSpPr txBox="1">
            <a:spLocks noChangeArrowheads="1"/>
          </p:cNvSpPr>
          <p:nvPr/>
        </p:nvSpPr>
        <p:spPr bwMode="auto">
          <a:xfrm>
            <a:off x="755650" y="1989138"/>
            <a:ext cx="647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將</a:t>
            </a:r>
          </a:p>
        </p:txBody>
      </p:sp>
      <p:graphicFrame>
        <p:nvGraphicFramePr>
          <p:cNvPr id="99334" name="Object 8"/>
          <p:cNvGraphicFramePr>
            <a:graphicFrameLocks noChangeAspect="1"/>
          </p:cNvGraphicFramePr>
          <p:nvPr/>
        </p:nvGraphicFramePr>
        <p:xfrm>
          <a:off x="6516688" y="981075"/>
          <a:ext cx="1546225" cy="368300"/>
        </p:xfrm>
        <a:graphic>
          <a:graphicData uri="http://schemas.openxmlformats.org/presentationml/2006/ole">
            <p:oleObj spid="_x0000_s99334" name="Equation" r:id="rId7" imgW="1549400" imgH="368300" progId="Equation.DSMT4">
              <p:embed/>
            </p:oleObj>
          </a:graphicData>
        </a:graphic>
      </p:graphicFrame>
      <p:graphicFrame>
        <p:nvGraphicFramePr>
          <p:cNvPr id="99335" name="Object 9"/>
          <p:cNvGraphicFramePr>
            <a:graphicFrameLocks noChangeAspect="1"/>
          </p:cNvGraphicFramePr>
          <p:nvPr/>
        </p:nvGraphicFramePr>
        <p:xfrm>
          <a:off x="3348038" y="2060575"/>
          <a:ext cx="1889125" cy="368300"/>
        </p:xfrm>
        <a:graphic>
          <a:graphicData uri="http://schemas.openxmlformats.org/presentationml/2006/ole">
            <p:oleObj spid="_x0000_s99335" name="Equation" r:id="rId8" imgW="1892300" imgH="368300" progId="Equation.DSMT4">
              <p:embed/>
            </p:oleObj>
          </a:graphicData>
        </a:graphic>
      </p:graphicFrame>
      <p:sp>
        <p:nvSpPr>
          <p:cNvPr id="99339" name="Text Box 10"/>
          <p:cNvSpPr txBox="1">
            <a:spLocks noChangeArrowheads="1"/>
          </p:cNvSpPr>
          <p:nvPr/>
        </p:nvSpPr>
        <p:spPr bwMode="auto">
          <a:xfrm>
            <a:off x="5435600" y="1989138"/>
            <a:ext cx="865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代入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95F04D-1E4F-417D-84E9-4022156D591B}" type="slidenum">
              <a:rPr lang="en-US" altLang="zh-TW" smtClean="0"/>
              <a:pPr/>
              <a:t>520</a:t>
            </a:fld>
            <a:endParaRPr lang="en-US" altLang="zh-TW" smtClean="0"/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755650" y="620713"/>
            <a:ext cx="799306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zh-TW" b="0"/>
              <a:t>Exercise for Practice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b="0"/>
              <a:t>Sec. 7-1:         5, 9, 10, 12, 30, 33, 34, 38, 41, 50, 55, 56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b="0"/>
              <a:t>Sec. 7-2:  </a:t>
            </a:r>
            <a:r>
              <a:rPr lang="zh-TW" altLang="en-US" b="0"/>
              <a:t>　   </a:t>
            </a:r>
            <a:r>
              <a:rPr lang="en-US" altLang="zh-TW" b="0"/>
              <a:t>11, 18, 23, 27, 28, 30, 37, 38, 41, 42, 43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b="0"/>
              <a:t>Sec. 7-3:  </a:t>
            </a:r>
            <a:r>
              <a:rPr lang="zh-TW" altLang="en-US" b="0"/>
              <a:t>　   </a:t>
            </a:r>
            <a:r>
              <a:rPr lang="en-US" altLang="zh-TW" b="0"/>
              <a:t>10, 12, 16, 19, 26, 34, 35, 42, 56, 58, 62, 64, 66, 70,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b="0"/>
              <a:t>                       74, 83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b="0"/>
              <a:t>Sec. 7-4:  </a:t>
            </a:r>
            <a:r>
              <a:rPr lang="zh-TW" altLang="en-US" b="0"/>
              <a:t>　   </a:t>
            </a:r>
            <a:r>
              <a:rPr lang="en-US" altLang="zh-TW" b="0"/>
              <a:t>2, 13, 24, 25, 26, 38, 40, 43, 52, 53, 54, 59, 61, 63, 66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b="0"/>
              <a:t>Sec. 7-5: </a:t>
            </a:r>
            <a:r>
              <a:rPr lang="zh-TW" altLang="en-US" b="0"/>
              <a:t>　    </a:t>
            </a:r>
            <a:r>
              <a:rPr lang="en-US" altLang="zh-TW" b="0"/>
              <a:t>2, 5, 6, 11, 12, 15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b="0"/>
              <a:t>Sec. 7-6:  </a:t>
            </a:r>
            <a:r>
              <a:rPr lang="zh-TW" altLang="en-US" b="0"/>
              <a:t>　   </a:t>
            </a:r>
            <a:r>
              <a:rPr lang="en-US" altLang="zh-TW" b="0"/>
              <a:t>6, 10, 11, 14, 15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zh-TW" b="0"/>
              <a:t>Review  7:  </a:t>
            </a:r>
            <a:r>
              <a:rPr lang="zh-TW" altLang="en-US" b="0"/>
              <a:t>　</a:t>
            </a:r>
            <a:r>
              <a:rPr lang="en-US" altLang="zh-TW" b="0"/>
              <a:t>12, 24, 25, 29, 36, 38, 39, 42, 43, 44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77C513-E060-44C4-BAB1-BA6B51B03026}" type="slidenum">
              <a:rPr lang="en-US" altLang="zh-TW" smtClean="0"/>
              <a:pPr/>
              <a:t>429</a:t>
            </a:fld>
            <a:endParaRPr lang="en-US" altLang="zh-TW" smtClean="0"/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66976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</a:t>
            </a:r>
            <a:r>
              <a:rPr lang="zh-TW" altLang="en-US" b="0">
                <a:solidFill>
                  <a:srgbClr val="3333FF"/>
                </a:solidFill>
              </a:rPr>
              <a:t>：</a:t>
            </a:r>
            <a:r>
              <a:rPr lang="zh-TW" altLang="en-US" b="0"/>
              <a:t>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</a:t>
            </a:r>
            <a:r>
              <a:rPr lang="en-US" altLang="zh-TW" b="0" i="1"/>
              <a:t>t</a:t>
            </a:r>
            <a:r>
              <a:rPr lang="en-US" altLang="zh-TW" b="0"/>
              <a:t>,  </a:t>
            </a:r>
            <a:r>
              <a:rPr lang="en-US" altLang="zh-TW" b="0" i="1"/>
              <a:t>e</a:t>
            </a:r>
            <a:r>
              <a:rPr lang="en-US" altLang="zh-TW" b="0" baseline="30000">
                <a:cs typeface="Times New Roman" pitchFamily="18" charset="0"/>
              </a:rPr>
              <a:t>−</a:t>
            </a:r>
            <a:r>
              <a:rPr lang="en-US" altLang="zh-TW" b="0" i="1" baseline="30000">
                <a:cs typeface="Times New Roman" pitchFamily="18" charset="0"/>
              </a:rPr>
              <a:t>t</a:t>
            </a:r>
            <a:r>
              <a:rPr lang="en-US" altLang="zh-TW" b="0">
                <a:cs typeface="Times New Roman" pitchFamily="18" charset="0"/>
              </a:rPr>
              <a:t>, 2cos</a:t>
            </a:r>
            <a:r>
              <a:rPr lang="en-US" altLang="zh-TW" b="0" i="1">
                <a:cs typeface="Times New Roman" pitchFamily="18" charset="0"/>
              </a:rPr>
              <a:t>t</a:t>
            </a:r>
            <a:r>
              <a:rPr lang="en-US" altLang="zh-TW" b="0" i="1"/>
              <a:t> </a:t>
            </a:r>
            <a:r>
              <a:rPr lang="en-US" altLang="zh-TW" b="0"/>
              <a:t> </a:t>
            </a:r>
            <a:r>
              <a:rPr lang="zh-TW" altLang="en-US" b="0"/>
              <a:t>皆為 </a:t>
            </a:r>
            <a:r>
              <a:rPr lang="en-US" altLang="zh-TW" b="0"/>
              <a:t>exponential order 1 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95288" y="4724400"/>
            <a:ext cx="66976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3333FF"/>
                </a:solidFill>
              </a:rPr>
              <a:t>例子：</a:t>
            </a:r>
            <a:r>
              <a:rPr lang="zh-TW" altLang="en-US" b="0"/>
              <a:t>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</a:t>
            </a:r>
            <a:r>
              <a:rPr lang="en-US" altLang="zh-TW" b="0" i="1"/>
              <a:t>t</a:t>
            </a:r>
            <a:r>
              <a:rPr lang="en-US" altLang="zh-TW" b="0" i="1" baseline="30000"/>
              <a:t>n</a:t>
            </a:r>
            <a:r>
              <a:rPr lang="en-US" altLang="zh-TW" b="0" baseline="30000"/>
              <a:t> </a:t>
            </a:r>
            <a:r>
              <a:rPr lang="zh-TW" altLang="en-US" b="0"/>
              <a:t>為 </a:t>
            </a:r>
            <a:r>
              <a:rPr lang="en-US" altLang="zh-TW" b="0"/>
              <a:t>exponential order </a:t>
            </a:r>
            <a:r>
              <a:rPr lang="en-US" altLang="zh-TW" b="0" i="1"/>
              <a:t>c</a:t>
            </a:r>
            <a:r>
              <a:rPr lang="en-US" altLang="zh-TW" b="0"/>
              <a:t>, </a:t>
            </a:r>
            <a:r>
              <a:rPr lang="en-US" altLang="zh-TW" b="0" i="1"/>
              <a:t>c</a:t>
            </a:r>
            <a:r>
              <a:rPr lang="en-US" altLang="zh-TW" b="0"/>
              <a:t> &gt; 0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4425950" y="5373688"/>
          <a:ext cx="995363" cy="673100"/>
        </p:xfrm>
        <a:graphic>
          <a:graphicData uri="http://schemas.openxmlformats.org/presentationml/2006/ole">
            <p:oleObj spid="_x0000_s11266" name="Equation" r:id="rId3" imgW="1002865" imgH="672808" progId="Equation.DSMT4">
              <p:embed/>
            </p:oleObj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794375" y="5445125"/>
            <a:ext cx="1800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if </a:t>
            </a:r>
            <a:r>
              <a:rPr lang="en-US" altLang="zh-TW" b="0" i="1"/>
              <a:t>c</a:t>
            </a:r>
            <a:r>
              <a:rPr lang="en-US" altLang="zh-TW" b="0"/>
              <a:t> &gt; 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114425" y="5445125"/>
            <a:ext cx="37449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There exists an </a:t>
            </a:r>
            <a:r>
              <a:rPr lang="en-US" altLang="zh-TW" b="0" i="1"/>
              <a:t>M</a:t>
            </a:r>
            <a:r>
              <a:rPr lang="en-US" altLang="zh-TW" b="0"/>
              <a:t> such that 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50825" y="2852738"/>
            <a:ext cx="1439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Fig. 7.1.3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39750" y="3716338"/>
            <a:ext cx="81359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補充：其實，對一個</a:t>
            </a:r>
            <a:r>
              <a:rPr lang="en-US" altLang="zh-TW" b="0"/>
              <a:t>function </a:t>
            </a:r>
            <a:r>
              <a:rPr lang="zh-TW" altLang="en-US" b="0"/>
              <a:t>而言， </a:t>
            </a:r>
            <a:r>
              <a:rPr lang="en-US" altLang="zh-TW" b="0"/>
              <a:t>exponential order </a:t>
            </a:r>
            <a:r>
              <a:rPr lang="en-US" altLang="zh-TW" b="0" i="1"/>
              <a:t>c</a:t>
            </a:r>
            <a:r>
              <a:rPr lang="en-US" altLang="zh-TW" b="0"/>
              <a:t> </a:t>
            </a:r>
            <a:r>
              <a:rPr lang="zh-TW" altLang="en-US" b="0"/>
              <a:t>不只一個</a:t>
            </a:r>
            <a:r>
              <a:rPr lang="zh-TW" altLang="en-US"/>
              <a:t> </a:t>
            </a:r>
          </a:p>
        </p:txBody>
      </p:sp>
      <p:pic>
        <p:nvPicPr>
          <p:cNvPr id="11274" name="圖片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125538"/>
            <a:ext cx="220503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圖片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1725" y="1187450"/>
            <a:ext cx="2205038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圖片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1196975"/>
            <a:ext cx="22050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文字方塊 14"/>
          <p:cNvSpPr txBox="1">
            <a:spLocks noChangeArrowheads="1"/>
          </p:cNvSpPr>
          <p:nvPr/>
        </p:nvSpPr>
        <p:spPr bwMode="auto">
          <a:xfrm>
            <a:off x="1619250" y="2852738"/>
            <a:ext cx="6483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sz="2000">
                <a:cs typeface="Times New Roman" pitchFamily="18" charset="0"/>
              </a:rPr>
              <a:t>       (a)                                        (b)                               (c)</a:t>
            </a:r>
            <a:endParaRPr lang="zh-TW" altLang="en-US" sz="2000">
              <a:cs typeface="Times New Roman" pitchFamily="18" charset="0"/>
            </a:endParaRPr>
          </a:p>
        </p:txBody>
      </p:sp>
      <p:pic>
        <p:nvPicPr>
          <p:cNvPr id="11278" name="圖片 10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2060575"/>
            <a:ext cx="7381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圖片 10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700" y="1773238"/>
            <a:ext cx="7381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圖片 10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650" y="1700213"/>
            <a:ext cx="7381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2A5AFB-7DD9-4611-8344-2060D1297725}" type="slidenum">
              <a:rPr lang="en-US" altLang="zh-TW" smtClean="0"/>
              <a:pPr/>
              <a:t>430</a:t>
            </a:fld>
            <a:endParaRPr lang="en-US" altLang="zh-TW" smtClean="0"/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6697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</a:t>
            </a:r>
            <a:r>
              <a:rPr lang="zh-TW" altLang="en-US" b="0"/>
              <a:t>：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exp(</a:t>
            </a:r>
            <a:r>
              <a:rPr lang="en-US" altLang="zh-TW" b="0" i="1"/>
              <a:t>t</a:t>
            </a:r>
            <a:r>
              <a:rPr lang="en-US" altLang="zh-TW" b="0" baseline="30000"/>
              <a:t>2</a:t>
            </a:r>
            <a:r>
              <a:rPr lang="en-US" altLang="zh-TW" b="0"/>
              <a:t>) </a:t>
            </a:r>
            <a:r>
              <a:rPr lang="zh-TW" altLang="en-US" b="0"/>
              <a:t>時，並不存在一個 </a:t>
            </a:r>
            <a:r>
              <a:rPr lang="en-US" altLang="zh-TW" b="0" i="1"/>
              <a:t>c</a:t>
            </a:r>
            <a:r>
              <a:rPr lang="en-US" altLang="zh-TW" b="0"/>
              <a:t> </a:t>
            </a:r>
            <a:r>
              <a:rPr lang="zh-TW" altLang="en-US" b="0"/>
              <a:t>使得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700338" y="908050"/>
          <a:ext cx="1422400" cy="406400"/>
        </p:xfrm>
        <a:graphic>
          <a:graphicData uri="http://schemas.openxmlformats.org/presentationml/2006/ole">
            <p:oleObj spid="_x0000_s12290" name="Equation" r:id="rId3" imgW="1434477" imgH="406224" progId="Equation.DSMT4">
              <p:embed/>
            </p:oleObj>
          </a:graphicData>
        </a:graphic>
      </p:graphicFrame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4356100" y="908050"/>
            <a:ext cx="1800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for all </a:t>
            </a:r>
            <a:r>
              <a:rPr lang="en-US" altLang="zh-TW" b="0" i="1"/>
              <a:t>t</a:t>
            </a:r>
            <a:r>
              <a:rPr lang="en-US" altLang="zh-TW" b="0"/>
              <a:t> &gt; </a:t>
            </a:r>
            <a:r>
              <a:rPr lang="en-US" altLang="zh-TW" b="0" i="1"/>
              <a:t>T</a:t>
            </a: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684213" y="4221163"/>
            <a:ext cx="31670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只要有一個 </a:t>
            </a:r>
            <a:r>
              <a:rPr lang="en-US" altLang="zh-TW" b="0" i="1"/>
              <a:t>c</a:t>
            </a:r>
            <a:r>
              <a:rPr lang="en-US" altLang="zh-TW" b="0"/>
              <a:t> </a:t>
            </a:r>
            <a:r>
              <a:rPr lang="zh-TW" altLang="en-US" b="0"/>
              <a:t>使得 </a:t>
            </a:r>
          </a:p>
        </p:txBody>
      </p:sp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3132138" y="4292600"/>
          <a:ext cx="1422400" cy="406400"/>
        </p:xfrm>
        <a:graphic>
          <a:graphicData uri="http://schemas.openxmlformats.org/presentationml/2006/ole">
            <p:oleObj spid="_x0000_s12291" name="Equation" r:id="rId4" imgW="1434477" imgH="406224" progId="Equation.DSMT4">
              <p:embed/>
            </p:oleObj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643438" y="4292600"/>
            <a:ext cx="1800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for all </a:t>
            </a:r>
            <a:r>
              <a:rPr lang="en-US" altLang="zh-TW" b="0" i="1"/>
              <a:t>t</a:t>
            </a:r>
            <a:r>
              <a:rPr lang="en-US" altLang="zh-TW" b="0"/>
              <a:t> &gt; </a:t>
            </a:r>
            <a:r>
              <a:rPr lang="en-US" altLang="zh-TW" b="0" i="1"/>
              <a:t>T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755650" y="4724400"/>
            <a:ext cx="47529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我們稱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zh-TW" altLang="en-US" b="0"/>
              <a:t>為 </a:t>
            </a:r>
            <a:r>
              <a:rPr lang="en-US" altLang="zh-TW" b="0">
                <a:solidFill>
                  <a:srgbClr val="3333FF"/>
                </a:solidFill>
              </a:rPr>
              <a:t>of exponential order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55650" y="5300663"/>
            <a:ext cx="6048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否則，我們稱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zh-TW" altLang="en-US" b="0"/>
              <a:t>為 </a:t>
            </a:r>
            <a:r>
              <a:rPr lang="en-US" altLang="zh-TW" b="0">
                <a:solidFill>
                  <a:srgbClr val="3333FF"/>
                </a:solidFill>
              </a:rPr>
              <a:t>not of exponential order 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011863" y="3284538"/>
            <a:ext cx="2089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Fig. 7.1.4</a:t>
            </a:r>
          </a:p>
        </p:txBody>
      </p:sp>
      <p:pic>
        <p:nvPicPr>
          <p:cNvPr id="12300" name="圖片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1557338"/>
            <a:ext cx="2922588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圖片 10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613" y="3429000"/>
            <a:ext cx="8096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0AAD6E-406B-4374-ADC4-A12670AAD9EC}" type="slidenum">
              <a:rPr lang="en-US" altLang="zh-TW" smtClean="0"/>
              <a:pPr/>
              <a:t>431</a:t>
            </a:fld>
            <a:endParaRPr lang="en-US" altLang="zh-TW" smtClean="0"/>
          </a:p>
        </p:txBody>
      </p:sp>
      <p:sp>
        <p:nvSpPr>
          <p:cNvPr id="13327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056437" cy="4365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996600"/>
                </a:solidFill>
              </a:rPr>
              <a:t>Constraint 2 </a:t>
            </a:r>
            <a:r>
              <a:rPr lang="en-US" altLang="zh-TW" b="0"/>
              <a:t>for the existence of the Laplace transform </a:t>
            </a:r>
            <a:r>
              <a:rPr lang="en-US" altLang="zh-TW">
                <a:solidFill>
                  <a:srgbClr val="663300"/>
                </a:solidFill>
              </a:rPr>
              <a:t>: </a:t>
            </a:r>
          </a:p>
        </p:txBody>
      </p:sp>
      <p:sp>
        <p:nvSpPr>
          <p:cNvPr id="13328" name="Text Box 3"/>
          <p:cNvSpPr txBox="1">
            <a:spLocks noChangeArrowheads="1"/>
          </p:cNvSpPr>
          <p:nvPr/>
        </p:nvSpPr>
        <p:spPr bwMode="auto">
          <a:xfrm>
            <a:off x="395288" y="765175"/>
            <a:ext cx="62642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solidFill>
                  <a:srgbClr val="3333FF"/>
                </a:solidFill>
              </a:rPr>
              <a:t> f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</a:rPr>
              <a:t>) should be piecewise continuous on [0, 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)</a:t>
            </a:r>
            <a:endParaRPr lang="en-US" altLang="en-US" b="0">
              <a:solidFill>
                <a:srgbClr val="3333FF"/>
              </a:solidFill>
              <a:sym typeface="Symbol" pitchFamily="18" charset="2"/>
            </a:endParaRPr>
          </a:p>
        </p:txBody>
      </p:sp>
      <p:sp>
        <p:nvSpPr>
          <p:cNvPr id="13329" name="Text Box 4"/>
          <p:cNvSpPr txBox="1">
            <a:spLocks noChangeArrowheads="1"/>
          </p:cNvSpPr>
          <p:nvPr/>
        </p:nvSpPr>
        <p:spPr bwMode="auto">
          <a:xfrm>
            <a:off x="539750" y="1412875"/>
            <a:ext cx="59769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在任何 </a:t>
            </a:r>
            <a:r>
              <a:rPr lang="en-US" altLang="zh-TW" b="0" i="1"/>
              <a:t>t</a:t>
            </a:r>
            <a:r>
              <a:rPr lang="en-US" altLang="zh-TW" b="0"/>
              <a:t> </a:t>
            </a:r>
            <a:r>
              <a:rPr lang="en-US" altLang="zh-TW" b="0">
                <a:sym typeface="Symbol" pitchFamily="18" charset="2"/>
              </a:rPr>
              <a:t> [</a:t>
            </a:r>
            <a:r>
              <a:rPr lang="en-US" altLang="zh-TW" b="0" i="1">
                <a:sym typeface="Symbol" pitchFamily="18" charset="2"/>
              </a:rPr>
              <a:t>a</a:t>
            </a:r>
            <a:r>
              <a:rPr lang="en-US" altLang="zh-TW" b="0">
                <a:sym typeface="Symbol" pitchFamily="18" charset="2"/>
              </a:rPr>
              <a:t>, </a:t>
            </a:r>
            <a:r>
              <a:rPr lang="en-US" altLang="zh-TW" b="0" i="1">
                <a:sym typeface="Symbol" pitchFamily="18" charset="2"/>
              </a:rPr>
              <a:t>b</a:t>
            </a:r>
            <a:r>
              <a:rPr lang="en-US" altLang="zh-TW" b="0">
                <a:sym typeface="Symbol" pitchFamily="18" charset="2"/>
              </a:rPr>
              <a:t>] </a:t>
            </a:r>
            <a:r>
              <a:rPr lang="zh-TW" altLang="en-US" b="0">
                <a:sym typeface="Symbol" pitchFamily="18" charset="2"/>
              </a:rPr>
              <a:t>的區間內   </a:t>
            </a:r>
            <a:r>
              <a:rPr lang="en-US" altLang="zh-TW" b="0">
                <a:sym typeface="Symbol" pitchFamily="18" charset="2"/>
              </a:rPr>
              <a:t>(</a:t>
            </a:r>
            <a:r>
              <a:rPr lang="en-US" altLang="zh-TW" b="0"/>
              <a:t>0 </a:t>
            </a:r>
            <a:r>
              <a:rPr lang="en-US" altLang="zh-TW" b="0">
                <a:sym typeface="Symbol" pitchFamily="18" charset="2"/>
              </a:rPr>
              <a:t> </a:t>
            </a:r>
            <a:r>
              <a:rPr lang="en-US" altLang="zh-TW" b="0" i="1">
                <a:sym typeface="Symbol" pitchFamily="18" charset="2"/>
              </a:rPr>
              <a:t>a</a:t>
            </a:r>
            <a:r>
              <a:rPr lang="en-US" altLang="zh-TW" b="0">
                <a:sym typeface="Symbol" pitchFamily="18" charset="2"/>
              </a:rPr>
              <a:t>  </a:t>
            </a:r>
            <a:r>
              <a:rPr lang="en-US" altLang="zh-TW" b="0" i="1">
                <a:sym typeface="Symbol" pitchFamily="18" charset="2"/>
              </a:rPr>
              <a:t>b</a:t>
            </a:r>
            <a:r>
              <a:rPr lang="en-US" altLang="zh-TW" b="0">
                <a:sym typeface="Symbol" pitchFamily="18" charset="2"/>
              </a:rPr>
              <a:t> &lt; ) </a:t>
            </a:r>
          </a:p>
        </p:txBody>
      </p:sp>
      <p:sp>
        <p:nvSpPr>
          <p:cNvPr id="13330" name="Text Box 7"/>
          <p:cNvSpPr txBox="1">
            <a:spLocks noChangeArrowheads="1"/>
          </p:cNvSpPr>
          <p:nvPr/>
        </p:nvSpPr>
        <p:spPr bwMode="auto">
          <a:xfrm>
            <a:off x="611188" y="5734050"/>
            <a:ext cx="5832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注意：  </a:t>
            </a:r>
            <a:r>
              <a:rPr lang="en-US" altLang="zh-TW" b="0"/>
              <a:t>1/</a:t>
            </a:r>
            <a:r>
              <a:rPr lang="en-US" altLang="zh-TW" b="0" i="1"/>
              <a:t>t</a:t>
            </a:r>
            <a:r>
              <a:rPr lang="en-US" altLang="zh-TW" b="0"/>
              <a:t> </a:t>
            </a:r>
            <a:r>
              <a:rPr lang="zh-TW" altLang="en-US" b="0"/>
              <a:t>不為 </a:t>
            </a:r>
            <a:r>
              <a:rPr lang="en-US" altLang="zh-TW" b="0"/>
              <a:t>piecewise continuous </a:t>
            </a:r>
          </a:p>
        </p:txBody>
      </p:sp>
      <p:sp>
        <p:nvSpPr>
          <p:cNvPr id="13331" name="Text Box 8"/>
          <p:cNvSpPr txBox="1">
            <a:spLocks noChangeArrowheads="1"/>
          </p:cNvSpPr>
          <p:nvPr/>
        </p:nvSpPr>
        <p:spPr bwMode="auto">
          <a:xfrm>
            <a:off x="7092950" y="5157788"/>
            <a:ext cx="16557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Fig. 7.1.1</a:t>
            </a:r>
          </a:p>
        </p:txBody>
      </p:sp>
      <p:pic>
        <p:nvPicPr>
          <p:cNvPr id="13332" name="圖片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708275"/>
            <a:ext cx="5113338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3" name="圖片 10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5157788"/>
            <a:ext cx="882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4" name="Text Box 5"/>
          <p:cNvSpPr txBox="1">
            <a:spLocks noChangeArrowheads="1"/>
          </p:cNvSpPr>
          <p:nvPr/>
        </p:nvSpPr>
        <p:spPr bwMode="auto">
          <a:xfrm>
            <a:off x="539750" y="1916113"/>
            <a:ext cx="59769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zh-TW" altLang="en-US" b="0"/>
              <a:t>為 </a:t>
            </a:r>
            <a:r>
              <a:rPr lang="en-US" altLang="zh-TW" b="0"/>
              <a:t>discontinuous </a:t>
            </a:r>
            <a:r>
              <a:rPr lang="zh-TW" altLang="en-US" b="0"/>
              <a:t>的點的個數為有限的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0"/>
              <a:t>稱作是「</a:t>
            </a:r>
            <a:r>
              <a:rPr lang="en-US" altLang="zh-TW" b="0"/>
              <a:t>piecewise continuous</a:t>
            </a:r>
            <a:r>
              <a:rPr lang="zh-TW" altLang="en-US" b="0"/>
              <a:t>」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96B0C4-83B3-446F-80D7-44FF478068CF}" type="slidenum">
              <a:rPr lang="en-US" altLang="zh-TW" smtClean="0"/>
              <a:pPr/>
              <a:t>432</a:t>
            </a:fld>
            <a:endParaRPr lang="en-US" altLang="zh-TW" smtClean="0"/>
          </a:p>
        </p:txBody>
      </p:sp>
      <p:sp>
        <p:nvSpPr>
          <p:cNvPr id="14343" name="Text Box 2"/>
          <p:cNvSpPr txBox="1">
            <a:spLocks noChangeArrowheads="1"/>
          </p:cNvSpPr>
          <p:nvPr/>
        </p:nvSpPr>
        <p:spPr bwMode="auto">
          <a:xfrm>
            <a:off x="611188" y="620713"/>
            <a:ext cx="7416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Constraints 1 and 2 are “</a:t>
            </a:r>
            <a:r>
              <a:rPr lang="en-US" altLang="zh-TW" b="0">
                <a:solidFill>
                  <a:srgbClr val="663300"/>
                </a:solidFill>
              </a:rPr>
              <a:t>sufficient conditions</a:t>
            </a:r>
            <a:r>
              <a:rPr lang="en-US" altLang="zh-TW" b="0"/>
              <a:t>”</a:t>
            </a:r>
          </a:p>
        </p:txBody>
      </p:sp>
      <p:sp>
        <p:nvSpPr>
          <p:cNvPr id="14344" name="Text Box 3"/>
          <p:cNvSpPr txBox="1">
            <a:spLocks noChangeArrowheads="1"/>
          </p:cNvSpPr>
          <p:nvPr/>
        </p:nvSpPr>
        <p:spPr bwMode="auto">
          <a:xfrm>
            <a:off x="971550" y="1341438"/>
            <a:ext cx="63357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若滿足                           </a:t>
            </a:r>
            <a:r>
              <a:rPr lang="en-US" altLang="zh-TW" b="0"/>
              <a:t>Laplace transform </a:t>
            </a:r>
            <a:r>
              <a:rPr lang="zh-TW" altLang="en-US" b="0"/>
              <a:t>存在</a:t>
            </a:r>
          </a:p>
        </p:txBody>
      </p:sp>
      <p:sp>
        <p:nvSpPr>
          <p:cNvPr id="14345" name="Line 4"/>
          <p:cNvSpPr>
            <a:spLocks noChangeShapeType="1"/>
          </p:cNvSpPr>
          <p:nvPr/>
        </p:nvSpPr>
        <p:spPr bwMode="auto">
          <a:xfrm flipV="1">
            <a:off x="2051050" y="1557338"/>
            <a:ext cx="151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46" name="Text Box 5"/>
          <p:cNvSpPr txBox="1">
            <a:spLocks noChangeArrowheads="1"/>
          </p:cNvSpPr>
          <p:nvPr/>
        </p:nvSpPr>
        <p:spPr bwMode="auto">
          <a:xfrm>
            <a:off x="971550" y="1917700"/>
            <a:ext cx="65516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若不滿足                       </a:t>
            </a:r>
            <a:r>
              <a:rPr lang="en-US" altLang="zh-TW" b="0"/>
              <a:t>Laplace transform </a:t>
            </a:r>
            <a:r>
              <a:rPr lang="zh-TW" altLang="en-US" b="0"/>
              <a:t>未必不存在</a:t>
            </a:r>
          </a:p>
        </p:txBody>
      </p:sp>
      <p:sp>
        <p:nvSpPr>
          <p:cNvPr id="14347" name="Line 6"/>
          <p:cNvSpPr>
            <a:spLocks noChangeShapeType="1"/>
          </p:cNvSpPr>
          <p:nvPr/>
        </p:nvSpPr>
        <p:spPr bwMode="auto">
          <a:xfrm>
            <a:off x="2195513" y="2133600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EAF82-1BE6-4FDA-8534-C121AC9534F6}" type="slidenum">
              <a:rPr lang="en-US" altLang="zh-TW" smtClean="0"/>
              <a:pPr/>
              <a:t>433</a:t>
            </a:fld>
            <a:endParaRPr lang="en-US" altLang="zh-TW" smtClean="0"/>
          </a:p>
        </p:txBody>
      </p:sp>
      <p:sp>
        <p:nvSpPr>
          <p:cNvPr id="15387" name="Text Box 6"/>
          <p:cNvSpPr txBox="1">
            <a:spLocks noChangeArrowheads="1"/>
          </p:cNvSpPr>
          <p:nvPr/>
        </p:nvSpPr>
        <p:spPr bwMode="auto">
          <a:xfrm>
            <a:off x="611188" y="404813"/>
            <a:ext cx="61198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3333FF"/>
                </a:solidFill>
              </a:rPr>
              <a:t>反例</a:t>
            </a:r>
            <a:r>
              <a:rPr lang="zh-TW" altLang="en-US" b="0"/>
              <a:t>：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</a:t>
            </a:r>
            <a:r>
              <a:rPr lang="en-US" altLang="zh-TW" b="0" i="1"/>
              <a:t>t</a:t>
            </a:r>
            <a:r>
              <a:rPr lang="en-US" altLang="zh-TW" b="0" baseline="30000">
                <a:cs typeface="Times New Roman" pitchFamily="18" charset="0"/>
              </a:rPr>
              <a:t>−1/2</a:t>
            </a:r>
            <a:r>
              <a:rPr lang="en-US" altLang="zh-TW" b="0">
                <a:cs typeface="Times New Roman" pitchFamily="18" charset="0"/>
              </a:rPr>
              <a:t> </a:t>
            </a:r>
            <a:r>
              <a:rPr lang="zh-TW" altLang="en-US" b="0">
                <a:cs typeface="Times New Roman" pitchFamily="18" charset="0"/>
              </a:rPr>
              <a:t>不為 </a:t>
            </a:r>
            <a:r>
              <a:rPr lang="en-US" altLang="zh-TW" b="0">
                <a:cs typeface="Times New Roman" pitchFamily="18" charset="0"/>
              </a:rPr>
              <a:t>piecewise continuous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>
                <a:cs typeface="Times New Roman" pitchFamily="18" charset="0"/>
              </a:rPr>
              <a:t>            </a:t>
            </a:r>
            <a:r>
              <a:rPr lang="zh-TW" altLang="en-US" b="0">
                <a:cs typeface="Times New Roman" pitchFamily="18" charset="0"/>
              </a:rPr>
              <a:t>但是  </a:t>
            </a:r>
            <a:r>
              <a:rPr lang="en-US" altLang="zh-TW" b="0">
                <a:cs typeface="Times New Roman" pitchFamily="18" charset="0"/>
              </a:rPr>
              <a:t>Laplace transform </a:t>
            </a:r>
            <a:r>
              <a:rPr lang="zh-TW" altLang="en-US" b="0">
                <a:cs typeface="Times New Roman" pitchFamily="18" charset="0"/>
              </a:rPr>
              <a:t>存在 </a:t>
            </a: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5148263" y="909638"/>
          <a:ext cx="1762125" cy="419100"/>
        </p:xfrm>
        <a:graphic>
          <a:graphicData uri="http://schemas.openxmlformats.org/presentationml/2006/ole">
            <p:oleObj spid="_x0000_s15362" name="Equation" r:id="rId3" imgW="1778000" imgH="419100" progId="Equation.DSMT4">
              <p:embed/>
            </p:oleObj>
          </a:graphicData>
        </a:graphic>
      </p:graphicFrame>
      <p:sp>
        <p:nvSpPr>
          <p:cNvPr id="15388" name="Text Box 9"/>
          <p:cNvSpPr txBox="1">
            <a:spLocks noChangeArrowheads="1"/>
          </p:cNvSpPr>
          <p:nvPr/>
        </p:nvSpPr>
        <p:spPr bwMode="auto">
          <a:xfrm>
            <a:off x="684213" y="3213100"/>
            <a:ext cx="80645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補充說明：</a:t>
            </a:r>
            <a:r>
              <a:rPr lang="en-US" altLang="zh-TW" b="0" i="1"/>
              <a:t> 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</a:t>
            </a:r>
            <a:r>
              <a:rPr lang="en-US" altLang="zh-TW" b="0" i="1"/>
              <a:t>t</a:t>
            </a:r>
            <a:r>
              <a:rPr lang="en-US" altLang="zh-TW" b="0" baseline="30000">
                <a:cs typeface="Times New Roman" pitchFamily="18" charset="0"/>
              </a:rPr>
              <a:t>−1/2</a:t>
            </a:r>
            <a:r>
              <a:rPr lang="en-US" altLang="zh-TW" b="0"/>
              <a:t> </a:t>
            </a:r>
            <a:r>
              <a:rPr lang="zh-TW" altLang="en-US" b="0"/>
              <a:t>不為 </a:t>
            </a:r>
            <a:r>
              <a:rPr lang="en-US" altLang="zh-TW" b="0"/>
              <a:t>piecewise continuous </a:t>
            </a:r>
            <a:r>
              <a:rPr lang="zh-TW" altLang="en-US" b="0"/>
              <a:t>是因為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0"/>
              <a:t>                                       </a:t>
            </a:r>
            <a:r>
              <a:rPr lang="en-US" altLang="zh-TW" b="0" i="1"/>
              <a:t>f</a:t>
            </a:r>
            <a:r>
              <a:rPr lang="en-US" altLang="zh-TW" b="0"/>
              <a:t>(0) </a:t>
            </a:r>
            <a:r>
              <a:rPr lang="en-US" altLang="zh-TW" b="0">
                <a:sym typeface="Symbol" pitchFamily="18" charset="2"/>
              </a:rPr>
              <a:t> 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>
                <a:sym typeface="Symbol" pitchFamily="18" charset="2"/>
              </a:rPr>
              <a:t>                 </a:t>
            </a:r>
            <a:r>
              <a:rPr lang="zh-TW" altLang="en-US" b="0">
                <a:sym typeface="Symbol" pitchFamily="18" charset="2"/>
              </a:rPr>
              <a:t>所以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</a:t>
            </a:r>
            <a:r>
              <a:rPr lang="en-US" altLang="zh-TW"/>
              <a:t> </a:t>
            </a:r>
            <a:r>
              <a:rPr lang="zh-TW" altLang="en-US" b="0"/>
              <a:t>在 </a:t>
            </a:r>
            <a:r>
              <a:rPr lang="en-US" altLang="zh-TW" b="0" i="1"/>
              <a:t>t</a:t>
            </a:r>
            <a:r>
              <a:rPr lang="en-US" altLang="zh-TW" b="0"/>
              <a:t> = 0 </a:t>
            </a:r>
            <a:r>
              <a:rPr lang="zh-TW" altLang="en-US" b="0"/>
              <a:t>附近有無限多個不連續點 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0"/>
              <a:t>                事實上，只要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 baseline="-25000"/>
              <a:t>1</a:t>
            </a:r>
            <a:r>
              <a:rPr lang="en-US" altLang="zh-TW" b="0"/>
              <a:t>) </a:t>
            </a:r>
            <a:r>
              <a:rPr lang="en-US" altLang="zh-TW" b="0">
                <a:sym typeface="Symbol" pitchFamily="18" charset="2"/>
              </a:rPr>
              <a:t> ,  |</a:t>
            </a:r>
            <a:r>
              <a:rPr lang="en-US" altLang="zh-TW" b="0" i="1"/>
              <a:t>t</a:t>
            </a:r>
            <a:r>
              <a:rPr lang="en-US" altLang="zh-TW" b="0" baseline="-25000"/>
              <a:t>1</a:t>
            </a:r>
            <a:r>
              <a:rPr lang="en-US" altLang="zh-TW" b="0"/>
              <a:t>|</a:t>
            </a:r>
            <a:r>
              <a:rPr lang="en-US" altLang="zh-TW" b="0">
                <a:sym typeface="Symbol" pitchFamily="18" charset="2"/>
              </a:rPr>
              <a:t> is not infinite</a:t>
            </a:r>
            <a:r>
              <a:rPr lang="zh-TW" altLang="en-US" b="0">
                <a:sym typeface="Symbol" pitchFamily="18" charset="2"/>
              </a:rPr>
              <a:t>，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0" i="1"/>
              <a:t>                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zh-TW" altLang="en-US" b="0"/>
              <a:t>必定不為 </a:t>
            </a:r>
            <a:r>
              <a:rPr lang="en-US" altLang="zh-TW" b="0"/>
              <a:t>piecewise continuous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F0688F-31D2-43B3-9DDB-457ECA68C4EF}" type="slidenum">
              <a:rPr lang="en-US" altLang="zh-TW" smtClean="0"/>
              <a:pPr/>
              <a:t>434</a:t>
            </a:fld>
            <a:endParaRPr lang="en-US" altLang="zh-TW" smtClean="0"/>
          </a:p>
        </p:txBody>
      </p:sp>
      <p:sp>
        <p:nvSpPr>
          <p:cNvPr id="16393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8280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24000" indent="-1524000"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Theorem 7.1.3</a:t>
            </a:r>
            <a:r>
              <a:rPr lang="en-US" altLang="zh-TW" b="0"/>
              <a:t>  </a:t>
            </a:r>
          </a:p>
          <a:p>
            <a:pPr marL="1524000" indent="-1524000" eaLnBrk="1" hangingPunct="1">
              <a:spcBef>
                <a:spcPct val="50000"/>
              </a:spcBef>
            </a:pPr>
            <a:r>
              <a:rPr lang="en-US" altLang="zh-TW" b="0"/>
              <a:t>If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is piecewise continuous on [0, </a:t>
            </a:r>
            <a:r>
              <a:rPr lang="en-US" altLang="zh-TW" b="0">
                <a:sym typeface="Symbol" pitchFamily="18" charset="2"/>
              </a:rPr>
              <a:t>) and of exponential order, then 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3419475" y="1844675"/>
          <a:ext cx="1409700" cy="457200"/>
        </p:xfrm>
        <a:graphic>
          <a:graphicData uri="http://schemas.openxmlformats.org/presentationml/2006/ole">
            <p:oleObj spid="_x0000_s16386" name="Equation" r:id="rId3" imgW="14224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C8B4F9-C776-4897-9057-B0C297A9BD41}" type="slidenum">
              <a:rPr lang="en-US" altLang="zh-TW" smtClean="0"/>
              <a:pPr/>
              <a:t>435</a:t>
            </a:fld>
            <a:endParaRPr lang="en-US" altLang="zh-TW" smtClean="0"/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77557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7-1-5  Section 7-1 </a:t>
            </a:r>
            <a:r>
              <a:rPr lang="zh-TW" altLang="en-US" sz="2400">
                <a:solidFill>
                  <a:srgbClr val="3333FF"/>
                </a:solidFill>
              </a:rPr>
              <a:t>需要注意的地方</a:t>
            </a: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6697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(1) Laplace transform of some basic functions </a:t>
            </a:r>
            <a:r>
              <a:rPr lang="zh-TW" altLang="en-US" b="0">
                <a:solidFill>
                  <a:srgbClr val="3333FF"/>
                </a:solidFill>
              </a:rPr>
              <a:t>要背起來</a:t>
            </a: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95288" y="2997200"/>
            <a:ext cx="76327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(3) </a:t>
            </a:r>
            <a:r>
              <a:rPr lang="zh-TW" altLang="en-US" b="0"/>
              <a:t>熟悉</a:t>
            </a:r>
            <a:r>
              <a:rPr lang="en-US" altLang="zh-TW" b="0">
                <a:solidFill>
                  <a:srgbClr val="3333FF"/>
                </a:solidFill>
              </a:rPr>
              <a:t>(a) </a:t>
            </a:r>
            <a:r>
              <a:rPr lang="zh-TW" altLang="en-US" b="0">
                <a:solidFill>
                  <a:srgbClr val="3333FF"/>
                </a:solidFill>
              </a:rPr>
              <a:t>包含 </a:t>
            </a:r>
            <a:r>
              <a:rPr lang="en-US" altLang="zh-TW" b="0">
                <a:solidFill>
                  <a:srgbClr val="3333FF"/>
                </a:solidFill>
              </a:rPr>
              <a:t>exponential function </a:t>
            </a:r>
            <a:r>
              <a:rPr lang="zh-TW" altLang="en-US" b="0">
                <a:solidFill>
                  <a:srgbClr val="3333FF"/>
                </a:solidFill>
              </a:rPr>
              <a:t>的積分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0"/>
              <a:t>     以及 </a:t>
            </a:r>
            <a:r>
              <a:rPr lang="en-US" altLang="zh-TW" b="0">
                <a:solidFill>
                  <a:srgbClr val="3333FF"/>
                </a:solidFill>
              </a:rPr>
              <a:t>(b)</a:t>
            </a:r>
            <a:r>
              <a:rPr lang="en-US" altLang="zh-TW" b="0"/>
              <a:t>                                      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                   </a:t>
            </a:r>
            <a:r>
              <a:rPr lang="zh-TW" altLang="en-US" b="0"/>
              <a:t>的積分技巧 </a:t>
            </a:r>
          </a:p>
        </p:txBody>
      </p:sp>
      <p:graphicFrame>
        <p:nvGraphicFramePr>
          <p:cNvPr id="17410" name="Object 5"/>
          <p:cNvGraphicFramePr>
            <a:graphicFrameLocks noChangeAspect="1"/>
          </p:cNvGraphicFramePr>
          <p:nvPr/>
        </p:nvGraphicFramePr>
        <p:xfrm>
          <a:off x="1835150" y="3502025"/>
          <a:ext cx="4762500" cy="558800"/>
        </p:xfrm>
        <a:graphic>
          <a:graphicData uri="http://schemas.openxmlformats.org/presentationml/2006/ole">
            <p:oleObj spid="_x0000_s17410" name="Equation" r:id="rId3" imgW="4775200" imgH="558800" progId="Equation.DSMT4">
              <p:embed/>
            </p:oleObj>
          </a:graphicData>
        </a:graphic>
      </p:graphicFrame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395288" y="4437063"/>
            <a:ext cx="7632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(4) </a:t>
            </a:r>
            <a:r>
              <a:rPr lang="zh-TW" altLang="en-US" b="0"/>
              <a:t>要迅速判斷一個式子當 </a:t>
            </a:r>
            <a:r>
              <a:rPr lang="en-US" altLang="zh-TW" b="0" i="1"/>
              <a:t>t</a:t>
            </a:r>
            <a:r>
              <a:rPr lang="en-US" altLang="zh-TW" b="0"/>
              <a:t>        </a:t>
            </a:r>
            <a:r>
              <a:rPr lang="en-US" altLang="zh-TW" b="0">
                <a:sym typeface="Symbol" pitchFamily="18" charset="2"/>
              </a:rPr>
              <a:t> </a:t>
            </a:r>
            <a:r>
              <a:rPr lang="zh-TW" altLang="en-US" b="0">
                <a:sym typeface="Symbol" pitchFamily="18" charset="2"/>
              </a:rPr>
              <a:t>時是否為 </a:t>
            </a:r>
            <a:r>
              <a:rPr lang="en-US" altLang="zh-TW" b="0">
                <a:sym typeface="Symbol" pitchFamily="18" charset="2"/>
              </a:rPr>
              <a:t>0</a:t>
            </a:r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>
            <a:off x="3995738" y="46529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395288" y="5013325"/>
            <a:ext cx="7632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(5) </a:t>
            </a:r>
            <a:r>
              <a:rPr lang="zh-TW" altLang="en-US" b="0"/>
              <a:t>小心正負號</a:t>
            </a:r>
            <a:endParaRPr lang="zh-TW" altLang="en-US" b="0">
              <a:sym typeface="Symbol" pitchFamily="18" charset="2"/>
            </a:endParaRPr>
          </a:p>
        </p:txBody>
      </p: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395288" y="1557338"/>
            <a:ext cx="7343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(2) </a:t>
            </a:r>
            <a:r>
              <a:rPr lang="zh-TW" altLang="en-US" b="0"/>
              <a:t>記公式時，一些地方要小心 </a:t>
            </a:r>
            <a:r>
              <a:rPr lang="en-US" altLang="zh-TW" b="0"/>
              <a:t>sin, sinh, 1/</a:t>
            </a:r>
            <a:r>
              <a:rPr lang="en-US" altLang="zh-TW" b="0" i="1"/>
              <a:t>t</a:t>
            </a:r>
            <a:r>
              <a:rPr lang="en-US" altLang="zh-TW" b="0" i="1" baseline="30000"/>
              <a:t>n</a:t>
            </a:r>
          </a:p>
        </p:txBody>
      </p:sp>
      <p:graphicFrame>
        <p:nvGraphicFramePr>
          <p:cNvPr id="17411" name="Object 10"/>
          <p:cNvGraphicFramePr>
            <a:graphicFrameLocks noChangeAspect="1"/>
          </p:cNvGraphicFramePr>
          <p:nvPr/>
        </p:nvGraphicFramePr>
        <p:xfrm>
          <a:off x="3708400" y="2205038"/>
          <a:ext cx="823913" cy="596900"/>
        </p:xfrm>
        <a:graphic>
          <a:graphicData uri="http://schemas.openxmlformats.org/presentationml/2006/ole">
            <p:oleObj spid="_x0000_s17411" name="Equation" r:id="rId4" imgW="825500" imgH="596900" progId="Equation.DSMT4">
              <p:embed/>
            </p:oleObj>
          </a:graphicData>
        </a:graphic>
      </p:graphicFrame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1763713" y="2278063"/>
            <a:ext cx="1152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sin </a:t>
            </a:r>
            <a:r>
              <a:rPr lang="en-US" altLang="zh-TW" b="0" i="1"/>
              <a:t>kt</a:t>
            </a:r>
          </a:p>
        </p:txBody>
      </p:sp>
      <p:sp>
        <p:nvSpPr>
          <p:cNvPr id="17421" name="Line 12"/>
          <p:cNvSpPr>
            <a:spLocks noChangeShapeType="1"/>
          </p:cNvSpPr>
          <p:nvPr/>
        </p:nvSpPr>
        <p:spPr bwMode="auto">
          <a:xfrm>
            <a:off x="2700338" y="24923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2" name="Line 13"/>
          <p:cNvSpPr>
            <a:spLocks noChangeShapeType="1"/>
          </p:cNvSpPr>
          <p:nvPr/>
        </p:nvSpPr>
        <p:spPr bwMode="auto">
          <a:xfrm flipH="1">
            <a:off x="4284663" y="2205038"/>
            <a:ext cx="863600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3" name="Text Box 14"/>
          <p:cNvSpPr txBox="1">
            <a:spLocks noChangeArrowheads="1"/>
          </p:cNvSpPr>
          <p:nvPr/>
        </p:nvSpPr>
        <p:spPr bwMode="auto">
          <a:xfrm>
            <a:off x="5076825" y="1989138"/>
            <a:ext cx="1800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沒有平方</a:t>
            </a:r>
          </a:p>
        </p:txBody>
      </p:sp>
      <p:sp>
        <p:nvSpPr>
          <p:cNvPr id="17424" name="Line 15"/>
          <p:cNvSpPr>
            <a:spLocks noChangeShapeType="1"/>
          </p:cNvSpPr>
          <p:nvPr/>
        </p:nvSpPr>
        <p:spPr bwMode="auto">
          <a:xfrm flipH="1">
            <a:off x="4572000" y="270827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7425" name="Text Box 16"/>
          <p:cNvSpPr txBox="1">
            <a:spLocks noChangeArrowheads="1"/>
          </p:cNvSpPr>
          <p:nvPr/>
        </p:nvSpPr>
        <p:spPr bwMode="auto">
          <a:xfrm>
            <a:off x="5580063" y="2492375"/>
            <a:ext cx="1800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有平方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A95F52-06D9-4FF3-A71C-C8CC2762B14D}" type="slidenum">
              <a:rPr lang="en-US" altLang="zh-TW" smtClean="0"/>
              <a:pPr/>
              <a:t>436</a:t>
            </a:fld>
            <a:endParaRPr lang="en-US" altLang="zh-TW" smtClean="0"/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468313" y="1268413"/>
            <a:ext cx="80645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If A is satisfied, then B is also satisfied 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                              A is the </a:t>
            </a:r>
            <a:r>
              <a:rPr lang="en-US" altLang="zh-TW" b="0">
                <a:solidFill>
                  <a:srgbClr val="663300"/>
                </a:solidFill>
              </a:rPr>
              <a:t>sufficient conditions </a:t>
            </a:r>
            <a:r>
              <a:rPr lang="en-US" altLang="zh-TW" b="0"/>
              <a:t>of B  (</a:t>
            </a:r>
            <a:r>
              <a:rPr lang="zh-TW" altLang="en-US" b="0"/>
              <a:t>充分條件</a:t>
            </a:r>
            <a:r>
              <a:rPr lang="en-US" altLang="zh-TW" b="0"/>
              <a:t>)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95288" y="2997200"/>
            <a:ext cx="792003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If B is satisfied, then A is bound to be satisfied 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                             A is the </a:t>
            </a:r>
            <a:r>
              <a:rPr lang="en-US" altLang="zh-TW" b="0">
                <a:solidFill>
                  <a:srgbClr val="663300"/>
                </a:solidFill>
              </a:rPr>
              <a:t>necessary conditions </a:t>
            </a:r>
            <a:r>
              <a:rPr lang="en-US" altLang="zh-TW" b="0"/>
              <a:t>of B   (</a:t>
            </a:r>
            <a:r>
              <a:rPr lang="zh-TW" altLang="en-US" b="0"/>
              <a:t>必要條件</a:t>
            </a:r>
            <a:r>
              <a:rPr lang="en-US" altLang="zh-TW" b="0"/>
              <a:t>)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468313" y="4797425"/>
            <a:ext cx="7848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B is satisfied if and only if A is be satisfied 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                             A is the </a:t>
            </a:r>
            <a:r>
              <a:rPr lang="en-US" altLang="zh-TW" b="0">
                <a:solidFill>
                  <a:srgbClr val="663300"/>
                </a:solidFill>
              </a:rPr>
              <a:t>necessary and sufficient</a:t>
            </a:r>
            <a:r>
              <a:rPr lang="en-US" altLang="zh-TW" b="0"/>
              <a:t> </a:t>
            </a:r>
            <a:r>
              <a:rPr lang="en-US" altLang="zh-TW" b="0">
                <a:solidFill>
                  <a:srgbClr val="663300"/>
                </a:solidFill>
              </a:rPr>
              <a:t>conditions </a:t>
            </a:r>
            <a:r>
              <a:rPr lang="en-US" altLang="zh-TW" b="0"/>
              <a:t>of 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                            (</a:t>
            </a:r>
            <a:r>
              <a:rPr lang="zh-TW" altLang="en-US" b="0"/>
              <a:t>充分且必要的條件</a:t>
            </a:r>
            <a:r>
              <a:rPr lang="en-US" altLang="zh-TW" b="0"/>
              <a:t>)</a:t>
            </a:r>
            <a:endParaRPr lang="en-US" altLang="zh-TW" b="0">
              <a:solidFill>
                <a:srgbClr val="663300"/>
              </a:solidFill>
            </a:endParaRP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323850" y="476250"/>
            <a:ext cx="79200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2400">
                <a:solidFill>
                  <a:srgbClr val="3333FF"/>
                </a:solidFill>
                <a:latin typeface="標楷體" pitchFamily="65" charset="-120"/>
                <a:sym typeface="Symbol" pitchFamily="18" charset="2"/>
              </a:rPr>
              <a:t>附錄七：充分條件和必要條件的比較</a:t>
            </a:r>
          </a:p>
        </p:txBody>
      </p:sp>
      <p:sp>
        <p:nvSpPr>
          <p:cNvPr id="18440" name="橢圓 9"/>
          <p:cNvSpPr>
            <a:spLocks noChangeArrowheads="1"/>
          </p:cNvSpPr>
          <p:nvPr/>
        </p:nvSpPr>
        <p:spPr bwMode="auto">
          <a:xfrm>
            <a:off x="755650" y="1844675"/>
            <a:ext cx="1584325" cy="936625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8441" name="橢圓 10"/>
          <p:cNvSpPr>
            <a:spLocks noChangeArrowheads="1"/>
          </p:cNvSpPr>
          <p:nvPr/>
        </p:nvSpPr>
        <p:spPr bwMode="auto">
          <a:xfrm>
            <a:off x="1187450" y="2060575"/>
            <a:ext cx="720725" cy="5762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8442" name="文字方塊 11"/>
          <p:cNvSpPr txBox="1">
            <a:spLocks noChangeArrowheads="1"/>
          </p:cNvSpPr>
          <p:nvPr/>
        </p:nvSpPr>
        <p:spPr bwMode="auto">
          <a:xfrm>
            <a:off x="1331913" y="2133600"/>
            <a:ext cx="647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A</a:t>
            </a:r>
            <a:endParaRPr lang="zh-TW" altLang="en-US" b="0"/>
          </a:p>
        </p:txBody>
      </p:sp>
      <p:sp>
        <p:nvSpPr>
          <p:cNvPr id="18443" name="文字方塊 12"/>
          <p:cNvSpPr txBox="1">
            <a:spLocks noChangeArrowheads="1"/>
          </p:cNvSpPr>
          <p:nvPr/>
        </p:nvSpPr>
        <p:spPr bwMode="auto">
          <a:xfrm>
            <a:off x="1908175" y="213360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B</a:t>
            </a:r>
            <a:endParaRPr lang="zh-TW" altLang="en-US" b="0"/>
          </a:p>
        </p:txBody>
      </p:sp>
      <p:sp>
        <p:nvSpPr>
          <p:cNvPr id="18444" name="橢圓 13"/>
          <p:cNvSpPr>
            <a:spLocks noChangeArrowheads="1"/>
          </p:cNvSpPr>
          <p:nvPr/>
        </p:nvSpPr>
        <p:spPr bwMode="auto">
          <a:xfrm>
            <a:off x="755650" y="3644900"/>
            <a:ext cx="1584325" cy="936625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8445" name="橢圓 14"/>
          <p:cNvSpPr>
            <a:spLocks noChangeArrowheads="1"/>
          </p:cNvSpPr>
          <p:nvPr/>
        </p:nvSpPr>
        <p:spPr bwMode="auto">
          <a:xfrm>
            <a:off x="1187450" y="3860800"/>
            <a:ext cx="720725" cy="5762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8446" name="文字方塊 15"/>
          <p:cNvSpPr txBox="1">
            <a:spLocks noChangeArrowheads="1"/>
          </p:cNvSpPr>
          <p:nvPr/>
        </p:nvSpPr>
        <p:spPr bwMode="auto">
          <a:xfrm>
            <a:off x="1331913" y="3933825"/>
            <a:ext cx="647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B</a:t>
            </a:r>
            <a:endParaRPr lang="zh-TW" altLang="en-US" b="0"/>
          </a:p>
        </p:txBody>
      </p:sp>
      <p:sp>
        <p:nvSpPr>
          <p:cNvPr id="18447" name="文字方塊 16"/>
          <p:cNvSpPr txBox="1">
            <a:spLocks noChangeArrowheads="1"/>
          </p:cNvSpPr>
          <p:nvPr/>
        </p:nvSpPr>
        <p:spPr bwMode="auto">
          <a:xfrm>
            <a:off x="1908175" y="3933825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A</a:t>
            </a:r>
            <a:endParaRPr lang="zh-TW" altLang="en-US" b="0"/>
          </a:p>
        </p:txBody>
      </p:sp>
      <p:pic>
        <p:nvPicPr>
          <p:cNvPr id="18448" name="圖片 10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636838"/>
            <a:ext cx="73818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圖片 10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4292600"/>
            <a:ext cx="7381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3A5EF9-2DF8-4B73-B0E7-CF97ADB3BB97}" type="slidenum">
              <a:rPr lang="en-US" altLang="zh-TW" smtClean="0"/>
              <a:pPr/>
              <a:t>437</a:t>
            </a:fld>
            <a:endParaRPr lang="en-US" altLang="zh-TW" smtClean="0"/>
          </a:p>
        </p:txBody>
      </p:sp>
      <p:sp>
        <p:nvSpPr>
          <p:cNvPr id="19461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056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060575" indent="-2060575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3333FF"/>
                </a:solidFill>
              </a:rPr>
              <a:t>Section 7-2  Inverse Transforms and Transforms of Derivatives  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539750" y="1916113"/>
            <a:ext cx="8280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本節有兩大部分：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(1) inverse Laplace transform </a:t>
            </a:r>
            <a:r>
              <a:rPr lang="zh-TW" altLang="en-US" b="0"/>
              <a:t>的計算 </a:t>
            </a:r>
            <a:r>
              <a:rPr lang="en-US" altLang="zh-TW" b="0"/>
              <a:t>(7-2-1 ~ 7-2-3)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(2) </a:t>
            </a:r>
            <a:r>
              <a:rPr lang="zh-TW" altLang="en-US" b="0"/>
              <a:t>將微分變成 </a:t>
            </a:r>
            <a:r>
              <a:rPr lang="en-US" altLang="zh-TW" b="0"/>
              <a:t>Laplace transform </a:t>
            </a:r>
            <a:r>
              <a:rPr lang="zh-TW" altLang="en-US" b="0"/>
              <a:t>當中的乘法 </a:t>
            </a:r>
            <a:r>
              <a:rPr lang="en-US" altLang="zh-TW" b="0"/>
              <a:t>(7-2-4 ~ 7-2-6)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F4C4E2-0E90-4CB3-9ECA-476E7AB3B63F}" type="slidenum">
              <a:rPr lang="en-US" altLang="zh-TW" smtClean="0"/>
              <a:pPr/>
              <a:t>420</a:t>
            </a:fld>
            <a:endParaRPr lang="en-US" altLang="zh-TW" smtClean="0"/>
          </a:p>
        </p:txBody>
      </p:sp>
      <p:sp>
        <p:nvSpPr>
          <p:cNvPr id="2058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64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3333FF"/>
                </a:solidFill>
              </a:rPr>
              <a:t>Section 7-1  Definition of the Laplace Transform </a:t>
            </a:r>
          </a:p>
        </p:txBody>
      </p:sp>
      <p:sp>
        <p:nvSpPr>
          <p:cNvPr id="2059" name="Text Box 3"/>
          <p:cNvSpPr txBox="1">
            <a:spLocks noChangeArrowheads="1"/>
          </p:cNvSpPr>
          <p:nvPr/>
        </p:nvSpPr>
        <p:spPr bwMode="auto">
          <a:xfrm>
            <a:off x="611188" y="1916113"/>
            <a:ext cx="41767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  <a:sym typeface="Wingdings" pitchFamily="2" charset="2"/>
              </a:rPr>
              <a:t> </a:t>
            </a:r>
            <a:r>
              <a:rPr lang="en-US" altLang="zh-TW">
                <a:solidFill>
                  <a:srgbClr val="3333FF"/>
                </a:solidFill>
              </a:rPr>
              <a:t>Laplace Transform </a:t>
            </a:r>
            <a:r>
              <a:rPr lang="en-US" altLang="zh-TW" b="0"/>
              <a:t>of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68538" y="2492375"/>
          <a:ext cx="2608262" cy="558800"/>
        </p:xfrm>
        <a:graphic>
          <a:graphicData uri="http://schemas.openxmlformats.org/presentationml/2006/ole">
            <p:oleObj spid="_x0000_s2050" name="Equation" r:id="rId3" imgW="2616200" imgH="558800" progId="Equation.DSMT4">
              <p:embed/>
            </p:oleObj>
          </a:graphicData>
        </a:graphic>
      </p:graphicFrame>
      <p:sp>
        <p:nvSpPr>
          <p:cNvPr id="2060" name="Text Box 5"/>
          <p:cNvSpPr txBox="1">
            <a:spLocks noChangeArrowheads="1"/>
          </p:cNvSpPr>
          <p:nvPr/>
        </p:nvSpPr>
        <p:spPr bwMode="auto">
          <a:xfrm>
            <a:off x="684213" y="3284538"/>
            <a:ext cx="5545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經常以大寫來代表 </a:t>
            </a:r>
            <a:r>
              <a:rPr lang="en-US" altLang="zh-TW" b="0"/>
              <a:t>transform </a:t>
            </a:r>
            <a:r>
              <a:rPr lang="zh-TW" altLang="en-US" b="0"/>
              <a:t>的結果</a:t>
            </a: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051050" y="3860800"/>
          <a:ext cx="3457575" cy="558800"/>
        </p:xfrm>
        <a:graphic>
          <a:graphicData uri="http://schemas.openxmlformats.org/presentationml/2006/ole">
            <p:oleObj spid="_x0000_s2051" name="Equation" r:id="rId4" imgW="3467100" imgH="558800" progId="Equation.DSMT4">
              <p:embed/>
            </p:oleObj>
          </a:graphicData>
        </a:graphic>
      </p:graphicFrame>
      <p:sp>
        <p:nvSpPr>
          <p:cNvPr id="2061" name="Text Box 7"/>
          <p:cNvSpPr txBox="1">
            <a:spLocks noChangeArrowheads="1"/>
          </p:cNvSpPr>
          <p:nvPr/>
        </p:nvSpPr>
        <p:spPr bwMode="auto">
          <a:xfrm>
            <a:off x="395288" y="1196975"/>
            <a:ext cx="81375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7-1-1  Definitions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CAD42F-3981-42EE-B4DA-ECAC9DBEE2F7}" type="slidenum">
              <a:rPr lang="en-US" altLang="zh-TW" smtClean="0"/>
              <a:pPr/>
              <a:t>438</a:t>
            </a:fld>
            <a:endParaRPr lang="en-US" altLang="zh-TW" smtClean="0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79914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When (1)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and </a:t>
            </a:r>
            <a:r>
              <a:rPr lang="en-US" altLang="zh-TW" b="0" i="1"/>
              <a:t>f</a:t>
            </a:r>
            <a:r>
              <a:rPr lang="en-US" altLang="zh-TW" b="0" baseline="-25000"/>
              <a:t>2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are </a:t>
            </a:r>
            <a:r>
              <a:rPr lang="en-US" altLang="zh-TW" b="0" u="sng">
                <a:solidFill>
                  <a:srgbClr val="3333FF"/>
                </a:solidFill>
              </a:rPr>
              <a:t>piecewise continuous</a:t>
            </a:r>
            <a:r>
              <a:rPr lang="en-US" altLang="zh-TW" b="0"/>
              <a:t> on [0, </a:t>
            </a:r>
            <a:r>
              <a:rPr lang="en-US" altLang="zh-TW" b="0">
                <a:sym typeface="Symbol" pitchFamily="18" charset="2"/>
              </a:rPr>
              <a:t>), and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>
                <a:sym typeface="Symbol" pitchFamily="18" charset="2"/>
              </a:rPr>
              <a:t>          (2)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and </a:t>
            </a:r>
            <a:r>
              <a:rPr lang="en-US" altLang="zh-TW" b="0" i="1"/>
              <a:t>f</a:t>
            </a:r>
            <a:r>
              <a:rPr lang="en-US" altLang="zh-TW" b="0" baseline="-25000"/>
              <a:t>2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are of </a:t>
            </a:r>
            <a:r>
              <a:rPr lang="en-US" altLang="zh-TW" b="0" u="sng">
                <a:solidFill>
                  <a:srgbClr val="3333FF"/>
                </a:solidFill>
              </a:rPr>
              <a:t>exponential order</a:t>
            </a:r>
            <a:r>
              <a:rPr lang="en-US" altLang="zh-TW" b="0"/>
              <a:t>, then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11188" y="2492375"/>
            <a:ext cx="287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if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en-US" altLang="zh-TW" b="0">
                <a:sym typeface="Symbol" pitchFamily="18" charset="2"/>
              </a:rPr>
              <a:t> </a:t>
            </a:r>
            <a:r>
              <a:rPr lang="en-US" altLang="zh-TW" b="0" i="1"/>
              <a:t>f</a:t>
            </a:r>
            <a:r>
              <a:rPr lang="en-US" altLang="zh-TW" b="0" baseline="-25000"/>
              <a:t>2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3275013" y="2492375"/>
            <a:ext cx="287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then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) </a:t>
            </a:r>
            <a:r>
              <a:rPr lang="en-US" altLang="zh-TW" b="0">
                <a:sym typeface="Symbol" pitchFamily="18" charset="2"/>
              </a:rPr>
              <a:t> </a:t>
            </a:r>
            <a:r>
              <a:rPr lang="en-US" altLang="zh-TW" b="0" i="1"/>
              <a:t>F</a:t>
            </a:r>
            <a:r>
              <a:rPr lang="en-US" altLang="zh-TW" b="0" baseline="-25000"/>
              <a:t>2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) </a:t>
            </a:r>
          </a:p>
        </p:txBody>
      </p:sp>
      <p:sp>
        <p:nvSpPr>
          <p:cNvPr id="20489" name="Line 7"/>
          <p:cNvSpPr>
            <a:spLocks noChangeShapeType="1"/>
          </p:cNvSpPr>
          <p:nvPr/>
        </p:nvSpPr>
        <p:spPr bwMode="auto">
          <a:xfrm>
            <a:off x="2266950" y="2779713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539750" y="3068638"/>
            <a:ext cx="734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換句話說，在這種情形下，</a:t>
            </a:r>
            <a:r>
              <a:rPr lang="en-US" altLang="zh-TW" b="0"/>
              <a:t>Laplace transform </a:t>
            </a:r>
            <a:r>
              <a:rPr lang="zh-TW" altLang="en-US" b="0"/>
              <a:t>是 </a:t>
            </a:r>
            <a:r>
              <a:rPr lang="en-US" altLang="zh-TW" b="0">
                <a:solidFill>
                  <a:srgbClr val="3333FF"/>
                </a:solidFill>
              </a:rPr>
              <a:t>one-to-one </a:t>
            </a:r>
            <a:r>
              <a:rPr lang="zh-TW" altLang="en-US" b="0"/>
              <a:t>的運算。</a:t>
            </a:r>
          </a:p>
        </p:txBody>
      </p:sp>
      <p:sp>
        <p:nvSpPr>
          <p:cNvPr id="20491" name="Text Box 9"/>
          <p:cNvSpPr txBox="1">
            <a:spLocks noChangeArrowheads="1"/>
          </p:cNvSpPr>
          <p:nvPr/>
        </p:nvSpPr>
        <p:spPr bwMode="auto">
          <a:xfrm>
            <a:off x="611188" y="4003675"/>
            <a:ext cx="6553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If the Laplace transform of </a:t>
            </a:r>
            <a:r>
              <a:rPr lang="en-US" altLang="zh-TW" b="0" i="1">
                <a:solidFill>
                  <a:srgbClr val="3333FF"/>
                </a:solidFill>
              </a:rPr>
              <a:t>f</a:t>
            </a:r>
            <a:r>
              <a:rPr lang="en-US" altLang="zh-TW" b="0" baseline="-25000">
                <a:solidFill>
                  <a:srgbClr val="3333FF"/>
                </a:solidFill>
              </a:rPr>
              <a:t>1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</a:rPr>
              <a:t>)</a:t>
            </a:r>
            <a:r>
              <a:rPr lang="en-US" altLang="zh-TW" b="0"/>
              <a:t> is </a:t>
            </a:r>
            <a:r>
              <a:rPr lang="en-US" altLang="zh-TW" b="0" i="1">
                <a:solidFill>
                  <a:srgbClr val="3333FF"/>
                </a:solidFill>
              </a:rPr>
              <a:t>F</a:t>
            </a:r>
            <a:r>
              <a:rPr lang="en-US" altLang="zh-TW" b="0" baseline="-25000">
                <a:solidFill>
                  <a:srgbClr val="3333FF"/>
                </a:solidFill>
              </a:rPr>
              <a:t>1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s</a:t>
            </a:r>
            <a:r>
              <a:rPr lang="en-US" altLang="zh-TW" b="0">
                <a:solidFill>
                  <a:srgbClr val="3333FF"/>
                </a:solidFill>
              </a:rPr>
              <a:t>)</a:t>
            </a:r>
            <a:r>
              <a:rPr lang="en-US" altLang="zh-TW" b="0"/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then the </a:t>
            </a:r>
            <a:r>
              <a:rPr lang="en-US" altLang="zh-TW" b="0">
                <a:solidFill>
                  <a:srgbClr val="3333FF"/>
                </a:solidFill>
              </a:rPr>
              <a:t>inverse Laplace transform</a:t>
            </a:r>
            <a:r>
              <a:rPr lang="en-US" altLang="zh-TW" b="0"/>
              <a:t> of </a:t>
            </a:r>
            <a:r>
              <a:rPr lang="en-US" altLang="zh-TW" b="0" i="1">
                <a:solidFill>
                  <a:srgbClr val="3333FF"/>
                </a:solidFill>
              </a:rPr>
              <a:t>F</a:t>
            </a:r>
            <a:r>
              <a:rPr lang="en-US" altLang="zh-TW" b="0" baseline="-25000">
                <a:solidFill>
                  <a:srgbClr val="3333FF"/>
                </a:solidFill>
              </a:rPr>
              <a:t>1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s</a:t>
            </a:r>
            <a:r>
              <a:rPr lang="en-US" altLang="zh-TW" b="0">
                <a:solidFill>
                  <a:srgbClr val="3333FF"/>
                </a:solidFill>
              </a:rPr>
              <a:t>)</a:t>
            </a:r>
            <a:r>
              <a:rPr lang="en-US" altLang="zh-TW" b="0"/>
              <a:t> must be </a:t>
            </a:r>
            <a:r>
              <a:rPr lang="en-US" altLang="zh-TW" b="0" i="1">
                <a:solidFill>
                  <a:srgbClr val="3333FF"/>
                </a:solidFill>
              </a:rPr>
              <a:t>f</a:t>
            </a:r>
            <a:r>
              <a:rPr lang="en-US" altLang="zh-TW" b="0" baseline="-25000">
                <a:solidFill>
                  <a:srgbClr val="3333FF"/>
                </a:solidFill>
              </a:rPr>
              <a:t>1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</a:rPr>
              <a:t>)</a:t>
            </a:r>
            <a:r>
              <a:rPr lang="en-US" altLang="zh-TW" b="0"/>
              <a:t>.</a:t>
            </a:r>
          </a:p>
        </p:txBody>
      </p:sp>
      <p:sp>
        <p:nvSpPr>
          <p:cNvPr id="20492" name="Text Box 10"/>
          <p:cNvSpPr txBox="1">
            <a:spLocks noChangeArrowheads="1"/>
          </p:cNvSpPr>
          <p:nvPr/>
        </p:nvSpPr>
        <p:spPr bwMode="auto">
          <a:xfrm>
            <a:off x="468313" y="476250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7-2-1  Inverse </a:t>
            </a:r>
            <a:r>
              <a:rPr lang="zh-TW" altLang="en-US" sz="2400">
                <a:solidFill>
                  <a:srgbClr val="3333FF"/>
                </a:solidFill>
              </a:rPr>
              <a:t>方法一： </a:t>
            </a:r>
            <a:r>
              <a:rPr lang="en-US" altLang="zh-TW" sz="2400">
                <a:solidFill>
                  <a:srgbClr val="3333FF"/>
                </a:solidFill>
              </a:rPr>
              <a:t>One-to-One Relation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2E58D0-DB61-49D7-9F6C-3332372F369A}" type="slidenum">
              <a:rPr lang="en-US" altLang="zh-TW" smtClean="0"/>
              <a:pPr/>
              <a:t>439</a:t>
            </a:fld>
            <a:endParaRPr lang="en-US" altLang="zh-TW" smtClean="0"/>
          </a:p>
        </p:txBody>
      </p:sp>
      <p:graphicFrame>
        <p:nvGraphicFramePr>
          <p:cNvPr id="118786" name="Group 2"/>
          <p:cNvGraphicFramePr>
            <a:graphicFrameLocks noGrp="1"/>
          </p:cNvGraphicFramePr>
          <p:nvPr/>
        </p:nvGraphicFramePr>
        <p:xfrm>
          <a:off x="684213" y="1196975"/>
          <a:ext cx="7559675" cy="4679950"/>
        </p:xfrm>
        <a:graphic>
          <a:graphicData uri="http://schemas.openxmlformats.org/drawingml/2006/table">
            <a:tbl>
              <a:tblPr/>
              <a:tblGrid>
                <a:gridCol w="2879725"/>
                <a:gridCol w="4679950"/>
              </a:tblGrid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</a:t>
                      </a:r>
                      <a:r>
                        <a:rPr kumimoji="1" lang="en-US" altLang="zh-TW" sz="2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−1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{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)}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1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 </a:t>
                      </a:r>
                      <a:r>
                        <a:rPr kumimoji="1" lang="en-US" altLang="zh-TW" sz="2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exp(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sin(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cos(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sinh(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cosh(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4" name="Rectangle 3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21506" name="Object 32"/>
          <p:cNvGraphicFramePr>
            <a:graphicFrameLocks noChangeAspect="1"/>
          </p:cNvGraphicFramePr>
          <p:nvPr/>
        </p:nvGraphicFramePr>
        <p:xfrm>
          <a:off x="1835150" y="2349500"/>
          <a:ext cx="468313" cy="596900"/>
        </p:xfrm>
        <a:graphic>
          <a:graphicData uri="http://schemas.openxmlformats.org/presentationml/2006/ole">
            <p:oleObj spid="_x0000_s21506" name="Equation" r:id="rId3" imgW="469900" imgH="596900" progId="Equation.DSMT4">
              <p:embed/>
            </p:oleObj>
          </a:graphicData>
        </a:graphic>
      </p:graphicFrame>
      <p:graphicFrame>
        <p:nvGraphicFramePr>
          <p:cNvPr id="21507" name="Object 33"/>
          <p:cNvGraphicFramePr>
            <a:graphicFrameLocks noChangeAspect="1"/>
          </p:cNvGraphicFramePr>
          <p:nvPr/>
        </p:nvGraphicFramePr>
        <p:xfrm>
          <a:off x="1979613" y="1773238"/>
          <a:ext cx="188912" cy="546100"/>
        </p:xfrm>
        <a:graphic>
          <a:graphicData uri="http://schemas.openxmlformats.org/presentationml/2006/ole">
            <p:oleObj spid="_x0000_s21507" name="Equation" r:id="rId4" imgW="190417" imgH="545863" progId="Equation.DSMT4">
              <p:embed/>
            </p:oleObj>
          </a:graphicData>
        </a:graphic>
      </p:graphicFrame>
      <p:graphicFrame>
        <p:nvGraphicFramePr>
          <p:cNvPr id="21508" name="Object 34"/>
          <p:cNvGraphicFramePr>
            <a:graphicFrameLocks noChangeAspect="1"/>
          </p:cNvGraphicFramePr>
          <p:nvPr/>
        </p:nvGraphicFramePr>
        <p:xfrm>
          <a:off x="1763713" y="2924175"/>
          <a:ext cx="582612" cy="546100"/>
        </p:xfrm>
        <a:graphic>
          <a:graphicData uri="http://schemas.openxmlformats.org/presentationml/2006/ole">
            <p:oleObj spid="_x0000_s21508" name="Equation" r:id="rId5" imgW="583947" imgH="545863" progId="Equation.DSMT4">
              <p:embed/>
            </p:oleObj>
          </a:graphicData>
        </a:graphic>
      </p:graphicFrame>
      <p:graphicFrame>
        <p:nvGraphicFramePr>
          <p:cNvPr id="21509" name="Object 35"/>
          <p:cNvGraphicFramePr>
            <a:graphicFrameLocks noChangeAspect="1"/>
          </p:cNvGraphicFramePr>
          <p:nvPr/>
        </p:nvGraphicFramePr>
        <p:xfrm>
          <a:off x="1763713" y="3500438"/>
          <a:ext cx="823912" cy="596900"/>
        </p:xfrm>
        <a:graphic>
          <a:graphicData uri="http://schemas.openxmlformats.org/presentationml/2006/ole">
            <p:oleObj spid="_x0000_s21509" name="Equation" r:id="rId6" imgW="825500" imgH="596900" progId="Equation.DSMT4">
              <p:embed/>
            </p:oleObj>
          </a:graphicData>
        </a:graphic>
      </p:graphicFrame>
      <p:graphicFrame>
        <p:nvGraphicFramePr>
          <p:cNvPr id="21510" name="Object 36"/>
          <p:cNvGraphicFramePr>
            <a:graphicFrameLocks noChangeAspect="1"/>
          </p:cNvGraphicFramePr>
          <p:nvPr/>
        </p:nvGraphicFramePr>
        <p:xfrm>
          <a:off x="1763713" y="4076700"/>
          <a:ext cx="823912" cy="596900"/>
        </p:xfrm>
        <a:graphic>
          <a:graphicData uri="http://schemas.openxmlformats.org/presentationml/2006/ole">
            <p:oleObj spid="_x0000_s21510" name="Equation" r:id="rId7" imgW="825500" imgH="596900" progId="Equation.DSMT4">
              <p:embed/>
            </p:oleObj>
          </a:graphicData>
        </a:graphic>
      </p:graphicFrame>
      <p:graphicFrame>
        <p:nvGraphicFramePr>
          <p:cNvPr id="21511" name="Object 37"/>
          <p:cNvGraphicFramePr>
            <a:graphicFrameLocks noChangeAspect="1"/>
          </p:cNvGraphicFramePr>
          <p:nvPr/>
        </p:nvGraphicFramePr>
        <p:xfrm>
          <a:off x="1763713" y="4652963"/>
          <a:ext cx="823912" cy="596900"/>
        </p:xfrm>
        <a:graphic>
          <a:graphicData uri="http://schemas.openxmlformats.org/presentationml/2006/ole">
            <p:oleObj spid="_x0000_s21511" name="Equation" r:id="rId8" imgW="825500" imgH="596900" progId="Equation.DSMT4">
              <p:embed/>
            </p:oleObj>
          </a:graphicData>
        </a:graphic>
      </p:graphicFrame>
      <p:graphicFrame>
        <p:nvGraphicFramePr>
          <p:cNvPr id="21512" name="Object 38"/>
          <p:cNvGraphicFramePr>
            <a:graphicFrameLocks noChangeAspect="1"/>
          </p:cNvGraphicFramePr>
          <p:nvPr/>
        </p:nvGraphicFramePr>
        <p:xfrm>
          <a:off x="1692275" y="5229225"/>
          <a:ext cx="823913" cy="596900"/>
        </p:xfrm>
        <a:graphic>
          <a:graphicData uri="http://schemas.openxmlformats.org/presentationml/2006/ole">
            <p:oleObj spid="_x0000_s21512" name="Equation" r:id="rId9" imgW="825500" imgH="596900" progId="Equation.DSMT4">
              <p:embed/>
            </p:oleObj>
          </a:graphicData>
        </a:graphic>
      </p:graphicFrame>
      <p:sp>
        <p:nvSpPr>
          <p:cNvPr id="21545" name="Text Box 39"/>
          <p:cNvSpPr txBox="1">
            <a:spLocks noChangeArrowheads="1"/>
          </p:cNvSpPr>
          <p:nvPr/>
        </p:nvSpPr>
        <p:spPr bwMode="auto">
          <a:xfrm>
            <a:off x="611188" y="476250"/>
            <a:ext cx="4679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Table of Inverse Laplace Transforms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983D35-5F65-43BA-B8AB-AB669F05EAE4}" type="slidenum">
              <a:rPr lang="en-US" altLang="zh-TW" smtClean="0"/>
              <a:pPr/>
              <a:t>440</a:t>
            </a:fld>
            <a:endParaRPr lang="en-US" altLang="zh-TW" smtClean="0"/>
          </a:p>
        </p:txBody>
      </p:sp>
      <p:sp>
        <p:nvSpPr>
          <p:cNvPr id="22538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49672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1</a:t>
            </a:r>
            <a:r>
              <a:rPr lang="en-US" altLang="zh-TW" b="0"/>
              <a:t> (text page 282)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4284663" y="476250"/>
          <a:ext cx="860425" cy="647700"/>
        </p:xfrm>
        <a:graphic>
          <a:graphicData uri="http://schemas.openxmlformats.org/presentationml/2006/ole">
            <p:oleObj spid="_x0000_s22530" name="Equation" r:id="rId3" imgW="863225" imgH="647419" progId="Equation.DSMT4">
              <p:embed/>
            </p:oleObj>
          </a:graphicData>
        </a:graphic>
      </p:graphicFrame>
      <p:graphicFrame>
        <p:nvGraphicFramePr>
          <p:cNvPr id="22531" name="Object 4"/>
          <p:cNvGraphicFramePr>
            <a:graphicFrameLocks noChangeAspect="1"/>
          </p:cNvGraphicFramePr>
          <p:nvPr/>
        </p:nvGraphicFramePr>
        <p:xfrm>
          <a:off x="1692275" y="1412875"/>
          <a:ext cx="2936875" cy="647700"/>
        </p:xfrm>
        <a:graphic>
          <a:graphicData uri="http://schemas.openxmlformats.org/presentationml/2006/ole">
            <p:oleObj spid="_x0000_s22531" name="Equation" r:id="rId4" imgW="2946400" imgH="647700" progId="Equation.DSMT4">
              <p:embed/>
            </p:oleObj>
          </a:graphicData>
        </a:graphic>
      </p:graphicFrame>
      <p:sp>
        <p:nvSpPr>
          <p:cNvPr id="22539" name="Text Box 5"/>
          <p:cNvSpPr txBox="1">
            <a:spLocks noChangeArrowheads="1"/>
          </p:cNvSpPr>
          <p:nvPr/>
        </p:nvSpPr>
        <p:spPr bwMode="auto">
          <a:xfrm>
            <a:off x="468313" y="2781300"/>
            <a:ext cx="54721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2</a:t>
            </a:r>
            <a:r>
              <a:rPr lang="en-US" altLang="zh-TW" b="0"/>
              <a:t> (text page 283)</a:t>
            </a:r>
          </a:p>
        </p:txBody>
      </p:sp>
      <p:graphicFrame>
        <p:nvGraphicFramePr>
          <p:cNvPr id="22532" name="Object 6"/>
          <p:cNvGraphicFramePr>
            <a:graphicFrameLocks noChangeAspect="1"/>
          </p:cNvGraphicFramePr>
          <p:nvPr/>
        </p:nvGraphicFramePr>
        <p:xfrm>
          <a:off x="3708400" y="2708275"/>
          <a:ext cx="1428750" cy="647700"/>
        </p:xfrm>
        <a:graphic>
          <a:graphicData uri="http://schemas.openxmlformats.org/presentationml/2006/ole">
            <p:oleObj spid="_x0000_s22532" name="Equation" r:id="rId5" imgW="1435100" imgH="647700" progId="Equation.DSMT4">
              <p:embed/>
            </p:oleObj>
          </a:graphicData>
        </a:graphic>
      </p:graphicFrame>
      <p:graphicFrame>
        <p:nvGraphicFramePr>
          <p:cNvPr id="22533" name="Object 7"/>
          <p:cNvGraphicFramePr>
            <a:graphicFrameLocks noChangeAspect="1"/>
          </p:cNvGraphicFramePr>
          <p:nvPr/>
        </p:nvGraphicFramePr>
        <p:xfrm>
          <a:off x="900113" y="4076700"/>
          <a:ext cx="7194550" cy="1079500"/>
        </p:xfrm>
        <a:graphic>
          <a:graphicData uri="http://schemas.openxmlformats.org/presentationml/2006/ole">
            <p:oleObj spid="_x0000_s22533" name="Equation" r:id="rId6" imgW="7226300" imgH="1079500" progId="Equation.DSMT4">
              <p:embed/>
            </p:oleObj>
          </a:graphicData>
        </a:graphic>
      </p:graphicFrame>
      <p:sp>
        <p:nvSpPr>
          <p:cNvPr id="22540" name="Rectangle 8"/>
          <p:cNvSpPr>
            <a:spLocks noChangeArrowheads="1"/>
          </p:cNvSpPr>
          <p:nvPr/>
        </p:nvSpPr>
        <p:spPr bwMode="auto">
          <a:xfrm>
            <a:off x="3708400" y="476250"/>
            <a:ext cx="495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E17561-64A2-47E6-9246-B020095DF8DC}" type="slidenum">
              <a:rPr lang="en-US" altLang="zh-TW" smtClean="0"/>
              <a:pPr/>
              <a:t>441</a:t>
            </a:fld>
            <a:endParaRPr lang="en-US" altLang="zh-TW" smtClean="0"/>
          </a:p>
        </p:txBody>
      </p:sp>
      <p:sp>
        <p:nvSpPr>
          <p:cNvPr id="23561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7-2-2  Inverse </a:t>
            </a:r>
            <a:r>
              <a:rPr lang="zh-TW" altLang="en-US" sz="2400">
                <a:solidFill>
                  <a:srgbClr val="3333FF"/>
                </a:solidFill>
              </a:rPr>
              <a:t>方法 </a:t>
            </a:r>
            <a:r>
              <a:rPr lang="en-US" altLang="zh-TW" sz="2400">
                <a:solidFill>
                  <a:srgbClr val="3333FF"/>
                </a:solidFill>
              </a:rPr>
              <a:t>(</a:t>
            </a:r>
            <a:r>
              <a:rPr lang="zh-TW" altLang="en-US" sz="2400">
                <a:solidFill>
                  <a:srgbClr val="3333FF"/>
                </a:solidFill>
              </a:rPr>
              <a:t>二） </a:t>
            </a:r>
            <a:r>
              <a:rPr lang="en-US" altLang="zh-TW" sz="2400">
                <a:solidFill>
                  <a:srgbClr val="3333FF"/>
                </a:solidFill>
              </a:rPr>
              <a:t>Decomposition of Fractions</a:t>
            </a:r>
          </a:p>
        </p:txBody>
      </p:sp>
      <p:sp>
        <p:nvSpPr>
          <p:cNvPr id="23562" name="Text Box 3"/>
          <p:cNvSpPr txBox="1">
            <a:spLocks noChangeArrowheads="1"/>
          </p:cNvSpPr>
          <p:nvPr/>
        </p:nvSpPr>
        <p:spPr bwMode="auto">
          <a:xfrm>
            <a:off x="395288" y="1268413"/>
            <a:ext cx="5400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3</a:t>
            </a:r>
            <a:r>
              <a:rPr lang="en-US" altLang="zh-TW" b="0"/>
              <a:t>  (text page 283)</a:t>
            </a:r>
          </a:p>
        </p:txBody>
      </p:sp>
      <p:graphicFrame>
        <p:nvGraphicFramePr>
          <p:cNvPr id="23554" name="Object 4"/>
          <p:cNvGraphicFramePr>
            <a:graphicFrameLocks noChangeAspect="1"/>
          </p:cNvGraphicFramePr>
          <p:nvPr/>
        </p:nvGraphicFramePr>
        <p:xfrm>
          <a:off x="3851275" y="1196975"/>
          <a:ext cx="2668588" cy="698500"/>
        </p:xfrm>
        <a:graphic>
          <a:graphicData uri="http://schemas.openxmlformats.org/presentationml/2006/ole">
            <p:oleObj spid="_x0000_s23554" name="Equation" r:id="rId3" imgW="2679700" imgH="698500" progId="Equation.DSMT4">
              <p:embed/>
            </p:oleObj>
          </a:graphicData>
        </a:graphic>
      </p:graphicFrame>
      <p:graphicFrame>
        <p:nvGraphicFramePr>
          <p:cNvPr id="23555" name="Object 5"/>
          <p:cNvGraphicFramePr>
            <a:graphicFrameLocks noChangeAspect="1"/>
          </p:cNvGraphicFramePr>
          <p:nvPr/>
        </p:nvGraphicFramePr>
        <p:xfrm>
          <a:off x="1619250" y="2133600"/>
          <a:ext cx="4425950" cy="660400"/>
        </p:xfrm>
        <a:graphic>
          <a:graphicData uri="http://schemas.openxmlformats.org/presentationml/2006/ole">
            <p:oleObj spid="_x0000_s23555" name="Equation" r:id="rId4" imgW="4445000" imgH="660400" progId="Equation.DSMT4">
              <p:embed/>
            </p:oleObj>
          </a:graphicData>
        </a:graphic>
      </p:graphicFrame>
      <p:graphicFrame>
        <p:nvGraphicFramePr>
          <p:cNvPr id="23556" name="Object 6"/>
          <p:cNvGraphicFramePr>
            <a:graphicFrameLocks noChangeAspect="1"/>
          </p:cNvGraphicFramePr>
          <p:nvPr/>
        </p:nvGraphicFramePr>
        <p:xfrm>
          <a:off x="1619250" y="3141663"/>
          <a:ext cx="4894263" cy="698500"/>
        </p:xfrm>
        <a:graphic>
          <a:graphicData uri="http://schemas.openxmlformats.org/presentationml/2006/ole">
            <p:oleObj spid="_x0000_s23556" name="Equation" r:id="rId5" imgW="4914900" imgH="698500" progId="Equation.DSMT4">
              <p:embed/>
            </p:oleObj>
          </a:graphicData>
        </a:graphic>
      </p:graphicFrame>
      <p:sp>
        <p:nvSpPr>
          <p:cNvPr id="23563" name="Text Box 7"/>
          <p:cNvSpPr txBox="1">
            <a:spLocks noChangeArrowheads="1"/>
          </p:cNvSpPr>
          <p:nvPr/>
        </p:nvSpPr>
        <p:spPr bwMode="auto">
          <a:xfrm>
            <a:off x="611188" y="4148138"/>
            <a:ext cx="43211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3333FF"/>
                </a:solidFill>
              </a:rPr>
              <a:t>問題：</a:t>
            </a:r>
            <a:r>
              <a:rPr lang="en-US" altLang="zh-TW" b="0">
                <a:solidFill>
                  <a:srgbClr val="3333FF"/>
                </a:solidFill>
              </a:rPr>
              <a:t>A, B, C </a:t>
            </a:r>
            <a:r>
              <a:rPr lang="zh-TW" altLang="en-US" b="0">
                <a:solidFill>
                  <a:srgbClr val="3333FF"/>
                </a:solidFill>
              </a:rPr>
              <a:t>該如何算出？</a:t>
            </a:r>
          </a:p>
        </p:txBody>
      </p:sp>
      <p:graphicFrame>
        <p:nvGraphicFramePr>
          <p:cNvPr id="23557" name="Object 8"/>
          <p:cNvGraphicFramePr>
            <a:graphicFrameLocks noChangeAspect="1"/>
          </p:cNvGraphicFramePr>
          <p:nvPr/>
        </p:nvGraphicFramePr>
        <p:xfrm>
          <a:off x="900113" y="4724400"/>
          <a:ext cx="7586662" cy="673100"/>
        </p:xfrm>
        <a:graphic>
          <a:graphicData uri="http://schemas.openxmlformats.org/presentationml/2006/ole">
            <p:oleObj spid="_x0000_s23557" name="Equation" r:id="rId6" imgW="7620000" imgH="673100" progId="Equation.DSMT4">
              <p:embed/>
            </p:oleObj>
          </a:graphicData>
        </a:graphic>
      </p:graphicFrame>
      <p:graphicFrame>
        <p:nvGraphicFramePr>
          <p:cNvPr id="23558" name="Object 9"/>
          <p:cNvGraphicFramePr>
            <a:graphicFrameLocks noChangeAspect="1"/>
          </p:cNvGraphicFramePr>
          <p:nvPr/>
        </p:nvGraphicFramePr>
        <p:xfrm>
          <a:off x="827088" y="5588000"/>
          <a:ext cx="6702425" cy="368300"/>
        </p:xfrm>
        <a:graphic>
          <a:graphicData uri="http://schemas.openxmlformats.org/presentationml/2006/ole">
            <p:oleObj spid="_x0000_s23558" name="Equation" r:id="rId7" imgW="6731000" imgH="368300" progId="Equation.DSMT4">
              <p:embed/>
            </p:oleObj>
          </a:graphicData>
        </a:graphic>
      </p:graphicFrame>
      <p:sp>
        <p:nvSpPr>
          <p:cNvPr id="23564" name="Text Box 10"/>
          <p:cNvSpPr txBox="1">
            <a:spLocks noChangeArrowheads="1"/>
          </p:cNvSpPr>
          <p:nvPr/>
        </p:nvSpPr>
        <p:spPr bwMode="auto">
          <a:xfrm>
            <a:off x="5795963" y="6019800"/>
            <a:ext cx="23764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太麻煩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B602CE-E027-4FED-B821-80EAD9474728}" type="slidenum">
              <a:rPr lang="en-US" altLang="zh-TW" smtClean="0"/>
              <a:pPr/>
              <a:t>442</a:t>
            </a:fld>
            <a:endParaRPr lang="en-US" altLang="zh-TW" smtClean="0"/>
          </a:p>
        </p:txBody>
      </p:sp>
      <p:sp>
        <p:nvSpPr>
          <p:cNvPr id="24585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9216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7-2-3  </a:t>
            </a:r>
            <a:r>
              <a:rPr lang="zh-TW" altLang="en-US" sz="2400">
                <a:solidFill>
                  <a:srgbClr val="3333FF"/>
                </a:solidFill>
              </a:rPr>
              <a:t>計算分數分解係數的快速法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1630363" y="836613"/>
          <a:ext cx="4425950" cy="660400"/>
        </p:xfrm>
        <a:graphic>
          <a:graphicData uri="http://schemas.openxmlformats.org/presentationml/2006/ole">
            <p:oleObj spid="_x0000_s24578" name="Equation" r:id="rId3" imgW="4445000" imgH="660400" progId="Equation.DSMT4">
              <p:embed/>
            </p:oleObj>
          </a:graphicData>
        </a:graphic>
      </p:graphicFrame>
      <p:sp>
        <p:nvSpPr>
          <p:cNvPr id="24586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46085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兩邊各乘上 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 </a:t>
            </a:r>
            <a:r>
              <a:rPr lang="en-US" altLang="zh-TW" b="0">
                <a:cs typeface="Times New Roman" pitchFamily="18" charset="0"/>
              </a:rPr>
              <a:t>− 1)</a:t>
            </a:r>
          </a:p>
        </p:txBody>
      </p:sp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1692275" y="2062163"/>
          <a:ext cx="4843463" cy="660400"/>
        </p:xfrm>
        <a:graphic>
          <a:graphicData uri="http://schemas.openxmlformats.org/presentationml/2006/ole">
            <p:oleObj spid="_x0000_s24579" name="Equation" r:id="rId4" imgW="4864100" imgH="660400" progId="Equation.DSMT4">
              <p:embed/>
            </p:oleObj>
          </a:graphicData>
        </a:graphic>
      </p:graphicFrame>
      <p:sp>
        <p:nvSpPr>
          <p:cNvPr id="24587" name="Text Box 6"/>
          <p:cNvSpPr txBox="1">
            <a:spLocks noChangeArrowheads="1"/>
          </p:cNvSpPr>
          <p:nvPr/>
        </p:nvSpPr>
        <p:spPr bwMode="auto">
          <a:xfrm>
            <a:off x="323850" y="2925763"/>
            <a:ext cx="46085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把 </a:t>
            </a:r>
            <a:r>
              <a:rPr lang="en-US" altLang="zh-TW" b="0" i="1"/>
              <a:t>s</a:t>
            </a:r>
            <a:r>
              <a:rPr lang="en-US" altLang="zh-TW" b="0"/>
              <a:t> = 1 </a:t>
            </a:r>
            <a:r>
              <a:rPr lang="zh-TW" altLang="en-US" b="0"/>
              <a:t>代入</a:t>
            </a:r>
            <a:endParaRPr lang="zh-TW" altLang="en-US" b="0">
              <a:cs typeface="Times New Roman" pitchFamily="18" charset="0"/>
            </a:endParaRPr>
          </a:p>
        </p:txBody>
      </p:sp>
      <p:graphicFrame>
        <p:nvGraphicFramePr>
          <p:cNvPr id="24580" name="Object 7"/>
          <p:cNvGraphicFramePr>
            <a:graphicFrameLocks noChangeAspect="1"/>
          </p:cNvGraphicFramePr>
          <p:nvPr/>
        </p:nvGraphicFramePr>
        <p:xfrm>
          <a:off x="2124075" y="2854325"/>
          <a:ext cx="962025" cy="546100"/>
        </p:xfrm>
        <a:graphic>
          <a:graphicData uri="http://schemas.openxmlformats.org/presentationml/2006/ole">
            <p:oleObj spid="_x0000_s24580" name="Equation" r:id="rId5" imgW="964781" imgH="545863" progId="Equation.DSMT4">
              <p:embed/>
            </p:oleObj>
          </a:graphicData>
        </a:graphic>
      </p:graphicFrame>
      <p:graphicFrame>
        <p:nvGraphicFramePr>
          <p:cNvPr id="24581" name="Object 8"/>
          <p:cNvGraphicFramePr>
            <a:graphicFrameLocks noChangeAspect="1"/>
          </p:cNvGraphicFramePr>
          <p:nvPr/>
        </p:nvGraphicFramePr>
        <p:xfrm>
          <a:off x="1403350" y="4149725"/>
          <a:ext cx="3476625" cy="711200"/>
        </p:xfrm>
        <a:graphic>
          <a:graphicData uri="http://schemas.openxmlformats.org/presentationml/2006/ole">
            <p:oleObj spid="_x0000_s24581" name="Equation" r:id="rId6" imgW="3492500" imgH="711200" progId="Equation.DSMT4">
              <p:embed/>
            </p:oleObj>
          </a:graphicData>
        </a:graphic>
      </p:graphicFrame>
      <p:sp>
        <p:nvSpPr>
          <p:cNvPr id="24588" name="Text Box 9"/>
          <p:cNvSpPr txBox="1">
            <a:spLocks noChangeArrowheads="1"/>
          </p:cNvSpPr>
          <p:nvPr/>
        </p:nvSpPr>
        <p:spPr bwMode="auto">
          <a:xfrm>
            <a:off x="323850" y="3573463"/>
            <a:ext cx="46085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左式乘上 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 </a:t>
            </a:r>
            <a:r>
              <a:rPr lang="en-US" altLang="zh-TW" b="0">
                <a:cs typeface="Times New Roman" pitchFamily="18" charset="0"/>
              </a:rPr>
              <a:t>− 2)</a:t>
            </a:r>
            <a:r>
              <a:rPr lang="zh-TW" altLang="en-US" b="0">
                <a:cs typeface="Times New Roman" pitchFamily="18" charset="0"/>
              </a:rPr>
              <a:t>後，把 </a:t>
            </a:r>
            <a:r>
              <a:rPr lang="en-US" altLang="zh-TW" b="0" i="1"/>
              <a:t>s</a:t>
            </a:r>
            <a:r>
              <a:rPr lang="en-US" altLang="zh-TW" b="0"/>
              <a:t> = 2 </a:t>
            </a:r>
            <a:r>
              <a:rPr lang="zh-TW" altLang="en-US" b="0"/>
              <a:t>代入</a:t>
            </a:r>
          </a:p>
        </p:txBody>
      </p:sp>
      <p:sp>
        <p:nvSpPr>
          <p:cNvPr id="24589" name="Line 10"/>
          <p:cNvSpPr>
            <a:spLocks noChangeShapeType="1"/>
          </p:cNvSpPr>
          <p:nvPr/>
        </p:nvSpPr>
        <p:spPr bwMode="auto">
          <a:xfrm flipV="1">
            <a:off x="2555875" y="4581525"/>
            <a:ext cx="720725" cy="2159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590" name="Text Box 11"/>
          <p:cNvSpPr txBox="1">
            <a:spLocks noChangeArrowheads="1"/>
          </p:cNvSpPr>
          <p:nvPr/>
        </p:nvSpPr>
        <p:spPr bwMode="auto">
          <a:xfrm>
            <a:off x="4140200" y="2854325"/>
            <a:ext cx="287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663300"/>
                </a:solidFill>
              </a:rPr>
              <a:t>這二個步驟可以合併</a:t>
            </a:r>
          </a:p>
        </p:txBody>
      </p:sp>
      <p:sp>
        <p:nvSpPr>
          <p:cNvPr id="24591" name="Text Box 12"/>
          <p:cNvSpPr txBox="1">
            <a:spLocks noChangeArrowheads="1"/>
          </p:cNvSpPr>
          <p:nvPr/>
        </p:nvSpPr>
        <p:spPr bwMode="auto">
          <a:xfrm>
            <a:off x="323850" y="4941888"/>
            <a:ext cx="46085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左式乘上 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 </a:t>
            </a:r>
            <a:r>
              <a:rPr lang="en-US" altLang="zh-TW" b="0">
                <a:cs typeface="Times New Roman" pitchFamily="18" charset="0"/>
              </a:rPr>
              <a:t>+ 4)</a:t>
            </a:r>
            <a:r>
              <a:rPr lang="zh-TW" altLang="en-US" b="0">
                <a:cs typeface="Times New Roman" pitchFamily="18" charset="0"/>
              </a:rPr>
              <a:t>後，把 </a:t>
            </a:r>
            <a:r>
              <a:rPr lang="en-US" altLang="zh-TW" b="0" i="1"/>
              <a:t>s</a:t>
            </a:r>
            <a:r>
              <a:rPr lang="en-US" altLang="zh-TW" b="0"/>
              <a:t> = −4 </a:t>
            </a:r>
            <a:r>
              <a:rPr lang="zh-TW" altLang="en-US" b="0"/>
              <a:t>代入</a:t>
            </a:r>
          </a:p>
        </p:txBody>
      </p:sp>
      <p:graphicFrame>
        <p:nvGraphicFramePr>
          <p:cNvPr id="24582" name="Object 13"/>
          <p:cNvGraphicFramePr>
            <a:graphicFrameLocks noChangeAspect="1"/>
          </p:cNvGraphicFramePr>
          <p:nvPr/>
        </p:nvGraphicFramePr>
        <p:xfrm>
          <a:off x="1360488" y="5373688"/>
          <a:ext cx="3563937" cy="711200"/>
        </p:xfrm>
        <a:graphic>
          <a:graphicData uri="http://schemas.openxmlformats.org/presentationml/2006/ole">
            <p:oleObj spid="_x0000_s24582" name="Equation" r:id="rId7" imgW="3581400" imgH="711200" progId="Equation.DSMT4">
              <p:embed/>
            </p:oleObj>
          </a:graphicData>
        </a:graphic>
      </p:graphicFrame>
      <p:sp>
        <p:nvSpPr>
          <p:cNvPr id="24592" name="Line 14"/>
          <p:cNvSpPr>
            <a:spLocks noChangeShapeType="1"/>
          </p:cNvSpPr>
          <p:nvPr/>
        </p:nvSpPr>
        <p:spPr bwMode="auto">
          <a:xfrm flipV="1">
            <a:off x="3132138" y="5805488"/>
            <a:ext cx="792162" cy="217487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7292C6-B909-4507-BB48-8A0740663397}" type="slidenum">
              <a:rPr lang="en-US" altLang="zh-TW" smtClean="0"/>
              <a:pPr/>
              <a:t>443</a:t>
            </a:fld>
            <a:endParaRPr lang="en-US" altLang="zh-TW" smtClean="0"/>
          </a:p>
        </p:txBody>
      </p:sp>
      <p:sp>
        <p:nvSpPr>
          <p:cNvPr id="25611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6553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3333FF"/>
                </a:solidFill>
              </a:rPr>
              <a:t>通則</a:t>
            </a:r>
            <a:r>
              <a:rPr lang="zh-TW" altLang="en-US" b="0"/>
              <a:t>：要將一個 </a:t>
            </a:r>
            <a:r>
              <a:rPr lang="en-US" altLang="zh-TW" b="0"/>
              <a:t>fraction </a:t>
            </a:r>
            <a:r>
              <a:rPr lang="zh-TW" altLang="en-US" b="0"/>
              <a:t>分解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827088" y="836613"/>
          <a:ext cx="7361237" cy="762000"/>
        </p:xfrm>
        <a:graphic>
          <a:graphicData uri="http://schemas.openxmlformats.org/presentationml/2006/ole">
            <p:oleObj spid="_x0000_s25602" name="Equation" r:id="rId3" imgW="7391400" imgH="762000" progId="Equation.DSMT4">
              <p:embed/>
            </p:oleObj>
          </a:graphicData>
        </a:graphic>
      </p:graphicFrame>
      <p:graphicFrame>
        <p:nvGraphicFramePr>
          <p:cNvPr id="25603" name="Object 4"/>
          <p:cNvGraphicFramePr>
            <a:graphicFrameLocks noChangeAspect="1"/>
          </p:cNvGraphicFramePr>
          <p:nvPr/>
        </p:nvGraphicFramePr>
        <p:xfrm>
          <a:off x="1042988" y="5229225"/>
          <a:ext cx="7445375" cy="876300"/>
        </p:xfrm>
        <a:graphic>
          <a:graphicData uri="http://schemas.openxmlformats.org/presentationml/2006/ole">
            <p:oleObj spid="_x0000_s25603" name="Equation" r:id="rId4" imgW="7480300" imgH="876300" progId="Equation.DSMT4">
              <p:embed/>
            </p:oleObj>
          </a:graphicData>
        </a:graphic>
      </p:graphicFrame>
      <p:sp>
        <p:nvSpPr>
          <p:cNvPr id="25612" name="Text Box 6"/>
          <p:cNvSpPr txBox="1">
            <a:spLocks noChangeArrowheads="1"/>
          </p:cNvSpPr>
          <p:nvPr/>
        </p:nvSpPr>
        <p:spPr bwMode="auto">
          <a:xfrm>
            <a:off x="4787900" y="1628775"/>
            <a:ext cx="38163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a</a:t>
            </a:r>
            <a:r>
              <a:rPr lang="en-US" altLang="zh-TW" b="0" baseline="-25000"/>
              <a:t>1</a:t>
            </a:r>
            <a:r>
              <a:rPr lang="en-US" altLang="zh-TW" b="0"/>
              <a:t>, </a:t>
            </a:r>
            <a:r>
              <a:rPr lang="en-US" altLang="zh-TW" b="0" i="1"/>
              <a:t>a</a:t>
            </a:r>
            <a:r>
              <a:rPr lang="en-US" altLang="zh-TW" b="0" baseline="-25000"/>
              <a:t>2</a:t>
            </a:r>
            <a:r>
              <a:rPr lang="en-US" altLang="zh-TW" b="0"/>
              <a:t>, …., </a:t>
            </a:r>
            <a:r>
              <a:rPr lang="en-US" altLang="zh-TW" b="0" i="1"/>
              <a:t>a</a:t>
            </a:r>
            <a:r>
              <a:rPr lang="en-US" altLang="zh-TW" b="0" i="1" baseline="-25000"/>
              <a:t>N</a:t>
            </a:r>
            <a:r>
              <a:rPr lang="en-US" altLang="zh-TW" b="0"/>
              <a:t> </a:t>
            </a:r>
            <a:r>
              <a:rPr lang="zh-TW" altLang="en-US" b="0"/>
              <a:t>互異 </a:t>
            </a:r>
          </a:p>
        </p:txBody>
      </p:sp>
      <p:sp>
        <p:nvSpPr>
          <p:cNvPr id="25613" name="Line 7"/>
          <p:cNvSpPr>
            <a:spLocks noChangeShapeType="1"/>
          </p:cNvSpPr>
          <p:nvPr/>
        </p:nvSpPr>
        <p:spPr bwMode="auto">
          <a:xfrm flipV="1">
            <a:off x="4714875" y="5661025"/>
            <a:ext cx="1152525" cy="3603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4" name="Oval 8"/>
          <p:cNvSpPr>
            <a:spLocks noChangeArrowheads="1"/>
          </p:cNvSpPr>
          <p:nvPr/>
        </p:nvSpPr>
        <p:spPr bwMode="auto">
          <a:xfrm>
            <a:off x="7883525" y="5732463"/>
            <a:ext cx="792163" cy="431800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5615" name="Text Box 9"/>
          <p:cNvSpPr txBox="1">
            <a:spLocks noChangeArrowheads="1"/>
          </p:cNvSpPr>
          <p:nvPr/>
        </p:nvSpPr>
        <p:spPr bwMode="auto">
          <a:xfrm>
            <a:off x="468313" y="2276475"/>
            <a:ext cx="3743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(1) </a:t>
            </a:r>
            <a:r>
              <a:rPr lang="zh-TW" altLang="en-US" b="0"/>
              <a:t>用多項式的除法算出 </a:t>
            </a:r>
            <a:r>
              <a:rPr lang="en-US" altLang="zh-TW" b="0" i="1"/>
              <a:t>Q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)</a:t>
            </a:r>
          </a:p>
        </p:txBody>
      </p:sp>
      <p:graphicFrame>
        <p:nvGraphicFramePr>
          <p:cNvPr id="25604" name="Object 10"/>
          <p:cNvGraphicFramePr>
            <a:graphicFrameLocks noChangeAspect="1"/>
          </p:cNvGraphicFramePr>
          <p:nvPr/>
        </p:nvGraphicFramePr>
        <p:xfrm>
          <a:off x="1116013" y="2924175"/>
          <a:ext cx="7197725" cy="762000"/>
        </p:xfrm>
        <a:graphic>
          <a:graphicData uri="http://schemas.openxmlformats.org/presentationml/2006/ole">
            <p:oleObj spid="_x0000_s25604" name="Equation" r:id="rId5" imgW="7226300" imgH="762000" progId="Equation.DSMT4">
              <p:embed/>
            </p:oleObj>
          </a:graphicData>
        </a:graphic>
      </p:graphicFrame>
      <p:sp>
        <p:nvSpPr>
          <p:cNvPr id="25616" name="Text Box 11"/>
          <p:cNvSpPr txBox="1">
            <a:spLocks noChangeArrowheads="1"/>
          </p:cNvSpPr>
          <p:nvPr/>
        </p:nvSpPr>
        <p:spPr bwMode="auto">
          <a:xfrm>
            <a:off x="1044575" y="3787775"/>
            <a:ext cx="41052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使得 </a:t>
            </a:r>
            <a:r>
              <a:rPr lang="en-US" altLang="zh-TW" b="0"/>
              <a:t>order of </a:t>
            </a:r>
            <a:r>
              <a:rPr lang="en-US" altLang="zh-TW" b="0" i="1"/>
              <a:t>K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) &lt; </a:t>
            </a:r>
            <a:r>
              <a:rPr lang="en-US" altLang="zh-TW" b="0" i="1"/>
              <a:t>N</a:t>
            </a:r>
            <a:r>
              <a:rPr lang="en-US" altLang="zh-TW" b="0"/>
              <a:t>  </a:t>
            </a:r>
          </a:p>
        </p:txBody>
      </p:sp>
      <p:sp>
        <p:nvSpPr>
          <p:cNvPr id="25617" name="Rectangle 12"/>
          <p:cNvSpPr>
            <a:spLocks noChangeArrowheads="1"/>
          </p:cNvSpPr>
          <p:nvPr/>
        </p:nvSpPr>
        <p:spPr bwMode="auto">
          <a:xfrm>
            <a:off x="539750" y="4652963"/>
            <a:ext cx="47529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(2) </a:t>
            </a:r>
            <a:r>
              <a:rPr lang="zh-TW" altLang="en-US" b="0"/>
              <a:t>算出 </a:t>
            </a:r>
            <a:r>
              <a:rPr lang="en-US" altLang="zh-TW" b="0" i="1"/>
              <a:t>A</a:t>
            </a:r>
            <a:r>
              <a:rPr lang="en-US" altLang="zh-TW" b="0" i="1" baseline="-25000"/>
              <a:t>n</a:t>
            </a:r>
          </a:p>
        </p:txBody>
      </p:sp>
      <p:sp>
        <p:nvSpPr>
          <p:cNvPr id="25618" name="Line 14"/>
          <p:cNvSpPr>
            <a:spLocks noChangeShapeType="1"/>
          </p:cNvSpPr>
          <p:nvPr/>
        </p:nvSpPr>
        <p:spPr bwMode="auto">
          <a:xfrm flipH="1">
            <a:off x="4859338" y="2708275"/>
            <a:ext cx="21748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19" name="Text Box 15"/>
          <p:cNvSpPr txBox="1">
            <a:spLocks noChangeArrowheads="1"/>
          </p:cNvSpPr>
          <p:nvPr/>
        </p:nvSpPr>
        <p:spPr bwMode="auto">
          <a:xfrm>
            <a:off x="5003800" y="2349500"/>
            <a:ext cx="5762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商</a:t>
            </a:r>
          </a:p>
        </p:txBody>
      </p:sp>
      <p:sp>
        <p:nvSpPr>
          <p:cNvPr id="25620" name="Text Box 16"/>
          <p:cNvSpPr txBox="1">
            <a:spLocks noChangeArrowheads="1"/>
          </p:cNvSpPr>
          <p:nvPr/>
        </p:nvSpPr>
        <p:spPr bwMode="auto">
          <a:xfrm>
            <a:off x="7164388" y="2349500"/>
            <a:ext cx="1152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餘式</a:t>
            </a:r>
          </a:p>
        </p:txBody>
      </p:sp>
      <p:sp>
        <p:nvSpPr>
          <p:cNvPr id="25621" name="Line 17"/>
          <p:cNvSpPr>
            <a:spLocks noChangeShapeType="1"/>
          </p:cNvSpPr>
          <p:nvPr/>
        </p:nvSpPr>
        <p:spPr bwMode="auto">
          <a:xfrm flipH="1">
            <a:off x="6948488" y="2636838"/>
            <a:ext cx="28733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5622" name="Text Box 18"/>
          <p:cNvSpPr txBox="1">
            <a:spLocks noChangeArrowheads="1"/>
          </p:cNvSpPr>
          <p:nvPr/>
        </p:nvSpPr>
        <p:spPr bwMode="auto">
          <a:xfrm>
            <a:off x="4427538" y="260350"/>
            <a:ext cx="24844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663300"/>
                </a:solidFill>
              </a:rPr>
              <a:t>(Cover up method)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D973B-5906-4E7C-B13D-15D9A3521F3C}" type="slidenum">
              <a:rPr lang="en-US" altLang="zh-TW" smtClean="0"/>
              <a:pPr/>
              <a:t>444</a:t>
            </a:fld>
            <a:endParaRPr lang="en-US" altLang="zh-TW" smtClean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116013" y="476250"/>
          <a:ext cx="6880225" cy="762000"/>
        </p:xfrm>
        <a:graphic>
          <a:graphicData uri="http://schemas.openxmlformats.org/presentationml/2006/ole">
            <p:oleObj spid="_x0000_s26626" name="Equation" r:id="rId3" imgW="6908800" imgH="762000" progId="Equation.DSMT4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39750" y="2492375"/>
          <a:ext cx="4225925" cy="812800"/>
        </p:xfrm>
        <a:graphic>
          <a:graphicData uri="http://schemas.openxmlformats.org/presentationml/2006/ole">
            <p:oleObj spid="_x0000_s26627" name="Equation" r:id="rId4" imgW="4241800" imgH="812800" progId="Equation.DSMT4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539750" y="3500438"/>
          <a:ext cx="3644900" cy="812800"/>
        </p:xfrm>
        <a:graphic>
          <a:graphicData uri="http://schemas.openxmlformats.org/presentationml/2006/ole">
            <p:oleObj spid="_x0000_s26628" name="Equation" r:id="rId5" imgW="3657600" imgH="812800" progId="Equation.DSMT4">
              <p:embed/>
            </p:oleObj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468313" y="5589588"/>
          <a:ext cx="3795712" cy="812800"/>
        </p:xfrm>
        <a:graphic>
          <a:graphicData uri="http://schemas.openxmlformats.org/presentationml/2006/ole">
            <p:oleObj spid="_x0000_s26629" name="Equation" r:id="rId6" imgW="3810000" imgH="812800" progId="Equation.DSMT4">
              <p:embed/>
            </p:oleObj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468313" y="4581525"/>
          <a:ext cx="6742112" cy="685800"/>
        </p:xfrm>
        <a:graphic>
          <a:graphicData uri="http://schemas.openxmlformats.org/presentationml/2006/ole">
            <p:oleObj spid="_x0000_s26630" name="Equation" r:id="rId7" imgW="6769100" imgH="685800" progId="Equation.DSMT4">
              <p:embed/>
            </p:oleObj>
          </a:graphicData>
        </a:graphic>
      </p:graphicFrame>
      <p:sp>
        <p:nvSpPr>
          <p:cNvPr id="26636" name="Line 8"/>
          <p:cNvSpPr>
            <a:spLocks noChangeShapeType="1"/>
          </p:cNvSpPr>
          <p:nvPr/>
        </p:nvSpPr>
        <p:spPr bwMode="auto">
          <a:xfrm flipV="1">
            <a:off x="900113" y="2995613"/>
            <a:ext cx="863600" cy="287337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637" name="Line 9"/>
          <p:cNvSpPr>
            <a:spLocks noChangeShapeType="1"/>
          </p:cNvSpPr>
          <p:nvPr/>
        </p:nvSpPr>
        <p:spPr bwMode="auto">
          <a:xfrm flipV="1">
            <a:off x="1692275" y="4003675"/>
            <a:ext cx="863600" cy="28733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6631" name="Object 10"/>
          <p:cNvGraphicFramePr>
            <a:graphicFrameLocks noChangeAspect="1"/>
          </p:cNvGraphicFramePr>
          <p:nvPr/>
        </p:nvGraphicFramePr>
        <p:xfrm>
          <a:off x="539750" y="1484313"/>
          <a:ext cx="5603875" cy="762000"/>
        </p:xfrm>
        <a:graphic>
          <a:graphicData uri="http://schemas.openxmlformats.org/presentationml/2006/ole">
            <p:oleObj spid="_x0000_s26631" name="Equation" r:id="rId8" imgW="5626100" imgH="762000" progId="Equation.DSMT4">
              <p:embed/>
            </p:oleObj>
          </a:graphicData>
        </a:graphic>
      </p:graphicFrame>
      <p:sp>
        <p:nvSpPr>
          <p:cNvPr id="26638" name="文字方塊 12"/>
          <p:cNvSpPr txBox="1">
            <a:spLocks noChangeArrowheads="1"/>
          </p:cNvSpPr>
          <p:nvPr/>
        </p:nvSpPr>
        <p:spPr bwMode="auto">
          <a:xfrm>
            <a:off x="179388" y="476250"/>
            <a:ext cx="1008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b="0">
                <a:solidFill>
                  <a:srgbClr val="3333FF"/>
                </a:solidFill>
              </a:rPr>
              <a:t>例子：</a:t>
            </a:r>
          </a:p>
        </p:txBody>
      </p:sp>
      <p:sp>
        <p:nvSpPr>
          <p:cNvPr id="26639" name="文字方塊 12"/>
          <p:cNvSpPr txBox="1">
            <a:spLocks noChangeArrowheads="1"/>
          </p:cNvSpPr>
          <p:nvPr/>
        </p:nvSpPr>
        <p:spPr bwMode="auto">
          <a:xfrm>
            <a:off x="7164388" y="1700213"/>
            <a:ext cx="1223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 i="1"/>
              <a:t>Q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) = 1</a:t>
            </a:r>
            <a:endParaRPr lang="zh-TW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BC7A0E-2024-4B27-A214-77109B4AA248}" type="slidenum">
              <a:rPr lang="en-US" altLang="zh-TW" smtClean="0"/>
              <a:pPr/>
              <a:t>445</a:t>
            </a:fld>
            <a:endParaRPr lang="en-US" altLang="zh-TW" smtClean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11188" y="2924175"/>
          <a:ext cx="6424612" cy="762000"/>
        </p:xfrm>
        <a:graphic>
          <a:graphicData uri="http://schemas.openxmlformats.org/presentationml/2006/ole">
            <p:oleObj spid="_x0000_s27650" name="Equation" r:id="rId3" imgW="6451600" imgH="762000" progId="Equation.DSMT4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68313" y="1412875"/>
          <a:ext cx="8496300" cy="1181100"/>
        </p:xfrm>
        <a:graphic>
          <a:graphicData uri="http://schemas.openxmlformats.org/presentationml/2006/ole">
            <p:oleObj spid="_x0000_s27651" name="Equation" r:id="rId4" imgW="9436100" imgH="1181100" progId="Equation.DSMT4">
              <p:embed/>
            </p:oleObj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539750" y="476250"/>
          <a:ext cx="6742113" cy="685800"/>
        </p:xfrm>
        <a:graphic>
          <a:graphicData uri="http://schemas.openxmlformats.org/presentationml/2006/ole">
            <p:oleObj spid="_x0000_s27652" name="Equation" r:id="rId5" imgW="676910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FCC04F-E5F3-49E6-B56E-11C8D616D0DE}" type="slidenum">
              <a:rPr lang="en-US" altLang="zh-TW" smtClean="0"/>
              <a:pPr/>
              <a:t>446</a:t>
            </a:fld>
            <a:endParaRPr lang="en-US" altLang="zh-TW" smtClean="0"/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20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ym typeface="Symbol" pitchFamily="18" charset="2"/>
              </a:rPr>
              <a:t> </a:t>
            </a:r>
            <a:r>
              <a:rPr lang="zh-TW" altLang="en-US" b="0">
                <a:sym typeface="Symbol" pitchFamily="18" charset="2"/>
              </a:rPr>
              <a:t>小技巧：</a:t>
            </a:r>
            <a:r>
              <a:rPr lang="zh-TW" altLang="en-US" b="0"/>
              <a:t>其實，如果</a:t>
            </a:r>
            <a:r>
              <a:rPr lang="zh-TW" altLang="en-US" b="0" u="sng"/>
              <a:t>只剩下一個未知數</a:t>
            </a:r>
            <a:r>
              <a:rPr lang="zh-TW" altLang="en-US" b="0"/>
              <a:t>，我們可以將 </a:t>
            </a:r>
            <a:r>
              <a:rPr lang="en-US" altLang="zh-TW" b="0" i="1"/>
              <a:t>s</a:t>
            </a:r>
            <a:r>
              <a:rPr lang="en-US" altLang="zh-TW" b="0"/>
              <a:t> </a:t>
            </a:r>
            <a:r>
              <a:rPr lang="zh-TW" altLang="en-US" b="0"/>
              <a:t>用某個數代入，  快速的將未知數解出</a:t>
            </a:r>
          </a:p>
        </p:txBody>
      </p:sp>
      <p:sp>
        <p:nvSpPr>
          <p:cNvPr id="28680" name="Text Box 6"/>
          <p:cNvSpPr txBox="1">
            <a:spLocks noChangeArrowheads="1"/>
          </p:cNvSpPr>
          <p:nvPr/>
        </p:nvSpPr>
        <p:spPr bwMode="auto">
          <a:xfrm>
            <a:off x="611188" y="1414463"/>
            <a:ext cx="5832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例如，前面的例子，將 </a:t>
            </a:r>
            <a:r>
              <a:rPr lang="en-US" altLang="zh-TW" b="0" i="1"/>
              <a:t>s</a:t>
            </a:r>
            <a:r>
              <a:rPr lang="en-US" altLang="zh-TW" b="0"/>
              <a:t> = 0 </a:t>
            </a:r>
            <a:r>
              <a:rPr lang="zh-TW" altLang="en-US" b="0"/>
              <a:t>代入原式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114425" y="2133600"/>
          <a:ext cx="2744788" cy="673100"/>
        </p:xfrm>
        <a:graphic>
          <a:graphicData uri="http://schemas.openxmlformats.org/presentationml/2006/ole">
            <p:oleObj spid="_x0000_s28674" name="Equation" r:id="rId3" imgW="2755900" imgH="673100" progId="Equation.DSMT4">
              <p:embed/>
            </p:oleObj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498975" y="2133600"/>
          <a:ext cx="3883025" cy="622300"/>
        </p:xfrm>
        <a:graphic>
          <a:graphicData uri="http://schemas.openxmlformats.org/presentationml/2006/ole">
            <p:oleObj spid="_x0000_s28675" name="Equation" r:id="rId4" imgW="3898900" imgH="6223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928859-E1C2-4E7D-997B-05DDC1BD250F}" type="slidenum">
              <a:rPr lang="en-US" altLang="zh-TW" smtClean="0"/>
              <a:pPr/>
              <a:t>447</a:t>
            </a:fld>
            <a:endParaRPr lang="en-US" altLang="zh-TW" smtClean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547813" y="620713"/>
          <a:ext cx="4221162" cy="723900"/>
        </p:xfrm>
        <a:graphic>
          <a:graphicData uri="http://schemas.openxmlformats.org/presentationml/2006/ole">
            <p:oleObj spid="_x0000_s29698" name="Equation" r:id="rId3" imgW="4241800" imgH="723900" progId="Equation.DSMT4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55650" y="1701800"/>
          <a:ext cx="3298825" cy="787400"/>
        </p:xfrm>
        <a:graphic>
          <a:graphicData uri="http://schemas.openxmlformats.org/presentationml/2006/ole">
            <p:oleObj spid="_x0000_s29699" name="Equation" r:id="rId4" imgW="3314700" imgH="787400" progId="Equation.DSMT4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827088" y="3068638"/>
          <a:ext cx="6850062" cy="698500"/>
        </p:xfrm>
        <a:graphic>
          <a:graphicData uri="http://schemas.openxmlformats.org/presentationml/2006/ole">
            <p:oleObj spid="_x0000_s29700" name="Equation" r:id="rId5" imgW="6883400" imgH="698500" progId="Equation.DSMT4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827088" y="4292600"/>
          <a:ext cx="4397375" cy="698500"/>
        </p:xfrm>
        <a:graphic>
          <a:graphicData uri="http://schemas.openxmlformats.org/presentationml/2006/ole">
            <p:oleObj spid="_x0000_s29701" name="Equation" r:id="rId6" imgW="4419600" imgH="698500" progId="Equation.DSMT4">
              <p:embed/>
            </p:oleObj>
          </a:graphicData>
        </a:graphic>
      </p:graphicFrame>
      <p:sp>
        <p:nvSpPr>
          <p:cNvPr id="29724" name="Line 6"/>
          <p:cNvSpPr>
            <a:spLocks noChangeShapeType="1"/>
          </p:cNvSpPr>
          <p:nvPr/>
        </p:nvSpPr>
        <p:spPr bwMode="auto">
          <a:xfrm flipV="1">
            <a:off x="1330325" y="2133600"/>
            <a:ext cx="649288" cy="287338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9725" name="文字方塊 9"/>
          <p:cNvSpPr txBox="1">
            <a:spLocks noChangeArrowheads="1"/>
          </p:cNvSpPr>
          <p:nvPr/>
        </p:nvSpPr>
        <p:spPr bwMode="auto">
          <a:xfrm>
            <a:off x="611188" y="692150"/>
            <a:ext cx="1008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b="0">
                <a:solidFill>
                  <a:srgbClr val="3333FF"/>
                </a:solidFill>
              </a:rPr>
              <a:t>例子：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DBE10-7047-46EE-85A5-68F289FC2572}" type="slidenum">
              <a:rPr lang="en-US" altLang="zh-TW" smtClean="0"/>
              <a:pPr/>
              <a:t>421</a:t>
            </a:fld>
            <a:endParaRPr lang="en-US" altLang="zh-TW" smtClean="0"/>
          </a:p>
        </p:txBody>
      </p:sp>
      <p:sp>
        <p:nvSpPr>
          <p:cNvPr id="3080" name="Text Box 2"/>
          <p:cNvSpPr txBox="1">
            <a:spLocks noChangeArrowheads="1"/>
          </p:cNvSpPr>
          <p:nvPr/>
        </p:nvSpPr>
        <p:spPr bwMode="auto">
          <a:xfrm>
            <a:off x="539750" y="476250"/>
            <a:ext cx="61198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Laplace Transform is one of the </a:t>
            </a:r>
            <a:r>
              <a:rPr lang="en-US" altLang="zh-TW" b="0">
                <a:solidFill>
                  <a:srgbClr val="3333FF"/>
                </a:solidFill>
              </a:rPr>
              <a:t>integral transform </a:t>
            </a:r>
          </a:p>
        </p:txBody>
      </p:sp>
      <p:sp>
        <p:nvSpPr>
          <p:cNvPr id="3081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25193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  <a:sym typeface="Wingdings" pitchFamily="2" charset="2"/>
              </a:rPr>
              <a:t></a:t>
            </a:r>
            <a:r>
              <a:rPr lang="en-US" altLang="zh-TW" b="0"/>
              <a:t> </a:t>
            </a:r>
            <a:r>
              <a:rPr lang="en-US" altLang="zh-TW" b="0">
                <a:solidFill>
                  <a:srgbClr val="3333FF"/>
                </a:solidFill>
              </a:rPr>
              <a:t>integral transform: </a:t>
            </a:r>
          </a:p>
        </p:txBody>
      </p:sp>
      <p:sp>
        <p:nvSpPr>
          <p:cNvPr id="3082" name="Text Box 4"/>
          <p:cNvSpPr txBox="1">
            <a:spLocks noChangeArrowheads="1"/>
          </p:cNvSpPr>
          <p:nvPr/>
        </p:nvSpPr>
        <p:spPr bwMode="auto">
          <a:xfrm>
            <a:off x="2987675" y="1916113"/>
            <a:ext cx="4895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可以表示成</a:t>
            </a:r>
            <a:r>
              <a:rPr lang="zh-TW" altLang="en-US" b="0" u="sng"/>
              <a:t>積分式</a:t>
            </a:r>
            <a:r>
              <a:rPr lang="zh-TW" altLang="en-US" b="0"/>
              <a:t>的 </a:t>
            </a:r>
            <a:r>
              <a:rPr lang="en-US" altLang="zh-TW" b="0"/>
              <a:t>transform </a:t>
            </a:r>
          </a:p>
        </p:txBody>
      </p:sp>
      <p:sp>
        <p:nvSpPr>
          <p:cNvPr id="3083" name="Text Box 5"/>
          <p:cNvSpPr txBox="1">
            <a:spLocks noChangeArrowheads="1"/>
          </p:cNvSpPr>
          <p:nvPr/>
        </p:nvSpPr>
        <p:spPr bwMode="auto">
          <a:xfrm>
            <a:off x="468313" y="1196975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  <a:sym typeface="Wingdings" pitchFamily="2" charset="2"/>
              </a:rPr>
              <a:t></a:t>
            </a:r>
            <a:r>
              <a:rPr lang="en-US" altLang="zh-TW" b="0"/>
              <a:t> </a:t>
            </a:r>
            <a:r>
              <a:rPr lang="en-US" altLang="zh-TW" b="0">
                <a:solidFill>
                  <a:srgbClr val="3333FF"/>
                </a:solidFill>
              </a:rPr>
              <a:t>transform: </a:t>
            </a:r>
          </a:p>
        </p:txBody>
      </p:sp>
      <p:sp>
        <p:nvSpPr>
          <p:cNvPr id="3084" name="Text Box 6"/>
          <p:cNvSpPr txBox="1">
            <a:spLocks noChangeArrowheads="1"/>
          </p:cNvSpPr>
          <p:nvPr/>
        </p:nvSpPr>
        <p:spPr bwMode="auto">
          <a:xfrm>
            <a:off x="2124075" y="1196975"/>
            <a:ext cx="48958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把一個 </a:t>
            </a:r>
            <a:r>
              <a:rPr lang="en-US" altLang="zh-TW" b="0"/>
              <a:t>function </a:t>
            </a:r>
            <a:r>
              <a:rPr lang="zh-TW" altLang="en-US" b="0"/>
              <a:t>變成另外一個 </a:t>
            </a:r>
            <a:r>
              <a:rPr lang="en-US" altLang="zh-TW" b="0"/>
              <a:t>function 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835150" y="2490788"/>
          <a:ext cx="2671763" cy="558800"/>
        </p:xfrm>
        <a:graphic>
          <a:graphicData uri="http://schemas.openxmlformats.org/presentationml/2006/ole">
            <p:oleObj spid="_x0000_s3074" name="Equation" r:id="rId3" imgW="2679700" imgH="558800" progId="Equation.DSMT4">
              <p:embed/>
            </p:oleObj>
          </a:graphicData>
        </a:graphic>
      </p:graphicFrame>
      <p:sp>
        <p:nvSpPr>
          <p:cNvPr id="3085" name="Line 8"/>
          <p:cNvSpPr>
            <a:spLocks noChangeShapeType="1"/>
          </p:cNvSpPr>
          <p:nvPr/>
        </p:nvSpPr>
        <p:spPr bwMode="auto">
          <a:xfrm>
            <a:off x="2916238" y="2968625"/>
            <a:ext cx="86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86" name="Line 9"/>
          <p:cNvSpPr>
            <a:spLocks noChangeShapeType="1"/>
          </p:cNvSpPr>
          <p:nvPr/>
        </p:nvSpPr>
        <p:spPr bwMode="auto">
          <a:xfrm flipH="1">
            <a:off x="2987675" y="2957513"/>
            <a:ext cx="360363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087" name="Text Box 10"/>
          <p:cNvSpPr txBox="1">
            <a:spLocks noChangeArrowheads="1"/>
          </p:cNvSpPr>
          <p:nvPr/>
        </p:nvSpPr>
        <p:spPr bwMode="auto">
          <a:xfrm>
            <a:off x="2268538" y="3140075"/>
            <a:ext cx="19446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  <a:sym typeface="Wingdings" pitchFamily="2" charset="2"/>
              </a:rPr>
              <a:t></a:t>
            </a:r>
            <a:r>
              <a:rPr lang="en-US" altLang="zh-TW" b="0">
                <a:solidFill>
                  <a:srgbClr val="3333FF"/>
                </a:solidFill>
              </a:rPr>
              <a:t> kernel</a:t>
            </a:r>
          </a:p>
        </p:txBody>
      </p:sp>
      <p:sp>
        <p:nvSpPr>
          <p:cNvPr id="3088" name="Text Box 11"/>
          <p:cNvSpPr txBox="1">
            <a:spLocks noChangeArrowheads="1"/>
          </p:cNvSpPr>
          <p:nvPr/>
        </p:nvSpPr>
        <p:spPr bwMode="auto">
          <a:xfrm>
            <a:off x="611188" y="3498850"/>
            <a:ext cx="5040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對 </a:t>
            </a:r>
            <a:r>
              <a:rPr lang="en-US" altLang="zh-TW" b="0"/>
              <a:t>Laplace transform </a:t>
            </a:r>
            <a:r>
              <a:rPr lang="zh-TW" altLang="en-US" b="0"/>
              <a:t>而言</a:t>
            </a:r>
          </a:p>
        </p:txBody>
      </p:sp>
      <p:graphicFrame>
        <p:nvGraphicFramePr>
          <p:cNvPr id="3075" name="Object 12"/>
          <p:cNvGraphicFramePr>
            <a:graphicFrameLocks noChangeAspect="1"/>
          </p:cNvGraphicFramePr>
          <p:nvPr/>
        </p:nvGraphicFramePr>
        <p:xfrm>
          <a:off x="1433513" y="4075113"/>
          <a:ext cx="1544637" cy="393700"/>
        </p:xfrm>
        <a:graphic>
          <a:graphicData uri="http://schemas.openxmlformats.org/presentationml/2006/ole">
            <p:oleObj spid="_x0000_s3075" name="Equation" r:id="rId4" imgW="1548728" imgH="393529" progId="Equation.DSMT4">
              <p:embed/>
            </p:oleObj>
          </a:graphicData>
        </a:graphic>
      </p:graphicFrame>
      <p:sp>
        <p:nvSpPr>
          <p:cNvPr id="3089" name="Text Box 13"/>
          <p:cNvSpPr txBox="1">
            <a:spLocks noChangeArrowheads="1"/>
          </p:cNvSpPr>
          <p:nvPr/>
        </p:nvSpPr>
        <p:spPr bwMode="auto">
          <a:xfrm>
            <a:off x="3348038" y="4003675"/>
            <a:ext cx="23764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a</a:t>
            </a:r>
            <a:r>
              <a:rPr lang="en-US" altLang="zh-TW" b="0"/>
              <a:t> = 0,   </a:t>
            </a:r>
            <a:r>
              <a:rPr lang="en-US" altLang="zh-TW" b="0" i="1"/>
              <a:t>b</a:t>
            </a:r>
            <a:r>
              <a:rPr lang="en-US" altLang="zh-TW" b="0"/>
              <a:t> </a:t>
            </a:r>
            <a:r>
              <a:rPr lang="en-US" altLang="zh-TW" b="0">
                <a:sym typeface="Symbol" pitchFamily="18" charset="2"/>
              </a:rPr>
              <a:t> </a:t>
            </a:r>
          </a:p>
        </p:txBody>
      </p:sp>
      <p:sp>
        <p:nvSpPr>
          <p:cNvPr id="3090" name="Text Box 14"/>
          <p:cNvSpPr txBox="1">
            <a:spLocks noChangeArrowheads="1"/>
          </p:cNvSpPr>
          <p:nvPr/>
        </p:nvSpPr>
        <p:spPr bwMode="auto">
          <a:xfrm>
            <a:off x="539750" y="5229225"/>
            <a:ext cx="7273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註：</a:t>
            </a:r>
            <a:r>
              <a:rPr lang="en-US" altLang="zh-TW" b="0"/>
              <a:t>Chap. 14 </a:t>
            </a:r>
            <a:r>
              <a:rPr lang="zh-TW" altLang="en-US" b="0"/>
              <a:t>將教到的 </a:t>
            </a:r>
            <a:r>
              <a:rPr lang="en-US" altLang="zh-TW" b="0"/>
              <a:t>Fourier transform, </a:t>
            </a:r>
            <a:r>
              <a:rPr lang="zh-TW" altLang="en-US" b="0"/>
              <a:t>也是一種 </a:t>
            </a:r>
            <a:r>
              <a:rPr lang="en-US" altLang="zh-TW" b="0"/>
              <a:t>integral</a:t>
            </a:r>
            <a:br>
              <a:rPr lang="en-US" altLang="zh-TW" b="0"/>
            </a:br>
            <a:r>
              <a:rPr lang="en-US" altLang="zh-TW" b="0"/>
              <a:t>        transform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0EC0FE-5F88-4B4E-8AFF-3F83EF62D76F}" type="slidenum">
              <a:rPr lang="en-US" altLang="zh-TW" smtClean="0"/>
              <a:pPr/>
              <a:t>448</a:t>
            </a:fld>
            <a:endParaRPr lang="en-US" altLang="zh-TW" smtClean="0"/>
          </a:p>
        </p:txBody>
      </p:sp>
      <p:sp>
        <p:nvSpPr>
          <p:cNvPr id="30733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4248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7-2-4  Transforms of Derivatives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611188" y="1196975"/>
          <a:ext cx="5811837" cy="1003300"/>
        </p:xfrm>
        <a:graphic>
          <a:graphicData uri="http://schemas.openxmlformats.org/presentationml/2006/ole">
            <p:oleObj spid="_x0000_s30722" name="Equation" r:id="rId3" imgW="5829300" imgH="1003300" progId="Equation.DSMT4">
              <p:embed/>
            </p:oleObj>
          </a:graphicData>
        </a:graphic>
      </p:graphicFrame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4067175" y="2492375"/>
          <a:ext cx="4762500" cy="558800"/>
        </p:xfrm>
        <a:graphic>
          <a:graphicData uri="http://schemas.openxmlformats.org/presentationml/2006/ole">
            <p:oleObj spid="_x0000_s30723" name="Equation" r:id="rId4" imgW="4775200" imgH="558800" progId="Equation.DSMT4">
              <p:embed/>
            </p:oleObj>
          </a:graphicData>
        </a:graphic>
      </p:graphicFrame>
      <p:sp>
        <p:nvSpPr>
          <p:cNvPr id="30734" name="Line 5"/>
          <p:cNvSpPr>
            <a:spLocks noChangeShapeType="1"/>
          </p:cNvSpPr>
          <p:nvPr/>
        </p:nvSpPr>
        <p:spPr bwMode="auto">
          <a:xfrm flipH="1" flipV="1">
            <a:off x="6084888" y="1700213"/>
            <a:ext cx="863600" cy="936625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0724" name="Object 6"/>
          <p:cNvGraphicFramePr>
            <a:graphicFrameLocks noChangeAspect="1"/>
          </p:cNvGraphicFramePr>
          <p:nvPr/>
        </p:nvGraphicFramePr>
        <p:xfrm>
          <a:off x="684213" y="3573463"/>
          <a:ext cx="6419850" cy="876300"/>
        </p:xfrm>
        <a:graphic>
          <a:graphicData uri="http://schemas.openxmlformats.org/presentationml/2006/ole">
            <p:oleObj spid="_x0000_s30724" name="Equation" r:id="rId5" imgW="6438900" imgH="876300" progId="Equation.DSMT4">
              <p:embed/>
            </p:oleObj>
          </a:graphicData>
        </a:graphic>
      </p:graphicFrame>
      <p:graphicFrame>
        <p:nvGraphicFramePr>
          <p:cNvPr id="30725" name="Object 7"/>
          <p:cNvGraphicFramePr>
            <a:graphicFrameLocks noChangeAspect="1"/>
          </p:cNvGraphicFramePr>
          <p:nvPr/>
        </p:nvGraphicFramePr>
        <p:xfrm>
          <a:off x="539750" y="4868863"/>
          <a:ext cx="7443788" cy="393700"/>
        </p:xfrm>
        <a:graphic>
          <a:graphicData uri="http://schemas.openxmlformats.org/presentationml/2006/ole">
            <p:oleObj spid="_x0000_s30725" name="Equation" r:id="rId6" imgW="7467600" imgH="393700" progId="Equation.DSMT4">
              <p:embed/>
            </p:oleObj>
          </a:graphicData>
        </a:graphic>
      </p:graphicFrame>
      <p:sp>
        <p:nvSpPr>
          <p:cNvPr id="30735" name="Line 8"/>
          <p:cNvSpPr>
            <a:spLocks noChangeShapeType="1"/>
          </p:cNvSpPr>
          <p:nvPr/>
        </p:nvSpPr>
        <p:spPr bwMode="auto">
          <a:xfrm>
            <a:off x="3563938" y="1700213"/>
            <a:ext cx="3240087" cy="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C077BC-7C56-447A-AFF3-2C17954F56A8}" type="slidenum">
              <a:rPr lang="en-US" altLang="zh-TW" smtClean="0"/>
              <a:pPr/>
              <a:t>449</a:t>
            </a:fld>
            <a:endParaRPr lang="en-US" altLang="zh-TW" smtClean="0"/>
          </a:p>
        </p:txBody>
      </p:sp>
      <p:sp>
        <p:nvSpPr>
          <p:cNvPr id="31754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19446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Theorem 7.2.2</a:t>
            </a:r>
          </a:p>
        </p:txBody>
      </p:sp>
      <p:sp>
        <p:nvSpPr>
          <p:cNvPr id="31755" name="Text Box 3"/>
          <p:cNvSpPr txBox="1">
            <a:spLocks noChangeArrowheads="1"/>
          </p:cNvSpPr>
          <p:nvPr/>
        </p:nvSpPr>
        <p:spPr bwMode="auto">
          <a:xfrm>
            <a:off x="2195513" y="476250"/>
            <a:ext cx="61198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Derivative Property of the Laplace Transform </a:t>
            </a:r>
          </a:p>
        </p:txBody>
      </p:sp>
      <p:graphicFrame>
        <p:nvGraphicFramePr>
          <p:cNvPr id="31746" name="Object 4"/>
          <p:cNvGraphicFramePr>
            <a:graphicFrameLocks noChangeAspect="1"/>
          </p:cNvGraphicFramePr>
          <p:nvPr/>
        </p:nvGraphicFramePr>
        <p:xfrm>
          <a:off x="468313" y="1484313"/>
          <a:ext cx="8093075" cy="444500"/>
        </p:xfrm>
        <a:graphic>
          <a:graphicData uri="http://schemas.openxmlformats.org/presentationml/2006/ole">
            <p:oleObj spid="_x0000_s31746" name="Equation" r:id="rId3" imgW="8115300" imgH="444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EA91D1-134F-4DB7-B6AC-7D05B67EF860}" type="slidenum">
              <a:rPr lang="en-US" altLang="zh-TW" smtClean="0"/>
              <a:pPr/>
              <a:t>450</a:t>
            </a:fld>
            <a:endParaRPr lang="en-US" altLang="zh-TW" smtClean="0"/>
          </a:p>
        </p:txBody>
      </p:sp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8569325" cy="83185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7-2-5  Solving the Constant Coefficient Linear DE by Laplace </a:t>
            </a:r>
            <a:br>
              <a:rPr lang="en-US" altLang="zh-TW" sz="2400">
                <a:solidFill>
                  <a:srgbClr val="3333FF"/>
                </a:solidFill>
              </a:rPr>
            </a:br>
            <a:r>
              <a:rPr lang="en-US" altLang="zh-TW" sz="2400">
                <a:solidFill>
                  <a:srgbClr val="3333FF"/>
                </a:solidFill>
              </a:rPr>
              <a:t>          Transforms </a:t>
            </a: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468313" y="1628775"/>
          <a:ext cx="5641975" cy="393700"/>
        </p:xfrm>
        <a:graphic>
          <a:graphicData uri="http://schemas.openxmlformats.org/presentationml/2006/ole">
            <p:oleObj spid="_x0000_s32770" name="Equation" r:id="rId3" imgW="5638800" imgH="393700" progId="Equation.DSMT4">
              <p:embed/>
            </p:oleObj>
          </a:graphicData>
        </a:graphic>
      </p:graphicFrame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382588" y="2779713"/>
          <a:ext cx="7497762" cy="1866900"/>
        </p:xfrm>
        <a:graphic>
          <a:graphicData uri="http://schemas.openxmlformats.org/presentationml/2006/ole">
            <p:oleObj spid="_x0000_s32771" name="Equation" r:id="rId4" imgW="7493000" imgH="1866900" progId="Equation.DSMT4">
              <p:embed/>
            </p:oleObj>
          </a:graphicData>
        </a:graphic>
      </p:graphicFrame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3059113" y="2060575"/>
            <a:ext cx="0" cy="576263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059113" y="2132013"/>
            <a:ext cx="2447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663300"/>
                </a:solidFill>
              </a:rPr>
              <a:t>Laplace transform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EF75A2-2E50-4312-94A3-1029764AE804}" type="slidenum">
              <a:rPr lang="en-US" altLang="zh-TW" smtClean="0"/>
              <a:pPr/>
              <a:t>451</a:t>
            </a:fld>
            <a:endParaRPr lang="en-US" altLang="zh-TW" smtClean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539750" y="476250"/>
          <a:ext cx="7472363" cy="1866900"/>
        </p:xfrm>
        <a:graphic>
          <a:graphicData uri="http://schemas.openxmlformats.org/presentationml/2006/ole">
            <p:oleObj spid="_x0000_s33794" name="Equation" r:id="rId3" imgW="7467600" imgH="1866900" progId="Equation.DSMT4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39750" y="2636838"/>
          <a:ext cx="2820988" cy="368300"/>
        </p:xfrm>
        <a:graphic>
          <a:graphicData uri="http://schemas.openxmlformats.org/presentationml/2006/ole">
            <p:oleObj spid="_x0000_s33795" name="Equation" r:id="rId4" imgW="2819400" imgH="368300" progId="Equation.DSMT4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68313" y="3213100"/>
          <a:ext cx="3952875" cy="393700"/>
        </p:xfrm>
        <a:graphic>
          <a:graphicData uri="http://schemas.openxmlformats.org/presentationml/2006/ole">
            <p:oleObj spid="_x0000_s33796" name="Equation" r:id="rId5" imgW="3949700" imgH="393700" progId="Equation.DSMT4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39750" y="3933825"/>
          <a:ext cx="6837363" cy="2349500"/>
        </p:xfrm>
        <a:graphic>
          <a:graphicData uri="http://schemas.openxmlformats.org/presentationml/2006/ole">
            <p:oleObj spid="_x0000_s33797" name="Equation" r:id="rId6" imgW="6832600" imgH="2349500" progId="Equation.DSMT4">
              <p:embed/>
            </p:oleObj>
          </a:graphicData>
        </a:graphic>
      </p:graphicFrame>
      <p:sp>
        <p:nvSpPr>
          <p:cNvPr id="33810" name="文字方塊 6"/>
          <p:cNvSpPr txBox="1">
            <a:spLocks noChangeArrowheads="1"/>
          </p:cNvSpPr>
          <p:nvPr/>
        </p:nvSpPr>
        <p:spPr bwMode="auto">
          <a:xfrm>
            <a:off x="4859338" y="3213100"/>
            <a:ext cx="2089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3333FF"/>
                </a:solidFill>
              </a:rPr>
              <a:t>(auxiliary)</a:t>
            </a:r>
            <a:endParaRPr lang="zh-TW" altLang="en-US" b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6E8FE-02C0-40C9-B268-E5605B933CBE}" type="slidenum">
              <a:rPr lang="en-US" altLang="zh-TW" smtClean="0"/>
              <a:pPr/>
              <a:t>452</a:t>
            </a:fld>
            <a:endParaRPr lang="en-US" altLang="zh-TW" smtClean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755650" y="333375"/>
          <a:ext cx="2287588" cy="749300"/>
        </p:xfrm>
        <a:graphic>
          <a:graphicData uri="http://schemas.openxmlformats.org/presentationml/2006/ole">
            <p:oleObj spid="_x0000_s34818" name="Equation" r:id="rId3" imgW="2286000" imgH="749300" progId="Equation.DSMT4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779838" y="549275"/>
          <a:ext cx="3532187" cy="368300"/>
        </p:xfrm>
        <a:graphic>
          <a:graphicData uri="http://schemas.openxmlformats.org/presentationml/2006/ole">
            <p:oleObj spid="_x0000_s34819" name="Equation" r:id="rId4" imgW="3530600" imgH="368300" progId="Equation.DSMT4">
              <p:embed/>
            </p:oleObj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7092950" y="1125538"/>
          <a:ext cx="1511300" cy="647700"/>
        </p:xfrm>
        <a:graphic>
          <a:graphicData uri="http://schemas.openxmlformats.org/presentationml/2006/ole">
            <p:oleObj spid="_x0000_s34820" name="Equation" r:id="rId5" imgW="1511300" imgH="647700" progId="Equation.DSMT4">
              <p:embed/>
            </p:oleObj>
          </a:graphicData>
        </a:graphic>
      </p:graphicFrame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51117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solidFill>
                  <a:srgbClr val="3333FF"/>
                </a:solidFill>
              </a:rPr>
              <a:t>G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s</a:t>
            </a:r>
            <a:r>
              <a:rPr lang="en-US" altLang="zh-TW" b="0">
                <a:solidFill>
                  <a:srgbClr val="3333FF"/>
                </a:solidFill>
              </a:rPr>
              <a:t>):</a:t>
            </a:r>
            <a:r>
              <a:rPr lang="en-US" altLang="zh-TW" b="0"/>
              <a:t> Laplace transform of the </a:t>
            </a:r>
            <a:r>
              <a:rPr lang="en-US" altLang="zh-TW" b="0" u="sng">
                <a:solidFill>
                  <a:srgbClr val="3333FF"/>
                </a:solidFill>
              </a:rPr>
              <a:t>input</a:t>
            </a:r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39750" y="19161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solidFill>
                  <a:srgbClr val="3333FF"/>
                </a:solidFill>
              </a:rPr>
              <a:t>Q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s</a:t>
            </a:r>
            <a:r>
              <a:rPr lang="en-US" altLang="zh-TW" b="0">
                <a:solidFill>
                  <a:srgbClr val="3333FF"/>
                </a:solidFill>
              </a:rPr>
              <a:t>):</a:t>
            </a:r>
            <a:r>
              <a:rPr lang="en-US" altLang="zh-TW" b="0"/>
              <a:t> caused by </a:t>
            </a:r>
            <a:r>
              <a:rPr lang="en-US" altLang="zh-TW" b="0" u="sng">
                <a:solidFill>
                  <a:srgbClr val="3333FF"/>
                </a:solidFill>
              </a:rPr>
              <a:t>initial conditions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539750" y="2349500"/>
            <a:ext cx="5327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solidFill>
                  <a:srgbClr val="3333FF"/>
                </a:solidFill>
              </a:rPr>
              <a:t>Y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s</a:t>
            </a:r>
            <a:r>
              <a:rPr lang="en-US" altLang="zh-TW" b="0">
                <a:solidFill>
                  <a:srgbClr val="3333FF"/>
                </a:solidFill>
              </a:rPr>
              <a:t>):</a:t>
            </a:r>
            <a:r>
              <a:rPr lang="en-US" altLang="zh-TW" b="0"/>
              <a:t>  Laplace transform of the </a:t>
            </a:r>
            <a:r>
              <a:rPr lang="en-US" altLang="zh-TW" b="0" u="sng">
                <a:solidFill>
                  <a:srgbClr val="3333FF"/>
                </a:solidFill>
              </a:rPr>
              <a:t>response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539750" y="2852738"/>
            <a:ext cx="5327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solidFill>
                  <a:srgbClr val="3333FF"/>
                </a:solidFill>
              </a:rPr>
              <a:t>W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s</a:t>
            </a:r>
            <a:r>
              <a:rPr lang="en-US" altLang="zh-TW" b="0">
                <a:solidFill>
                  <a:srgbClr val="3333FF"/>
                </a:solidFill>
              </a:rPr>
              <a:t>): </a:t>
            </a:r>
            <a:r>
              <a:rPr lang="en-US" altLang="zh-TW" b="0" u="sng">
                <a:solidFill>
                  <a:srgbClr val="663300"/>
                </a:solidFill>
              </a:rPr>
              <a:t>transform function</a:t>
            </a:r>
            <a:endParaRPr lang="en-US" altLang="zh-TW" b="0" u="sng"/>
          </a:p>
        </p:txBody>
      </p:sp>
      <p:sp>
        <p:nvSpPr>
          <p:cNvPr id="34826" name="Text Box 9"/>
          <p:cNvSpPr txBox="1">
            <a:spLocks noChangeArrowheads="1"/>
          </p:cNvSpPr>
          <p:nvPr/>
        </p:nvSpPr>
        <p:spPr bwMode="auto">
          <a:xfrm>
            <a:off x="539750" y="3429000"/>
            <a:ext cx="68405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solidFill>
                  <a:srgbClr val="3333FF"/>
                </a:solidFill>
              </a:rPr>
              <a:t>L</a:t>
            </a:r>
            <a:r>
              <a:rPr lang="en-US" altLang="zh-TW" b="0" baseline="30000">
                <a:solidFill>
                  <a:srgbClr val="3333FF"/>
                </a:solidFill>
                <a:cs typeface="Times New Roman" pitchFamily="18" charset="0"/>
              </a:rPr>
              <a:t>−1</a:t>
            </a:r>
            <a:r>
              <a:rPr lang="en-US" altLang="zh-TW" b="0">
                <a:solidFill>
                  <a:srgbClr val="3333FF"/>
                </a:solidFill>
                <a:cs typeface="Times New Roman" pitchFamily="18" charset="0"/>
              </a:rPr>
              <a:t>[</a:t>
            </a:r>
            <a:r>
              <a:rPr lang="en-US" altLang="zh-TW" b="0" i="1">
                <a:solidFill>
                  <a:srgbClr val="3333FF"/>
                </a:solidFill>
              </a:rPr>
              <a:t>W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s</a:t>
            </a:r>
            <a:r>
              <a:rPr lang="en-US" altLang="zh-TW" b="0">
                <a:solidFill>
                  <a:srgbClr val="3333FF"/>
                </a:solidFill>
              </a:rPr>
              <a:t>)</a:t>
            </a:r>
            <a:r>
              <a:rPr lang="en-US" altLang="zh-TW" b="0" i="1">
                <a:solidFill>
                  <a:srgbClr val="3333FF"/>
                </a:solidFill>
              </a:rPr>
              <a:t>Q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s</a:t>
            </a:r>
            <a:r>
              <a:rPr lang="en-US" altLang="zh-TW" b="0">
                <a:solidFill>
                  <a:srgbClr val="3333FF"/>
                </a:solidFill>
              </a:rPr>
              <a:t>)]: </a:t>
            </a:r>
            <a:r>
              <a:rPr lang="en-US" altLang="zh-TW" b="0" u="sng">
                <a:solidFill>
                  <a:srgbClr val="663300"/>
                </a:solidFill>
              </a:rPr>
              <a:t>zero-input response</a:t>
            </a:r>
            <a:r>
              <a:rPr lang="en-US" altLang="zh-TW" b="0"/>
              <a:t>  or  </a:t>
            </a:r>
            <a:r>
              <a:rPr lang="en-US" altLang="zh-TW" b="0" u="sng">
                <a:solidFill>
                  <a:srgbClr val="663300"/>
                </a:solidFill>
              </a:rPr>
              <a:t>state response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/>
        </p:nvSpPr>
        <p:spPr bwMode="auto">
          <a:xfrm>
            <a:off x="611188" y="4076700"/>
            <a:ext cx="6337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solidFill>
                  <a:srgbClr val="3333FF"/>
                </a:solidFill>
              </a:rPr>
              <a:t>L</a:t>
            </a:r>
            <a:r>
              <a:rPr lang="en-US" altLang="zh-TW" b="0" baseline="30000">
                <a:solidFill>
                  <a:srgbClr val="3333FF"/>
                </a:solidFill>
                <a:cs typeface="Times New Roman" pitchFamily="18" charset="0"/>
              </a:rPr>
              <a:t>−1</a:t>
            </a:r>
            <a:r>
              <a:rPr lang="en-US" altLang="zh-TW" b="0">
                <a:solidFill>
                  <a:srgbClr val="3333FF"/>
                </a:solidFill>
                <a:cs typeface="Times New Roman" pitchFamily="18" charset="0"/>
              </a:rPr>
              <a:t>[</a:t>
            </a:r>
            <a:r>
              <a:rPr lang="en-US" altLang="zh-TW" b="0" i="1">
                <a:solidFill>
                  <a:srgbClr val="3333FF"/>
                </a:solidFill>
              </a:rPr>
              <a:t>W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s</a:t>
            </a:r>
            <a:r>
              <a:rPr lang="en-US" altLang="zh-TW" b="0">
                <a:solidFill>
                  <a:srgbClr val="3333FF"/>
                </a:solidFill>
              </a:rPr>
              <a:t>)</a:t>
            </a:r>
            <a:r>
              <a:rPr lang="en-US" altLang="zh-TW" b="0" i="1">
                <a:solidFill>
                  <a:srgbClr val="3333FF"/>
                </a:solidFill>
              </a:rPr>
              <a:t>G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s</a:t>
            </a:r>
            <a:r>
              <a:rPr lang="en-US" altLang="zh-TW" b="0">
                <a:solidFill>
                  <a:srgbClr val="3333FF"/>
                </a:solidFill>
              </a:rPr>
              <a:t>)]: </a:t>
            </a:r>
            <a:r>
              <a:rPr lang="en-US" altLang="zh-TW" b="0" u="sng">
                <a:solidFill>
                  <a:srgbClr val="663300"/>
                </a:solidFill>
              </a:rPr>
              <a:t>zero-state response</a:t>
            </a:r>
            <a:r>
              <a:rPr lang="en-US" altLang="zh-TW" b="0">
                <a:solidFill>
                  <a:srgbClr val="663300"/>
                </a:solidFill>
              </a:rPr>
              <a:t> </a:t>
            </a:r>
            <a:r>
              <a:rPr lang="en-US" altLang="zh-TW" b="0"/>
              <a:t> or  </a:t>
            </a:r>
            <a:r>
              <a:rPr lang="en-US" altLang="zh-TW" b="0" u="sng">
                <a:solidFill>
                  <a:srgbClr val="663300"/>
                </a:solidFill>
              </a:rPr>
              <a:t>input response</a:t>
            </a:r>
            <a:r>
              <a:rPr lang="en-US" altLang="zh-TW" b="0" u="sng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A1FDAE-EE16-47D0-9A91-B87C324CC14A}" type="slidenum">
              <a:rPr lang="en-US" altLang="zh-TW" smtClean="0"/>
              <a:pPr/>
              <a:t>453</a:t>
            </a:fld>
            <a:endParaRPr lang="en-US" altLang="zh-TW" smtClean="0"/>
          </a:p>
        </p:txBody>
      </p:sp>
      <p:sp>
        <p:nvSpPr>
          <p:cNvPr id="35861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51847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4</a:t>
            </a:r>
            <a:r>
              <a:rPr lang="en-US" altLang="zh-TW" b="0"/>
              <a:t>  (text page 285)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331913" y="836613"/>
          <a:ext cx="2495550" cy="330200"/>
        </p:xfrm>
        <a:graphic>
          <a:graphicData uri="http://schemas.openxmlformats.org/presentationml/2006/ole">
            <p:oleObj spid="_x0000_s35842" name="Equation" r:id="rId3" imgW="2501900" imgH="330200" progId="Equation.DSMT4">
              <p:embed/>
            </p:oleObj>
          </a:graphicData>
        </a:graphic>
      </p:graphicFrame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4572000" y="836613"/>
          <a:ext cx="938213" cy="317500"/>
        </p:xfrm>
        <a:graphic>
          <a:graphicData uri="http://schemas.openxmlformats.org/presentationml/2006/ole">
            <p:oleObj spid="_x0000_s35843" name="Equation" r:id="rId4" imgW="939392" imgH="317362" progId="Equation.DSMT4">
              <p:embed/>
            </p:oleObj>
          </a:graphicData>
        </a:graphic>
      </p:graphicFrame>
      <p:graphicFrame>
        <p:nvGraphicFramePr>
          <p:cNvPr id="35844" name="Object 5"/>
          <p:cNvGraphicFramePr>
            <a:graphicFrameLocks noChangeAspect="1"/>
          </p:cNvGraphicFramePr>
          <p:nvPr/>
        </p:nvGraphicFramePr>
        <p:xfrm>
          <a:off x="1403350" y="1628775"/>
          <a:ext cx="3521075" cy="596900"/>
        </p:xfrm>
        <a:graphic>
          <a:graphicData uri="http://schemas.openxmlformats.org/presentationml/2006/ole">
            <p:oleObj spid="_x0000_s35844" name="Equation" r:id="rId5" imgW="3530600" imgH="596900" progId="Equation.DSMT4">
              <p:embed/>
            </p:oleObj>
          </a:graphicData>
        </a:graphic>
      </p:graphicFrame>
      <p:graphicFrame>
        <p:nvGraphicFramePr>
          <p:cNvPr id="35845" name="Object 6"/>
          <p:cNvGraphicFramePr>
            <a:graphicFrameLocks noChangeAspect="1"/>
          </p:cNvGraphicFramePr>
          <p:nvPr/>
        </p:nvGraphicFramePr>
        <p:xfrm>
          <a:off x="1403350" y="2205038"/>
          <a:ext cx="2533650" cy="596900"/>
        </p:xfrm>
        <a:graphic>
          <a:graphicData uri="http://schemas.openxmlformats.org/presentationml/2006/ole">
            <p:oleObj spid="_x0000_s35845" name="Equation" r:id="rId6" imgW="2540000" imgH="596900" progId="Equation.DSMT4">
              <p:embed/>
            </p:oleObj>
          </a:graphicData>
        </a:graphic>
      </p:graphicFrame>
      <p:graphicFrame>
        <p:nvGraphicFramePr>
          <p:cNvPr id="35846" name="Object 7"/>
          <p:cNvGraphicFramePr>
            <a:graphicFrameLocks noChangeAspect="1"/>
          </p:cNvGraphicFramePr>
          <p:nvPr/>
        </p:nvGraphicFramePr>
        <p:xfrm>
          <a:off x="1403350" y="3213100"/>
          <a:ext cx="3103563" cy="647700"/>
        </p:xfrm>
        <a:graphic>
          <a:graphicData uri="http://schemas.openxmlformats.org/presentationml/2006/ole">
            <p:oleObj spid="_x0000_s35846" name="Equation" r:id="rId7" imgW="3111500" imgH="647700" progId="Equation.DSMT4">
              <p:embed/>
            </p:oleObj>
          </a:graphicData>
        </a:graphic>
      </p:graphicFrame>
      <p:graphicFrame>
        <p:nvGraphicFramePr>
          <p:cNvPr id="35847" name="Object 8"/>
          <p:cNvGraphicFramePr>
            <a:graphicFrameLocks noChangeAspect="1"/>
          </p:cNvGraphicFramePr>
          <p:nvPr/>
        </p:nvGraphicFramePr>
        <p:xfrm>
          <a:off x="5219700" y="2852738"/>
          <a:ext cx="2976563" cy="787400"/>
        </p:xfrm>
        <a:graphic>
          <a:graphicData uri="http://schemas.openxmlformats.org/presentationml/2006/ole">
            <p:oleObj spid="_x0000_s35847" name="Equation" r:id="rId8" imgW="2984500" imgH="787400" progId="Equation.DSMT4">
              <p:embed/>
            </p:oleObj>
          </a:graphicData>
        </a:graphic>
      </p:graphicFrame>
      <p:graphicFrame>
        <p:nvGraphicFramePr>
          <p:cNvPr id="35848" name="Object 9"/>
          <p:cNvGraphicFramePr>
            <a:graphicFrameLocks noChangeAspect="1"/>
          </p:cNvGraphicFramePr>
          <p:nvPr/>
        </p:nvGraphicFramePr>
        <p:xfrm>
          <a:off x="5718175" y="3789363"/>
          <a:ext cx="2895600" cy="1435100"/>
        </p:xfrm>
        <a:graphic>
          <a:graphicData uri="http://schemas.openxmlformats.org/presentationml/2006/ole">
            <p:oleObj spid="_x0000_s35848" name="Equation" r:id="rId9" imgW="2895600" imgH="1435100" progId="Equation.DSMT4">
              <p:embed/>
            </p:oleObj>
          </a:graphicData>
        </a:graphic>
      </p:graphicFrame>
      <p:graphicFrame>
        <p:nvGraphicFramePr>
          <p:cNvPr id="35849" name="Object 10"/>
          <p:cNvGraphicFramePr>
            <a:graphicFrameLocks noChangeAspect="1"/>
          </p:cNvGraphicFramePr>
          <p:nvPr/>
        </p:nvGraphicFramePr>
        <p:xfrm>
          <a:off x="1331913" y="4005263"/>
          <a:ext cx="2406650" cy="596900"/>
        </p:xfrm>
        <a:graphic>
          <a:graphicData uri="http://schemas.openxmlformats.org/presentationml/2006/ole">
            <p:oleObj spid="_x0000_s35849" name="Equation" r:id="rId10" imgW="2413000" imgH="596900" progId="Equation.DSMT4">
              <p:embed/>
            </p:oleObj>
          </a:graphicData>
        </a:graphic>
      </p:graphicFrame>
      <p:graphicFrame>
        <p:nvGraphicFramePr>
          <p:cNvPr id="35850" name="Object 11"/>
          <p:cNvGraphicFramePr>
            <a:graphicFrameLocks noChangeAspect="1"/>
          </p:cNvGraphicFramePr>
          <p:nvPr/>
        </p:nvGraphicFramePr>
        <p:xfrm>
          <a:off x="1331913" y="4724400"/>
          <a:ext cx="3609975" cy="596900"/>
        </p:xfrm>
        <a:graphic>
          <a:graphicData uri="http://schemas.openxmlformats.org/presentationml/2006/ole">
            <p:oleObj spid="_x0000_s35850" name="Equation" r:id="rId11" imgW="3619500" imgH="596900" progId="Equation.DSMT4">
              <p:embed/>
            </p:oleObj>
          </a:graphicData>
        </a:graphic>
      </p:graphicFrame>
      <p:graphicFrame>
        <p:nvGraphicFramePr>
          <p:cNvPr id="35851" name="Object 12"/>
          <p:cNvGraphicFramePr>
            <a:graphicFrameLocks noChangeAspect="1"/>
          </p:cNvGraphicFramePr>
          <p:nvPr/>
        </p:nvGraphicFramePr>
        <p:xfrm>
          <a:off x="1403350" y="5949950"/>
          <a:ext cx="3357563" cy="393700"/>
        </p:xfrm>
        <a:graphic>
          <a:graphicData uri="http://schemas.openxmlformats.org/presentationml/2006/ole">
            <p:oleObj spid="_x0000_s35851" name="Equation" r:id="rId12" imgW="3365500" imgH="393700" progId="Equation.DSMT4">
              <p:embed/>
            </p:oleObj>
          </a:graphicData>
        </a:graphic>
      </p:graphicFrame>
      <p:sp>
        <p:nvSpPr>
          <p:cNvPr id="35862" name="Line 13"/>
          <p:cNvSpPr>
            <a:spLocks noChangeShapeType="1"/>
          </p:cNvSpPr>
          <p:nvPr/>
        </p:nvSpPr>
        <p:spPr bwMode="auto">
          <a:xfrm flipV="1">
            <a:off x="5219700" y="3357563"/>
            <a:ext cx="719138" cy="2159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5863" name="文字方塊 14"/>
          <p:cNvSpPr txBox="1">
            <a:spLocks noChangeArrowheads="1"/>
          </p:cNvSpPr>
          <p:nvPr/>
        </p:nvSpPr>
        <p:spPr bwMode="auto">
          <a:xfrm>
            <a:off x="323850" y="1196975"/>
            <a:ext cx="34559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FF0000"/>
                </a:solidFill>
              </a:rPr>
              <a:t>(Step 1)  Laplace  Transform </a:t>
            </a:r>
            <a:endParaRPr lang="zh-TW" altLang="en-US" b="0">
              <a:solidFill>
                <a:srgbClr val="FF0000"/>
              </a:solidFill>
            </a:endParaRPr>
          </a:p>
        </p:txBody>
      </p:sp>
      <p:sp>
        <p:nvSpPr>
          <p:cNvPr id="35864" name="文字方塊 16"/>
          <p:cNvSpPr txBox="1">
            <a:spLocks noChangeArrowheads="1"/>
          </p:cNvSpPr>
          <p:nvPr/>
        </p:nvSpPr>
        <p:spPr bwMode="auto">
          <a:xfrm>
            <a:off x="323850" y="2708275"/>
            <a:ext cx="3455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FF0000"/>
                </a:solidFill>
              </a:rPr>
              <a:t>(Step 2)  Decompose</a:t>
            </a:r>
            <a:endParaRPr lang="zh-TW" altLang="en-US" b="0">
              <a:solidFill>
                <a:srgbClr val="FF0000"/>
              </a:solidFill>
            </a:endParaRPr>
          </a:p>
        </p:txBody>
      </p:sp>
      <p:sp>
        <p:nvSpPr>
          <p:cNvPr id="35865" name="文字方塊 17"/>
          <p:cNvSpPr txBox="1">
            <a:spLocks noChangeArrowheads="1"/>
          </p:cNvSpPr>
          <p:nvPr/>
        </p:nvSpPr>
        <p:spPr bwMode="auto">
          <a:xfrm>
            <a:off x="395288" y="5445125"/>
            <a:ext cx="43211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FF0000"/>
                </a:solidFill>
              </a:rPr>
              <a:t>(Step 3)  Inverse Laplace  Transform </a:t>
            </a:r>
            <a:endParaRPr lang="zh-TW" altLang="en-US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8F12FD-1748-41BD-91F6-2912792EEA93}" type="slidenum">
              <a:rPr lang="en-US" altLang="zh-TW" smtClean="0"/>
              <a:pPr/>
              <a:t>454</a:t>
            </a:fld>
            <a:endParaRPr lang="en-US" altLang="zh-TW" smtClean="0"/>
          </a:p>
        </p:txBody>
      </p:sp>
      <p:sp>
        <p:nvSpPr>
          <p:cNvPr id="36879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53292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5</a:t>
            </a:r>
            <a:r>
              <a:rPr lang="en-US" altLang="zh-TW" b="0"/>
              <a:t>  (text page 286)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1758950" y="960438"/>
          <a:ext cx="2938463" cy="368300"/>
        </p:xfrm>
        <a:graphic>
          <a:graphicData uri="http://schemas.openxmlformats.org/presentationml/2006/ole">
            <p:oleObj spid="_x0000_s36866" name="Equation" r:id="rId3" imgW="2946400" imgH="368300" progId="Equation.DSMT4">
              <p:embed/>
            </p:oleObj>
          </a:graphicData>
        </a:graphic>
      </p:graphicFrame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5167313" y="979488"/>
          <a:ext cx="900112" cy="317500"/>
        </p:xfrm>
        <a:graphic>
          <a:graphicData uri="http://schemas.openxmlformats.org/presentationml/2006/ole">
            <p:oleObj spid="_x0000_s36867" name="Equation" r:id="rId4" imgW="901309" imgH="317362" progId="Equation.DSMT4">
              <p:embed/>
            </p:oleObj>
          </a:graphicData>
        </a:graphic>
      </p:graphicFrame>
      <p:graphicFrame>
        <p:nvGraphicFramePr>
          <p:cNvPr id="36868" name="Object 5"/>
          <p:cNvGraphicFramePr>
            <a:graphicFrameLocks noChangeAspect="1"/>
          </p:cNvGraphicFramePr>
          <p:nvPr/>
        </p:nvGraphicFramePr>
        <p:xfrm>
          <a:off x="6399213" y="973138"/>
          <a:ext cx="989012" cy="330200"/>
        </p:xfrm>
        <a:graphic>
          <a:graphicData uri="http://schemas.openxmlformats.org/presentationml/2006/ole">
            <p:oleObj spid="_x0000_s36868" name="Equation" r:id="rId5" imgW="990170" imgH="330057" progId="Equation.DSMT4">
              <p:embed/>
            </p:oleObj>
          </a:graphicData>
        </a:graphic>
      </p:graphicFrame>
      <p:graphicFrame>
        <p:nvGraphicFramePr>
          <p:cNvPr id="36869" name="Object 6"/>
          <p:cNvGraphicFramePr>
            <a:graphicFrameLocks noChangeAspect="1"/>
          </p:cNvGraphicFramePr>
          <p:nvPr/>
        </p:nvGraphicFramePr>
        <p:xfrm>
          <a:off x="1979613" y="1989138"/>
          <a:ext cx="3470275" cy="546100"/>
        </p:xfrm>
        <a:graphic>
          <a:graphicData uri="http://schemas.openxmlformats.org/presentationml/2006/ole">
            <p:oleObj spid="_x0000_s36869" name="Equation" r:id="rId6" imgW="3479800" imgH="546100" progId="Equation.DSMT4">
              <p:embed/>
            </p:oleObj>
          </a:graphicData>
        </a:graphic>
      </p:graphicFrame>
      <p:sp>
        <p:nvSpPr>
          <p:cNvPr id="36880" name="Line 7"/>
          <p:cNvSpPr>
            <a:spLocks noChangeShapeType="1"/>
          </p:cNvSpPr>
          <p:nvPr/>
        </p:nvSpPr>
        <p:spPr bwMode="auto">
          <a:xfrm>
            <a:off x="3059113" y="1411288"/>
            <a:ext cx="0" cy="6477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6881" name="Text Box 8"/>
          <p:cNvSpPr txBox="1">
            <a:spLocks noChangeArrowheads="1"/>
          </p:cNvSpPr>
          <p:nvPr/>
        </p:nvSpPr>
        <p:spPr bwMode="auto">
          <a:xfrm>
            <a:off x="3203575" y="1411288"/>
            <a:ext cx="1368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663300"/>
                </a:solidFill>
              </a:rPr>
              <a:t>快速法</a:t>
            </a:r>
          </a:p>
        </p:txBody>
      </p:sp>
      <p:graphicFrame>
        <p:nvGraphicFramePr>
          <p:cNvPr id="36870" name="Object 9"/>
          <p:cNvGraphicFramePr>
            <a:graphicFrameLocks noChangeAspect="1"/>
          </p:cNvGraphicFramePr>
          <p:nvPr/>
        </p:nvGraphicFramePr>
        <p:xfrm>
          <a:off x="1908175" y="2565400"/>
          <a:ext cx="5295900" cy="2603500"/>
        </p:xfrm>
        <a:graphic>
          <a:graphicData uri="http://schemas.openxmlformats.org/presentationml/2006/ole">
            <p:oleObj spid="_x0000_s36870" name="Equation" r:id="rId7" imgW="5308600" imgH="2603500" progId="Equation.DSMT4">
              <p:embed/>
            </p:oleObj>
          </a:graphicData>
        </a:graphic>
      </p:graphicFrame>
      <p:graphicFrame>
        <p:nvGraphicFramePr>
          <p:cNvPr id="36871" name="Object 10"/>
          <p:cNvGraphicFramePr>
            <a:graphicFrameLocks noChangeAspect="1"/>
          </p:cNvGraphicFramePr>
          <p:nvPr/>
        </p:nvGraphicFramePr>
        <p:xfrm>
          <a:off x="1979613" y="5516563"/>
          <a:ext cx="3332162" cy="546100"/>
        </p:xfrm>
        <a:graphic>
          <a:graphicData uri="http://schemas.openxmlformats.org/presentationml/2006/ole">
            <p:oleObj spid="_x0000_s36871" name="Equation" r:id="rId8" imgW="3340100" imgH="546100" progId="Equation.DSMT4">
              <p:embed/>
            </p:oleObj>
          </a:graphicData>
        </a:graphic>
      </p:graphicFrame>
      <p:sp>
        <p:nvSpPr>
          <p:cNvPr id="36882" name="矩形 11"/>
          <p:cNvSpPr>
            <a:spLocks noChangeArrowheads="1"/>
          </p:cNvSpPr>
          <p:nvPr/>
        </p:nvSpPr>
        <p:spPr bwMode="auto">
          <a:xfrm>
            <a:off x="611188" y="1484313"/>
            <a:ext cx="11572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FF0000"/>
                </a:solidFill>
              </a:rPr>
              <a:t>(Step 1) </a:t>
            </a:r>
            <a:endParaRPr lang="zh-TW" altLang="en-US"/>
          </a:p>
        </p:txBody>
      </p:sp>
      <p:sp>
        <p:nvSpPr>
          <p:cNvPr id="36883" name="矩形 13"/>
          <p:cNvSpPr>
            <a:spLocks noChangeArrowheads="1"/>
          </p:cNvSpPr>
          <p:nvPr/>
        </p:nvSpPr>
        <p:spPr bwMode="auto">
          <a:xfrm>
            <a:off x="611188" y="2565400"/>
            <a:ext cx="11572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FF0000"/>
                </a:solidFill>
              </a:rPr>
              <a:t>(Step 2) </a:t>
            </a:r>
            <a:endParaRPr lang="zh-TW" altLang="en-US"/>
          </a:p>
        </p:txBody>
      </p:sp>
      <p:sp>
        <p:nvSpPr>
          <p:cNvPr id="36884" name="矩形 14"/>
          <p:cNvSpPr>
            <a:spLocks noChangeArrowheads="1"/>
          </p:cNvSpPr>
          <p:nvPr/>
        </p:nvSpPr>
        <p:spPr bwMode="auto">
          <a:xfrm>
            <a:off x="684213" y="5373688"/>
            <a:ext cx="11572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FF0000"/>
                </a:solidFill>
              </a:rPr>
              <a:t>(Step 3) </a:t>
            </a:r>
            <a:endParaRPr lang="zh-TW" altLang="en-US"/>
          </a:p>
        </p:txBody>
      </p:sp>
      <p:sp>
        <p:nvSpPr>
          <p:cNvPr id="36885" name="矩形 15"/>
          <p:cNvSpPr>
            <a:spLocks noChangeArrowheads="1"/>
          </p:cNvSpPr>
          <p:nvPr/>
        </p:nvSpPr>
        <p:spPr bwMode="auto">
          <a:xfrm>
            <a:off x="611188" y="1844675"/>
            <a:ext cx="1147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FF0000"/>
                </a:solidFill>
              </a:rPr>
              <a:t>Laplace </a:t>
            </a:r>
            <a:endParaRPr lang="zh-TW" altLang="en-US"/>
          </a:p>
        </p:txBody>
      </p:sp>
      <p:sp>
        <p:nvSpPr>
          <p:cNvPr id="36886" name="矩形 16"/>
          <p:cNvSpPr>
            <a:spLocks noChangeArrowheads="1"/>
          </p:cNvSpPr>
          <p:nvPr/>
        </p:nvSpPr>
        <p:spPr bwMode="auto">
          <a:xfrm>
            <a:off x="468313" y="2924175"/>
            <a:ext cx="1514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FF0000"/>
                </a:solidFill>
              </a:rPr>
              <a:t>Decompose</a:t>
            </a:r>
            <a:endParaRPr lang="zh-TW" altLang="en-US"/>
          </a:p>
        </p:txBody>
      </p:sp>
      <p:sp>
        <p:nvSpPr>
          <p:cNvPr id="36887" name="矩形 17"/>
          <p:cNvSpPr>
            <a:spLocks noChangeArrowheads="1"/>
          </p:cNvSpPr>
          <p:nvPr/>
        </p:nvSpPr>
        <p:spPr bwMode="auto">
          <a:xfrm>
            <a:off x="684213" y="5661025"/>
            <a:ext cx="1014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FF0000"/>
                </a:solidFill>
              </a:rPr>
              <a:t>Inverse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4211EB-78D3-481B-801B-331F880FB880}" type="slidenum">
              <a:rPr lang="en-US" altLang="zh-TW" smtClean="0"/>
              <a:pPr/>
              <a:t>455</a:t>
            </a:fld>
            <a:endParaRPr lang="en-US" altLang="zh-TW" smtClean="0"/>
          </a:p>
        </p:txBody>
      </p:sp>
      <p:sp>
        <p:nvSpPr>
          <p:cNvPr id="37895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79216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7-2-6    </a:t>
            </a:r>
            <a:r>
              <a:rPr lang="zh-TW" altLang="en-US" sz="2400">
                <a:solidFill>
                  <a:srgbClr val="3333FF"/>
                </a:solidFill>
              </a:rPr>
              <a:t>快速法</a:t>
            </a:r>
          </a:p>
        </p:txBody>
      </p:sp>
      <p:sp>
        <p:nvSpPr>
          <p:cNvPr id="37896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23050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(A) </a:t>
            </a:r>
            <a:r>
              <a:rPr lang="zh-TW" altLang="en-US" b="0"/>
              <a:t>求 </a:t>
            </a:r>
            <a:r>
              <a:rPr lang="en-US" altLang="zh-TW" b="0" i="1"/>
              <a:t>P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)</a:t>
            </a: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2411413" y="1052513"/>
          <a:ext cx="1038225" cy="647700"/>
        </p:xfrm>
        <a:graphic>
          <a:graphicData uri="http://schemas.openxmlformats.org/presentationml/2006/ole">
            <p:oleObj spid="_x0000_s37890" name="Equation" r:id="rId3" imgW="1041400" imgH="647700" progId="Equation.DSMT4">
              <p:embed/>
            </p:oleObj>
          </a:graphicData>
        </a:graphic>
      </p:graphicFrame>
      <p:graphicFrame>
        <p:nvGraphicFramePr>
          <p:cNvPr id="37891" name="Object 5"/>
          <p:cNvGraphicFramePr>
            <a:graphicFrameLocks noChangeAspect="1"/>
          </p:cNvGraphicFramePr>
          <p:nvPr/>
        </p:nvGraphicFramePr>
        <p:xfrm>
          <a:off x="2484438" y="1773238"/>
          <a:ext cx="4648200" cy="393700"/>
        </p:xfrm>
        <a:graphic>
          <a:graphicData uri="http://schemas.openxmlformats.org/presentationml/2006/ole">
            <p:oleObj spid="_x0000_s37891" name="Equation" r:id="rId4" imgW="4648200" imgH="393700" progId="Equation.DSMT4">
              <p:embed/>
            </p:oleObj>
          </a:graphicData>
        </a:graphic>
      </p:graphicFrame>
      <p:sp>
        <p:nvSpPr>
          <p:cNvPr id="37897" name="Text Box 6"/>
          <p:cNvSpPr txBox="1">
            <a:spLocks noChangeArrowheads="1"/>
          </p:cNvSpPr>
          <p:nvPr/>
        </p:nvSpPr>
        <p:spPr bwMode="auto">
          <a:xfrm>
            <a:off x="395288" y="2349500"/>
            <a:ext cx="2305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(B) </a:t>
            </a:r>
            <a:r>
              <a:rPr lang="zh-TW" altLang="en-US" b="0"/>
              <a:t>求 </a:t>
            </a:r>
            <a:r>
              <a:rPr lang="en-US" altLang="zh-TW" b="0" i="1"/>
              <a:t>Q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)</a:t>
            </a:r>
          </a:p>
        </p:txBody>
      </p:sp>
      <p:graphicFrame>
        <p:nvGraphicFramePr>
          <p:cNvPr id="37892" name="Object 7"/>
          <p:cNvGraphicFramePr>
            <a:graphicFrameLocks noChangeAspect="1"/>
          </p:cNvGraphicFramePr>
          <p:nvPr/>
        </p:nvGraphicFramePr>
        <p:xfrm>
          <a:off x="755650" y="3068638"/>
          <a:ext cx="6837363" cy="2349500"/>
        </p:xfrm>
        <a:graphic>
          <a:graphicData uri="http://schemas.openxmlformats.org/presentationml/2006/ole">
            <p:oleObj spid="_x0000_s37892" name="Equation" r:id="rId5" imgW="6832600" imgH="2349500" progId="Equation.DSMT4">
              <p:embed/>
            </p:oleObj>
          </a:graphicData>
        </a:graphic>
      </p:graphicFrame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4643438" y="2205038"/>
            <a:ext cx="28082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3333FF"/>
                </a:solidFill>
              </a:rPr>
              <a:t>很像 </a:t>
            </a:r>
            <a:r>
              <a:rPr lang="en-US" altLang="zh-TW" b="0">
                <a:solidFill>
                  <a:srgbClr val="3333FF"/>
                </a:solidFill>
              </a:rPr>
              <a:t>Sec. 4-3 </a:t>
            </a:r>
            <a:r>
              <a:rPr lang="zh-TW" altLang="en-US" b="0">
                <a:solidFill>
                  <a:srgbClr val="3333FF"/>
                </a:solidFill>
              </a:rPr>
              <a:t>的</a:t>
            </a:r>
            <a:r>
              <a:rPr lang="en-US" altLang="zh-TW" b="0">
                <a:solidFill>
                  <a:srgbClr val="3333FF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8D930-9396-49B0-9FA9-BBCE01E2BAC4}" type="slidenum">
              <a:rPr lang="en-US" altLang="zh-TW" smtClean="0"/>
              <a:pPr/>
              <a:t>456</a:t>
            </a:fld>
            <a:endParaRPr lang="en-US" altLang="zh-TW" smtClean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331913" y="333375"/>
          <a:ext cx="5248275" cy="2527300"/>
        </p:xfrm>
        <a:graphic>
          <a:graphicData uri="http://schemas.openxmlformats.org/presentationml/2006/ole">
            <p:oleObj spid="_x0000_s38914" name="Equation" r:id="rId3" imgW="5245100" imgH="2527300" progId="Equation.DSMT4">
              <p:embed/>
            </p:oleObj>
          </a:graphicData>
        </a:graphic>
      </p:graphicFrame>
      <p:sp>
        <p:nvSpPr>
          <p:cNvPr id="38919" name="Text Box 3"/>
          <p:cNvSpPr txBox="1">
            <a:spLocks noChangeArrowheads="1"/>
          </p:cNvSpPr>
          <p:nvPr/>
        </p:nvSpPr>
        <p:spPr bwMode="auto">
          <a:xfrm>
            <a:off x="539750" y="2924175"/>
            <a:ext cx="11525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相加</a:t>
            </a:r>
          </a:p>
        </p:txBody>
      </p:sp>
      <p:graphicFrame>
        <p:nvGraphicFramePr>
          <p:cNvPr id="38915" name="Object 4"/>
          <p:cNvGraphicFramePr>
            <a:graphicFrameLocks noChangeAspect="1"/>
          </p:cNvGraphicFramePr>
          <p:nvPr/>
        </p:nvGraphicFramePr>
        <p:xfrm>
          <a:off x="2339975" y="4221163"/>
          <a:ext cx="2630488" cy="1587500"/>
        </p:xfrm>
        <a:graphic>
          <a:graphicData uri="http://schemas.openxmlformats.org/presentationml/2006/ole">
            <p:oleObj spid="_x0000_s38915" name="Equation" r:id="rId4" imgW="2628900" imgH="1587500" progId="Equation.DSMT4">
              <p:embed/>
            </p:oleObj>
          </a:graphicData>
        </a:graphic>
      </p:graphicFrame>
      <p:sp>
        <p:nvSpPr>
          <p:cNvPr id="38920" name="Line 5"/>
          <p:cNvSpPr>
            <a:spLocks noChangeShapeType="1"/>
          </p:cNvSpPr>
          <p:nvPr/>
        </p:nvSpPr>
        <p:spPr bwMode="auto">
          <a:xfrm>
            <a:off x="1606550" y="5373688"/>
            <a:ext cx="3455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38921" name="Text Box 6"/>
          <p:cNvSpPr txBox="1">
            <a:spLocks noChangeArrowheads="1"/>
          </p:cNvSpPr>
          <p:nvPr/>
        </p:nvSpPr>
        <p:spPr bwMode="auto">
          <a:xfrm>
            <a:off x="539750" y="3644900"/>
            <a:ext cx="33829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例如，</a:t>
            </a:r>
            <a:r>
              <a:rPr lang="en-US" altLang="zh-TW" b="0"/>
              <a:t>page 454</a:t>
            </a:r>
            <a:r>
              <a:rPr lang="zh-TW" altLang="en-US" b="0"/>
              <a:t>的例子</a:t>
            </a:r>
          </a:p>
        </p:txBody>
      </p:sp>
      <p:sp>
        <p:nvSpPr>
          <p:cNvPr id="38922" name="向右箭號 7"/>
          <p:cNvSpPr>
            <a:spLocks noChangeArrowheads="1"/>
          </p:cNvSpPr>
          <p:nvPr/>
        </p:nvSpPr>
        <p:spPr bwMode="auto">
          <a:xfrm>
            <a:off x="5076825" y="5516563"/>
            <a:ext cx="431800" cy="144462"/>
          </a:xfrm>
          <a:prstGeom prst="rightArrow">
            <a:avLst>
              <a:gd name="adj1" fmla="val 50000"/>
              <a:gd name="adj2" fmla="val 4981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38923" name="文字方塊 9"/>
          <p:cNvSpPr txBox="1">
            <a:spLocks noChangeArrowheads="1"/>
          </p:cNvSpPr>
          <p:nvPr/>
        </p:nvSpPr>
        <p:spPr bwMode="auto">
          <a:xfrm>
            <a:off x="5651500" y="5373688"/>
            <a:ext cx="6492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 i="1"/>
              <a:t>Q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)</a:t>
            </a:r>
            <a:endParaRPr lang="zh-TW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19A03D-BA76-4F29-8274-A97D522103F6}" type="slidenum">
              <a:rPr lang="en-US" altLang="zh-TW" smtClean="0"/>
              <a:pPr/>
              <a:t>457</a:t>
            </a:fld>
            <a:endParaRPr lang="en-US" altLang="zh-TW" smtClean="0"/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78486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7-2-7  Section 7.2 </a:t>
            </a:r>
            <a:r>
              <a:rPr lang="zh-TW" altLang="en-US" sz="2400">
                <a:solidFill>
                  <a:srgbClr val="3333FF"/>
                </a:solidFill>
              </a:rPr>
              <a:t>需要注意的地方</a:t>
            </a: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2951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(1) </a:t>
            </a:r>
            <a:r>
              <a:rPr lang="zh-TW" altLang="en-US" b="0"/>
              <a:t>熟悉分數分解</a:t>
            </a:r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395288" y="3284538"/>
            <a:ext cx="73437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(3) Derivative </a:t>
            </a:r>
            <a:r>
              <a:rPr lang="zh-TW" altLang="en-US" b="0"/>
              <a:t>公式 </a:t>
            </a:r>
            <a:r>
              <a:rPr lang="en-US" altLang="zh-TW" b="0"/>
              <a:t>initial conditions </a:t>
            </a:r>
            <a:r>
              <a:rPr lang="zh-TW" altLang="en-US" b="0"/>
              <a:t>的順序別弄反</a:t>
            </a:r>
          </a:p>
          <a:p>
            <a:pPr eaLnBrk="1" hangingPunct="1">
              <a:spcBef>
                <a:spcPct val="50000"/>
              </a:spcBef>
            </a:pPr>
            <a:endParaRPr lang="en-US" altLang="zh-TW" b="0"/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395288" y="1628775"/>
            <a:ext cx="79930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(2) </a:t>
            </a:r>
            <a:r>
              <a:rPr lang="zh-TW" altLang="en-US" b="0"/>
              <a:t>可以簡化運算的方法，能學則學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0"/>
              <a:t>      </a:t>
            </a:r>
            <a:r>
              <a:rPr lang="zh-TW" altLang="en-US" b="0">
                <a:solidFill>
                  <a:srgbClr val="3333FF"/>
                </a:solidFill>
              </a:rPr>
              <a:t>鼓勵各位同學多發揮創意，多多研究能簡化計算的快速法</a:t>
            </a:r>
            <a:endParaRPr lang="en-US" altLang="zh-TW" b="0">
              <a:solidFill>
                <a:srgbClr val="3333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FF0000"/>
                </a:solidFill>
              </a:rPr>
              <a:t>      數學上</a:t>
            </a:r>
            <a:r>
              <a:rPr lang="en-US" altLang="zh-TW" b="0">
                <a:solidFill>
                  <a:srgbClr val="FF0000"/>
                </a:solidFill>
              </a:rPr>
              <a:t>…….</a:t>
            </a:r>
            <a:r>
              <a:rPr lang="zh-TW" altLang="en-US" b="0">
                <a:solidFill>
                  <a:srgbClr val="FF0000"/>
                </a:solidFill>
              </a:rPr>
              <a:t>並沒有標準解法的存在</a:t>
            </a:r>
          </a:p>
        </p:txBody>
      </p:sp>
      <p:graphicFrame>
        <p:nvGraphicFramePr>
          <p:cNvPr id="39938" name="Object 15"/>
          <p:cNvGraphicFramePr>
            <a:graphicFrameLocks noChangeAspect="1"/>
          </p:cNvGraphicFramePr>
          <p:nvPr/>
        </p:nvGraphicFramePr>
        <p:xfrm>
          <a:off x="827088" y="3716338"/>
          <a:ext cx="8093075" cy="444500"/>
        </p:xfrm>
        <a:graphic>
          <a:graphicData uri="http://schemas.openxmlformats.org/presentationml/2006/ole">
            <p:oleObj spid="_x0000_s39938" name="Equation" r:id="rId3" imgW="8115300" imgH="4445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DED5FD-2D47-4C7D-9B6C-2F5A79AC5D42}" type="slidenum">
              <a:rPr lang="en-US" altLang="zh-TW" smtClean="0"/>
              <a:pPr/>
              <a:t>422</a:t>
            </a:fld>
            <a:endParaRPr lang="en-US" altLang="zh-TW" smtClean="0"/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7-1-2  Linear Property 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684213" y="2132013"/>
          <a:ext cx="4697412" cy="368300"/>
        </p:xfrm>
        <a:graphic>
          <a:graphicData uri="http://schemas.openxmlformats.org/presentationml/2006/ole">
            <p:oleObj spid="_x0000_s4098" name="Equation" r:id="rId3" imgW="4711700" imgH="368300" progId="Equation.DSMT4">
              <p:embed/>
            </p:oleObj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684213" y="1341438"/>
          <a:ext cx="6430962" cy="558800"/>
        </p:xfrm>
        <a:graphic>
          <a:graphicData uri="http://schemas.openxmlformats.org/presentationml/2006/ole">
            <p:oleObj spid="_x0000_s4099" name="Equation" r:id="rId4" imgW="6451600" imgH="558800" progId="Equation.DSMT4">
              <p:embed/>
            </p:oleObj>
          </a:graphicData>
        </a:graphic>
      </p:graphicFrame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611188" y="3500438"/>
            <a:ext cx="6553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事實上，</a:t>
            </a:r>
            <a:r>
              <a:rPr lang="zh-TW" altLang="en-US" b="0" u="sng"/>
              <a:t>所有的 </a:t>
            </a:r>
            <a:r>
              <a:rPr lang="en-US" altLang="zh-TW" b="0" u="sng"/>
              <a:t>integral transform </a:t>
            </a:r>
            <a:r>
              <a:rPr lang="zh-TW" altLang="en-US" b="0" u="sng"/>
              <a:t>都有</a:t>
            </a:r>
            <a:r>
              <a:rPr lang="en-US" altLang="zh-TW" b="0" u="sng"/>
              <a:t>linear property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56E633-3E8F-43C1-907C-EC084FF2934D}" type="slidenum">
              <a:rPr lang="en-US" altLang="zh-TW" smtClean="0"/>
              <a:pPr/>
              <a:t>458</a:t>
            </a:fld>
            <a:endParaRPr lang="en-US" altLang="zh-TW" smtClean="0"/>
          </a:p>
        </p:txBody>
      </p:sp>
      <p:sp>
        <p:nvSpPr>
          <p:cNvPr id="40979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135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3333FF"/>
                </a:solidFill>
              </a:rPr>
              <a:t>Section 7-3  Operational Properties I </a:t>
            </a:r>
          </a:p>
        </p:txBody>
      </p:sp>
      <p:sp>
        <p:nvSpPr>
          <p:cNvPr id="40980" name="Text Box 3"/>
          <p:cNvSpPr txBox="1">
            <a:spLocks noChangeArrowheads="1"/>
          </p:cNvSpPr>
          <p:nvPr/>
        </p:nvSpPr>
        <p:spPr bwMode="auto">
          <a:xfrm>
            <a:off x="755650" y="1412875"/>
            <a:ext cx="7416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介紹兩個可以簡化 </a:t>
            </a:r>
            <a:r>
              <a:rPr lang="en-US" altLang="zh-TW" b="0"/>
              <a:t>Laplace transform </a:t>
            </a:r>
            <a:r>
              <a:rPr lang="zh-TW" altLang="en-US" b="0"/>
              <a:t>計算的重要性質</a:t>
            </a:r>
          </a:p>
        </p:txBody>
      </p:sp>
      <p:sp>
        <p:nvSpPr>
          <p:cNvPr id="40981" name="Text Box 4"/>
          <p:cNvSpPr txBox="1">
            <a:spLocks noChangeArrowheads="1"/>
          </p:cNvSpPr>
          <p:nvPr/>
        </p:nvSpPr>
        <p:spPr bwMode="auto">
          <a:xfrm>
            <a:off x="539750" y="2060575"/>
            <a:ext cx="6337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First Translation Theorem </a:t>
            </a:r>
            <a:r>
              <a:rPr lang="en-US" altLang="zh-TW" b="0"/>
              <a:t>(translation for </a:t>
            </a:r>
            <a:r>
              <a:rPr lang="en-US" altLang="zh-TW" b="0" i="1"/>
              <a:t>s</a:t>
            </a:r>
            <a:r>
              <a:rPr lang="en-US" altLang="zh-TW" b="0"/>
              <a:t>)</a:t>
            </a:r>
          </a:p>
        </p:txBody>
      </p:sp>
      <p:sp>
        <p:nvSpPr>
          <p:cNvPr id="40982" name="Text Box 5"/>
          <p:cNvSpPr txBox="1">
            <a:spLocks noChangeArrowheads="1"/>
          </p:cNvSpPr>
          <p:nvPr/>
        </p:nvSpPr>
        <p:spPr bwMode="auto">
          <a:xfrm>
            <a:off x="539750" y="3357563"/>
            <a:ext cx="58324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Second Translation Theorem </a:t>
            </a:r>
            <a:r>
              <a:rPr lang="en-US" altLang="zh-TW" b="0"/>
              <a:t>(translation for </a:t>
            </a:r>
            <a:r>
              <a:rPr lang="en-US" altLang="zh-TW" b="0" i="1"/>
              <a:t>t</a:t>
            </a:r>
            <a:r>
              <a:rPr lang="en-US" altLang="zh-TW" b="0"/>
              <a:t>)</a:t>
            </a:r>
          </a:p>
          <a:p>
            <a:pPr eaLnBrk="1" hangingPunct="1">
              <a:spcBef>
                <a:spcPct val="50000"/>
              </a:spcBef>
            </a:pPr>
            <a:endParaRPr lang="en-US" altLang="zh-TW">
              <a:solidFill>
                <a:srgbClr val="3333FF"/>
              </a:solidFill>
            </a:endParaRPr>
          </a:p>
        </p:txBody>
      </p:sp>
      <p:graphicFrame>
        <p:nvGraphicFramePr>
          <p:cNvPr id="40962" name="Object 6"/>
          <p:cNvGraphicFramePr>
            <a:graphicFrameLocks noChangeAspect="1"/>
          </p:cNvGraphicFramePr>
          <p:nvPr/>
        </p:nvGraphicFramePr>
        <p:xfrm>
          <a:off x="1403350" y="2636838"/>
          <a:ext cx="2508250" cy="444500"/>
        </p:xfrm>
        <a:graphic>
          <a:graphicData uri="http://schemas.openxmlformats.org/presentationml/2006/ole">
            <p:oleObj spid="_x0000_s40962" name="Equation" r:id="rId3" imgW="2514600" imgH="444500" progId="Equation.DSMT4">
              <p:embed/>
            </p:oleObj>
          </a:graphicData>
        </a:graphic>
      </p:graphicFrame>
      <p:graphicFrame>
        <p:nvGraphicFramePr>
          <p:cNvPr id="40963" name="Object 7"/>
          <p:cNvGraphicFramePr>
            <a:graphicFrameLocks noChangeAspect="1"/>
          </p:cNvGraphicFramePr>
          <p:nvPr/>
        </p:nvGraphicFramePr>
        <p:xfrm>
          <a:off x="1403350" y="4005263"/>
          <a:ext cx="3522663" cy="406400"/>
        </p:xfrm>
        <a:graphic>
          <a:graphicData uri="http://schemas.openxmlformats.org/presentationml/2006/ole">
            <p:oleObj spid="_x0000_s40963" name="Equation" r:id="rId4" imgW="3530600" imgH="406400" progId="Equation.DSMT4">
              <p:embed/>
            </p:oleObj>
          </a:graphicData>
        </a:graphic>
      </p:graphicFrame>
      <p:sp>
        <p:nvSpPr>
          <p:cNvPr id="40983" name="Text Box 8"/>
          <p:cNvSpPr txBox="1">
            <a:spLocks noChangeArrowheads="1"/>
          </p:cNvSpPr>
          <p:nvPr/>
        </p:nvSpPr>
        <p:spPr bwMode="auto">
          <a:xfrm>
            <a:off x="2628900" y="4652963"/>
            <a:ext cx="3168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u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):  step function </a:t>
            </a:r>
          </a:p>
        </p:txBody>
      </p:sp>
      <p:sp>
        <p:nvSpPr>
          <p:cNvPr id="40984" name="文字方塊 11"/>
          <p:cNvSpPr txBox="1">
            <a:spLocks noChangeArrowheads="1"/>
          </p:cNvSpPr>
          <p:nvPr/>
        </p:nvSpPr>
        <p:spPr bwMode="auto">
          <a:xfrm>
            <a:off x="611188" y="5157788"/>
            <a:ext cx="36004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(</a:t>
            </a:r>
            <a:r>
              <a:rPr lang="zh-TW" altLang="en-US" b="0"/>
              <a:t>注意兩者之間的異同</a:t>
            </a:r>
            <a:r>
              <a:rPr lang="en-US" altLang="zh-TW" b="0"/>
              <a:t>)</a:t>
            </a:r>
            <a:endParaRPr lang="zh-TW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CD9216-4F90-4DF7-8817-EA2919F8D75C}" type="slidenum">
              <a:rPr lang="en-US" altLang="zh-TW" smtClean="0"/>
              <a:pPr/>
              <a:t>459</a:t>
            </a:fld>
            <a:endParaRPr lang="en-US" altLang="zh-TW" smtClean="0"/>
          </a:p>
        </p:txBody>
      </p:sp>
      <p:sp>
        <p:nvSpPr>
          <p:cNvPr id="41991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9930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7-3-1  First Translation Theorem (Translation for </a:t>
            </a:r>
            <a:r>
              <a:rPr lang="en-US" altLang="zh-TW" sz="2400" i="1">
                <a:solidFill>
                  <a:srgbClr val="3333FF"/>
                </a:solidFill>
              </a:rPr>
              <a:t>s</a:t>
            </a:r>
            <a:r>
              <a:rPr lang="en-US" altLang="zh-TW" sz="2400">
                <a:solidFill>
                  <a:srgbClr val="3333FF"/>
                </a:solidFill>
              </a:rPr>
              <a:t>)</a:t>
            </a:r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/>
        </p:nvGraphicFramePr>
        <p:xfrm>
          <a:off x="971550" y="1125538"/>
          <a:ext cx="2520950" cy="444500"/>
        </p:xfrm>
        <a:graphic>
          <a:graphicData uri="http://schemas.openxmlformats.org/presentationml/2006/ole">
            <p:oleObj spid="_x0000_s41986" name="Equation" r:id="rId3" imgW="2527300" imgH="444500" progId="Equation.DSMT4">
              <p:embed/>
            </p:oleObj>
          </a:graphicData>
        </a:graphic>
      </p:graphicFrame>
      <p:sp>
        <p:nvSpPr>
          <p:cNvPr id="41992" name="Text Box 4"/>
          <p:cNvSpPr txBox="1">
            <a:spLocks noChangeArrowheads="1"/>
          </p:cNvSpPr>
          <p:nvPr/>
        </p:nvSpPr>
        <p:spPr bwMode="auto">
          <a:xfrm>
            <a:off x="395288" y="1773238"/>
            <a:ext cx="12969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Proof:</a:t>
            </a:r>
          </a:p>
        </p:txBody>
      </p:sp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900113" y="2276475"/>
          <a:ext cx="6483350" cy="558800"/>
        </p:xfrm>
        <a:graphic>
          <a:graphicData uri="http://schemas.openxmlformats.org/presentationml/2006/ole">
            <p:oleObj spid="_x0000_s41987" name="Equation" r:id="rId4" imgW="6502400" imgH="558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A93EF8-9E20-4E74-A7F5-2B9AC339814D}" type="slidenum">
              <a:rPr lang="en-US" altLang="zh-TW" smtClean="0"/>
              <a:pPr/>
              <a:t>460</a:t>
            </a:fld>
            <a:endParaRPr lang="en-US" altLang="zh-TW" smtClean="0"/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993063" cy="4365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7-3-1-1  Inverse of “Translation for </a:t>
            </a:r>
            <a:r>
              <a:rPr lang="en-US" altLang="zh-TW" b="0" i="1">
                <a:solidFill>
                  <a:srgbClr val="3333FF"/>
                </a:solidFill>
              </a:rPr>
              <a:t>s</a:t>
            </a:r>
            <a:r>
              <a:rPr lang="en-US" altLang="zh-TW" b="0">
                <a:solidFill>
                  <a:srgbClr val="3333FF"/>
                </a:solidFill>
              </a:rPr>
              <a:t>”</a:t>
            </a: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468313" y="1052513"/>
            <a:ext cx="7416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When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is </a:t>
            </a:r>
            <a:r>
              <a:rPr lang="en-US" altLang="zh-TW" b="0" u="sng"/>
              <a:t>piecewise continuous</a:t>
            </a:r>
            <a:r>
              <a:rPr lang="en-US" altLang="zh-TW" b="0"/>
              <a:t> and of </a:t>
            </a:r>
            <a:r>
              <a:rPr lang="en-US" altLang="zh-TW" b="0" u="sng"/>
              <a:t>exponential order</a:t>
            </a:r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827088" y="1700213"/>
          <a:ext cx="2686050" cy="406400"/>
        </p:xfrm>
        <a:graphic>
          <a:graphicData uri="http://schemas.openxmlformats.org/presentationml/2006/ole">
            <p:oleObj spid="_x0000_s43010" name="Equation" r:id="rId3" imgW="2692400" imgH="406400" progId="Equation.DSMT4">
              <p:embed/>
            </p:oleObj>
          </a:graphicData>
        </a:graphic>
      </p:graphicFrame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395288" y="2565400"/>
            <a:ext cx="77771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註： </a:t>
            </a:r>
            <a:r>
              <a:rPr lang="en-US" altLang="zh-TW" b="0"/>
              <a:t>Sections 7-3 </a:t>
            </a:r>
            <a:r>
              <a:rPr lang="zh-TW" altLang="en-US" b="0"/>
              <a:t>和 </a:t>
            </a:r>
            <a:r>
              <a:rPr lang="en-US" altLang="zh-TW" b="0"/>
              <a:t>7-4 </a:t>
            </a:r>
            <a:r>
              <a:rPr lang="zh-TW" altLang="en-US" b="0"/>
              <a:t>其他的定理亦如此 </a:t>
            </a: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4356100" y="1700213"/>
            <a:ext cx="1511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</a:t>
            </a:r>
            <a:r>
              <a:rPr lang="zh-TW" altLang="en-US" b="0"/>
              <a:t>一對一</a:t>
            </a:r>
            <a:r>
              <a:rPr lang="en-US" altLang="zh-TW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02D65F-A818-4BD7-B3F9-4F800CDB760D}" type="slidenum">
              <a:rPr lang="en-US" altLang="zh-TW" smtClean="0"/>
              <a:pPr/>
              <a:t>461</a:t>
            </a:fld>
            <a:endParaRPr lang="en-US" altLang="zh-TW" smtClean="0"/>
          </a:p>
        </p:txBody>
      </p:sp>
      <p:sp>
        <p:nvSpPr>
          <p:cNvPr id="4404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777163" cy="436563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7-3-1-2  Examples</a:t>
            </a:r>
          </a:p>
        </p:txBody>
      </p:sp>
      <p:sp>
        <p:nvSpPr>
          <p:cNvPr id="44041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44640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1</a:t>
            </a:r>
            <a:r>
              <a:rPr lang="en-US" altLang="zh-TW" b="0"/>
              <a:t>  (text page 290)</a:t>
            </a:r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/>
        </p:nvGraphicFramePr>
        <p:xfrm>
          <a:off x="971550" y="1701800"/>
          <a:ext cx="1143000" cy="444500"/>
        </p:xfrm>
        <a:graphic>
          <a:graphicData uri="http://schemas.openxmlformats.org/presentationml/2006/ole">
            <p:oleObj spid="_x0000_s44034" name="Equation" r:id="rId3" imgW="1143000" imgH="444500" progId="Equation.DSMT4">
              <p:embed/>
            </p:oleObj>
          </a:graphicData>
        </a:graphic>
      </p:graphicFrame>
      <p:graphicFrame>
        <p:nvGraphicFramePr>
          <p:cNvPr id="44035" name="Object 5"/>
          <p:cNvGraphicFramePr>
            <a:graphicFrameLocks noChangeAspect="1"/>
          </p:cNvGraphicFramePr>
          <p:nvPr/>
        </p:nvGraphicFramePr>
        <p:xfrm>
          <a:off x="2195513" y="1557338"/>
          <a:ext cx="3403600" cy="698500"/>
        </p:xfrm>
        <a:graphic>
          <a:graphicData uri="http://schemas.openxmlformats.org/presentationml/2006/ole">
            <p:oleObj spid="_x0000_s44035" name="Equation" r:id="rId4" imgW="3403600" imgH="698500" progId="Equation.DSMT4">
              <p:embed/>
            </p:oleObj>
          </a:graphicData>
        </a:graphic>
      </p:graphicFrame>
      <p:graphicFrame>
        <p:nvGraphicFramePr>
          <p:cNvPr id="44036" name="Object 6"/>
          <p:cNvGraphicFramePr>
            <a:graphicFrameLocks noChangeAspect="1"/>
          </p:cNvGraphicFramePr>
          <p:nvPr/>
        </p:nvGraphicFramePr>
        <p:xfrm>
          <a:off x="1042988" y="2708275"/>
          <a:ext cx="6845300" cy="698500"/>
        </p:xfrm>
        <a:graphic>
          <a:graphicData uri="http://schemas.openxmlformats.org/presentationml/2006/ole">
            <p:oleObj spid="_x0000_s44036" name="Equation" r:id="rId5" imgW="6845300" imgH="698500" progId="Equation.DSMT4">
              <p:embed/>
            </p:oleObj>
          </a:graphicData>
        </a:graphic>
      </p:graphicFrame>
      <p:sp>
        <p:nvSpPr>
          <p:cNvPr id="44042" name="Text Box 7"/>
          <p:cNvSpPr txBox="1">
            <a:spLocks noChangeArrowheads="1"/>
          </p:cNvSpPr>
          <p:nvPr/>
        </p:nvSpPr>
        <p:spPr bwMode="auto">
          <a:xfrm>
            <a:off x="468313" y="1628775"/>
            <a:ext cx="647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(a)</a:t>
            </a:r>
          </a:p>
        </p:txBody>
      </p:sp>
      <p:sp>
        <p:nvSpPr>
          <p:cNvPr id="44043" name="Text Box 8"/>
          <p:cNvSpPr txBox="1">
            <a:spLocks noChangeArrowheads="1"/>
          </p:cNvSpPr>
          <p:nvPr/>
        </p:nvSpPr>
        <p:spPr bwMode="auto">
          <a:xfrm>
            <a:off x="468313" y="2708275"/>
            <a:ext cx="647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307C47-41AC-4574-8738-8D2875EDBDF7}" type="slidenum">
              <a:rPr lang="en-US" altLang="zh-TW" smtClean="0"/>
              <a:pPr/>
              <a:t>462</a:t>
            </a:fld>
            <a:endParaRPr lang="en-US" altLang="zh-TW" smtClean="0"/>
          </a:p>
        </p:txBody>
      </p:sp>
      <p:sp>
        <p:nvSpPr>
          <p:cNvPr id="45066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43926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2</a:t>
            </a:r>
            <a:r>
              <a:rPr lang="en-US" altLang="zh-TW" b="0"/>
              <a:t>  (text page 291)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755650" y="1196975"/>
          <a:ext cx="7239000" cy="1231900"/>
        </p:xfrm>
        <a:graphic>
          <a:graphicData uri="http://schemas.openxmlformats.org/presentationml/2006/ole">
            <p:oleObj spid="_x0000_s45058" name="Equation" r:id="rId3" imgW="7239000" imgH="1231900" progId="Equation.DSMT4">
              <p:embed/>
            </p:oleObj>
          </a:graphicData>
        </a:graphic>
      </p:graphicFrame>
      <p:sp>
        <p:nvSpPr>
          <p:cNvPr id="45067" name="Text Box 4"/>
          <p:cNvSpPr txBox="1">
            <a:spLocks noChangeArrowheads="1"/>
          </p:cNvSpPr>
          <p:nvPr/>
        </p:nvSpPr>
        <p:spPr bwMode="auto">
          <a:xfrm>
            <a:off x="252413" y="1341438"/>
            <a:ext cx="647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(a)</a:t>
            </a:r>
          </a:p>
        </p:txBody>
      </p:sp>
      <p:sp>
        <p:nvSpPr>
          <p:cNvPr id="45068" name="Text Box 5"/>
          <p:cNvSpPr txBox="1">
            <a:spLocks noChangeArrowheads="1"/>
          </p:cNvSpPr>
          <p:nvPr/>
        </p:nvSpPr>
        <p:spPr bwMode="auto">
          <a:xfrm>
            <a:off x="252413" y="2852738"/>
            <a:ext cx="6477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(b)</a:t>
            </a:r>
          </a:p>
        </p:txBody>
      </p:sp>
      <p:graphicFrame>
        <p:nvGraphicFramePr>
          <p:cNvPr id="45059" name="Object 6"/>
          <p:cNvGraphicFramePr>
            <a:graphicFrameLocks noChangeAspect="1"/>
          </p:cNvGraphicFramePr>
          <p:nvPr/>
        </p:nvGraphicFramePr>
        <p:xfrm>
          <a:off x="971550" y="2708275"/>
          <a:ext cx="6565900" cy="774700"/>
        </p:xfrm>
        <a:graphic>
          <a:graphicData uri="http://schemas.openxmlformats.org/presentationml/2006/ole">
            <p:oleObj spid="_x0000_s45059" name="Equation" r:id="rId4" imgW="6565900" imgH="774700" progId="Equation.DSMT4">
              <p:embed/>
            </p:oleObj>
          </a:graphicData>
        </a:graphic>
      </p:graphicFrame>
      <p:graphicFrame>
        <p:nvGraphicFramePr>
          <p:cNvPr id="45060" name="Object 7"/>
          <p:cNvGraphicFramePr>
            <a:graphicFrameLocks noChangeAspect="1"/>
          </p:cNvGraphicFramePr>
          <p:nvPr/>
        </p:nvGraphicFramePr>
        <p:xfrm>
          <a:off x="827088" y="3860800"/>
          <a:ext cx="4876800" cy="774700"/>
        </p:xfrm>
        <a:graphic>
          <a:graphicData uri="http://schemas.openxmlformats.org/presentationml/2006/ole">
            <p:oleObj spid="_x0000_s45060" name="Equation" r:id="rId5" imgW="4876800" imgH="774700" progId="Equation.DSMT4">
              <p:embed/>
            </p:oleObj>
          </a:graphicData>
        </a:graphic>
      </p:graphicFrame>
      <p:graphicFrame>
        <p:nvGraphicFramePr>
          <p:cNvPr id="45061" name="Object 8"/>
          <p:cNvGraphicFramePr>
            <a:graphicFrameLocks noChangeAspect="1"/>
          </p:cNvGraphicFramePr>
          <p:nvPr/>
        </p:nvGraphicFramePr>
        <p:xfrm>
          <a:off x="969963" y="4797425"/>
          <a:ext cx="3530600" cy="622300"/>
        </p:xfrm>
        <a:graphic>
          <a:graphicData uri="http://schemas.openxmlformats.org/presentationml/2006/ole">
            <p:oleObj spid="_x0000_s45061" name="Equation" r:id="rId6" imgW="3530600" imgH="6223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DE4165-8D98-4317-BA26-94C559CFFBBC}" type="slidenum">
              <a:rPr lang="en-US" altLang="zh-TW" smtClean="0"/>
              <a:pPr/>
              <a:t>463</a:t>
            </a:fld>
            <a:endParaRPr lang="en-US" altLang="zh-TW" smtClean="0"/>
          </a:p>
        </p:txBody>
      </p:sp>
      <p:sp>
        <p:nvSpPr>
          <p:cNvPr id="46105" name="Text Box 2"/>
          <p:cNvSpPr txBox="1">
            <a:spLocks noChangeArrowheads="1"/>
          </p:cNvSpPr>
          <p:nvPr/>
        </p:nvSpPr>
        <p:spPr bwMode="auto">
          <a:xfrm>
            <a:off x="395288" y="333375"/>
            <a:ext cx="4248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3  </a:t>
            </a:r>
            <a:r>
              <a:rPr lang="en-US" altLang="zh-TW" b="0"/>
              <a:t>(text page 292)</a:t>
            </a:r>
          </a:p>
        </p:txBody>
      </p:sp>
      <p:graphicFrame>
        <p:nvGraphicFramePr>
          <p:cNvPr id="46082" name="Object 3"/>
          <p:cNvGraphicFramePr>
            <a:graphicFrameLocks noChangeAspect="1"/>
          </p:cNvGraphicFramePr>
          <p:nvPr/>
        </p:nvGraphicFramePr>
        <p:xfrm>
          <a:off x="1908175" y="981075"/>
          <a:ext cx="2232025" cy="368300"/>
        </p:xfrm>
        <a:graphic>
          <a:graphicData uri="http://schemas.openxmlformats.org/presentationml/2006/ole">
            <p:oleObj spid="_x0000_s46082" name="Equation" r:id="rId3" imgW="2171700" imgH="368300" progId="Equation.DSMT4">
              <p:embed/>
            </p:oleObj>
          </a:graphicData>
        </a:graphic>
      </p:graphicFrame>
      <p:graphicFrame>
        <p:nvGraphicFramePr>
          <p:cNvPr id="46083" name="Object 4"/>
          <p:cNvGraphicFramePr>
            <a:graphicFrameLocks noChangeAspect="1"/>
          </p:cNvGraphicFramePr>
          <p:nvPr/>
        </p:nvGraphicFramePr>
        <p:xfrm>
          <a:off x="4716463" y="981075"/>
          <a:ext cx="2428875" cy="342900"/>
        </p:xfrm>
        <a:graphic>
          <a:graphicData uri="http://schemas.openxmlformats.org/presentationml/2006/ole">
            <p:oleObj spid="_x0000_s46083" name="Equation" r:id="rId4" imgW="2362200" imgH="342900" progId="Equation.DSMT4">
              <p:embed/>
            </p:oleObj>
          </a:graphicData>
        </a:graphic>
      </p:graphicFrame>
      <p:graphicFrame>
        <p:nvGraphicFramePr>
          <p:cNvPr id="46084" name="Object 5"/>
          <p:cNvGraphicFramePr>
            <a:graphicFrameLocks noChangeAspect="1"/>
          </p:cNvGraphicFramePr>
          <p:nvPr/>
        </p:nvGraphicFramePr>
        <p:xfrm>
          <a:off x="1116013" y="1917700"/>
          <a:ext cx="1462087" cy="749300"/>
        </p:xfrm>
        <a:graphic>
          <a:graphicData uri="http://schemas.openxmlformats.org/presentationml/2006/ole">
            <p:oleObj spid="_x0000_s46084" name="Equation" r:id="rId5" imgW="1422400" imgH="749300" progId="Equation.DSMT4">
              <p:embed/>
            </p:oleObj>
          </a:graphicData>
        </a:graphic>
      </p:graphicFrame>
      <p:graphicFrame>
        <p:nvGraphicFramePr>
          <p:cNvPr id="46085" name="Object 6"/>
          <p:cNvGraphicFramePr>
            <a:graphicFrameLocks noChangeAspect="1"/>
          </p:cNvGraphicFramePr>
          <p:nvPr/>
        </p:nvGraphicFramePr>
        <p:xfrm>
          <a:off x="2916238" y="1917700"/>
          <a:ext cx="1122362" cy="1206500"/>
        </p:xfrm>
        <a:graphic>
          <a:graphicData uri="http://schemas.openxmlformats.org/presentationml/2006/ole">
            <p:oleObj spid="_x0000_s46085" name="Equation" r:id="rId6" imgW="1092200" imgH="1206500" progId="Equation.DSMT4">
              <p:embed/>
            </p:oleObj>
          </a:graphicData>
        </a:graphic>
      </p:graphicFrame>
      <p:graphicFrame>
        <p:nvGraphicFramePr>
          <p:cNvPr id="46086" name="Object 7"/>
          <p:cNvGraphicFramePr>
            <a:graphicFrameLocks noChangeAspect="1"/>
          </p:cNvGraphicFramePr>
          <p:nvPr/>
        </p:nvGraphicFramePr>
        <p:xfrm>
          <a:off x="900113" y="3213100"/>
          <a:ext cx="4686300" cy="698500"/>
        </p:xfrm>
        <a:graphic>
          <a:graphicData uri="http://schemas.openxmlformats.org/presentationml/2006/ole">
            <p:oleObj spid="_x0000_s46086" name="Equation" r:id="rId7" imgW="4559300" imgH="698500" progId="Equation.DSMT4">
              <p:embed/>
            </p:oleObj>
          </a:graphicData>
        </a:graphic>
      </p:graphicFrame>
      <p:graphicFrame>
        <p:nvGraphicFramePr>
          <p:cNvPr id="46087" name="Object 8"/>
          <p:cNvGraphicFramePr>
            <a:graphicFrameLocks noChangeAspect="1"/>
          </p:cNvGraphicFramePr>
          <p:nvPr/>
        </p:nvGraphicFramePr>
        <p:xfrm>
          <a:off x="900113" y="4221163"/>
          <a:ext cx="3994150" cy="647700"/>
        </p:xfrm>
        <a:graphic>
          <a:graphicData uri="http://schemas.openxmlformats.org/presentationml/2006/ole">
            <p:oleObj spid="_x0000_s46087" name="Equation" r:id="rId8" imgW="3886200" imgH="647700" progId="Equation.DSMT4">
              <p:embed/>
            </p:oleObj>
          </a:graphicData>
        </a:graphic>
      </p:graphicFrame>
      <p:sp>
        <p:nvSpPr>
          <p:cNvPr id="46106" name="矩形 1"/>
          <p:cNvSpPr>
            <a:spLocks noChangeArrowheads="1"/>
          </p:cNvSpPr>
          <p:nvPr/>
        </p:nvSpPr>
        <p:spPr bwMode="auto">
          <a:xfrm>
            <a:off x="2025650" y="2693988"/>
            <a:ext cx="9874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solidFill>
                  <a:srgbClr val="3333FF"/>
                </a:solidFill>
              </a:rPr>
              <a:t>Q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s</a:t>
            </a:r>
            <a:r>
              <a:rPr lang="en-US" altLang="zh-TW" b="0">
                <a:solidFill>
                  <a:srgbClr val="3333FF"/>
                </a:solidFill>
              </a:rPr>
              <a:t>) = </a:t>
            </a:r>
          </a:p>
        </p:txBody>
      </p:sp>
      <p:sp>
        <p:nvSpPr>
          <p:cNvPr id="46107" name="矩形 2"/>
          <p:cNvSpPr>
            <a:spLocks noChangeArrowheads="1"/>
          </p:cNvSpPr>
          <p:nvPr/>
        </p:nvSpPr>
        <p:spPr bwMode="auto">
          <a:xfrm>
            <a:off x="3459163" y="2738438"/>
            <a:ext cx="3429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3333FF"/>
                </a:solidFill>
              </a:rPr>
              <a:t>+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F718D9-13A1-41B1-8886-AA24190FA700}" type="slidenum">
              <a:rPr lang="en-US" altLang="zh-TW" smtClean="0"/>
              <a:pPr/>
              <a:t>464</a:t>
            </a:fld>
            <a:endParaRPr lang="en-US" altLang="zh-TW" smtClean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684213" y="476250"/>
          <a:ext cx="3994150" cy="647700"/>
        </p:xfrm>
        <a:graphic>
          <a:graphicData uri="http://schemas.openxmlformats.org/presentationml/2006/ole">
            <p:oleObj spid="_x0000_s47106" name="Equation" r:id="rId3" imgW="3886200" imgH="647700" progId="Equation.DSMT4">
              <p:embed/>
            </p:oleObj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682625" y="1339850"/>
          <a:ext cx="5573713" cy="1435100"/>
        </p:xfrm>
        <a:graphic>
          <a:graphicData uri="http://schemas.openxmlformats.org/presentationml/2006/ole">
            <p:oleObj spid="_x0000_s47107" name="Equation" r:id="rId4" imgW="5422900" imgH="1435100" progId="Equation.DSMT4">
              <p:embed/>
            </p:oleObj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781050" y="2995613"/>
          <a:ext cx="3184525" cy="546100"/>
        </p:xfrm>
        <a:graphic>
          <a:graphicData uri="http://schemas.openxmlformats.org/presentationml/2006/ole">
            <p:oleObj spid="_x0000_s47108" name="Equation" r:id="rId5" imgW="3098800" imgH="546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BF6DFE-E0E9-4CFD-817F-F7FE18288E1B}" type="slidenum">
              <a:rPr lang="en-US" altLang="zh-TW" smtClean="0"/>
              <a:pPr/>
              <a:t>465</a:t>
            </a:fld>
            <a:endParaRPr lang="en-US" altLang="zh-TW" smtClean="0"/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611188" y="1125538"/>
            <a:ext cx="3168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solidFill>
                  <a:srgbClr val="3333FF"/>
                </a:solidFill>
              </a:rPr>
              <a:t>u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</a:rPr>
              <a:t>):  unit step function </a:t>
            </a:r>
          </a:p>
        </p:txBody>
      </p:sp>
      <p:sp>
        <p:nvSpPr>
          <p:cNvPr id="48133" name="Line 3"/>
          <p:cNvSpPr>
            <a:spLocks noChangeShapeType="1"/>
          </p:cNvSpPr>
          <p:nvPr/>
        </p:nvSpPr>
        <p:spPr bwMode="auto">
          <a:xfrm>
            <a:off x="3492500" y="19907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4" name="Line 4"/>
          <p:cNvSpPr>
            <a:spLocks noChangeShapeType="1"/>
          </p:cNvSpPr>
          <p:nvPr/>
        </p:nvSpPr>
        <p:spPr bwMode="auto">
          <a:xfrm>
            <a:off x="3492500" y="19907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5" name="Line 5"/>
          <p:cNvSpPr>
            <a:spLocks noChangeShapeType="1"/>
          </p:cNvSpPr>
          <p:nvPr/>
        </p:nvSpPr>
        <p:spPr bwMode="auto">
          <a:xfrm flipV="1">
            <a:off x="900113" y="2709863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6" name="Line 6"/>
          <p:cNvSpPr>
            <a:spLocks noChangeShapeType="1"/>
          </p:cNvSpPr>
          <p:nvPr/>
        </p:nvSpPr>
        <p:spPr bwMode="auto">
          <a:xfrm>
            <a:off x="1331913" y="2709863"/>
            <a:ext cx="4895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7" name="Text Box 7"/>
          <p:cNvSpPr txBox="1">
            <a:spLocks noChangeArrowheads="1"/>
          </p:cNvSpPr>
          <p:nvPr/>
        </p:nvSpPr>
        <p:spPr bwMode="auto">
          <a:xfrm>
            <a:off x="6372225" y="2565400"/>
            <a:ext cx="12239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t</a:t>
            </a:r>
            <a:r>
              <a:rPr lang="en-US" altLang="zh-TW" b="0"/>
              <a:t>-axis</a:t>
            </a:r>
          </a:p>
        </p:txBody>
      </p: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3132138" y="2709863"/>
            <a:ext cx="12239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t</a:t>
            </a:r>
            <a:r>
              <a:rPr lang="en-US" altLang="zh-TW" b="0"/>
              <a:t> = 0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3635375" y="1485900"/>
            <a:ext cx="3168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u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1 for </a:t>
            </a:r>
            <a:r>
              <a:rPr lang="en-US" altLang="zh-TW" b="0" i="1"/>
              <a:t>t</a:t>
            </a:r>
            <a:r>
              <a:rPr lang="en-US" altLang="zh-TW" b="0"/>
              <a:t> &gt; 0</a:t>
            </a:r>
          </a:p>
        </p:txBody>
      </p:sp>
      <p:sp>
        <p:nvSpPr>
          <p:cNvPr id="48140" name="Text Box 10"/>
          <p:cNvSpPr txBox="1">
            <a:spLocks noChangeArrowheads="1"/>
          </p:cNvSpPr>
          <p:nvPr/>
        </p:nvSpPr>
        <p:spPr bwMode="auto">
          <a:xfrm>
            <a:off x="1042988" y="2206625"/>
            <a:ext cx="3168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u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0 for </a:t>
            </a:r>
            <a:r>
              <a:rPr lang="en-US" altLang="zh-TW" b="0" i="1"/>
              <a:t>t</a:t>
            </a:r>
            <a:r>
              <a:rPr lang="en-US" altLang="zh-TW" b="0"/>
              <a:t> &lt; 0</a:t>
            </a:r>
          </a:p>
        </p:txBody>
      </p:sp>
      <p:sp>
        <p:nvSpPr>
          <p:cNvPr id="48141" name="Text Box 11"/>
          <p:cNvSpPr txBox="1">
            <a:spLocks noChangeArrowheads="1"/>
          </p:cNvSpPr>
          <p:nvPr/>
        </p:nvSpPr>
        <p:spPr bwMode="auto">
          <a:xfrm>
            <a:off x="755650" y="3357563"/>
            <a:ext cx="12239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solidFill>
                  <a:srgbClr val="3333FF"/>
                </a:solidFill>
              </a:rPr>
              <a:t>u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  <a:cs typeface="Times New Roman" pitchFamily="18" charset="0"/>
              </a:rPr>
              <a:t>−</a:t>
            </a:r>
            <a:r>
              <a:rPr lang="en-US" altLang="zh-TW" b="0" i="1">
                <a:solidFill>
                  <a:srgbClr val="3333FF"/>
                </a:solidFill>
                <a:cs typeface="Times New Roman" pitchFamily="18" charset="0"/>
              </a:rPr>
              <a:t>a</a:t>
            </a:r>
            <a:r>
              <a:rPr lang="en-US" altLang="zh-TW" b="0">
                <a:solidFill>
                  <a:srgbClr val="3333FF"/>
                </a:solidFill>
                <a:cs typeface="Times New Roman" pitchFamily="18" charset="0"/>
              </a:rPr>
              <a:t>)</a:t>
            </a:r>
            <a:endParaRPr lang="en-US" altLang="zh-TW" b="0">
              <a:solidFill>
                <a:srgbClr val="3333FF"/>
              </a:solidFill>
            </a:endParaRPr>
          </a:p>
        </p:txBody>
      </p:sp>
      <p:sp>
        <p:nvSpPr>
          <p:cNvPr id="48142" name="Line 12"/>
          <p:cNvSpPr>
            <a:spLocks noChangeShapeType="1"/>
          </p:cNvSpPr>
          <p:nvPr/>
        </p:nvSpPr>
        <p:spPr bwMode="auto">
          <a:xfrm>
            <a:off x="4356100" y="40782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43" name="Line 13"/>
          <p:cNvSpPr>
            <a:spLocks noChangeShapeType="1"/>
          </p:cNvSpPr>
          <p:nvPr/>
        </p:nvSpPr>
        <p:spPr bwMode="auto">
          <a:xfrm flipV="1">
            <a:off x="971550" y="4799013"/>
            <a:ext cx="3384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44" name="Line 14"/>
          <p:cNvSpPr>
            <a:spLocks noChangeShapeType="1"/>
          </p:cNvSpPr>
          <p:nvPr/>
        </p:nvSpPr>
        <p:spPr bwMode="auto">
          <a:xfrm flipV="1">
            <a:off x="4356100" y="407828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45" name="Text Box 15"/>
          <p:cNvSpPr txBox="1">
            <a:spLocks noChangeArrowheads="1"/>
          </p:cNvSpPr>
          <p:nvPr/>
        </p:nvSpPr>
        <p:spPr bwMode="auto">
          <a:xfrm>
            <a:off x="3924300" y="4725988"/>
            <a:ext cx="12239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t</a:t>
            </a:r>
            <a:r>
              <a:rPr lang="en-US" altLang="zh-TW" b="0"/>
              <a:t> = </a:t>
            </a:r>
            <a:r>
              <a:rPr lang="en-US" altLang="zh-TW" b="0" i="1"/>
              <a:t>a</a:t>
            </a:r>
          </a:p>
        </p:txBody>
      </p:sp>
      <p:sp>
        <p:nvSpPr>
          <p:cNvPr id="48146" name="Line 16"/>
          <p:cNvSpPr>
            <a:spLocks noChangeShapeType="1"/>
          </p:cNvSpPr>
          <p:nvPr/>
        </p:nvSpPr>
        <p:spPr bwMode="auto">
          <a:xfrm>
            <a:off x="1260475" y="4799013"/>
            <a:ext cx="4895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47" name="Text Box 17"/>
          <p:cNvSpPr txBox="1">
            <a:spLocks noChangeArrowheads="1"/>
          </p:cNvSpPr>
          <p:nvPr/>
        </p:nvSpPr>
        <p:spPr bwMode="auto">
          <a:xfrm>
            <a:off x="6229350" y="4583113"/>
            <a:ext cx="12239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t</a:t>
            </a:r>
            <a:r>
              <a:rPr lang="en-US" altLang="zh-TW" b="0"/>
              <a:t>-axis</a:t>
            </a:r>
          </a:p>
        </p:txBody>
      </p:sp>
      <p:sp>
        <p:nvSpPr>
          <p:cNvPr id="48148" name="Text Box 18"/>
          <p:cNvSpPr txBox="1">
            <a:spLocks noChangeArrowheads="1"/>
          </p:cNvSpPr>
          <p:nvPr/>
        </p:nvSpPr>
        <p:spPr bwMode="auto">
          <a:xfrm>
            <a:off x="4356100" y="3575050"/>
            <a:ext cx="31686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u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−</a:t>
            </a:r>
            <a:r>
              <a:rPr lang="en-US" altLang="zh-TW" b="0" i="1"/>
              <a:t>a</a:t>
            </a:r>
            <a:r>
              <a:rPr lang="en-US" altLang="zh-TW" b="0"/>
              <a:t>) = 1 for </a:t>
            </a:r>
            <a:r>
              <a:rPr lang="en-US" altLang="zh-TW" b="0" i="1"/>
              <a:t>t</a:t>
            </a:r>
            <a:r>
              <a:rPr lang="en-US" altLang="zh-TW" b="0"/>
              <a:t> &gt; </a:t>
            </a:r>
            <a:r>
              <a:rPr lang="en-US" altLang="zh-TW" b="0" i="1"/>
              <a:t>a</a:t>
            </a:r>
          </a:p>
        </p:txBody>
      </p:sp>
      <p:sp>
        <p:nvSpPr>
          <p:cNvPr id="48149" name="Text Box 19"/>
          <p:cNvSpPr txBox="1">
            <a:spLocks noChangeArrowheads="1"/>
          </p:cNvSpPr>
          <p:nvPr/>
        </p:nvSpPr>
        <p:spPr bwMode="auto">
          <a:xfrm>
            <a:off x="1116013" y="4367213"/>
            <a:ext cx="31686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u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−</a:t>
            </a:r>
            <a:r>
              <a:rPr lang="en-US" altLang="zh-TW" b="0" i="1"/>
              <a:t>a</a:t>
            </a:r>
            <a:r>
              <a:rPr lang="en-US" altLang="zh-TW" b="0"/>
              <a:t>) = 0 for </a:t>
            </a:r>
            <a:r>
              <a:rPr lang="en-US" altLang="zh-TW" b="0" i="1"/>
              <a:t>t</a:t>
            </a:r>
            <a:r>
              <a:rPr lang="en-US" altLang="zh-TW" b="0"/>
              <a:t> &lt; </a:t>
            </a:r>
            <a:r>
              <a:rPr lang="en-US" altLang="zh-TW" b="0" i="1"/>
              <a:t>a</a:t>
            </a:r>
          </a:p>
        </p:txBody>
      </p:sp>
      <p:sp>
        <p:nvSpPr>
          <p:cNvPr id="48150" name="Text Box 20"/>
          <p:cNvSpPr txBox="1">
            <a:spLocks noChangeArrowheads="1"/>
          </p:cNvSpPr>
          <p:nvPr/>
        </p:nvSpPr>
        <p:spPr bwMode="auto">
          <a:xfrm>
            <a:off x="323850" y="333375"/>
            <a:ext cx="792003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7-3-2  Step Function </a:t>
            </a:r>
          </a:p>
        </p:txBody>
      </p:sp>
      <p:sp>
        <p:nvSpPr>
          <p:cNvPr id="48151" name="Text Box 21"/>
          <p:cNvSpPr txBox="1">
            <a:spLocks noChangeArrowheads="1"/>
          </p:cNvSpPr>
          <p:nvPr/>
        </p:nvSpPr>
        <p:spPr bwMode="auto">
          <a:xfrm>
            <a:off x="755650" y="5734050"/>
            <a:ext cx="5473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The unit step function acts as a </a:t>
            </a:r>
            <a:r>
              <a:rPr lang="en-US" altLang="zh-TW" b="0">
                <a:solidFill>
                  <a:srgbClr val="3333FF"/>
                </a:solidFill>
              </a:rPr>
              <a:t>switch (</a:t>
            </a:r>
            <a:r>
              <a:rPr lang="zh-TW" altLang="en-US" b="0">
                <a:solidFill>
                  <a:srgbClr val="3333FF"/>
                </a:solidFill>
              </a:rPr>
              <a:t>開關</a:t>
            </a:r>
            <a:r>
              <a:rPr lang="en-US" altLang="zh-TW" b="0">
                <a:solidFill>
                  <a:srgbClr val="3333FF"/>
                </a:solidFill>
              </a:rPr>
              <a:t>).</a:t>
            </a:r>
          </a:p>
        </p:txBody>
      </p:sp>
      <p:pic>
        <p:nvPicPr>
          <p:cNvPr id="48152" name="圖片 10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2852738"/>
            <a:ext cx="73818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3" name="圖片 10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4941888"/>
            <a:ext cx="7381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EBF034-1ED4-454E-9652-07937B35F4EC}" type="slidenum">
              <a:rPr lang="en-US" altLang="zh-TW" smtClean="0"/>
              <a:pPr/>
              <a:t>466</a:t>
            </a:fld>
            <a:endParaRPr lang="en-US" altLang="zh-TW" smtClean="0"/>
          </a:p>
        </p:txBody>
      </p:sp>
      <p:sp>
        <p:nvSpPr>
          <p:cNvPr id="49159" name="Text Box 2"/>
          <p:cNvSpPr txBox="1">
            <a:spLocks noChangeArrowheads="1"/>
          </p:cNvSpPr>
          <p:nvPr/>
        </p:nvSpPr>
        <p:spPr bwMode="auto">
          <a:xfrm>
            <a:off x="539750" y="549275"/>
            <a:ext cx="77041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 </a:t>
            </a:r>
            <a:r>
              <a:rPr lang="en-US" altLang="zh-TW" b="0">
                <a:solidFill>
                  <a:srgbClr val="3333FF"/>
                </a:solidFill>
              </a:rPr>
              <a:t>Any piecewise continuous function can be expressed as the </a:t>
            </a:r>
            <a:br>
              <a:rPr lang="en-US" altLang="zh-TW" b="0">
                <a:solidFill>
                  <a:srgbClr val="3333FF"/>
                </a:solidFill>
              </a:rPr>
            </a:br>
            <a:r>
              <a:rPr lang="en-US" altLang="zh-TW" b="0">
                <a:solidFill>
                  <a:srgbClr val="3333FF"/>
                </a:solidFill>
              </a:rPr>
              <a:t>   unit step function for 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</a:rPr>
              <a:t> 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 0</a:t>
            </a:r>
          </a:p>
        </p:txBody>
      </p:sp>
      <p:sp>
        <p:nvSpPr>
          <p:cNvPr id="49160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47529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5</a:t>
            </a:r>
            <a:r>
              <a:rPr lang="en-US" altLang="zh-TW" b="0"/>
              <a:t>  (text page 294)</a:t>
            </a:r>
          </a:p>
        </p:txBody>
      </p:sp>
      <p:sp>
        <p:nvSpPr>
          <p:cNvPr id="49161" name="Text Box 5"/>
          <p:cNvSpPr txBox="1">
            <a:spLocks noChangeArrowheads="1"/>
          </p:cNvSpPr>
          <p:nvPr/>
        </p:nvSpPr>
        <p:spPr bwMode="auto">
          <a:xfrm>
            <a:off x="3922713" y="2132013"/>
            <a:ext cx="1800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for 0 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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t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 &lt; 5</a:t>
            </a:r>
            <a:endParaRPr lang="en-US" altLang="zh-TW" b="0" i="1">
              <a:solidFill>
                <a:srgbClr val="3333FF"/>
              </a:solidFill>
              <a:sym typeface="Symbol" pitchFamily="18" charset="2"/>
            </a:endParaRPr>
          </a:p>
        </p:txBody>
      </p:sp>
      <p:sp>
        <p:nvSpPr>
          <p:cNvPr id="49162" name="Text Box 6"/>
          <p:cNvSpPr txBox="1">
            <a:spLocks noChangeArrowheads="1"/>
          </p:cNvSpPr>
          <p:nvPr/>
        </p:nvSpPr>
        <p:spPr bwMode="auto">
          <a:xfrm>
            <a:off x="3922713" y="2563813"/>
            <a:ext cx="1800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for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t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 &gt; 5</a:t>
            </a:r>
            <a:endParaRPr lang="en-US" altLang="zh-TW" b="0" i="1">
              <a:solidFill>
                <a:srgbClr val="3333FF"/>
              </a:solidFill>
              <a:sym typeface="Symbol" pitchFamily="18" charset="2"/>
            </a:endParaRPr>
          </a:p>
        </p:txBody>
      </p:sp>
      <p:graphicFrame>
        <p:nvGraphicFramePr>
          <p:cNvPr id="49154" name="Object 9"/>
          <p:cNvGraphicFramePr>
            <a:graphicFrameLocks noChangeAspect="1"/>
          </p:cNvGraphicFramePr>
          <p:nvPr/>
        </p:nvGraphicFramePr>
        <p:xfrm>
          <a:off x="2051050" y="2203450"/>
          <a:ext cx="1393825" cy="774700"/>
        </p:xfrm>
        <a:graphic>
          <a:graphicData uri="http://schemas.openxmlformats.org/presentationml/2006/ole">
            <p:oleObj spid="_x0000_s49154" name="Equation" r:id="rId3" imgW="1358310" imgH="774364" progId="Equation.DSMT4">
              <p:embed/>
            </p:oleObj>
          </a:graphicData>
        </a:graphic>
      </p:graphicFrame>
      <p:graphicFrame>
        <p:nvGraphicFramePr>
          <p:cNvPr id="49155" name="Object 10"/>
          <p:cNvGraphicFramePr>
            <a:graphicFrameLocks noChangeAspect="1"/>
          </p:cNvGraphicFramePr>
          <p:nvPr/>
        </p:nvGraphicFramePr>
        <p:xfrm>
          <a:off x="4284663" y="3716338"/>
          <a:ext cx="3516312" cy="368300"/>
        </p:xfrm>
        <a:graphic>
          <a:graphicData uri="http://schemas.openxmlformats.org/presentationml/2006/ole">
            <p:oleObj spid="_x0000_s49155" name="Equation" r:id="rId4" imgW="3429000" imgH="368300" progId="Equation.DSMT4">
              <p:embed/>
            </p:oleObj>
          </a:graphicData>
        </a:graphic>
      </p:graphicFrame>
      <p:pic>
        <p:nvPicPr>
          <p:cNvPr id="49163" name="圖片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3429000"/>
            <a:ext cx="2590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Text Box 3"/>
          <p:cNvSpPr txBox="1">
            <a:spLocks noChangeArrowheads="1"/>
          </p:cNvSpPr>
          <p:nvPr/>
        </p:nvSpPr>
        <p:spPr bwMode="auto">
          <a:xfrm>
            <a:off x="3563938" y="4724400"/>
            <a:ext cx="3240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Fig. 7.3.5</a:t>
            </a:r>
            <a:endParaRPr lang="en-US" altLang="zh-TW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B7372-697B-4FF3-996F-BAFCC787E3A4}" type="slidenum">
              <a:rPr lang="en-US" altLang="zh-TW" smtClean="0"/>
              <a:pPr/>
              <a:t>467</a:t>
            </a:fld>
            <a:endParaRPr lang="en-US" altLang="zh-TW" smtClean="0"/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827088" y="981075"/>
          <a:ext cx="1549400" cy="800100"/>
        </p:xfrm>
        <a:graphic>
          <a:graphicData uri="http://schemas.openxmlformats.org/presentationml/2006/ole">
            <p:oleObj spid="_x0000_s50178" name="Equation" r:id="rId3" imgW="1511300" imgH="800100" progId="Equation.DSMT4">
              <p:embed/>
            </p:oleObj>
          </a:graphicData>
        </a:graphic>
      </p:graphicFrame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2416175" y="922338"/>
            <a:ext cx="1800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for 0 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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t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 &lt;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a</a:t>
            </a: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2487613" y="1425575"/>
            <a:ext cx="1800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for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t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 &gt;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a</a:t>
            </a:r>
          </a:p>
        </p:txBody>
      </p:sp>
      <p:graphicFrame>
        <p:nvGraphicFramePr>
          <p:cNvPr id="50179" name="Object 6"/>
          <p:cNvGraphicFramePr>
            <a:graphicFrameLocks noChangeAspect="1"/>
          </p:cNvGraphicFramePr>
          <p:nvPr/>
        </p:nvGraphicFramePr>
        <p:xfrm>
          <a:off x="827088" y="2278063"/>
          <a:ext cx="4910137" cy="368300"/>
        </p:xfrm>
        <a:graphic>
          <a:graphicData uri="http://schemas.openxmlformats.org/presentationml/2006/ole">
            <p:oleObj spid="_x0000_s50179" name="Equation" r:id="rId4" imgW="4787900" imgH="368300" progId="Equation.DSMT4">
              <p:embed/>
            </p:oleObj>
          </a:graphicData>
        </a:graphic>
      </p:graphicFrame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395288" y="333375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In general,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B8285E-82CF-47EE-BDCF-7DF86BCC1F45}" type="slidenum">
              <a:rPr lang="en-US" altLang="zh-TW" smtClean="0"/>
              <a:pPr/>
              <a:t>423</a:t>
            </a:fld>
            <a:endParaRPr lang="en-US" altLang="zh-TW" smtClean="0"/>
          </a:p>
        </p:txBody>
      </p:sp>
      <p:sp>
        <p:nvSpPr>
          <p:cNvPr id="5132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8486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7-1-3  The Laplace Transforms of Some Basic Functions </a:t>
            </a:r>
          </a:p>
        </p:txBody>
      </p:sp>
      <p:graphicFrame>
        <p:nvGraphicFramePr>
          <p:cNvPr id="106499" name="Group 3"/>
          <p:cNvGraphicFramePr>
            <a:graphicFrameLocks noGrp="1"/>
          </p:cNvGraphicFramePr>
          <p:nvPr/>
        </p:nvGraphicFramePr>
        <p:xfrm>
          <a:off x="684213" y="1196975"/>
          <a:ext cx="7559675" cy="4679953"/>
        </p:xfrm>
        <a:graphic>
          <a:graphicData uri="http://schemas.openxmlformats.org/drawingml/2006/table">
            <a:tbl>
              <a:tblPr/>
              <a:tblGrid>
                <a:gridCol w="2879725"/>
                <a:gridCol w="4679950"/>
              </a:tblGrid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 </a:t>
                      </a:r>
                      <a:r>
                        <a:rPr kumimoji="1" lang="en-US" altLang="zh-TW" sz="22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exp(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sin(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cos(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sinh(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cosh(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2" name="Rectangle 32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5122" name="Object 33"/>
          <p:cNvGraphicFramePr>
            <a:graphicFrameLocks noChangeAspect="1"/>
          </p:cNvGraphicFramePr>
          <p:nvPr/>
        </p:nvGraphicFramePr>
        <p:xfrm>
          <a:off x="5651500" y="2314575"/>
          <a:ext cx="468313" cy="596900"/>
        </p:xfrm>
        <a:graphic>
          <a:graphicData uri="http://schemas.openxmlformats.org/presentationml/2006/ole">
            <p:oleObj spid="_x0000_s5122" name="Equation" r:id="rId3" imgW="469900" imgH="596900" progId="Equation.DSMT4">
              <p:embed/>
            </p:oleObj>
          </a:graphicData>
        </a:graphic>
      </p:graphicFrame>
      <p:graphicFrame>
        <p:nvGraphicFramePr>
          <p:cNvPr id="5123" name="Object 34"/>
          <p:cNvGraphicFramePr>
            <a:graphicFrameLocks noChangeAspect="1"/>
          </p:cNvGraphicFramePr>
          <p:nvPr/>
        </p:nvGraphicFramePr>
        <p:xfrm>
          <a:off x="5808663" y="1725613"/>
          <a:ext cx="188912" cy="546100"/>
        </p:xfrm>
        <a:graphic>
          <a:graphicData uri="http://schemas.openxmlformats.org/presentationml/2006/ole">
            <p:oleObj spid="_x0000_s5123" name="Equation" r:id="rId4" imgW="190417" imgH="545863" progId="Equation.DSMT4">
              <p:embed/>
            </p:oleObj>
          </a:graphicData>
        </a:graphic>
      </p:graphicFrame>
      <p:graphicFrame>
        <p:nvGraphicFramePr>
          <p:cNvPr id="5124" name="Object 35"/>
          <p:cNvGraphicFramePr>
            <a:graphicFrameLocks noChangeAspect="1"/>
          </p:cNvGraphicFramePr>
          <p:nvPr/>
        </p:nvGraphicFramePr>
        <p:xfrm>
          <a:off x="5580063" y="2924175"/>
          <a:ext cx="582612" cy="546100"/>
        </p:xfrm>
        <a:graphic>
          <a:graphicData uri="http://schemas.openxmlformats.org/presentationml/2006/ole">
            <p:oleObj spid="_x0000_s5124" name="Equation" r:id="rId5" imgW="583947" imgH="545863" progId="Equation.DSMT4">
              <p:embed/>
            </p:oleObj>
          </a:graphicData>
        </a:graphic>
      </p:graphicFrame>
      <p:graphicFrame>
        <p:nvGraphicFramePr>
          <p:cNvPr id="5125" name="Object 36"/>
          <p:cNvGraphicFramePr>
            <a:graphicFrameLocks noChangeAspect="1"/>
          </p:cNvGraphicFramePr>
          <p:nvPr/>
        </p:nvGraphicFramePr>
        <p:xfrm>
          <a:off x="5508625" y="3500438"/>
          <a:ext cx="823913" cy="596900"/>
        </p:xfrm>
        <a:graphic>
          <a:graphicData uri="http://schemas.openxmlformats.org/presentationml/2006/ole">
            <p:oleObj spid="_x0000_s5125" name="Equation" r:id="rId6" imgW="825500" imgH="596900" progId="Equation.DSMT4">
              <p:embed/>
            </p:oleObj>
          </a:graphicData>
        </a:graphic>
      </p:graphicFrame>
      <p:graphicFrame>
        <p:nvGraphicFramePr>
          <p:cNvPr id="5126" name="Object 37"/>
          <p:cNvGraphicFramePr>
            <a:graphicFrameLocks noChangeAspect="1"/>
          </p:cNvGraphicFramePr>
          <p:nvPr/>
        </p:nvGraphicFramePr>
        <p:xfrm>
          <a:off x="5580063" y="4076700"/>
          <a:ext cx="823912" cy="596900"/>
        </p:xfrm>
        <a:graphic>
          <a:graphicData uri="http://schemas.openxmlformats.org/presentationml/2006/ole">
            <p:oleObj spid="_x0000_s5126" name="Equation" r:id="rId7" imgW="825500" imgH="596900" progId="Equation.DSMT4">
              <p:embed/>
            </p:oleObj>
          </a:graphicData>
        </a:graphic>
      </p:graphicFrame>
      <p:graphicFrame>
        <p:nvGraphicFramePr>
          <p:cNvPr id="5127" name="Object 38"/>
          <p:cNvGraphicFramePr>
            <a:graphicFrameLocks noChangeAspect="1"/>
          </p:cNvGraphicFramePr>
          <p:nvPr/>
        </p:nvGraphicFramePr>
        <p:xfrm>
          <a:off x="5580063" y="4652963"/>
          <a:ext cx="823912" cy="596900"/>
        </p:xfrm>
        <a:graphic>
          <a:graphicData uri="http://schemas.openxmlformats.org/presentationml/2006/ole">
            <p:oleObj spid="_x0000_s5127" name="Equation" r:id="rId8" imgW="825500" imgH="596900" progId="Equation.DSMT4">
              <p:embed/>
            </p:oleObj>
          </a:graphicData>
        </a:graphic>
      </p:graphicFrame>
      <p:graphicFrame>
        <p:nvGraphicFramePr>
          <p:cNvPr id="5128" name="Object 39"/>
          <p:cNvGraphicFramePr>
            <a:graphicFrameLocks noChangeAspect="1"/>
          </p:cNvGraphicFramePr>
          <p:nvPr/>
        </p:nvGraphicFramePr>
        <p:xfrm>
          <a:off x="5580063" y="5229225"/>
          <a:ext cx="823912" cy="596900"/>
        </p:xfrm>
        <a:graphic>
          <a:graphicData uri="http://schemas.openxmlformats.org/presentationml/2006/ole">
            <p:oleObj spid="_x0000_s5128" name="Equation" r:id="rId9" imgW="825500" imgH="596900" progId="Equation.DSMT4">
              <p:embed/>
            </p:oleObj>
          </a:graphicData>
        </a:graphic>
      </p:graphicFrame>
      <p:sp>
        <p:nvSpPr>
          <p:cNvPr id="5163" name="Text Box 40"/>
          <p:cNvSpPr txBox="1">
            <a:spLocks noChangeArrowheads="1"/>
          </p:cNvSpPr>
          <p:nvPr/>
        </p:nvSpPr>
        <p:spPr bwMode="auto">
          <a:xfrm>
            <a:off x="5292725" y="6092825"/>
            <a:ext cx="2592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</a:t>
            </a:r>
            <a:r>
              <a:rPr lang="zh-TW" altLang="en-US" b="0"/>
              <a:t>彼此密切相關）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FD0E27-9B0A-4A54-BC9C-10ACC3F1F6D3}" type="slidenum">
              <a:rPr lang="en-US" altLang="zh-TW" smtClean="0"/>
              <a:pPr/>
              <a:t>468</a:t>
            </a:fld>
            <a:endParaRPr lang="en-US" altLang="zh-TW" smtClean="0"/>
          </a:p>
        </p:txBody>
      </p:sp>
      <p:sp>
        <p:nvSpPr>
          <p:cNvPr id="51209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9930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7-3-3  Second Translation Theorem (Translation for </a:t>
            </a:r>
            <a:r>
              <a:rPr lang="en-US" altLang="zh-TW" sz="2400" i="1">
                <a:solidFill>
                  <a:srgbClr val="3333FF"/>
                </a:solidFill>
              </a:rPr>
              <a:t>t</a:t>
            </a:r>
            <a:r>
              <a:rPr lang="en-US" altLang="zh-TW" sz="2400">
                <a:solidFill>
                  <a:srgbClr val="3333FF"/>
                </a:solidFill>
              </a:rPr>
              <a:t>)</a:t>
            </a:r>
          </a:p>
        </p:txBody>
      </p:sp>
      <p:graphicFrame>
        <p:nvGraphicFramePr>
          <p:cNvPr id="51202" name="Object 3"/>
          <p:cNvGraphicFramePr>
            <a:graphicFrameLocks noChangeAspect="1"/>
          </p:cNvGraphicFramePr>
          <p:nvPr/>
        </p:nvGraphicFramePr>
        <p:xfrm>
          <a:off x="1258888" y="1052513"/>
          <a:ext cx="3522662" cy="406400"/>
        </p:xfrm>
        <a:graphic>
          <a:graphicData uri="http://schemas.openxmlformats.org/presentationml/2006/ole">
            <p:oleObj spid="_x0000_s51202" name="Equation" r:id="rId4" imgW="3530600" imgH="406400" progId="Equation.DSMT4">
              <p:embed/>
            </p:oleObj>
          </a:graphicData>
        </a:graphic>
      </p:graphicFrame>
      <p:graphicFrame>
        <p:nvGraphicFramePr>
          <p:cNvPr id="51203" name="Object 6"/>
          <p:cNvGraphicFramePr>
            <a:graphicFrameLocks noChangeAspect="1"/>
          </p:cNvGraphicFramePr>
          <p:nvPr/>
        </p:nvGraphicFramePr>
        <p:xfrm>
          <a:off x="1258888" y="1773238"/>
          <a:ext cx="3865562" cy="406400"/>
        </p:xfrm>
        <a:graphic>
          <a:graphicData uri="http://schemas.openxmlformats.org/presentationml/2006/ole">
            <p:oleObj spid="_x0000_s51203" name="Equation" r:id="rId5" imgW="3873500" imgH="406400" progId="Equation.DSMT4">
              <p:embed/>
            </p:oleObj>
          </a:graphicData>
        </a:graphic>
      </p:graphicFrame>
      <p:sp>
        <p:nvSpPr>
          <p:cNvPr id="51210" name="Text Box 7"/>
          <p:cNvSpPr txBox="1">
            <a:spLocks noChangeArrowheads="1"/>
          </p:cNvSpPr>
          <p:nvPr/>
        </p:nvSpPr>
        <p:spPr bwMode="auto">
          <a:xfrm>
            <a:off x="611188" y="1773238"/>
            <a:ext cx="5762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或</a:t>
            </a:r>
          </a:p>
        </p:txBody>
      </p:sp>
      <p:sp>
        <p:nvSpPr>
          <p:cNvPr id="51211" name="Text Box 8"/>
          <p:cNvSpPr txBox="1">
            <a:spLocks noChangeArrowheads="1"/>
          </p:cNvSpPr>
          <p:nvPr/>
        </p:nvSpPr>
        <p:spPr bwMode="auto">
          <a:xfrm>
            <a:off x="5724525" y="1052513"/>
            <a:ext cx="16557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>
                <a:solidFill>
                  <a:srgbClr val="FF0000"/>
                </a:solidFill>
              </a:rPr>
              <a:t>a</a:t>
            </a:r>
            <a:r>
              <a:rPr lang="en-US" altLang="zh-TW">
                <a:solidFill>
                  <a:srgbClr val="FF0000"/>
                </a:solidFill>
              </a:rPr>
              <a:t> &gt; 0</a:t>
            </a:r>
          </a:p>
        </p:txBody>
      </p:sp>
      <p:sp>
        <p:nvSpPr>
          <p:cNvPr id="51212" name="Text Box 9"/>
          <p:cNvSpPr txBox="1">
            <a:spLocks noChangeArrowheads="1"/>
          </p:cNvSpPr>
          <p:nvPr/>
        </p:nvSpPr>
        <p:spPr bwMode="auto">
          <a:xfrm>
            <a:off x="5724525" y="1773238"/>
            <a:ext cx="16557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>
                <a:solidFill>
                  <a:srgbClr val="FF0000"/>
                </a:solidFill>
              </a:rPr>
              <a:t>a</a:t>
            </a:r>
            <a:r>
              <a:rPr lang="en-US" altLang="zh-TW">
                <a:solidFill>
                  <a:srgbClr val="FF0000"/>
                </a:solidFill>
              </a:rPr>
              <a:t> &gt; 0</a:t>
            </a:r>
          </a:p>
        </p:txBody>
      </p:sp>
      <p:pic>
        <p:nvPicPr>
          <p:cNvPr id="51213" name="圖片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2781300"/>
            <a:ext cx="35274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圖片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3800" y="2781300"/>
            <a:ext cx="33877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5" name="圖片 10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5229225"/>
            <a:ext cx="922337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6" name="圖片 10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89500" y="5229225"/>
            <a:ext cx="9223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7" name="文字方塊 12"/>
          <p:cNvSpPr txBox="1">
            <a:spLocks noChangeArrowheads="1"/>
          </p:cNvSpPr>
          <p:nvPr/>
        </p:nvSpPr>
        <p:spPr bwMode="auto">
          <a:xfrm>
            <a:off x="4787900" y="2795588"/>
            <a:ext cx="2016125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eaLnBrk="1" hangingPunct="1"/>
            <a:r>
              <a:rPr lang="en-US" altLang="zh-TW" sz="2800"/>
              <a:t>f(t-a)u(t-a)</a:t>
            </a:r>
            <a:endParaRPr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4D1BC8-3D7B-43F4-8F41-6CD7261A4C4E}" type="slidenum">
              <a:rPr lang="en-US" altLang="zh-TW" smtClean="0"/>
              <a:pPr/>
              <a:t>469</a:t>
            </a:fld>
            <a:endParaRPr lang="en-US" altLang="zh-TW" smtClean="0"/>
          </a:p>
        </p:txBody>
      </p:sp>
      <p:sp>
        <p:nvSpPr>
          <p:cNvPr id="52233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1368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Proof:</a:t>
            </a:r>
          </a:p>
        </p:txBody>
      </p:sp>
      <p:graphicFrame>
        <p:nvGraphicFramePr>
          <p:cNvPr id="52226" name="Object 3"/>
          <p:cNvGraphicFramePr>
            <a:graphicFrameLocks noChangeAspect="1"/>
          </p:cNvGraphicFramePr>
          <p:nvPr/>
        </p:nvGraphicFramePr>
        <p:xfrm>
          <a:off x="539750" y="908050"/>
          <a:ext cx="7432675" cy="558800"/>
        </p:xfrm>
        <a:graphic>
          <a:graphicData uri="http://schemas.openxmlformats.org/presentationml/2006/ole">
            <p:oleObj spid="_x0000_s52226" name="Equation" r:id="rId3" imgW="7454900" imgH="558800" progId="Equation.DSMT4">
              <p:embed/>
            </p:oleObj>
          </a:graphicData>
        </a:graphic>
      </p:graphicFrame>
      <p:sp>
        <p:nvSpPr>
          <p:cNvPr id="52234" name="Text Box 4"/>
          <p:cNvSpPr txBox="1">
            <a:spLocks noChangeArrowheads="1"/>
          </p:cNvSpPr>
          <p:nvPr/>
        </p:nvSpPr>
        <p:spPr bwMode="auto">
          <a:xfrm>
            <a:off x="3635375" y="1773238"/>
            <a:ext cx="2447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令 </a:t>
            </a:r>
            <a:r>
              <a:rPr lang="en-US" altLang="zh-TW" b="0" i="1"/>
              <a:t>t</a:t>
            </a:r>
            <a:r>
              <a:rPr lang="en-US" altLang="zh-TW" b="0" baseline="-25000"/>
              <a:t>1</a:t>
            </a:r>
            <a:r>
              <a:rPr lang="en-US" altLang="zh-TW" b="0"/>
              <a:t> = </a:t>
            </a:r>
            <a:r>
              <a:rPr lang="en-US" altLang="zh-TW" b="0" i="1"/>
              <a:t>t</a:t>
            </a:r>
            <a:r>
              <a:rPr lang="en-US" altLang="zh-TW" b="0"/>
              <a:t> </a:t>
            </a:r>
            <a:r>
              <a:rPr lang="en-US" altLang="zh-TW" b="0">
                <a:cs typeface="Times New Roman" pitchFamily="18" charset="0"/>
              </a:rPr>
              <a:t>− </a:t>
            </a:r>
            <a:r>
              <a:rPr lang="en-US" altLang="zh-TW" b="0" i="1">
                <a:cs typeface="Times New Roman" pitchFamily="18" charset="0"/>
              </a:rPr>
              <a:t>a</a:t>
            </a:r>
          </a:p>
        </p:txBody>
      </p:sp>
      <p:graphicFrame>
        <p:nvGraphicFramePr>
          <p:cNvPr id="52227" name="Object 5"/>
          <p:cNvGraphicFramePr>
            <a:graphicFrameLocks noChangeAspect="1"/>
          </p:cNvGraphicFramePr>
          <p:nvPr/>
        </p:nvGraphicFramePr>
        <p:xfrm>
          <a:off x="468313" y="1628775"/>
          <a:ext cx="2239962" cy="558800"/>
        </p:xfrm>
        <a:graphic>
          <a:graphicData uri="http://schemas.openxmlformats.org/presentationml/2006/ole">
            <p:oleObj spid="_x0000_s52227" name="Equation" r:id="rId4" imgW="2247900" imgH="558800" progId="Equation.DSMT4">
              <p:embed/>
            </p:oleObj>
          </a:graphicData>
        </a:graphic>
      </p:graphicFrame>
      <p:sp>
        <p:nvSpPr>
          <p:cNvPr id="52235" name="Line 6"/>
          <p:cNvSpPr>
            <a:spLocks noChangeShapeType="1"/>
          </p:cNvSpPr>
          <p:nvPr/>
        </p:nvSpPr>
        <p:spPr bwMode="auto">
          <a:xfrm flipH="1" flipV="1">
            <a:off x="2771775" y="1916113"/>
            <a:ext cx="8636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2228" name="Object 7"/>
          <p:cNvGraphicFramePr>
            <a:graphicFrameLocks noChangeAspect="1"/>
          </p:cNvGraphicFramePr>
          <p:nvPr/>
        </p:nvGraphicFramePr>
        <p:xfrm>
          <a:off x="468313" y="2492375"/>
          <a:ext cx="3579812" cy="558800"/>
        </p:xfrm>
        <a:graphic>
          <a:graphicData uri="http://schemas.openxmlformats.org/presentationml/2006/ole">
            <p:oleObj spid="_x0000_s52228" name="Equation" r:id="rId5" imgW="3594100" imgH="558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654AA5-5372-4BDA-9B8E-F42A9E8616B7}" type="slidenum">
              <a:rPr lang="en-US" altLang="zh-TW" smtClean="0"/>
              <a:pPr/>
              <a:t>470</a:t>
            </a:fld>
            <a:endParaRPr lang="en-US" altLang="zh-TW" smtClean="0"/>
          </a:p>
        </p:txBody>
      </p:sp>
      <p:sp>
        <p:nvSpPr>
          <p:cNvPr id="53270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5616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7(a)</a:t>
            </a:r>
            <a:r>
              <a:rPr lang="en-US" altLang="zh-TW" b="0"/>
              <a:t> (text page 295)</a:t>
            </a:r>
          </a:p>
        </p:txBody>
      </p:sp>
      <p:graphicFrame>
        <p:nvGraphicFramePr>
          <p:cNvPr id="53250" name="Object 3"/>
          <p:cNvGraphicFramePr>
            <a:graphicFrameLocks noChangeAspect="1"/>
          </p:cNvGraphicFramePr>
          <p:nvPr/>
        </p:nvGraphicFramePr>
        <p:xfrm>
          <a:off x="3924300" y="404813"/>
          <a:ext cx="1628775" cy="571500"/>
        </p:xfrm>
        <a:graphic>
          <a:graphicData uri="http://schemas.openxmlformats.org/presentationml/2006/ole">
            <p:oleObj spid="_x0000_s53250" name="Equation" r:id="rId3" imgW="1587500" imgH="571500" progId="Equation.DSMT4">
              <p:embed/>
            </p:oleObj>
          </a:graphicData>
        </a:graphic>
      </p:graphicFrame>
      <p:graphicFrame>
        <p:nvGraphicFramePr>
          <p:cNvPr id="53251" name="Object 4"/>
          <p:cNvGraphicFramePr>
            <a:graphicFrameLocks noChangeAspect="1"/>
          </p:cNvGraphicFramePr>
          <p:nvPr/>
        </p:nvGraphicFramePr>
        <p:xfrm>
          <a:off x="796925" y="1411288"/>
          <a:ext cx="1836738" cy="571500"/>
        </p:xfrm>
        <a:graphic>
          <a:graphicData uri="http://schemas.openxmlformats.org/presentationml/2006/ole">
            <p:oleObj spid="_x0000_s53251" name="Equation" r:id="rId4" imgW="1790700" imgH="571500" progId="Equation.DSMT4">
              <p:embed/>
            </p:oleObj>
          </a:graphicData>
        </a:graphic>
      </p:graphicFrame>
      <p:graphicFrame>
        <p:nvGraphicFramePr>
          <p:cNvPr id="53252" name="Object 5"/>
          <p:cNvGraphicFramePr>
            <a:graphicFrameLocks noChangeAspect="1"/>
          </p:cNvGraphicFramePr>
          <p:nvPr/>
        </p:nvGraphicFramePr>
        <p:xfrm>
          <a:off x="3492500" y="1411288"/>
          <a:ext cx="3413125" cy="571500"/>
        </p:xfrm>
        <a:graphic>
          <a:graphicData uri="http://schemas.openxmlformats.org/presentationml/2006/ole">
            <p:oleObj spid="_x0000_s53252" name="Equation" r:id="rId5" imgW="3327400" imgH="571500" progId="Equation.DSMT4">
              <p:embed/>
            </p:oleObj>
          </a:graphicData>
        </a:graphic>
      </p:graphicFrame>
      <p:sp>
        <p:nvSpPr>
          <p:cNvPr id="53271" name="Text Box 6"/>
          <p:cNvSpPr txBox="1">
            <a:spLocks noChangeArrowheads="1"/>
          </p:cNvSpPr>
          <p:nvPr/>
        </p:nvSpPr>
        <p:spPr bwMode="auto">
          <a:xfrm>
            <a:off x="323850" y="2565400"/>
            <a:ext cx="43926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8</a:t>
            </a:r>
            <a:r>
              <a:rPr lang="en-US" altLang="zh-TW" b="0"/>
              <a:t>  (text page 295)</a:t>
            </a:r>
          </a:p>
        </p:txBody>
      </p:sp>
      <p:graphicFrame>
        <p:nvGraphicFramePr>
          <p:cNvPr id="53253" name="Object 7"/>
          <p:cNvGraphicFramePr>
            <a:graphicFrameLocks noChangeAspect="1"/>
          </p:cNvGraphicFramePr>
          <p:nvPr/>
        </p:nvGraphicFramePr>
        <p:xfrm>
          <a:off x="3708400" y="2636838"/>
          <a:ext cx="1993900" cy="368300"/>
        </p:xfrm>
        <a:graphic>
          <a:graphicData uri="http://schemas.openxmlformats.org/presentationml/2006/ole">
            <p:oleObj spid="_x0000_s53253" name="Equation" r:id="rId6" imgW="1943100" imgH="368300" progId="Equation.DSMT4">
              <p:embed/>
            </p:oleObj>
          </a:graphicData>
        </a:graphic>
      </p:graphicFrame>
      <p:graphicFrame>
        <p:nvGraphicFramePr>
          <p:cNvPr id="53254" name="Object 8"/>
          <p:cNvGraphicFramePr>
            <a:graphicFrameLocks noChangeAspect="1"/>
          </p:cNvGraphicFramePr>
          <p:nvPr/>
        </p:nvGraphicFramePr>
        <p:xfrm>
          <a:off x="1258888" y="3284538"/>
          <a:ext cx="4222750" cy="673100"/>
        </p:xfrm>
        <a:graphic>
          <a:graphicData uri="http://schemas.openxmlformats.org/presentationml/2006/ole">
            <p:oleObj spid="_x0000_s53254" name="Equation" r:id="rId7" imgW="4114800" imgH="673100" progId="Equation.DSMT4">
              <p:embed/>
            </p:oleObj>
          </a:graphicData>
        </a:graphic>
      </p:graphicFrame>
      <p:graphicFrame>
        <p:nvGraphicFramePr>
          <p:cNvPr id="53255" name="Object 9"/>
          <p:cNvGraphicFramePr>
            <a:graphicFrameLocks noChangeAspect="1"/>
          </p:cNvGraphicFramePr>
          <p:nvPr/>
        </p:nvGraphicFramePr>
        <p:xfrm>
          <a:off x="1258888" y="4076700"/>
          <a:ext cx="3557587" cy="673100"/>
        </p:xfrm>
        <a:graphic>
          <a:graphicData uri="http://schemas.openxmlformats.org/presentationml/2006/ole">
            <p:oleObj spid="_x0000_s53255" name="Equation" r:id="rId8" imgW="3467100" imgH="673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B99D49-3BB7-40B0-ADC9-AF6384CEAC19}" type="slidenum">
              <a:rPr lang="en-US" altLang="zh-TW" smtClean="0"/>
              <a:pPr/>
              <a:t>471</a:t>
            </a:fld>
            <a:endParaRPr lang="en-US" altLang="zh-TW" smtClean="0"/>
          </a:p>
        </p:txBody>
      </p:sp>
      <p:sp>
        <p:nvSpPr>
          <p:cNvPr id="54288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3673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9</a:t>
            </a:r>
            <a:r>
              <a:rPr lang="en-US" altLang="zh-TW" b="0"/>
              <a:t>  (text page 296)</a:t>
            </a:r>
          </a:p>
        </p:txBody>
      </p:sp>
      <p:graphicFrame>
        <p:nvGraphicFramePr>
          <p:cNvPr id="54274" name="Object 3"/>
          <p:cNvGraphicFramePr>
            <a:graphicFrameLocks noChangeAspect="1"/>
          </p:cNvGraphicFramePr>
          <p:nvPr/>
        </p:nvGraphicFramePr>
        <p:xfrm>
          <a:off x="971550" y="981075"/>
          <a:ext cx="1511300" cy="368300"/>
        </p:xfrm>
        <a:graphic>
          <a:graphicData uri="http://schemas.openxmlformats.org/presentationml/2006/ole">
            <p:oleObj spid="_x0000_s54274" name="Equation" r:id="rId3" imgW="1473200" imgH="368300" progId="Equation.DSMT4">
              <p:embed/>
            </p:oleObj>
          </a:graphicData>
        </a:graphic>
      </p:graphicFrame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3170238" y="981075"/>
          <a:ext cx="1003300" cy="368300"/>
        </p:xfrm>
        <a:graphic>
          <a:graphicData uri="http://schemas.openxmlformats.org/presentationml/2006/ole">
            <p:oleObj spid="_x0000_s54275" name="Equation" r:id="rId4" imgW="977900" imgH="368300" progId="Equation.DSMT4">
              <p:embed/>
            </p:oleObj>
          </a:graphicData>
        </a:graphic>
      </p:graphicFrame>
      <p:graphicFrame>
        <p:nvGraphicFramePr>
          <p:cNvPr id="54276" name="Object 5"/>
          <p:cNvGraphicFramePr>
            <a:graphicFrameLocks noChangeAspect="1"/>
          </p:cNvGraphicFramePr>
          <p:nvPr/>
        </p:nvGraphicFramePr>
        <p:xfrm>
          <a:off x="4643438" y="765175"/>
          <a:ext cx="1666875" cy="774700"/>
        </p:xfrm>
        <a:graphic>
          <a:graphicData uri="http://schemas.openxmlformats.org/presentationml/2006/ole">
            <p:oleObj spid="_x0000_s54276" name="Equation" r:id="rId5" imgW="1624895" imgH="774364" progId="Equation.DSMT4">
              <p:embed/>
            </p:oleObj>
          </a:graphicData>
        </a:graphic>
      </p:graphicFrame>
      <p:sp>
        <p:nvSpPr>
          <p:cNvPr id="54289" name="Text Box 6"/>
          <p:cNvSpPr txBox="1">
            <a:spLocks noChangeArrowheads="1"/>
          </p:cNvSpPr>
          <p:nvPr/>
        </p:nvSpPr>
        <p:spPr bwMode="auto">
          <a:xfrm>
            <a:off x="6659563" y="692150"/>
            <a:ext cx="1800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for 0 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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t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 &lt;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</a:t>
            </a:r>
          </a:p>
        </p:txBody>
      </p:sp>
      <p:sp>
        <p:nvSpPr>
          <p:cNvPr id="54290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1800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for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t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 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</a:t>
            </a:r>
          </a:p>
        </p:txBody>
      </p:sp>
      <p:graphicFrame>
        <p:nvGraphicFramePr>
          <p:cNvPr id="54277" name="Object 8"/>
          <p:cNvGraphicFramePr>
            <a:graphicFrameLocks noChangeAspect="1"/>
          </p:cNvGraphicFramePr>
          <p:nvPr/>
        </p:nvGraphicFramePr>
        <p:xfrm>
          <a:off x="3203575" y="1989138"/>
          <a:ext cx="2579688" cy="368300"/>
        </p:xfrm>
        <a:graphic>
          <a:graphicData uri="http://schemas.openxmlformats.org/presentationml/2006/ole">
            <p:oleObj spid="_x0000_s54277" name="Equation" r:id="rId6" imgW="2514600" imgH="368300" progId="Equation.DSMT4">
              <p:embed/>
            </p:oleObj>
          </a:graphicData>
        </a:graphic>
      </p:graphicFrame>
      <p:graphicFrame>
        <p:nvGraphicFramePr>
          <p:cNvPr id="54278" name="Object 9"/>
          <p:cNvGraphicFramePr>
            <a:graphicFrameLocks noChangeAspect="1"/>
          </p:cNvGraphicFramePr>
          <p:nvPr/>
        </p:nvGraphicFramePr>
        <p:xfrm>
          <a:off x="3132138" y="2492375"/>
          <a:ext cx="4222750" cy="673100"/>
        </p:xfrm>
        <a:graphic>
          <a:graphicData uri="http://schemas.openxmlformats.org/presentationml/2006/ole">
            <p:oleObj spid="_x0000_s54278" name="Equation" r:id="rId7" imgW="4114800" imgH="673100" progId="Equation.DSMT4">
              <p:embed/>
            </p:oleObj>
          </a:graphicData>
        </a:graphic>
      </p:graphicFrame>
      <p:graphicFrame>
        <p:nvGraphicFramePr>
          <p:cNvPr id="54279" name="Object 10"/>
          <p:cNvGraphicFramePr>
            <a:graphicFrameLocks noChangeAspect="1"/>
          </p:cNvGraphicFramePr>
          <p:nvPr/>
        </p:nvGraphicFramePr>
        <p:xfrm>
          <a:off x="3203575" y="3213100"/>
          <a:ext cx="3713163" cy="673100"/>
        </p:xfrm>
        <a:graphic>
          <a:graphicData uri="http://schemas.openxmlformats.org/presentationml/2006/ole">
            <p:oleObj spid="_x0000_s54279" name="Equation" r:id="rId8" imgW="3619500" imgH="673100" progId="Equation.DSMT4">
              <p:embed/>
            </p:oleObj>
          </a:graphicData>
        </a:graphic>
      </p:graphicFrame>
      <p:graphicFrame>
        <p:nvGraphicFramePr>
          <p:cNvPr id="54280" name="Object 11"/>
          <p:cNvGraphicFramePr>
            <a:graphicFrameLocks noChangeAspect="1"/>
          </p:cNvGraphicFramePr>
          <p:nvPr/>
        </p:nvGraphicFramePr>
        <p:xfrm>
          <a:off x="971550" y="3933825"/>
          <a:ext cx="3021013" cy="584200"/>
        </p:xfrm>
        <a:graphic>
          <a:graphicData uri="http://schemas.openxmlformats.org/presentationml/2006/ole">
            <p:oleObj spid="_x0000_s54280" name="Equation" r:id="rId9" imgW="2946400" imgH="584200" progId="Equation.DSMT4">
              <p:embed/>
            </p:oleObj>
          </a:graphicData>
        </a:graphic>
      </p:graphicFrame>
      <p:graphicFrame>
        <p:nvGraphicFramePr>
          <p:cNvPr id="54281" name="Object 12"/>
          <p:cNvGraphicFramePr>
            <a:graphicFrameLocks noChangeAspect="1"/>
          </p:cNvGraphicFramePr>
          <p:nvPr/>
        </p:nvGraphicFramePr>
        <p:xfrm>
          <a:off x="1042988" y="4724400"/>
          <a:ext cx="5002212" cy="647700"/>
        </p:xfrm>
        <a:graphic>
          <a:graphicData uri="http://schemas.openxmlformats.org/presentationml/2006/ole">
            <p:oleObj spid="_x0000_s54281" name="Equation" r:id="rId10" imgW="4876800" imgH="647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61A6E-D0DC-49FE-A16B-834AF47F076F}" type="slidenum">
              <a:rPr lang="en-US" altLang="zh-TW" smtClean="0"/>
              <a:pPr/>
              <a:t>472</a:t>
            </a:fld>
            <a:endParaRPr lang="en-US" altLang="zh-TW" smtClean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539750" y="333375"/>
          <a:ext cx="5002213" cy="647700"/>
        </p:xfrm>
        <a:graphic>
          <a:graphicData uri="http://schemas.openxmlformats.org/presentationml/2006/ole">
            <p:oleObj spid="_x0000_s55298" name="Equation" r:id="rId3" imgW="4876800" imgH="647700" progId="Equation.DSMT4">
              <p:embed/>
            </p:oleObj>
          </a:graphicData>
        </a:graphic>
      </p:graphicFrame>
      <p:sp>
        <p:nvSpPr>
          <p:cNvPr id="55302" name="Line 3"/>
          <p:cNvSpPr>
            <a:spLocks noChangeShapeType="1"/>
          </p:cNvSpPr>
          <p:nvPr/>
        </p:nvSpPr>
        <p:spPr bwMode="auto">
          <a:xfrm>
            <a:off x="2484438" y="98107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5299" name="Object 4"/>
          <p:cNvGraphicFramePr>
            <a:graphicFrameLocks noChangeAspect="1"/>
          </p:cNvGraphicFramePr>
          <p:nvPr/>
        </p:nvGraphicFramePr>
        <p:xfrm>
          <a:off x="3203575" y="1628775"/>
          <a:ext cx="2332038" cy="368300"/>
        </p:xfrm>
        <a:graphic>
          <a:graphicData uri="http://schemas.openxmlformats.org/presentationml/2006/ole">
            <p:oleObj spid="_x0000_s55299" name="Equation" r:id="rId4" imgW="2273300" imgH="368300" progId="Equation.DSMT4">
              <p:embed/>
            </p:oleObj>
          </a:graphicData>
        </a:graphic>
      </p:graphicFrame>
      <p:sp>
        <p:nvSpPr>
          <p:cNvPr id="55303" name="Line 5"/>
          <p:cNvSpPr>
            <a:spLocks noChangeShapeType="1"/>
          </p:cNvSpPr>
          <p:nvPr/>
        </p:nvSpPr>
        <p:spPr bwMode="auto">
          <a:xfrm>
            <a:off x="3995738" y="1052513"/>
            <a:ext cx="3603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55300" name="Object 6"/>
          <p:cNvGraphicFramePr>
            <a:graphicFrameLocks noChangeAspect="1"/>
          </p:cNvGraphicFramePr>
          <p:nvPr/>
        </p:nvGraphicFramePr>
        <p:xfrm>
          <a:off x="684213" y="2636838"/>
          <a:ext cx="6224587" cy="1181100"/>
        </p:xfrm>
        <a:graphic>
          <a:graphicData uri="http://schemas.openxmlformats.org/presentationml/2006/ole">
            <p:oleObj spid="_x0000_s55300" name="Equation" r:id="rId5" imgW="6070600" imgH="1181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5A0275-A699-42D5-8EBF-9F2B38EE88EE}" type="slidenum">
              <a:rPr lang="en-US" altLang="zh-TW" smtClean="0"/>
              <a:pPr/>
              <a:t>473</a:t>
            </a:fld>
            <a:endParaRPr lang="en-US" altLang="zh-TW" smtClean="0"/>
          </a:p>
        </p:txBody>
      </p:sp>
      <p:sp>
        <p:nvSpPr>
          <p:cNvPr id="102403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1375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7-3-4  </a:t>
            </a:r>
            <a:r>
              <a:rPr lang="zh-TW" altLang="en-US" sz="2400">
                <a:solidFill>
                  <a:srgbClr val="3333FF"/>
                </a:solidFill>
              </a:rPr>
              <a:t>本節需要注意的地方</a:t>
            </a:r>
          </a:p>
        </p:txBody>
      </p:sp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81375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(1) </a:t>
            </a:r>
            <a:r>
              <a:rPr lang="zh-TW" altLang="en-US" b="0"/>
              <a:t>套用 “</a:t>
            </a:r>
            <a:r>
              <a:rPr lang="en-US" altLang="zh-TW" b="0"/>
              <a:t>translation for </a:t>
            </a:r>
            <a:r>
              <a:rPr lang="en-US" altLang="zh-TW" b="0" i="1"/>
              <a:t>t</a:t>
            </a:r>
            <a:r>
              <a:rPr lang="en-US" altLang="zh-TW" b="0"/>
              <a:t>” </a:t>
            </a:r>
            <a:r>
              <a:rPr lang="zh-TW" altLang="en-US" b="0"/>
              <a:t>的公式時，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0"/>
              <a:t>     先將 </a:t>
            </a:r>
            <a:r>
              <a:rPr lang="en-US" altLang="zh-TW" b="0"/>
              <a:t>input </a:t>
            </a:r>
            <a:r>
              <a:rPr lang="zh-TW" altLang="en-US" b="0"/>
              <a:t>變成 </a:t>
            </a:r>
            <a:r>
              <a:rPr lang="en-US" altLang="zh-TW" b="0" i="1"/>
              <a:t>g</a:t>
            </a:r>
            <a:r>
              <a:rPr lang="en-US" altLang="zh-TW" b="0"/>
              <a:t>( </a:t>
            </a:r>
            <a:r>
              <a:rPr lang="en-US" altLang="zh-TW" b="0" i="1"/>
              <a:t>t</a:t>
            </a:r>
            <a:r>
              <a:rPr lang="en-US" altLang="zh-TW" b="0"/>
              <a:t> + </a:t>
            </a:r>
            <a:r>
              <a:rPr lang="en-US" altLang="zh-TW" b="0" i="1"/>
              <a:t>a </a:t>
            </a:r>
            <a:r>
              <a:rPr lang="en-US" altLang="zh-TW" b="0"/>
              <a:t>)</a:t>
            </a:r>
            <a:r>
              <a:rPr lang="en-US" altLang="zh-TW" b="0" i="1"/>
              <a:t> </a:t>
            </a:r>
            <a:r>
              <a:rPr lang="zh-TW" altLang="en-US" b="0"/>
              <a:t>再作 </a:t>
            </a:r>
            <a:r>
              <a:rPr lang="en-US" altLang="zh-TW" b="0"/>
              <a:t>Laplace transform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     (</a:t>
            </a:r>
            <a:r>
              <a:rPr lang="zh-TW" altLang="en-US" b="0"/>
              <a:t>例如 </a:t>
            </a:r>
            <a:r>
              <a:rPr lang="en-US" altLang="zh-TW" b="0"/>
              <a:t>Example 7)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(2) Second translation theorem (translation for 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zh-TW" altLang="en-US" b="0">
                <a:solidFill>
                  <a:srgbClr val="3333FF"/>
                </a:solidFill>
              </a:rPr>
              <a:t>當 </a:t>
            </a:r>
            <a:r>
              <a:rPr lang="en-US" altLang="zh-TW" b="0" i="1">
                <a:solidFill>
                  <a:srgbClr val="3333FF"/>
                </a:solidFill>
              </a:rPr>
              <a:t>a</a:t>
            </a:r>
            <a:r>
              <a:rPr lang="en-US" altLang="zh-TW" b="0">
                <a:solidFill>
                  <a:srgbClr val="3333FF"/>
                </a:solidFill>
              </a:rPr>
              <a:t> &gt; 0 </a:t>
            </a:r>
            <a:r>
              <a:rPr lang="zh-TW" altLang="en-US" b="0">
                <a:solidFill>
                  <a:srgbClr val="3333FF"/>
                </a:solidFill>
              </a:rPr>
              <a:t>時才適用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(3) </a:t>
            </a:r>
            <a:r>
              <a:rPr lang="zh-TW" altLang="en-US" b="0"/>
              <a:t>套用公式時，注意「順序」</a:t>
            </a:r>
          </a:p>
          <a:p>
            <a:pPr eaLnBrk="1" hangingPunct="1">
              <a:spcBef>
                <a:spcPct val="50000"/>
              </a:spcBef>
            </a:pPr>
            <a:endParaRPr lang="en-US" altLang="zh-TW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B2A3C3-8B58-498D-89DB-7965F3ED50B8}" type="slidenum">
              <a:rPr lang="en-US" altLang="zh-TW" smtClean="0"/>
              <a:pPr/>
              <a:t>474</a:t>
            </a:fld>
            <a:endParaRPr lang="en-US" altLang="zh-TW" smtClean="0"/>
          </a:p>
        </p:txBody>
      </p:sp>
      <p:sp>
        <p:nvSpPr>
          <p:cNvPr id="56336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640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5000"/>
              </a:spcBef>
            </a:pPr>
            <a:r>
              <a:rPr lang="en-US" altLang="zh-TW" sz="3200">
                <a:solidFill>
                  <a:srgbClr val="3333FF"/>
                </a:solidFill>
              </a:rPr>
              <a:t>Section 7-4  Operational Properties II</a:t>
            </a:r>
          </a:p>
        </p:txBody>
      </p:sp>
      <p:sp>
        <p:nvSpPr>
          <p:cNvPr id="56337" name="Text Box 3"/>
          <p:cNvSpPr txBox="1">
            <a:spLocks noChangeArrowheads="1"/>
          </p:cNvSpPr>
          <p:nvPr/>
        </p:nvSpPr>
        <p:spPr bwMode="auto">
          <a:xfrm>
            <a:off x="468313" y="1196975"/>
            <a:ext cx="820737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7-4-1  Derivatives of Transforms </a:t>
            </a:r>
          </a:p>
        </p:txBody>
      </p:sp>
      <p:graphicFrame>
        <p:nvGraphicFramePr>
          <p:cNvPr id="56322" name="Object 4"/>
          <p:cNvGraphicFramePr>
            <a:graphicFrameLocks noChangeAspect="1"/>
          </p:cNvGraphicFramePr>
          <p:nvPr/>
        </p:nvGraphicFramePr>
        <p:xfrm>
          <a:off x="1116013" y="1989138"/>
          <a:ext cx="3027362" cy="622300"/>
        </p:xfrm>
        <a:graphic>
          <a:graphicData uri="http://schemas.openxmlformats.org/presentationml/2006/ole">
            <p:oleObj spid="_x0000_s56322" name="Equation" r:id="rId3" imgW="3022600" imgH="622300" progId="Equation.DSMT4">
              <p:embed/>
            </p:oleObj>
          </a:graphicData>
        </a:graphic>
      </p:graphicFrame>
      <p:sp>
        <p:nvSpPr>
          <p:cNvPr id="56338" name="Text Box 5"/>
          <p:cNvSpPr txBox="1">
            <a:spLocks noChangeArrowheads="1"/>
          </p:cNvSpPr>
          <p:nvPr/>
        </p:nvSpPr>
        <p:spPr bwMode="auto">
          <a:xfrm>
            <a:off x="827088" y="2852738"/>
            <a:ext cx="12969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比較：</a:t>
            </a:r>
          </a:p>
        </p:txBody>
      </p:sp>
      <p:graphicFrame>
        <p:nvGraphicFramePr>
          <p:cNvPr id="56323" name="Object 6"/>
          <p:cNvGraphicFramePr>
            <a:graphicFrameLocks noChangeAspect="1"/>
          </p:cNvGraphicFramePr>
          <p:nvPr/>
        </p:nvGraphicFramePr>
        <p:xfrm>
          <a:off x="684213" y="3429000"/>
          <a:ext cx="8093075" cy="444500"/>
        </p:xfrm>
        <a:graphic>
          <a:graphicData uri="http://schemas.openxmlformats.org/presentationml/2006/ole">
            <p:oleObj spid="_x0000_s56323" name="Equation" r:id="rId4" imgW="8115300" imgH="444500" progId="Equation.DSMT4">
              <p:embed/>
            </p:oleObj>
          </a:graphicData>
        </a:graphic>
      </p:graphicFrame>
      <p:sp>
        <p:nvSpPr>
          <p:cNvPr id="56339" name="Text Box 7"/>
          <p:cNvSpPr txBox="1">
            <a:spLocks noChangeArrowheads="1"/>
          </p:cNvSpPr>
          <p:nvPr/>
        </p:nvSpPr>
        <p:spPr bwMode="auto">
          <a:xfrm>
            <a:off x="900113" y="4292600"/>
            <a:ext cx="10080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微分 </a:t>
            </a:r>
          </a:p>
        </p:txBody>
      </p:sp>
      <p:sp>
        <p:nvSpPr>
          <p:cNvPr id="56340" name="Text Box 8"/>
          <p:cNvSpPr txBox="1">
            <a:spLocks noChangeArrowheads="1"/>
          </p:cNvSpPr>
          <p:nvPr/>
        </p:nvSpPr>
        <p:spPr bwMode="auto">
          <a:xfrm>
            <a:off x="2987675" y="4292600"/>
            <a:ext cx="10080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乘 </a:t>
            </a:r>
            <a:r>
              <a:rPr lang="en-US" altLang="zh-TW" b="0" i="1"/>
              <a:t>s</a:t>
            </a:r>
            <a:r>
              <a:rPr lang="en-US" altLang="zh-TW" b="0" i="1" baseline="30000"/>
              <a:t>n</a:t>
            </a:r>
            <a:r>
              <a:rPr lang="en-US" altLang="zh-TW" b="0"/>
              <a:t> </a:t>
            </a:r>
          </a:p>
        </p:txBody>
      </p:sp>
      <p:sp>
        <p:nvSpPr>
          <p:cNvPr id="56341" name="Line 9"/>
          <p:cNvSpPr>
            <a:spLocks noChangeShapeType="1"/>
          </p:cNvSpPr>
          <p:nvPr/>
        </p:nvSpPr>
        <p:spPr bwMode="auto">
          <a:xfrm>
            <a:off x="1619250" y="4508500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6342" name="Text Box 10"/>
          <p:cNvSpPr txBox="1">
            <a:spLocks noChangeArrowheads="1"/>
          </p:cNvSpPr>
          <p:nvPr/>
        </p:nvSpPr>
        <p:spPr bwMode="auto">
          <a:xfrm>
            <a:off x="900113" y="4867275"/>
            <a:ext cx="10080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乘 </a:t>
            </a:r>
            <a:r>
              <a:rPr lang="en-US" altLang="zh-TW" b="0" i="1"/>
              <a:t>t</a:t>
            </a:r>
            <a:r>
              <a:rPr lang="en-US" altLang="zh-TW" b="0" i="1" baseline="30000"/>
              <a:t>n</a:t>
            </a:r>
            <a:r>
              <a:rPr lang="en-US" altLang="zh-TW" b="0"/>
              <a:t> </a:t>
            </a:r>
          </a:p>
        </p:txBody>
      </p:sp>
      <p:sp>
        <p:nvSpPr>
          <p:cNvPr id="56343" name="Line 11"/>
          <p:cNvSpPr>
            <a:spLocks noChangeShapeType="1"/>
          </p:cNvSpPr>
          <p:nvPr/>
        </p:nvSpPr>
        <p:spPr bwMode="auto">
          <a:xfrm>
            <a:off x="1619250" y="5156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6344" name="Text Box 12"/>
          <p:cNvSpPr txBox="1">
            <a:spLocks noChangeArrowheads="1"/>
          </p:cNvSpPr>
          <p:nvPr/>
        </p:nvSpPr>
        <p:spPr bwMode="auto">
          <a:xfrm>
            <a:off x="2987675" y="4941888"/>
            <a:ext cx="10080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微分 </a:t>
            </a:r>
          </a:p>
        </p:txBody>
      </p:sp>
      <p:sp>
        <p:nvSpPr>
          <p:cNvPr id="56345" name="Text Box 13"/>
          <p:cNvSpPr txBox="1">
            <a:spLocks noChangeArrowheads="1"/>
          </p:cNvSpPr>
          <p:nvPr/>
        </p:nvSpPr>
        <p:spPr bwMode="auto">
          <a:xfrm>
            <a:off x="1692275" y="4148138"/>
            <a:ext cx="10810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Laplace</a:t>
            </a:r>
          </a:p>
        </p:txBody>
      </p:sp>
      <p:sp>
        <p:nvSpPr>
          <p:cNvPr id="56346" name="Text Box 14"/>
          <p:cNvSpPr txBox="1">
            <a:spLocks noChangeArrowheads="1"/>
          </p:cNvSpPr>
          <p:nvPr/>
        </p:nvSpPr>
        <p:spPr bwMode="auto">
          <a:xfrm>
            <a:off x="1763713" y="4795838"/>
            <a:ext cx="10810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Laplace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AF390-69AD-4212-8FEE-B7C2B90EF650}" type="slidenum">
              <a:rPr lang="en-US" altLang="zh-TW" smtClean="0"/>
              <a:pPr/>
              <a:t>475</a:t>
            </a:fld>
            <a:endParaRPr lang="en-US" altLang="zh-TW" smtClean="0"/>
          </a:p>
        </p:txBody>
      </p:sp>
      <p:sp>
        <p:nvSpPr>
          <p:cNvPr id="57350" name="Rectangle 2"/>
          <p:cNvSpPr>
            <a:spLocks noChangeArrowheads="1"/>
          </p:cNvSpPr>
          <p:nvPr/>
        </p:nvSpPr>
        <p:spPr bwMode="auto">
          <a:xfrm>
            <a:off x="395288" y="333375"/>
            <a:ext cx="6070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Proof of the Theorem of Derivatives of Transforms: </a:t>
            </a:r>
          </a:p>
        </p:txBody>
      </p:sp>
      <p:graphicFrame>
        <p:nvGraphicFramePr>
          <p:cNvPr id="57346" name="Object 3"/>
          <p:cNvGraphicFramePr>
            <a:graphicFrameLocks noChangeAspect="1"/>
          </p:cNvGraphicFramePr>
          <p:nvPr/>
        </p:nvGraphicFramePr>
        <p:xfrm>
          <a:off x="468313" y="1196975"/>
          <a:ext cx="2279650" cy="558800"/>
        </p:xfrm>
        <a:graphic>
          <a:graphicData uri="http://schemas.openxmlformats.org/presentationml/2006/ole">
            <p:oleObj spid="_x0000_s57346" name="Equation" r:id="rId3" imgW="2286000" imgH="558800" progId="Equation.DSMT4">
              <p:embed/>
            </p:oleObj>
          </a:graphicData>
        </a:graphic>
      </p:graphicFrame>
      <p:graphicFrame>
        <p:nvGraphicFramePr>
          <p:cNvPr id="57347" name="Object 4"/>
          <p:cNvGraphicFramePr>
            <a:graphicFrameLocks noChangeAspect="1"/>
          </p:cNvGraphicFramePr>
          <p:nvPr/>
        </p:nvGraphicFramePr>
        <p:xfrm>
          <a:off x="395288" y="1917700"/>
          <a:ext cx="8258175" cy="571500"/>
        </p:xfrm>
        <a:graphic>
          <a:graphicData uri="http://schemas.openxmlformats.org/presentationml/2006/ole">
            <p:oleObj spid="_x0000_s57347" name="Equation" r:id="rId4" imgW="8280400" imgH="571500" progId="Equation.DSMT4">
              <p:embed/>
            </p:oleObj>
          </a:graphicData>
        </a:graphic>
      </p:graphicFrame>
      <p:graphicFrame>
        <p:nvGraphicFramePr>
          <p:cNvPr id="57348" name="Object 5"/>
          <p:cNvGraphicFramePr>
            <a:graphicFrameLocks noChangeAspect="1"/>
          </p:cNvGraphicFramePr>
          <p:nvPr/>
        </p:nvGraphicFramePr>
        <p:xfrm>
          <a:off x="395288" y="3068638"/>
          <a:ext cx="7688262" cy="1181100"/>
        </p:xfrm>
        <a:graphic>
          <a:graphicData uri="http://schemas.openxmlformats.org/presentationml/2006/ole">
            <p:oleObj spid="_x0000_s57348" name="Equation" r:id="rId5" imgW="7708900" imgH="1181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77E6BB-B2D7-4845-A664-3D2E5445911F}" type="slidenum">
              <a:rPr lang="en-US" altLang="zh-TW" smtClean="0"/>
              <a:pPr/>
              <a:t>476</a:t>
            </a:fld>
            <a:endParaRPr lang="en-US" altLang="zh-TW" smtClean="0"/>
          </a:p>
        </p:txBody>
      </p:sp>
      <p:sp>
        <p:nvSpPr>
          <p:cNvPr id="58375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3384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1</a:t>
            </a:r>
            <a:r>
              <a:rPr lang="en-US" altLang="zh-TW" b="0"/>
              <a:t>  (text page 302)</a:t>
            </a:r>
          </a:p>
        </p:txBody>
      </p:sp>
      <p:graphicFrame>
        <p:nvGraphicFramePr>
          <p:cNvPr id="58370" name="Object 3"/>
          <p:cNvGraphicFramePr>
            <a:graphicFrameLocks noChangeAspect="1"/>
          </p:cNvGraphicFramePr>
          <p:nvPr/>
        </p:nvGraphicFramePr>
        <p:xfrm>
          <a:off x="3851275" y="549275"/>
          <a:ext cx="1157288" cy="368300"/>
        </p:xfrm>
        <a:graphic>
          <a:graphicData uri="http://schemas.openxmlformats.org/presentationml/2006/ole">
            <p:oleObj spid="_x0000_s58370" name="Equation" r:id="rId3" imgW="1155700" imgH="368300" progId="Equation.DSMT4">
              <p:embed/>
            </p:oleObj>
          </a:graphicData>
        </a:graphic>
      </p:graphicFrame>
      <p:graphicFrame>
        <p:nvGraphicFramePr>
          <p:cNvPr id="58371" name="Object 4"/>
          <p:cNvGraphicFramePr>
            <a:graphicFrameLocks noChangeAspect="1"/>
          </p:cNvGraphicFramePr>
          <p:nvPr/>
        </p:nvGraphicFramePr>
        <p:xfrm>
          <a:off x="971550" y="1341438"/>
          <a:ext cx="2098675" cy="673100"/>
        </p:xfrm>
        <a:graphic>
          <a:graphicData uri="http://schemas.openxmlformats.org/presentationml/2006/ole">
            <p:oleObj spid="_x0000_s58371" name="Equation" r:id="rId4" imgW="2095500" imgH="673100" progId="Equation.DSMT4">
              <p:embed/>
            </p:oleObj>
          </a:graphicData>
        </a:graphic>
      </p:graphicFrame>
      <p:graphicFrame>
        <p:nvGraphicFramePr>
          <p:cNvPr id="58372" name="Object 5"/>
          <p:cNvGraphicFramePr>
            <a:graphicFrameLocks noChangeAspect="1"/>
          </p:cNvGraphicFramePr>
          <p:nvPr/>
        </p:nvGraphicFramePr>
        <p:xfrm>
          <a:off x="3419475" y="1341438"/>
          <a:ext cx="4083050" cy="723900"/>
        </p:xfrm>
        <a:graphic>
          <a:graphicData uri="http://schemas.openxmlformats.org/presentationml/2006/ole">
            <p:oleObj spid="_x0000_s58372" name="Equation" r:id="rId5" imgW="4076700" imgH="723900" progId="Equation.DSMT4">
              <p:embed/>
            </p:oleObj>
          </a:graphicData>
        </a:graphic>
      </p:graphicFrame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539750" y="3213100"/>
            <a:ext cx="1800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練習：為何</a:t>
            </a:r>
          </a:p>
        </p:txBody>
      </p:sp>
      <p:graphicFrame>
        <p:nvGraphicFramePr>
          <p:cNvPr id="58373" name="Object 7"/>
          <p:cNvGraphicFramePr>
            <a:graphicFrameLocks noChangeAspect="1"/>
          </p:cNvGraphicFramePr>
          <p:nvPr/>
        </p:nvGraphicFramePr>
        <p:xfrm>
          <a:off x="2484438" y="3068638"/>
          <a:ext cx="2570162" cy="762000"/>
        </p:xfrm>
        <a:graphic>
          <a:graphicData uri="http://schemas.openxmlformats.org/presentationml/2006/ole">
            <p:oleObj spid="_x0000_s58373" name="Equation" r:id="rId6" imgW="2565400" imgH="762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5E8897-6789-48F5-827A-5BDFDBACC32F}" type="slidenum">
              <a:rPr lang="en-US" altLang="zh-TW" smtClean="0"/>
              <a:pPr/>
              <a:t>477</a:t>
            </a:fld>
            <a:endParaRPr lang="en-US" altLang="zh-TW" smtClean="0"/>
          </a:p>
        </p:txBody>
      </p:sp>
      <p:sp>
        <p:nvSpPr>
          <p:cNvPr id="59401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7-4-2  Convolution (</a:t>
            </a:r>
            <a:r>
              <a:rPr lang="zh-TW" altLang="en-US" sz="2400">
                <a:solidFill>
                  <a:srgbClr val="3333FF"/>
                </a:solidFill>
              </a:rPr>
              <a:t>旋積</a:t>
            </a:r>
            <a:r>
              <a:rPr lang="en-US" altLang="zh-TW" sz="2400">
                <a:solidFill>
                  <a:srgbClr val="3333FF"/>
                </a:solidFill>
              </a:rPr>
              <a:t>)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898525" y="1701800"/>
          <a:ext cx="3571875" cy="558800"/>
        </p:xfrm>
        <a:graphic>
          <a:graphicData uri="http://schemas.openxmlformats.org/presentationml/2006/ole">
            <p:oleObj spid="_x0000_s59394" name="Equation" r:id="rId3" imgW="3581400" imgH="558800" progId="Equation.DSMT4">
              <p:embed/>
            </p:oleObj>
          </a:graphicData>
        </a:graphic>
      </p:graphicFrame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250825" y="1196975"/>
            <a:ext cx="4248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Definition of convolution: </a:t>
            </a:r>
          </a:p>
        </p:txBody>
      </p:sp>
      <p:graphicFrame>
        <p:nvGraphicFramePr>
          <p:cNvPr id="59395" name="Object 5"/>
          <p:cNvGraphicFramePr>
            <a:graphicFrameLocks noChangeAspect="1"/>
          </p:cNvGraphicFramePr>
          <p:nvPr/>
        </p:nvGraphicFramePr>
        <p:xfrm>
          <a:off x="898525" y="2997200"/>
          <a:ext cx="3457575" cy="558800"/>
        </p:xfrm>
        <a:graphic>
          <a:graphicData uri="http://schemas.openxmlformats.org/presentationml/2006/ole">
            <p:oleObj spid="_x0000_s59395" name="Equation" r:id="rId4" imgW="3467100" imgH="558800" progId="Equation.DSMT4">
              <p:embed/>
            </p:oleObj>
          </a:graphicData>
        </a:graphic>
      </p:graphicFrame>
      <p:sp>
        <p:nvSpPr>
          <p:cNvPr id="59403" name="Text Box 6"/>
          <p:cNvSpPr txBox="1">
            <a:spLocks noChangeArrowheads="1"/>
          </p:cNvSpPr>
          <p:nvPr/>
        </p:nvSpPr>
        <p:spPr bwMode="auto">
          <a:xfrm>
            <a:off x="4570413" y="3068638"/>
            <a:ext cx="39608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</a:t>
            </a:r>
            <a:r>
              <a:rPr lang="zh-TW" altLang="en-US" b="0"/>
              <a:t>課本關於 </a:t>
            </a:r>
            <a:r>
              <a:rPr lang="en-US" altLang="zh-TW" b="0"/>
              <a:t>convolution </a:t>
            </a:r>
            <a:r>
              <a:rPr lang="zh-TW" altLang="en-US" b="0"/>
              <a:t>的定義</a:t>
            </a:r>
            <a:r>
              <a:rPr lang="en-US" altLang="zh-TW" b="0"/>
              <a:t>)</a:t>
            </a:r>
          </a:p>
        </p:txBody>
      </p:sp>
      <p:sp>
        <p:nvSpPr>
          <p:cNvPr id="59404" name="Text Box 7"/>
          <p:cNvSpPr txBox="1">
            <a:spLocks noChangeArrowheads="1"/>
          </p:cNvSpPr>
          <p:nvPr/>
        </p:nvSpPr>
        <p:spPr bwMode="auto">
          <a:xfrm>
            <a:off x="4787900" y="1773238"/>
            <a:ext cx="20891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</a:t>
            </a:r>
            <a:r>
              <a:rPr lang="zh-TW" altLang="en-US" b="0"/>
              <a:t>標準定義</a:t>
            </a:r>
            <a:r>
              <a:rPr lang="en-US" altLang="zh-TW" b="0"/>
              <a:t>) </a:t>
            </a:r>
          </a:p>
        </p:txBody>
      </p:sp>
      <p:sp>
        <p:nvSpPr>
          <p:cNvPr id="59405" name="Text Box 8"/>
          <p:cNvSpPr txBox="1">
            <a:spLocks noChangeArrowheads="1"/>
          </p:cNvSpPr>
          <p:nvPr/>
        </p:nvSpPr>
        <p:spPr bwMode="auto">
          <a:xfrm>
            <a:off x="1692275" y="3933825"/>
            <a:ext cx="57594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When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0 for </a:t>
            </a:r>
            <a:r>
              <a:rPr lang="en-US" altLang="zh-TW" b="0" i="1"/>
              <a:t>t</a:t>
            </a:r>
            <a:r>
              <a:rPr lang="en-US" altLang="zh-TW" b="0"/>
              <a:t> &lt; 0   and   </a:t>
            </a:r>
            <a:r>
              <a:rPr lang="en-US" altLang="zh-TW" b="0" i="1"/>
              <a:t>g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0 for </a:t>
            </a:r>
            <a:r>
              <a:rPr lang="en-US" altLang="zh-TW" b="0" i="1"/>
              <a:t>t</a:t>
            </a:r>
            <a:r>
              <a:rPr lang="en-US" altLang="zh-TW" b="0"/>
              <a:t> &lt; 0</a:t>
            </a:r>
            <a:r>
              <a:rPr lang="en-US" altLang="zh-TW"/>
              <a:t> </a:t>
            </a:r>
            <a:r>
              <a:rPr lang="en-US" altLang="zh-TW" b="0"/>
              <a:t>,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0"/>
              <a:t>上方的式子可以簡化為下方的式子</a:t>
            </a:r>
          </a:p>
        </p:txBody>
      </p:sp>
      <p:sp>
        <p:nvSpPr>
          <p:cNvPr id="59406" name="文字方塊 9"/>
          <p:cNvSpPr txBox="1">
            <a:spLocks noChangeArrowheads="1"/>
          </p:cNvSpPr>
          <p:nvPr/>
        </p:nvSpPr>
        <p:spPr bwMode="auto">
          <a:xfrm>
            <a:off x="1403350" y="2349500"/>
            <a:ext cx="25923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* </a:t>
            </a:r>
            <a:r>
              <a:rPr lang="zh-TW" altLang="en-US" b="0"/>
              <a:t>代表 </a:t>
            </a:r>
            <a:r>
              <a:rPr lang="en-US" altLang="zh-TW" b="0"/>
              <a:t>convolution </a:t>
            </a:r>
            <a:endParaRPr lang="zh-TW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0FBB18-EE28-4AF5-95D0-1DFCE6A0D901}" type="slidenum">
              <a:rPr lang="en-US" altLang="zh-TW" smtClean="0"/>
              <a:pPr/>
              <a:t>424</a:t>
            </a:fld>
            <a:endParaRPr lang="en-US" altLang="zh-TW" smtClean="0"/>
          </a:p>
        </p:txBody>
      </p:sp>
      <p:sp>
        <p:nvSpPr>
          <p:cNvPr id="6157" name="Text Box 2"/>
          <p:cNvSpPr txBox="1">
            <a:spLocks noChangeArrowheads="1"/>
          </p:cNvSpPr>
          <p:nvPr/>
        </p:nvSpPr>
        <p:spPr bwMode="auto">
          <a:xfrm>
            <a:off x="323850" y="622300"/>
            <a:ext cx="172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1  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908175" y="693738"/>
          <a:ext cx="541338" cy="368300"/>
        </p:xfrm>
        <a:graphic>
          <a:graphicData uri="http://schemas.openxmlformats.org/presentationml/2006/ole">
            <p:oleObj spid="_x0000_s6146" name="Equation" r:id="rId3" imgW="545863" imgH="368140" progId="Equation.DSMT4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827088" y="1196975"/>
          <a:ext cx="5294312" cy="736600"/>
        </p:xfrm>
        <a:graphic>
          <a:graphicData uri="http://schemas.openxmlformats.org/presentationml/2006/ole">
            <p:oleObj spid="_x0000_s6147" name="Equation" r:id="rId4" imgW="5308600" imgH="736600" progId="Equation.DSMT4">
              <p:embed/>
            </p:oleObj>
          </a:graphicData>
        </a:graphic>
      </p:graphicFrame>
      <p:sp>
        <p:nvSpPr>
          <p:cNvPr id="6158" name="Line 5"/>
          <p:cNvSpPr>
            <a:spLocks noChangeShapeType="1"/>
          </p:cNvSpPr>
          <p:nvPr/>
        </p:nvSpPr>
        <p:spPr bwMode="auto">
          <a:xfrm flipV="1">
            <a:off x="3563938" y="1846263"/>
            <a:ext cx="576262" cy="6477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9" name="Text Box 6"/>
          <p:cNvSpPr txBox="1">
            <a:spLocks noChangeArrowheads="1"/>
          </p:cNvSpPr>
          <p:nvPr/>
        </p:nvSpPr>
        <p:spPr bwMode="auto">
          <a:xfrm>
            <a:off x="1476375" y="2493963"/>
            <a:ext cx="48958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(1)            </a:t>
            </a:r>
            <a:r>
              <a:rPr lang="zh-TW" altLang="en-US" b="0"/>
              <a:t>比較正式的寫法是</a:t>
            </a:r>
          </a:p>
        </p:txBody>
      </p:sp>
      <p:graphicFrame>
        <p:nvGraphicFramePr>
          <p:cNvPr id="6148" name="Object 7"/>
          <p:cNvGraphicFramePr>
            <a:graphicFrameLocks noChangeAspect="1"/>
          </p:cNvGraphicFramePr>
          <p:nvPr/>
        </p:nvGraphicFramePr>
        <p:xfrm>
          <a:off x="1979613" y="2420938"/>
          <a:ext cx="749300" cy="596900"/>
        </p:xfrm>
        <a:graphic>
          <a:graphicData uri="http://schemas.openxmlformats.org/presentationml/2006/ole">
            <p:oleObj spid="_x0000_s6148" name="Equation" r:id="rId5" imgW="749300" imgH="596900" progId="Equation.DSMT4">
              <p:embed/>
            </p:oleObj>
          </a:graphicData>
        </a:graphic>
      </p:graphicFrame>
      <p:graphicFrame>
        <p:nvGraphicFramePr>
          <p:cNvPr id="6149" name="Object 8"/>
          <p:cNvGraphicFramePr>
            <a:graphicFrameLocks noChangeAspect="1"/>
          </p:cNvGraphicFramePr>
          <p:nvPr/>
        </p:nvGraphicFramePr>
        <p:xfrm>
          <a:off x="5003800" y="2420938"/>
          <a:ext cx="1104900" cy="596900"/>
        </p:xfrm>
        <a:graphic>
          <a:graphicData uri="http://schemas.openxmlformats.org/presentationml/2006/ole">
            <p:oleObj spid="_x0000_s6149" name="Equation" r:id="rId6" imgW="1104900" imgH="596900" progId="Equation.DSMT4">
              <p:embed/>
            </p:oleObj>
          </a:graphicData>
        </a:graphic>
      </p:graphicFrame>
      <p:sp>
        <p:nvSpPr>
          <p:cNvPr id="6160" name="Text Box 9"/>
          <p:cNvSpPr txBox="1">
            <a:spLocks noChangeArrowheads="1"/>
          </p:cNvSpPr>
          <p:nvPr/>
        </p:nvSpPr>
        <p:spPr bwMode="auto">
          <a:xfrm>
            <a:off x="1476375" y="3141663"/>
            <a:ext cx="3540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(2) </a:t>
            </a:r>
            <a:r>
              <a:rPr lang="zh-TW" altLang="en-US" b="0"/>
              <a:t>這裡假設 </a:t>
            </a:r>
            <a:r>
              <a:rPr lang="en-US" altLang="zh-TW" b="0"/>
              <a:t>Re(</a:t>
            </a:r>
            <a:r>
              <a:rPr lang="en-US" altLang="zh-TW" b="0" i="1"/>
              <a:t>s</a:t>
            </a:r>
            <a:r>
              <a:rPr lang="en-US" altLang="zh-TW" b="0"/>
              <a:t>) &gt; 0, </a:t>
            </a:r>
            <a:r>
              <a:rPr lang="zh-TW" altLang="en-US" b="0"/>
              <a:t>所以</a:t>
            </a:r>
          </a:p>
        </p:txBody>
      </p:sp>
      <p:graphicFrame>
        <p:nvGraphicFramePr>
          <p:cNvPr id="6150" name="Object 10"/>
          <p:cNvGraphicFramePr>
            <a:graphicFrameLocks noChangeAspect="1"/>
          </p:cNvGraphicFramePr>
          <p:nvPr/>
        </p:nvGraphicFramePr>
        <p:xfrm>
          <a:off x="5016500" y="3055938"/>
          <a:ext cx="1155700" cy="596900"/>
        </p:xfrm>
        <a:graphic>
          <a:graphicData uri="http://schemas.openxmlformats.org/presentationml/2006/ole">
            <p:oleObj spid="_x0000_s6150" name="Equation" r:id="rId7" imgW="1155700" imgH="596900" progId="Equation.DSMT4">
              <p:embed/>
            </p:oleObj>
          </a:graphicData>
        </a:graphic>
      </p:graphicFrame>
      <p:sp>
        <p:nvSpPr>
          <p:cNvPr id="6161" name="文字方塊 11"/>
          <p:cNvSpPr txBox="1">
            <a:spLocks noChangeArrowheads="1"/>
          </p:cNvSpPr>
          <p:nvPr/>
        </p:nvSpPr>
        <p:spPr bwMode="auto">
          <a:xfrm>
            <a:off x="2771775" y="620713"/>
            <a:ext cx="25209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(text page 275)</a:t>
            </a:r>
            <a:endParaRPr lang="zh-TW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725AB5-0B0A-440C-AC0C-232352287BCC}" type="slidenum">
              <a:rPr lang="en-US" altLang="zh-TW" smtClean="0"/>
              <a:pPr/>
              <a:t>478</a:t>
            </a:fld>
            <a:endParaRPr lang="en-US" altLang="zh-TW" smtClean="0"/>
          </a:p>
        </p:txBody>
      </p:sp>
      <p:sp>
        <p:nvSpPr>
          <p:cNvPr id="60421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61928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3333FF"/>
                </a:solidFill>
              </a:rPr>
              <a:t>Convolution </a:t>
            </a:r>
            <a:r>
              <a:rPr lang="zh-TW" altLang="en-US">
                <a:solidFill>
                  <a:srgbClr val="3333FF"/>
                </a:solidFill>
              </a:rPr>
              <a:t>的物理意義 </a:t>
            </a:r>
            <a:r>
              <a:rPr lang="en-US" altLang="zh-TW">
                <a:solidFill>
                  <a:srgbClr val="3333FF"/>
                </a:solidFill>
              </a:rPr>
              <a:t>(</a:t>
            </a:r>
            <a:r>
              <a:rPr lang="zh-TW" altLang="en-US">
                <a:solidFill>
                  <a:srgbClr val="3333FF"/>
                </a:solidFill>
              </a:rPr>
              <a:t>重要</a:t>
            </a:r>
            <a:r>
              <a:rPr lang="en-US" altLang="zh-TW">
                <a:solidFill>
                  <a:srgbClr val="3333FF"/>
                </a:solidFill>
              </a:rPr>
              <a:t>) </a:t>
            </a:r>
          </a:p>
        </p:txBody>
      </p:sp>
      <p:graphicFrame>
        <p:nvGraphicFramePr>
          <p:cNvPr id="60418" name="Object 3"/>
          <p:cNvGraphicFramePr>
            <a:graphicFrameLocks noChangeAspect="1"/>
          </p:cNvGraphicFramePr>
          <p:nvPr/>
        </p:nvGraphicFramePr>
        <p:xfrm>
          <a:off x="2051050" y="1052513"/>
          <a:ext cx="2711450" cy="558800"/>
        </p:xfrm>
        <a:graphic>
          <a:graphicData uri="http://schemas.openxmlformats.org/presentationml/2006/ole">
            <p:oleObj spid="_x0000_s60418" name="Equation" r:id="rId3" imgW="2717800" imgH="558800" progId="Equation.DSMT4">
              <p:embed/>
            </p:oleObj>
          </a:graphicData>
        </a:graphic>
      </p:graphicFrame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1476375" y="1125538"/>
            <a:ext cx="5048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當</a:t>
            </a:r>
          </a:p>
        </p:txBody>
      </p:sp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323850" y="2205038"/>
            <a:ext cx="66246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Input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>
                <a:sym typeface="Symbol" pitchFamily="18" charset="2"/>
              </a:rPr>
              <a:t></a:t>
            </a:r>
            <a:r>
              <a:rPr lang="en-US" altLang="zh-TW" b="0">
                <a:sym typeface="Symbol" pitchFamily="18" charset="2"/>
              </a:rPr>
              <a:t>) </a:t>
            </a:r>
            <a:r>
              <a:rPr lang="zh-TW" altLang="en-US" b="0">
                <a:sym typeface="Symbol" pitchFamily="18" charset="2"/>
              </a:rPr>
              <a:t>對 </a:t>
            </a:r>
            <a:r>
              <a:rPr lang="en-US" altLang="zh-TW" b="0">
                <a:sym typeface="Symbol" pitchFamily="18" charset="2"/>
              </a:rPr>
              <a:t>output </a:t>
            </a:r>
            <a:r>
              <a:rPr lang="en-US" altLang="zh-TW" b="0" i="1">
                <a:sym typeface="Symbol" pitchFamily="18" charset="2"/>
              </a:rPr>
              <a:t>y</a:t>
            </a:r>
            <a:r>
              <a:rPr lang="en-US" altLang="zh-TW" b="0">
                <a:sym typeface="Symbol" pitchFamily="18" charset="2"/>
              </a:rPr>
              <a:t>(</a:t>
            </a:r>
            <a:r>
              <a:rPr lang="en-US" altLang="zh-TW" b="0" i="1">
                <a:sym typeface="Symbol" pitchFamily="18" charset="2"/>
              </a:rPr>
              <a:t>t</a:t>
            </a:r>
            <a:r>
              <a:rPr lang="en-US" altLang="zh-TW" b="0">
                <a:sym typeface="Symbol" pitchFamily="18" charset="2"/>
              </a:rPr>
              <a:t>) </a:t>
            </a:r>
            <a:r>
              <a:rPr lang="zh-TW" altLang="en-US" b="0">
                <a:sym typeface="Symbol" pitchFamily="18" charset="2"/>
              </a:rPr>
              <a:t>的</a:t>
            </a:r>
            <a:r>
              <a:rPr lang="zh-TW" altLang="en-US" b="0">
                <a:solidFill>
                  <a:srgbClr val="3333FF"/>
                </a:solidFill>
                <a:sym typeface="Symbol" pitchFamily="18" charset="2"/>
              </a:rPr>
              <a:t>影響為</a:t>
            </a:r>
            <a:r>
              <a:rPr lang="zh-TW" altLang="en-US" b="0">
                <a:sym typeface="Symbol" pitchFamily="18" charset="2"/>
              </a:rPr>
              <a:t>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g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t</a:t>
            </a:r>
            <a:r>
              <a:rPr lang="en-US" altLang="zh-TW" b="0" i="1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−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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) </a:t>
            </a:r>
          </a:p>
        </p:txBody>
      </p:sp>
      <p:sp>
        <p:nvSpPr>
          <p:cNvPr id="60424" name="Rectangle 6"/>
          <p:cNvSpPr>
            <a:spLocks noChangeArrowheads="1"/>
          </p:cNvSpPr>
          <p:nvPr/>
        </p:nvSpPr>
        <p:spPr bwMode="auto">
          <a:xfrm>
            <a:off x="1187450" y="2852738"/>
            <a:ext cx="5111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g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t−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) </a:t>
            </a:r>
            <a:r>
              <a:rPr lang="zh-TW" altLang="en-US" b="0" u="sng">
                <a:solidFill>
                  <a:srgbClr val="3333FF"/>
                </a:solidFill>
                <a:sym typeface="Symbol" pitchFamily="18" charset="2"/>
              </a:rPr>
              <a:t>只和 </a:t>
            </a:r>
            <a:r>
              <a:rPr lang="en-US" altLang="zh-TW" i="1" u="sng">
                <a:solidFill>
                  <a:srgbClr val="3333FF"/>
                </a:solidFill>
                <a:sym typeface="Symbol" pitchFamily="18" charset="2"/>
              </a:rPr>
              <a:t>t</a:t>
            </a:r>
            <a:r>
              <a:rPr lang="en-US" altLang="zh-TW" u="sng">
                <a:solidFill>
                  <a:srgbClr val="3333FF"/>
                </a:solidFill>
                <a:sym typeface="Symbol" pitchFamily="18" charset="2"/>
              </a:rPr>
              <a:t> </a:t>
            </a:r>
            <a:r>
              <a:rPr lang="zh-TW" altLang="en-US" u="sng">
                <a:solidFill>
                  <a:srgbClr val="3333FF"/>
                </a:solidFill>
                <a:sym typeface="Symbol" pitchFamily="18" charset="2"/>
              </a:rPr>
              <a:t>與 </a:t>
            </a:r>
            <a:r>
              <a:rPr lang="zh-TW" altLang="en-US" i="1" u="sng">
                <a:solidFill>
                  <a:srgbClr val="3333FF"/>
                </a:solidFill>
                <a:sym typeface="Symbol" pitchFamily="18" charset="2"/>
              </a:rPr>
              <a:t></a:t>
            </a:r>
            <a:r>
              <a:rPr lang="zh-TW" altLang="en-US" u="sng">
                <a:solidFill>
                  <a:srgbClr val="3333FF"/>
                </a:solidFill>
                <a:sym typeface="Symbol" pitchFamily="18" charset="2"/>
              </a:rPr>
              <a:t>  之間的差</a:t>
            </a:r>
            <a:r>
              <a:rPr lang="zh-TW" altLang="en-US" b="0" u="sng">
                <a:solidFill>
                  <a:srgbClr val="3333FF"/>
                </a:solidFill>
                <a:sym typeface="Symbol" pitchFamily="18" charset="2"/>
              </a:rPr>
              <a:t>有關</a:t>
            </a:r>
          </a:p>
        </p:txBody>
      </p:sp>
      <p:sp>
        <p:nvSpPr>
          <p:cNvPr id="60425" name="矩形 9"/>
          <p:cNvSpPr>
            <a:spLocks noChangeArrowheads="1"/>
          </p:cNvSpPr>
          <p:nvPr/>
        </p:nvSpPr>
        <p:spPr bwMode="auto">
          <a:xfrm>
            <a:off x="395288" y="3429000"/>
            <a:ext cx="71294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Input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>
                <a:sym typeface="Symbol" pitchFamily="18" charset="2"/>
              </a:rPr>
              <a:t></a:t>
            </a:r>
            <a:r>
              <a:rPr lang="en-US" altLang="zh-TW" b="0">
                <a:sym typeface="Symbol" pitchFamily="18" charset="2"/>
              </a:rPr>
              <a:t>) </a:t>
            </a:r>
            <a:r>
              <a:rPr lang="zh-TW" altLang="en-US" b="0">
                <a:sym typeface="Symbol" pitchFamily="18" charset="2"/>
              </a:rPr>
              <a:t>對 </a:t>
            </a:r>
            <a:r>
              <a:rPr lang="en-US" altLang="zh-TW" b="0">
                <a:sym typeface="Symbol" pitchFamily="18" charset="2"/>
              </a:rPr>
              <a:t>output </a:t>
            </a:r>
            <a:r>
              <a:rPr lang="en-US" altLang="zh-TW" b="0" i="1">
                <a:sym typeface="Symbol" pitchFamily="18" charset="2"/>
              </a:rPr>
              <a:t>y</a:t>
            </a:r>
            <a:r>
              <a:rPr lang="en-US" altLang="zh-TW" b="0">
                <a:sym typeface="Symbol" pitchFamily="18" charset="2"/>
              </a:rPr>
              <a:t>(</a:t>
            </a:r>
            <a:r>
              <a:rPr lang="en-US" altLang="zh-TW" b="0" i="1">
                <a:sym typeface="Symbol" pitchFamily="18" charset="2"/>
              </a:rPr>
              <a:t>t</a:t>
            </a:r>
            <a:r>
              <a:rPr lang="en-US" altLang="zh-TW" b="0">
                <a:sym typeface="Symbol" pitchFamily="18" charset="2"/>
              </a:rPr>
              <a:t>) </a:t>
            </a:r>
            <a:r>
              <a:rPr lang="zh-TW" altLang="en-US" b="0">
                <a:sym typeface="Symbol" pitchFamily="18" charset="2"/>
              </a:rPr>
              <a:t>的影響，決定於 </a:t>
            </a:r>
            <a:r>
              <a:rPr lang="en-US" altLang="zh-TW" i="1">
                <a:solidFill>
                  <a:srgbClr val="3333FF"/>
                </a:solidFill>
                <a:sym typeface="Symbol" pitchFamily="18" charset="2"/>
              </a:rPr>
              <a:t>t</a:t>
            </a:r>
            <a:r>
              <a:rPr lang="en-US" altLang="zh-TW">
                <a:solidFill>
                  <a:srgbClr val="3333FF"/>
                </a:solidFill>
                <a:sym typeface="Symbol" pitchFamily="18" charset="2"/>
              </a:rPr>
              <a:t> </a:t>
            </a:r>
            <a:r>
              <a:rPr lang="zh-TW" altLang="en-US">
                <a:solidFill>
                  <a:srgbClr val="3333FF"/>
                </a:solidFill>
                <a:sym typeface="Symbol" pitchFamily="18" charset="2"/>
              </a:rPr>
              <a:t>與 </a:t>
            </a:r>
            <a:r>
              <a:rPr lang="zh-TW" altLang="en-US" i="1">
                <a:solidFill>
                  <a:srgbClr val="3333FF"/>
                </a:solidFill>
                <a:sym typeface="Symbol" pitchFamily="18" charset="2"/>
              </a:rPr>
              <a:t></a:t>
            </a:r>
            <a:r>
              <a:rPr lang="zh-TW" altLang="en-US">
                <a:solidFill>
                  <a:srgbClr val="3333FF"/>
                </a:solidFill>
                <a:sym typeface="Symbol" pitchFamily="18" charset="2"/>
              </a:rPr>
              <a:t>  之間的差</a:t>
            </a:r>
            <a:endParaRPr lang="zh-TW" altLang="en-US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1150938" y="4365625"/>
          <a:ext cx="6208712" cy="1511300"/>
        </p:xfrm>
        <a:graphic>
          <a:graphicData uri="http://schemas.openxmlformats.org/presentationml/2006/ole">
            <p:oleObj spid="_x0000_s60419" name="Equation" r:id="rId4" imgW="6222960" imgH="1511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4A5328-AD80-44A4-8955-D98F40EF6B2A}" type="slidenum">
              <a:rPr lang="en-US" altLang="zh-TW" smtClean="0"/>
              <a:pPr/>
              <a:t>479</a:t>
            </a:fld>
            <a:endParaRPr lang="en-US" altLang="zh-TW" smtClean="0"/>
          </a:p>
        </p:txBody>
      </p:sp>
      <p:graphicFrame>
        <p:nvGraphicFramePr>
          <p:cNvPr id="61442" name="Object 3"/>
          <p:cNvGraphicFramePr>
            <a:graphicFrameLocks noChangeAspect="1"/>
          </p:cNvGraphicFramePr>
          <p:nvPr/>
        </p:nvGraphicFramePr>
        <p:xfrm>
          <a:off x="755650" y="765175"/>
          <a:ext cx="6208713" cy="1511300"/>
        </p:xfrm>
        <a:graphic>
          <a:graphicData uri="http://schemas.openxmlformats.org/presentationml/2006/ole">
            <p:oleObj spid="_x0000_s61442" name="Equation" r:id="rId3" imgW="6222960" imgH="1511280" progId="Equation.DSMT4">
              <p:embed/>
            </p:oleObj>
          </a:graphicData>
        </a:graphic>
      </p:graphicFrame>
      <p:sp>
        <p:nvSpPr>
          <p:cNvPr id="61444" name="文字方塊 9"/>
          <p:cNvSpPr txBox="1">
            <a:spLocks noChangeArrowheads="1"/>
          </p:cNvSpPr>
          <p:nvPr/>
        </p:nvSpPr>
        <p:spPr bwMode="auto">
          <a:xfrm>
            <a:off x="468313" y="3141663"/>
            <a:ext cx="8280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zh-TW" altLang="en-US" b="0"/>
              <a:t>例如：</a:t>
            </a:r>
            <a:r>
              <a:rPr lang="en-US" altLang="zh-TW" b="0" i="1"/>
              <a:t> f</a:t>
            </a:r>
            <a:r>
              <a:rPr lang="en-US" altLang="zh-TW" b="0"/>
              <a:t>(</a:t>
            </a:r>
            <a:r>
              <a:rPr lang="en-US" altLang="zh-TW" b="0" i="1">
                <a:sym typeface="Symbol" pitchFamily="18" charset="2"/>
              </a:rPr>
              <a:t></a:t>
            </a:r>
            <a:r>
              <a:rPr lang="en-US" altLang="zh-TW" b="0">
                <a:sym typeface="Symbol" pitchFamily="18" charset="2"/>
              </a:rPr>
              <a:t>) </a:t>
            </a:r>
            <a:r>
              <a:rPr lang="zh-TW" altLang="en-US" b="0">
                <a:sym typeface="Symbol" pitchFamily="18" charset="2"/>
              </a:rPr>
              <a:t>是在 </a:t>
            </a:r>
            <a:r>
              <a:rPr lang="en-US" altLang="zh-TW" b="0" i="1">
                <a:sym typeface="Symbol" pitchFamily="18" charset="2"/>
              </a:rPr>
              <a:t></a:t>
            </a:r>
            <a:r>
              <a:rPr lang="en-US" altLang="zh-TW" b="0">
                <a:sym typeface="Symbol" pitchFamily="18" charset="2"/>
              </a:rPr>
              <a:t>  </a:t>
            </a:r>
            <a:r>
              <a:rPr lang="zh-TW" altLang="en-US" b="0">
                <a:sym typeface="Symbol" pitchFamily="18" charset="2"/>
              </a:rPr>
              <a:t>這個時間點上太陽照射到某個地方的熱量</a:t>
            </a:r>
            <a:endParaRPr lang="en-US" altLang="zh-TW" b="0">
              <a:sym typeface="Symbol" pitchFamily="18" charset="2"/>
            </a:endParaRPr>
          </a:p>
          <a:p>
            <a:pPr algn="just" eaLnBrk="1" hangingPunct="1"/>
            <a:r>
              <a:rPr lang="en-US" altLang="zh-TW" b="0">
                <a:sym typeface="Symbol" pitchFamily="18" charset="2"/>
              </a:rPr>
              <a:t>            </a:t>
            </a:r>
            <a:r>
              <a:rPr lang="en-US" altLang="zh-TW" b="0" i="1">
                <a:sym typeface="Symbol" pitchFamily="18" charset="2"/>
              </a:rPr>
              <a:t>g</a:t>
            </a:r>
            <a:r>
              <a:rPr lang="en-US" altLang="zh-TW" b="0">
                <a:sym typeface="Symbol" pitchFamily="18" charset="2"/>
              </a:rPr>
              <a:t>(</a:t>
            </a:r>
            <a:r>
              <a:rPr lang="en-US" altLang="zh-TW" b="0" i="1">
                <a:sym typeface="Symbol" pitchFamily="18" charset="2"/>
              </a:rPr>
              <a:t>t</a:t>
            </a:r>
            <a:r>
              <a:rPr lang="en-US" altLang="zh-TW" b="0">
                <a:sym typeface="Symbol" pitchFamily="18" charset="2"/>
              </a:rPr>
              <a:t>-</a:t>
            </a:r>
            <a:r>
              <a:rPr lang="en-US" altLang="zh-TW" b="0" i="1">
                <a:sym typeface="Symbol" pitchFamily="18" charset="2"/>
              </a:rPr>
              <a:t></a:t>
            </a:r>
            <a:r>
              <a:rPr lang="en-US" altLang="zh-TW" b="0">
                <a:sym typeface="Symbol" pitchFamily="18" charset="2"/>
              </a:rPr>
              <a:t>) </a:t>
            </a:r>
            <a:r>
              <a:rPr lang="zh-TW" altLang="en-US" b="0">
                <a:sym typeface="Symbol" pitchFamily="18" charset="2"/>
              </a:rPr>
              <a:t>可想像成是經過了</a:t>
            </a:r>
            <a:r>
              <a:rPr lang="en-US" altLang="zh-TW" b="0" i="1">
                <a:sym typeface="Symbol" pitchFamily="18" charset="2"/>
              </a:rPr>
              <a:t>t</a:t>
            </a:r>
            <a:r>
              <a:rPr lang="en-US" altLang="zh-TW" b="0">
                <a:sym typeface="Symbol" pitchFamily="18" charset="2"/>
              </a:rPr>
              <a:t>-</a:t>
            </a:r>
            <a:r>
              <a:rPr lang="en-US" altLang="zh-TW" b="0" i="1">
                <a:sym typeface="Symbol" pitchFamily="18" charset="2"/>
              </a:rPr>
              <a:t></a:t>
            </a:r>
            <a:r>
              <a:rPr lang="zh-TW" altLang="en-US" b="0">
                <a:sym typeface="Symbol" pitchFamily="18" charset="2"/>
              </a:rPr>
              <a:t> 的時間之後，還未幅射回外太</a:t>
            </a:r>
            <a:r>
              <a:rPr lang="en-US" altLang="zh-TW" b="0">
                <a:sym typeface="Symbol" pitchFamily="18" charset="2"/>
              </a:rPr>
              <a:t/>
            </a:r>
            <a:br>
              <a:rPr lang="en-US" altLang="zh-TW" b="0">
                <a:sym typeface="Symbol" pitchFamily="18" charset="2"/>
              </a:rPr>
            </a:br>
            <a:r>
              <a:rPr lang="en-US" altLang="zh-TW" b="0">
                <a:sym typeface="Symbol" pitchFamily="18" charset="2"/>
              </a:rPr>
              <a:t>            </a:t>
            </a:r>
            <a:r>
              <a:rPr lang="zh-TW" altLang="en-US" b="0">
                <a:sym typeface="Symbol" pitchFamily="18" charset="2"/>
              </a:rPr>
              <a:t>熱量比例</a:t>
            </a:r>
            <a:endParaRPr lang="en-US" altLang="zh-TW" b="0">
              <a:sym typeface="Symbol" pitchFamily="18" charset="2"/>
            </a:endParaRPr>
          </a:p>
          <a:p>
            <a:pPr algn="just" eaLnBrk="1" hangingPunct="1"/>
            <a:r>
              <a:rPr lang="en-US" altLang="zh-TW" b="0">
                <a:sym typeface="Symbol" pitchFamily="18" charset="2"/>
              </a:rPr>
              <a:t>            </a:t>
            </a:r>
            <a:r>
              <a:rPr lang="en-US" altLang="zh-TW" b="0" i="1">
                <a:sym typeface="Symbol" pitchFamily="18" charset="2"/>
              </a:rPr>
              <a:t>y</a:t>
            </a:r>
            <a:r>
              <a:rPr lang="en-US" altLang="zh-TW" b="0">
                <a:sym typeface="Symbol" pitchFamily="18" charset="2"/>
              </a:rPr>
              <a:t>(</a:t>
            </a:r>
            <a:r>
              <a:rPr lang="en-US" altLang="zh-TW" b="0" i="1">
                <a:sym typeface="Symbol" pitchFamily="18" charset="2"/>
              </a:rPr>
              <a:t>t</a:t>
            </a:r>
            <a:r>
              <a:rPr lang="en-US" altLang="zh-TW" b="0">
                <a:sym typeface="Symbol" pitchFamily="18" charset="2"/>
              </a:rPr>
              <a:t>) </a:t>
            </a:r>
            <a:r>
              <a:rPr lang="zh-TW" altLang="en-US" b="0">
                <a:sym typeface="Symbol" pitchFamily="18" charset="2"/>
              </a:rPr>
              <a:t>可想像成是溫度</a:t>
            </a:r>
            <a:endParaRPr lang="zh-TW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86AD42-1F16-4F00-96E9-A7F0CA461583}" type="slidenum">
              <a:rPr lang="en-US" altLang="zh-TW" smtClean="0"/>
              <a:pPr/>
              <a:t>480</a:t>
            </a:fld>
            <a:endParaRPr lang="en-US" altLang="zh-TW" smtClean="0"/>
          </a:p>
        </p:txBody>
      </p:sp>
      <p:sp>
        <p:nvSpPr>
          <p:cNvPr id="62485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7771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7-4-3  Convolution Theorem</a:t>
            </a:r>
          </a:p>
        </p:txBody>
      </p:sp>
      <p:graphicFrame>
        <p:nvGraphicFramePr>
          <p:cNvPr id="62466" name="Object 3"/>
          <p:cNvGraphicFramePr>
            <a:graphicFrameLocks noChangeAspect="1"/>
          </p:cNvGraphicFramePr>
          <p:nvPr/>
        </p:nvGraphicFramePr>
        <p:xfrm>
          <a:off x="900113" y="1125538"/>
          <a:ext cx="5319712" cy="393700"/>
        </p:xfrm>
        <a:graphic>
          <a:graphicData uri="http://schemas.openxmlformats.org/presentationml/2006/ole">
            <p:oleObj spid="_x0000_s62466" name="Equation" r:id="rId3" imgW="5334000" imgH="393700" progId="Equation.DSMT4">
              <p:embed/>
            </p:oleObj>
          </a:graphicData>
        </a:graphic>
      </p:graphicFrame>
      <p:sp>
        <p:nvSpPr>
          <p:cNvPr id="62486" name="Text Box 4"/>
          <p:cNvSpPr txBox="1">
            <a:spLocks noChangeArrowheads="1"/>
          </p:cNvSpPr>
          <p:nvPr/>
        </p:nvSpPr>
        <p:spPr bwMode="auto">
          <a:xfrm>
            <a:off x="900113" y="1844675"/>
            <a:ext cx="1943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Convolution </a:t>
            </a:r>
          </a:p>
        </p:txBody>
      </p:sp>
      <p:sp>
        <p:nvSpPr>
          <p:cNvPr id="62487" name="Text Box 5"/>
          <p:cNvSpPr txBox="1">
            <a:spLocks noChangeArrowheads="1"/>
          </p:cNvSpPr>
          <p:nvPr/>
        </p:nvSpPr>
        <p:spPr bwMode="auto">
          <a:xfrm>
            <a:off x="4500563" y="1773238"/>
            <a:ext cx="1943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Multiplication </a:t>
            </a:r>
          </a:p>
        </p:txBody>
      </p:sp>
      <p:sp>
        <p:nvSpPr>
          <p:cNvPr id="62488" name="Line 6"/>
          <p:cNvSpPr>
            <a:spLocks noChangeShapeType="1"/>
          </p:cNvSpPr>
          <p:nvPr/>
        </p:nvSpPr>
        <p:spPr bwMode="auto">
          <a:xfrm>
            <a:off x="2555875" y="2060575"/>
            <a:ext cx="1944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2489" name="Text Box 7"/>
          <p:cNvSpPr txBox="1">
            <a:spLocks noChangeArrowheads="1"/>
          </p:cNvSpPr>
          <p:nvPr/>
        </p:nvSpPr>
        <p:spPr bwMode="auto">
          <a:xfrm>
            <a:off x="323850" y="2636838"/>
            <a:ext cx="1368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Proof:</a:t>
            </a:r>
          </a:p>
        </p:txBody>
      </p:sp>
      <p:graphicFrame>
        <p:nvGraphicFramePr>
          <p:cNvPr id="62467" name="Object 8"/>
          <p:cNvGraphicFramePr>
            <a:graphicFrameLocks noChangeAspect="1"/>
          </p:cNvGraphicFramePr>
          <p:nvPr/>
        </p:nvGraphicFramePr>
        <p:xfrm>
          <a:off x="1389063" y="2565400"/>
          <a:ext cx="5153025" cy="1257300"/>
        </p:xfrm>
        <a:graphic>
          <a:graphicData uri="http://schemas.openxmlformats.org/presentationml/2006/ole">
            <p:oleObj spid="_x0000_s62467" name="Equation" r:id="rId4" imgW="5168900" imgH="1257300" progId="Equation.DSMT4">
              <p:embed/>
            </p:oleObj>
          </a:graphicData>
        </a:graphic>
      </p:graphicFrame>
      <p:sp>
        <p:nvSpPr>
          <p:cNvPr id="62490" name="Text Box 9"/>
          <p:cNvSpPr txBox="1">
            <a:spLocks noChangeArrowheads="1"/>
          </p:cNvSpPr>
          <p:nvPr/>
        </p:nvSpPr>
        <p:spPr bwMode="auto">
          <a:xfrm>
            <a:off x="4572000" y="3860800"/>
            <a:ext cx="23034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3333FF"/>
                </a:solidFill>
              </a:rPr>
              <a:t>令 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</a:rPr>
              <a:t> =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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 +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</a:t>
            </a:r>
          </a:p>
        </p:txBody>
      </p:sp>
      <p:graphicFrame>
        <p:nvGraphicFramePr>
          <p:cNvPr id="62468" name="Object 10"/>
          <p:cNvGraphicFramePr>
            <a:graphicFrameLocks noChangeAspect="1"/>
          </p:cNvGraphicFramePr>
          <p:nvPr/>
        </p:nvGraphicFramePr>
        <p:xfrm>
          <a:off x="2555875" y="4652963"/>
          <a:ext cx="3124200" cy="558800"/>
        </p:xfrm>
        <a:graphic>
          <a:graphicData uri="http://schemas.openxmlformats.org/presentationml/2006/ole">
            <p:oleObj spid="_x0000_s62468" name="Equation" r:id="rId5" imgW="3124200" imgH="558800" progId="Equation.DSMT4">
              <p:embed/>
            </p:oleObj>
          </a:graphicData>
        </a:graphic>
      </p:graphicFrame>
      <p:graphicFrame>
        <p:nvGraphicFramePr>
          <p:cNvPr id="62469" name="Object 11"/>
          <p:cNvGraphicFramePr>
            <a:graphicFrameLocks noChangeAspect="1"/>
          </p:cNvGraphicFramePr>
          <p:nvPr/>
        </p:nvGraphicFramePr>
        <p:xfrm>
          <a:off x="2555875" y="5300663"/>
          <a:ext cx="4470400" cy="558800"/>
        </p:xfrm>
        <a:graphic>
          <a:graphicData uri="http://schemas.openxmlformats.org/presentationml/2006/ole">
            <p:oleObj spid="_x0000_s62469" name="Equation" r:id="rId6" imgW="4470400" imgH="558800" progId="Equation.DSMT4">
              <p:embed/>
            </p:oleObj>
          </a:graphicData>
        </a:graphic>
      </p:graphicFrame>
      <p:sp>
        <p:nvSpPr>
          <p:cNvPr id="62491" name="Line 12"/>
          <p:cNvSpPr>
            <a:spLocks noChangeShapeType="1"/>
          </p:cNvSpPr>
          <p:nvPr/>
        </p:nvSpPr>
        <p:spPr bwMode="auto">
          <a:xfrm>
            <a:off x="4572000" y="3789363"/>
            <a:ext cx="0" cy="935037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2492" name="Text Box 13"/>
          <p:cNvSpPr txBox="1">
            <a:spLocks noChangeArrowheads="1"/>
          </p:cNvSpPr>
          <p:nvPr/>
        </p:nvSpPr>
        <p:spPr bwMode="auto">
          <a:xfrm>
            <a:off x="3059113" y="3860800"/>
            <a:ext cx="158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note (A) </a:t>
            </a:r>
            <a:br>
              <a:rPr lang="en-US" altLang="zh-TW" b="0">
                <a:solidFill>
                  <a:srgbClr val="3333FF"/>
                </a:solidFill>
              </a:rPr>
            </a:br>
            <a:r>
              <a:rPr lang="zh-TW" altLang="en-US" b="0">
                <a:solidFill>
                  <a:srgbClr val="3333FF"/>
                </a:solidFill>
              </a:rPr>
              <a:t>見後頁說明</a:t>
            </a:r>
          </a:p>
        </p:txBody>
      </p:sp>
      <p:sp>
        <p:nvSpPr>
          <p:cNvPr id="62493" name="Text Box 14"/>
          <p:cNvSpPr txBox="1">
            <a:spLocks noChangeArrowheads="1"/>
          </p:cNvSpPr>
          <p:nvPr/>
        </p:nvSpPr>
        <p:spPr bwMode="auto">
          <a:xfrm>
            <a:off x="900113" y="4797425"/>
            <a:ext cx="1728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note (B ) </a:t>
            </a:r>
            <a:br>
              <a:rPr lang="en-US" altLang="zh-TW" b="0">
                <a:solidFill>
                  <a:srgbClr val="3333FF"/>
                </a:solidFill>
              </a:rPr>
            </a:br>
            <a:r>
              <a:rPr lang="zh-TW" altLang="en-US" b="0">
                <a:solidFill>
                  <a:srgbClr val="3333FF"/>
                </a:solidFill>
              </a:rPr>
              <a:t>見後頁說明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17B753-4771-4235-84FC-CC3B6FA143C1}" type="slidenum">
              <a:rPr lang="en-US" altLang="zh-TW" smtClean="0"/>
              <a:pPr/>
              <a:t>481</a:t>
            </a:fld>
            <a:endParaRPr lang="en-US" altLang="zh-TW" smtClean="0"/>
          </a:p>
        </p:txBody>
      </p:sp>
      <p:sp>
        <p:nvSpPr>
          <p:cNvPr id="63500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11509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定理： </a:t>
            </a:r>
          </a:p>
        </p:txBody>
      </p:sp>
      <p:graphicFrame>
        <p:nvGraphicFramePr>
          <p:cNvPr id="63490" name="Object 3"/>
          <p:cNvGraphicFramePr>
            <a:graphicFrameLocks noChangeAspect="1"/>
          </p:cNvGraphicFramePr>
          <p:nvPr/>
        </p:nvGraphicFramePr>
        <p:xfrm>
          <a:off x="1476375" y="908050"/>
          <a:ext cx="4051300" cy="469900"/>
        </p:xfrm>
        <a:graphic>
          <a:graphicData uri="http://schemas.openxmlformats.org/presentationml/2006/ole">
            <p:oleObj spid="_x0000_s63490" name="Equation" r:id="rId3" imgW="4051300" imgH="469900" progId="Equation.DSMT4">
              <p:embed/>
            </p:oleObj>
          </a:graphicData>
        </a:graphic>
      </p:graphicFrame>
      <p:graphicFrame>
        <p:nvGraphicFramePr>
          <p:cNvPr id="63491" name="Object 4"/>
          <p:cNvGraphicFramePr>
            <a:graphicFrameLocks noChangeAspect="1"/>
          </p:cNvGraphicFramePr>
          <p:nvPr/>
        </p:nvGraphicFramePr>
        <p:xfrm>
          <a:off x="5867400" y="765175"/>
          <a:ext cx="2159000" cy="1358900"/>
        </p:xfrm>
        <a:graphic>
          <a:graphicData uri="http://schemas.openxmlformats.org/presentationml/2006/ole">
            <p:oleObj spid="_x0000_s63491" name="Equation" r:id="rId4" imgW="2159000" imgH="1358900" progId="Equation.DSMT4">
              <p:embed/>
            </p:oleObj>
          </a:graphicData>
        </a:graphic>
      </p:graphicFrame>
      <p:graphicFrame>
        <p:nvGraphicFramePr>
          <p:cNvPr id="63492" name="Object 5"/>
          <p:cNvGraphicFramePr>
            <a:graphicFrameLocks noChangeAspect="1"/>
          </p:cNvGraphicFramePr>
          <p:nvPr/>
        </p:nvGraphicFramePr>
        <p:xfrm>
          <a:off x="5219700" y="2420938"/>
          <a:ext cx="3505200" cy="1333500"/>
        </p:xfrm>
        <a:graphic>
          <a:graphicData uri="http://schemas.openxmlformats.org/presentationml/2006/ole">
            <p:oleObj spid="_x0000_s63492" name="Equation" r:id="rId5" imgW="3505200" imgH="1333500" progId="Equation.DSMT4">
              <p:embed/>
            </p:oleObj>
          </a:graphicData>
        </a:graphic>
      </p:graphicFrame>
      <p:sp>
        <p:nvSpPr>
          <p:cNvPr id="63501" name="Text Box 7"/>
          <p:cNvSpPr txBox="1">
            <a:spLocks noChangeArrowheads="1"/>
          </p:cNvSpPr>
          <p:nvPr/>
        </p:nvSpPr>
        <p:spPr bwMode="auto">
          <a:xfrm>
            <a:off x="323850" y="2133600"/>
            <a:ext cx="2663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積分範圍的改變： </a:t>
            </a:r>
          </a:p>
        </p:txBody>
      </p:sp>
      <p:sp>
        <p:nvSpPr>
          <p:cNvPr id="63502" name="Text Box 8"/>
          <p:cNvSpPr txBox="1">
            <a:spLocks noChangeArrowheads="1"/>
          </p:cNvSpPr>
          <p:nvPr/>
        </p:nvSpPr>
        <p:spPr bwMode="auto">
          <a:xfrm>
            <a:off x="250825" y="260350"/>
            <a:ext cx="1079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note (A)</a:t>
            </a:r>
          </a:p>
        </p:txBody>
      </p:sp>
      <p:sp>
        <p:nvSpPr>
          <p:cNvPr id="63503" name="Text Box 9"/>
          <p:cNvSpPr txBox="1">
            <a:spLocks noChangeArrowheads="1"/>
          </p:cNvSpPr>
          <p:nvPr/>
        </p:nvSpPr>
        <p:spPr bwMode="auto">
          <a:xfrm>
            <a:off x="250825" y="1628775"/>
            <a:ext cx="1079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note (B)</a:t>
            </a:r>
          </a:p>
        </p:txBody>
      </p:sp>
      <p:pic>
        <p:nvPicPr>
          <p:cNvPr id="63504" name="圖片 10"/>
          <p:cNvPicPr>
            <a:picLocks noChangeAspect="1"/>
          </p:cNvPicPr>
          <p:nvPr/>
        </p:nvPicPr>
        <p:blipFill>
          <a:blip r:embed="rId6" cstate="print"/>
          <a:srcRect b="8609"/>
          <a:stretch>
            <a:fillRect/>
          </a:stretch>
        </p:blipFill>
        <p:spPr bwMode="auto">
          <a:xfrm>
            <a:off x="1331913" y="3103563"/>
            <a:ext cx="3384550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5" name="圖片 12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5470525"/>
            <a:ext cx="8302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6" name="文字方塊 13"/>
          <p:cNvSpPr txBox="1">
            <a:spLocks noChangeArrowheads="1"/>
          </p:cNvSpPr>
          <p:nvPr/>
        </p:nvSpPr>
        <p:spPr bwMode="auto">
          <a:xfrm>
            <a:off x="4284663" y="4508500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3333FF"/>
                </a:solidFill>
              </a:rPr>
              <a:t>Fig. 7.4.1</a:t>
            </a:r>
            <a:endParaRPr lang="zh-TW" altLang="en-US" b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3F6987-1EB0-4009-A376-24FE1EFDE0E6}" type="slidenum">
              <a:rPr lang="en-US" altLang="zh-TW" smtClean="0"/>
              <a:pPr/>
              <a:t>482</a:t>
            </a:fld>
            <a:endParaRPr lang="en-US" altLang="zh-TW" smtClean="0"/>
          </a:p>
        </p:txBody>
      </p:sp>
      <p:sp>
        <p:nvSpPr>
          <p:cNvPr id="64517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46085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3</a:t>
            </a:r>
            <a:r>
              <a:rPr lang="en-US" altLang="zh-TW" b="0"/>
              <a:t>  (text page 303)</a:t>
            </a:r>
          </a:p>
        </p:txBody>
      </p:sp>
      <p:graphicFrame>
        <p:nvGraphicFramePr>
          <p:cNvPr id="64514" name="Object 3"/>
          <p:cNvGraphicFramePr>
            <a:graphicFrameLocks noChangeAspect="1"/>
          </p:cNvGraphicFramePr>
          <p:nvPr/>
        </p:nvGraphicFramePr>
        <p:xfrm>
          <a:off x="971550" y="1341438"/>
          <a:ext cx="5207000" cy="635000"/>
        </p:xfrm>
        <a:graphic>
          <a:graphicData uri="http://schemas.openxmlformats.org/presentationml/2006/ole">
            <p:oleObj spid="_x0000_s64514" name="Equation" r:id="rId3" imgW="5207000" imgH="635000" progId="Equation.DSMT4">
              <p:embed/>
            </p:oleObj>
          </a:graphicData>
        </a:graphic>
      </p:graphicFrame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395288" y="2349500"/>
            <a:ext cx="4679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4</a:t>
            </a:r>
            <a:r>
              <a:rPr lang="en-US" altLang="zh-TW" b="0"/>
              <a:t>  (text page 304)</a:t>
            </a:r>
          </a:p>
        </p:txBody>
      </p:sp>
      <p:graphicFrame>
        <p:nvGraphicFramePr>
          <p:cNvPr id="64515" name="Object 5"/>
          <p:cNvGraphicFramePr>
            <a:graphicFrameLocks noChangeAspect="1"/>
          </p:cNvGraphicFramePr>
          <p:nvPr/>
        </p:nvGraphicFramePr>
        <p:xfrm>
          <a:off x="928688" y="2924175"/>
          <a:ext cx="6959600" cy="774700"/>
        </p:xfrm>
        <a:graphic>
          <a:graphicData uri="http://schemas.openxmlformats.org/presentationml/2006/ole">
            <p:oleObj spid="_x0000_s64515" name="Equation" r:id="rId4" imgW="6959600" imgH="774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96CAFF-0118-4B93-8E32-2C6812409C7D}" type="slidenum">
              <a:rPr lang="en-US" altLang="zh-TW" smtClean="0"/>
              <a:pPr/>
              <a:t>483</a:t>
            </a:fld>
            <a:endParaRPr lang="en-US" altLang="zh-TW" smtClean="0"/>
          </a:p>
        </p:txBody>
      </p:sp>
      <p:sp>
        <p:nvSpPr>
          <p:cNvPr id="65543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9930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7-4-4  Integration</a:t>
            </a:r>
          </a:p>
        </p:txBody>
      </p:sp>
      <p:graphicFrame>
        <p:nvGraphicFramePr>
          <p:cNvPr id="65538" name="Object 3"/>
          <p:cNvGraphicFramePr>
            <a:graphicFrameLocks noChangeAspect="1"/>
          </p:cNvGraphicFramePr>
          <p:nvPr/>
        </p:nvGraphicFramePr>
        <p:xfrm>
          <a:off x="900113" y="1268413"/>
          <a:ext cx="3898900" cy="647700"/>
        </p:xfrm>
        <a:graphic>
          <a:graphicData uri="http://schemas.openxmlformats.org/presentationml/2006/ole">
            <p:oleObj spid="_x0000_s65538" name="Equation" r:id="rId3" imgW="3898900" imgH="647700" progId="Equation.DSMT4">
              <p:embed/>
            </p:oleObj>
          </a:graphicData>
        </a:graphic>
      </p:graphicFrame>
      <p:sp>
        <p:nvSpPr>
          <p:cNvPr id="65544" name="Text Box 4"/>
          <p:cNvSpPr txBox="1">
            <a:spLocks noChangeArrowheads="1"/>
          </p:cNvSpPr>
          <p:nvPr/>
        </p:nvSpPr>
        <p:spPr bwMode="auto">
          <a:xfrm>
            <a:off x="3779838" y="2205038"/>
            <a:ext cx="32400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</a:t>
            </a:r>
            <a:r>
              <a:rPr lang="zh-TW" altLang="en-US" b="0"/>
              <a:t>想成 “負一次微分”</a:t>
            </a:r>
            <a:r>
              <a:rPr lang="en-US" altLang="zh-TW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D60E48-FEC4-4CF5-9B20-4578C8BE19CE}" type="slidenum">
              <a:rPr lang="en-US" altLang="zh-TW" smtClean="0"/>
              <a:pPr/>
              <a:t>484</a:t>
            </a:fld>
            <a:endParaRPr lang="en-US" altLang="zh-TW" smtClean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827088" y="1052513"/>
          <a:ext cx="4203700" cy="774700"/>
        </p:xfrm>
        <a:graphic>
          <a:graphicData uri="http://schemas.openxmlformats.org/presentationml/2006/ole">
            <p:oleObj spid="_x0000_s66562" name="Equation" r:id="rId3" imgW="4203700" imgH="774700" progId="Equation.DSMT4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827088" y="2708275"/>
          <a:ext cx="3340100" cy="647700"/>
        </p:xfrm>
        <a:graphic>
          <a:graphicData uri="http://schemas.openxmlformats.org/presentationml/2006/ole">
            <p:oleObj spid="_x0000_s66563" name="Equation" r:id="rId4" imgW="3340100" imgH="647700" progId="Equation.DSMT4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827088" y="3573463"/>
          <a:ext cx="4914900" cy="647700"/>
        </p:xfrm>
        <a:graphic>
          <a:graphicData uri="http://schemas.openxmlformats.org/presentationml/2006/ole">
            <p:oleObj spid="_x0000_s66564" name="Equation" r:id="rId5" imgW="4914900" imgH="647700" progId="Equation.DSMT4">
              <p:embed/>
            </p:oleObj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971550" y="4508500"/>
          <a:ext cx="5994400" cy="647700"/>
        </p:xfrm>
        <a:graphic>
          <a:graphicData uri="http://schemas.openxmlformats.org/presentationml/2006/ole">
            <p:oleObj spid="_x0000_s66565" name="Equation" r:id="rId6" imgW="5994400" imgH="647700" progId="Equation.DSMT4">
              <p:embed/>
            </p:oleObj>
          </a:graphicData>
        </a:graphic>
      </p:graphicFrame>
      <p:sp>
        <p:nvSpPr>
          <p:cNvPr id="66569" name="Text Box 6"/>
          <p:cNvSpPr txBox="1">
            <a:spLocks noChangeArrowheads="1"/>
          </p:cNvSpPr>
          <p:nvPr/>
        </p:nvSpPr>
        <p:spPr bwMode="auto">
          <a:xfrm>
            <a:off x="468313" y="549275"/>
            <a:ext cx="18716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Example:</a:t>
            </a:r>
          </a:p>
        </p:txBody>
      </p:sp>
      <p:sp>
        <p:nvSpPr>
          <p:cNvPr id="66570" name="Text Box 7"/>
          <p:cNvSpPr txBox="1">
            <a:spLocks noChangeArrowheads="1"/>
          </p:cNvSpPr>
          <p:nvPr/>
        </p:nvSpPr>
        <p:spPr bwMode="auto">
          <a:xfrm>
            <a:off x="468313" y="2205038"/>
            <a:ext cx="1871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6A3956-B072-4A33-A25B-DC842BC40879}" type="slidenum">
              <a:rPr lang="en-US" altLang="zh-TW" smtClean="0"/>
              <a:pPr/>
              <a:t>485</a:t>
            </a:fld>
            <a:endParaRPr lang="en-US" altLang="zh-TW" smtClean="0"/>
          </a:p>
        </p:txBody>
      </p:sp>
      <p:sp>
        <p:nvSpPr>
          <p:cNvPr id="67606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06608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7-4-5  Transform of a Periodic Function </a:t>
            </a:r>
          </a:p>
        </p:txBody>
      </p:sp>
      <p:sp>
        <p:nvSpPr>
          <p:cNvPr id="67607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18732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Theorem 7.4.3</a:t>
            </a:r>
          </a:p>
        </p:txBody>
      </p:sp>
      <p:sp>
        <p:nvSpPr>
          <p:cNvPr id="67608" name="Text Box 4"/>
          <p:cNvSpPr txBox="1">
            <a:spLocks noChangeArrowheads="1"/>
          </p:cNvSpPr>
          <p:nvPr/>
        </p:nvSpPr>
        <p:spPr bwMode="auto">
          <a:xfrm>
            <a:off x="2124075" y="1052513"/>
            <a:ext cx="30241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When  </a:t>
            </a:r>
            <a:r>
              <a:rPr lang="en-US" altLang="zh-TW" b="0" i="1">
                <a:solidFill>
                  <a:srgbClr val="3333FF"/>
                </a:solidFill>
              </a:rPr>
              <a:t>f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</a:rPr>
              <a:t> + 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</a:rPr>
              <a:t>) = </a:t>
            </a:r>
            <a:r>
              <a:rPr lang="en-US" altLang="zh-TW" b="0" i="1">
                <a:solidFill>
                  <a:srgbClr val="3333FF"/>
                </a:solidFill>
              </a:rPr>
              <a:t>f</a:t>
            </a:r>
            <a:r>
              <a:rPr lang="en-US" altLang="zh-TW" b="0">
                <a:solidFill>
                  <a:srgbClr val="3333FF"/>
                </a:solidFill>
              </a:rPr>
              <a:t>(</a:t>
            </a:r>
            <a:r>
              <a:rPr lang="en-US" altLang="zh-TW" b="0" i="1">
                <a:solidFill>
                  <a:srgbClr val="3333FF"/>
                </a:solidFill>
              </a:rPr>
              <a:t>t</a:t>
            </a:r>
            <a:r>
              <a:rPr lang="en-US" altLang="zh-TW" b="0">
                <a:solidFill>
                  <a:srgbClr val="3333FF"/>
                </a:solidFill>
              </a:rPr>
              <a:t>)</a:t>
            </a:r>
          </a:p>
        </p:txBody>
      </p:sp>
      <p:graphicFrame>
        <p:nvGraphicFramePr>
          <p:cNvPr id="67586" name="Object 5"/>
          <p:cNvGraphicFramePr>
            <a:graphicFrameLocks noChangeAspect="1"/>
          </p:cNvGraphicFramePr>
          <p:nvPr/>
        </p:nvGraphicFramePr>
        <p:xfrm>
          <a:off x="1403350" y="1700213"/>
          <a:ext cx="3505200" cy="622300"/>
        </p:xfrm>
        <a:graphic>
          <a:graphicData uri="http://schemas.openxmlformats.org/presentationml/2006/ole">
            <p:oleObj spid="_x0000_s67586" name="Equation" r:id="rId3" imgW="3505200" imgH="622300" progId="Equation.DSMT4">
              <p:embed/>
            </p:oleObj>
          </a:graphicData>
        </a:graphic>
      </p:graphicFrame>
      <p:sp>
        <p:nvSpPr>
          <p:cNvPr id="67609" name="Text Box 6"/>
          <p:cNvSpPr txBox="1">
            <a:spLocks noChangeArrowheads="1"/>
          </p:cNvSpPr>
          <p:nvPr/>
        </p:nvSpPr>
        <p:spPr bwMode="auto">
          <a:xfrm>
            <a:off x="395288" y="1773238"/>
            <a:ext cx="7921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then</a:t>
            </a:r>
          </a:p>
        </p:txBody>
      </p:sp>
      <p:sp>
        <p:nvSpPr>
          <p:cNvPr id="67610" name="Text Box 7"/>
          <p:cNvSpPr txBox="1">
            <a:spLocks noChangeArrowheads="1"/>
          </p:cNvSpPr>
          <p:nvPr/>
        </p:nvSpPr>
        <p:spPr bwMode="auto">
          <a:xfrm>
            <a:off x="323850" y="3141663"/>
            <a:ext cx="10080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Proof:</a:t>
            </a:r>
          </a:p>
        </p:txBody>
      </p:sp>
      <p:sp>
        <p:nvSpPr>
          <p:cNvPr id="67611" name="Text Box 8"/>
          <p:cNvSpPr txBox="1">
            <a:spLocks noChangeArrowheads="1"/>
          </p:cNvSpPr>
          <p:nvPr/>
        </p:nvSpPr>
        <p:spPr bwMode="auto">
          <a:xfrm>
            <a:off x="1331913" y="3141663"/>
            <a:ext cx="53276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令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 </a:t>
            </a:r>
            <a:r>
              <a:rPr lang="en-US" altLang="zh-TW" b="0" i="1"/>
              <a:t>f</a:t>
            </a:r>
            <a:r>
              <a:rPr lang="en-US" altLang="zh-TW" b="0"/>
              <a:t> (</a:t>
            </a:r>
            <a:r>
              <a:rPr lang="en-US" altLang="zh-TW" b="0" i="1"/>
              <a:t>t</a:t>
            </a:r>
            <a:r>
              <a:rPr lang="en-US" altLang="zh-TW" b="0"/>
              <a:t>)    when 0 </a:t>
            </a:r>
            <a:r>
              <a:rPr lang="en-US" altLang="zh-TW" b="0">
                <a:sym typeface="Symbol" pitchFamily="18" charset="2"/>
              </a:rPr>
              <a:t></a:t>
            </a:r>
            <a:r>
              <a:rPr lang="en-US" altLang="zh-TW" b="0"/>
              <a:t> </a:t>
            </a:r>
            <a:r>
              <a:rPr lang="en-US" altLang="zh-TW" b="0" i="1"/>
              <a:t>t</a:t>
            </a:r>
            <a:r>
              <a:rPr lang="en-US" altLang="zh-TW" b="0"/>
              <a:t> &lt; </a:t>
            </a:r>
            <a:r>
              <a:rPr lang="en-US" altLang="zh-TW" b="0" i="1"/>
              <a:t>T</a:t>
            </a:r>
            <a:endParaRPr lang="en-US" altLang="zh-TW" b="0"/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  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0           otherwise</a:t>
            </a:r>
          </a:p>
        </p:txBody>
      </p:sp>
      <p:sp>
        <p:nvSpPr>
          <p:cNvPr id="67612" name="Rectangle 9"/>
          <p:cNvSpPr>
            <a:spLocks noChangeArrowheads="1"/>
          </p:cNvSpPr>
          <p:nvPr/>
        </p:nvSpPr>
        <p:spPr bwMode="auto">
          <a:xfrm>
            <a:off x="539750" y="4221163"/>
            <a:ext cx="8064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 i="1"/>
              <a:t> f</a:t>
            </a:r>
            <a:r>
              <a:rPr lang="en-US" altLang="zh-TW" b="0"/>
              <a:t> (</a:t>
            </a:r>
            <a:r>
              <a:rPr lang="en-US" altLang="zh-TW" b="0" i="1"/>
              <a:t>t</a:t>
            </a:r>
            <a:r>
              <a:rPr lang="en-US" altLang="zh-TW" b="0"/>
              <a:t>) =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+ 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 </a:t>
            </a:r>
            <a:r>
              <a:rPr lang="en-US" altLang="zh-TW" b="0">
                <a:cs typeface="Times New Roman" pitchFamily="18" charset="0"/>
              </a:rPr>
              <a:t>− </a:t>
            </a:r>
            <a:r>
              <a:rPr lang="en-US" altLang="zh-TW" b="0" i="1">
                <a:cs typeface="Times New Roman" pitchFamily="18" charset="0"/>
              </a:rPr>
              <a:t>T</a:t>
            </a:r>
            <a:r>
              <a:rPr lang="en-US" altLang="zh-TW" b="0"/>
              <a:t>)  +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 </a:t>
            </a:r>
            <a:r>
              <a:rPr lang="en-US" altLang="zh-TW" b="0"/>
              <a:t>− 2</a:t>
            </a:r>
            <a:r>
              <a:rPr lang="en-US" altLang="zh-TW" b="0" i="1"/>
              <a:t>T</a:t>
            </a:r>
            <a:r>
              <a:rPr lang="en-US" altLang="zh-TW" b="0"/>
              <a:t>) +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 </a:t>
            </a:r>
            <a:r>
              <a:rPr lang="en-US" altLang="zh-TW" b="0"/>
              <a:t>− 3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en-US" altLang="zh-TW" b="0" baseline="-25000"/>
              <a:t> </a:t>
            </a:r>
            <a:r>
              <a:rPr lang="en-US" altLang="zh-TW" b="0"/>
              <a:t>+ …………….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TW" b="0"/>
              <a:t>        =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+ 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 </a:t>
            </a:r>
            <a:r>
              <a:rPr lang="en-US" altLang="zh-TW" b="0"/>
              <a:t>−</a:t>
            </a:r>
            <a:r>
              <a:rPr lang="en-US" altLang="zh-TW" b="0" i="1"/>
              <a:t>T</a:t>
            </a:r>
            <a:r>
              <a:rPr lang="en-US" altLang="zh-TW" b="0"/>
              <a:t>)</a:t>
            </a:r>
            <a:r>
              <a:rPr lang="en-US" altLang="zh-TW" b="0" i="1"/>
              <a:t>u</a:t>
            </a:r>
            <a:r>
              <a:rPr lang="en-US" altLang="zh-TW" b="0"/>
              <a:t>(</a:t>
            </a:r>
            <a:r>
              <a:rPr lang="en-US" altLang="zh-TW" b="0" i="1"/>
              <a:t>t </a:t>
            </a:r>
            <a:r>
              <a:rPr lang="en-US" altLang="zh-TW" b="0"/>
              <a:t>− </a:t>
            </a:r>
            <a:r>
              <a:rPr lang="en-US" altLang="zh-TW" b="0" i="1"/>
              <a:t>T</a:t>
            </a:r>
            <a:r>
              <a:rPr lang="en-US" altLang="zh-TW" b="0"/>
              <a:t>) +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 </a:t>
            </a:r>
            <a:r>
              <a:rPr lang="en-US" altLang="zh-TW" b="0"/>
              <a:t>−2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en-US" altLang="zh-TW" b="0" i="1"/>
              <a:t>u</a:t>
            </a:r>
            <a:r>
              <a:rPr lang="en-US" altLang="zh-TW" b="0"/>
              <a:t>(</a:t>
            </a:r>
            <a:r>
              <a:rPr lang="en-US" altLang="zh-TW" b="0" i="1"/>
              <a:t>t </a:t>
            </a:r>
            <a:r>
              <a:rPr lang="en-US" altLang="zh-TW" b="0"/>
              <a:t>−2</a:t>
            </a:r>
            <a:r>
              <a:rPr lang="en-US" altLang="zh-TW" b="0" i="1"/>
              <a:t>T </a:t>
            </a:r>
            <a:r>
              <a:rPr lang="en-US" altLang="zh-TW" b="0"/>
              <a:t>) +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 </a:t>
            </a:r>
            <a:r>
              <a:rPr lang="en-US" altLang="zh-TW" b="0"/>
              <a:t>−3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en-US" altLang="zh-TW" b="0" i="1"/>
              <a:t>u</a:t>
            </a:r>
            <a:r>
              <a:rPr lang="en-US" altLang="zh-TW" b="0"/>
              <a:t>(</a:t>
            </a:r>
            <a:r>
              <a:rPr lang="en-US" altLang="zh-TW" b="0" i="1"/>
              <a:t>t </a:t>
            </a:r>
            <a:r>
              <a:rPr lang="en-US" altLang="zh-TW" b="0"/>
              <a:t>−3</a:t>
            </a:r>
            <a:r>
              <a:rPr lang="en-US" altLang="zh-TW" b="0" i="1"/>
              <a:t>T </a:t>
            </a:r>
            <a:r>
              <a:rPr lang="en-US" altLang="zh-TW" b="0"/>
              <a:t>)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TW" b="0"/>
              <a:t>           + …………….</a:t>
            </a:r>
          </a:p>
          <a:p>
            <a:pPr eaLnBrk="1" hangingPunct="1"/>
            <a:endParaRPr lang="en-US" altLang="zh-TW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69F69-0EA1-4DD0-85F6-09D3F675B8BC}" type="slidenum">
              <a:rPr lang="en-US" altLang="zh-TW" smtClean="0"/>
              <a:pPr/>
              <a:t>486</a:t>
            </a:fld>
            <a:endParaRPr lang="en-US" altLang="zh-TW" smtClean="0"/>
          </a:p>
        </p:txBody>
      </p:sp>
      <p:sp>
        <p:nvSpPr>
          <p:cNvPr id="68616" name="Rectangle 2"/>
          <p:cNvSpPr>
            <a:spLocks noChangeArrowheads="1"/>
          </p:cNvSpPr>
          <p:nvPr/>
        </p:nvSpPr>
        <p:spPr bwMode="auto">
          <a:xfrm>
            <a:off x="323850" y="404813"/>
            <a:ext cx="81359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 i="1"/>
              <a:t> L</a:t>
            </a:r>
            <a:r>
              <a:rPr lang="en-US" altLang="zh-TW" b="0"/>
              <a:t>{</a:t>
            </a:r>
            <a:r>
              <a:rPr lang="en-US" altLang="zh-TW" b="0" i="1"/>
              <a:t>f</a:t>
            </a:r>
            <a:r>
              <a:rPr lang="en-US" altLang="zh-TW" b="0"/>
              <a:t> (</a:t>
            </a:r>
            <a:r>
              <a:rPr lang="en-US" altLang="zh-TW" b="0" i="1"/>
              <a:t>t</a:t>
            </a:r>
            <a:r>
              <a:rPr lang="en-US" altLang="zh-TW" b="0"/>
              <a:t>)} = </a:t>
            </a:r>
            <a:r>
              <a:rPr lang="en-US" altLang="zh-TW" b="0" i="1"/>
              <a:t>L</a:t>
            </a:r>
            <a:r>
              <a:rPr lang="en-US" altLang="zh-TW" b="0"/>
              <a:t>{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)} +  </a:t>
            </a:r>
            <a:r>
              <a:rPr lang="en-US" altLang="zh-TW" b="0" i="1"/>
              <a:t>L</a:t>
            </a:r>
            <a:r>
              <a:rPr lang="en-US" altLang="zh-TW" b="0"/>
              <a:t>{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 </a:t>
            </a:r>
            <a:r>
              <a:rPr lang="en-US" altLang="zh-TW" b="0">
                <a:cs typeface="Times New Roman" pitchFamily="18" charset="0"/>
              </a:rPr>
              <a:t>−</a:t>
            </a:r>
            <a:r>
              <a:rPr lang="en-US" altLang="zh-TW" b="0" i="1">
                <a:cs typeface="Times New Roman" pitchFamily="18" charset="0"/>
              </a:rPr>
              <a:t>T</a:t>
            </a:r>
            <a:r>
              <a:rPr lang="en-US" altLang="zh-TW" b="0"/>
              <a:t>)</a:t>
            </a:r>
            <a:r>
              <a:rPr lang="en-US" altLang="zh-TW" b="0" i="1"/>
              <a:t>u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 − </a:t>
            </a:r>
            <a:r>
              <a:rPr lang="en-US" altLang="zh-TW" b="0" i="1"/>
              <a:t>T</a:t>
            </a:r>
            <a:r>
              <a:rPr lang="en-US" altLang="zh-TW" b="0"/>
              <a:t>)}  +</a:t>
            </a:r>
            <a:r>
              <a:rPr lang="en-US" altLang="zh-TW" b="0" i="1"/>
              <a:t>L</a:t>
            </a:r>
            <a:r>
              <a:rPr lang="en-US" altLang="zh-TW" b="0"/>
              <a:t>{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 </a:t>
            </a:r>
            <a:r>
              <a:rPr lang="en-US" altLang="zh-TW" b="0"/>
              <a:t>− 2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en-US" altLang="zh-TW" b="0" i="1"/>
              <a:t>u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 − 2</a:t>
            </a:r>
            <a:r>
              <a:rPr lang="en-US" altLang="zh-TW" b="0" i="1"/>
              <a:t>T</a:t>
            </a:r>
            <a:r>
              <a:rPr lang="en-US" altLang="zh-TW" b="0"/>
              <a:t>)} </a:t>
            </a:r>
          </a:p>
          <a:p>
            <a:pPr eaLnBrk="1" hangingPunct="1">
              <a:spcBef>
                <a:spcPct val="30000"/>
              </a:spcBef>
            </a:pPr>
            <a:r>
              <a:rPr lang="en-US" altLang="zh-TW" b="0"/>
              <a:t>               +</a:t>
            </a:r>
            <a:r>
              <a:rPr lang="en-US" altLang="zh-TW" b="0" i="1"/>
              <a:t>L</a:t>
            </a:r>
            <a:r>
              <a:rPr lang="en-US" altLang="zh-TW" b="0"/>
              <a:t>{ </a:t>
            </a:r>
            <a:r>
              <a:rPr lang="en-US" altLang="zh-TW" b="0" i="1"/>
              <a:t>f</a:t>
            </a:r>
            <a:r>
              <a:rPr lang="en-US" altLang="zh-TW" b="0" baseline="-25000"/>
              <a:t>1</a:t>
            </a:r>
            <a:r>
              <a:rPr lang="en-US" altLang="zh-TW" b="0"/>
              <a:t>(</a:t>
            </a:r>
            <a:r>
              <a:rPr lang="en-US" altLang="zh-TW" b="0" i="1"/>
              <a:t>t </a:t>
            </a:r>
            <a:r>
              <a:rPr lang="en-US" altLang="zh-TW" b="0"/>
              <a:t>− 3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en-US" altLang="zh-TW" b="0" i="1"/>
              <a:t>u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 − 3</a:t>
            </a:r>
            <a:r>
              <a:rPr lang="en-US" altLang="zh-TW" b="0" i="1"/>
              <a:t>T</a:t>
            </a:r>
            <a:r>
              <a:rPr lang="en-US" altLang="zh-TW" b="0"/>
              <a:t>)} </a:t>
            </a:r>
            <a:r>
              <a:rPr lang="en-US" altLang="zh-TW" b="0" baseline="-25000"/>
              <a:t> </a:t>
            </a:r>
            <a:r>
              <a:rPr lang="en-US" altLang="zh-TW" b="0"/>
              <a:t>+ …………….</a:t>
            </a:r>
          </a:p>
        </p:txBody>
      </p:sp>
      <p:graphicFrame>
        <p:nvGraphicFramePr>
          <p:cNvPr id="68610" name="Object 3"/>
          <p:cNvGraphicFramePr>
            <a:graphicFrameLocks noChangeAspect="1"/>
          </p:cNvGraphicFramePr>
          <p:nvPr/>
        </p:nvGraphicFramePr>
        <p:xfrm>
          <a:off x="323850" y="1916113"/>
          <a:ext cx="2730500" cy="558800"/>
        </p:xfrm>
        <a:graphic>
          <a:graphicData uri="http://schemas.openxmlformats.org/presentationml/2006/ole">
            <p:oleObj spid="_x0000_s68610" name="Equation" r:id="rId3" imgW="2730500" imgH="558800" progId="Equation.DSMT4">
              <p:embed/>
            </p:oleObj>
          </a:graphicData>
        </a:graphic>
      </p:graphicFrame>
      <p:graphicFrame>
        <p:nvGraphicFramePr>
          <p:cNvPr id="68611" name="Object 4"/>
          <p:cNvGraphicFramePr>
            <a:graphicFrameLocks noChangeAspect="1"/>
          </p:cNvGraphicFramePr>
          <p:nvPr/>
        </p:nvGraphicFramePr>
        <p:xfrm>
          <a:off x="395288" y="2565400"/>
          <a:ext cx="3886200" cy="393700"/>
        </p:xfrm>
        <a:graphic>
          <a:graphicData uri="http://schemas.openxmlformats.org/presentationml/2006/ole">
            <p:oleObj spid="_x0000_s68611" name="Equation" r:id="rId4" imgW="3886200" imgH="393700" progId="Equation.DSMT4">
              <p:embed/>
            </p:oleObj>
          </a:graphicData>
        </a:graphic>
      </p:graphicFrame>
      <p:graphicFrame>
        <p:nvGraphicFramePr>
          <p:cNvPr id="68612" name="Object 5"/>
          <p:cNvGraphicFramePr>
            <a:graphicFrameLocks noChangeAspect="1"/>
          </p:cNvGraphicFramePr>
          <p:nvPr/>
        </p:nvGraphicFramePr>
        <p:xfrm>
          <a:off x="395288" y="3141663"/>
          <a:ext cx="4254500" cy="393700"/>
        </p:xfrm>
        <a:graphic>
          <a:graphicData uri="http://schemas.openxmlformats.org/presentationml/2006/ole">
            <p:oleObj spid="_x0000_s68612" name="Equation" r:id="rId5" imgW="4254500" imgH="393700" progId="Equation.DSMT4">
              <p:embed/>
            </p:oleObj>
          </a:graphicData>
        </a:graphic>
      </p:graphicFrame>
      <p:graphicFrame>
        <p:nvGraphicFramePr>
          <p:cNvPr id="68613" name="Object 6"/>
          <p:cNvGraphicFramePr>
            <a:graphicFrameLocks noChangeAspect="1"/>
          </p:cNvGraphicFramePr>
          <p:nvPr/>
        </p:nvGraphicFramePr>
        <p:xfrm>
          <a:off x="395288" y="3644900"/>
          <a:ext cx="4216400" cy="393700"/>
        </p:xfrm>
        <a:graphic>
          <a:graphicData uri="http://schemas.openxmlformats.org/presentationml/2006/ole">
            <p:oleObj spid="_x0000_s68613" name="Equation" r:id="rId6" imgW="4216400" imgH="393700" progId="Equation.DSMT4">
              <p:embed/>
            </p:oleObj>
          </a:graphicData>
        </a:graphic>
      </p:graphicFrame>
      <p:sp>
        <p:nvSpPr>
          <p:cNvPr id="68617" name="Text Box 7"/>
          <p:cNvSpPr txBox="1">
            <a:spLocks noChangeArrowheads="1"/>
          </p:cNvSpPr>
          <p:nvPr/>
        </p:nvSpPr>
        <p:spPr bwMode="auto">
          <a:xfrm>
            <a:off x="1403350" y="4221163"/>
            <a:ext cx="5032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:</a:t>
            </a:r>
          </a:p>
        </p:txBody>
      </p:sp>
      <p:graphicFrame>
        <p:nvGraphicFramePr>
          <p:cNvPr id="68614" name="Object 8"/>
          <p:cNvGraphicFramePr>
            <a:graphicFrameLocks noChangeAspect="1"/>
          </p:cNvGraphicFramePr>
          <p:nvPr/>
        </p:nvGraphicFramePr>
        <p:xfrm>
          <a:off x="5292725" y="2781300"/>
          <a:ext cx="3505200" cy="622300"/>
        </p:xfrm>
        <a:graphic>
          <a:graphicData uri="http://schemas.openxmlformats.org/presentationml/2006/ole">
            <p:oleObj spid="_x0000_s68614" name="Equation" r:id="rId7" imgW="3505200" imgH="622300" progId="Equation.DSMT4">
              <p:embed/>
            </p:oleObj>
          </a:graphicData>
        </a:graphic>
      </p:graphicFrame>
      <p:sp>
        <p:nvSpPr>
          <p:cNvPr id="68618" name="AutoShape 9"/>
          <p:cNvSpPr>
            <a:spLocks noChangeArrowheads="1"/>
          </p:cNvSpPr>
          <p:nvPr/>
        </p:nvSpPr>
        <p:spPr bwMode="auto">
          <a:xfrm>
            <a:off x="4787900" y="2924175"/>
            <a:ext cx="433388" cy="217488"/>
          </a:xfrm>
          <a:prstGeom prst="rightArrow">
            <a:avLst>
              <a:gd name="adj1" fmla="val 50000"/>
              <a:gd name="adj2" fmla="val 49817"/>
            </a:avLst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AD1F2C-A5B7-4562-A650-14C50D78A369}" type="slidenum">
              <a:rPr lang="en-US" altLang="zh-TW" smtClean="0"/>
              <a:pPr/>
              <a:t>487</a:t>
            </a:fld>
            <a:endParaRPr lang="en-US" altLang="zh-TW" smtClean="0"/>
          </a:p>
        </p:txBody>
      </p:sp>
      <p:sp>
        <p:nvSpPr>
          <p:cNvPr id="69645" name="Text Box 2"/>
          <p:cNvSpPr txBox="1">
            <a:spLocks noChangeArrowheads="1"/>
          </p:cNvSpPr>
          <p:nvPr/>
        </p:nvSpPr>
        <p:spPr bwMode="auto">
          <a:xfrm>
            <a:off x="250825" y="1052513"/>
            <a:ext cx="7777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Square Wave (</a:t>
            </a:r>
            <a:r>
              <a:rPr lang="zh-TW" altLang="en-US" b="0">
                <a:solidFill>
                  <a:srgbClr val="3333FF"/>
                </a:solidFill>
              </a:rPr>
              <a:t>方波</a:t>
            </a:r>
            <a:r>
              <a:rPr lang="en-US" altLang="zh-TW" b="0">
                <a:solidFill>
                  <a:srgbClr val="3333FF"/>
                </a:solidFill>
              </a:rPr>
              <a:t>) </a:t>
            </a:r>
            <a:r>
              <a:rPr lang="zh-TW" altLang="en-US" b="0">
                <a:solidFill>
                  <a:srgbClr val="3333FF"/>
                </a:solidFill>
              </a:rPr>
              <a:t>的例子</a:t>
            </a:r>
          </a:p>
        </p:txBody>
      </p:sp>
      <p:graphicFrame>
        <p:nvGraphicFramePr>
          <p:cNvPr id="69634" name="Object 4"/>
          <p:cNvGraphicFramePr>
            <a:graphicFrameLocks noChangeAspect="1"/>
          </p:cNvGraphicFramePr>
          <p:nvPr/>
        </p:nvGraphicFramePr>
        <p:xfrm>
          <a:off x="539750" y="1844675"/>
          <a:ext cx="1117600" cy="774700"/>
        </p:xfrm>
        <a:graphic>
          <a:graphicData uri="http://schemas.openxmlformats.org/presentationml/2006/ole">
            <p:oleObj spid="_x0000_s69634" name="Equation" r:id="rId3" imgW="1117115" imgH="774364" progId="Equation.DSMT4">
              <p:embed/>
            </p:oleObj>
          </a:graphicData>
        </a:graphic>
      </p:graphicFrame>
      <p:sp>
        <p:nvSpPr>
          <p:cNvPr id="69646" name="Text Box 5"/>
          <p:cNvSpPr txBox="1">
            <a:spLocks noChangeArrowheads="1"/>
          </p:cNvSpPr>
          <p:nvPr/>
        </p:nvSpPr>
        <p:spPr bwMode="auto">
          <a:xfrm>
            <a:off x="1908175" y="1700213"/>
            <a:ext cx="1727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for 0 </a:t>
            </a:r>
            <a:r>
              <a:rPr lang="en-US" altLang="zh-TW" b="0">
                <a:sym typeface="Symbol" pitchFamily="18" charset="2"/>
              </a:rPr>
              <a:t> </a:t>
            </a:r>
            <a:r>
              <a:rPr lang="en-US" altLang="zh-TW" b="0" i="1"/>
              <a:t>t</a:t>
            </a:r>
            <a:r>
              <a:rPr lang="en-US" altLang="zh-TW" b="0"/>
              <a:t> &lt; 1</a:t>
            </a:r>
            <a:endParaRPr lang="en-US" altLang="zh-TW" b="0" i="1"/>
          </a:p>
        </p:txBody>
      </p:sp>
      <p:sp>
        <p:nvSpPr>
          <p:cNvPr id="69647" name="Text Box 6"/>
          <p:cNvSpPr txBox="1">
            <a:spLocks noChangeArrowheads="1"/>
          </p:cNvSpPr>
          <p:nvPr/>
        </p:nvSpPr>
        <p:spPr bwMode="auto">
          <a:xfrm>
            <a:off x="1979613" y="2205038"/>
            <a:ext cx="1727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for 1 </a:t>
            </a:r>
            <a:r>
              <a:rPr lang="en-US" altLang="zh-TW" b="0">
                <a:sym typeface="Symbol" pitchFamily="18" charset="2"/>
              </a:rPr>
              <a:t> </a:t>
            </a:r>
            <a:r>
              <a:rPr lang="en-US" altLang="zh-TW" b="0" i="1"/>
              <a:t>t</a:t>
            </a:r>
            <a:r>
              <a:rPr lang="en-US" altLang="zh-TW" b="0"/>
              <a:t> &lt; 2</a:t>
            </a:r>
            <a:endParaRPr lang="en-US" altLang="zh-TW" b="0" i="1"/>
          </a:p>
        </p:txBody>
      </p:sp>
      <p:graphicFrame>
        <p:nvGraphicFramePr>
          <p:cNvPr id="69635" name="Object 7"/>
          <p:cNvGraphicFramePr>
            <a:graphicFrameLocks noChangeAspect="1"/>
          </p:cNvGraphicFramePr>
          <p:nvPr/>
        </p:nvGraphicFramePr>
        <p:xfrm>
          <a:off x="4643438" y="1989138"/>
          <a:ext cx="1752600" cy="368300"/>
        </p:xfrm>
        <a:graphic>
          <a:graphicData uri="http://schemas.openxmlformats.org/presentationml/2006/ole">
            <p:oleObj spid="_x0000_s69635" name="Equation" r:id="rId4" imgW="1752600" imgH="368300" progId="Equation.DSMT4">
              <p:embed/>
            </p:oleObj>
          </a:graphicData>
        </a:graphic>
      </p:graphicFrame>
      <p:sp>
        <p:nvSpPr>
          <p:cNvPr id="69648" name="Text Box 8"/>
          <p:cNvSpPr txBox="1">
            <a:spLocks noChangeArrowheads="1"/>
          </p:cNvSpPr>
          <p:nvPr/>
        </p:nvSpPr>
        <p:spPr bwMode="auto">
          <a:xfrm>
            <a:off x="323850" y="404813"/>
            <a:ext cx="47529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7</a:t>
            </a:r>
            <a:r>
              <a:rPr lang="en-US" altLang="zh-TW" b="0"/>
              <a:t>  (text page 307)</a:t>
            </a:r>
          </a:p>
        </p:txBody>
      </p:sp>
      <p:pic>
        <p:nvPicPr>
          <p:cNvPr id="69649" name="圖片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2924175"/>
            <a:ext cx="5040312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50" name="圖片 11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5157788"/>
            <a:ext cx="9890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51" name="文字方塊 12"/>
          <p:cNvSpPr txBox="1">
            <a:spLocks noChangeArrowheads="1"/>
          </p:cNvSpPr>
          <p:nvPr/>
        </p:nvSpPr>
        <p:spPr bwMode="auto">
          <a:xfrm>
            <a:off x="5364163" y="5373688"/>
            <a:ext cx="13684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>
                <a:solidFill>
                  <a:srgbClr val="3333FF"/>
                </a:solidFill>
              </a:rPr>
              <a:t>Fig. 7.4.4</a:t>
            </a:r>
            <a:endParaRPr lang="zh-TW" altLang="en-US" b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158E14-EC48-4D39-8360-403AA8962EE1}" type="slidenum">
              <a:rPr lang="en-US" altLang="zh-TW" smtClean="0"/>
              <a:pPr/>
              <a:t>425</a:t>
            </a:fld>
            <a:endParaRPr lang="en-US" altLang="zh-TW" smtClean="0"/>
          </a:p>
        </p:txBody>
      </p:sp>
      <p:sp>
        <p:nvSpPr>
          <p:cNvPr id="7186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172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2  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051050" y="404813"/>
          <a:ext cx="541338" cy="368300"/>
        </p:xfrm>
        <a:graphic>
          <a:graphicData uri="http://schemas.openxmlformats.org/presentationml/2006/ole">
            <p:oleObj spid="_x0000_s7170" name="Equation" r:id="rId3" imgW="545863" imgH="368140" progId="Equation.DSMT4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539750" y="1196975"/>
          <a:ext cx="3736975" cy="3568700"/>
        </p:xfrm>
        <a:graphic>
          <a:graphicData uri="http://schemas.openxmlformats.org/presentationml/2006/ole">
            <p:oleObj spid="_x0000_s7171" name="Equation" r:id="rId4" imgW="3746500" imgH="3568700" progId="Equation.DSMT4">
              <p:embed/>
            </p:oleObj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3924300" y="981075"/>
          <a:ext cx="4762500" cy="558800"/>
        </p:xfrm>
        <a:graphic>
          <a:graphicData uri="http://schemas.openxmlformats.org/presentationml/2006/ole">
            <p:oleObj spid="_x0000_s7172" name="Equation" r:id="rId5" imgW="4775200" imgH="558800" progId="Equation.DSMT4">
              <p:embed/>
            </p:oleObj>
          </a:graphicData>
        </a:graphic>
      </p:graphicFrame>
      <p:sp>
        <p:nvSpPr>
          <p:cNvPr id="7187" name="Line 6"/>
          <p:cNvSpPr>
            <a:spLocks noChangeShapeType="1"/>
          </p:cNvSpPr>
          <p:nvPr/>
        </p:nvSpPr>
        <p:spPr bwMode="auto">
          <a:xfrm flipH="1">
            <a:off x="3481388" y="1484313"/>
            <a:ext cx="730250" cy="5048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88" name="文字方塊 7"/>
          <p:cNvSpPr txBox="1">
            <a:spLocks noChangeArrowheads="1"/>
          </p:cNvSpPr>
          <p:nvPr/>
        </p:nvSpPr>
        <p:spPr bwMode="auto">
          <a:xfrm>
            <a:off x="2771775" y="333375"/>
            <a:ext cx="25209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(text page 275)</a:t>
            </a:r>
            <a:endParaRPr lang="zh-TW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EC6FED-8DB8-4AF7-9158-5A46A7B3A11C}" type="slidenum">
              <a:rPr lang="en-US" altLang="zh-TW" smtClean="0"/>
              <a:pPr/>
              <a:t>488</a:t>
            </a:fld>
            <a:endParaRPr lang="en-US" altLang="zh-TW" smtClean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755650" y="1196975"/>
          <a:ext cx="6769100" cy="1409700"/>
        </p:xfrm>
        <a:graphic>
          <a:graphicData uri="http://schemas.openxmlformats.org/presentationml/2006/ole">
            <p:oleObj spid="_x0000_s70658" name="Equation" r:id="rId3" imgW="6769100" imgH="1409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104175-4AC4-4080-91E9-A29CAF7D7359}" type="slidenum">
              <a:rPr lang="en-US" altLang="zh-TW" smtClean="0"/>
              <a:pPr/>
              <a:t>489</a:t>
            </a:fld>
            <a:endParaRPr lang="en-US" altLang="zh-TW" smtClean="0"/>
          </a:p>
        </p:txBody>
      </p:sp>
      <p:sp>
        <p:nvSpPr>
          <p:cNvPr id="71693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35290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8</a:t>
            </a:r>
            <a:r>
              <a:rPr lang="en-US" altLang="zh-TW" b="0"/>
              <a:t>  (text page 308) </a:t>
            </a:r>
          </a:p>
        </p:txBody>
      </p:sp>
      <p:graphicFrame>
        <p:nvGraphicFramePr>
          <p:cNvPr id="71682" name="Object 3"/>
          <p:cNvGraphicFramePr>
            <a:graphicFrameLocks noChangeAspect="1"/>
          </p:cNvGraphicFramePr>
          <p:nvPr/>
        </p:nvGraphicFramePr>
        <p:xfrm>
          <a:off x="1042988" y="1052513"/>
          <a:ext cx="2022475" cy="546100"/>
        </p:xfrm>
        <a:graphic>
          <a:graphicData uri="http://schemas.openxmlformats.org/presentationml/2006/ole">
            <p:oleObj spid="_x0000_s71682" name="Equation" r:id="rId3" imgW="1943100" imgH="546100" progId="Equation.DSMT4">
              <p:embed/>
            </p:oleObj>
          </a:graphicData>
        </a:graphic>
      </p:graphicFrame>
      <p:graphicFrame>
        <p:nvGraphicFramePr>
          <p:cNvPr id="71683" name="Object 4"/>
          <p:cNvGraphicFramePr>
            <a:graphicFrameLocks noChangeAspect="1"/>
          </p:cNvGraphicFramePr>
          <p:nvPr/>
        </p:nvGraphicFramePr>
        <p:xfrm>
          <a:off x="3779838" y="1123950"/>
          <a:ext cx="898525" cy="317500"/>
        </p:xfrm>
        <a:graphic>
          <a:graphicData uri="http://schemas.openxmlformats.org/presentationml/2006/ole">
            <p:oleObj spid="_x0000_s71683" name="Equation" r:id="rId4" imgW="863225" imgH="317362" progId="Equation.DSMT4">
              <p:embed/>
            </p:oleObj>
          </a:graphicData>
        </a:graphic>
      </p:graphicFrame>
      <p:sp>
        <p:nvSpPr>
          <p:cNvPr id="71694" name="Text Box 5"/>
          <p:cNvSpPr txBox="1">
            <a:spLocks noChangeArrowheads="1"/>
          </p:cNvSpPr>
          <p:nvPr/>
        </p:nvSpPr>
        <p:spPr bwMode="auto">
          <a:xfrm>
            <a:off x="3708400" y="1484313"/>
            <a:ext cx="33131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E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zh-TW" altLang="en-US" b="0"/>
              <a:t>為 </a:t>
            </a:r>
            <a:r>
              <a:rPr lang="en-US" altLang="zh-TW" b="0"/>
              <a:t>page 487 </a:t>
            </a:r>
            <a:r>
              <a:rPr lang="zh-TW" altLang="en-US" b="0"/>
              <a:t>之方波</a:t>
            </a:r>
          </a:p>
        </p:txBody>
      </p:sp>
      <p:graphicFrame>
        <p:nvGraphicFramePr>
          <p:cNvPr id="71684" name="Object 6"/>
          <p:cNvGraphicFramePr>
            <a:graphicFrameLocks noChangeAspect="1"/>
          </p:cNvGraphicFramePr>
          <p:nvPr/>
        </p:nvGraphicFramePr>
        <p:xfrm>
          <a:off x="900113" y="2565400"/>
          <a:ext cx="4162425" cy="647700"/>
        </p:xfrm>
        <a:graphic>
          <a:graphicData uri="http://schemas.openxmlformats.org/presentationml/2006/ole">
            <p:oleObj spid="_x0000_s71684" name="Equation" r:id="rId5" imgW="4000500" imgH="647700" progId="Equation.DSMT4">
              <p:embed/>
            </p:oleObj>
          </a:graphicData>
        </a:graphic>
      </p:graphicFrame>
      <p:graphicFrame>
        <p:nvGraphicFramePr>
          <p:cNvPr id="71685" name="Object 7"/>
          <p:cNvGraphicFramePr>
            <a:graphicFrameLocks noChangeAspect="1"/>
          </p:cNvGraphicFramePr>
          <p:nvPr/>
        </p:nvGraphicFramePr>
        <p:xfrm>
          <a:off x="971550" y="3357563"/>
          <a:ext cx="3105150" cy="736600"/>
        </p:xfrm>
        <a:graphic>
          <a:graphicData uri="http://schemas.openxmlformats.org/presentationml/2006/ole">
            <p:oleObj spid="_x0000_s71685" name="Equation" r:id="rId6" imgW="2984500" imgH="736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0E7506-7890-48E1-AF68-8140399B166D}" type="slidenum">
              <a:rPr lang="en-US" altLang="zh-TW" smtClean="0"/>
              <a:pPr/>
              <a:t>490</a:t>
            </a:fld>
            <a:endParaRPr lang="en-US" altLang="zh-TW" smtClean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684213" y="404813"/>
          <a:ext cx="6062662" cy="622300"/>
        </p:xfrm>
        <a:graphic>
          <a:graphicData uri="http://schemas.openxmlformats.org/presentationml/2006/ole">
            <p:oleObj spid="_x0000_s72706" name="Equation" r:id="rId3" imgW="5829300" imgH="622300" progId="Equation.DSMT4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331913" y="1196975"/>
          <a:ext cx="5389562" cy="571500"/>
        </p:xfrm>
        <a:graphic>
          <a:graphicData uri="http://schemas.openxmlformats.org/presentationml/2006/ole">
            <p:oleObj spid="_x0000_s72707" name="Equation" r:id="rId4" imgW="5181600" imgH="571500" progId="Equation.DSMT4">
              <p:embed/>
            </p:oleObj>
          </a:graphicData>
        </a:graphic>
      </p:graphicFrame>
      <p:sp>
        <p:nvSpPr>
          <p:cNvPr id="72722" name="Text Box 4"/>
          <p:cNvSpPr txBox="1">
            <a:spLocks noChangeArrowheads="1"/>
          </p:cNvSpPr>
          <p:nvPr/>
        </p:nvSpPr>
        <p:spPr bwMode="auto">
          <a:xfrm>
            <a:off x="3203575" y="2060575"/>
            <a:ext cx="1439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663300"/>
                </a:solidFill>
              </a:rPr>
              <a:t>長除法</a:t>
            </a:r>
          </a:p>
        </p:txBody>
      </p:sp>
      <p:graphicFrame>
        <p:nvGraphicFramePr>
          <p:cNvPr id="72708" name="Object 5"/>
          <p:cNvGraphicFramePr>
            <a:graphicFrameLocks noChangeAspect="1"/>
          </p:cNvGraphicFramePr>
          <p:nvPr/>
        </p:nvGraphicFramePr>
        <p:xfrm>
          <a:off x="4500563" y="1989138"/>
          <a:ext cx="3275012" cy="546100"/>
        </p:xfrm>
        <a:graphic>
          <a:graphicData uri="http://schemas.openxmlformats.org/presentationml/2006/ole">
            <p:oleObj spid="_x0000_s72708" name="Equation" r:id="rId5" imgW="3149600" imgH="546100" progId="Equation.DSMT4">
              <p:embed/>
            </p:oleObj>
          </a:graphicData>
        </a:graphic>
      </p:graphicFrame>
      <p:graphicFrame>
        <p:nvGraphicFramePr>
          <p:cNvPr id="72709" name="Object 6"/>
          <p:cNvGraphicFramePr>
            <a:graphicFrameLocks noChangeAspect="1"/>
          </p:cNvGraphicFramePr>
          <p:nvPr/>
        </p:nvGraphicFramePr>
        <p:xfrm>
          <a:off x="900113" y="2781300"/>
          <a:ext cx="6708775" cy="1384300"/>
        </p:xfrm>
        <a:graphic>
          <a:graphicData uri="http://schemas.openxmlformats.org/presentationml/2006/ole">
            <p:oleObj spid="_x0000_s72709" name="Equation" r:id="rId6" imgW="6451600" imgH="1384300" progId="Equation.DSMT4">
              <p:embed/>
            </p:oleObj>
          </a:graphicData>
        </a:graphic>
      </p:graphicFrame>
      <p:graphicFrame>
        <p:nvGraphicFramePr>
          <p:cNvPr id="72710" name="Object 7"/>
          <p:cNvGraphicFramePr>
            <a:graphicFrameLocks noChangeAspect="1"/>
          </p:cNvGraphicFramePr>
          <p:nvPr/>
        </p:nvGraphicFramePr>
        <p:xfrm>
          <a:off x="2771775" y="4581525"/>
          <a:ext cx="2270125" cy="647700"/>
        </p:xfrm>
        <a:graphic>
          <a:graphicData uri="http://schemas.openxmlformats.org/presentationml/2006/ole">
            <p:oleObj spid="_x0000_s72710" name="Equation" r:id="rId7" imgW="2184400" imgH="647700" progId="Equation.DSMT4">
              <p:embed/>
            </p:oleObj>
          </a:graphicData>
        </a:graphic>
      </p:graphicFrame>
      <p:graphicFrame>
        <p:nvGraphicFramePr>
          <p:cNvPr id="72711" name="Object 8"/>
          <p:cNvGraphicFramePr>
            <a:graphicFrameLocks noChangeAspect="1"/>
          </p:cNvGraphicFramePr>
          <p:nvPr/>
        </p:nvGraphicFramePr>
        <p:xfrm>
          <a:off x="971550" y="4581525"/>
          <a:ext cx="1174750" cy="571500"/>
        </p:xfrm>
        <a:graphic>
          <a:graphicData uri="http://schemas.openxmlformats.org/presentationml/2006/ole">
            <p:oleObj spid="_x0000_s72711" name="Equation" r:id="rId8" imgW="1129810" imgH="571252" progId="Equation.DSMT4">
              <p:embed/>
            </p:oleObj>
          </a:graphicData>
        </a:graphic>
      </p:graphicFrame>
      <p:sp>
        <p:nvSpPr>
          <p:cNvPr id="72723" name="Text Box 9"/>
          <p:cNvSpPr txBox="1">
            <a:spLocks noChangeArrowheads="1"/>
          </p:cNvSpPr>
          <p:nvPr/>
        </p:nvSpPr>
        <p:spPr bwMode="auto">
          <a:xfrm>
            <a:off x="2843213" y="5445125"/>
            <a:ext cx="4537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k</a:t>
            </a:r>
            <a:r>
              <a:rPr lang="en-US" altLang="zh-TW" b="0"/>
              <a:t> = 0, 1, 2, 3, 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F11404-BE51-493C-ADE6-7A355D114480}" type="slidenum">
              <a:rPr lang="en-US" altLang="zh-TW" smtClean="0"/>
              <a:pPr/>
              <a:t>491</a:t>
            </a:fld>
            <a:endParaRPr lang="en-US" altLang="zh-TW" smtClean="0"/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1619250" y="1412875"/>
          <a:ext cx="2308225" cy="622300"/>
        </p:xfrm>
        <a:graphic>
          <a:graphicData uri="http://schemas.openxmlformats.org/presentationml/2006/ole">
            <p:oleObj spid="_x0000_s73730" name="Equation" r:id="rId3" imgW="2222500" imgH="622300" progId="Equation.DSMT4">
              <p:embed/>
            </p:oleObj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611188" y="549275"/>
          <a:ext cx="2768600" cy="596900"/>
        </p:xfrm>
        <a:graphic>
          <a:graphicData uri="http://schemas.openxmlformats.org/presentationml/2006/ole">
            <p:oleObj spid="_x0000_s73731" name="Equation" r:id="rId4" imgW="2768600" imgH="596900" progId="Equation.DSMT4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3132138" y="3284538"/>
          <a:ext cx="3009900" cy="685800"/>
        </p:xfrm>
        <a:graphic>
          <a:graphicData uri="http://schemas.openxmlformats.org/presentationml/2006/ole">
            <p:oleObj spid="_x0000_s73732" name="Equation" r:id="rId5" imgW="3009900" imgH="685800" progId="Equation.DSMT4">
              <p:embed/>
            </p:oleObj>
          </a:graphicData>
        </a:graphic>
      </p:graphicFrame>
      <p:sp>
        <p:nvSpPr>
          <p:cNvPr id="73738" name="Text Box 5"/>
          <p:cNvSpPr txBox="1">
            <a:spLocks noChangeArrowheads="1"/>
          </p:cNvSpPr>
          <p:nvPr/>
        </p:nvSpPr>
        <p:spPr bwMode="auto">
          <a:xfrm>
            <a:off x="539750" y="3429000"/>
            <a:ext cx="69834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註：雖然也可以用                                                  來算</a:t>
            </a:r>
          </a:p>
        </p:txBody>
      </p:sp>
      <p:graphicFrame>
        <p:nvGraphicFramePr>
          <p:cNvPr id="73733" name="Object 6"/>
          <p:cNvGraphicFramePr>
            <a:graphicFrameLocks noChangeAspect="1"/>
          </p:cNvGraphicFramePr>
          <p:nvPr/>
        </p:nvGraphicFramePr>
        <p:xfrm>
          <a:off x="1763713" y="2349500"/>
          <a:ext cx="3536950" cy="660400"/>
        </p:xfrm>
        <a:graphic>
          <a:graphicData uri="http://schemas.openxmlformats.org/presentationml/2006/ole">
            <p:oleObj spid="_x0000_s73733" name="Equation" r:id="rId6" imgW="3403600" imgH="660400" progId="Equation.DSMT4">
              <p:embed/>
            </p:oleObj>
          </a:graphicData>
        </a:graphic>
      </p:graphicFrame>
      <p:sp>
        <p:nvSpPr>
          <p:cNvPr id="73739" name="Text Box 7"/>
          <p:cNvSpPr txBox="1">
            <a:spLocks noChangeArrowheads="1"/>
          </p:cNvSpPr>
          <p:nvPr/>
        </p:nvSpPr>
        <p:spPr bwMode="auto">
          <a:xfrm>
            <a:off x="1116013" y="4076700"/>
            <a:ext cx="511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但是較麻煩且容易出錯</a:t>
            </a:r>
          </a:p>
        </p:txBody>
      </p:sp>
      <p:sp>
        <p:nvSpPr>
          <p:cNvPr id="73740" name="文字方塊 10"/>
          <p:cNvSpPr txBox="1">
            <a:spLocks noChangeArrowheads="1"/>
          </p:cNvSpPr>
          <p:nvPr/>
        </p:nvSpPr>
        <p:spPr bwMode="auto">
          <a:xfrm>
            <a:off x="611188" y="1484313"/>
            <a:ext cx="1152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b="0">
                <a:solidFill>
                  <a:srgbClr val="3333FF"/>
                </a:solidFill>
              </a:rPr>
              <a:t>先使用</a:t>
            </a:r>
          </a:p>
        </p:txBody>
      </p:sp>
      <p:sp>
        <p:nvSpPr>
          <p:cNvPr id="73741" name="文字方塊 11"/>
          <p:cNvSpPr txBox="1">
            <a:spLocks noChangeArrowheads="1"/>
          </p:cNvSpPr>
          <p:nvPr/>
        </p:nvSpPr>
        <p:spPr bwMode="auto">
          <a:xfrm>
            <a:off x="611188" y="2349500"/>
            <a:ext cx="10810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b="0">
                <a:solidFill>
                  <a:srgbClr val="3333FF"/>
                </a:solidFill>
              </a:rPr>
              <a:t>再算出</a:t>
            </a:r>
          </a:p>
        </p:txBody>
      </p:sp>
      <p:sp>
        <p:nvSpPr>
          <p:cNvPr id="73742" name="文字方塊 12"/>
          <p:cNvSpPr txBox="1">
            <a:spLocks noChangeArrowheads="1"/>
          </p:cNvSpPr>
          <p:nvPr/>
        </p:nvSpPr>
        <p:spPr bwMode="auto">
          <a:xfrm>
            <a:off x="4284663" y="1557338"/>
            <a:ext cx="11509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TW" altLang="en-US" b="0">
                <a:solidFill>
                  <a:srgbClr val="3333FF"/>
                </a:solidFill>
              </a:rPr>
              <a:t>的公式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98E5EE-5849-44D5-AE88-C9990110EA99}" type="slidenum">
              <a:rPr lang="en-US" altLang="zh-TW" smtClean="0"/>
              <a:pPr/>
              <a:t>492</a:t>
            </a:fld>
            <a:endParaRPr lang="en-US" altLang="zh-TW" smtClean="0"/>
          </a:p>
        </p:txBody>
      </p:sp>
      <p:sp>
        <p:nvSpPr>
          <p:cNvPr id="74760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06608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7-4-6  Section 7.4 </a:t>
            </a:r>
            <a:r>
              <a:rPr lang="zh-TW" altLang="en-US" sz="2400">
                <a:solidFill>
                  <a:srgbClr val="3333FF"/>
                </a:solidFill>
              </a:rPr>
              <a:t>要注意的地方</a:t>
            </a:r>
          </a:p>
        </p:txBody>
      </p:sp>
      <p:sp>
        <p:nvSpPr>
          <p:cNvPr id="74761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7561263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(1) </a:t>
            </a:r>
            <a:r>
              <a:rPr lang="zh-TW" altLang="en-US" b="0"/>
              <a:t>注意代公式的順序 </a:t>
            </a:r>
            <a:r>
              <a:rPr lang="en-US" altLang="zh-TW" b="0"/>
              <a:t>(</a:t>
            </a:r>
            <a:r>
              <a:rPr lang="zh-TW" altLang="en-US" b="0"/>
              <a:t>例：</a:t>
            </a:r>
            <a:r>
              <a:rPr lang="en-US" altLang="zh-TW" b="0"/>
              <a:t>Page 491 </a:t>
            </a:r>
            <a:r>
              <a:rPr lang="zh-TW" altLang="en-US" b="0"/>
              <a:t>例子</a:t>
            </a:r>
            <a:r>
              <a:rPr lang="en-US" altLang="zh-TW" b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(2) </a:t>
            </a:r>
            <a:r>
              <a:rPr lang="zh-TW" altLang="en-US" b="0">
                <a:solidFill>
                  <a:srgbClr val="3333FF"/>
                </a:solidFill>
              </a:rPr>
              <a:t>熟悉 </a:t>
            </a:r>
            <a:r>
              <a:rPr lang="en-US" altLang="zh-TW" b="0">
                <a:solidFill>
                  <a:srgbClr val="3333FF"/>
                </a:solidFill>
              </a:rPr>
              <a:t>convolution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(3) </a:t>
            </a:r>
            <a:r>
              <a:rPr lang="zh-TW" altLang="en-US" b="0"/>
              <a:t>變成積分時，別忘了加上 </a:t>
            </a:r>
            <a:r>
              <a:rPr lang="en-US" altLang="zh-TW" b="0"/>
              <a:t>initial value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      </a:t>
            </a:r>
            <a:r>
              <a:rPr lang="zh-TW" altLang="en-US" b="0"/>
              <a:t>如  </a:t>
            </a:r>
          </a:p>
          <a:p>
            <a:pPr eaLnBrk="1" hangingPunct="1"/>
            <a:endParaRPr lang="zh-TW" altLang="en-US" b="0"/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(4) </a:t>
            </a:r>
            <a:r>
              <a:rPr lang="zh-TW" altLang="en-US" b="0"/>
              <a:t>一定要記熟幾個重要的 </a:t>
            </a:r>
            <a:r>
              <a:rPr lang="en-US" altLang="zh-TW" b="0"/>
              <a:t>properties (7 </a:t>
            </a:r>
            <a:r>
              <a:rPr lang="zh-TW" altLang="en-US" b="0"/>
              <a:t>大性質</a:t>
            </a:r>
            <a:r>
              <a:rPr lang="en-US" altLang="zh-TW" b="0"/>
              <a:t>)</a:t>
            </a:r>
          </a:p>
          <a:p>
            <a:pPr eaLnBrk="1" hangingPunct="1">
              <a:spcBef>
                <a:spcPct val="50000"/>
              </a:spcBef>
            </a:pPr>
            <a:endParaRPr lang="en-US" altLang="zh-TW" b="0"/>
          </a:p>
        </p:txBody>
      </p:sp>
      <p:graphicFrame>
        <p:nvGraphicFramePr>
          <p:cNvPr id="74754" name="Object 4"/>
          <p:cNvGraphicFramePr>
            <a:graphicFrameLocks noChangeAspect="1"/>
          </p:cNvGraphicFramePr>
          <p:nvPr/>
        </p:nvGraphicFramePr>
        <p:xfrm>
          <a:off x="1331913" y="2565400"/>
          <a:ext cx="2997200" cy="647700"/>
        </p:xfrm>
        <a:graphic>
          <a:graphicData uri="http://schemas.openxmlformats.org/presentationml/2006/ole">
            <p:oleObj spid="_x0000_s74754" name="Equation" r:id="rId3" imgW="2997200" imgH="647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DB49D1-E12C-493D-A32C-6A72A855C685}" type="slidenum">
              <a:rPr lang="en-US" altLang="zh-TW" smtClean="0"/>
              <a:pPr/>
              <a:t>493</a:t>
            </a:fld>
            <a:endParaRPr lang="en-US" altLang="zh-TW" smtClean="0"/>
          </a:p>
        </p:txBody>
      </p:sp>
      <p:sp>
        <p:nvSpPr>
          <p:cNvPr id="7578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7777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3333FF"/>
                </a:solidFill>
              </a:rPr>
              <a:t>Section 7.5  The Dirac Delta Function </a:t>
            </a:r>
          </a:p>
        </p:txBody>
      </p:sp>
      <p:sp>
        <p:nvSpPr>
          <p:cNvPr id="75783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77771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7-5-1  Unit Impulse</a:t>
            </a:r>
          </a:p>
        </p:txBody>
      </p:sp>
      <p:sp>
        <p:nvSpPr>
          <p:cNvPr id="75784" name="Line 4"/>
          <p:cNvSpPr>
            <a:spLocks noChangeShapeType="1"/>
          </p:cNvSpPr>
          <p:nvPr/>
        </p:nvSpPr>
        <p:spPr bwMode="auto">
          <a:xfrm>
            <a:off x="1476375" y="5086350"/>
            <a:ext cx="5761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785" name="Line 5"/>
          <p:cNvSpPr>
            <a:spLocks noChangeShapeType="1"/>
          </p:cNvSpPr>
          <p:nvPr/>
        </p:nvSpPr>
        <p:spPr bwMode="auto">
          <a:xfrm>
            <a:off x="1476375" y="5086350"/>
            <a:ext cx="2376488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786" name="Line 6"/>
          <p:cNvSpPr>
            <a:spLocks noChangeShapeType="1"/>
          </p:cNvSpPr>
          <p:nvPr/>
        </p:nvSpPr>
        <p:spPr bwMode="auto">
          <a:xfrm>
            <a:off x="4643438" y="5086350"/>
            <a:ext cx="2592387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787" name="Line 7"/>
          <p:cNvSpPr>
            <a:spLocks noChangeShapeType="1"/>
          </p:cNvSpPr>
          <p:nvPr/>
        </p:nvSpPr>
        <p:spPr bwMode="auto">
          <a:xfrm flipV="1">
            <a:off x="3851275" y="3213100"/>
            <a:ext cx="0" cy="18732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788" name="Line 8"/>
          <p:cNvSpPr>
            <a:spLocks noChangeShapeType="1"/>
          </p:cNvSpPr>
          <p:nvPr/>
        </p:nvSpPr>
        <p:spPr bwMode="auto">
          <a:xfrm flipV="1">
            <a:off x="4643438" y="3213100"/>
            <a:ext cx="0" cy="187325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789" name="Line 9"/>
          <p:cNvSpPr>
            <a:spLocks noChangeShapeType="1"/>
          </p:cNvSpPr>
          <p:nvPr/>
        </p:nvSpPr>
        <p:spPr bwMode="auto">
          <a:xfrm>
            <a:off x="3851275" y="3213100"/>
            <a:ext cx="792163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790" name="Text Box 10"/>
          <p:cNvSpPr txBox="1">
            <a:spLocks noChangeArrowheads="1"/>
          </p:cNvSpPr>
          <p:nvPr/>
        </p:nvSpPr>
        <p:spPr bwMode="auto">
          <a:xfrm>
            <a:off x="3348038" y="5013325"/>
            <a:ext cx="863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cs typeface="Times New Roman" pitchFamily="18" charset="0"/>
              </a:rPr>
              <a:t>t</a:t>
            </a:r>
            <a:r>
              <a:rPr lang="en-US" altLang="zh-TW" b="0" baseline="-25000">
                <a:cs typeface="Times New Roman" pitchFamily="18" charset="0"/>
              </a:rPr>
              <a:t>0</a:t>
            </a:r>
            <a:r>
              <a:rPr lang="en-US" altLang="zh-TW" b="0">
                <a:cs typeface="Times New Roman" pitchFamily="18" charset="0"/>
              </a:rPr>
              <a:t>−</a:t>
            </a:r>
            <a:r>
              <a:rPr lang="en-US" altLang="zh-TW" b="0" i="1">
                <a:cs typeface="Times New Roman" pitchFamily="18" charset="0"/>
              </a:rPr>
              <a:t>a</a:t>
            </a:r>
          </a:p>
        </p:txBody>
      </p:sp>
      <p:sp>
        <p:nvSpPr>
          <p:cNvPr id="75791" name="Text Box 11"/>
          <p:cNvSpPr txBox="1">
            <a:spLocks noChangeArrowheads="1"/>
          </p:cNvSpPr>
          <p:nvPr/>
        </p:nvSpPr>
        <p:spPr bwMode="auto">
          <a:xfrm>
            <a:off x="4716463" y="2997200"/>
            <a:ext cx="12969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cs typeface="Times New Roman" pitchFamily="18" charset="0"/>
              </a:rPr>
              <a:t>高</a:t>
            </a:r>
            <a:r>
              <a:rPr lang="en-US" altLang="zh-TW" b="0">
                <a:cs typeface="Times New Roman" pitchFamily="18" charset="0"/>
              </a:rPr>
              <a:t>=</a:t>
            </a:r>
            <a:r>
              <a:rPr lang="en-US" altLang="zh-TW" b="0" i="1">
                <a:cs typeface="Times New Roman" pitchFamily="18" charset="0"/>
              </a:rPr>
              <a:t> </a:t>
            </a:r>
            <a:r>
              <a:rPr lang="en-US" altLang="zh-TW" b="0">
                <a:cs typeface="Times New Roman" pitchFamily="18" charset="0"/>
              </a:rPr>
              <a:t>1/2</a:t>
            </a:r>
            <a:r>
              <a:rPr lang="en-US" altLang="zh-TW" b="0" i="1">
                <a:cs typeface="Times New Roman" pitchFamily="18" charset="0"/>
              </a:rPr>
              <a:t>a</a:t>
            </a:r>
          </a:p>
        </p:txBody>
      </p:sp>
      <p:graphicFrame>
        <p:nvGraphicFramePr>
          <p:cNvPr id="75778" name="Object 12"/>
          <p:cNvGraphicFramePr>
            <a:graphicFrameLocks noChangeAspect="1"/>
          </p:cNvGraphicFramePr>
          <p:nvPr/>
        </p:nvGraphicFramePr>
        <p:xfrm>
          <a:off x="539750" y="1844675"/>
          <a:ext cx="1803400" cy="1003300"/>
        </p:xfrm>
        <a:graphic>
          <a:graphicData uri="http://schemas.openxmlformats.org/presentationml/2006/ole">
            <p:oleObj spid="_x0000_s75778" name="Equation" r:id="rId3" imgW="1803400" imgH="1003300" progId="Equation.DSMT4">
              <p:embed/>
            </p:oleObj>
          </a:graphicData>
        </a:graphic>
      </p:graphicFrame>
      <p:sp>
        <p:nvSpPr>
          <p:cNvPr id="75792" name="Text Box 13"/>
          <p:cNvSpPr txBox="1">
            <a:spLocks noChangeArrowheads="1"/>
          </p:cNvSpPr>
          <p:nvPr/>
        </p:nvSpPr>
        <p:spPr bwMode="auto">
          <a:xfrm>
            <a:off x="4427538" y="5013325"/>
            <a:ext cx="863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cs typeface="Times New Roman" pitchFamily="18" charset="0"/>
              </a:rPr>
              <a:t>t</a:t>
            </a:r>
            <a:r>
              <a:rPr lang="en-US" altLang="zh-TW" b="0" baseline="-25000">
                <a:cs typeface="Times New Roman" pitchFamily="18" charset="0"/>
              </a:rPr>
              <a:t>0</a:t>
            </a:r>
            <a:r>
              <a:rPr lang="en-US" altLang="zh-TW" b="0">
                <a:cs typeface="Times New Roman" pitchFamily="18" charset="0"/>
              </a:rPr>
              <a:t>+</a:t>
            </a:r>
            <a:r>
              <a:rPr lang="en-US" altLang="zh-TW" b="0" i="1">
                <a:cs typeface="Times New Roman" pitchFamily="18" charset="0"/>
              </a:rPr>
              <a:t>a</a:t>
            </a:r>
          </a:p>
        </p:txBody>
      </p:sp>
      <p:sp>
        <p:nvSpPr>
          <p:cNvPr id="75793" name="Text Box 14"/>
          <p:cNvSpPr txBox="1">
            <a:spLocks noChangeArrowheads="1"/>
          </p:cNvSpPr>
          <p:nvPr/>
        </p:nvSpPr>
        <p:spPr bwMode="auto">
          <a:xfrm>
            <a:off x="2484438" y="1773238"/>
            <a:ext cx="39608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for </a:t>
            </a:r>
            <a:r>
              <a:rPr lang="en-US" altLang="zh-TW" b="0" i="1"/>
              <a:t>t</a:t>
            </a:r>
            <a:r>
              <a:rPr lang="en-US" altLang="zh-TW" b="0"/>
              <a:t> &lt; </a:t>
            </a:r>
            <a:r>
              <a:rPr lang="en-US" altLang="zh-TW" b="0" i="1">
                <a:cs typeface="Times New Roman" pitchFamily="18" charset="0"/>
              </a:rPr>
              <a:t>t</a:t>
            </a:r>
            <a:r>
              <a:rPr lang="en-US" altLang="zh-TW" b="0" baseline="-25000">
                <a:cs typeface="Times New Roman" pitchFamily="18" charset="0"/>
              </a:rPr>
              <a:t>0</a:t>
            </a:r>
            <a:r>
              <a:rPr lang="en-US" altLang="zh-TW" b="0">
                <a:cs typeface="Times New Roman" pitchFamily="18" charset="0"/>
              </a:rPr>
              <a:t>−</a:t>
            </a:r>
            <a:r>
              <a:rPr lang="en-US" altLang="zh-TW" b="0" i="1">
                <a:cs typeface="Times New Roman" pitchFamily="18" charset="0"/>
              </a:rPr>
              <a:t>a   </a:t>
            </a:r>
            <a:r>
              <a:rPr lang="en-US" altLang="zh-TW" b="0">
                <a:cs typeface="Times New Roman" pitchFamily="18" charset="0"/>
              </a:rPr>
              <a:t>or </a:t>
            </a:r>
            <a:r>
              <a:rPr lang="en-US" altLang="zh-TW" b="0" i="1"/>
              <a:t>t</a:t>
            </a:r>
            <a:r>
              <a:rPr lang="en-US" altLang="zh-TW" b="0"/>
              <a:t> &gt; </a:t>
            </a:r>
            <a:r>
              <a:rPr lang="en-US" altLang="zh-TW" b="0" i="1"/>
              <a:t>t</a:t>
            </a:r>
            <a:r>
              <a:rPr lang="en-US" altLang="zh-TW" b="0" baseline="-25000"/>
              <a:t>0</a:t>
            </a:r>
            <a:r>
              <a:rPr lang="en-US" altLang="zh-TW" b="0"/>
              <a:t>+</a:t>
            </a:r>
            <a:r>
              <a:rPr lang="en-US" altLang="zh-TW" b="0" i="1"/>
              <a:t>a </a:t>
            </a:r>
          </a:p>
        </p:txBody>
      </p:sp>
      <p:sp>
        <p:nvSpPr>
          <p:cNvPr id="75794" name="Text Box 15"/>
          <p:cNvSpPr txBox="1">
            <a:spLocks noChangeArrowheads="1"/>
          </p:cNvSpPr>
          <p:nvPr/>
        </p:nvSpPr>
        <p:spPr bwMode="auto">
          <a:xfrm>
            <a:off x="2484438" y="2349500"/>
            <a:ext cx="39608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for </a:t>
            </a:r>
            <a:r>
              <a:rPr lang="en-US" altLang="zh-TW" b="0" i="1">
                <a:cs typeface="Times New Roman" pitchFamily="18" charset="0"/>
              </a:rPr>
              <a:t>t</a:t>
            </a:r>
            <a:r>
              <a:rPr lang="en-US" altLang="zh-TW" b="0" baseline="-25000">
                <a:cs typeface="Times New Roman" pitchFamily="18" charset="0"/>
              </a:rPr>
              <a:t>0</a:t>
            </a:r>
            <a:r>
              <a:rPr lang="en-US" altLang="zh-TW" b="0">
                <a:cs typeface="Times New Roman" pitchFamily="18" charset="0"/>
              </a:rPr>
              <a:t>−</a:t>
            </a:r>
            <a:r>
              <a:rPr lang="en-US" altLang="zh-TW" b="0" i="1">
                <a:cs typeface="Times New Roman" pitchFamily="18" charset="0"/>
              </a:rPr>
              <a:t>a  </a:t>
            </a:r>
            <a:r>
              <a:rPr lang="en-US" altLang="zh-TW" b="0"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TW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TW" b="0" i="1"/>
              <a:t>t</a:t>
            </a:r>
            <a:r>
              <a:rPr lang="en-US" altLang="zh-TW" b="0"/>
              <a:t> </a:t>
            </a:r>
            <a:r>
              <a:rPr lang="en-US" altLang="zh-TW" b="0">
                <a:sym typeface="Symbol" pitchFamily="18" charset="2"/>
              </a:rPr>
              <a:t></a:t>
            </a:r>
            <a:r>
              <a:rPr lang="en-US" altLang="zh-TW" b="0"/>
              <a:t> </a:t>
            </a:r>
            <a:r>
              <a:rPr lang="en-US" altLang="zh-TW" b="0" i="1"/>
              <a:t>t</a:t>
            </a:r>
            <a:r>
              <a:rPr lang="en-US" altLang="zh-TW" b="0" baseline="-25000"/>
              <a:t>0</a:t>
            </a:r>
            <a:r>
              <a:rPr lang="en-US" altLang="zh-TW" b="0"/>
              <a:t>+</a:t>
            </a:r>
            <a:r>
              <a:rPr lang="en-US" altLang="zh-TW" b="0" i="1"/>
              <a:t>a </a:t>
            </a:r>
          </a:p>
        </p:txBody>
      </p:sp>
      <p:sp>
        <p:nvSpPr>
          <p:cNvPr id="75795" name="Line 16"/>
          <p:cNvSpPr>
            <a:spLocks noChangeShapeType="1"/>
          </p:cNvSpPr>
          <p:nvPr/>
        </p:nvSpPr>
        <p:spPr bwMode="auto">
          <a:xfrm flipV="1">
            <a:off x="3348038" y="3933825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5796" name="Text Box 17"/>
          <p:cNvSpPr txBox="1">
            <a:spLocks noChangeArrowheads="1"/>
          </p:cNvSpPr>
          <p:nvPr/>
        </p:nvSpPr>
        <p:spPr bwMode="auto">
          <a:xfrm>
            <a:off x="2124075" y="4294188"/>
            <a:ext cx="1368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面積 </a:t>
            </a:r>
            <a:r>
              <a:rPr lang="en-US" altLang="zh-TW" b="0"/>
              <a:t>= 1</a:t>
            </a:r>
          </a:p>
        </p:txBody>
      </p:sp>
      <p:sp>
        <p:nvSpPr>
          <p:cNvPr id="75797" name="Text Box 18"/>
          <p:cNvSpPr txBox="1">
            <a:spLocks noChangeArrowheads="1"/>
          </p:cNvSpPr>
          <p:nvPr/>
        </p:nvSpPr>
        <p:spPr bwMode="auto">
          <a:xfrm>
            <a:off x="395288" y="2997200"/>
            <a:ext cx="2663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稱作 </a:t>
            </a:r>
            <a:r>
              <a:rPr lang="en-US" altLang="zh-TW" b="0"/>
              <a:t>unit impulse</a:t>
            </a:r>
          </a:p>
        </p:txBody>
      </p:sp>
      <p:sp>
        <p:nvSpPr>
          <p:cNvPr id="75798" name="Text Box 20"/>
          <p:cNvSpPr txBox="1">
            <a:spLocks noChangeArrowheads="1"/>
          </p:cNvSpPr>
          <p:nvPr/>
        </p:nvSpPr>
        <p:spPr bwMode="auto">
          <a:xfrm>
            <a:off x="6732588" y="5084763"/>
            <a:ext cx="10080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t</a:t>
            </a:r>
            <a:r>
              <a:rPr lang="en-US" altLang="zh-TW" b="0"/>
              <a:t>-axis</a:t>
            </a:r>
          </a:p>
        </p:txBody>
      </p:sp>
      <p:pic>
        <p:nvPicPr>
          <p:cNvPr id="75799" name="圖片 10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275" y="5229225"/>
            <a:ext cx="73818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E5424B-FDFB-4610-BABC-A813CA931E9E}" type="slidenum">
              <a:rPr lang="en-US" altLang="zh-TW" smtClean="0"/>
              <a:pPr/>
              <a:t>494</a:t>
            </a:fld>
            <a:endParaRPr lang="en-US" altLang="zh-TW" smtClean="0"/>
          </a:p>
        </p:txBody>
      </p:sp>
      <p:sp>
        <p:nvSpPr>
          <p:cNvPr id="76809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79216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7-5-2  Dirac Delta Function</a:t>
            </a:r>
          </a:p>
        </p:txBody>
      </p:sp>
      <p:graphicFrame>
        <p:nvGraphicFramePr>
          <p:cNvPr id="76802" name="Object 5"/>
          <p:cNvGraphicFramePr>
            <a:graphicFrameLocks noChangeAspect="1"/>
          </p:cNvGraphicFramePr>
          <p:nvPr/>
        </p:nvGraphicFramePr>
        <p:xfrm>
          <a:off x="4140200" y="2133600"/>
          <a:ext cx="1676400" cy="774700"/>
        </p:xfrm>
        <a:graphic>
          <a:graphicData uri="http://schemas.openxmlformats.org/presentationml/2006/ole">
            <p:oleObj spid="_x0000_s76802" name="Equation" r:id="rId3" imgW="1675673" imgH="774364" progId="Equation.DSMT4">
              <p:embed/>
            </p:oleObj>
          </a:graphicData>
        </a:graphic>
      </p:graphicFrame>
      <p:sp>
        <p:nvSpPr>
          <p:cNvPr id="76810" name="Text Box 6"/>
          <p:cNvSpPr txBox="1">
            <a:spLocks noChangeArrowheads="1"/>
          </p:cNvSpPr>
          <p:nvPr/>
        </p:nvSpPr>
        <p:spPr bwMode="auto">
          <a:xfrm>
            <a:off x="6083300" y="2062163"/>
            <a:ext cx="1152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for </a:t>
            </a:r>
            <a:r>
              <a:rPr lang="en-US" altLang="zh-TW" b="0" i="1"/>
              <a:t>t</a:t>
            </a:r>
            <a:r>
              <a:rPr lang="en-US" altLang="zh-TW" b="0"/>
              <a:t> = </a:t>
            </a:r>
            <a:r>
              <a:rPr lang="en-US" altLang="zh-TW" b="0" i="1">
                <a:cs typeface="Times New Roman" pitchFamily="18" charset="0"/>
              </a:rPr>
              <a:t>t</a:t>
            </a:r>
            <a:r>
              <a:rPr lang="en-US" altLang="zh-TW" b="0" baseline="-25000">
                <a:cs typeface="Times New Roman" pitchFamily="18" charset="0"/>
              </a:rPr>
              <a:t>0</a:t>
            </a:r>
            <a:endParaRPr lang="en-US" altLang="zh-TW" b="0" i="1">
              <a:cs typeface="Times New Roman" pitchFamily="18" charset="0"/>
            </a:endParaRPr>
          </a:p>
        </p:txBody>
      </p:sp>
      <p:sp>
        <p:nvSpPr>
          <p:cNvPr id="76811" name="Text Box 7"/>
          <p:cNvSpPr txBox="1">
            <a:spLocks noChangeArrowheads="1"/>
          </p:cNvSpPr>
          <p:nvPr/>
        </p:nvSpPr>
        <p:spPr bwMode="auto">
          <a:xfrm>
            <a:off x="6083300" y="2493963"/>
            <a:ext cx="1152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for </a:t>
            </a:r>
            <a:r>
              <a:rPr lang="en-US" altLang="zh-TW" b="0" i="1"/>
              <a:t>t</a:t>
            </a:r>
            <a:r>
              <a:rPr lang="en-US" altLang="zh-TW" b="0"/>
              <a:t> </a:t>
            </a:r>
            <a:r>
              <a:rPr lang="en-US" altLang="zh-TW" b="0">
                <a:sym typeface="Symbol" pitchFamily="18" charset="2"/>
              </a:rPr>
              <a:t></a:t>
            </a:r>
            <a:r>
              <a:rPr lang="en-US" altLang="zh-TW" b="0"/>
              <a:t> </a:t>
            </a:r>
            <a:r>
              <a:rPr lang="en-US" altLang="zh-TW" b="0" i="1">
                <a:cs typeface="Times New Roman" pitchFamily="18" charset="0"/>
              </a:rPr>
              <a:t>t</a:t>
            </a:r>
            <a:r>
              <a:rPr lang="en-US" altLang="zh-TW" b="0" baseline="-25000">
                <a:cs typeface="Times New Roman" pitchFamily="18" charset="0"/>
              </a:rPr>
              <a:t>0</a:t>
            </a:r>
            <a:endParaRPr lang="en-US" altLang="zh-TW" b="0" i="1">
              <a:cs typeface="Times New Roman" pitchFamily="18" charset="0"/>
            </a:endParaRPr>
          </a:p>
        </p:txBody>
      </p:sp>
      <p:graphicFrame>
        <p:nvGraphicFramePr>
          <p:cNvPr id="76803" name="Object 9"/>
          <p:cNvGraphicFramePr>
            <a:graphicFrameLocks noChangeAspect="1"/>
          </p:cNvGraphicFramePr>
          <p:nvPr/>
        </p:nvGraphicFramePr>
        <p:xfrm>
          <a:off x="2124075" y="1052513"/>
          <a:ext cx="2667000" cy="457200"/>
        </p:xfrm>
        <a:graphic>
          <a:graphicData uri="http://schemas.openxmlformats.org/presentationml/2006/ole">
            <p:oleObj spid="_x0000_s76803" name="Equation" r:id="rId4" imgW="2667000" imgH="457200" progId="Equation.DSMT4">
              <p:embed/>
            </p:oleObj>
          </a:graphicData>
        </a:graphic>
      </p:graphicFrame>
      <p:pic>
        <p:nvPicPr>
          <p:cNvPr id="76812" name="圖片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2349500"/>
            <a:ext cx="40322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圖片 10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3725" y="4953000"/>
            <a:ext cx="92868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4" name="Text Box 8"/>
          <p:cNvSpPr txBox="1">
            <a:spLocks noChangeArrowheads="1"/>
          </p:cNvSpPr>
          <p:nvPr/>
        </p:nvSpPr>
        <p:spPr bwMode="auto">
          <a:xfrm>
            <a:off x="4716463" y="5589588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b="0">
                <a:solidFill>
                  <a:srgbClr val="3333FF"/>
                </a:solidFill>
              </a:rPr>
              <a:t>Fig. 7-5-2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904260-0942-446C-8629-EF6E4537EB28}" type="slidenum">
              <a:rPr lang="en-US" altLang="zh-TW" smtClean="0"/>
              <a:pPr/>
              <a:t>495</a:t>
            </a:fld>
            <a:endParaRPr lang="en-US" altLang="zh-TW" smtClean="0"/>
          </a:p>
        </p:txBody>
      </p:sp>
      <p:sp>
        <p:nvSpPr>
          <p:cNvPr id="77846" name="Text Box 2"/>
          <p:cNvSpPr txBox="1">
            <a:spLocks noChangeArrowheads="1"/>
          </p:cNvSpPr>
          <p:nvPr/>
        </p:nvSpPr>
        <p:spPr bwMode="auto">
          <a:xfrm>
            <a:off x="468313" y="333375"/>
            <a:ext cx="7920037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7-5-3  Properties of the Dirac Delta Function </a:t>
            </a:r>
          </a:p>
        </p:txBody>
      </p:sp>
      <p:sp>
        <p:nvSpPr>
          <p:cNvPr id="77847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19446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(1) Integration</a:t>
            </a:r>
          </a:p>
        </p:txBody>
      </p:sp>
      <p:graphicFrame>
        <p:nvGraphicFramePr>
          <p:cNvPr id="77826" name="Object 4"/>
          <p:cNvGraphicFramePr>
            <a:graphicFrameLocks noChangeAspect="1"/>
          </p:cNvGraphicFramePr>
          <p:nvPr/>
        </p:nvGraphicFramePr>
        <p:xfrm>
          <a:off x="2411413" y="1125538"/>
          <a:ext cx="1943100" cy="558800"/>
        </p:xfrm>
        <a:graphic>
          <a:graphicData uri="http://schemas.openxmlformats.org/presentationml/2006/ole">
            <p:oleObj spid="_x0000_s77826" name="Equation" r:id="rId3" imgW="1943100" imgH="558800" progId="Equation.DSMT4">
              <p:embed/>
            </p:oleObj>
          </a:graphicData>
        </a:graphic>
      </p:graphicFrame>
      <p:sp>
        <p:nvSpPr>
          <p:cNvPr id="77848" name="Text Box 5"/>
          <p:cNvSpPr txBox="1">
            <a:spLocks noChangeArrowheads="1"/>
          </p:cNvSpPr>
          <p:nvPr/>
        </p:nvSpPr>
        <p:spPr bwMode="auto">
          <a:xfrm>
            <a:off x="323850" y="2133600"/>
            <a:ext cx="1368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(2) Sifting</a:t>
            </a:r>
          </a:p>
        </p:txBody>
      </p:sp>
      <p:graphicFrame>
        <p:nvGraphicFramePr>
          <p:cNvPr id="77827" name="Object 6"/>
          <p:cNvGraphicFramePr>
            <a:graphicFrameLocks noChangeAspect="1"/>
          </p:cNvGraphicFramePr>
          <p:nvPr/>
        </p:nvGraphicFramePr>
        <p:xfrm>
          <a:off x="2117725" y="2047875"/>
          <a:ext cx="2959100" cy="584200"/>
        </p:xfrm>
        <a:graphic>
          <a:graphicData uri="http://schemas.openxmlformats.org/presentationml/2006/ole">
            <p:oleObj spid="_x0000_s77827" name="Equation" r:id="rId4" imgW="2959100" imgH="584200" progId="Equation.DSMT4">
              <p:embed/>
            </p:oleObj>
          </a:graphicData>
        </a:graphic>
      </p:graphicFrame>
      <p:graphicFrame>
        <p:nvGraphicFramePr>
          <p:cNvPr id="77828" name="Object 7"/>
          <p:cNvGraphicFramePr>
            <a:graphicFrameLocks noChangeAspect="1"/>
          </p:cNvGraphicFramePr>
          <p:nvPr/>
        </p:nvGraphicFramePr>
        <p:xfrm>
          <a:off x="1835150" y="2924175"/>
          <a:ext cx="4851400" cy="1257300"/>
        </p:xfrm>
        <a:graphic>
          <a:graphicData uri="http://schemas.openxmlformats.org/presentationml/2006/ole">
            <p:oleObj spid="_x0000_s77828" name="Equation" r:id="rId5" imgW="4851400" imgH="1257300" progId="Equation.DSMT4">
              <p:embed/>
            </p:oleObj>
          </a:graphicData>
        </a:graphic>
      </p:graphicFrame>
      <p:sp>
        <p:nvSpPr>
          <p:cNvPr id="77849" name="Text Box 8"/>
          <p:cNvSpPr txBox="1">
            <a:spLocks noChangeArrowheads="1"/>
          </p:cNvSpPr>
          <p:nvPr/>
        </p:nvSpPr>
        <p:spPr bwMode="auto">
          <a:xfrm>
            <a:off x="684213" y="2924175"/>
            <a:ext cx="1079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Proof:</a:t>
            </a:r>
          </a:p>
        </p:txBody>
      </p:sp>
      <p:sp>
        <p:nvSpPr>
          <p:cNvPr id="77850" name="Text Box 9"/>
          <p:cNvSpPr txBox="1">
            <a:spLocks noChangeArrowheads="1"/>
          </p:cNvSpPr>
          <p:nvPr/>
        </p:nvSpPr>
        <p:spPr bwMode="auto">
          <a:xfrm>
            <a:off x="827088" y="4365625"/>
            <a:ext cx="4537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當 </a:t>
            </a:r>
            <a:r>
              <a:rPr lang="en-US" altLang="zh-TW" b="0" i="1"/>
              <a:t>a</a:t>
            </a:r>
            <a:r>
              <a:rPr lang="en-US" altLang="zh-TW" b="0"/>
              <a:t> </a:t>
            </a:r>
            <a:r>
              <a:rPr lang="zh-TW" altLang="en-US" b="0"/>
              <a:t>很小的時候，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</a:t>
            </a:r>
            <a:r>
              <a:rPr lang="en-US" altLang="zh-TW" b="0">
                <a:sym typeface="Symbol" pitchFamily="18" charset="2"/>
              </a:rPr>
              <a:t></a:t>
            </a:r>
            <a:r>
              <a:rPr lang="en-US" altLang="zh-TW" b="0"/>
              <a:t>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 baseline="-25000"/>
              <a:t>0</a:t>
            </a:r>
            <a:r>
              <a:rPr lang="en-US" altLang="zh-TW" b="0"/>
              <a:t>) </a:t>
            </a:r>
          </a:p>
        </p:txBody>
      </p:sp>
      <p:sp>
        <p:nvSpPr>
          <p:cNvPr id="77851" name="Text Box 10"/>
          <p:cNvSpPr txBox="1">
            <a:spLocks noChangeArrowheads="1"/>
          </p:cNvSpPr>
          <p:nvPr/>
        </p:nvSpPr>
        <p:spPr bwMode="auto">
          <a:xfrm>
            <a:off x="4500563" y="4365625"/>
            <a:ext cx="23764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for </a:t>
            </a:r>
            <a:r>
              <a:rPr lang="en-US" altLang="zh-TW" b="0" i="1">
                <a:cs typeface="Times New Roman" pitchFamily="18" charset="0"/>
              </a:rPr>
              <a:t>t</a:t>
            </a:r>
            <a:r>
              <a:rPr lang="en-US" altLang="zh-TW" b="0" baseline="-25000">
                <a:cs typeface="Times New Roman" pitchFamily="18" charset="0"/>
              </a:rPr>
              <a:t>0</a:t>
            </a:r>
            <a:r>
              <a:rPr lang="en-US" altLang="zh-TW" b="0">
                <a:cs typeface="Times New Roman" pitchFamily="18" charset="0"/>
              </a:rPr>
              <a:t>−</a:t>
            </a:r>
            <a:r>
              <a:rPr lang="en-US" altLang="zh-TW" b="0" i="1">
                <a:cs typeface="Times New Roman" pitchFamily="18" charset="0"/>
              </a:rPr>
              <a:t>a  </a:t>
            </a:r>
            <a:r>
              <a:rPr lang="en-US" altLang="zh-TW" b="0">
                <a:cs typeface="Times New Roman" pitchFamily="18" charset="0"/>
                <a:sym typeface="Symbol" pitchFamily="18" charset="2"/>
              </a:rPr>
              <a:t></a:t>
            </a:r>
            <a:r>
              <a:rPr lang="en-US" altLang="zh-TW" b="0" i="1">
                <a:cs typeface="Times New Roman" pitchFamily="18" charset="0"/>
                <a:sym typeface="Symbol" pitchFamily="18" charset="2"/>
              </a:rPr>
              <a:t> </a:t>
            </a:r>
            <a:r>
              <a:rPr lang="en-US" altLang="zh-TW" b="0" i="1"/>
              <a:t>t</a:t>
            </a:r>
            <a:r>
              <a:rPr lang="en-US" altLang="zh-TW" b="0"/>
              <a:t> </a:t>
            </a:r>
            <a:r>
              <a:rPr lang="en-US" altLang="zh-TW" b="0">
                <a:sym typeface="Symbol" pitchFamily="18" charset="2"/>
              </a:rPr>
              <a:t></a:t>
            </a:r>
            <a:r>
              <a:rPr lang="en-US" altLang="zh-TW" b="0"/>
              <a:t> </a:t>
            </a:r>
            <a:r>
              <a:rPr lang="en-US" altLang="zh-TW" b="0" i="1"/>
              <a:t>t</a:t>
            </a:r>
            <a:r>
              <a:rPr lang="en-US" altLang="zh-TW" b="0" baseline="-25000"/>
              <a:t>0</a:t>
            </a:r>
            <a:r>
              <a:rPr lang="en-US" altLang="zh-TW" b="0"/>
              <a:t>+</a:t>
            </a:r>
            <a:r>
              <a:rPr lang="en-US" altLang="zh-TW" b="0" i="1"/>
              <a:t>a </a:t>
            </a:r>
          </a:p>
        </p:txBody>
      </p:sp>
      <p:sp>
        <p:nvSpPr>
          <p:cNvPr id="77852" name="Text Box 11"/>
          <p:cNvSpPr txBox="1">
            <a:spLocks noChangeArrowheads="1"/>
          </p:cNvSpPr>
          <p:nvPr/>
        </p:nvSpPr>
        <p:spPr bwMode="auto">
          <a:xfrm>
            <a:off x="5508625" y="213360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when </a:t>
            </a:r>
            <a:r>
              <a:rPr lang="en-US" altLang="zh-TW" b="0" i="1"/>
              <a:t>t</a:t>
            </a:r>
            <a:r>
              <a:rPr lang="en-US" altLang="zh-TW" b="0" baseline="-25000"/>
              <a:t>0</a:t>
            </a:r>
            <a:r>
              <a:rPr lang="en-US" altLang="zh-TW" b="0"/>
              <a:t> </a:t>
            </a:r>
            <a:r>
              <a:rPr lang="en-US" altLang="zh-TW" b="0">
                <a:sym typeface="Symbol" pitchFamily="18" charset="2"/>
              </a:rPr>
              <a:t> [</a:t>
            </a:r>
            <a:r>
              <a:rPr lang="en-US" altLang="zh-TW" b="0" i="1">
                <a:sym typeface="Symbol" pitchFamily="18" charset="2"/>
              </a:rPr>
              <a:t>p</a:t>
            </a:r>
            <a:r>
              <a:rPr lang="en-US" altLang="zh-TW" b="0">
                <a:sym typeface="Symbol" pitchFamily="18" charset="2"/>
              </a:rPr>
              <a:t>, </a:t>
            </a:r>
            <a:r>
              <a:rPr lang="en-US" altLang="zh-TW" b="0" i="1">
                <a:sym typeface="Symbol" pitchFamily="18" charset="2"/>
              </a:rPr>
              <a:t>q</a:t>
            </a:r>
            <a:r>
              <a:rPr lang="en-US" altLang="zh-TW" b="0">
                <a:sym typeface="Symbol" pitchFamily="18" charset="2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E1B873-B703-49EE-9CE3-19F1ABCD7C29}" type="slidenum">
              <a:rPr lang="en-US" altLang="zh-TW" smtClean="0"/>
              <a:pPr/>
              <a:t>496</a:t>
            </a:fld>
            <a:endParaRPr lang="en-US" altLang="zh-TW" smtClean="0"/>
          </a:p>
        </p:txBody>
      </p:sp>
      <p:sp>
        <p:nvSpPr>
          <p:cNvPr id="78899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46085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(3) Laplace transform of 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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(</a:t>
            </a:r>
            <a:r>
              <a:rPr lang="en-US" altLang="zh-TW" b="0" i="1">
                <a:solidFill>
                  <a:srgbClr val="3333FF"/>
                </a:solidFill>
                <a:sym typeface="Symbol" pitchFamily="18" charset="2"/>
              </a:rPr>
              <a:t>t</a:t>
            </a:r>
            <a:r>
              <a:rPr lang="en-US" altLang="zh-TW" b="0">
                <a:solidFill>
                  <a:srgbClr val="3333FF"/>
                </a:solidFill>
                <a:sym typeface="Symbol" pitchFamily="18" charset="2"/>
              </a:rPr>
              <a:t> </a:t>
            </a:r>
            <a:r>
              <a:rPr lang="en-US" altLang="zh-TW" b="0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− </a:t>
            </a:r>
            <a:r>
              <a:rPr lang="en-US" altLang="zh-TW" b="0" i="1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zh-TW" b="0" baseline="-25000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0</a:t>
            </a:r>
            <a:r>
              <a:rPr lang="en-US" altLang="zh-TW" b="0">
                <a:solidFill>
                  <a:srgbClr val="3333FF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graphicFrame>
        <p:nvGraphicFramePr>
          <p:cNvPr id="78850" name="Object 3"/>
          <p:cNvGraphicFramePr>
            <a:graphicFrameLocks noChangeAspect="1"/>
          </p:cNvGraphicFramePr>
          <p:nvPr/>
        </p:nvGraphicFramePr>
        <p:xfrm>
          <a:off x="1258888" y="1125538"/>
          <a:ext cx="2082800" cy="419100"/>
        </p:xfrm>
        <a:graphic>
          <a:graphicData uri="http://schemas.openxmlformats.org/presentationml/2006/ole">
            <p:oleObj spid="_x0000_s78850" name="Equation" r:id="rId3" imgW="2082800" imgH="419100" progId="Equation.DSMT4">
              <p:embed/>
            </p:oleObj>
          </a:graphicData>
        </a:graphic>
      </p:graphicFrame>
      <p:sp>
        <p:nvSpPr>
          <p:cNvPr id="78900" name="Text Box 4"/>
          <p:cNvSpPr txBox="1">
            <a:spLocks noChangeArrowheads="1"/>
          </p:cNvSpPr>
          <p:nvPr/>
        </p:nvSpPr>
        <p:spPr bwMode="auto">
          <a:xfrm>
            <a:off x="611188" y="1844675"/>
            <a:ext cx="10795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Proof:</a:t>
            </a:r>
          </a:p>
        </p:txBody>
      </p:sp>
      <p:graphicFrame>
        <p:nvGraphicFramePr>
          <p:cNvPr id="78851" name="Object 5"/>
          <p:cNvGraphicFramePr>
            <a:graphicFrameLocks noChangeAspect="1"/>
          </p:cNvGraphicFramePr>
          <p:nvPr/>
        </p:nvGraphicFramePr>
        <p:xfrm>
          <a:off x="1511300" y="1844675"/>
          <a:ext cx="2044700" cy="558800"/>
        </p:xfrm>
        <a:graphic>
          <a:graphicData uri="http://schemas.openxmlformats.org/presentationml/2006/ole">
            <p:oleObj spid="_x0000_s78851" name="Equation" r:id="rId4" imgW="2044440" imgH="558720" progId="Equation.DSMT4">
              <p:embed/>
            </p:oleObj>
          </a:graphicData>
        </a:graphic>
      </p:graphicFrame>
      <p:sp>
        <p:nvSpPr>
          <p:cNvPr id="78901" name="Text Box 6"/>
          <p:cNvSpPr txBox="1">
            <a:spLocks noChangeArrowheads="1"/>
          </p:cNvSpPr>
          <p:nvPr/>
        </p:nvSpPr>
        <p:spPr bwMode="auto">
          <a:xfrm>
            <a:off x="3851275" y="1052513"/>
            <a:ext cx="2808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when </a:t>
            </a:r>
            <a:r>
              <a:rPr lang="en-US" altLang="zh-TW" b="0" i="1"/>
              <a:t>t</a:t>
            </a:r>
            <a:r>
              <a:rPr lang="en-US" altLang="zh-TW" b="0" baseline="-25000"/>
              <a:t>0</a:t>
            </a:r>
            <a:r>
              <a:rPr lang="en-US" altLang="zh-TW" b="0"/>
              <a:t> &gt; 0</a:t>
            </a:r>
          </a:p>
        </p:txBody>
      </p:sp>
      <p:sp>
        <p:nvSpPr>
          <p:cNvPr id="78902" name="Text Box 7"/>
          <p:cNvSpPr txBox="1">
            <a:spLocks noChangeArrowheads="1"/>
          </p:cNvSpPr>
          <p:nvPr/>
        </p:nvSpPr>
        <p:spPr bwMode="auto">
          <a:xfrm>
            <a:off x="358775" y="2903538"/>
            <a:ext cx="48974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(4) Relation with the unit step function </a:t>
            </a:r>
            <a:endParaRPr lang="en-US" altLang="zh-TW" b="0">
              <a:solidFill>
                <a:srgbClr val="3333FF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78852" name="Object 8"/>
          <p:cNvGraphicFramePr>
            <a:graphicFrameLocks noChangeAspect="1"/>
          </p:cNvGraphicFramePr>
          <p:nvPr/>
        </p:nvGraphicFramePr>
        <p:xfrm>
          <a:off x="935038" y="3695700"/>
          <a:ext cx="2882900" cy="558800"/>
        </p:xfrm>
        <a:graphic>
          <a:graphicData uri="http://schemas.openxmlformats.org/presentationml/2006/ole">
            <p:oleObj spid="_x0000_s78852" name="Equation" r:id="rId5" imgW="2882900" imgH="558800" progId="Equation.DSMT4">
              <p:embed/>
            </p:oleObj>
          </a:graphicData>
        </a:graphic>
      </p:graphicFrame>
      <p:graphicFrame>
        <p:nvGraphicFramePr>
          <p:cNvPr id="78853" name="Object 9"/>
          <p:cNvGraphicFramePr>
            <a:graphicFrameLocks noChangeAspect="1"/>
          </p:cNvGraphicFramePr>
          <p:nvPr/>
        </p:nvGraphicFramePr>
        <p:xfrm>
          <a:off x="935038" y="4630738"/>
          <a:ext cx="2489200" cy="546100"/>
        </p:xfrm>
        <a:graphic>
          <a:graphicData uri="http://schemas.openxmlformats.org/presentationml/2006/ole">
            <p:oleObj spid="_x0000_s78853" name="Equation" r:id="rId6" imgW="2489200" imgH="546100" progId="Equation.DSMT4">
              <p:embed/>
            </p:oleObj>
          </a:graphicData>
        </a:graphic>
      </p:graphicFrame>
      <p:sp>
        <p:nvSpPr>
          <p:cNvPr id="78903" name="Text Box 6"/>
          <p:cNvSpPr txBox="1">
            <a:spLocks noChangeArrowheads="1"/>
          </p:cNvSpPr>
          <p:nvPr/>
        </p:nvSpPr>
        <p:spPr bwMode="auto">
          <a:xfrm>
            <a:off x="3556000" y="2468563"/>
            <a:ext cx="31686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(from the sifting property)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177A1A-1D65-40E4-B8D4-2BECE4EE168C}" type="slidenum">
              <a:rPr lang="en-US" altLang="zh-TW" smtClean="0"/>
              <a:pPr/>
              <a:t>497</a:t>
            </a:fld>
            <a:endParaRPr lang="en-US" altLang="zh-TW" smtClean="0"/>
          </a:p>
        </p:txBody>
      </p:sp>
      <p:sp>
        <p:nvSpPr>
          <p:cNvPr id="79895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7-5-4  Example </a:t>
            </a:r>
          </a:p>
        </p:txBody>
      </p:sp>
      <p:sp>
        <p:nvSpPr>
          <p:cNvPr id="79896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55451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1(a)</a:t>
            </a:r>
            <a:r>
              <a:rPr lang="en-US" altLang="zh-TW" b="0"/>
              <a:t>   (text page 313)</a:t>
            </a:r>
          </a:p>
        </p:txBody>
      </p:sp>
      <p:graphicFrame>
        <p:nvGraphicFramePr>
          <p:cNvPr id="79874" name="Object 4"/>
          <p:cNvGraphicFramePr>
            <a:graphicFrameLocks noChangeAspect="1"/>
          </p:cNvGraphicFramePr>
          <p:nvPr/>
        </p:nvGraphicFramePr>
        <p:xfrm>
          <a:off x="1763713" y="1363663"/>
          <a:ext cx="2286000" cy="368300"/>
        </p:xfrm>
        <a:graphic>
          <a:graphicData uri="http://schemas.openxmlformats.org/presentationml/2006/ole">
            <p:oleObj spid="_x0000_s79874" name="Equation" r:id="rId3" imgW="2197100" imgH="368300" progId="Equation.DSMT4">
              <p:embed/>
            </p:oleObj>
          </a:graphicData>
        </a:graphic>
      </p:graphicFrame>
      <p:graphicFrame>
        <p:nvGraphicFramePr>
          <p:cNvPr id="79875" name="Object 5"/>
          <p:cNvGraphicFramePr>
            <a:graphicFrameLocks noChangeAspect="1"/>
          </p:cNvGraphicFramePr>
          <p:nvPr/>
        </p:nvGraphicFramePr>
        <p:xfrm>
          <a:off x="1331913" y="1989138"/>
          <a:ext cx="2882900" cy="393700"/>
        </p:xfrm>
        <a:graphic>
          <a:graphicData uri="http://schemas.openxmlformats.org/presentationml/2006/ole">
            <p:oleObj spid="_x0000_s79875" name="Equation" r:id="rId4" imgW="2882900" imgH="393700" progId="Equation.DSMT4">
              <p:embed/>
            </p:oleObj>
          </a:graphicData>
        </a:graphic>
      </p:graphicFrame>
      <p:graphicFrame>
        <p:nvGraphicFramePr>
          <p:cNvPr id="79876" name="Object 6"/>
          <p:cNvGraphicFramePr>
            <a:graphicFrameLocks noChangeAspect="1"/>
          </p:cNvGraphicFramePr>
          <p:nvPr/>
        </p:nvGraphicFramePr>
        <p:xfrm>
          <a:off x="4716463" y="1412875"/>
          <a:ext cx="901700" cy="317500"/>
        </p:xfrm>
        <a:graphic>
          <a:graphicData uri="http://schemas.openxmlformats.org/presentationml/2006/ole">
            <p:oleObj spid="_x0000_s79876" name="Equation" r:id="rId5" imgW="901309" imgH="317362" progId="Equation.DSMT4">
              <p:embed/>
            </p:oleObj>
          </a:graphicData>
        </a:graphic>
      </p:graphicFrame>
      <p:graphicFrame>
        <p:nvGraphicFramePr>
          <p:cNvPr id="79877" name="Object 7"/>
          <p:cNvGraphicFramePr>
            <a:graphicFrameLocks noChangeAspect="1"/>
          </p:cNvGraphicFramePr>
          <p:nvPr/>
        </p:nvGraphicFramePr>
        <p:xfrm>
          <a:off x="6537325" y="1406525"/>
          <a:ext cx="1003300" cy="330200"/>
        </p:xfrm>
        <a:graphic>
          <a:graphicData uri="http://schemas.openxmlformats.org/presentationml/2006/ole">
            <p:oleObj spid="_x0000_s79877" name="Equation" r:id="rId6" imgW="1002865" imgH="330057" progId="Equation.DSMT4">
              <p:embed/>
            </p:oleObj>
          </a:graphicData>
        </a:graphic>
      </p:graphicFrame>
      <p:graphicFrame>
        <p:nvGraphicFramePr>
          <p:cNvPr id="79878" name="Object 8"/>
          <p:cNvGraphicFramePr>
            <a:graphicFrameLocks noChangeAspect="1"/>
          </p:cNvGraphicFramePr>
          <p:nvPr/>
        </p:nvGraphicFramePr>
        <p:xfrm>
          <a:off x="1403350" y="2493963"/>
          <a:ext cx="2489200" cy="647700"/>
        </p:xfrm>
        <a:graphic>
          <a:graphicData uri="http://schemas.openxmlformats.org/presentationml/2006/ole">
            <p:oleObj spid="_x0000_s79878" name="Equation" r:id="rId7" imgW="2489200" imgH="647700" progId="Equation.DSMT4">
              <p:embed/>
            </p:oleObj>
          </a:graphicData>
        </a:graphic>
      </p:graphicFrame>
      <p:graphicFrame>
        <p:nvGraphicFramePr>
          <p:cNvPr id="79879" name="Object 9"/>
          <p:cNvGraphicFramePr>
            <a:graphicFrameLocks noChangeAspect="1"/>
          </p:cNvGraphicFramePr>
          <p:nvPr/>
        </p:nvGraphicFramePr>
        <p:xfrm>
          <a:off x="1403350" y="3357563"/>
          <a:ext cx="3886200" cy="800100"/>
        </p:xfrm>
        <a:graphic>
          <a:graphicData uri="http://schemas.openxmlformats.org/presentationml/2006/ole">
            <p:oleObj spid="_x0000_s79879" name="Equation" r:id="rId8" imgW="3886200" imgH="800100" progId="Equation.DSMT4">
              <p:embed/>
            </p:oleObj>
          </a:graphicData>
        </a:graphic>
      </p:graphicFrame>
      <p:graphicFrame>
        <p:nvGraphicFramePr>
          <p:cNvPr id="79880" name="Object 10"/>
          <p:cNvGraphicFramePr>
            <a:graphicFrameLocks noChangeAspect="1"/>
          </p:cNvGraphicFramePr>
          <p:nvPr/>
        </p:nvGraphicFramePr>
        <p:xfrm>
          <a:off x="5292725" y="2493963"/>
          <a:ext cx="1930400" cy="647700"/>
        </p:xfrm>
        <a:graphic>
          <a:graphicData uri="http://schemas.openxmlformats.org/presentationml/2006/ole">
            <p:oleObj spid="_x0000_s79880" name="Equation" r:id="rId9" imgW="1930400" imgH="647700" progId="Equation.DSMT4">
              <p:embed/>
            </p:oleObj>
          </a:graphicData>
        </a:graphic>
      </p:graphicFrame>
      <p:graphicFrame>
        <p:nvGraphicFramePr>
          <p:cNvPr id="79881" name="Object 11"/>
          <p:cNvGraphicFramePr>
            <a:graphicFrameLocks noChangeAspect="1"/>
          </p:cNvGraphicFramePr>
          <p:nvPr/>
        </p:nvGraphicFramePr>
        <p:xfrm>
          <a:off x="1403350" y="4365625"/>
          <a:ext cx="2311400" cy="774700"/>
        </p:xfrm>
        <a:graphic>
          <a:graphicData uri="http://schemas.openxmlformats.org/presentationml/2006/ole">
            <p:oleObj spid="_x0000_s79881" name="Equation" r:id="rId10" imgW="2311400" imgH="774700" progId="Equation.DSMT4">
              <p:embed/>
            </p:oleObj>
          </a:graphicData>
        </a:graphic>
      </p:graphicFrame>
      <p:sp>
        <p:nvSpPr>
          <p:cNvPr id="79897" name="Text Box 12"/>
          <p:cNvSpPr txBox="1">
            <a:spLocks noChangeArrowheads="1"/>
          </p:cNvSpPr>
          <p:nvPr/>
        </p:nvSpPr>
        <p:spPr bwMode="auto">
          <a:xfrm>
            <a:off x="3851275" y="436562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0 </a:t>
            </a:r>
            <a:r>
              <a:rPr lang="en-US" altLang="zh-TW" b="0">
                <a:sym typeface="Symbol" pitchFamily="18" charset="2"/>
              </a:rPr>
              <a:t> </a:t>
            </a:r>
            <a:r>
              <a:rPr lang="en-US" altLang="zh-TW" b="0" i="1">
                <a:sym typeface="Symbol" pitchFamily="18" charset="2"/>
              </a:rPr>
              <a:t>t</a:t>
            </a:r>
            <a:r>
              <a:rPr lang="en-US" altLang="zh-TW" b="0">
                <a:sym typeface="Symbol" pitchFamily="18" charset="2"/>
              </a:rPr>
              <a:t> &lt; 2</a:t>
            </a:r>
            <a:r>
              <a:rPr lang="en-US" altLang="zh-TW" b="0" i="1">
                <a:sym typeface="Symbol" pitchFamily="18" charset="2"/>
              </a:rPr>
              <a:t></a:t>
            </a:r>
          </a:p>
        </p:txBody>
      </p:sp>
      <p:sp>
        <p:nvSpPr>
          <p:cNvPr id="79898" name="Text Box 13"/>
          <p:cNvSpPr txBox="1">
            <a:spLocks noChangeArrowheads="1"/>
          </p:cNvSpPr>
          <p:nvPr/>
        </p:nvSpPr>
        <p:spPr bwMode="auto">
          <a:xfrm>
            <a:off x="3924300" y="479742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>
                <a:sym typeface="Symbol" pitchFamily="18" charset="2"/>
              </a:rPr>
              <a:t>t</a:t>
            </a:r>
            <a:r>
              <a:rPr lang="en-US" altLang="zh-TW" b="0">
                <a:sym typeface="Symbol" pitchFamily="18" charset="2"/>
              </a:rPr>
              <a:t>  2</a:t>
            </a:r>
            <a:r>
              <a:rPr lang="en-US" altLang="zh-TW" b="0" i="1">
                <a:sym typeface="Symbol" pitchFamily="18" charset="2"/>
              </a:rPr>
              <a:t>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BBD7D1-5130-4AF4-B0E9-76471FE5AD91}" type="slidenum">
              <a:rPr lang="en-US" altLang="zh-TW" smtClean="0"/>
              <a:pPr/>
              <a:t>426</a:t>
            </a:fld>
            <a:endParaRPr lang="en-US" altLang="zh-TW" smtClean="0"/>
          </a:p>
        </p:txBody>
      </p:sp>
      <p:sp>
        <p:nvSpPr>
          <p:cNvPr id="8212" name="Text Box 2"/>
          <p:cNvSpPr txBox="1">
            <a:spLocks noChangeArrowheads="1"/>
          </p:cNvSpPr>
          <p:nvPr/>
        </p:nvSpPr>
        <p:spPr bwMode="auto">
          <a:xfrm>
            <a:off x="612775" y="549275"/>
            <a:ext cx="172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3  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2124075" y="476250"/>
          <a:ext cx="1636713" cy="546100"/>
        </p:xfrm>
        <a:graphic>
          <a:graphicData uri="http://schemas.openxmlformats.org/presentationml/2006/ole">
            <p:oleObj spid="_x0000_s8194" name="Equation" r:id="rId3" imgW="1651000" imgH="546100" progId="Equation.DSMT4">
              <p:embed/>
            </p:oleObj>
          </a:graphicData>
        </a:graphic>
      </p:graphicFrame>
      <p:sp>
        <p:nvSpPr>
          <p:cNvPr id="8213" name="文字方塊 10"/>
          <p:cNvSpPr txBox="1">
            <a:spLocks noChangeArrowheads="1"/>
          </p:cNvSpPr>
          <p:nvPr/>
        </p:nvSpPr>
        <p:spPr bwMode="auto">
          <a:xfrm>
            <a:off x="4140200" y="549275"/>
            <a:ext cx="2520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(text page 275)</a:t>
            </a:r>
            <a:endParaRPr lang="zh-TW" altLang="en-US" b="0"/>
          </a:p>
        </p:txBody>
      </p:sp>
      <p:sp>
        <p:nvSpPr>
          <p:cNvPr id="8214" name="文字方塊 12"/>
          <p:cNvSpPr txBox="1">
            <a:spLocks noChangeArrowheads="1"/>
          </p:cNvSpPr>
          <p:nvPr/>
        </p:nvSpPr>
        <p:spPr bwMode="auto">
          <a:xfrm>
            <a:off x="611188" y="1557338"/>
            <a:ext cx="53292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Pole (</a:t>
            </a:r>
            <a:r>
              <a:rPr lang="zh-TW" altLang="en-US" b="0"/>
              <a:t>分母為</a:t>
            </a:r>
            <a:r>
              <a:rPr lang="en-US" altLang="zh-TW" b="0"/>
              <a:t>0 </a:t>
            </a:r>
            <a:r>
              <a:rPr lang="zh-TW" altLang="en-US" b="0"/>
              <a:t>的地方</a:t>
            </a:r>
            <a:r>
              <a:rPr lang="en-US" altLang="zh-TW" b="0"/>
              <a:t>) </a:t>
            </a:r>
            <a:r>
              <a:rPr lang="zh-TW" altLang="en-US" b="0"/>
              <a:t>在複數平面左半邊</a:t>
            </a:r>
          </a:p>
        </p:txBody>
      </p:sp>
      <p:cxnSp>
        <p:nvCxnSpPr>
          <p:cNvPr id="8215" name="直線單箭頭接點 14"/>
          <p:cNvCxnSpPr>
            <a:cxnSpLocks noChangeShapeType="1"/>
            <a:stCxn id="8214" idx="3"/>
          </p:cNvCxnSpPr>
          <p:nvPr/>
        </p:nvCxnSpPr>
        <p:spPr bwMode="auto">
          <a:xfrm>
            <a:off x="5940425" y="1773238"/>
            <a:ext cx="7921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16" name="矩形 15"/>
          <p:cNvSpPr>
            <a:spLocks noChangeArrowheads="1"/>
          </p:cNvSpPr>
          <p:nvPr/>
        </p:nvSpPr>
        <p:spPr bwMode="auto">
          <a:xfrm>
            <a:off x="6804025" y="1484313"/>
            <a:ext cx="841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b="0"/>
              <a:t>stable</a:t>
            </a:r>
            <a:endParaRPr lang="zh-TW" altLang="en-US"/>
          </a:p>
        </p:txBody>
      </p:sp>
      <p:sp>
        <p:nvSpPr>
          <p:cNvPr id="8217" name="文字方塊 16"/>
          <p:cNvSpPr txBox="1">
            <a:spLocks noChangeArrowheads="1"/>
          </p:cNvSpPr>
          <p:nvPr/>
        </p:nvSpPr>
        <p:spPr bwMode="auto">
          <a:xfrm>
            <a:off x="611188" y="1989138"/>
            <a:ext cx="43926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Pole </a:t>
            </a:r>
            <a:r>
              <a:rPr lang="zh-TW" altLang="en-US" b="0"/>
              <a:t>在複數平面右半邊</a:t>
            </a:r>
          </a:p>
        </p:txBody>
      </p:sp>
      <p:cxnSp>
        <p:nvCxnSpPr>
          <p:cNvPr id="8218" name="直線單箭頭接點 17"/>
          <p:cNvCxnSpPr>
            <a:cxnSpLocks noChangeShapeType="1"/>
          </p:cNvCxnSpPr>
          <p:nvPr/>
        </p:nvCxnSpPr>
        <p:spPr bwMode="auto">
          <a:xfrm>
            <a:off x="3708400" y="2205038"/>
            <a:ext cx="30241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19" name="矩形 18"/>
          <p:cNvSpPr>
            <a:spLocks noChangeArrowheads="1"/>
          </p:cNvSpPr>
          <p:nvPr/>
        </p:nvSpPr>
        <p:spPr bwMode="auto">
          <a:xfrm>
            <a:off x="6875463" y="1916113"/>
            <a:ext cx="11255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 b="0"/>
              <a:t>unstable</a:t>
            </a:r>
            <a:endParaRPr lang="zh-TW" altLang="en-US"/>
          </a:p>
        </p:txBody>
      </p:sp>
      <p:cxnSp>
        <p:nvCxnSpPr>
          <p:cNvPr id="8220" name="直線單箭頭接點 13"/>
          <p:cNvCxnSpPr>
            <a:cxnSpLocks noChangeShapeType="1"/>
          </p:cNvCxnSpPr>
          <p:nvPr/>
        </p:nvCxnSpPr>
        <p:spPr bwMode="auto">
          <a:xfrm>
            <a:off x="611188" y="4508500"/>
            <a:ext cx="19446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21" name="直線單箭頭接點 14"/>
          <p:cNvCxnSpPr>
            <a:cxnSpLocks noChangeShapeType="1"/>
          </p:cNvCxnSpPr>
          <p:nvPr/>
        </p:nvCxnSpPr>
        <p:spPr bwMode="auto">
          <a:xfrm flipV="1">
            <a:off x="1619250" y="3213100"/>
            <a:ext cx="0" cy="26638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8222" name="文字方塊 18"/>
          <p:cNvSpPr txBox="1">
            <a:spLocks noChangeArrowheads="1"/>
          </p:cNvSpPr>
          <p:nvPr/>
        </p:nvSpPr>
        <p:spPr bwMode="auto">
          <a:xfrm>
            <a:off x="2124075" y="4437063"/>
            <a:ext cx="7921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Re(</a:t>
            </a:r>
            <a:r>
              <a:rPr lang="en-US" altLang="zh-TW" b="0" i="1"/>
              <a:t>s</a:t>
            </a:r>
            <a:r>
              <a:rPr lang="en-US" altLang="zh-TW" b="0"/>
              <a:t>)</a:t>
            </a:r>
            <a:endParaRPr lang="zh-TW" altLang="en-US" b="0"/>
          </a:p>
        </p:txBody>
      </p:sp>
      <p:sp>
        <p:nvSpPr>
          <p:cNvPr id="8223" name="文字方塊 19"/>
          <p:cNvSpPr txBox="1">
            <a:spLocks noChangeArrowheads="1"/>
          </p:cNvSpPr>
          <p:nvPr/>
        </p:nvSpPr>
        <p:spPr bwMode="auto">
          <a:xfrm>
            <a:off x="1619250" y="2997200"/>
            <a:ext cx="936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Im(</a:t>
            </a:r>
            <a:r>
              <a:rPr lang="en-US" altLang="zh-TW" b="0" i="1"/>
              <a:t>s</a:t>
            </a:r>
            <a:r>
              <a:rPr lang="en-US" altLang="zh-TW" b="0"/>
              <a:t>)</a:t>
            </a:r>
            <a:endParaRPr lang="zh-TW" altLang="en-US" b="0"/>
          </a:p>
        </p:txBody>
      </p:sp>
      <p:sp>
        <p:nvSpPr>
          <p:cNvPr id="8224" name="橢圓 24"/>
          <p:cNvSpPr>
            <a:spLocks noChangeArrowheads="1"/>
          </p:cNvSpPr>
          <p:nvPr/>
        </p:nvSpPr>
        <p:spPr bwMode="auto">
          <a:xfrm>
            <a:off x="755650" y="4437063"/>
            <a:ext cx="144463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8225" name="文字方塊 25"/>
          <p:cNvSpPr txBox="1">
            <a:spLocks noChangeArrowheads="1"/>
          </p:cNvSpPr>
          <p:nvPr/>
        </p:nvSpPr>
        <p:spPr bwMode="auto">
          <a:xfrm>
            <a:off x="539750" y="4508500"/>
            <a:ext cx="1079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 i="1"/>
              <a:t>s </a:t>
            </a:r>
            <a:r>
              <a:rPr lang="en-US" altLang="zh-TW" b="0"/>
              <a:t>= -3</a:t>
            </a:r>
            <a:endParaRPr lang="zh-TW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CCF88-5440-4483-8347-CEFFDBD1E728}" type="slidenum">
              <a:rPr lang="en-US" altLang="zh-TW" smtClean="0"/>
              <a:pPr/>
              <a:t>498</a:t>
            </a:fld>
            <a:endParaRPr lang="en-US" altLang="zh-TW" smtClean="0"/>
          </a:p>
        </p:txBody>
      </p:sp>
      <p:sp>
        <p:nvSpPr>
          <p:cNvPr id="80902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7-5-5  </a:t>
            </a:r>
            <a:r>
              <a:rPr lang="zh-TW" altLang="en-US" sz="2400">
                <a:solidFill>
                  <a:srgbClr val="3333FF"/>
                </a:solidFill>
              </a:rPr>
              <a:t>幾個名詞</a:t>
            </a:r>
          </a:p>
        </p:txBody>
      </p:sp>
      <p:sp>
        <p:nvSpPr>
          <p:cNvPr id="80903" name="Text Box 3"/>
          <p:cNvSpPr txBox="1">
            <a:spLocks noChangeArrowheads="1"/>
          </p:cNvSpPr>
          <p:nvPr/>
        </p:nvSpPr>
        <p:spPr bwMode="auto">
          <a:xfrm>
            <a:off x="250825" y="4365625"/>
            <a:ext cx="85693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(2) </a:t>
            </a:r>
            <a:r>
              <a:rPr lang="zh-TW" altLang="en-US" b="0"/>
              <a:t>許多文獻把 </a:t>
            </a:r>
            <a:r>
              <a:rPr lang="en-US" altLang="zh-TW" b="0"/>
              <a:t>Dirac delta function </a:t>
            </a:r>
            <a:r>
              <a:rPr lang="en-US" altLang="zh-TW" b="0" i="1">
                <a:sym typeface="Symbol" pitchFamily="18" charset="2"/>
              </a:rPr>
              <a:t></a:t>
            </a:r>
            <a:r>
              <a:rPr lang="en-US" altLang="zh-TW" b="0">
                <a:sym typeface="Symbol" pitchFamily="18" charset="2"/>
              </a:rPr>
              <a:t>(</a:t>
            </a:r>
            <a:r>
              <a:rPr lang="en-US" altLang="zh-TW" b="0" i="1">
                <a:sym typeface="Symbol" pitchFamily="18" charset="2"/>
              </a:rPr>
              <a:t>t</a:t>
            </a:r>
            <a:r>
              <a:rPr lang="en-US" altLang="zh-TW" b="0">
                <a:sym typeface="Symbol" pitchFamily="18" charset="2"/>
              </a:rPr>
              <a:t> − </a:t>
            </a:r>
            <a:r>
              <a:rPr lang="en-US" altLang="zh-TW" b="0" i="1">
                <a:sym typeface="Symbol" pitchFamily="18" charset="2"/>
              </a:rPr>
              <a:t>t</a:t>
            </a:r>
            <a:r>
              <a:rPr lang="en-US" altLang="zh-TW" b="0" baseline="-25000">
                <a:sym typeface="Symbol" pitchFamily="18" charset="2"/>
              </a:rPr>
              <a:t>0</a:t>
            </a:r>
            <a:r>
              <a:rPr lang="en-US" altLang="zh-TW" b="0">
                <a:sym typeface="Symbol" pitchFamily="18" charset="2"/>
              </a:rPr>
              <a:t>) </a:t>
            </a:r>
            <a:r>
              <a:rPr lang="zh-TW" altLang="en-US" b="0">
                <a:sym typeface="Symbol" pitchFamily="18" charset="2"/>
              </a:rPr>
              <a:t>亦稱作 </a:t>
            </a:r>
            <a:r>
              <a:rPr lang="en-US" altLang="zh-TW" b="0" u="sng">
                <a:sym typeface="Symbol" pitchFamily="18" charset="2"/>
              </a:rPr>
              <a:t>delta function</a:t>
            </a:r>
            <a:r>
              <a:rPr lang="en-US" altLang="zh-TW" b="0">
                <a:sym typeface="Symbol" pitchFamily="18" charset="2"/>
              </a:rPr>
              <a:t> </a:t>
            </a:r>
            <a:r>
              <a:rPr lang="zh-TW" altLang="en-US" b="0">
                <a:sym typeface="Symbol" pitchFamily="18" charset="2"/>
              </a:rPr>
              <a:t>，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0">
                <a:sym typeface="Symbol" pitchFamily="18" charset="2"/>
              </a:rPr>
              <a:t>     </a:t>
            </a:r>
            <a:r>
              <a:rPr lang="en-US" altLang="zh-TW" b="0" u="sng">
                <a:sym typeface="Symbol" pitchFamily="18" charset="2"/>
              </a:rPr>
              <a:t>impulse function</a:t>
            </a:r>
            <a:r>
              <a:rPr lang="zh-TW" altLang="en-US" b="0">
                <a:sym typeface="Symbol" pitchFamily="18" charset="2"/>
              </a:rPr>
              <a:t>，或 </a:t>
            </a:r>
            <a:r>
              <a:rPr lang="en-US" altLang="zh-TW" b="0" u="sng">
                <a:sym typeface="Symbol" pitchFamily="18" charset="2"/>
              </a:rPr>
              <a:t>unit impulse function</a:t>
            </a:r>
            <a:r>
              <a:rPr lang="en-US" altLang="zh-TW" b="0">
                <a:sym typeface="Symbol" pitchFamily="18" charset="2"/>
              </a:rPr>
              <a:t> </a:t>
            </a:r>
            <a:endParaRPr lang="en-US" altLang="zh-TW" b="0"/>
          </a:p>
        </p:txBody>
      </p:sp>
      <p:graphicFrame>
        <p:nvGraphicFramePr>
          <p:cNvPr id="80898" name="Object 4"/>
          <p:cNvGraphicFramePr>
            <a:graphicFrameLocks noChangeAspect="1"/>
          </p:cNvGraphicFramePr>
          <p:nvPr/>
        </p:nvGraphicFramePr>
        <p:xfrm>
          <a:off x="539750" y="1268413"/>
          <a:ext cx="2820988" cy="368300"/>
        </p:xfrm>
        <a:graphic>
          <a:graphicData uri="http://schemas.openxmlformats.org/presentationml/2006/ole">
            <p:oleObj spid="_x0000_s80898" name="Equation" r:id="rId3" imgW="2819400" imgH="368300" progId="Equation.DSMT4">
              <p:embed/>
            </p:oleObj>
          </a:graphicData>
        </a:graphic>
      </p:graphicFrame>
      <p:sp>
        <p:nvSpPr>
          <p:cNvPr id="80904" name="Line 5"/>
          <p:cNvSpPr>
            <a:spLocks noChangeShapeType="1"/>
          </p:cNvSpPr>
          <p:nvPr/>
        </p:nvSpPr>
        <p:spPr bwMode="auto">
          <a:xfrm>
            <a:off x="3563938" y="14128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80899" name="Object 6"/>
          <p:cNvGraphicFramePr>
            <a:graphicFrameLocks noChangeAspect="1"/>
          </p:cNvGraphicFramePr>
          <p:nvPr/>
        </p:nvGraphicFramePr>
        <p:xfrm>
          <a:off x="4211638" y="1268413"/>
          <a:ext cx="3532187" cy="368300"/>
        </p:xfrm>
        <a:graphic>
          <a:graphicData uri="http://schemas.openxmlformats.org/presentationml/2006/ole">
            <p:oleObj spid="_x0000_s80899" name="Equation" r:id="rId4" imgW="3530600" imgH="368300" progId="Equation.DSMT4">
              <p:embed/>
            </p:oleObj>
          </a:graphicData>
        </a:graphic>
      </p:graphicFrame>
      <p:sp>
        <p:nvSpPr>
          <p:cNvPr id="80905" name="Text Box 7"/>
          <p:cNvSpPr txBox="1">
            <a:spLocks noChangeArrowheads="1"/>
          </p:cNvSpPr>
          <p:nvPr/>
        </p:nvSpPr>
        <p:spPr bwMode="auto">
          <a:xfrm>
            <a:off x="4932363" y="1773238"/>
            <a:ext cx="11525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where</a:t>
            </a:r>
          </a:p>
        </p:txBody>
      </p:sp>
      <p:graphicFrame>
        <p:nvGraphicFramePr>
          <p:cNvPr id="80900" name="Object 8"/>
          <p:cNvGraphicFramePr>
            <a:graphicFrameLocks noChangeAspect="1"/>
          </p:cNvGraphicFramePr>
          <p:nvPr/>
        </p:nvGraphicFramePr>
        <p:xfrm>
          <a:off x="6011863" y="1773238"/>
          <a:ext cx="1511300" cy="647700"/>
        </p:xfrm>
        <a:graphic>
          <a:graphicData uri="http://schemas.openxmlformats.org/presentationml/2006/ole">
            <p:oleObj spid="_x0000_s80900" name="Equation" r:id="rId5" imgW="1511300" imgH="647700" progId="Equation.DSMT4">
              <p:embed/>
            </p:oleObj>
          </a:graphicData>
        </a:graphic>
      </p:graphicFrame>
      <p:sp>
        <p:nvSpPr>
          <p:cNvPr id="80906" name="Text Box 9"/>
          <p:cNvSpPr txBox="1">
            <a:spLocks noChangeArrowheads="1"/>
          </p:cNvSpPr>
          <p:nvPr/>
        </p:nvSpPr>
        <p:spPr bwMode="auto">
          <a:xfrm>
            <a:off x="250825" y="2492375"/>
            <a:ext cx="7777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(1) </a:t>
            </a:r>
            <a:r>
              <a:rPr lang="en-US" altLang="zh-TW" b="0" i="1"/>
              <a:t>w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</a:t>
            </a:r>
            <a:r>
              <a:rPr lang="en-US" altLang="zh-TW" b="0" i="1"/>
              <a:t>L</a:t>
            </a:r>
            <a:r>
              <a:rPr lang="en-US" altLang="zh-TW" b="0" baseline="30000">
                <a:cs typeface="Times New Roman" pitchFamily="18" charset="0"/>
              </a:rPr>
              <a:t>−1</a:t>
            </a:r>
            <a:r>
              <a:rPr lang="en-US" altLang="zh-TW" b="0"/>
              <a:t>{</a:t>
            </a:r>
            <a:r>
              <a:rPr lang="en-US" altLang="zh-TW" b="0" i="1"/>
              <a:t>W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)} </a:t>
            </a:r>
            <a:r>
              <a:rPr lang="zh-TW" altLang="en-US" b="0"/>
              <a:t>稱作 </a:t>
            </a:r>
            <a:r>
              <a:rPr lang="en-US" altLang="zh-TW" b="0" u="sng">
                <a:solidFill>
                  <a:srgbClr val="3333FF"/>
                </a:solidFill>
              </a:rPr>
              <a:t>weight function</a:t>
            </a:r>
            <a:r>
              <a:rPr lang="en-US" altLang="zh-TW" b="0"/>
              <a:t> </a:t>
            </a:r>
            <a:r>
              <a:rPr lang="zh-TW" altLang="en-US" b="0"/>
              <a:t>或 </a:t>
            </a:r>
            <a:r>
              <a:rPr lang="en-US" altLang="zh-TW" b="0" u="sng">
                <a:solidFill>
                  <a:srgbClr val="3333FF"/>
                </a:solidFill>
              </a:rPr>
              <a:t>impulse response</a:t>
            </a:r>
            <a:r>
              <a:rPr lang="en-US" altLang="zh-TW" b="0">
                <a:solidFill>
                  <a:srgbClr val="3333FF"/>
                </a:solidFill>
              </a:rPr>
              <a:t>  </a:t>
            </a:r>
          </a:p>
        </p:txBody>
      </p:sp>
      <p:sp>
        <p:nvSpPr>
          <p:cNvPr id="80907" name="Text Box 10"/>
          <p:cNvSpPr txBox="1">
            <a:spLocks noChangeArrowheads="1"/>
          </p:cNvSpPr>
          <p:nvPr/>
        </p:nvSpPr>
        <p:spPr bwMode="auto">
          <a:xfrm>
            <a:off x="539750" y="3068638"/>
            <a:ext cx="80645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Note: When </a:t>
            </a:r>
            <a:r>
              <a:rPr lang="en-US" altLang="zh-TW" b="0" i="1"/>
              <a:t>Q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) = 0 (no initial condition) and </a:t>
            </a:r>
            <a:r>
              <a:rPr lang="en-US" altLang="zh-TW" b="0" i="1"/>
              <a:t>G</a:t>
            </a:r>
            <a:r>
              <a:rPr lang="en-US" altLang="zh-TW" b="0"/>
              <a:t>(</a:t>
            </a:r>
            <a:r>
              <a:rPr lang="en-US" altLang="zh-TW" b="0" i="1"/>
              <a:t>s</a:t>
            </a:r>
            <a:r>
              <a:rPr lang="en-US" altLang="zh-TW" b="0"/>
              <a:t>) = 1 (</a:t>
            </a:r>
            <a:r>
              <a:rPr lang="en-US" altLang="zh-TW" b="0" i="1"/>
              <a:t>g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= </a:t>
            </a:r>
            <a:r>
              <a:rPr lang="en-US" altLang="zh-TW" b="0" i="1">
                <a:sym typeface="Symbol" pitchFamily="18" charset="2"/>
              </a:rPr>
              <a:t></a:t>
            </a:r>
            <a:r>
              <a:rPr lang="en-US" altLang="zh-TW" b="0">
                <a:sym typeface="Symbol" pitchFamily="18" charset="2"/>
              </a:rPr>
              <a:t>(</a:t>
            </a:r>
            <a:r>
              <a:rPr lang="en-US" altLang="zh-TW" b="0" i="1">
                <a:sym typeface="Symbol" pitchFamily="18" charset="2"/>
              </a:rPr>
              <a:t>t</a:t>
            </a:r>
            <a:r>
              <a:rPr lang="en-US" altLang="zh-TW" b="0">
                <a:sym typeface="Symbol" pitchFamily="18" charset="2"/>
              </a:rPr>
              <a:t>)),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>
                <a:sym typeface="Symbol" pitchFamily="18" charset="2"/>
              </a:rPr>
              <a:t>          </a:t>
            </a:r>
            <a:r>
              <a:rPr lang="en-US" altLang="zh-TW" b="0" i="1">
                <a:sym typeface="Symbol" pitchFamily="18" charset="2"/>
              </a:rPr>
              <a:t>Y</a:t>
            </a:r>
            <a:r>
              <a:rPr lang="en-US" altLang="zh-TW" b="0">
                <a:sym typeface="Symbol" pitchFamily="18" charset="2"/>
              </a:rPr>
              <a:t>(</a:t>
            </a:r>
            <a:r>
              <a:rPr lang="en-US" altLang="zh-TW" b="0" i="1">
                <a:sym typeface="Symbol" pitchFamily="18" charset="2"/>
              </a:rPr>
              <a:t>s</a:t>
            </a:r>
            <a:r>
              <a:rPr lang="en-US" altLang="zh-TW" b="0">
                <a:sym typeface="Symbol" pitchFamily="18" charset="2"/>
              </a:rPr>
              <a:t>) = </a:t>
            </a:r>
            <a:r>
              <a:rPr lang="en-US" altLang="zh-TW" b="0" i="1">
                <a:sym typeface="Symbol" pitchFamily="18" charset="2"/>
              </a:rPr>
              <a:t>W</a:t>
            </a:r>
            <a:r>
              <a:rPr lang="en-US" altLang="zh-TW" b="0">
                <a:sym typeface="Symbol" pitchFamily="18" charset="2"/>
              </a:rPr>
              <a:t>(</a:t>
            </a:r>
            <a:r>
              <a:rPr lang="en-US" altLang="zh-TW" b="0" i="1">
                <a:sym typeface="Symbol" pitchFamily="18" charset="2"/>
              </a:rPr>
              <a:t>s</a:t>
            </a:r>
            <a:r>
              <a:rPr lang="en-US" altLang="zh-TW" b="0">
                <a:sym typeface="Symbol" pitchFamily="18" charset="2"/>
              </a:rPr>
              <a:t>),  </a:t>
            </a:r>
            <a:r>
              <a:rPr lang="en-US" altLang="zh-TW" b="0" i="1">
                <a:sym typeface="Symbol" pitchFamily="18" charset="2"/>
              </a:rPr>
              <a:t>y</a:t>
            </a:r>
            <a:r>
              <a:rPr lang="en-US" altLang="zh-TW" b="0">
                <a:sym typeface="Symbol" pitchFamily="18" charset="2"/>
              </a:rPr>
              <a:t>(</a:t>
            </a:r>
            <a:r>
              <a:rPr lang="en-US" altLang="zh-TW" b="0" i="1">
                <a:sym typeface="Symbol" pitchFamily="18" charset="2"/>
              </a:rPr>
              <a:t>t</a:t>
            </a:r>
            <a:r>
              <a:rPr lang="en-US" altLang="zh-TW" b="0">
                <a:sym typeface="Symbol" pitchFamily="18" charset="2"/>
              </a:rPr>
              <a:t>) = </a:t>
            </a:r>
            <a:r>
              <a:rPr lang="en-US" altLang="zh-TW" b="0" i="1">
                <a:sym typeface="Symbol" pitchFamily="18" charset="2"/>
              </a:rPr>
              <a:t>w</a:t>
            </a:r>
            <a:r>
              <a:rPr lang="en-US" altLang="zh-TW" b="0">
                <a:sym typeface="Symbol" pitchFamily="18" charset="2"/>
              </a:rPr>
              <a:t>(</a:t>
            </a:r>
            <a:r>
              <a:rPr lang="en-US" altLang="zh-TW" b="0" i="1">
                <a:sym typeface="Symbol" pitchFamily="18" charset="2"/>
              </a:rPr>
              <a:t>t</a:t>
            </a:r>
            <a:r>
              <a:rPr lang="en-US" altLang="zh-TW" b="0">
                <a:sym typeface="Symbol" pitchFamily="18" charset="2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AB2E65-6C15-430F-BA32-4EE0184A6DB2}" type="slidenum">
              <a:rPr lang="en-US" altLang="zh-TW" smtClean="0"/>
              <a:pPr/>
              <a:t>499</a:t>
            </a:fld>
            <a:endParaRPr lang="en-US" altLang="zh-TW" smtClean="0"/>
          </a:p>
        </p:txBody>
      </p:sp>
      <p:sp>
        <p:nvSpPr>
          <p:cNvPr id="81933" name="Text Box 2"/>
          <p:cNvSpPr txBox="1">
            <a:spLocks noChangeArrowheads="1"/>
          </p:cNvSpPr>
          <p:nvPr/>
        </p:nvSpPr>
        <p:spPr bwMode="auto">
          <a:xfrm>
            <a:off x="323850" y="1412875"/>
            <a:ext cx="691197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(1) Dirac delta function </a:t>
            </a:r>
            <a:r>
              <a:rPr lang="zh-TW" altLang="en-US" b="0"/>
              <a:t>不滿足 </a:t>
            </a:r>
            <a:r>
              <a:rPr lang="en-US" altLang="zh-TW" b="0"/>
              <a:t>Theorem 7.1.3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(2) </a:t>
            </a:r>
            <a:r>
              <a:rPr lang="zh-TW" altLang="en-US" b="0"/>
              <a:t>幾個定理記熟，本節即可應付自如</a:t>
            </a:r>
          </a:p>
        </p:txBody>
      </p:sp>
      <p:sp>
        <p:nvSpPr>
          <p:cNvPr id="81934" name="Text Box 3"/>
          <p:cNvSpPr txBox="1">
            <a:spLocks noChangeArrowheads="1"/>
          </p:cNvSpPr>
          <p:nvPr/>
        </p:nvSpPr>
        <p:spPr bwMode="auto">
          <a:xfrm>
            <a:off x="179388" y="476250"/>
            <a:ext cx="82089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7-5-6  </a:t>
            </a:r>
            <a:r>
              <a:rPr lang="zh-TW" altLang="en-US" sz="2400">
                <a:solidFill>
                  <a:srgbClr val="3333FF"/>
                </a:solidFill>
              </a:rPr>
              <a:t>本節要注意的地方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25A8D8-A09B-4832-9F3A-728970C14577}" type="slidenum">
              <a:rPr lang="en-US" altLang="zh-TW" smtClean="0"/>
              <a:pPr/>
              <a:t>500</a:t>
            </a:fld>
            <a:endParaRPr lang="en-US" altLang="zh-TW" smtClean="0"/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64076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5000"/>
              </a:spcBef>
            </a:pPr>
            <a:r>
              <a:rPr lang="en-US" altLang="zh-TW" sz="3200">
                <a:solidFill>
                  <a:srgbClr val="3333FF"/>
                </a:solidFill>
              </a:rPr>
              <a:t>Section 7-6  Systems of Linear Differential 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zh-TW" sz="3200">
                <a:solidFill>
                  <a:srgbClr val="3333FF"/>
                </a:solidFill>
              </a:rPr>
              <a:t>                     Equations</a:t>
            </a: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37449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Chapter 7 </a:t>
            </a:r>
            <a:r>
              <a:rPr lang="zh-TW" altLang="en-US" b="0"/>
              <a:t>的應用題</a:t>
            </a:r>
          </a:p>
        </p:txBody>
      </p:sp>
      <p:sp>
        <p:nvSpPr>
          <p:cNvPr id="103429" name="Text Box 4"/>
          <p:cNvSpPr txBox="1">
            <a:spLocks noChangeArrowheads="1"/>
          </p:cNvSpPr>
          <p:nvPr/>
        </p:nvSpPr>
        <p:spPr bwMode="auto">
          <a:xfrm>
            <a:off x="250825" y="2420938"/>
            <a:ext cx="66246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比較：類似的問題，也曾經在 </a:t>
            </a:r>
            <a:r>
              <a:rPr lang="en-US" altLang="zh-TW" b="0"/>
              <a:t>Section 4-8 </a:t>
            </a:r>
            <a:r>
              <a:rPr lang="zh-TW" altLang="en-US" b="0"/>
              <a:t>出現過</a:t>
            </a:r>
          </a:p>
        </p:txBody>
      </p:sp>
      <p:sp>
        <p:nvSpPr>
          <p:cNvPr id="103430" name="Text Box 5"/>
          <p:cNvSpPr txBox="1">
            <a:spLocks noChangeArrowheads="1"/>
          </p:cNvSpPr>
          <p:nvPr/>
        </p:nvSpPr>
        <p:spPr bwMode="auto">
          <a:xfrm>
            <a:off x="323850" y="3357563"/>
            <a:ext cx="82804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7-6-1  </a:t>
            </a:r>
            <a:r>
              <a:rPr lang="zh-TW" altLang="en-US" sz="2400">
                <a:solidFill>
                  <a:srgbClr val="3333FF"/>
                </a:solidFill>
              </a:rPr>
              <a:t>雙彈簧的例子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DA2C01-FCC3-450B-856F-242A605C7E61}" type="slidenum">
              <a:rPr lang="en-US" altLang="zh-TW" smtClean="0"/>
              <a:pPr/>
              <a:t>501</a:t>
            </a:fld>
            <a:endParaRPr lang="en-US" altLang="zh-TW" smtClean="0"/>
          </a:p>
        </p:txBody>
      </p:sp>
      <p:sp>
        <p:nvSpPr>
          <p:cNvPr id="82953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137525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7-6-2  </a:t>
            </a:r>
            <a:r>
              <a:rPr lang="zh-TW" altLang="en-US" sz="2400">
                <a:solidFill>
                  <a:srgbClr val="3333FF"/>
                </a:solidFill>
              </a:rPr>
              <a:t>電路學的例子</a:t>
            </a:r>
          </a:p>
        </p:txBody>
      </p:sp>
      <p:graphicFrame>
        <p:nvGraphicFramePr>
          <p:cNvPr id="82946" name="Object 4"/>
          <p:cNvGraphicFramePr>
            <a:graphicFrameLocks noChangeAspect="1"/>
          </p:cNvGraphicFramePr>
          <p:nvPr/>
        </p:nvGraphicFramePr>
        <p:xfrm>
          <a:off x="5580063" y="981075"/>
          <a:ext cx="2373312" cy="698500"/>
        </p:xfrm>
        <a:graphic>
          <a:graphicData uri="http://schemas.openxmlformats.org/presentationml/2006/ole">
            <p:oleObj spid="_x0000_s82946" name="Equation" r:id="rId3" imgW="2374900" imgH="698500" progId="Equation.DSMT4">
              <p:embed/>
            </p:oleObj>
          </a:graphicData>
        </a:graphic>
      </p:graphicFrame>
      <p:graphicFrame>
        <p:nvGraphicFramePr>
          <p:cNvPr id="82947" name="Object 5"/>
          <p:cNvGraphicFramePr>
            <a:graphicFrameLocks noChangeAspect="1"/>
          </p:cNvGraphicFramePr>
          <p:nvPr/>
        </p:nvGraphicFramePr>
        <p:xfrm>
          <a:off x="5664200" y="1700213"/>
          <a:ext cx="927100" cy="673100"/>
        </p:xfrm>
        <a:graphic>
          <a:graphicData uri="http://schemas.openxmlformats.org/presentationml/2006/ole">
            <p:oleObj spid="_x0000_s82947" name="Equation" r:id="rId4" imgW="926698" imgH="672808" progId="Equation.DSMT4">
              <p:embed/>
            </p:oleObj>
          </a:graphicData>
        </a:graphic>
      </p:graphicFrame>
      <p:graphicFrame>
        <p:nvGraphicFramePr>
          <p:cNvPr id="82948" name="Object 6"/>
          <p:cNvGraphicFramePr>
            <a:graphicFrameLocks noChangeAspect="1"/>
          </p:cNvGraphicFramePr>
          <p:nvPr/>
        </p:nvGraphicFramePr>
        <p:xfrm>
          <a:off x="5735638" y="2708275"/>
          <a:ext cx="1016000" cy="342900"/>
        </p:xfrm>
        <a:graphic>
          <a:graphicData uri="http://schemas.openxmlformats.org/presentationml/2006/ole">
            <p:oleObj spid="_x0000_s82948" name="Equation" r:id="rId5" imgW="1016000" imgH="342900" progId="Equation.DSMT4">
              <p:embed/>
            </p:oleObj>
          </a:graphicData>
        </a:graphic>
      </p:graphicFrame>
      <p:sp>
        <p:nvSpPr>
          <p:cNvPr id="82954" name="AutoShape 7"/>
          <p:cNvSpPr>
            <a:spLocks/>
          </p:cNvSpPr>
          <p:nvPr/>
        </p:nvSpPr>
        <p:spPr bwMode="auto">
          <a:xfrm>
            <a:off x="5232400" y="1341438"/>
            <a:ext cx="287338" cy="1511300"/>
          </a:xfrm>
          <a:prstGeom prst="leftBrace">
            <a:avLst>
              <a:gd name="adj1" fmla="val 438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graphicFrame>
        <p:nvGraphicFramePr>
          <p:cNvPr id="82949" name="Object 8"/>
          <p:cNvGraphicFramePr>
            <a:graphicFrameLocks noChangeAspect="1"/>
          </p:cNvGraphicFramePr>
          <p:nvPr/>
        </p:nvGraphicFramePr>
        <p:xfrm>
          <a:off x="5435600" y="3789363"/>
          <a:ext cx="2921000" cy="546100"/>
        </p:xfrm>
        <a:graphic>
          <a:graphicData uri="http://schemas.openxmlformats.org/presentationml/2006/ole">
            <p:oleObj spid="_x0000_s82949" name="Equation" r:id="rId6" imgW="2921000" imgH="546100" progId="Equation.DSMT4">
              <p:embed/>
            </p:oleObj>
          </a:graphicData>
        </a:graphic>
      </p:graphicFrame>
      <p:graphicFrame>
        <p:nvGraphicFramePr>
          <p:cNvPr id="82950" name="Object 9"/>
          <p:cNvGraphicFramePr>
            <a:graphicFrameLocks noChangeAspect="1"/>
          </p:cNvGraphicFramePr>
          <p:nvPr/>
        </p:nvGraphicFramePr>
        <p:xfrm>
          <a:off x="5508625" y="4652963"/>
          <a:ext cx="2373313" cy="698500"/>
        </p:xfrm>
        <a:graphic>
          <a:graphicData uri="http://schemas.openxmlformats.org/presentationml/2006/ole">
            <p:oleObj spid="_x0000_s82950" name="Equation" r:id="rId7" imgW="2374900" imgH="698500" progId="Equation.DSMT4">
              <p:embed/>
            </p:oleObj>
          </a:graphicData>
        </a:graphic>
      </p:graphicFrame>
      <p:graphicFrame>
        <p:nvGraphicFramePr>
          <p:cNvPr id="82951" name="Object 10"/>
          <p:cNvGraphicFramePr>
            <a:graphicFrameLocks noChangeAspect="1"/>
          </p:cNvGraphicFramePr>
          <p:nvPr/>
        </p:nvGraphicFramePr>
        <p:xfrm>
          <a:off x="5508625" y="5445125"/>
          <a:ext cx="2146300" cy="546100"/>
        </p:xfrm>
        <a:graphic>
          <a:graphicData uri="http://schemas.openxmlformats.org/presentationml/2006/ole">
            <p:oleObj spid="_x0000_s82951" name="Equation" r:id="rId8" imgW="2145369" imgH="545863" progId="Equation.DSMT4">
              <p:embed/>
            </p:oleObj>
          </a:graphicData>
        </a:graphic>
      </p:graphicFrame>
      <p:sp>
        <p:nvSpPr>
          <p:cNvPr id="82955" name="AutoShape 11"/>
          <p:cNvSpPr>
            <a:spLocks/>
          </p:cNvSpPr>
          <p:nvPr/>
        </p:nvSpPr>
        <p:spPr bwMode="auto">
          <a:xfrm>
            <a:off x="5148263" y="4868863"/>
            <a:ext cx="287337" cy="1008062"/>
          </a:xfrm>
          <a:prstGeom prst="leftBrace">
            <a:avLst>
              <a:gd name="adj1" fmla="val 29236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1116013" y="4868863"/>
            <a:ext cx="2447925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Fig.  3-3-4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Fig.  7-6-2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5508625" y="3213100"/>
            <a:ext cx="25193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</a:t>
            </a:r>
            <a:r>
              <a:rPr lang="zh-TW" altLang="en-US" b="0"/>
              <a:t>由第</a:t>
            </a:r>
            <a:r>
              <a:rPr lang="en-US" altLang="zh-TW" b="0"/>
              <a:t>2, 3 </a:t>
            </a:r>
            <a:r>
              <a:rPr lang="zh-TW" altLang="en-US" b="0"/>
              <a:t>個式子</a:t>
            </a:r>
            <a:r>
              <a:rPr lang="en-US" altLang="zh-TW" b="0"/>
              <a:t>)</a:t>
            </a:r>
          </a:p>
        </p:txBody>
      </p:sp>
      <p:pic>
        <p:nvPicPr>
          <p:cNvPr id="82958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888" y="1341438"/>
            <a:ext cx="43624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F45E90-E945-434C-9E54-7EB82930CF3C}" type="slidenum">
              <a:rPr lang="en-US" altLang="zh-TW" smtClean="0"/>
              <a:pPr/>
              <a:t>502</a:t>
            </a:fld>
            <a:endParaRPr lang="en-US" altLang="zh-TW" smtClean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3059113" y="404813"/>
          <a:ext cx="2373312" cy="698500"/>
        </p:xfrm>
        <a:graphic>
          <a:graphicData uri="http://schemas.openxmlformats.org/presentationml/2006/ole">
            <p:oleObj spid="_x0000_s83970" name="Equation" r:id="rId3" imgW="2374900" imgH="698500" progId="Equation.DSMT4">
              <p:embed/>
            </p:oleObj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3130550" y="1196975"/>
          <a:ext cx="2146300" cy="546100"/>
        </p:xfrm>
        <a:graphic>
          <a:graphicData uri="http://schemas.openxmlformats.org/presentationml/2006/ole">
            <p:oleObj spid="_x0000_s83971" name="Equation" r:id="rId4" imgW="2145369" imgH="545863" progId="Equation.DSMT4">
              <p:embed/>
            </p:oleObj>
          </a:graphicData>
        </a:graphic>
      </p:graphicFrame>
      <p:sp>
        <p:nvSpPr>
          <p:cNvPr id="83979" name="AutoShape 4"/>
          <p:cNvSpPr>
            <a:spLocks/>
          </p:cNvSpPr>
          <p:nvPr/>
        </p:nvSpPr>
        <p:spPr bwMode="auto">
          <a:xfrm>
            <a:off x="2627313" y="620713"/>
            <a:ext cx="287337" cy="1008062"/>
          </a:xfrm>
          <a:prstGeom prst="leftBrace">
            <a:avLst>
              <a:gd name="adj1" fmla="val 29236"/>
              <a:gd name="adj2" fmla="val 50000"/>
            </a:avLst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83980" name="Text Box 5"/>
          <p:cNvSpPr txBox="1">
            <a:spLocks noChangeArrowheads="1"/>
          </p:cNvSpPr>
          <p:nvPr/>
        </p:nvSpPr>
        <p:spPr bwMode="auto">
          <a:xfrm>
            <a:off x="323850" y="1773238"/>
            <a:ext cx="84963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2</a:t>
            </a:r>
            <a:r>
              <a:rPr lang="en-US" altLang="zh-TW" b="0"/>
              <a:t>  (text page 317)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E</a:t>
            </a:r>
            <a:r>
              <a:rPr lang="en-US" altLang="zh-TW" b="0"/>
              <a:t>(t) = 60 V,  </a:t>
            </a:r>
            <a:r>
              <a:rPr lang="en-US" altLang="zh-TW" b="0" i="1"/>
              <a:t>L</a:t>
            </a:r>
            <a:r>
              <a:rPr lang="en-US" altLang="zh-TW" b="0"/>
              <a:t> = 1 h,  </a:t>
            </a:r>
            <a:r>
              <a:rPr lang="en-US" altLang="zh-TW" b="0" i="1"/>
              <a:t>R</a:t>
            </a:r>
            <a:r>
              <a:rPr lang="en-US" altLang="zh-TW" b="0"/>
              <a:t> = 50 </a:t>
            </a:r>
            <a:r>
              <a:rPr lang="en-US" altLang="zh-TW" b="0">
                <a:sym typeface="Symbol" pitchFamily="18" charset="2"/>
              </a:rPr>
              <a:t>,  </a:t>
            </a:r>
            <a:r>
              <a:rPr lang="en-US" altLang="zh-TW" b="0" i="1">
                <a:sym typeface="Symbol" pitchFamily="18" charset="2"/>
              </a:rPr>
              <a:t>C</a:t>
            </a:r>
            <a:r>
              <a:rPr lang="en-US" altLang="zh-TW" b="0">
                <a:sym typeface="Symbol" pitchFamily="18" charset="2"/>
              </a:rPr>
              <a:t> = 10</a:t>
            </a:r>
            <a:r>
              <a:rPr lang="en-US" altLang="zh-TW" b="0" baseline="30000">
                <a:cs typeface="Times New Roman" pitchFamily="18" charset="0"/>
                <a:sym typeface="Symbol" pitchFamily="18" charset="2"/>
              </a:rPr>
              <a:t>−4</a:t>
            </a:r>
            <a:r>
              <a:rPr lang="en-US" altLang="zh-TW" b="0">
                <a:cs typeface="Times New Roman" pitchFamily="18" charset="0"/>
                <a:sym typeface="Symbol" pitchFamily="18" charset="2"/>
              </a:rPr>
              <a:t> f,   </a:t>
            </a:r>
            <a:r>
              <a:rPr lang="en-US" altLang="zh-TW" b="0" i="1"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zh-TW" b="0" baseline="-25000">
                <a:cs typeface="Times New Roman" pitchFamily="18" charset="0"/>
                <a:sym typeface="Symbol" pitchFamily="18" charset="2"/>
              </a:rPr>
              <a:t>1</a:t>
            </a:r>
            <a:r>
              <a:rPr lang="en-US" altLang="zh-TW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TW" b="0" i="1"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zh-TW" b="0">
                <a:cs typeface="Times New Roman" pitchFamily="18" charset="0"/>
                <a:sym typeface="Symbol" pitchFamily="18" charset="2"/>
              </a:rPr>
              <a:t>) = </a:t>
            </a:r>
            <a:r>
              <a:rPr lang="en-US" altLang="zh-TW" b="0" i="1">
                <a:cs typeface="Times New Roman" pitchFamily="18" charset="0"/>
                <a:sym typeface="Symbol" pitchFamily="18" charset="2"/>
              </a:rPr>
              <a:t>i</a:t>
            </a:r>
            <a:r>
              <a:rPr lang="en-US" altLang="zh-TW" b="0" baseline="-25000">
                <a:cs typeface="Times New Roman" pitchFamily="18" charset="0"/>
                <a:sym typeface="Symbol" pitchFamily="18" charset="2"/>
              </a:rPr>
              <a:t>2</a:t>
            </a:r>
            <a:r>
              <a:rPr lang="en-US" altLang="zh-TW" b="0">
                <a:cs typeface="Times New Roman" pitchFamily="18" charset="0"/>
                <a:sym typeface="Symbol" pitchFamily="18" charset="2"/>
              </a:rPr>
              <a:t>(</a:t>
            </a:r>
            <a:r>
              <a:rPr lang="en-US" altLang="zh-TW" b="0" i="1">
                <a:cs typeface="Times New Roman" pitchFamily="18" charset="0"/>
                <a:sym typeface="Symbol" pitchFamily="18" charset="2"/>
              </a:rPr>
              <a:t>t</a:t>
            </a:r>
            <a:r>
              <a:rPr lang="en-US" altLang="zh-TW" b="0">
                <a:cs typeface="Times New Roman" pitchFamily="18" charset="0"/>
                <a:sym typeface="Symbol" pitchFamily="18" charset="2"/>
              </a:rPr>
              <a:t>) = 0</a:t>
            </a:r>
          </a:p>
        </p:txBody>
      </p:sp>
      <p:graphicFrame>
        <p:nvGraphicFramePr>
          <p:cNvPr id="83972" name="Object 6"/>
          <p:cNvGraphicFramePr>
            <a:graphicFrameLocks noChangeAspect="1"/>
          </p:cNvGraphicFramePr>
          <p:nvPr/>
        </p:nvGraphicFramePr>
        <p:xfrm>
          <a:off x="755650" y="3141663"/>
          <a:ext cx="1928813" cy="698500"/>
        </p:xfrm>
        <a:graphic>
          <a:graphicData uri="http://schemas.openxmlformats.org/presentationml/2006/ole">
            <p:oleObj spid="_x0000_s83972" name="Equation" r:id="rId5" imgW="1930400" imgH="698500" progId="Equation.DSMT4">
              <p:embed/>
            </p:oleObj>
          </a:graphicData>
        </a:graphic>
      </p:graphicFrame>
      <p:graphicFrame>
        <p:nvGraphicFramePr>
          <p:cNvPr id="83973" name="Object 7"/>
          <p:cNvGraphicFramePr>
            <a:graphicFrameLocks noChangeAspect="1"/>
          </p:cNvGraphicFramePr>
          <p:nvPr/>
        </p:nvGraphicFramePr>
        <p:xfrm>
          <a:off x="685800" y="4005263"/>
          <a:ext cx="2374900" cy="546100"/>
        </p:xfrm>
        <a:graphic>
          <a:graphicData uri="http://schemas.openxmlformats.org/presentationml/2006/ole">
            <p:oleObj spid="_x0000_s83973" name="Equation" r:id="rId6" imgW="2373870" imgH="545863" progId="Equation.DSMT4">
              <p:embed/>
            </p:oleObj>
          </a:graphicData>
        </a:graphic>
      </p:graphicFrame>
      <p:sp>
        <p:nvSpPr>
          <p:cNvPr id="83981" name="Line 8"/>
          <p:cNvSpPr>
            <a:spLocks noChangeShapeType="1"/>
          </p:cNvSpPr>
          <p:nvPr/>
        </p:nvSpPr>
        <p:spPr bwMode="auto">
          <a:xfrm>
            <a:off x="3059113" y="39338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83974" name="Object 9"/>
          <p:cNvGraphicFramePr>
            <a:graphicFrameLocks noChangeAspect="1"/>
          </p:cNvGraphicFramePr>
          <p:nvPr/>
        </p:nvGraphicFramePr>
        <p:xfrm>
          <a:off x="4321175" y="3284538"/>
          <a:ext cx="2398713" cy="546100"/>
        </p:xfrm>
        <a:graphic>
          <a:graphicData uri="http://schemas.openxmlformats.org/presentationml/2006/ole">
            <p:oleObj spid="_x0000_s83974" name="Equation" r:id="rId7" imgW="2400300" imgH="546100" progId="Equation.DSMT4">
              <p:embed/>
            </p:oleObj>
          </a:graphicData>
        </a:graphic>
      </p:graphicFrame>
      <p:graphicFrame>
        <p:nvGraphicFramePr>
          <p:cNvPr id="83975" name="Object 10"/>
          <p:cNvGraphicFramePr>
            <a:graphicFrameLocks noChangeAspect="1"/>
          </p:cNvGraphicFramePr>
          <p:nvPr/>
        </p:nvGraphicFramePr>
        <p:xfrm>
          <a:off x="4211638" y="4149725"/>
          <a:ext cx="3302000" cy="368300"/>
        </p:xfrm>
        <a:graphic>
          <a:graphicData uri="http://schemas.openxmlformats.org/presentationml/2006/ole">
            <p:oleObj spid="_x0000_s83975" name="Equation" r:id="rId8" imgW="3302000" imgH="368300" progId="Equation.DSMT4">
              <p:embed/>
            </p:oleObj>
          </a:graphicData>
        </a:graphic>
      </p:graphicFrame>
      <p:sp>
        <p:nvSpPr>
          <p:cNvPr id="83982" name="Text Box 11"/>
          <p:cNvSpPr txBox="1">
            <a:spLocks noChangeArrowheads="1"/>
          </p:cNvSpPr>
          <p:nvPr/>
        </p:nvSpPr>
        <p:spPr bwMode="auto">
          <a:xfrm>
            <a:off x="6913563" y="3357563"/>
            <a:ext cx="19065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……….. (</a:t>
            </a:r>
            <a:r>
              <a:rPr lang="zh-TW" altLang="en-US" b="0"/>
              <a:t>式</a:t>
            </a:r>
            <a:r>
              <a:rPr lang="en-US" altLang="zh-TW" b="0"/>
              <a:t>1)</a:t>
            </a:r>
          </a:p>
        </p:txBody>
      </p:sp>
      <p:sp>
        <p:nvSpPr>
          <p:cNvPr id="83983" name="Text Box 12"/>
          <p:cNvSpPr txBox="1">
            <a:spLocks noChangeArrowheads="1"/>
          </p:cNvSpPr>
          <p:nvPr/>
        </p:nvSpPr>
        <p:spPr bwMode="auto">
          <a:xfrm>
            <a:off x="7416800" y="4076700"/>
            <a:ext cx="13319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…... (</a:t>
            </a:r>
            <a:r>
              <a:rPr lang="zh-TW" altLang="en-US" b="0"/>
              <a:t>式</a:t>
            </a:r>
            <a:r>
              <a:rPr lang="en-US" altLang="zh-TW" b="0"/>
              <a:t>2)</a:t>
            </a:r>
          </a:p>
        </p:txBody>
      </p:sp>
      <p:sp>
        <p:nvSpPr>
          <p:cNvPr id="83984" name="Text Box 13"/>
          <p:cNvSpPr txBox="1">
            <a:spLocks noChangeArrowheads="1"/>
          </p:cNvSpPr>
          <p:nvPr/>
        </p:nvSpPr>
        <p:spPr bwMode="auto">
          <a:xfrm>
            <a:off x="468313" y="4652963"/>
            <a:ext cx="36004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</a:t>
            </a:r>
            <a:r>
              <a:rPr lang="zh-TW" altLang="en-US" b="0"/>
              <a:t>式</a:t>
            </a:r>
            <a:r>
              <a:rPr lang="en-US" altLang="zh-TW" b="0"/>
              <a:t>1) </a:t>
            </a:r>
            <a:r>
              <a:rPr lang="en-US" altLang="zh-TW" b="0">
                <a:cs typeface="Times New Roman" pitchFamily="18" charset="0"/>
              </a:rPr>
              <a:t>× 1 + </a:t>
            </a:r>
            <a:r>
              <a:rPr lang="en-US" altLang="zh-TW" b="0"/>
              <a:t>(</a:t>
            </a:r>
            <a:r>
              <a:rPr lang="zh-TW" altLang="en-US" b="0"/>
              <a:t>式</a:t>
            </a:r>
            <a:r>
              <a:rPr lang="en-US" altLang="zh-TW" b="0"/>
              <a:t>2) × </a:t>
            </a:r>
            <a:r>
              <a:rPr lang="en-US" altLang="zh-TW" b="0" i="1"/>
              <a:t>s</a:t>
            </a:r>
          </a:p>
        </p:txBody>
      </p:sp>
      <p:graphicFrame>
        <p:nvGraphicFramePr>
          <p:cNvPr id="83976" name="Object 14"/>
          <p:cNvGraphicFramePr>
            <a:graphicFrameLocks noChangeAspect="1"/>
          </p:cNvGraphicFramePr>
          <p:nvPr/>
        </p:nvGraphicFramePr>
        <p:xfrm>
          <a:off x="611188" y="5302250"/>
          <a:ext cx="3162300" cy="546100"/>
        </p:xfrm>
        <a:graphic>
          <a:graphicData uri="http://schemas.openxmlformats.org/presentationml/2006/ole">
            <p:oleObj spid="_x0000_s83976" name="Equation" r:id="rId9" imgW="3162300" imgH="546100" progId="Equation.DSMT4">
              <p:embed/>
            </p:oleObj>
          </a:graphicData>
        </a:graphic>
      </p:graphicFrame>
      <p:graphicFrame>
        <p:nvGraphicFramePr>
          <p:cNvPr id="83977" name="Object 15"/>
          <p:cNvGraphicFramePr>
            <a:graphicFrameLocks noChangeAspect="1"/>
          </p:cNvGraphicFramePr>
          <p:nvPr/>
        </p:nvGraphicFramePr>
        <p:xfrm>
          <a:off x="4284663" y="5302250"/>
          <a:ext cx="3746500" cy="546100"/>
        </p:xfrm>
        <a:graphic>
          <a:graphicData uri="http://schemas.openxmlformats.org/presentationml/2006/ole">
            <p:oleObj spid="_x0000_s83977" name="Equation" r:id="rId10" imgW="3746500" imgH="546100" progId="Equation.DSMT4">
              <p:embed/>
            </p:oleObj>
          </a:graphicData>
        </a:graphic>
      </p:graphicFrame>
      <p:sp>
        <p:nvSpPr>
          <p:cNvPr id="83985" name="AutoShape 16"/>
          <p:cNvSpPr>
            <a:spLocks/>
          </p:cNvSpPr>
          <p:nvPr/>
        </p:nvSpPr>
        <p:spPr bwMode="auto">
          <a:xfrm>
            <a:off x="395288" y="3284538"/>
            <a:ext cx="288925" cy="1152525"/>
          </a:xfrm>
          <a:prstGeom prst="leftBrace">
            <a:avLst>
              <a:gd name="adj1" fmla="val 33242"/>
              <a:gd name="adj2" fmla="val 50000"/>
            </a:avLst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83986" name="AutoShape 17"/>
          <p:cNvSpPr>
            <a:spLocks/>
          </p:cNvSpPr>
          <p:nvPr/>
        </p:nvSpPr>
        <p:spPr bwMode="auto">
          <a:xfrm>
            <a:off x="3924300" y="3357563"/>
            <a:ext cx="288925" cy="1152525"/>
          </a:xfrm>
          <a:prstGeom prst="leftBrace">
            <a:avLst>
              <a:gd name="adj1" fmla="val 33242"/>
              <a:gd name="adj2" fmla="val 50000"/>
            </a:avLst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4E97B8-181A-40CF-A529-F272EE549AE9}" type="slidenum">
              <a:rPr lang="en-US" altLang="zh-TW" smtClean="0"/>
              <a:pPr/>
              <a:t>503</a:t>
            </a:fld>
            <a:endParaRPr lang="en-US" altLang="zh-TW" smtClean="0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539750" y="404813"/>
          <a:ext cx="5219700" cy="647700"/>
        </p:xfrm>
        <a:graphic>
          <a:graphicData uri="http://schemas.openxmlformats.org/presentationml/2006/ole">
            <p:oleObj spid="_x0000_s84994" name="Equation" r:id="rId3" imgW="5219700" imgH="647700" progId="Equation.DSMT4">
              <p:embed/>
            </p:oleObj>
          </a:graphicData>
        </a:graphic>
      </p:graphicFrame>
      <p:sp>
        <p:nvSpPr>
          <p:cNvPr id="85014" name="Text Box 3"/>
          <p:cNvSpPr txBox="1">
            <a:spLocks noChangeArrowheads="1"/>
          </p:cNvSpPr>
          <p:nvPr/>
        </p:nvSpPr>
        <p:spPr bwMode="auto">
          <a:xfrm>
            <a:off x="4643438" y="1052513"/>
            <a:ext cx="38163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FF0000"/>
                </a:solidFill>
              </a:rPr>
              <a:t>複習：分子如何算出？</a:t>
            </a:r>
          </a:p>
        </p:txBody>
      </p:sp>
      <p:graphicFrame>
        <p:nvGraphicFramePr>
          <p:cNvPr id="84995" name="Object 4"/>
          <p:cNvGraphicFramePr>
            <a:graphicFrameLocks noChangeAspect="1"/>
          </p:cNvGraphicFramePr>
          <p:nvPr/>
        </p:nvGraphicFramePr>
        <p:xfrm>
          <a:off x="1116013" y="3429000"/>
          <a:ext cx="3721100" cy="647700"/>
        </p:xfrm>
        <a:graphic>
          <a:graphicData uri="http://schemas.openxmlformats.org/presentationml/2006/ole">
            <p:oleObj spid="_x0000_s84995" name="Equation" r:id="rId4" imgW="3721100" imgH="647700" progId="Equation.DSMT4">
              <p:embed/>
            </p:oleObj>
          </a:graphicData>
        </a:graphic>
      </p:graphicFrame>
      <p:graphicFrame>
        <p:nvGraphicFramePr>
          <p:cNvPr id="84996" name="Object 5"/>
          <p:cNvGraphicFramePr>
            <a:graphicFrameLocks noChangeAspect="1"/>
          </p:cNvGraphicFramePr>
          <p:nvPr/>
        </p:nvGraphicFramePr>
        <p:xfrm>
          <a:off x="684213" y="2492375"/>
          <a:ext cx="3213100" cy="546100"/>
        </p:xfrm>
        <a:graphic>
          <a:graphicData uri="http://schemas.openxmlformats.org/presentationml/2006/ole">
            <p:oleObj spid="_x0000_s84996" name="Equation" r:id="rId5" imgW="3213100" imgH="546100" progId="Equation.DSMT4">
              <p:embed/>
            </p:oleObj>
          </a:graphicData>
        </a:graphic>
      </p:graphicFrame>
      <p:sp>
        <p:nvSpPr>
          <p:cNvPr id="85015" name="Text Box 6"/>
          <p:cNvSpPr txBox="1">
            <a:spLocks noChangeArrowheads="1"/>
          </p:cNvSpPr>
          <p:nvPr/>
        </p:nvSpPr>
        <p:spPr bwMode="auto">
          <a:xfrm>
            <a:off x="611188" y="3429000"/>
            <a:ext cx="576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將</a:t>
            </a:r>
          </a:p>
        </p:txBody>
      </p:sp>
      <p:sp>
        <p:nvSpPr>
          <p:cNvPr id="85016" name="Text Box 7"/>
          <p:cNvSpPr txBox="1">
            <a:spLocks noChangeArrowheads="1"/>
          </p:cNvSpPr>
          <p:nvPr/>
        </p:nvSpPr>
        <p:spPr bwMode="auto">
          <a:xfrm>
            <a:off x="4932363" y="3429000"/>
            <a:ext cx="2159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代入式 </a:t>
            </a:r>
            <a:r>
              <a:rPr lang="en-US" altLang="zh-TW" b="0"/>
              <a:t>(1)</a:t>
            </a:r>
          </a:p>
        </p:txBody>
      </p:sp>
      <p:graphicFrame>
        <p:nvGraphicFramePr>
          <p:cNvPr id="84997" name="Object 8"/>
          <p:cNvGraphicFramePr>
            <a:graphicFrameLocks noChangeAspect="1"/>
          </p:cNvGraphicFramePr>
          <p:nvPr/>
        </p:nvGraphicFramePr>
        <p:xfrm>
          <a:off x="1042988" y="4292600"/>
          <a:ext cx="4214812" cy="647700"/>
        </p:xfrm>
        <a:graphic>
          <a:graphicData uri="http://schemas.openxmlformats.org/presentationml/2006/ole">
            <p:oleObj spid="_x0000_s84997" name="Equation" r:id="rId6" imgW="4216400" imgH="647700" progId="Equation.DSMT4">
              <p:embed/>
            </p:oleObj>
          </a:graphicData>
        </a:graphic>
      </p:graphicFrame>
      <p:graphicFrame>
        <p:nvGraphicFramePr>
          <p:cNvPr id="84998" name="Object 9"/>
          <p:cNvGraphicFramePr>
            <a:graphicFrameLocks noChangeAspect="1"/>
          </p:cNvGraphicFramePr>
          <p:nvPr/>
        </p:nvGraphicFramePr>
        <p:xfrm>
          <a:off x="1116013" y="5084763"/>
          <a:ext cx="3452812" cy="647700"/>
        </p:xfrm>
        <a:graphic>
          <a:graphicData uri="http://schemas.openxmlformats.org/presentationml/2006/ole">
            <p:oleObj spid="_x0000_s84998" name="Equation" r:id="rId7" imgW="3454400" imgH="647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50E7C-4FB6-42B4-BA3D-8D3D2D5D6D0B}" type="slidenum">
              <a:rPr lang="en-US" altLang="zh-TW" smtClean="0"/>
              <a:pPr/>
              <a:t>504</a:t>
            </a:fld>
            <a:endParaRPr lang="en-US" altLang="zh-TW" smtClean="0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468313" y="260350"/>
          <a:ext cx="5648325" cy="711200"/>
        </p:xfrm>
        <a:graphic>
          <a:graphicData uri="http://schemas.openxmlformats.org/presentationml/2006/ole">
            <p:oleObj spid="_x0000_s86018" name="Equation" r:id="rId3" imgW="5651500" imgH="711200" progId="Equation.DSMT4">
              <p:embed/>
            </p:oleObj>
          </a:graphicData>
        </a:graphic>
      </p:graphicFrame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468313" y="1125538"/>
          <a:ext cx="3541712" cy="787400"/>
        </p:xfrm>
        <a:graphic>
          <a:graphicData uri="http://schemas.openxmlformats.org/presentationml/2006/ole">
            <p:oleObj spid="_x0000_s86019" name="Equation" r:id="rId4" imgW="3543300" imgH="787400" progId="Equation.DSMT4">
              <p:embed/>
            </p:oleObj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539750" y="2133600"/>
          <a:ext cx="3819525" cy="711200"/>
        </p:xfrm>
        <a:graphic>
          <a:graphicData uri="http://schemas.openxmlformats.org/presentationml/2006/ole">
            <p:oleObj spid="_x0000_s86020" name="Equation" r:id="rId5" imgW="3822700" imgH="711200" progId="Equation.DSMT4">
              <p:embed/>
            </p:oleObj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611188" y="2997200"/>
          <a:ext cx="6675437" cy="711200"/>
        </p:xfrm>
        <a:graphic>
          <a:graphicData uri="http://schemas.openxmlformats.org/presentationml/2006/ole">
            <p:oleObj spid="_x0000_s86021" name="Equation" r:id="rId6" imgW="6680200" imgH="711200" progId="Equation.DSMT4">
              <p:embed/>
            </p:oleObj>
          </a:graphicData>
        </a:graphic>
      </p:graphicFrame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611188" y="3860800"/>
          <a:ext cx="3694112" cy="647700"/>
        </p:xfrm>
        <a:graphic>
          <a:graphicData uri="http://schemas.openxmlformats.org/presentationml/2006/ole">
            <p:oleObj spid="_x0000_s86022" name="Equation" r:id="rId7" imgW="3695700" imgH="647700" progId="Equation.DSMT4">
              <p:embed/>
            </p:oleObj>
          </a:graphicData>
        </a:graphic>
      </p:graphicFrame>
      <p:graphicFrame>
        <p:nvGraphicFramePr>
          <p:cNvPr id="86023" name="Object 7"/>
          <p:cNvGraphicFramePr>
            <a:graphicFrameLocks noChangeAspect="1"/>
          </p:cNvGraphicFramePr>
          <p:nvPr/>
        </p:nvGraphicFramePr>
        <p:xfrm>
          <a:off x="655638" y="4652963"/>
          <a:ext cx="3059112" cy="546100"/>
        </p:xfrm>
        <a:graphic>
          <a:graphicData uri="http://schemas.openxmlformats.org/presentationml/2006/ole">
            <p:oleObj spid="_x0000_s86023" name="Equation" r:id="rId8" imgW="3060700" imgH="546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05C76E-4EB8-4A31-AB8D-51D41E6AF334}" type="slidenum">
              <a:rPr lang="en-US" altLang="zh-TW" smtClean="0"/>
              <a:pPr/>
              <a:t>505</a:t>
            </a:fld>
            <a:endParaRPr lang="en-US" altLang="zh-TW" smtClean="0"/>
          </a:p>
        </p:txBody>
      </p:sp>
      <p:sp>
        <p:nvSpPr>
          <p:cNvPr id="87045" name="Text Box 2"/>
          <p:cNvSpPr txBox="1">
            <a:spLocks noChangeArrowheads="1"/>
          </p:cNvSpPr>
          <p:nvPr/>
        </p:nvSpPr>
        <p:spPr bwMode="auto">
          <a:xfrm>
            <a:off x="250825" y="549275"/>
            <a:ext cx="8424863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7-6-3  Double Pendulum (</a:t>
            </a:r>
            <a:r>
              <a:rPr lang="zh-TW" altLang="en-US" sz="2400">
                <a:solidFill>
                  <a:srgbClr val="3333FF"/>
                </a:solidFill>
              </a:rPr>
              <a:t>雙單擺</a:t>
            </a:r>
            <a:r>
              <a:rPr lang="en-US" altLang="zh-TW" sz="2400">
                <a:solidFill>
                  <a:srgbClr val="3333FF"/>
                </a:solidFill>
              </a:rPr>
              <a:t>) </a:t>
            </a:r>
            <a:r>
              <a:rPr lang="zh-TW" altLang="en-US" sz="2400">
                <a:solidFill>
                  <a:srgbClr val="3333FF"/>
                </a:solidFill>
              </a:rPr>
              <a:t>的例子</a:t>
            </a:r>
          </a:p>
        </p:txBody>
      </p:sp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pic>
        <p:nvPicPr>
          <p:cNvPr id="87048" name="圖片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16113"/>
            <a:ext cx="36036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圖片 10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724400"/>
            <a:ext cx="831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42" name="Object 5"/>
          <p:cNvGraphicFramePr>
            <a:graphicFrameLocks noChangeAspect="1"/>
          </p:cNvGraphicFramePr>
          <p:nvPr/>
        </p:nvGraphicFramePr>
        <p:xfrm>
          <a:off x="3924300" y="2492375"/>
          <a:ext cx="4752975" cy="381000"/>
        </p:xfrm>
        <a:graphic>
          <a:graphicData uri="http://schemas.openxmlformats.org/presentationml/2006/ole">
            <p:oleObj spid="_x0000_s87042" name="Equation" r:id="rId6" imgW="4749800" imgH="381000" progId="Equation.DSMT4">
              <p:embed/>
            </p:oleObj>
          </a:graphicData>
        </a:graphic>
      </p:graphicFrame>
      <p:graphicFrame>
        <p:nvGraphicFramePr>
          <p:cNvPr id="87043" name="Object 7"/>
          <p:cNvGraphicFramePr>
            <a:graphicFrameLocks noChangeAspect="1"/>
          </p:cNvGraphicFramePr>
          <p:nvPr/>
        </p:nvGraphicFramePr>
        <p:xfrm>
          <a:off x="4500563" y="3211513"/>
          <a:ext cx="3324225" cy="381000"/>
        </p:xfrm>
        <a:graphic>
          <a:graphicData uri="http://schemas.openxmlformats.org/presentationml/2006/ole">
            <p:oleObj spid="_x0000_s87043" name="Equation" r:id="rId7" imgW="3327400" imgH="381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736CF7-6CE9-4313-93C0-96793D11CCAF}" type="slidenum">
              <a:rPr lang="en-US" altLang="zh-TW" smtClean="0"/>
              <a:pPr/>
              <a:t>506</a:t>
            </a:fld>
            <a:endParaRPr lang="en-US" altLang="zh-TW" smtClean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1403350" y="404813"/>
          <a:ext cx="4752975" cy="381000"/>
        </p:xfrm>
        <a:graphic>
          <a:graphicData uri="http://schemas.openxmlformats.org/presentationml/2006/ole">
            <p:oleObj spid="_x0000_s88066" name="Equation" r:id="rId3" imgW="4749800" imgH="381000" progId="Equation.DSMT4">
              <p:embed/>
            </p:oleObj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1474788" y="908050"/>
          <a:ext cx="3324225" cy="381000"/>
        </p:xfrm>
        <a:graphic>
          <a:graphicData uri="http://schemas.openxmlformats.org/presentationml/2006/ole">
            <p:oleObj spid="_x0000_s88067" name="Equation" r:id="rId4" imgW="3327400" imgH="381000" progId="Equation.DSMT4">
              <p:embed/>
            </p:oleObj>
          </a:graphicData>
        </a:graphic>
      </p:graphicFrame>
      <p:sp>
        <p:nvSpPr>
          <p:cNvPr id="88075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82804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3</a:t>
            </a:r>
            <a:r>
              <a:rPr lang="en-US" altLang="zh-TW" b="0"/>
              <a:t>  (text page 318)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                   </a:t>
            </a:r>
            <a:r>
              <a:rPr lang="en-US" altLang="zh-TW" b="0" i="1"/>
              <a:t>m</a:t>
            </a:r>
            <a:r>
              <a:rPr lang="en-US" altLang="zh-TW" b="0" baseline="-25000"/>
              <a:t>1</a:t>
            </a:r>
            <a:r>
              <a:rPr lang="en-US" altLang="zh-TW" b="0"/>
              <a:t> = 3, </a:t>
            </a:r>
            <a:r>
              <a:rPr lang="en-US" altLang="zh-TW" b="0" i="1"/>
              <a:t>m</a:t>
            </a:r>
            <a:r>
              <a:rPr lang="en-US" altLang="zh-TW" b="0" baseline="-25000"/>
              <a:t>2</a:t>
            </a:r>
            <a:r>
              <a:rPr lang="en-US" altLang="zh-TW" b="0"/>
              <a:t> = 1, </a:t>
            </a:r>
            <a:r>
              <a:rPr lang="en-US" altLang="zh-TW" b="0" i="1"/>
              <a:t>l</a:t>
            </a:r>
            <a:r>
              <a:rPr lang="en-US" altLang="zh-TW" b="0" baseline="-25000"/>
              <a:t>1</a:t>
            </a:r>
            <a:r>
              <a:rPr lang="en-US" altLang="zh-TW" b="0"/>
              <a:t> = </a:t>
            </a:r>
            <a:r>
              <a:rPr lang="en-US" altLang="zh-TW" b="0" i="1"/>
              <a:t>1</a:t>
            </a:r>
            <a:r>
              <a:rPr lang="en-US" altLang="zh-TW" b="0" baseline="-25000"/>
              <a:t>2</a:t>
            </a:r>
            <a:r>
              <a:rPr lang="en-US" altLang="zh-TW" b="0"/>
              <a:t> = 16, </a:t>
            </a:r>
            <a:r>
              <a:rPr lang="en-US" altLang="zh-TW" b="0" i="1">
                <a:sym typeface="Symbol" pitchFamily="18" charset="2"/>
              </a:rPr>
              <a:t></a:t>
            </a:r>
            <a:r>
              <a:rPr lang="en-US" altLang="zh-TW" b="0" baseline="-25000">
                <a:sym typeface="Symbol" pitchFamily="18" charset="2"/>
              </a:rPr>
              <a:t>1</a:t>
            </a:r>
            <a:r>
              <a:rPr lang="en-US" altLang="zh-TW" b="0">
                <a:sym typeface="Symbol" pitchFamily="18" charset="2"/>
              </a:rPr>
              <a:t>(0) = 1, </a:t>
            </a:r>
            <a:r>
              <a:rPr lang="en-US" altLang="zh-TW" b="0" i="1">
                <a:sym typeface="Symbol" pitchFamily="18" charset="2"/>
              </a:rPr>
              <a:t></a:t>
            </a:r>
            <a:r>
              <a:rPr lang="en-US" altLang="zh-TW" b="0" baseline="-25000">
                <a:sym typeface="Symbol" pitchFamily="18" charset="2"/>
              </a:rPr>
              <a:t>2</a:t>
            </a:r>
            <a:r>
              <a:rPr lang="en-US" altLang="zh-TW" b="0">
                <a:sym typeface="Symbol" pitchFamily="18" charset="2"/>
              </a:rPr>
              <a:t>(0) = 1,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>
                <a:sym typeface="Symbol" pitchFamily="18" charset="2"/>
              </a:rPr>
              <a:t>                  </a:t>
            </a:r>
            <a:r>
              <a:rPr lang="en-US" altLang="zh-TW" b="0" i="1">
                <a:sym typeface="Symbol" pitchFamily="18" charset="2"/>
              </a:rPr>
              <a:t></a:t>
            </a:r>
            <a:r>
              <a:rPr lang="en-US" altLang="zh-TW" b="0" i="1">
                <a:cs typeface="Times New Roman" pitchFamily="18" charset="0"/>
                <a:sym typeface="Symbol" pitchFamily="18" charset="2"/>
              </a:rPr>
              <a:t>'</a:t>
            </a:r>
            <a:r>
              <a:rPr lang="en-US" altLang="zh-TW" b="0" baseline="-25000">
                <a:sym typeface="Symbol" pitchFamily="18" charset="2"/>
              </a:rPr>
              <a:t>1</a:t>
            </a:r>
            <a:r>
              <a:rPr lang="en-US" altLang="zh-TW" b="0">
                <a:sym typeface="Symbol" pitchFamily="18" charset="2"/>
              </a:rPr>
              <a:t>(0) = 0, </a:t>
            </a:r>
            <a:r>
              <a:rPr lang="en-US" altLang="zh-TW" b="0" i="1">
                <a:sym typeface="Symbol" pitchFamily="18" charset="2"/>
              </a:rPr>
              <a:t>'</a:t>
            </a:r>
            <a:r>
              <a:rPr lang="en-US" altLang="zh-TW" b="0" baseline="-25000">
                <a:sym typeface="Symbol" pitchFamily="18" charset="2"/>
              </a:rPr>
              <a:t>2</a:t>
            </a:r>
            <a:r>
              <a:rPr lang="en-US" altLang="zh-TW" b="0">
                <a:sym typeface="Symbol" pitchFamily="18" charset="2"/>
              </a:rPr>
              <a:t>(0) = 0</a:t>
            </a:r>
          </a:p>
        </p:txBody>
      </p:sp>
      <p:graphicFrame>
        <p:nvGraphicFramePr>
          <p:cNvPr id="88068" name="Object 5"/>
          <p:cNvGraphicFramePr>
            <a:graphicFrameLocks noChangeAspect="1"/>
          </p:cNvGraphicFramePr>
          <p:nvPr/>
        </p:nvGraphicFramePr>
        <p:xfrm>
          <a:off x="827088" y="3213100"/>
          <a:ext cx="3024187" cy="342900"/>
        </p:xfrm>
        <a:graphic>
          <a:graphicData uri="http://schemas.openxmlformats.org/presentationml/2006/ole">
            <p:oleObj spid="_x0000_s88068" name="Equation" r:id="rId5" imgW="3022600" imgH="342900" progId="Equation.DSMT4">
              <p:embed/>
            </p:oleObj>
          </a:graphicData>
        </a:graphic>
      </p:graphicFrame>
      <p:graphicFrame>
        <p:nvGraphicFramePr>
          <p:cNvPr id="88069" name="Object 6"/>
          <p:cNvGraphicFramePr>
            <a:graphicFrameLocks noChangeAspect="1"/>
          </p:cNvGraphicFramePr>
          <p:nvPr/>
        </p:nvGraphicFramePr>
        <p:xfrm>
          <a:off x="808038" y="3716338"/>
          <a:ext cx="2922587" cy="342900"/>
        </p:xfrm>
        <a:graphic>
          <a:graphicData uri="http://schemas.openxmlformats.org/presentationml/2006/ole">
            <p:oleObj spid="_x0000_s88069" name="Equation" r:id="rId6" imgW="2921000" imgH="342900" progId="Equation.DSMT4">
              <p:embed/>
            </p:oleObj>
          </a:graphicData>
        </a:graphic>
      </p:graphicFrame>
      <p:sp>
        <p:nvSpPr>
          <p:cNvPr id="88076" name="Line 7"/>
          <p:cNvSpPr>
            <a:spLocks noChangeShapeType="1"/>
          </p:cNvSpPr>
          <p:nvPr/>
        </p:nvSpPr>
        <p:spPr bwMode="auto">
          <a:xfrm>
            <a:off x="4067175" y="3716338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88070" name="Object 8"/>
          <p:cNvGraphicFramePr>
            <a:graphicFrameLocks noChangeAspect="1"/>
          </p:cNvGraphicFramePr>
          <p:nvPr/>
        </p:nvGraphicFramePr>
        <p:xfrm>
          <a:off x="4932363" y="3213100"/>
          <a:ext cx="2185987" cy="342900"/>
        </p:xfrm>
        <a:graphic>
          <a:graphicData uri="http://schemas.openxmlformats.org/presentationml/2006/ole">
            <p:oleObj spid="_x0000_s88070" name="Equation" r:id="rId7" imgW="2184400" imgH="342900" progId="Equation.DSMT4">
              <p:embed/>
            </p:oleObj>
          </a:graphicData>
        </a:graphic>
      </p:graphicFrame>
      <p:graphicFrame>
        <p:nvGraphicFramePr>
          <p:cNvPr id="88071" name="Object 9"/>
          <p:cNvGraphicFramePr>
            <a:graphicFrameLocks noChangeAspect="1"/>
          </p:cNvGraphicFramePr>
          <p:nvPr/>
        </p:nvGraphicFramePr>
        <p:xfrm>
          <a:off x="4991100" y="3716338"/>
          <a:ext cx="2325688" cy="342900"/>
        </p:xfrm>
        <a:graphic>
          <a:graphicData uri="http://schemas.openxmlformats.org/presentationml/2006/ole">
            <p:oleObj spid="_x0000_s88071" name="Equation" r:id="rId8" imgW="2324100" imgH="342900" progId="Equation.DSMT4">
              <p:embed/>
            </p:oleObj>
          </a:graphicData>
        </a:graphic>
      </p:graphicFrame>
      <p:sp>
        <p:nvSpPr>
          <p:cNvPr id="88077" name="Line 10"/>
          <p:cNvSpPr>
            <a:spLocks noChangeShapeType="1"/>
          </p:cNvSpPr>
          <p:nvPr/>
        </p:nvSpPr>
        <p:spPr bwMode="auto">
          <a:xfrm flipH="1">
            <a:off x="3203575" y="3860800"/>
            <a:ext cx="16557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8078" name="Text Box 11"/>
          <p:cNvSpPr txBox="1">
            <a:spLocks noChangeArrowheads="1"/>
          </p:cNvSpPr>
          <p:nvPr/>
        </p:nvSpPr>
        <p:spPr bwMode="auto">
          <a:xfrm>
            <a:off x="3851275" y="4221163"/>
            <a:ext cx="19446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Laplace</a:t>
            </a:r>
          </a:p>
        </p:txBody>
      </p:sp>
      <p:graphicFrame>
        <p:nvGraphicFramePr>
          <p:cNvPr id="88072" name="Object 12"/>
          <p:cNvGraphicFramePr>
            <a:graphicFrameLocks noChangeAspect="1"/>
          </p:cNvGraphicFramePr>
          <p:nvPr/>
        </p:nvGraphicFramePr>
        <p:xfrm>
          <a:off x="611188" y="4797425"/>
          <a:ext cx="5413375" cy="393700"/>
        </p:xfrm>
        <a:graphic>
          <a:graphicData uri="http://schemas.openxmlformats.org/presentationml/2006/ole">
            <p:oleObj spid="_x0000_s88072" name="Equation" r:id="rId9" imgW="5410200" imgH="393700" progId="Equation.DSMT4">
              <p:embed/>
            </p:oleObj>
          </a:graphicData>
        </a:graphic>
      </p:graphicFrame>
      <p:graphicFrame>
        <p:nvGraphicFramePr>
          <p:cNvPr id="88073" name="Object 13"/>
          <p:cNvGraphicFramePr>
            <a:graphicFrameLocks noChangeAspect="1"/>
          </p:cNvGraphicFramePr>
          <p:nvPr/>
        </p:nvGraphicFramePr>
        <p:xfrm>
          <a:off x="684213" y="5300663"/>
          <a:ext cx="5413375" cy="393700"/>
        </p:xfrm>
        <a:graphic>
          <a:graphicData uri="http://schemas.openxmlformats.org/presentationml/2006/ole">
            <p:oleObj spid="_x0000_s88073" name="Equation" r:id="rId10" imgW="54102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05C3C9-4F74-4257-9F2B-63E78B30A76A}" type="slidenum">
              <a:rPr lang="en-US" altLang="zh-TW" smtClean="0"/>
              <a:pPr/>
              <a:t>507</a:t>
            </a:fld>
            <a:endParaRPr lang="en-US" altLang="zh-TW" smtClean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755650" y="404813"/>
          <a:ext cx="3798888" cy="393700"/>
        </p:xfrm>
        <a:graphic>
          <a:graphicData uri="http://schemas.openxmlformats.org/presentationml/2006/ole">
            <p:oleObj spid="_x0000_s89090" name="Equation" r:id="rId3" imgW="3797300" imgH="393700" progId="Equation.DSMT4">
              <p:embed/>
            </p:oleObj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755650" y="836613"/>
          <a:ext cx="3660775" cy="393700"/>
        </p:xfrm>
        <a:graphic>
          <a:graphicData uri="http://schemas.openxmlformats.org/presentationml/2006/ole">
            <p:oleObj spid="_x0000_s89091" name="Equation" r:id="rId4" imgW="3657600" imgH="393700" progId="Equation.DSMT4">
              <p:embed/>
            </p:oleObj>
          </a:graphicData>
        </a:graphic>
      </p:graphicFrame>
      <p:sp>
        <p:nvSpPr>
          <p:cNvPr id="89107" name="Text Box 4"/>
          <p:cNvSpPr txBox="1">
            <a:spLocks noChangeArrowheads="1"/>
          </p:cNvSpPr>
          <p:nvPr/>
        </p:nvSpPr>
        <p:spPr bwMode="auto">
          <a:xfrm>
            <a:off x="5076825" y="333375"/>
            <a:ext cx="287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………….. (</a:t>
            </a:r>
            <a:r>
              <a:rPr lang="zh-TW" altLang="en-US" b="0"/>
              <a:t>式</a:t>
            </a:r>
            <a:r>
              <a:rPr lang="en-US" altLang="zh-TW" b="0"/>
              <a:t>1)</a:t>
            </a:r>
          </a:p>
        </p:txBody>
      </p:sp>
      <p:sp>
        <p:nvSpPr>
          <p:cNvPr id="89108" name="Text Box 5"/>
          <p:cNvSpPr txBox="1">
            <a:spLocks noChangeArrowheads="1"/>
          </p:cNvSpPr>
          <p:nvPr/>
        </p:nvSpPr>
        <p:spPr bwMode="auto">
          <a:xfrm>
            <a:off x="5076825" y="765175"/>
            <a:ext cx="2879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………….. (</a:t>
            </a:r>
            <a:r>
              <a:rPr lang="zh-TW" altLang="en-US" b="0"/>
              <a:t>式</a:t>
            </a:r>
            <a:r>
              <a:rPr lang="en-US" altLang="zh-TW" b="0"/>
              <a:t>2)</a:t>
            </a:r>
          </a:p>
        </p:txBody>
      </p:sp>
      <p:sp>
        <p:nvSpPr>
          <p:cNvPr id="89109" name="Text Box 6"/>
          <p:cNvSpPr txBox="1">
            <a:spLocks noChangeArrowheads="1"/>
          </p:cNvSpPr>
          <p:nvPr/>
        </p:nvSpPr>
        <p:spPr bwMode="auto">
          <a:xfrm>
            <a:off x="468313" y="1412875"/>
            <a:ext cx="51831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</a:t>
            </a:r>
            <a:r>
              <a:rPr lang="zh-TW" altLang="en-US" b="0"/>
              <a:t>式</a:t>
            </a:r>
            <a:r>
              <a:rPr lang="en-US" altLang="zh-TW" b="0"/>
              <a:t>1) </a:t>
            </a:r>
            <a:r>
              <a:rPr lang="en-US" altLang="zh-TW" b="0">
                <a:cs typeface="Times New Roman" pitchFamily="18" charset="0"/>
              </a:rPr>
              <a:t>× (16</a:t>
            </a:r>
            <a:r>
              <a:rPr lang="en-US" altLang="zh-TW" b="0" i="1">
                <a:cs typeface="Times New Roman" pitchFamily="18" charset="0"/>
              </a:rPr>
              <a:t>s</a:t>
            </a:r>
            <a:r>
              <a:rPr lang="en-US" altLang="zh-TW" b="0" baseline="30000">
                <a:cs typeface="Times New Roman" pitchFamily="18" charset="0"/>
              </a:rPr>
              <a:t>2</a:t>
            </a:r>
            <a:r>
              <a:rPr lang="en-US" altLang="zh-TW" b="0">
                <a:cs typeface="Times New Roman" pitchFamily="18" charset="0"/>
              </a:rPr>
              <a:t> + </a:t>
            </a:r>
            <a:r>
              <a:rPr lang="en-US" altLang="zh-TW" b="0" i="1">
                <a:cs typeface="Times New Roman" pitchFamily="18" charset="0"/>
              </a:rPr>
              <a:t>g</a:t>
            </a:r>
            <a:r>
              <a:rPr lang="en-US" altLang="zh-TW" b="0">
                <a:cs typeface="Times New Roman" pitchFamily="18" charset="0"/>
              </a:rPr>
              <a:t>) </a:t>
            </a:r>
            <a:r>
              <a:rPr lang="en-US" altLang="zh-TW" b="0">
                <a:cs typeface="Times New Roman" pitchFamily="18" charset="0"/>
                <a:sym typeface="Symbol" pitchFamily="18" charset="2"/>
              </a:rPr>
              <a:t> </a:t>
            </a:r>
            <a:r>
              <a:rPr lang="en-US" altLang="zh-TW" b="0"/>
              <a:t>(</a:t>
            </a:r>
            <a:r>
              <a:rPr lang="zh-TW" altLang="en-US" b="0"/>
              <a:t>式</a:t>
            </a:r>
            <a:r>
              <a:rPr lang="en-US" altLang="zh-TW" b="0"/>
              <a:t>2) × 4</a:t>
            </a:r>
            <a:r>
              <a:rPr lang="en-US" altLang="zh-TW" b="0" i="1"/>
              <a:t>s</a:t>
            </a:r>
            <a:r>
              <a:rPr lang="en-US" altLang="zh-TW" b="0" baseline="30000"/>
              <a:t>2</a:t>
            </a:r>
          </a:p>
        </p:txBody>
      </p:sp>
      <p:graphicFrame>
        <p:nvGraphicFramePr>
          <p:cNvPr id="89092" name="Object 7"/>
          <p:cNvGraphicFramePr>
            <a:graphicFrameLocks noChangeAspect="1"/>
          </p:cNvGraphicFramePr>
          <p:nvPr/>
        </p:nvGraphicFramePr>
        <p:xfrm>
          <a:off x="827088" y="1916113"/>
          <a:ext cx="4640262" cy="393700"/>
        </p:xfrm>
        <a:graphic>
          <a:graphicData uri="http://schemas.openxmlformats.org/presentationml/2006/ole">
            <p:oleObj spid="_x0000_s89092" name="Equation" r:id="rId5" imgW="4635500" imgH="393700" progId="Equation.DSMT4">
              <p:embed/>
            </p:oleObj>
          </a:graphicData>
        </a:graphic>
      </p:graphicFrame>
      <p:graphicFrame>
        <p:nvGraphicFramePr>
          <p:cNvPr id="89093" name="Object 8"/>
          <p:cNvGraphicFramePr>
            <a:graphicFrameLocks noChangeAspect="1"/>
          </p:cNvGraphicFramePr>
          <p:nvPr/>
        </p:nvGraphicFramePr>
        <p:xfrm>
          <a:off x="849313" y="2492375"/>
          <a:ext cx="4741862" cy="393700"/>
        </p:xfrm>
        <a:graphic>
          <a:graphicData uri="http://schemas.openxmlformats.org/presentationml/2006/ole">
            <p:oleObj spid="_x0000_s89093" name="Equation" r:id="rId6" imgW="4737100" imgH="393700" progId="Equation.DSMT4">
              <p:embed/>
            </p:oleObj>
          </a:graphicData>
        </a:graphic>
      </p:graphicFrame>
      <p:graphicFrame>
        <p:nvGraphicFramePr>
          <p:cNvPr id="89094" name="Object 9"/>
          <p:cNvGraphicFramePr>
            <a:graphicFrameLocks noChangeAspect="1"/>
          </p:cNvGraphicFramePr>
          <p:nvPr/>
        </p:nvGraphicFramePr>
        <p:xfrm>
          <a:off x="684213" y="3068638"/>
          <a:ext cx="7858125" cy="749300"/>
        </p:xfrm>
        <a:graphic>
          <a:graphicData uri="http://schemas.openxmlformats.org/presentationml/2006/ole">
            <p:oleObj spid="_x0000_s89094" name="Equation" r:id="rId7" imgW="7848600" imgH="749300" progId="Equation.DSMT4">
              <p:embed/>
            </p:oleObj>
          </a:graphicData>
        </a:graphic>
      </p:graphicFrame>
      <p:graphicFrame>
        <p:nvGraphicFramePr>
          <p:cNvPr id="89095" name="Object 10"/>
          <p:cNvGraphicFramePr>
            <a:graphicFrameLocks noChangeAspect="1"/>
          </p:cNvGraphicFramePr>
          <p:nvPr/>
        </p:nvGraphicFramePr>
        <p:xfrm>
          <a:off x="755650" y="3933825"/>
          <a:ext cx="7072313" cy="368300"/>
        </p:xfrm>
        <a:graphic>
          <a:graphicData uri="http://schemas.openxmlformats.org/presentationml/2006/ole">
            <p:oleObj spid="_x0000_s89095" name="Equation" r:id="rId8" imgW="7061200" imgH="368300" progId="Equation.DSMT4">
              <p:embed/>
            </p:oleObj>
          </a:graphicData>
        </a:graphic>
      </p:graphicFrame>
      <p:sp>
        <p:nvSpPr>
          <p:cNvPr id="89110" name="Line 11"/>
          <p:cNvSpPr>
            <a:spLocks noChangeShapeType="1"/>
          </p:cNvSpPr>
          <p:nvPr/>
        </p:nvSpPr>
        <p:spPr bwMode="auto">
          <a:xfrm>
            <a:off x="755650" y="4292600"/>
            <a:ext cx="136683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9111" name="Line 12"/>
          <p:cNvSpPr>
            <a:spLocks noChangeShapeType="1"/>
          </p:cNvSpPr>
          <p:nvPr/>
        </p:nvSpPr>
        <p:spPr bwMode="auto">
          <a:xfrm>
            <a:off x="4067175" y="4292600"/>
            <a:ext cx="1008063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89096" name="Object 13"/>
          <p:cNvGraphicFramePr>
            <a:graphicFrameLocks noChangeAspect="1"/>
          </p:cNvGraphicFramePr>
          <p:nvPr/>
        </p:nvGraphicFramePr>
        <p:xfrm>
          <a:off x="684213" y="4724400"/>
          <a:ext cx="1793875" cy="774700"/>
        </p:xfrm>
        <a:graphic>
          <a:graphicData uri="http://schemas.openxmlformats.org/presentationml/2006/ole">
            <p:oleObj spid="_x0000_s89096" name="Equation" r:id="rId9" imgW="1790700" imgH="774700" progId="Equation.DSMT4">
              <p:embed/>
            </p:oleObj>
          </a:graphicData>
        </a:graphic>
      </p:graphicFrame>
      <p:sp>
        <p:nvSpPr>
          <p:cNvPr id="89112" name="AutoShape 14"/>
          <p:cNvSpPr>
            <a:spLocks noChangeArrowheads="1"/>
          </p:cNvSpPr>
          <p:nvPr/>
        </p:nvSpPr>
        <p:spPr bwMode="auto">
          <a:xfrm>
            <a:off x="2700338" y="4941888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graphicFrame>
        <p:nvGraphicFramePr>
          <p:cNvPr id="89097" name="Object 15"/>
          <p:cNvGraphicFramePr>
            <a:graphicFrameLocks noChangeAspect="1"/>
          </p:cNvGraphicFramePr>
          <p:nvPr/>
        </p:nvGraphicFramePr>
        <p:xfrm>
          <a:off x="3059113" y="4724400"/>
          <a:ext cx="752475" cy="774700"/>
        </p:xfrm>
        <a:graphic>
          <a:graphicData uri="http://schemas.openxmlformats.org/presentationml/2006/ole">
            <p:oleObj spid="_x0000_s89097" name="Equation" r:id="rId10" imgW="748975" imgH="774364" progId="Equation.DSMT4">
              <p:embed/>
            </p:oleObj>
          </a:graphicData>
        </a:graphic>
      </p:graphicFrame>
      <p:graphicFrame>
        <p:nvGraphicFramePr>
          <p:cNvPr id="89098" name="Object 16"/>
          <p:cNvGraphicFramePr>
            <a:graphicFrameLocks noChangeAspect="1"/>
          </p:cNvGraphicFramePr>
          <p:nvPr/>
        </p:nvGraphicFramePr>
        <p:xfrm>
          <a:off x="5003800" y="4724400"/>
          <a:ext cx="1527175" cy="774700"/>
        </p:xfrm>
        <a:graphic>
          <a:graphicData uri="http://schemas.openxmlformats.org/presentationml/2006/ole">
            <p:oleObj spid="_x0000_s89098" name="Equation" r:id="rId11" imgW="1524000" imgH="774700" progId="Equation.DSMT4">
              <p:embed/>
            </p:oleObj>
          </a:graphicData>
        </a:graphic>
      </p:graphicFrame>
      <p:sp>
        <p:nvSpPr>
          <p:cNvPr id="89113" name="AutoShape 17"/>
          <p:cNvSpPr>
            <a:spLocks noChangeArrowheads="1"/>
          </p:cNvSpPr>
          <p:nvPr/>
        </p:nvSpPr>
        <p:spPr bwMode="auto">
          <a:xfrm>
            <a:off x="6588125" y="4941888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graphicFrame>
        <p:nvGraphicFramePr>
          <p:cNvPr id="89099" name="Object 18"/>
          <p:cNvGraphicFramePr>
            <a:graphicFrameLocks noChangeAspect="1"/>
          </p:cNvGraphicFramePr>
          <p:nvPr/>
        </p:nvGraphicFramePr>
        <p:xfrm>
          <a:off x="7019925" y="4724400"/>
          <a:ext cx="763588" cy="774700"/>
        </p:xfrm>
        <a:graphic>
          <a:graphicData uri="http://schemas.openxmlformats.org/presentationml/2006/ole">
            <p:oleObj spid="_x0000_s89099" name="Equation" r:id="rId12" imgW="761669" imgH="774364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824DA9-1FCA-47BC-A71A-42F7BE8F329A}" type="slidenum">
              <a:rPr lang="en-US" altLang="zh-TW" smtClean="0"/>
              <a:pPr/>
              <a:t>427</a:t>
            </a:fld>
            <a:endParaRPr lang="en-US" altLang="zh-TW" smtClean="0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971550" y="4581525"/>
          <a:ext cx="3602038" cy="596900"/>
        </p:xfrm>
        <a:graphic>
          <a:graphicData uri="http://schemas.openxmlformats.org/presentationml/2006/ole">
            <p:oleObj spid="_x0000_s9218" name="Equation" r:id="rId3" imgW="3632200" imgH="596900" progId="Equation.DSMT4">
              <p:embed/>
            </p:oleObj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1042988" y="5302250"/>
          <a:ext cx="6510337" cy="596900"/>
        </p:xfrm>
        <a:graphic>
          <a:graphicData uri="http://schemas.openxmlformats.org/presentationml/2006/ole">
            <p:oleObj spid="_x0000_s9219" name="Equation" r:id="rId4" imgW="6565900" imgH="596900" progId="Equation.DSMT4">
              <p:embed/>
            </p:oleObj>
          </a:graphicData>
        </a:graphic>
      </p:graphicFrame>
      <p:sp>
        <p:nvSpPr>
          <p:cNvPr id="9224" name="Text Box 4"/>
          <p:cNvSpPr txBox="1">
            <a:spLocks noChangeArrowheads="1"/>
          </p:cNvSpPr>
          <p:nvPr/>
        </p:nvSpPr>
        <p:spPr bwMode="auto">
          <a:xfrm>
            <a:off x="611188" y="3860800"/>
            <a:ext cx="54721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5     </a:t>
            </a:r>
            <a:r>
              <a:rPr lang="en-US" altLang="zh-TW" b="0"/>
              <a:t>(text page 277)</a:t>
            </a:r>
            <a:endParaRPr lang="en-US" altLang="zh-TW" b="0">
              <a:solidFill>
                <a:srgbClr val="3333FF"/>
              </a:solidFill>
            </a:endParaRPr>
          </a:p>
        </p:txBody>
      </p:sp>
      <p:sp>
        <p:nvSpPr>
          <p:cNvPr id="9225" name="Text Box 4"/>
          <p:cNvSpPr txBox="1">
            <a:spLocks noChangeArrowheads="1"/>
          </p:cNvSpPr>
          <p:nvPr/>
        </p:nvSpPr>
        <p:spPr bwMode="auto">
          <a:xfrm>
            <a:off x="611188" y="476250"/>
            <a:ext cx="172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Example 4  </a:t>
            </a: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2122488" y="547688"/>
          <a:ext cx="1196975" cy="368300"/>
        </p:xfrm>
        <a:graphic>
          <a:graphicData uri="http://schemas.openxmlformats.org/presentationml/2006/ole">
            <p:oleObj spid="_x0000_s9220" name="Equation" r:id="rId5" imgW="1206500" imgH="368300" progId="Equation.DSMT4">
              <p:embed/>
            </p:oleObj>
          </a:graphicData>
        </a:graphic>
      </p:graphicFrame>
      <p:sp>
        <p:nvSpPr>
          <p:cNvPr id="9226" name="Text Box 6"/>
          <p:cNvSpPr txBox="1">
            <a:spLocks noChangeArrowheads="1"/>
          </p:cNvSpPr>
          <p:nvPr/>
        </p:nvSpPr>
        <p:spPr bwMode="auto">
          <a:xfrm>
            <a:off x="900113" y="1555750"/>
            <a:ext cx="19431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另一個解法</a:t>
            </a:r>
          </a:p>
        </p:txBody>
      </p:sp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2843213" y="1482725"/>
          <a:ext cx="2620962" cy="546100"/>
        </p:xfrm>
        <a:graphic>
          <a:graphicData uri="http://schemas.openxmlformats.org/presentationml/2006/ole">
            <p:oleObj spid="_x0000_s9221" name="Equation" r:id="rId6" imgW="2641600" imgH="546100" progId="Equation.DSMT4">
              <p:embed/>
            </p:oleObj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1042988" y="2203450"/>
          <a:ext cx="6235700" cy="1308100"/>
        </p:xfrm>
        <a:graphic>
          <a:graphicData uri="http://schemas.openxmlformats.org/presentationml/2006/ole">
            <p:oleObj spid="_x0000_s9222" name="Equation" r:id="rId7" imgW="6286500" imgH="1308100" progId="Equation.DSMT4">
              <p:embed/>
            </p:oleObj>
          </a:graphicData>
        </a:graphic>
      </p:graphicFrame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900113" y="979488"/>
            <a:ext cx="38893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除了課本的解法之外，</a:t>
            </a:r>
          </a:p>
        </p:txBody>
      </p:sp>
      <p:sp>
        <p:nvSpPr>
          <p:cNvPr id="9228" name="文字方塊 12"/>
          <p:cNvSpPr txBox="1">
            <a:spLocks noChangeArrowheads="1"/>
          </p:cNvSpPr>
          <p:nvPr/>
        </p:nvSpPr>
        <p:spPr bwMode="auto">
          <a:xfrm>
            <a:off x="3851275" y="476250"/>
            <a:ext cx="25193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TW" b="0"/>
              <a:t>(text page 276)</a:t>
            </a:r>
            <a:endParaRPr lang="zh-TW" alt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F347C7-5EA7-46B6-BED4-99109179D8EA}" type="slidenum">
              <a:rPr lang="en-US" altLang="zh-TW" smtClean="0"/>
              <a:pPr/>
              <a:t>508</a:t>
            </a:fld>
            <a:endParaRPr lang="en-US" altLang="zh-TW" smtClean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755650" y="333375"/>
          <a:ext cx="6559550" cy="647700"/>
        </p:xfrm>
        <a:graphic>
          <a:graphicData uri="http://schemas.openxmlformats.org/presentationml/2006/ole">
            <p:oleObj spid="_x0000_s90114" name="Equation" r:id="rId3" imgW="6553200" imgH="647700" progId="Equation.DSMT4">
              <p:embed/>
            </p:oleObj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827088" y="1196975"/>
          <a:ext cx="4108450" cy="850900"/>
        </p:xfrm>
        <a:graphic>
          <a:graphicData uri="http://schemas.openxmlformats.org/presentationml/2006/ole">
            <p:oleObj spid="_x0000_s90115" name="Equation" r:id="rId4" imgW="4102100" imgH="850900" progId="Equation.DSMT4">
              <p:embed/>
            </p:oleObj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611188" y="3213100"/>
          <a:ext cx="7781925" cy="685800"/>
        </p:xfrm>
        <a:graphic>
          <a:graphicData uri="http://schemas.openxmlformats.org/presentationml/2006/ole">
            <p:oleObj spid="_x0000_s90116" name="Equation" r:id="rId5" imgW="7772400" imgH="685800" progId="Equation.DSMT4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900113" y="2276475"/>
          <a:ext cx="3114675" cy="749300"/>
        </p:xfrm>
        <a:graphic>
          <a:graphicData uri="http://schemas.openxmlformats.org/presentationml/2006/ole">
            <p:oleObj spid="_x0000_s90117" name="Equation" r:id="rId6" imgW="3111500" imgH="749300" progId="Equation.DSMT4">
              <p:embed/>
            </p:oleObj>
          </a:graphicData>
        </a:graphic>
      </p:graphicFrame>
      <p:sp>
        <p:nvSpPr>
          <p:cNvPr id="90123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7921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將</a:t>
            </a:r>
          </a:p>
        </p:txBody>
      </p:sp>
      <p:sp>
        <p:nvSpPr>
          <p:cNvPr id="90124" name="Text Box 7"/>
          <p:cNvSpPr txBox="1">
            <a:spLocks noChangeArrowheads="1"/>
          </p:cNvSpPr>
          <p:nvPr/>
        </p:nvSpPr>
        <p:spPr bwMode="auto">
          <a:xfrm>
            <a:off x="4140200" y="2349500"/>
            <a:ext cx="2232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代入 </a:t>
            </a:r>
            <a:r>
              <a:rPr lang="en-US" altLang="zh-TW" b="0"/>
              <a:t>(</a:t>
            </a:r>
            <a:r>
              <a:rPr lang="zh-TW" altLang="en-US" b="0"/>
              <a:t>式</a:t>
            </a:r>
            <a:r>
              <a:rPr lang="en-US" altLang="zh-TW" b="0"/>
              <a:t>2)</a:t>
            </a:r>
          </a:p>
        </p:txBody>
      </p:sp>
      <p:graphicFrame>
        <p:nvGraphicFramePr>
          <p:cNvPr id="90118" name="Object 8"/>
          <p:cNvGraphicFramePr>
            <a:graphicFrameLocks noChangeAspect="1"/>
          </p:cNvGraphicFramePr>
          <p:nvPr/>
        </p:nvGraphicFramePr>
        <p:xfrm>
          <a:off x="539750" y="4652963"/>
          <a:ext cx="1971675" cy="774700"/>
        </p:xfrm>
        <a:graphic>
          <a:graphicData uri="http://schemas.openxmlformats.org/presentationml/2006/ole">
            <p:oleObj spid="_x0000_s90118" name="Equation" r:id="rId7" imgW="1968500" imgH="774700" progId="Equation.DSMT4">
              <p:embed/>
            </p:oleObj>
          </a:graphicData>
        </a:graphic>
      </p:graphicFrame>
      <p:graphicFrame>
        <p:nvGraphicFramePr>
          <p:cNvPr id="90119" name="Object 9"/>
          <p:cNvGraphicFramePr>
            <a:graphicFrameLocks noChangeAspect="1"/>
          </p:cNvGraphicFramePr>
          <p:nvPr/>
        </p:nvGraphicFramePr>
        <p:xfrm>
          <a:off x="4932363" y="4581525"/>
          <a:ext cx="1527175" cy="774700"/>
        </p:xfrm>
        <a:graphic>
          <a:graphicData uri="http://schemas.openxmlformats.org/presentationml/2006/ole">
            <p:oleObj spid="_x0000_s90119" name="Equation" r:id="rId8" imgW="1524000" imgH="774700" progId="Equation.DSMT4">
              <p:embed/>
            </p:oleObj>
          </a:graphicData>
        </a:graphic>
      </p:graphicFrame>
      <p:sp>
        <p:nvSpPr>
          <p:cNvPr id="90125" name="AutoShape 10"/>
          <p:cNvSpPr>
            <a:spLocks noChangeArrowheads="1"/>
          </p:cNvSpPr>
          <p:nvPr/>
        </p:nvSpPr>
        <p:spPr bwMode="auto">
          <a:xfrm>
            <a:off x="2484438" y="4868863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graphicFrame>
        <p:nvGraphicFramePr>
          <p:cNvPr id="90120" name="Object 11"/>
          <p:cNvGraphicFramePr>
            <a:graphicFrameLocks noChangeAspect="1"/>
          </p:cNvGraphicFramePr>
          <p:nvPr/>
        </p:nvGraphicFramePr>
        <p:xfrm>
          <a:off x="2928938" y="4652963"/>
          <a:ext cx="1019175" cy="774700"/>
        </p:xfrm>
        <a:graphic>
          <a:graphicData uri="http://schemas.openxmlformats.org/presentationml/2006/ole">
            <p:oleObj spid="_x0000_s90120" name="Equation" r:id="rId9" imgW="1015559" imgH="774364" progId="Equation.DSMT4">
              <p:embed/>
            </p:oleObj>
          </a:graphicData>
        </a:graphic>
      </p:graphicFrame>
      <p:sp>
        <p:nvSpPr>
          <p:cNvPr id="90126" name="Text Box 12"/>
          <p:cNvSpPr txBox="1">
            <a:spLocks noChangeArrowheads="1"/>
          </p:cNvSpPr>
          <p:nvPr/>
        </p:nvSpPr>
        <p:spPr bwMode="auto">
          <a:xfrm>
            <a:off x="2411413" y="4005263"/>
            <a:ext cx="38877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>
                <a:solidFill>
                  <a:srgbClr val="FF0000"/>
                </a:solidFill>
              </a:rPr>
              <a:t>直接用之前的式子</a:t>
            </a:r>
          </a:p>
        </p:txBody>
      </p:sp>
      <p:graphicFrame>
        <p:nvGraphicFramePr>
          <p:cNvPr id="90121" name="Object 13"/>
          <p:cNvGraphicFramePr>
            <a:graphicFrameLocks noChangeAspect="1"/>
          </p:cNvGraphicFramePr>
          <p:nvPr/>
        </p:nvGraphicFramePr>
        <p:xfrm>
          <a:off x="7164388" y="4581525"/>
          <a:ext cx="763587" cy="774700"/>
        </p:xfrm>
        <a:graphic>
          <a:graphicData uri="http://schemas.openxmlformats.org/presentationml/2006/ole">
            <p:oleObj spid="_x0000_s90121" name="Equation" r:id="rId10" imgW="761669" imgH="774364" progId="Equation.DSMT4">
              <p:embed/>
            </p:oleObj>
          </a:graphicData>
        </a:graphic>
      </p:graphicFrame>
      <p:sp>
        <p:nvSpPr>
          <p:cNvPr id="90127" name="AutoShape 14"/>
          <p:cNvSpPr>
            <a:spLocks noChangeArrowheads="1"/>
          </p:cNvSpPr>
          <p:nvPr/>
        </p:nvSpPr>
        <p:spPr bwMode="auto">
          <a:xfrm>
            <a:off x="6588125" y="4941888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F44CB6-0897-4753-963A-0EAEEBD6D40E}" type="slidenum">
              <a:rPr lang="en-US" altLang="zh-TW" smtClean="0"/>
              <a:pPr/>
              <a:t>509</a:t>
            </a:fld>
            <a:endParaRPr lang="en-US" altLang="zh-TW" smtClean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395288" y="836613"/>
          <a:ext cx="6699250" cy="647700"/>
        </p:xfrm>
        <a:graphic>
          <a:graphicData uri="http://schemas.openxmlformats.org/presentationml/2006/ole">
            <p:oleObj spid="_x0000_s91138" name="Equation" r:id="rId3" imgW="6692900" imgH="647700" progId="Equation.DSMT4">
              <p:embed/>
            </p:oleObj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525463" y="1771650"/>
          <a:ext cx="4133850" cy="850900"/>
        </p:xfrm>
        <a:graphic>
          <a:graphicData uri="http://schemas.openxmlformats.org/presentationml/2006/ole">
            <p:oleObj spid="_x0000_s91139" name="Equation" r:id="rId4" imgW="4127500" imgH="8509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F1C556-0C95-4647-8B42-AC34CD789808}" type="slidenum">
              <a:rPr lang="en-US" altLang="zh-TW" smtClean="0"/>
              <a:pPr/>
              <a:t>510</a:t>
            </a:fld>
            <a:endParaRPr lang="en-US" altLang="zh-TW" smtClean="0"/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36004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分式分解快速驗算技巧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684213" y="1125538"/>
            <a:ext cx="6985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將 </a:t>
            </a:r>
            <a:r>
              <a:rPr lang="en-US" altLang="zh-TW" b="0" i="1"/>
              <a:t>s</a:t>
            </a:r>
            <a:r>
              <a:rPr lang="en-US" altLang="zh-TW" b="0"/>
              <a:t> = 0, </a:t>
            </a:r>
            <a:r>
              <a:rPr lang="en-US" altLang="zh-TW" b="0" i="1"/>
              <a:t>s</a:t>
            </a:r>
            <a:r>
              <a:rPr lang="en-US" altLang="zh-TW" b="0"/>
              <a:t> = 1, </a:t>
            </a:r>
            <a:r>
              <a:rPr lang="zh-TW" altLang="en-US" b="0"/>
              <a:t>或其他的值代入，看等號是否成立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FA1E06-DCF9-434F-A1B6-1D186A972C90}" type="slidenum">
              <a:rPr lang="en-US" altLang="zh-TW" smtClean="0"/>
              <a:pPr/>
              <a:t>511</a:t>
            </a:fld>
            <a:endParaRPr lang="en-US" altLang="zh-TW" smtClean="0"/>
          </a:p>
        </p:txBody>
      </p:sp>
      <p:sp>
        <p:nvSpPr>
          <p:cNvPr id="92166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066088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3333FF"/>
                </a:solidFill>
              </a:rPr>
              <a:t>7-6-4  </a:t>
            </a:r>
            <a:r>
              <a:rPr lang="zh-TW" altLang="en-US" sz="2400">
                <a:solidFill>
                  <a:srgbClr val="3333FF"/>
                </a:solidFill>
              </a:rPr>
              <a:t>本節需要注意的地方</a:t>
            </a:r>
          </a:p>
        </p:txBody>
      </p:sp>
      <p:sp>
        <p:nvSpPr>
          <p:cNvPr id="92167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33845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(1) </a:t>
            </a:r>
            <a:r>
              <a:rPr lang="zh-TW" altLang="en-US" b="0"/>
              <a:t>正負號勿寫錯</a:t>
            </a:r>
          </a:p>
        </p:txBody>
      </p:sp>
      <p:sp>
        <p:nvSpPr>
          <p:cNvPr id="92168" name="Text Box 4"/>
          <p:cNvSpPr txBox="1">
            <a:spLocks noChangeArrowheads="1"/>
          </p:cNvSpPr>
          <p:nvPr/>
        </p:nvSpPr>
        <p:spPr bwMode="auto">
          <a:xfrm>
            <a:off x="250825" y="1700213"/>
            <a:ext cx="56896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(2) </a:t>
            </a:r>
            <a:r>
              <a:rPr lang="zh-TW" altLang="en-US" b="0"/>
              <a:t>要熟悉聯立方程式的變數消去法</a:t>
            </a:r>
          </a:p>
        </p:txBody>
      </p:sp>
      <p:sp>
        <p:nvSpPr>
          <p:cNvPr id="92169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6985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(3) </a:t>
            </a:r>
            <a:r>
              <a:rPr lang="zh-TW" altLang="en-US" b="0"/>
              <a:t>多學習，甚至多「研發」簡化計算的技巧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FC1619-B661-4849-8CF8-EAAE8A3E7A73}" type="slidenum">
              <a:rPr lang="en-US" altLang="zh-TW" smtClean="0"/>
              <a:pPr/>
              <a:t>512</a:t>
            </a:fld>
            <a:endParaRPr lang="en-US" altLang="zh-TW" smtClean="0"/>
          </a:p>
        </p:txBody>
      </p:sp>
      <p:sp>
        <p:nvSpPr>
          <p:cNvPr id="93190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7993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3333FF"/>
                </a:solidFill>
              </a:rPr>
              <a:t>Review of Chapter 7</a:t>
            </a:r>
          </a:p>
        </p:txBody>
      </p:sp>
      <p:graphicFrame>
        <p:nvGraphicFramePr>
          <p:cNvPr id="93186" name="Object 3"/>
          <p:cNvGraphicFramePr>
            <a:graphicFrameLocks noChangeAspect="1"/>
          </p:cNvGraphicFramePr>
          <p:nvPr/>
        </p:nvGraphicFramePr>
        <p:xfrm>
          <a:off x="1619250" y="1484313"/>
          <a:ext cx="2279650" cy="558800"/>
        </p:xfrm>
        <a:graphic>
          <a:graphicData uri="http://schemas.openxmlformats.org/presentationml/2006/ole">
            <p:oleObj spid="_x0000_s93186" name="Equation" r:id="rId3" imgW="2286000" imgH="558800" progId="Equation.DSMT4">
              <p:embed/>
            </p:oleObj>
          </a:graphicData>
        </a:graphic>
      </p:graphicFrame>
      <p:sp>
        <p:nvSpPr>
          <p:cNvPr id="93191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3384550" cy="436563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(1) Laplace transform </a:t>
            </a:r>
            <a:r>
              <a:rPr lang="zh-TW" altLang="en-US" b="0">
                <a:solidFill>
                  <a:srgbClr val="3333FF"/>
                </a:solidFill>
              </a:rPr>
              <a:t>定義</a:t>
            </a:r>
          </a:p>
        </p:txBody>
      </p:sp>
      <p:sp>
        <p:nvSpPr>
          <p:cNvPr id="93192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3384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Inverse Laplace transform </a:t>
            </a:r>
          </a:p>
        </p:txBody>
      </p:sp>
      <p:sp>
        <p:nvSpPr>
          <p:cNvPr id="93193" name="Text Box 6"/>
          <p:cNvSpPr txBox="1">
            <a:spLocks noChangeArrowheads="1"/>
          </p:cNvSpPr>
          <p:nvPr/>
        </p:nvSpPr>
        <p:spPr bwMode="auto">
          <a:xfrm>
            <a:off x="1258888" y="2852738"/>
            <a:ext cx="5762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If</a:t>
            </a:r>
          </a:p>
        </p:txBody>
      </p:sp>
      <p:graphicFrame>
        <p:nvGraphicFramePr>
          <p:cNvPr id="93187" name="Object 7"/>
          <p:cNvGraphicFramePr>
            <a:graphicFrameLocks noChangeAspect="1"/>
          </p:cNvGraphicFramePr>
          <p:nvPr/>
        </p:nvGraphicFramePr>
        <p:xfrm>
          <a:off x="1979613" y="2852738"/>
          <a:ext cx="2266950" cy="406400"/>
        </p:xfrm>
        <a:graphic>
          <a:graphicData uri="http://schemas.openxmlformats.org/presentationml/2006/ole">
            <p:oleObj spid="_x0000_s93187" name="Equation" r:id="rId4" imgW="2273300" imgH="406400" progId="Equation.DSMT4">
              <p:embed/>
            </p:oleObj>
          </a:graphicData>
        </a:graphic>
      </p:graphicFrame>
      <p:sp>
        <p:nvSpPr>
          <p:cNvPr id="93194" name="Text Box 8"/>
          <p:cNvSpPr txBox="1">
            <a:spLocks noChangeArrowheads="1"/>
          </p:cNvSpPr>
          <p:nvPr/>
        </p:nvSpPr>
        <p:spPr bwMode="auto">
          <a:xfrm>
            <a:off x="1258888" y="3573463"/>
            <a:ext cx="719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then</a:t>
            </a:r>
          </a:p>
        </p:txBody>
      </p:sp>
      <p:graphicFrame>
        <p:nvGraphicFramePr>
          <p:cNvPr id="93188" name="Object 9"/>
          <p:cNvGraphicFramePr>
            <a:graphicFrameLocks noChangeAspect="1"/>
          </p:cNvGraphicFramePr>
          <p:nvPr/>
        </p:nvGraphicFramePr>
        <p:xfrm>
          <a:off x="1979613" y="3644900"/>
          <a:ext cx="2824162" cy="406400"/>
        </p:xfrm>
        <a:graphic>
          <a:graphicData uri="http://schemas.openxmlformats.org/presentationml/2006/ole">
            <p:oleObj spid="_x0000_s93188" name="Equation" r:id="rId5" imgW="2832100" imgH="406400" progId="Equation.DSMT4">
              <p:embed/>
            </p:oleObj>
          </a:graphicData>
        </a:graphic>
      </p:graphicFrame>
      <p:sp>
        <p:nvSpPr>
          <p:cNvPr id="93195" name="Text Box 10"/>
          <p:cNvSpPr txBox="1">
            <a:spLocks noChangeArrowheads="1"/>
          </p:cNvSpPr>
          <p:nvPr/>
        </p:nvSpPr>
        <p:spPr bwMode="auto">
          <a:xfrm>
            <a:off x="4427538" y="2852738"/>
            <a:ext cx="417671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and </a:t>
            </a:r>
            <a:r>
              <a:rPr lang="en-US" altLang="zh-TW" b="0" i="1"/>
              <a:t>f</a:t>
            </a:r>
            <a:r>
              <a:rPr lang="en-US" altLang="zh-TW" b="0"/>
              <a:t>(</a:t>
            </a:r>
            <a:r>
              <a:rPr lang="en-US" altLang="zh-TW" b="0" i="1"/>
              <a:t>t</a:t>
            </a:r>
            <a:r>
              <a:rPr lang="en-US" altLang="zh-TW" b="0"/>
              <a:t>) is </a:t>
            </a:r>
            <a:r>
              <a:rPr lang="en-US" altLang="zh-TW" b="0">
                <a:solidFill>
                  <a:srgbClr val="663300"/>
                </a:solidFill>
              </a:rPr>
              <a:t>piecewise continuous</a:t>
            </a:r>
            <a:r>
              <a:rPr lang="en-US" altLang="zh-TW" b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0"/>
              <a:t>                </a:t>
            </a:r>
            <a:r>
              <a:rPr lang="en-US" altLang="zh-TW" b="0">
                <a:solidFill>
                  <a:srgbClr val="663300"/>
                </a:solidFill>
              </a:rPr>
              <a:t>of exponential order</a:t>
            </a:r>
          </a:p>
        </p:txBody>
      </p:sp>
      <p:sp>
        <p:nvSpPr>
          <p:cNvPr id="93196" name="Text Box 11"/>
          <p:cNvSpPr txBox="1">
            <a:spLocks noChangeArrowheads="1"/>
          </p:cNvSpPr>
          <p:nvPr/>
        </p:nvSpPr>
        <p:spPr bwMode="auto">
          <a:xfrm>
            <a:off x="468313" y="4221163"/>
            <a:ext cx="3384550" cy="4365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(2) 7 </a:t>
            </a:r>
            <a:r>
              <a:rPr lang="zh-TW" altLang="en-US" b="0">
                <a:solidFill>
                  <a:srgbClr val="3333FF"/>
                </a:solidFill>
              </a:rPr>
              <a:t>大</a:t>
            </a:r>
            <a:r>
              <a:rPr lang="en-US" altLang="zh-TW" b="0">
                <a:solidFill>
                  <a:srgbClr val="3333FF"/>
                </a:solidFill>
              </a:rPr>
              <a:t>transform pairs</a:t>
            </a:r>
          </a:p>
        </p:txBody>
      </p:sp>
      <p:sp>
        <p:nvSpPr>
          <p:cNvPr id="93197" name="Text Box 12"/>
          <p:cNvSpPr txBox="1">
            <a:spLocks noChangeArrowheads="1"/>
          </p:cNvSpPr>
          <p:nvPr/>
        </p:nvSpPr>
        <p:spPr bwMode="auto">
          <a:xfrm>
            <a:off x="1042988" y="4868863"/>
            <a:ext cx="5545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</a:t>
            </a:r>
            <a:r>
              <a:rPr lang="zh-TW" altLang="en-US" b="0"/>
              <a:t>看講義 </a:t>
            </a:r>
            <a:r>
              <a:rPr lang="en-US" altLang="zh-TW" b="0"/>
              <a:t>page 423)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A9EFDA-8544-47C4-84DD-9D84A074EA91}" type="slidenum">
              <a:rPr lang="en-US" altLang="zh-TW" smtClean="0"/>
              <a:pPr/>
              <a:t>513</a:t>
            </a:fld>
            <a:endParaRPr lang="en-US" altLang="zh-TW" smtClean="0"/>
          </a:p>
        </p:txBody>
      </p:sp>
      <p:graphicFrame>
        <p:nvGraphicFramePr>
          <p:cNvPr id="202754" name="Group 2"/>
          <p:cNvGraphicFramePr>
            <a:graphicFrameLocks noGrp="1"/>
          </p:cNvGraphicFramePr>
          <p:nvPr/>
        </p:nvGraphicFramePr>
        <p:xfrm>
          <a:off x="468313" y="765175"/>
          <a:ext cx="7559675" cy="5768975"/>
        </p:xfrm>
        <a:graphic>
          <a:graphicData uri="http://schemas.openxmlformats.org/drawingml/2006/table">
            <a:tbl>
              <a:tblPr/>
              <a:tblGrid>
                <a:gridCol w="2879725"/>
                <a:gridCol w="4679950"/>
              </a:tblGrid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sin(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cos(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sinh(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cosh(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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a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sym typeface="Symbol" pitchFamily="18" charset="2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         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     f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 = 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+2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57" name="Rectangle 3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TW" altLang="en-US"/>
          </a:p>
        </p:txBody>
      </p:sp>
      <p:graphicFrame>
        <p:nvGraphicFramePr>
          <p:cNvPr id="94210" name="Object 35"/>
          <p:cNvGraphicFramePr>
            <a:graphicFrameLocks noChangeAspect="1"/>
          </p:cNvGraphicFramePr>
          <p:nvPr/>
        </p:nvGraphicFramePr>
        <p:xfrm>
          <a:off x="5048250" y="1293813"/>
          <a:ext cx="1050925" cy="596900"/>
        </p:xfrm>
        <a:graphic>
          <a:graphicData uri="http://schemas.openxmlformats.org/presentationml/2006/ole">
            <p:oleObj spid="_x0000_s94210" name="Equation" r:id="rId3" imgW="1054100" imgH="596900" progId="Equation.DSMT4">
              <p:embed/>
            </p:oleObj>
          </a:graphicData>
        </a:graphic>
      </p:graphicFrame>
      <p:graphicFrame>
        <p:nvGraphicFramePr>
          <p:cNvPr id="94211" name="Object 36"/>
          <p:cNvGraphicFramePr>
            <a:graphicFrameLocks noChangeAspect="1"/>
          </p:cNvGraphicFramePr>
          <p:nvPr/>
        </p:nvGraphicFramePr>
        <p:xfrm>
          <a:off x="5219700" y="3716338"/>
          <a:ext cx="736600" cy="317500"/>
        </p:xfrm>
        <a:graphic>
          <a:graphicData uri="http://schemas.openxmlformats.org/presentationml/2006/ole">
            <p:oleObj spid="_x0000_s94211" name="Equation" r:id="rId4" imgW="736280" imgH="317362" progId="Equation.DSMT4">
              <p:embed/>
            </p:oleObj>
          </a:graphicData>
        </a:graphic>
      </p:graphicFrame>
      <p:sp>
        <p:nvSpPr>
          <p:cNvPr id="94258" name="Line 37"/>
          <p:cNvSpPr>
            <a:spLocks noChangeShapeType="1"/>
          </p:cNvSpPr>
          <p:nvPr/>
        </p:nvSpPr>
        <p:spPr bwMode="auto">
          <a:xfrm>
            <a:off x="611188" y="59832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59" name="Line 38"/>
          <p:cNvSpPr>
            <a:spLocks noChangeShapeType="1"/>
          </p:cNvSpPr>
          <p:nvPr/>
        </p:nvSpPr>
        <p:spPr bwMode="auto">
          <a:xfrm>
            <a:off x="900113" y="59832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60" name="Line 39"/>
          <p:cNvSpPr>
            <a:spLocks noChangeShapeType="1"/>
          </p:cNvSpPr>
          <p:nvPr/>
        </p:nvSpPr>
        <p:spPr bwMode="auto">
          <a:xfrm>
            <a:off x="900113" y="62706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61" name="Line 40"/>
          <p:cNvSpPr>
            <a:spLocks noChangeShapeType="1"/>
          </p:cNvSpPr>
          <p:nvPr/>
        </p:nvSpPr>
        <p:spPr bwMode="auto">
          <a:xfrm flipV="1">
            <a:off x="1187450" y="59832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62" name="Line 41"/>
          <p:cNvSpPr>
            <a:spLocks noChangeShapeType="1"/>
          </p:cNvSpPr>
          <p:nvPr/>
        </p:nvSpPr>
        <p:spPr bwMode="auto">
          <a:xfrm>
            <a:off x="611188" y="59832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63" name="Line 42"/>
          <p:cNvSpPr>
            <a:spLocks noChangeShapeType="1"/>
          </p:cNvSpPr>
          <p:nvPr/>
        </p:nvSpPr>
        <p:spPr bwMode="auto">
          <a:xfrm>
            <a:off x="1187450" y="59832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64" name="Line 43"/>
          <p:cNvSpPr>
            <a:spLocks noChangeShapeType="1"/>
          </p:cNvSpPr>
          <p:nvPr/>
        </p:nvSpPr>
        <p:spPr bwMode="auto">
          <a:xfrm>
            <a:off x="1476375" y="59832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65" name="Line 44"/>
          <p:cNvSpPr>
            <a:spLocks noChangeShapeType="1"/>
          </p:cNvSpPr>
          <p:nvPr/>
        </p:nvSpPr>
        <p:spPr bwMode="auto">
          <a:xfrm>
            <a:off x="1476375" y="6270625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94212" name="Object 45"/>
          <p:cNvGraphicFramePr>
            <a:graphicFrameLocks noChangeAspect="1"/>
          </p:cNvGraphicFramePr>
          <p:nvPr/>
        </p:nvGraphicFramePr>
        <p:xfrm>
          <a:off x="5127625" y="5729288"/>
          <a:ext cx="1139825" cy="647700"/>
        </p:xfrm>
        <a:graphic>
          <a:graphicData uri="http://schemas.openxmlformats.org/presentationml/2006/ole">
            <p:oleObj spid="_x0000_s94212" name="Equation" r:id="rId5" imgW="1143000" imgH="647700" progId="Equation.DSMT4">
              <p:embed/>
            </p:oleObj>
          </a:graphicData>
        </a:graphic>
      </p:graphicFrame>
      <p:sp>
        <p:nvSpPr>
          <p:cNvPr id="94266" name="Line 46"/>
          <p:cNvSpPr>
            <a:spLocks noChangeShapeType="1"/>
          </p:cNvSpPr>
          <p:nvPr/>
        </p:nvSpPr>
        <p:spPr bwMode="auto">
          <a:xfrm>
            <a:off x="755650" y="5335588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67" name="Line 47"/>
          <p:cNvSpPr>
            <a:spLocks noChangeShapeType="1"/>
          </p:cNvSpPr>
          <p:nvPr/>
        </p:nvSpPr>
        <p:spPr bwMode="auto">
          <a:xfrm flipV="1">
            <a:off x="1331913" y="49752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68" name="Line 48"/>
          <p:cNvSpPr>
            <a:spLocks noChangeShapeType="1"/>
          </p:cNvSpPr>
          <p:nvPr/>
        </p:nvSpPr>
        <p:spPr bwMode="auto">
          <a:xfrm>
            <a:off x="1331913" y="49752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69" name="Line 49"/>
          <p:cNvSpPr>
            <a:spLocks noChangeShapeType="1"/>
          </p:cNvSpPr>
          <p:nvPr/>
        </p:nvSpPr>
        <p:spPr bwMode="auto">
          <a:xfrm>
            <a:off x="2052638" y="4975225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70" name="Line 50"/>
          <p:cNvSpPr>
            <a:spLocks noChangeShapeType="1"/>
          </p:cNvSpPr>
          <p:nvPr/>
        </p:nvSpPr>
        <p:spPr bwMode="auto">
          <a:xfrm>
            <a:off x="2052638" y="53355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4271" name="Text Box 51"/>
          <p:cNvSpPr txBox="1">
            <a:spLocks noChangeArrowheads="1"/>
          </p:cNvSpPr>
          <p:nvPr/>
        </p:nvSpPr>
        <p:spPr bwMode="auto">
          <a:xfrm>
            <a:off x="1116013" y="5262563"/>
            <a:ext cx="288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a</a:t>
            </a:r>
          </a:p>
        </p:txBody>
      </p:sp>
      <p:sp>
        <p:nvSpPr>
          <p:cNvPr id="94272" name="Text Box 52"/>
          <p:cNvSpPr txBox="1">
            <a:spLocks noChangeArrowheads="1"/>
          </p:cNvSpPr>
          <p:nvPr/>
        </p:nvSpPr>
        <p:spPr bwMode="auto">
          <a:xfrm>
            <a:off x="1908175" y="5262563"/>
            <a:ext cx="431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 i="1"/>
              <a:t>b</a:t>
            </a:r>
          </a:p>
        </p:txBody>
      </p:sp>
      <p:sp>
        <p:nvSpPr>
          <p:cNvPr id="94273" name="Text Box 53"/>
          <p:cNvSpPr txBox="1">
            <a:spLocks noChangeArrowheads="1"/>
          </p:cNvSpPr>
          <p:nvPr/>
        </p:nvSpPr>
        <p:spPr bwMode="auto">
          <a:xfrm>
            <a:off x="1547813" y="4868863"/>
            <a:ext cx="3603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1</a:t>
            </a:r>
          </a:p>
        </p:txBody>
      </p:sp>
      <p:graphicFrame>
        <p:nvGraphicFramePr>
          <p:cNvPr id="94213" name="Object 54"/>
          <p:cNvGraphicFramePr>
            <a:graphicFrameLocks noChangeAspect="1"/>
          </p:cNvGraphicFramePr>
          <p:nvPr/>
        </p:nvGraphicFramePr>
        <p:xfrm>
          <a:off x="5076825" y="4902200"/>
          <a:ext cx="1143000" cy="596900"/>
        </p:xfrm>
        <a:graphic>
          <a:graphicData uri="http://schemas.openxmlformats.org/presentationml/2006/ole">
            <p:oleObj spid="_x0000_s94213" name="Equation" r:id="rId6" imgW="1143000" imgH="596900" progId="Equation.DSMT4">
              <p:embed/>
            </p:oleObj>
          </a:graphicData>
        </a:graphic>
      </p:graphicFrame>
      <p:sp>
        <p:nvSpPr>
          <p:cNvPr id="94274" name="Text Box 55"/>
          <p:cNvSpPr txBox="1">
            <a:spLocks noChangeArrowheads="1"/>
          </p:cNvSpPr>
          <p:nvPr/>
        </p:nvSpPr>
        <p:spPr bwMode="auto">
          <a:xfrm>
            <a:off x="395288" y="188913"/>
            <a:ext cx="30241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transform pairs </a:t>
            </a:r>
            <a:r>
              <a:rPr lang="zh-TW" altLang="en-US" b="0">
                <a:solidFill>
                  <a:srgbClr val="3333FF"/>
                </a:solidFill>
              </a:rPr>
              <a:t>補充</a:t>
            </a:r>
          </a:p>
        </p:txBody>
      </p:sp>
      <p:graphicFrame>
        <p:nvGraphicFramePr>
          <p:cNvPr id="94214" name="Object 56"/>
          <p:cNvGraphicFramePr>
            <a:graphicFrameLocks noChangeAspect="1"/>
          </p:cNvGraphicFramePr>
          <p:nvPr/>
        </p:nvGraphicFramePr>
        <p:xfrm>
          <a:off x="5130800" y="1814513"/>
          <a:ext cx="1050925" cy="635000"/>
        </p:xfrm>
        <a:graphic>
          <a:graphicData uri="http://schemas.openxmlformats.org/presentationml/2006/ole">
            <p:oleObj spid="_x0000_s94214" name="Equation" r:id="rId7" imgW="1054100" imgH="635000" progId="Equation.DSMT4">
              <p:embed/>
            </p:oleObj>
          </a:graphicData>
        </a:graphic>
      </p:graphicFrame>
      <p:graphicFrame>
        <p:nvGraphicFramePr>
          <p:cNvPr id="94215" name="Object 57"/>
          <p:cNvGraphicFramePr>
            <a:graphicFrameLocks noChangeAspect="1"/>
          </p:cNvGraphicFramePr>
          <p:nvPr/>
        </p:nvGraphicFramePr>
        <p:xfrm>
          <a:off x="5054600" y="2359025"/>
          <a:ext cx="1038225" cy="596900"/>
        </p:xfrm>
        <a:graphic>
          <a:graphicData uri="http://schemas.openxmlformats.org/presentationml/2006/ole">
            <p:oleObj spid="_x0000_s94215" name="Equation" r:id="rId8" imgW="1041400" imgH="596900" progId="Equation.DSMT4">
              <p:embed/>
            </p:oleObj>
          </a:graphicData>
        </a:graphic>
      </p:graphicFrame>
      <p:graphicFrame>
        <p:nvGraphicFramePr>
          <p:cNvPr id="94216" name="Object 58"/>
          <p:cNvGraphicFramePr>
            <a:graphicFrameLocks noChangeAspect="1"/>
          </p:cNvGraphicFramePr>
          <p:nvPr/>
        </p:nvGraphicFramePr>
        <p:xfrm>
          <a:off x="5121275" y="2919413"/>
          <a:ext cx="1038225" cy="635000"/>
        </p:xfrm>
        <a:graphic>
          <a:graphicData uri="http://schemas.openxmlformats.org/presentationml/2006/ole">
            <p:oleObj spid="_x0000_s94216" name="Equation" r:id="rId9" imgW="1040948" imgH="634725" progId="Equation.DSMT4">
              <p:embed/>
            </p:oleObj>
          </a:graphicData>
        </a:graphic>
      </p:graphicFrame>
      <p:sp>
        <p:nvSpPr>
          <p:cNvPr id="94275" name="Text Box 59"/>
          <p:cNvSpPr txBox="1">
            <a:spLocks noChangeArrowheads="1"/>
          </p:cNvSpPr>
          <p:nvPr/>
        </p:nvSpPr>
        <p:spPr bwMode="auto">
          <a:xfrm>
            <a:off x="827088" y="4975225"/>
            <a:ext cx="2889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0</a:t>
            </a:r>
          </a:p>
        </p:txBody>
      </p:sp>
      <p:sp>
        <p:nvSpPr>
          <p:cNvPr id="94276" name="Text Box 60"/>
          <p:cNvSpPr txBox="1">
            <a:spLocks noChangeArrowheads="1"/>
          </p:cNvSpPr>
          <p:nvPr/>
        </p:nvSpPr>
        <p:spPr bwMode="auto">
          <a:xfrm>
            <a:off x="2339975" y="4975225"/>
            <a:ext cx="2889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0</a:t>
            </a:r>
          </a:p>
        </p:txBody>
      </p:sp>
      <p:graphicFrame>
        <p:nvGraphicFramePr>
          <p:cNvPr id="94217" name="Object 61"/>
          <p:cNvGraphicFramePr>
            <a:graphicFrameLocks noChangeAspect="1"/>
          </p:cNvGraphicFramePr>
          <p:nvPr/>
        </p:nvGraphicFramePr>
        <p:xfrm>
          <a:off x="1692275" y="4292600"/>
          <a:ext cx="533400" cy="368300"/>
        </p:xfrm>
        <a:graphic>
          <a:graphicData uri="http://schemas.openxmlformats.org/presentationml/2006/ole">
            <p:oleObj spid="_x0000_s94217" name="Equation" r:id="rId10" imgW="533169" imgH="368140" progId="Equation.DSMT4">
              <p:embed/>
            </p:oleObj>
          </a:graphicData>
        </a:graphic>
      </p:graphicFrame>
      <p:graphicFrame>
        <p:nvGraphicFramePr>
          <p:cNvPr id="94218" name="Object 62"/>
          <p:cNvGraphicFramePr>
            <a:graphicFrameLocks noChangeAspect="1"/>
          </p:cNvGraphicFramePr>
          <p:nvPr/>
        </p:nvGraphicFramePr>
        <p:xfrm>
          <a:off x="5508625" y="4327525"/>
          <a:ext cx="127000" cy="254000"/>
        </p:xfrm>
        <a:graphic>
          <a:graphicData uri="http://schemas.openxmlformats.org/presentationml/2006/ole">
            <p:oleObj spid="_x0000_s94218" name="Equation" r:id="rId11" imgW="126835" imgH="25367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E39965-15D9-4F34-8C7E-C9872EAE2691}" type="slidenum">
              <a:rPr lang="en-US" altLang="zh-TW" smtClean="0"/>
              <a:pPr/>
              <a:t>514</a:t>
            </a:fld>
            <a:endParaRPr lang="en-US" altLang="zh-TW" smtClean="0"/>
          </a:p>
        </p:txBody>
      </p:sp>
      <p:graphicFrame>
        <p:nvGraphicFramePr>
          <p:cNvPr id="203778" name="Group 2"/>
          <p:cNvGraphicFramePr>
            <a:graphicFrameLocks noGrp="1"/>
          </p:cNvGraphicFramePr>
          <p:nvPr/>
        </p:nvGraphicFramePr>
        <p:xfrm>
          <a:off x="611188" y="1268413"/>
          <a:ext cx="7991475" cy="3457575"/>
        </p:xfrm>
        <a:graphic>
          <a:graphicData uri="http://schemas.openxmlformats.org/drawingml/2006/table">
            <a:tbl>
              <a:tblPr/>
              <a:tblGrid>
                <a:gridCol w="3671887"/>
                <a:gridCol w="4319588"/>
              </a:tblGrid>
              <a:tr h="426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input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Laplace transform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(1) Differentiation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(Sec 7-2)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(2)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Multiplication by 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(Sec7-4)</a:t>
                      </a:r>
                      <a:endParaRPr kumimoji="1" lang="en-US" altLang="zh-TW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(3) Integration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(Sec 7-4)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5260" name="Text Box 19"/>
          <p:cNvSpPr txBox="1">
            <a:spLocks noChangeArrowheads="1"/>
          </p:cNvSpPr>
          <p:nvPr/>
        </p:nvSpPr>
        <p:spPr bwMode="auto">
          <a:xfrm>
            <a:off x="395288" y="404813"/>
            <a:ext cx="7993062" cy="4365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(3) 7 </a:t>
            </a:r>
            <a:r>
              <a:rPr lang="zh-TW" altLang="en-US" b="0">
                <a:solidFill>
                  <a:srgbClr val="3333FF"/>
                </a:solidFill>
              </a:rPr>
              <a:t>大 </a:t>
            </a:r>
            <a:r>
              <a:rPr lang="en-US" altLang="zh-TW" b="0">
                <a:solidFill>
                  <a:srgbClr val="3333FF"/>
                </a:solidFill>
              </a:rPr>
              <a:t>properties </a:t>
            </a:r>
          </a:p>
        </p:txBody>
      </p:sp>
      <p:graphicFrame>
        <p:nvGraphicFramePr>
          <p:cNvPr id="95234" name="Object 20"/>
          <p:cNvGraphicFramePr>
            <a:graphicFrameLocks noChangeAspect="1"/>
          </p:cNvGraphicFramePr>
          <p:nvPr/>
        </p:nvGraphicFramePr>
        <p:xfrm>
          <a:off x="4427538" y="1773238"/>
          <a:ext cx="4065587" cy="876300"/>
        </p:xfrm>
        <a:graphic>
          <a:graphicData uri="http://schemas.openxmlformats.org/presentationml/2006/ole">
            <p:oleObj spid="_x0000_s95234" name="Equation" r:id="rId3" imgW="4076700" imgH="876300" progId="Equation.DSMT4">
              <p:embed/>
            </p:oleObj>
          </a:graphicData>
        </a:graphic>
      </p:graphicFrame>
      <p:graphicFrame>
        <p:nvGraphicFramePr>
          <p:cNvPr id="95235" name="Object 21"/>
          <p:cNvGraphicFramePr>
            <a:graphicFrameLocks noChangeAspect="1"/>
          </p:cNvGraphicFramePr>
          <p:nvPr/>
        </p:nvGraphicFramePr>
        <p:xfrm>
          <a:off x="1330325" y="2205038"/>
          <a:ext cx="823913" cy="393700"/>
        </p:xfrm>
        <a:graphic>
          <a:graphicData uri="http://schemas.openxmlformats.org/presentationml/2006/ole">
            <p:oleObj spid="_x0000_s95235" name="Equation" r:id="rId4" imgW="825500" imgH="393700" progId="Equation.DSMT4">
              <p:embed/>
            </p:oleObj>
          </a:graphicData>
        </a:graphic>
      </p:graphicFrame>
      <p:graphicFrame>
        <p:nvGraphicFramePr>
          <p:cNvPr id="95236" name="Object 22"/>
          <p:cNvGraphicFramePr>
            <a:graphicFrameLocks noChangeAspect="1"/>
          </p:cNvGraphicFramePr>
          <p:nvPr/>
        </p:nvGraphicFramePr>
        <p:xfrm>
          <a:off x="4714875" y="2852738"/>
          <a:ext cx="1666875" cy="622300"/>
        </p:xfrm>
        <a:graphic>
          <a:graphicData uri="http://schemas.openxmlformats.org/presentationml/2006/ole">
            <p:oleObj spid="_x0000_s95236" name="Equation" r:id="rId5" imgW="1663700" imgH="622300" progId="Equation.DSMT4">
              <p:embed/>
            </p:oleObj>
          </a:graphicData>
        </a:graphic>
      </p:graphicFrame>
      <p:graphicFrame>
        <p:nvGraphicFramePr>
          <p:cNvPr id="95237" name="Object 23"/>
          <p:cNvGraphicFramePr>
            <a:graphicFrameLocks noChangeAspect="1"/>
          </p:cNvGraphicFramePr>
          <p:nvPr/>
        </p:nvGraphicFramePr>
        <p:xfrm>
          <a:off x="1474788" y="3140075"/>
          <a:ext cx="712787" cy="368300"/>
        </p:xfrm>
        <a:graphic>
          <a:graphicData uri="http://schemas.openxmlformats.org/presentationml/2006/ole">
            <p:oleObj spid="_x0000_s95237" name="Equation" r:id="rId6" imgW="711200" imgH="368300" progId="Equation.DSMT4">
              <p:embed/>
            </p:oleObj>
          </a:graphicData>
        </a:graphic>
      </p:graphicFrame>
      <p:graphicFrame>
        <p:nvGraphicFramePr>
          <p:cNvPr id="95238" name="Object 24"/>
          <p:cNvGraphicFramePr>
            <a:graphicFrameLocks noChangeAspect="1"/>
          </p:cNvGraphicFramePr>
          <p:nvPr/>
        </p:nvGraphicFramePr>
        <p:xfrm>
          <a:off x="5435600" y="3932238"/>
          <a:ext cx="596900" cy="609600"/>
        </p:xfrm>
        <a:graphic>
          <a:graphicData uri="http://schemas.openxmlformats.org/presentationml/2006/ole">
            <p:oleObj spid="_x0000_s95238" name="Equation" r:id="rId7" imgW="596900" imgH="609600" progId="Equation.DSMT4">
              <p:embed/>
            </p:oleObj>
          </a:graphicData>
        </a:graphic>
      </p:graphicFrame>
      <p:graphicFrame>
        <p:nvGraphicFramePr>
          <p:cNvPr id="95239" name="Object 25"/>
          <p:cNvGraphicFramePr>
            <a:graphicFrameLocks noChangeAspect="1"/>
          </p:cNvGraphicFramePr>
          <p:nvPr/>
        </p:nvGraphicFramePr>
        <p:xfrm>
          <a:off x="1330325" y="4076700"/>
          <a:ext cx="1181100" cy="558800"/>
        </p:xfrm>
        <a:graphic>
          <a:graphicData uri="http://schemas.openxmlformats.org/presentationml/2006/ole">
            <p:oleObj spid="_x0000_s95239" name="Equation" r:id="rId8" imgW="1180588" imgH="558558" progId="Equation.DSMT4">
              <p:embed/>
            </p:oleObj>
          </a:graphicData>
        </a:graphic>
      </p:graphicFrame>
      <p:sp>
        <p:nvSpPr>
          <p:cNvPr id="95261" name="Text Box 27"/>
          <p:cNvSpPr txBox="1">
            <a:spLocks noChangeArrowheads="1"/>
          </p:cNvSpPr>
          <p:nvPr/>
        </p:nvSpPr>
        <p:spPr bwMode="auto">
          <a:xfrm>
            <a:off x="1258888" y="4941888"/>
            <a:ext cx="12239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(</a:t>
            </a:r>
            <a:r>
              <a:rPr lang="zh-TW" altLang="en-US" b="0"/>
              <a:t>續</a:t>
            </a:r>
            <a:r>
              <a:rPr lang="en-US" altLang="zh-TW" b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A350A1-8F34-41AF-96C2-C196D3991EA7}" type="slidenum">
              <a:rPr lang="en-US" altLang="zh-TW" smtClean="0"/>
              <a:pPr/>
              <a:t>515</a:t>
            </a:fld>
            <a:endParaRPr lang="en-US" altLang="zh-TW" smtClean="0"/>
          </a:p>
        </p:txBody>
      </p:sp>
      <p:graphicFrame>
        <p:nvGraphicFramePr>
          <p:cNvPr id="204802" name="Group 2"/>
          <p:cNvGraphicFramePr>
            <a:graphicFrameLocks noGrp="1"/>
          </p:cNvGraphicFramePr>
          <p:nvPr/>
        </p:nvGraphicFramePr>
        <p:xfrm>
          <a:off x="539750" y="549275"/>
          <a:ext cx="8135938" cy="5581650"/>
        </p:xfrm>
        <a:graphic>
          <a:graphicData uri="http://schemas.openxmlformats.org/drawingml/2006/table">
            <a:tbl>
              <a:tblPr/>
              <a:tblGrid>
                <a:gridCol w="3960813"/>
                <a:gridCol w="4175125"/>
              </a:tblGrid>
              <a:tr h="426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input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Laplace transform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(4) Multiplication by exp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(Sec7-3)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(5.1)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Translation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(Sec 7-3)</a:t>
                      </a:r>
                      <a:endParaRPr kumimoji="1" lang="en-US" altLang="zh-TW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(5.2)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Translation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(Sec 7-3)</a:t>
                      </a:r>
                      <a:endParaRPr kumimoji="1" lang="en-US" altLang="zh-TW" sz="2200" b="0" i="1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(6) Convolution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(Sec 7-4)</a:t>
                      </a:r>
                      <a:endParaRPr kumimoji="1" lang="en-US" altLang="zh-TW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2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(7) Periodic Input 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(Sec 7-4)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 = 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+ 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258" name="Object 25"/>
          <p:cNvGraphicFramePr>
            <a:graphicFrameLocks noChangeAspect="1"/>
          </p:cNvGraphicFramePr>
          <p:nvPr/>
        </p:nvGraphicFramePr>
        <p:xfrm>
          <a:off x="1800225" y="1438275"/>
          <a:ext cx="849313" cy="393700"/>
        </p:xfrm>
        <a:graphic>
          <a:graphicData uri="http://schemas.openxmlformats.org/presentationml/2006/ole">
            <p:oleObj spid="_x0000_s96258" name="Equation" r:id="rId3" imgW="850531" imgH="393529" progId="Equation.DSMT4">
              <p:embed/>
            </p:oleObj>
          </a:graphicData>
        </a:graphic>
      </p:graphicFrame>
      <p:graphicFrame>
        <p:nvGraphicFramePr>
          <p:cNvPr id="96259" name="Object 26"/>
          <p:cNvGraphicFramePr>
            <a:graphicFrameLocks noChangeAspect="1"/>
          </p:cNvGraphicFramePr>
          <p:nvPr/>
        </p:nvGraphicFramePr>
        <p:xfrm>
          <a:off x="6011863" y="1270000"/>
          <a:ext cx="1000125" cy="368300"/>
        </p:xfrm>
        <a:graphic>
          <a:graphicData uri="http://schemas.openxmlformats.org/presentationml/2006/ole">
            <p:oleObj spid="_x0000_s96259" name="Equation" r:id="rId4" imgW="1002865" imgH="368140" progId="Equation.DSMT4">
              <p:embed/>
            </p:oleObj>
          </a:graphicData>
        </a:graphic>
      </p:graphicFrame>
      <p:graphicFrame>
        <p:nvGraphicFramePr>
          <p:cNvPr id="96260" name="Object 27"/>
          <p:cNvGraphicFramePr>
            <a:graphicFrameLocks noChangeAspect="1"/>
          </p:cNvGraphicFramePr>
          <p:nvPr/>
        </p:nvGraphicFramePr>
        <p:xfrm>
          <a:off x="1258888" y="2420938"/>
          <a:ext cx="1851025" cy="368300"/>
        </p:xfrm>
        <a:graphic>
          <a:graphicData uri="http://schemas.openxmlformats.org/presentationml/2006/ole">
            <p:oleObj spid="_x0000_s96260" name="Equation" r:id="rId5" imgW="1854200" imgH="368300" progId="Equation.DSMT4">
              <p:embed/>
            </p:oleObj>
          </a:graphicData>
        </a:graphic>
      </p:graphicFrame>
      <p:graphicFrame>
        <p:nvGraphicFramePr>
          <p:cNvPr id="96261" name="Object 28"/>
          <p:cNvGraphicFramePr>
            <a:graphicFrameLocks noChangeAspect="1"/>
          </p:cNvGraphicFramePr>
          <p:nvPr/>
        </p:nvGraphicFramePr>
        <p:xfrm>
          <a:off x="6084888" y="2133600"/>
          <a:ext cx="1012825" cy="393700"/>
        </p:xfrm>
        <a:graphic>
          <a:graphicData uri="http://schemas.openxmlformats.org/presentationml/2006/ole">
            <p:oleObj spid="_x0000_s96261" name="Equation" r:id="rId6" imgW="1016000" imgH="393700" progId="Equation.DSMT4">
              <p:embed/>
            </p:oleObj>
          </a:graphicData>
        </a:graphic>
      </p:graphicFrame>
      <p:graphicFrame>
        <p:nvGraphicFramePr>
          <p:cNvPr id="96262" name="Object 29"/>
          <p:cNvGraphicFramePr>
            <a:graphicFrameLocks noChangeAspect="1"/>
          </p:cNvGraphicFramePr>
          <p:nvPr/>
        </p:nvGraphicFramePr>
        <p:xfrm>
          <a:off x="1476375" y="3429000"/>
          <a:ext cx="1444625" cy="368300"/>
        </p:xfrm>
        <a:graphic>
          <a:graphicData uri="http://schemas.openxmlformats.org/presentationml/2006/ole">
            <p:oleObj spid="_x0000_s96262" name="Equation" r:id="rId7" imgW="1447800" imgH="368300" progId="Equation.DSMT4">
              <p:embed/>
            </p:oleObj>
          </a:graphicData>
        </a:graphic>
      </p:graphicFrame>
      <p:graphicFrame>
        <p:nvGraphicFramePr>
          <p:cNvPr id="96263" name="Object 30"/>
          <p:cNvGraphicFramePr>
            <a:graphicFrameLocks noChangeAspect="1"/>
          </p:cNvGraphicFramePr>
          <p:nvPr/>
        </p:nvGraphicFramePr>
        <p:xfrm>
          <a:off x="5795963" y="3286125"/>
          <a:ext cx="1762125" cy="406400"/>
        </p:xfrm>
        <a:graphic>
          <a:graphicData uri="http://schemas.openxmlformats.org/presentationml/2006/ole">
            <p:oleObj spid="_x0000_s96263" name="Equation" r:id="rId8" imgW="1764534" imgH="406224" progId="Equation.DSMT4">
              <p:embed/>
            </p:oleObj>
          </a:graphicData>
        </a:graphic>
      </p:graphicFrame>
      <p:graphicFrame>
        <p:nvGraphicFramePr>
          <p:cNvPr id="96264" name="Object 31"/>
          <p:cNvGraphicFramePr>
            <a:graphicFrameLocks noChangeAspect="1"/>
          </p:cNvGraphicFramePr>
          <p:nvPr/>
        </p:nvGraphicFramePr>
        <p:xfrm>
          <a:off x="1206500" y="4437063"/>
          <a:ext cx="1951038" cy="558800"/>
        </p:xfrm>
        <a:graphic>
          <a:graphicData uri="http://schemas.openxmlformats.org/presentationml/2006/ole">
            <p:oleObj spid="_x0000_s96264" name="Equation" r:id="rId9" imgW="1955800" imgH="558800" progId="Equation.DSMT4">
              <p:embed/>
            </p:oleObj>
          </a:graphicData>
        </a:graphic>
      </p:graphicFrame>
      <p:graphicFrame>
        <p:nvGraphicFramePr>
          <p:cNvPr id="96265" name="Object 32"/>
          <p:cNvGraphicFramePr>
            <a:graphicFrameLocks noChangeAspect="1"/>
          </p:cNvGraphicFramePr>
          <p:nvPr/>
        </p:nvGraphicFramePr>
        <p:xfrm>
          <a:off x="6084888" y="4294188"/>
          <a:ext cx="1216025" cy="368300"/>
        </p:xfrm>
        <a:graphic>
          <a:graphicData uri="http://schemas.openxmlformats.org/presentationml/2006/ole">
            <p:oleObj spid="_x0000_s96265" name="Equation" r:id="rId10" imgW="1219200" imgH="368300" progId="Equation.DSMT4">
              <p:embed/>
            </p:oleObj>
          </a:graphicData>
        </a:graphic>
      </p:graphicFrame>
      <p:graphicFrame>
        <p:nvGraphicFramePr>
          <p:cNvPr id="96266" name="Object 33"/>
          <p:cNvGraphicFramePr>
            <a:graphicFrameLocks noChangeAspect="1"/>
          </p:cNvGraphicFramePr>
          <p:nvPr/>
        </p:nvGraphicFramePr>
        <p:xfrm>
          <a:off x="5651500" y="5229225"/>
          <a:ext cx="2324100" cy="622300"/>
        </p:xfrm>
        <a:graphic>
          <a:graphicData uri="http://schemas.openxmlformats.org/presentationml/2006/ole">
            <p:oleObj spid="_x0000_s96266" name="Equation" r:id="rId11" imgW="2324100" imgH="6223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D47F9B-3CF4-431F-BFF6-A1ED8B867219}" type="slidenum">
              <a:rPr lang="en-US" altLang="zh-TW" smtClean="0"/>
              <a:pPr/>
              <a:t>516</a:t>
            </a:fld>
            <a:endParaRPr lang="en-US" altLang="zh-TW" smtClean="0"/>
          </a:p>
        </p:txBody>
      </p:sp>
      <p:sp>
        <p:nvSpPr>
          <p:cNvPr id="97286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33845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Properties </a:t>
            </a:r>
            <a:r>
              <a:rPr lang="zh-TW" altLang="en-US" b="0"/>
              <a:t>補充</a:t>
            </a:r>
          </a:p>
        </p:txBody>
      </p:sp>
      <p:graphicFrame>
        <p:nvGraphicFramePr>
          <p:cNvPr id="205848" name="Group 24"/>
          <p:cNvGraphicFramePr>
            <a:graphicFrameLocks noGrp="1"/>
          </p:cNvGraphicFramePr>
          <p:nvPr/>
        </p:nvGraphicFramePr>
        <p:xfrm>
          <a:off x="611188" y="981075"/>
          <a:ext cx="7559675" cy="4032250"/>
        </p:xfrm>
        <a:graphic>
          <a:graphicData uri="http://schemas.openxmlformats.org/drawingml/2006/table">
            <a:tbl>
              <a:tblPr/>
              <a:tblGrid>
                <a:gridCol w="4321175"/>
                <a:gridCol w="32385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input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Laplace transform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Scaling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       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/ 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aF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as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0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Multiple Integrations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3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Integration for 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        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 / </a:t>
                      </a:r>
                      <a:r>
                        <a:rPr kumimoji="1" lang="en-US" altLang="zh-TW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7282" name="Object 20"/>
          <p:cNvGraphicFramePr>
            <a:graphicFrameLocks noChangeAspect="1"/>
          </p:cNvGraphicFramePr>
          <p:nvPr/>
        </p:nvGraphicFramePr>
        <p:xfrm>
          <a:off x="684213" y="2924175"/>
          <a:ext cx="4181475" cy="558800"/>
        </p:xfrm>
        <a:graphic>
          <a:graphicData uri="http://schemas.openxmlformats.org/presentationml/2006/ole">
            <p:oleObj spid="_x0000_s97282" name="Equation" r:id="rId3" imgW="4191000" imgH="558800" progId="Equation.DSMT4">
              <p:embed/>
            </p:oleObj>
          </a:graphicData>
        </a:graphic>
      </p:graphicFrame>
      <p:graphicFrame>
        <p:nvGraphicFramePr>
          <p:cNvPr id="97283" name="Object 21"/>
          <p:cNvGraphicFramePr>
            <a:graphicFrameLocks noChangeAspect="1"/>
          </p:cNvGraphicFramePr>
          <p:nvPr/>
        </p:nvGraphicFramePr>
        <p:xfrm>
          <a:off x="5867400" y="2565400"/>
          <a:ext cx="595313" cy="660400"/>
        </p:xfrm>
        <a:graphic>
          <a:graphicData uri="http://schemas.openxmlformats.org/presentationml/2006/ole">
            <p:oleObj spid="_x0000_s97283" name="Equation" r:id="rId4" imgW="596900" imgH="660400" progId="Equation.DSMT4">
              <p:embed/>
            </p:oleObj>
          </a:graphicData>
        </a:graphic>
      </p:graphicFrame>
      <p:graphicFrame>
        <p:nvGraphicFramePr>
          <p:cNvPr id="97284" name="Object 22"/>
          <p:cNvGraphicFramePr>
            <a:graphicFrameLocks noChangeAspect="1"/>
          </p:cNvGraphicFramePr>
          <p:nvPr/>
        </p:nvGraphicFramePr>
        <p:xfrm>
          <a:off x="5508625" y="3789363"/>
          <a:ext cx="1343025" cy="558800"/>
        </p:xfrm>
        <a:graphic>
          <a:graphicData uri="http://schemas.openxmlformats.org/presentationml/2006/ole">
            <p:oleObj spid="_x0000_s97284" name="Equation" r:id="rId5" imgW="1346200" imgH="558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FB2201-27C3-4223-A806-23EF47BE31A2}" type="slidenum">
              <a:rPr lang="en-US" altLang="zh-TW" smtClean="0"/>
              <a:pPr/>
              <a:t>517</a:t>
            </a:fld>
            <a:endParaRPr lang="en-US" altLang="zh-TW" smtClean="0"/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7920038" cy="4365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(4) </a:t>
            </a:r>
            <a:r>
              <a:rPr lang="zh-TW" altLang="en-US" b="0">
                <a:solidFill>
                  <a:srgbClr val="3333FF"/>
                </a:solidFill>
              </a:rPr>
              <a:t>簡化運算的方法</a:t>
            </a: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1042988" y="1196975"/>
            <a:ext cx="41767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b="0"/>
              <a:t>分式分解 </a:t>
            </a:r>
            <a:r>
              <a:rPr lang="en-US" altLang="zh-TW" b="0"/>
              <a:t>(see pages 442-447)</a:t>
            </a:r>
          </a:p>
        </p:txBody>
      </p:sp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1116013" y="1844675"/>
            <a:ext cx="43926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Initial conditions (see pages 455, 456)</a:t>
            </a:r>
          </a:p>
        </p:txBody>
      </p:sp>
      <p:sp>
        <p:nvSpPr>
          <p:cNvPr id="105478" name="Text Box 5"/>
          <p:cNvSpPr txBox="1">
            <a:spLocks noChangeArrowheads="1"/>
          </p:cNvSpPr>
          <p:nvPr/>
        </p:nvSpPr>
        <p:spPr bwMode="auto">
          <a:xfrm>
            <a:off x="323850" y="3068638"/>
            <a:ext cx="7993063" cy="4365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>
                <a:solidFill>
                  <a:srgbClr val="3333FF"/>
                </a:solidFill>
              </a:rPr>
              <a:t>(5) Delta function </a:t>
            </a:r>
            <a:r>
              <a:rPr lang="zh-TW" altLang="en-US" b="0">
                <a:solidFill>
                  <a:srgbClr val="3333FF"/>
                </a:solidFill>
              </a:rPr>
              <a:t>的四大性質</a:t>
            </a:r>
          </a:p>
        </p:txBody>
      </p:sp>
      <p:sp>
        <p:nvSpPr>
          <p:cNvPr id="105479" name="Text Box 6"/>
          <p:cNvSpPr txBox="1">
            <a:spLocks noChangeArrowheads="1"/>
          </p:cNvSpPr>
          <p:nvPr/>
        </p:nvSpPr>
        <p:spPr bwMode="auto">
          <a:xfrm>
            <a:off x="1042988" y="3789363"/>
            <a:ext cx="30241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0"/>
              <a:t>Pages 495, 496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7973</TotalTime>
  <Words>3212</Words>
  <Application>Microsoft Office PowerPoint</Application>
  <PresentationFormat>如螢幕大小 (4:3)</PresentationFormat>
  <Paragraphs>587</Paragraphs>
  <Slides>102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102</vt:i4>
      </vt:variant>
    </vt:vector>
  </HeadingPairs>
  <TitlesOfParts>
    <vt:vector size="111" baseType="lpstr">
      <vt:lpstr>Times New Roman</vt:lpstr>
      <vt:lpstr>標楷體</vt:lpstr>
      <vt:lpstr>Arial</vt:lpstr>
      <vt:lpstr>新細明體</vt:lpstr>
      <vt:lpstr>Wingdings</vt:lpstr>
      <vt:lpstr>Symbol</vt:lpstr>
      <vt:lpstr>預設簡報設計</vt:lpstr>
      <vt:lpstr>MathType 5.0 Equation</vt:lpstr>
      <vt:lpstr>MathType 6.0 Equation</vt:lpstr>
      <vt:lpstr>投影片 419</vt:lpstr>
      <vt:lpstr>投影片 420</vt:lpstr>
      <vt:lpstr>投影片 421</vt:lpstr>
      <vt:lpstr>投影片 422</vt:lpstr>
      <vt:lpstr>投影片 423</vt:lpstr>
      <vt:lpstr>投影片 424</vt:lpstr>
      <vt:lpstr>投影片 425</vt:lpstr>
      <vt:lpstr>投影片 426</vt:lpstr>
      <vt:lpstr>投影片 427</vt:lpstr>
      <vt:lpstr>投影片 428</vt:lpstr>
      <vt:lpstr>投影片 429</vt:lpstr>
      <vt:lpstr>投影片 430</vt:lpstr>
      <vt:lpstr>投影片 431</vt:lpstr>
      <vt:lpstr>投影片 432</vt:lpstr>
      <vt:lpstr>投影片 433</vt:lpstr>
      <vt:lpstr>投影片 434</vt:lpstr>
      <vt:lpstr>投影片 435</vt:lpstr>
      <vt:lpstr>投影片 436</vt:lpstr>
      <vt:lpstr>投影片 437</vt:lpstr>
      <vt:lpstr>投影片 438</vt:lpstr>
      <vt:lpstr>投影片 439</vt:lpstr>
      <vt:lpstr>投影片 440</vt:lpstr>
      <vt:lpstr>投影片 441</vt:lpstr>
      <vt:lpstr>投影片 442</vt:lpstr>
      <vt:lpstr>投影片 443</vt:lpstr>
      <vt:lpstr>投影片 444</vt:lpstr>
      <vt:lpstr>投影片 445</vt:lpstr>
      <vt:lpstr>投影片 446</vt:lpstr>
      <vt:lpstr>投影片 447</vt:lpstr>
      <vt:lpstr>投影片 448</vt:lpstr>
      <vt:lpstr>投影片 449</vt:lpstr>
      <vt:lpstr>投影片 450</vt:lpstr>
      <vt:lpstr>投影片 451</vt:lpstr>
      <vt:lpstr>投影片 452</vt:lpstr>
      <vt:lpstr>投影片 453</vt:lpstr>
      <vt:lpstr>投影片 454</vt:lpstr>
      <vt:lpstr>投影片 455</vt:lpstr>
      <vt:lpstr>投影片 456</vt:lpstr>
      <vt:lpstr>投影片 457</vt:lpstr>
      <vt:lpstr>投影片 458</vt:lpstr>
      <vt:lpstr>投影片 459</vt:lpstr>
      <vt:lpstr>投影片 460</vt:lpstr>
      <vt:lpstr>投影片 461</vt:lpstr>
      <vt:lpstr>投影片 462</vt:lpstr>
      <vt:lpstr>投影片 463</vt:lpstr>
      <vt:lpstr>投影片 464</vt:lpstr>
      <vt:lpstr>投影片 465</vt:lpstr>
      <vt:lpstr>投影片 466</vt:lpstr>
      <vt:lpstr>投影片 467</vt:lpstr>
      <vt:lpstr>投影片 468</vt:lpstr>
      <vt:lpstr>投影片 469</vt:lpstr>
      <vt:lpstr>投影片 470</vt:lpstr>
      <vt:lpstr>投影片 471</vt:lpstr>
      <vt:lpstr>投影片 472</vt:lpstr>
      <vt:lpstr>投影片 473</vt:lpstr>
      <vt:lpstr>投影片 474</vt:lpstr>
      <vt:lpstr>投影片 475</vt:lpstr>
      <vt:lpstr>投影片 476</vt:lpstr>
      <vt:lpstr>投影片 477</vt:lpstr>
      <vt:lpstr>投影片 478</vt:lpstr>
      <vt:lpstr>投影片 479</vt:lpstr>
      <vt:lpstr>投影片 480</vt:lpstr>
      <vt:lpstr>投影片 481</vt:lpstr>
      <vt:lpstr>投影片 482</vt:lpstr>
      <vt:lpstr>投影片 483</vt:lpstr>
      <vt:lpstr>投影片 484</vt:lpstr>
      <vt:lpstr>投影片 485</vt:lpstr>
      <vt:lpstr>投影片 486</vt:lpstr>
      <vt:lpstr>投影片 487</vt:lpstr>
      <vt:lpstr>投影片 488</vt:lpstr>
      <vt:lpstr>投影片 489</vt:lpstr>
      <vt:lpstr>投影片 490</vt:lpstr>
      <vt:lpstr>投影片 491</vt:lpstr>
      <vt:lpstr>投影片 492</vt:lpstr>
      <vt:lpstr>投影片 493</vt:lpstr>
      <vt:lpstr>投影片 494</vt:lpstr>
      <vt:lpstr>投影片 495</vt:lpstr>
      <vt:lpstr>投影片 496</vt:lpstr>
      <vt:lpstr>投影片 497</vt:lpstr>
      <vt:lpstr>投影片 498</vt:lpstr>
      <vt:lpstr>投影片 499</vt:lpstr>
      <vt:lpstr>投影片 500</vt:lpstr>
      <vt:lpstr>投影片 501</vt:lpstr>
      <vt:lpstr>投影片 502</vt:lpstr>
      <vt:lpstr>投影片 503</vt:lpstr>
      <vt:lpstr>投影片 504</vt:lpstr>
      <vt:lpstr>投影片 505</vt:lpstr>
      <vt:lpstr>投影片 506</vt:lpstr>
      <vt:lpstr>投影片 507</vt:lpstr>
      <vt:lpstr>投影片 508</vt:lpstr>
      <vt:lpstr>投影片 509</vt:lpstr>
      <vt:lpstr>投影片 510</vt:lpstr>
      <vt:lpstr>投影片 511</vt:lpstr>
      <vt:lpstr>投影片 512</vt:lpstr>
      <vt:lpstr>投影片 513</vt:lpstr>
      <vt:lpstr>投影片 514</vt:lpstr>
      <vt:lpstr>投影片 515</vt:lpstr>
      <vt:lpstr>投影片 516</vt:lpstr>
      <vt:lpstr>投影片 517</vt:lpstr>
      <vt:lpstr>投影片 518</vt:lpstr>
      <vt:lpstr>投影片 519</vt:lpstr>
      <vt:lpstr>投影片 520</vt:lpstr>
    </vt:vector>
  </TitlesOfParts>
  <Company>NTUEE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273</dc:title>
  <dc:creator>Jian-Jiun Ding</dc:creator>
  <cp:lastModifiedBy>MD531</cp:lastModifiedBy>
  <cp:revision>823</cp:revision>
  <dcterms:created xsi:type="dcterms:W3CDTF">2007-11-13T06:18:38Z</dcterms:created>
  <dcterms:modified xsi:type="dcterms:W3CDTF">2015-12-17T15:47:00Z</dcterms:modified>
</cp:coreProperties>
</file>