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381" r:id="rId4"/>
    <p:sldId id="328" r:id="rId5"/>
    <p:sldId id="259" r:id="rId6"/>
    <p:sldId id="258" r:id="rId7"/>
    <p:sldId id="331" r:id="rId8"/>
    <p:sldId id="382" r:id="rId9"/>
    <p:sldId id="329" r:id="rId10"/>
    <p:sldId id="332" r:id="rId11"/>
    <p:sldId id="344" r:id="rId12"/>
    <p:sldId id="345" r:id="rId13"/>
    <p:sldId id="346" r:id="rId14"/>
    <p:sldId id="347" r:id="rId15"/>
    <p:sldId id="348" r:id="rId16"/>
    <p:sldId id="330" r:id="rId17"/>
    <p:sldId id="333" r:id="rId18"/>
    <p:sldId id="338" r:id="rId19"/>
    <p:sldId id="340" r:id="rId20"/>
    <p:sldId id="341" r:id="rId21"/>
    <p:sldId id="342" r:id="rId22"/>
    <p:sldId id="334" r:id="rId23"/>
    <p:sldId id="335" r:id="rId24"/>
    <p:sldId id="336" r:id="rId25"/>
    <p:sldId id="375" r:id="rId26"/>
    <p:sldId id="343" r:id="rId27"/>
    <p:sldId id="376" r:id="rId28"/>
    <p:sldId id="377" r:id="rId29"/>
    <p:sldId id="378" r:id="rId30"/>
    <p:sldId id="379" r:id="rId31"/>
    <p:sldId id="290" r:id="rId32"/>
    <p:sldId id="370" r:id="rId33"/>
    <p:sldId id="323" r:id="rId34"/>
    <p:sldId id="369" r:id="rId35"/>
    <p:sldId id="324" r:id="rId36"/>
    <p:sldId id="383" r:id="rId37"/>
    <p:sldId id="320" r:id="rId38"/>
    <p:sldId id="351" r:id="rId39"/>
    <p:sldId id="385" r:id="rId40"/>
    <p:sldId id="261" r:id="rId41"/>
    <p:sldId id="262" r:id="rId42"/>
    <p:sldId id="325" r:id="rId43"/>
    <p:sldId id="372" r:id="rId44"/>
    <p:sldId id="371" r:id="rId45"/>
    <p:sldId id="326" r:id="rId46"/>
    <p:sldId id="327" r:id="rId47"/>
    <p:sldId id="353" r:id="rId48"/>
    <p:sldId id="337" r:id="rId49"/>
    <p:sldId id="354" r:id="rId50"/>
    <p:sldId id="349" r:id="rId51"/>
    <p:sldId id="350" r:id="rId52"/>
    <p:sldId id="386" r:id="rId53"/>
    <p:sldId id="355" r:id="rId54"/>
    <p:sldId id="387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4" r:id="rId63"/>
    <p:sldId id="366" r:id="rId64"/>
    <p:sldId id="367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17" r:id="rId78"/>
    <p:sldId id="305" r:id="rId79"/>
    <p:sldId id="373" r:id="rId80"/>
    <p:sldId id="374" r:id="rId81"/>
    <p:sldId id="306" r:id="rId82"/>
    <p:sldId id="307" r:id="rId83"/>
    <p:sldId id="380" r:id="rId84"/>
    <p:sldId id="308" r:id="rId85"/>
    <p:sldId id="310" r:id="rId86"/>
    <p:sldId id="311" r:id="rId87"/>
    <p:sldId id="312" r:id="rId88"/>
    <p:sldId id="313" r:id="rId89"/>
    <p:sldId id="368" r:id="rId90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432FF"/>
    <a:srgbClr val="FF00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43" autoAdjust="0"/>
  </p:normalViewPr>
  <p:slideViewPr>
    <p:cSldViewPr>
      <p:cViewPr varScale="1">
        <p:scale>
          <a:sx n="67" d="100"/>
          <a:sy n="67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41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58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8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7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0.wmf"/><Relationship Id="rId1" Type="http://schemas.openxmlformats.org/officeDocument/2006/relationships/image" Target="../media/image168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5.wmf"/><Relationship Id="rId4" Type="http://schemas.openxmlformats.org/officeDocument/2006/relationships/image" Target="../media/image20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image" Target="../media/image232.wmf"/><Relationship Id="rId3" Type="http://schemas.openxmlformats.org/officeDocument/2006/relationships/image" Target="../media/image222.wmf"/><Relationship Id="rId7" Type="http://schemas.openxmlformats.org/officeDocument/2006/relationships/image" Target="../media/image226.wmf"/><Relationship Id="rId12" Type="http://schemas.openxmlformats.org/officeDocument/2006/relationships/image" Target="../media/image231.wmf"/><Relationship Id="rId2" Type="http://schemas.openxmlformats.org/officeDocument/2006/relationships/image" Target="../media/image207.wmf"/><Relationship Id="rId1" Type="http://schemas.openxmlformats.org/officeDocument/2006/relationships/image" Target="../media/image221.wmf"/><Relationship Id="rId6" Type="http://schemas.openxmlformats.org/officeDocument/2006/relationships/image" Target="../media/image225.wmf"/><Relationship Id="rId11" Type="http://schemas.openxmlformats.org/officeDocument/2006/relationships/image" Target="../media/image230.wmf"/><Relationship Id="rId5" Type="http://schemas.openxmlformats.org/officeDocument/2006/relationships/image" Target="../media/image224.wmf"/><Relationship Id="rId10" Type="http://schemas.openxmlformats.org/officeDocument/2006/relationships/image" Target="../media/image229.wmf"/><Relationship Id="rId4" Type="http://schemas.openxmlformats.org/officeDocument/2006/relationships/image" Target="../media/image223.wmf"/><Relationship Id="rId9" Type="http://schemas.openxmlformats.org/officeDocument/2006/relationships/image" Target="../media/image228.wmf"/><Relationship Id="rId14" Type="http://schemas.openxmlformats.org/officeDocument/2006/relationships/image" Target="../media/image23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image" Target="../media/image239.wmf"/><Relationship Id="rId7" Type="http://schemas.openxmlformats.org/officeDocument/2006/relationships/image" Target="../media/image243.wmf"/><Relationship Id="rId12" Type="http://schemas.openxmlformats.org/officeDocument/2006/relationships/image" Target="../media/image248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6" Type="http://schemas.openxmlformats.org/officeDocument/2006/relationships/image" Target="../media/image242.wmf"/><Relationship Id="rId11" Type="http://schemas.openxmlformats.org/officeDocument/2006/relationships/image" Target="../media/image247.wmf"/><Relationship Id="rId5" Type="http://schemas.openxmlformats.org/officeDocument/2006/relationships/image" Target="../media/image241.wmf"/><Relationship Id="rId10" Type="http://schemas.openxmlformats.org/officeDocument/2006/relationships/image" Target="../media/image246.wmf"/><Relationship Id="rId4" Type="http://schemas.openxmlformats.org/officeDocument/2006/relationships/image" Target="../media/image240.wmf"/><Relationship Id="rId9" Type="http://schemas.openxmlformats.org/officeDocument/2006/relationships/image" Target="../media/image24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image" Target="../media/image252.wmf"/><Relationship Id="rId7" Type="http://schemas.openxmlformats.org/officeDocument/2006/relationships/image" Target="../media/image256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55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Relationship Id="rId9" Type="http://schemas.openxmlformats.org/officeDocument/2006/relationships/image" Target="../media/image25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4" Type="http://schemas.openxmlformats.org/officeDocument/2006/relationships/image" Target="../media/image25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5" Type="http://schemas.openxmlformats.org/officeDocument/2006/relationships/image" Target="../media/image262.wmf"/><Relationship Id="rId4" Type="http://schemas.openxmlformats.org/officeDocument/2006/relationships/image" Target="../media/image261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66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Relationship Id="rId9" Type="http://schemas.openxmlformats.org/officeDocument/2006/relationships/image" Target="../media/image26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7" Type="http://schemas.openxmlformats.org/officeDocument/2006/relationships/image" Target="../media/image276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Relationship Id="rId6" Type="http://schemas.openxmlformats.org/officeDocument/2006/relationships/image" Target="../media/image275.wmf"/><Relationship Id="rId5" Type="http://schemas.openxmlformats.org/officeDocument/2006/relationships/image" Target="../media/image274.wmf"/><Relationship Id="rId4" Type="http://schemas.openxmlformats.org/officeDocument/2006/relationships/image" Target="../media/image273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image" Target="../media/image279.wmf"/><Relationship Id="rId7" Type="http://schemas.openxmlformats.org/officeDocument/2006/relationships/image" Target="../media/image283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6" Type="http://schemas.openxmlformats.org/officeDocument/2006/relationships/image" Target="../media/image282.wmf"/><Relationship Id="rId11" Type="http://schemas.openxmlformats.org/officeDocument/2006/relationships/image" Target="../media/image287.wmf"/><Relationship Id="rId5" Type="http://schemas.openxmlformats.org/officeDocument/2006/relationships/image" Target="../media/image281.wmf"/><Relationship Id="rId10" Type="http://schemas.openxmlformats.org/officeDocument/2006/relationships/image" Target="../media/image286.wmf"/><Relationship Id="rId4" Type="http://schemas.openxmlformats.org/officeDocument/2006/relationships/image" Target="../media/image280.wmf"/><Relationship Id="rId9" Type="http://schemas.openxmlformats.org/officeDocument/2006/relationships/image" Target="../media/image285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image" Target="../media/image289.wmf"/><Relationship Id="rId7" Type="http://schemas.openxmlformats.org/officeDocument/2006/relationships/image" Target="../media/image293.wmf"/><Relationship Id="rId2" Type="http://schemas.openxmlformats.org/officeDocument/2006/relationships/image" Target="../media/image288.wmf"/><Relationship Id="rId1" Type="http://schemas.openxmlformats.org/officeDocument/2006/relationships/image" Target="../media/image277.wmf"/><Relationship Id="rId6" Type="http://schemas.openxmlformats.org/officeDocument/2006/relationships/image" Target="../media/image292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wmf"/><Relationship Id="rId1" Type="http://schemas.openxmlformats.org/officeDocument/2006/relationships/image" Target="../media/image27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2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12T04:10:39.4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281 21 0,'0'0'0,"0"0"0,0 0 0,0 0 0,0 0 0,0 0 0,0 0 0,0 0 0,0 0 0,0 0 0,0 0 0,0 0 0,0 0 0,0 0 0,0 0 0,0 0 0,0 0 0,0 0 0,0 0 0,0 0 0,0 0 0,0 0 0,0 0 0,0 0 0,0 0 0,0 0 0,0 0 0,0 0 0,0 0 0,0 0 0,0 0 0,0 0 0,0 0 0,0 0 0,0 0 0,-147 0 0,147 0 0,0 0 0,0 0 0,0 0 0,0 0 0,-36 0 0,36 0 0,0 0 0,0 0 0,0 0 0,0 0 0,0 0 0,0 0 0,0 0 0,-61-10 0,61 10 0,0 0 0,-37-11 0,37 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015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8AE4F84-7311-43B2-A457-A331E2EB66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69919" indent="-296123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84491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58287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132084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DD187D76-0A9B-44EA-A78F-07AB4707B262}" type="slidenum"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69919" indent="-296123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84491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58287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132084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DD187D76-0A9B-44EA-A78F-07AB4707B262}" type="slidenum"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75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69919" indent="-296123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84491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58287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132084" indent="-236898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DD187D76-0A9B-44EA-A78F-07AB4707B262}" type="slidenum"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4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1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E4F84-7311-43B2-A457-A331E2EB6604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670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E4F84-7311-43B2-A457-A331E2EB6604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91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E4F84-7311-43B2-A457-A331E2EB6604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6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F52A-2E88-4BA8-828E-34BFC3CEB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91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83DF-DD69-4E27-8E25-C17B7FA2F4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8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F46-4C24-43EB-BB3C-876EAC02D7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768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FCE7-7742-4B88-B3A0-9BD0DAA538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7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3A38-FAC6-478C-9AC3-41662EB3A5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3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4B12-3F0B-4CF0-BA20-40BCF31A22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6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E6824-7D60-43DD-8400-1ACDEF50AE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22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3455-D97E-4FFC-9E89-F7F02C9BC2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7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8EF3-7C27-4893-8C2D-DAF0B185E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7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7754-8556-44ED-80DC-8F79377F7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224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2B1A-C7D1-4895-BB68-DED4F300DB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46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537B-C845-4C47-95C1-1838CEFEE2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88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874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4441D04-B667-41C2-A7F3-AC8859E31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p.ee.ntu.edu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unlinliu@ntu.edu.tw" TargetMode="External"/><Relationship Id="rId5" Type="http://schemas.openxmlformats.org/officeDocument/2006/relationships/hyperlink" Target="https://homepage.ntu.edu.tw/~chunlinliu/" TargetMode="External"/><Relationship Id="rId4" Type="http://schemas.openxmlformats.org/officeDocument/2006/relationships/hyperlink" Target="mailto:jjding@ntu.edu.tw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1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22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1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20.wmf"/><Relationship Id="rId22" Type="http://schemas.openxmlformats.org/officeDocument/2006/relationships/image" Target="../media/image12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3" Type="http://schemas.openxmlformats.org/officeDocument/2006/relationships/oleObject" Target="../embeddings/oleObject126.bin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33.bin"/><Relationship Id="rId25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0.bin"/><Relationship Id="rId24" Type="http://schemas.openxmlformats.org/officeDocument/2006/relationships/image" Target="../media/image140.wmf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oleObject" Target="../embeddings/oleObject136.bin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4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4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5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66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6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6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3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6.bin"/><Relationship Id="rId12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0.wmf"/><Relationship Id="rId11" Type="http://schemas.openxmlformats.org/officeDocument/2006/relationships/image" Target="../media/image172.wmf"/><Relationship Id="rId5" Type="http://schemas.openxmlformats.org/officeDocument/2006/relationships/oleObject" Target="../embeddings/oleObject165.bin"/><Relationship Id="rId10" Type="http://schemas.openxmlformats.org/officeDocument/2006/relationships/oleObject" Target="../embeddings/oleObject167.bin"/><Relationship Id="rId4" Type="http://schemas.openxmlformats.org/officeDocument/2006/relationships/image" Target="../media/image168.wmf"/><Relationship Id="rId9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7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80.wmf"/><Relationship Id="rId3" Type="http://schemas.openxmlformats.org/officeDocument/2006/relationships/oleObject" Target="../embeddings/oleObject170.bin"/><Relationship Id="rId21" Type="http://schemas.openxmlformats.org/officeDocument/2006/relationships/oleObject" Target="../embeddings/oleObject179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77.wmf"/><Relationship Id="rId1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20" Type="http://schemas.openxmlformats.org/officeDocument/2006/relationships/image" Target="../media/image181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10" Type="http://schemas.openxmlformats.org/officeDocument/2006/relationships/image" Target="../media/image176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78.wmf"/><Relationship Id="rId22" Type="http://schemas.openxmlformats.org/officeDocument/2006/relationships/image" Target="../media/image18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8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oleObject" Target="../embeddings/oleObject181.bin"/><Relationship Id="rId7" Type="http://schemas.openxmlformats.org/officeDocument/2006/relationships/image" Target="../media/image1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17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187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88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9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93.wmf"/><Relationship Id="rId4" Type="http://schemas.openxmlformats.org/officeDocument/2006/relationships/oleObject" Target="../embeddings/oleObject18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19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97.wmf"/><Relationship Id="rId4" Type="http://schemas.openxmlformats.org/officeDocument/2006/relationships/oleObject" Target="../embeddings/oleObject19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9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02.png"/><Relationship Id="rId4" Type="http://schemas.openxmlformats.org/officeDocument/2006/relationships/image" Target="../media/image201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04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6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20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209.wmf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0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2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0" Type="http://schemas.openxmlformats.org/officeDocument/2006/relationships/image" Target="../media/image213.wmf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20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0" Type="http://schemas.openxmlformats.org/officeDocument/2006/relationships/image" Target="../media/image216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1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218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oleObject" Target="../embeddings/oleObject222.bin"/><Relationship Id="rId18" Type="http://schemas.openxmlformats.org/officeDocument/2006/relationships/image" Target="../media/image227.wmf"/><Relationship Id="rId26" Type="http://schemas.openxmlformats.org/officeDocument/2006/relationships/image" Target="../media/image231.wmf"/><Relationship Id="rId3" Type="http://schemas.openxmlformats.org/officeDocument/2006/relationships/oleObject" Target="../embeddings/oleObject217.bin"/><Relationship Id="rId21" Type="http://schemas.openxmlformats.org/officeDocument/2006/relationships/oleObject" Target="../embeddings/oleObject226.bin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224.wmf"/><Relationship Id="rId17" Type="http://schemas.openxmlformats.org/officeDocument/2006/relationships/oleObject" Target="../embeddings/oleObject224.bin"/><Relationship Id="rId25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6.wmf"/><Relationship Id="rId20" Type="http://schemas.openxmlformats.org/officeDocument/2006/relationships/image" Target="../media/image228.wmf"/><Relationship Id="rId29" Type="http://schemas.openxmlformats.org/officeDocument/2006/relationships/oleObject" Target="../embeddings/oleObject230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21.bin"/><Relationship Id="rId24" Type="http://schemas.openxmlformats.org/officeDocument/2006/relationships/image" Target="../media/image230.wmf"/><Relationship Id="rId5" Type="http://schemas.openxmlformats.org/officeDocument/2006/relationships/oleObject" Target="../embeddings/oleObject218.bin"/><Relationship Id="rId15" Type="http://schemas.openxmlformats.org/officeDocument/2006/relationships/oleObject" Target="../embeddings/oleObject223.bin"/><Relationship Id="rId23" Type="http://schemas.openxmlformats.org/officeDocument/2006/relationships/oleObject" Target="../embeddings/oleObject227.bin"/><Relationship Id="rId28" Type="http://schemas.openxmlformats.org/officeDocument/2006/relationships/image" Target="../media/image232.wmf"/><Relationship Id="rId10" Type="http://schemas.openxmlformats.org/officeDocument/2006/relationships/image" Target="../media/image223.wmf"/><Relationship Id="rId19" Type="http://schemas.openxmlformats.org/officeDocument/2006/relationships/oleObject" Target="../embeddings/oleObject225.bin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20.bin"/><Relationship Id="rId14" Type="http://schemas.openxmlformats.org/officeDocument/2006/relationships/image" Target="../media/image225.wmf"/><Relationship Id="rId22" Type="http://schemas.openxmlformats.org/officeDocument/2006/relationships/image" Target="../media/image229.wmf"/><Relationship Id="rId27" Type="http://schemas.openxmlformats.org/officeDocument/2006/relationships/oleObject" Target="../embeddings/oleObject229.bin"/><Relationship Id="rId30" Type="http://schemas.openxmlformats.org/officeDocument/2006/relationships/image" Target="../media/image233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3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13" Type="http://schemas.openxmlformats.org/officeDocument/2006/relationships/oleObject" Target="../embeddings/oleObject239.bin"/><Relationship Id="rId18" Type="http://schemas.openxmlformats.org/officeDocument/2006/relationships/image" Target="../media/image244.wmf"/><Relationship Id="rId26" Type="http://schemas.openxmlformats.org/officeDocument/2006/relationships/image" Target="../media/image248.wmf"/><Relationship Id="rId3" Type="http://schemas.openxmlformats.org/officeDocument/2006/relationships/oleObject" Target="../embeddings/oleObject234.bin"/><Relationship Id="rId21" Type="http://schemas.openxmlformats.org/officeDocument/2006/relationships/oleObject" Target="../embeddings/oleObject243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41.wmf"/><Relationship Id="rId17" Type="http://schemas.openxmlformats.org/officeDocument/2006/relationships/oleObject" Target="../embeddings/oleObject241.bin"/><Relationship Id="rId25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3.wmf"/><Relationship Id="rId20" Type="http://schemas.openxmlformats.org/officeDocument/2006/relationships/image" Target="../media/image245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38.wmf"/><Relationship Id="rId11" Type="http://schemas.openxmlformats.org/officeDocument/2006/relationships/oleObject" Target="../embeddings/oleObject238.bin"/><Relationship Id="rId24" Type="http://schemas.openxmlformats.org/officeDocument/2006/relationships/image" Target="../media/image247.wmf"/><Relationship Id="rId5" Type="http://schemas.openxmlformats.org/officeDocument/2006/relationships/oleObject" Target="../embeddings/oleObject235.bin"/><Relationship Id="rId15" Type="http://schemas.openxmlformats.org/officeDocument/2006/relationships/oleObject" Target="../embeddings/oleObject240.bin"/><Relationship Id="rId23" Type="http://schemas.openxmlformats.org/officeDocument/2006/relationships/oleObject" Target="../embeddings/oleObject244.bin"/><Relationship Id="rId10" Type="http://schemas.openxmlformats.org/officeDocument/2006/relationships/image" Target="../media/image240.wmf"/><Relationship Id="rId19" Type="http://schemas.openxmlformats.org/officeDocument/2006/relationships/oleObject" Target="../embeddings/oleObject242.bin"/><Relationship Id="rId4" Type="http://schemas.openxmlformats.org/officeDocument/2006/relationships/image" Target="../media/image237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242.wmf"/><Relationship Id="rId22" Type="http://schemas.openxmlformats.org/officeDocument/2006/relationships/image" Target="../media/image24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247.bin"/><Relationship Id="rId4" Type="http://schemas.openxmlformats.org/officeDocument/2006/relationships/image" Target="../media/image168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13" Type="http://schemas.openxmlformats.org/officeDocument/2006/relationships/oleObject" Target="../embeddings/oleObject254.bin"/><Relationship Id="rId18" Type="http://schemas.openxmlformats.org/officeDocument/2006/relationships/image" Target="../media/image257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12" Type="http://schemas.openxmlformats.org/officeDocument/2006/relationships/image" Target="../media/image254.wmf"/><Relationship Id="rId1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6.wmf"/><Relationship Id="rId20" Type="http://schemas.openxmlformats.org/officeDocument/2006/relationships/image" Target="../media/image258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53.bin"/><Relationship Id="rId5" Type="http://schemas.openxmlformats.org/officeDocument/2006/relationships/oleObject" Target="../embeddings/oleObject250.bin"/><Relationship Id="rId15" Type="http://schemas.openxmlformats.org/officeDocument/2006/relationships/oleObject" Target="../embeddings/oleObject255.bin"/><Relationship Id="rId10" Type="http://schemas.openxmlformats.org/officeDocument/2006/relationships/image" Target="../media/image253.wmf"/><Relationship Id="rId19" Type="http://schemas.openxmlformats.org/officeDocument/2006/relationships/oleObject" Target="../embeddings/oleObject257.bin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52.bin"/><Relationship Id="rId14" Type="http://schemas.openxmlformats.org/officeDocument/2006/relationships/image" Target="../media/image255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54.wmf"/><Relationship Id="rId11" Type="http://schemas.openxmlformats.org/officeDocument/2006/relationships/image" Target="../media/image259.wmf"/><Relationship Id="rId5" Type="http://schemas.openxmlformats.org/officeDocument/2006/relationships/oleObject" Target="../embeddings/oleObject259.bin"/><Relationship Id="rId10" Type="http://schemas.openxmlformats.org/officeDocument/2006/relationships/oleObject" Target="../embeddings/oleObject262.bin"/><Relationship Id="rId4" Type="http://schemas.openxmlformats.org/officeDocument/2006/relationships/image" Target="../media/image253.wmf"/><Relationship Id="rId9" Type="http://schemas.openxmlformats.org/officeDocument/2006/relationships/image" Target="../media/image25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image" Target="../media/image262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54.wmf"/><Relationship Id="rId11" Type="http://schemas.openxmlformats.org/officeDocument/2006/relationships/image" Target="../media/image261.wmf"/><Relationship Id="rId5" Type="http://schemas.openxmlformats.org/officeDocument/2006/relationships/oleObject" Target="../embeddings/oleObject259.bin"/><Relationship Id="rId10" Type="http://schemas.openxmlformats.org/officeDocument/2006/relationships/oleObject" Target="../embeddings/oleObject264.bin"/><Relationship Id="rId4" Type="http://schemas.openxmlformats.org/officeDocument/2006/relationships/image" Target="../media/image253.wmf"/><Relationship Id="rId9" Type="http://schemas.openxmlformats.org/officeDocument/2006/relationships/image" Target="../media/image26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6.bin"/><Relationship Id="rId13" Type="http://schemas.openxmlformats.org/officeDocument/2006/relationships/image" Target="../media/image265.wmf"/><Relationship Id="rId18" Type="http://schemas.openxmlformats.org/officeDocument/2006/relationships/oleObject" Target="../embeddings/oleObject271.bin"/><Relationship Id="rId3" Type="http://schemas.openxmlformats.org/officeDocument/2006/relationships/oleObject" Target="../embeddings/oleObject258.bin"/><Relationship Id="rId21" Type="http://schemas.openxmlformats.org/officeDocument/2006/relationships/image" Target="../media/image269.wmf"/><Relationship Id="rId7" Type="http://schemas.openxmlformats.org/officeDocument/2006/relationships/oleObject" Target="../embeddings/oleObject260.bin"/><Relationship Id="rId12" Type="http://schemas.openxmlformats.org/officeDocument/2006/relationships/oleObject" Target="../embeddings/oleObject268.bin"/><Relationship Id="rId17" Type="http://schemas.openxmlformats.org/officeDocument/2006/relationships/image" Target="../media/image2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20" Type="http://schemas.openxmlformats.org/officeDocument/2006/relationships/oleObject" Target="../embeddings/oleObject272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4.wmf"/><Relationship Id="rId11" Type="http://schemas.openxmlformats.org/officeDocument/2006/relationships/image" Target="../media/image264.wmf"/><Relationship Id="rId5" Type="http://schemas.openxmlformats.org/officeDocument/2006/relationships/oleObject" Target="../embeddings/oleObject259.bin"/><Relationship Id="rId15" Type="http://schemas.openxmlformats.org/officeDocument/2006/relationships/image" Target="../media/image266.wmf"/><Relationship Id="rId10" Type="http://schemas.openxmlformats.org/officeDocument/2006/relationships/oleObject" Target="../embeddings/oleObject267.bin"/><Relationship Id="rId19" Type="http://schemas.openxmlformats.org/officeDocument/2006/relationships/image" Target="../media/image268.wmf"/><Relationship Id="rId4" Type="http://schemas.openxmlformats.org/officeDocument/2006/relationships/image" Target="../media/image253.wmf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269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7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6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5" Type="http://schemas.openxmlformats.org/officeDocument/2006/relationships/oleObject" Target="../embeddings/oleObject279.bin"/><Relationship Id="rId10" Type="http://schemas.openxmlformats.org/officeDocument/2006/relationships/image" Target="../media/image273.wmf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275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oleObject" Target="../embeddings/oleObject285.bin"/><Relationship Id="rId18" Type="http://schemas.openxmlformats.org/officeDocument/2006/relationships/image" Target="../media/image284.wmf"/><Relationship Id="rId3" Type="http://schemas.openxmlformats.org/officeDocument/2006/relationships/oleObject" Target="../embeddings/oleObject280.bin"/><Relationship Id="rId21" Type="http://schemas.openxmlformats.org/officeDocument/2006/relationships/oleObject" Target="../embeddings/oleObject289.bin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281.wmf"/><Relationship Id="rId17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3.wmf"/><Relationship Id="rId20" Type="http://schemas.openxmlformats.org/officeDocument/2006/relationships/image" Target="../media/image285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78.wmf"/><Relationship Id="rId11" Type="http://schemas.openxmlformats.org/officeDocument/2006/relationships/oleObject" Target="../embeddings/oleObject284.bin"/><Relationship Id="rId24" Type="http://schemas.openxmlformats.org/officeDocument/2006/relationships/image" Target="../media/image287.wmf"/><Relationship Id="rId5" Type="http://schemas.openxmlformats.org/officeDocument/2006/relationships/oleObject" Target="../embeddings/oleObject281.bin"/><Relationship Id="rId15" Type="http://schemas.openxmlformats.org/officeDocument/2006/relationships/oleObject" Target="../embeddings/oleObject286.bin"/><Relationship Id="rId23" Type="http://schemas.openxmlformats.org/officeDocument/2006/relationships/oleObject" Target="../embeddings/oleObject290.bin"/><Relationship Id="rId10" Type="http://schemas.openxmlformats.org/officeDocument/2006/relationships/image" Target="../media/image280.wmf"/><Relationship Id="rId19" Type="http://schemas.openxmlformats.org/officeDocument/2006/relationships/oleObject" Target="../embeddings/oleObject288.bin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282.wmf"/><Relationship Id="rId22" Type="http://schemas.openxmlformats.org/officeDocument/2006/relationships/image" Target="../media/image286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13" Type="http://schemas.openxmlformats.org/officeDocument/2006/relationships/oleObject" Target="../embeddings/oleObject295.bin"/><Relationship Id="rId18" Type="http://schemas.openxmlformats.org/officeDocument/2006/relationships/image" Target="../media/image294.wmf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91.wmf"/><Relationship Id="rId17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3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294.bin"/><Relationship Id="rId5" Type="http://schemas.openxmlformats.org/officeDocument/2006/relationships/oleObject" Target="../embeddings/oleObject291.bin"/><Relationship Id="rId15" Type="http://schemas.openxmlformats.org/officeDocument/2006/relationships/oleObject" Target="../embeddings/oleObject296.bin"/><Relationship Id="rId10" Type="http://schemas.openxmlformats.org/officeDocument/2006/relationships/image" Target="../media/image290.wmf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93.bin"/><Relationship Id="rId14" Type="http://schemas.openxmlformats.org/officeDocument/2006/relationships/image" Target="../media/image29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8.bin"/><Relationship Id="rId7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299.bin"/><Relationship Id="rId4" Type="http://schemas.openxmlformats.org/officeDocument/2006/relationships/image" Target="../media/image270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3" Type="http://schemas.openxmlformats.org/officeDocument/2006/relationships/oleObject" Target="../embeddings/oleObject301.bin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97.w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302.bin"/><Relationship Id="rId10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296.wmf"/><Relationship Id="rId9" Type="http://schemas.openxmlformats.org/officeDocument/2006/relationships/image" Target="../media/image29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7" Type="http://schemas.openxmlformats.org/officeDocument/2006/relationships/image" Target="../media/image1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301.png"/><Relationship Id="rId4" Type="http://schemas.openxmlformats.org/officeDocument/2006/relationships/image" Target="../media/image300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30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30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122AD-F012-4CEA-A3E0-FDAAF86EE70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0795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工程數學特論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9688" y="3284537"/>
            <a:ext cx="6400800" cy="647700"/>
          </a:xfrm>
        </p:spPr>
        <p:txBody>
          <a:bodyPr/>
          <a:lstStyle/>
          <a:p>
            <a:pPr eaLnBrk="1" hangingPunct="1"/>
            <a:r>
              <a:rPr lang="zh-TW" altLang="en-US" dirty="0">
                <a:ea typeface="標楷體" panose="03000509000000000000" pitchFamily="65" charset="-120"/>
              </a:rPr>
              <a:t>授課者：丁建均，劉俊麟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95536" y="1844675"/>
            <a:ext cx="843572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Selected Topics in Engineering Mathematics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54150" y="4149724"/>
            <a:ext cx="63357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教學網頁：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https://djj.ee.ntu.edu.tw/EM.htm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請上課前來這個網站將講義印好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歡迎大家來修課！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31775"/>
              <a:ext cx="101600" cy="7938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5966" y="229249"/>
                <a:ext cx="106644" cy="12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519753" y="59107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3333FF"/>
                </a:solidFill>
                <a:ea typeface="標楷體" panose="03000509000000000000" pitchFamily="65" charset="-120"/>
              </a:rPr>
              <a:t>課程定位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3568" y="1268760"/>
            <a:ext cx="756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Advanced Parts of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Differential Equations, (ii) Signals and Systems, (iii) Linear Algebra, and (iv) Probability and Statistics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83568" y="2276872"/>
            <a:ext cx="7632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Connection between the Undergraduate Courses and </a:t>
            </a:r>
            <a:r>
              <a:rPr lang="en-US" altLang="zh-TW" sz="2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 Mathematical Tools Required for Research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3588" y="3429000"/>
            <a:ext cx="7632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Improving the Ability to Solve Practical Mathematical Problems</a:t>
            </a:r>
          </a:p>
        </p:txBody>
      </p:sp>
    </p:spTree>
    <p:extLst>
      <p:ext uri="{BB962C8B-B14F-4D97-AF65-F5344CB8AC3E}">
        <p14:creationId xmlns:p14="http://schemas.microsoft.com/office/powerpoint/2010/main" val="64849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919C9-9BB7-44D8-AF88-081E2119F5BF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489825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附錄一  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Table of Integration </a:t>
            </a:r>
          </a:p>
        </p:txBody>
      </p:sp>
      <p:sp>
        <p:nvSpPr>
          <p:cNvPr id="7172" name="Rectangle 38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900113" y="836613"/>
          <a:ext cx="7129462" cy="5597526"/>
        </p:xfrm>
        <a:graphic>
          <a:graphicData uri="http://schemas.openxmlformats.org/drawingml/2006/table">
            <a:tbl>
              <a:tblPr/>
              <a:tblGrid>
                <a:gridCol w="213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1/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ln|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| +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cos(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sin(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 +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sin(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–cos(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 +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tan(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–</a:t>
                      </a: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ln|cos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)| +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cot(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ln|sin(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)| +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</a:t>
                      </a:r>
                      <a:r>
                        <a:rPr kumimoji="1" lang="en-US" altLang="zh-TW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</a:t>
                      </a:r>
                      <a:r>
                        <a:rPr kumimoji="1" lang="en-US" altLang="zh-TW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ln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 +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</a:t>
                      </a:r>
                      <a:r>
                        <a:rPr kumimoji="1" lang="en-US" altLang="zh-TW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ax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</a:t>
                      </a:r>
                      <a:r>
                        <a:rPr kumimoji="1" lang="en-US" altLang="zh-TW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ax</a:t>
                      </a: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90000" marR="90000" marT="46796" marB="467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211" name="Object 39"/>
          <p:cNvGraphicFramePr>
            <a:graphicFrameLocks noChangeAspect="1"/>
          </p:cNvGraphicFramePr>
          <p:nvPr/>
        </p:nvGraphicFramePr>
        <p:xfrm>
          <a:off x="3132138" y="3500438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6" name="Equation" r:id="rId3" imgW="1143000" imgH="558800" progId="Equation.DSMT4">
                  <p:embed/>
                </p:oleObj>
              </mc:Choice>
              <mc:Fallback>
                <p:oleObj name="Equation" r:id="rId3" imgW="1143000" imgH="558800" progId="Equation.DSMT4">
                  <p:embed/>
                  <p:pic>
                    <p:nvPicPr>
                      <p:cNvPr id="721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500438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0"/>
          <p:cNvGraphicFramePr>
            <a:graphicFrameLocks noChangeAspect="1"/>
          </p:cNvGraphicFramePr>
          <p:nvPr/>
        </p:nvGraphicFramePr>
        <p:xfrm>
          <a:off x="971550" y="3429000"/>
          <a:ext cx="71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Equation" r:id="rId5" imgW="710891" imgH="558558" progId="Equation.DSMT4">
                  <p:embed/>
                </p:oleObj>
              </mc:Choice>
              <mc:Fallback>
                <p:oleObj name="Equation" r:id="rId5" imgW="710891" imgH="558558" progId="Equation.DSMT4">
                  <p:embed/>
                  <p:pic>
                    <p:nvPicPr>
                      <p:cNvPr id="721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711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41"/>
          <p:cNvGraphicFramePr>
            <a:graphicFrameLocks noChangeAspect="1"/>
          </p:cNvGraphicFramePr>
          <p:nvPr/>
        </p:nvGraphicFramePr>
        <p:xfrm>
          <a:off x="3132138" y="5734050"/>
          <a:ext cx="2019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8" name="Equation" r:id="rId7" imgW="2019300" imgH="622300" progId="Equation.DSMT4">
                  <p:embed/>
                </p:oleObj>
              </mc:Choice>
              <mc:Fallback>
                <p:oleObj name="Equation" r:id="rId7" imgW="2019300" imgH="622300" progId="Equation.DSMT4">
                  <p:embed/>
                  <p:pic>
                    <p:nvPicPr>
                      <p:cNvPr id="72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734050"/>
                        <a:ext cx="2019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4" name="Object 42"/>
          <p:cNvGraphicFramePr>
            <a:graphicFrameLocks noChangeAspect="1"/>
          </p:cNvGraphicFramePr>
          <p:nvPr/>
        </p:nvGraphicFramePr>
        <p:xfrm>
          <a:off x="1042988" y="4221163"/>
          <a:ext cx="1066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9" name="Equation" r:id="rId9" imgW="1066800" imgH="330200" progId="Equation.DSMT4">
                  <p:embed/>
                </p:oleObj>
              </mc:Choice>
              <mc:Fallback>
                <p:oleObj name="Equation" r:id="rId9" imgW="1066800" imgH="330200" progId="Equation.DSMT4">
                  <p:embed/>
                  <p:pic>
                    <p:nvPicPr>
                      <p:cNvPr id="72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221163"/>
                        <a:ext cx="1066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5" name="Object 43"/>
          <p:cNvGraphicFramePr>
            <a:graphicFrameLocks noChangeAspect="1"/>
          </p:cNvGraphicFramePr>
          <p:nvPr/>
        </p:nvGraphicFramePr>
        <p:xfrm>
          <a:off x="3132138" y="4149725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0" name="Equation" r:id="rId11" imgW="1332921" imgH="317362" progId="Equation.DSMT4">
                  <p:embed/>
                </p:oleObj>
              </mc:Choice>
              <mc:Fallback>
                <p:oleObj name="Equation" r:id="rId11" imgW="1332921" imgH="317362" progId="Equation.DSMT4">
                  <p:embed/>
                  <p:pic>
                    <p:nvPicPr>
                      <p:cNvPr id="72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149725"/>
                        <a:ext cx="1333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6" name="Object 44"/>
          <p:cNvGraphicFramePr>
            <a:graphicFrameLocks noChangeAspect="1"/>
          </p:cNvGraphicFramePr>
          <p:nvPr/>
        </p:nvGraphicFramePr>
        <p:xfrm>
          <a:off x="3203575" y="5084763"/>
          <a:ext cx="1358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1" name="Equation" r:id="rId13" imgW="1358310" imgH="622030" progId="Equation.DSMT4">
                  <p:embed/>
                </p:oleObj>
              </mc:Choice>
              <mc:Fallback>
                <p:oleObj name="Equation" r:id="rId13" imgW="1358310" imgH="622030" progId="Equation.DSMT4">
                  <p:embed/>
                  <p:pic>
                    <p:nvPicPr>
                      <p:cNvPr id="72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84763"/>
                        <a:ext cx="1358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7" name="Object 52"/>
          <p:cNvGraphicFramePr>
            <a:graphicFrameLocks noChangeAspect="1"/>
          </p:cNvGraphicFramePr>
          <p:nvPr/>
        </p:nvGraphicFramePr>
        <p:xfrm>
          <a:off x="968375" y="47244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2" name="Equation" r:id="rId15" imgW="1219200" imgH="330200" progId="Equation.DSMT4">
                  <p:embed/>
                </p:oleObj>
              </mc:Choice>
              <mc:Fallback>
                <p:oleObj name="Equation" r:id="rId15" imgW="1219200" imgH="330200" progId="Equation.DSMT4">
                  <p:embed/>
                  <p:pic>
                    <p:nvPicPr>
                      <p:cNvPr id="7217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724400"/>
                        <a:ext cx="1219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8" name="Object 53"/>
          <p:cNvGraphicFramePr>
            <a:graphicFrameLocks noChangeAspect="1"/>
          </p:cNvGraphicFramePr>
          <p:nvPr/>
        </p:nvGraphicFramePr>
        <p:xfrm>
          <a:off x="3113088" y="4652963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3" name="Equation" r:id="rId17" imgW="1371600" imgH="317500" progId="Equation.DSMT4">
                  <p:embed/>
                </p:oleObj>
              </mc:Choice>
              <mc:Fallback>
                <p:oleObj name="Equation" r:id="rId17" imgW="1371600" imgH="317500" progId="Equation.DSMT4">
                  <p:embed/>
                  <p:pic>
                    <p:nvPicPr>
                      <p:cNvPr id="721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4652963"/>
                        <a:ext cx="137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13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8957D-1350-456B-B5B3-2E88CAE7C86D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95288" y="822325"/>
            <a:ext cx="741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https://integrals.wolfram.com/index.jsp 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附錄二  微分方程查詢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5976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輸入數學式，就可以查到積分的結果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13668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範例：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68405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(a)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先到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integrals.wolfram.com/index.jsp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這個網站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68313" y="2708275"/>
            <a:ext cx="68405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(b)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在右方的空格中輸入數學式，例如</a:t>
            </a:r>
          </a:p>
        </p:txBody>
      </p:sp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7863"/>
            <a:ext cx="73279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868363" y="4837113"/>
            <a:ext cx="792162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auto">
          <a:xfrm>
            <a:off x="1411288" y="5294313"/>
            <a:ext cx="1511300" cy="5762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250825" y="450850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數學式</a:t>
            </a:r>
          </a:p>
        </p:txBody>
      </p:sp>
      <p:pic>
        <p:nvPicPr>
          <p:cNvPr id="25613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81750"/>
            <a:ext cx="2698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5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07BF26-925A-4951-A4F0-7B931908209F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68405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接著按 “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Compute Online with Mathematica”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就可以算出積分的結果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0166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1692275" y="3284538"/>
            <a:ext cx="3095625" cy="5762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1108075" y="3141663"/>
            <a:ext cx="72072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684213" y="27813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</a:t>
            </a:r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1619250" y="4149725"/>
            <a:ext cx="3095625" cy="172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547688" y="400526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結果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042988" y="4365625"/>
            <a:ext cx="720725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663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2698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4AD48-6A39-4A44-BD42-48956ED0A155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351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(d)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有時，對於一些較複雜的數學式，下方還有連結，點進去就可以看到相關的解說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5476875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2700338" y="5876925"/>
            <a:ext cx="30956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2051050" y="5734050"/>
            <a:ext cx="720725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458913" y="53736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連結</a:t>
            </a:r>
          </a:p>
        </p:txBody>
      </p:sp>
      <p:pic>
        <p:nvPicPr>
          <p:cNvPr id="2765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308725"/>
            <a:ext cx="2698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7AF49D-323F-41FA-82E1-BBD86B14E185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8313" y="981075"/>
            <a:ext cx="4032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</a:rPr>
              <a:t>http://mathworld.wolfram.com/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28675" y="1485900"/>
            <a:ext cx="6048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對微分方程的定理和名詞作介紹的百科網站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68313" y="1989138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http://www.sosmath.com/tables/tables.html 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65516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眾多數學式的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mathematical table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不限於微分方程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468313" y="2997200"/>
            <a:ext cx="820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http://www.seminaire-sherbrooke.qc.ca/math/Pierre/Tables.pdf 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971550" y="3500438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眾多數學式的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mathematical table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，包括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convolution, Fourier transform, Laplace transform, Z transform 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54721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其他有用的網站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39750" y="4797425"/>
            <a:ext cx="7920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軟體當中，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Maple, Mathematica, Matlab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皆有微積分結果查詢有功能</a:t>
            </a:r>
          </a:p>
        </p:txBody>
      </p:sp>
    </p:spTree>
    <p:extLst>
      <p:ext uri="{BB962C8B-B14F-4D97-AF65-F5344CB8AC3E}">
        <p14:creationId xmlns:p14="http://schemas.microsoft.com/office/powerpoint/2010/main" val="273495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47664" y="2636912"/>
            <a:ext cx="6255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Part A:  Differential Equations</a:t>
            </a:r>
            <a:endParaRPr lang="zh-TW" altLang="en-US" sz="36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9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95536" y="476672"/>
            <a:ext cx="8064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 Numerical Methods and Nonlinear Differential Equations</a:t>
            </a:r>
            <a:endParaRPr lang="zh-TW" altLang="en-US" sz="36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4367" y="4811932"/>
            <a:ext cx="78152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[1] 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[2] </a:t>
            </a:r>
            <a:r>
              <a:rPr lang="en-US" altLang="zh-TW" sz="2000" dirty="0"/>
              <a:t>http://djj.ee.ntu.edu.tw/DE.htm</a:t>
            </a:r>
            <a:endParaRPr lang="en-US" altLang="zh-TW" sz="2000" dirty="0"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0BE7D06-D2F5-4A79-8886-8190A26B9D5F}"/>
              </a:ext>
            </a:extLst>
          </p:cNvPr>
          <p:cNvSpPr txBox="1"/>
          <p:nvPr/>
        </p:nvSpPr>
        <p:spPr>
          <a:xfrm>
            <a:off x="647564" y="2013360"/>
            <a:ext cx="6984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1.1  Review 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zh-TW" altLang="en-US" dirty="0">
                <a:cs typeface="Times New Roman" panose="02020603050405020304" pitchFamily="18" charset="0"/>
              </a:rPr>
              <a:t>只教不考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1.2  Numerical Methods </a:t>
            </a:r>
            <a:r>
              <a:rPr lang="en-US" altLang="zh-TW" dirty="0">
                <a:cs typeface="Times New Roman" panose="02020603050405020304" pitchFamily="18" charset="0"/>
              </a:rPr>
              <a:t>(</a:t>
            </a:r>
            <a:r>
              <a:rPr lang="zh-TW" altLang="en-US" dirty="0">
                <a:cs typeface="Times New Roman" panose="02020603050405020304" pitchFamily="18" charset="0"/>
              </a:rPr>
              <a:t>只教不考</a:t>
            </a:r>
            <a:r>
              <a:rPr lang="en-US" altLang="zh-TW" dirty="0">
                <a:cs typeface="Times New Roman" panose="02020603050405020304" pitchFamily="18" charset="0"/>
              </a:rPr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1.3  Nonlinear Differential Equations</a:t>
            </a:r>
          </a:p>
          <a:p>
            <a:endParaRPr lang="en-US" altLang="zh-TW" dirty="0"/>
          </a:p>
          <a:p>
            <a:r>
              <a:rPr lang="en-US" altLang="zh-TW" dirty="0"/>
              <a:t>1.4  Applications of Nonlinear Differential Equations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087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67717" y="504457"/>
            <a:ext cx="7888191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 Review</a:t>
            </a:r>
            <a:endParaRPr lang="zh-TW" altLang="en-US" sz="28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3869" y="1988840"/>
            <a:ext cx="7920037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 Differential Equation (DE):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any equation containing derivation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:      independent variable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自變數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 dependent variable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應變數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65858"/>
              </p:ext>
            </p:extLst>
          </p:nvPr>
        </p:nvGraphicFramePr>
        <p:xfrm>
          <a:off x="1403648" y="2602161"/>
          <a:ext cx="9413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6" name="Equation" r:id="rId3" imgW="1040948" imgH="672808" progId="Equation.DSMT4">
                  <p:embed/>
                </p:oleObj>
              </mc:Choice>
              <mc:Fallback>
                <p:oleObj name="Equation" r:id="rId3" imgW="1040948" imgH="672808" progId="Equation.DSMT4">
                  <p:embed/>
                  <p:pic>
                    <p:nvPicPr>
                      <p:cNvPr id="92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02161"/>
                        <a:ext cx="9413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71165"/>
              </p:ext>
            </p:extLst>
          </p:nvPr>
        </p:nvGraphicFramePr>
        <p:xfrm>
          <a:off x="1448133" y="3794151"/>
          <a:ext cx="3133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7" name="Equation" r:id="rId5" imgW="3136680" imgH="711000" progId="Equation.DSMT4">
                  <p:embed/>
                </p:oleObj>
              </mc:Choice>
              <mc:Fallback>
                <p:oleObj name="Equation" r:id="rId5" imgW="3136680" imgH="711000" progId="Equation.DSMT4">
                  <p:embed/>
                  <p:pic>
                    <p:nvPicPr>
                      <p:cNvPr id="922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133" y="3794151"/>
                        <a:ext cx="31337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718" y="1391047"/>
            <a:ext cx="7488832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1.1.1 Definitions </a:t>
            </a:r>
            <a:endParaRPr lang="zh-TW" altLang="en-US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2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AD4CF-B247-41ED-8A3A-B315449BDC3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9200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Ordinary Differential Equation (ODE):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differentiation with respect to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one independent variable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79200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 Partial Differential Equation (PDE):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differentiation with respect to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two or more independent variables</a:t>
            </a: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839788" y="1814513"/>
          <a:ext cx="33607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4" name="Equation" r:id="rId3" imgW="3378200" imgH="711200" progId="Equation.DSMT4">
                  <p:embed/>
                </p:oleObj>
              </mc:Choice>
              <mc:Fallback>
                <p:oleObj name="Equation" r:id="rId3" imgW="3378200" imgH="711200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814513"/>
                        <a:ext cx="336073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4787900" y="1844675"/>
          <a:ext cx="24876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5" name="Equation" r:id="rId5" imgW="2501900" imgH="673100" progId="Equation.DSMT4">
                  <p:embed/>
                </p:oleObj>
              </mc:Choice>
              <mc:Fallback>
                <p:oleObj name="Equation" r:id="rId5" imgW="2501900" imgH="673100" progId="Equation.DSMT4">
                  <p:embed/>
                  <p:pic>
                    <p:nvPicPr>
                      <p:cNvPr id="112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844675"/>
                        <a:ext cx="24876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079500" y="4262438"/>
          <a:ext cx="15144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6" name="Equation" r:id="rId7" imgW="1524000" imgH="762000" progId="Equation.DSMT4">
                  <p:embed/>
                </p:oleObj>
              </mc:Choice>
              <mc:Fallback>
                <p:oleObj name="Equation" r:id="rId7" imgW="1524000" imgH="762000" progId="Equation.DSMT4">
                  <p:embed/>
                  <p:pic>
                    <p:nvPicPr>
                      <p:cNvPr id="112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262438"/>
                        <a:ext cx="15144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4787900" y="4365625"/>
          <a:ext cx="10112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7" name="Equation" r:id="rId9" imgW="1016000" imgH="736600" progId="Equation.DSMT4">
                  <p:embed/>
                </p:oleObj>
              </mc:Choice>
              <mc:Fallback>
                <p:oleObj name="Equation" r:id="rId9" imgW="1016000" imgH="736600" progId="Equation.DSMT4">
                  <p:embed/>
                  <p:pic>
                    <p:nvPicPr>
                      <p:cNvPr id="112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365625"/>
                        <a:ext cx="10112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34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2D222-386C-4BB7-944B-E28F5F19A20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11598" y="332720"/>
            <a:ext cx="7920842" cy="61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授課者：丁建均，劉俊麟</a:t>
            </a:r>
            <a:endParaRPr lang="en-US" altLang="zh-TW" sz="28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zh-TW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丁建均</a:t>
            </a:r>
            <a:endParaRPr lang="zh-TW" altLang="en-US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Office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明達館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723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室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    TEL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33669652 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Office hour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週一下午，週三上午，週四下午，週五下午皆可以來找我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      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個人網頁：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https://disp.ee.ntu.edu.tw/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        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E-mail: 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hlinkClick r:id="rId4"/>
              </a:rPr>
              <a:t>jjding@ntu.edu.tw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   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劉俊麟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Office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明達館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515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室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    TEL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33669806    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個人網頁：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hlinkClick r:id="rId5"/>
              </a:rPr>
              <a:t>https://homepage.ntu.edu.tw/~chunlinliu/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        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E-mail: 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hlinkClick r:id="rId6"/>
              </a:rPr>
              <a:t>chunlinliu@ntu.edu.tw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E-mail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office hour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時間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進階微分方程、傅立葉分析、進階機率與統計的部分由丁建均老師授課，進階線性代數的部分由劉俊麟老師授課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0E411B-0575-4BBD-A6E5-E9A5E6D7C5D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704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(4) Linear Differentiation Equation: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971550" y="1052513"/>
          <a:ext cx="6430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8" name="Equation" r:id="rId3" imgW="6426200" imgH="711200" progId="Equation.DSMT4">
                  <p:embed/>
                </p:oleObj>
              </mc:Choice>
              <mc:Fallback>
                <p:oleObj name="Equation" r:id="rId3" imgW="6426200" imgH="711200" progId="Equation.DSMT4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52513"/>
                        <a:ext cx="6430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8220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All of the coefficient terms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 1, 2, …,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are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independent of </a:t>
            </a:r>
            <a:r>
              <a:rPr lang="en-US" altLang="zh-TW" sz="2200" i="1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 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4899" y="2730274"/>
            <a:ext cx="4752454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(5) Non-Linear Differentiation Equation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36763"/>
              </p:ext>
            </p:extLst>
          </p:nvPr>
        </p:nvGraphicFramePr>
        <p:xfrm>
          <a:off x="1278299" y="3417662"/>
          <a:ext cx="2782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9" name="Equation" r:id="rId5" imgW="2781300" imgH="711200" progId="Equation.DSMT4">
                  <p:embed/>
                </p:oleObj>
              </mc:Choice>
              <mc:Fallback>
                <p:oleObj name="Equation" r:id="rId5" imgW="2781300" imgH="711200" progId="Equation.DSMT4">
                  <p:embed/>
                  <p:pic>
                    <p:nvPicPr>
                      <p:cNvPr id="143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299" y="3417662"/>
                        <a:ext cx="27828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87940"/>
              </p:ext>
            </p:extLst>
          </p:nvPr>
        </p:nvGraphicFramePr>
        <p:xfrm>
          <a:off x="1310049" y="4354287"/>
          <a:ext cx="20716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0" name="Equation" r:id="rId7" imgW="2070100" imgH="711200" progId="Equation.DSMT4">
                  <p:embed/>
                </p:oleObj>
              </mc:Choice>
              <mc:Fallback>
                <p:oleObj name="Equation" r:id="rId7" imgW="2070100" imgH="711200" progId="Equation.DSMT4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49" y="4354287"/>
                        <a:ext cx="20716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00870"/>
              </p:ext>
            </p:extLst>
          </p:nvPr>
        </p:nvGraphicFramePr>
        <p:xfrm>
          <a:off x="1321162" y="5394099"/>
          <a:ext cx="20462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1" name="Equation" r:id="rId9" imgW="2044700" imgH="711200" progId="Equation.DSMT4">
                  <p:embed/>
                </p:oleObj>
              </mc:Choice>
              <mc:Fallback>
                <p:oleObj name="Equation" r:id="rId9" imgW="2044700" imgH="711200" progId="Equation.DSMT4">
                  <p:embed/>
                  <p:pic>
                    <p:nvPicPr>
                      <p:cNvPr id="143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162" y="5394099"/>
                        <a:ext cx="20462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42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249" y="427038"/>
            <a:ext cx="7488832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1.1.2 First Order DE</a:t>
            </a:r>
            <a:endParaRPr lang="zh-TW" altLang="en-US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39230" y="306891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899590" y="2060848"/>
            <a:ext cx="1" cy="3528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899592" y="206084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899592" y="249264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99592" y="292444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63417" y="292444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923780" y="278157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923780" y="414999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63192" y="1844948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graphic method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763192" y="2276748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numerical method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763192" y="2708548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analytic method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923780" y="2349773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644505" y="2565673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separable variable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644505" y="3068910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method for linear equation</a:t>
            </a: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923780" y="328481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923780" y="371661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644505" y="3500710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method for exact equation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4644505" y="3934098"/>
            <a:ext cx="395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</a:rPr>
              <a:t>homogeneous equation method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3923780" y="234977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644505" y="2133873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direct integration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899592" y="508503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763192" y="486913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series solution  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923780" y="458179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3923780" y="501359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4644505" y="4365898"/>
            <a:ext cx="395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Bernoulli’s equation method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644505" y="4797698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</a:rPr>
              <a:t>method for Ax + By + c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14396" y="1035547"/>
            <a:ext cx="269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Methods:</a:t>
            </a:r>
            <a:endParaRPr lang="zh-TW" altLang="en-US" dirty="0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899592" y="558924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763190" y="5319674"/>
            <a:ext cx="3168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Laplace transform </a:t>
            </a:r>
          </a:p>
        </p:txBody>
      </p:sp>
    </p:spTree>
    <p:extLst>
      <p:ext uri="{BB962C8B-B14F-4D97-AF65-F5344CB8AC3E}">
        <p14:creationId xmlns:p14="http://schemas.microsoft.com/office/powerpoint/2010/main" val="381881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A56863-53CD-4F8F-9EC5-B3B925C8EEF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1763713" y="1412875"/>
          <a:ext cx="1193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7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368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12875"/>
                        <a:ext cx="1193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6871" name="Object 6"/>
          <p:cNvGraphicFramePr>
            <a:graphicFrameLocks noChangeAspect="1"/>
          </p:cNvGraphicFramePr>
          <p:nvPr/>
        </p:nvGraphicFramePr>
        <p:xfrm>
          <a:off x="1692275" y="2636838"/>
          <a:ext cx="1752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8" name="Equation" r:id="rId5" imgW="1752600" imgH="673100" progId="Equation.DSMT4">
                  <p:embed/>
                </p:oleObj>
              </mc:Choice>
              <mc:Fallback>
                <p:oleObj name="Equation" r:id="rId5" imgW="1752600" imgH="673100" progId="Equation.DSMT4">
                  <p:embed/>
                  <p:pic>
                    <p:nvPicPr>
                      <p:cNvPr id="368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636838"/>
                        <a:ext cx="1752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01800" y="3790950"/>
          <a:ext cx="2151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9" name="Equation" r:id="rId7" imgW="2374900" imgH="673100" progId="Equation.DSMT4">
                  <p:embed/>
                </p:oleObj>
              </mc:Choice>
              <mc:Fallback>
                <p:oleObj name="Equation" r:id="rId7" imgW="2374900" imgH="673100" progId="Equation.DSMT4">
                  <p:embed/>
                  <p:pic>
                    <p:nvPicPr>
                      <p:cNvPr id="368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790950"/>
                        <a:ext cx="2151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1547813" y="4941888"/>
          <a:ext cx="1758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0" name="Equation" r:id="rId9" imgW="1752600" imgH="774700" progId="Equation.DSMT4">
                  <p:embed/>
                </p:oleObj>
              </mc:Choice>
              <mc:Fallback>
                <p:oleObj name="Equation" r:id="rId9" imgW="1752600" imgH="774700" progId="Equation.DSMT4">
                  <p:embed/>
                  <p:pic>
                    <p:nvPicPr>
                      <p:cNvPr id="36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941888"/>
                        <a:ext cx="17589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Times New Roman" panose="02020603050405020304" pitchFamily="18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Times New Roman" panose="02020603050405020304" pitchFamily="18" charset="0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827088" y="1557338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4140200" y="9810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破解法： 直接積分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827088" y="2709863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4140200" y="2133600"/>
            <a:ext cx="4032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破解法： </a:t>
            </a:r>
            <a:r>
              <a:rPr lang="en-US" altLang="zh-TW" sz="2200" i="1">
                <a:latin typeface="Times New Roman" panose="02020603050405020304" pitchFamily="18" charset="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</a:rPr>
              <a:t>各歸一邊後積分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827088" y="3862388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4140200" y="3213100"/>
            <a:ext cx="37449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破解法：算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            </a:t>
            </a:r>
          </a:p>
        </p:txBody>
      </p:sp>
      <p:graphicFrame>
        <p:nvGraphicFramePr>
          <p:cNvPr id="36882" name="Object 1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24525" y="3213100"/>
          <a:ext cx="711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1" name="Equation" r:id="rId11" imgW="774364" imgH="431613" progId="Equation.DSMT4">
                  <p:embed/>
                </p:oleObj>
              </mc:Choice>
              <mc:Fallback>
                <p:oleObj name="Equation" r:id="rId11" imgW="774364" imgH="431613" progId="Equation.DSMT4">
                  <p:embed/>
                  <p:pic>
                    <p:nvPicPr>
                      <p:cNvPr id="3688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13100"/>
                        <a:ext cx="7112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3" y="5084763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6884" name="Object 22"/>
          <p:cNvGraphicFramePr>
            <a:graphicFrameLocks noChangeAspect="1"/>
          </p:cNvGraphicFramePr>
          <p:nvPr/>
        </p:nvGraphicFramePr>
        <p:xfrm>
          <a:off x="1331913" y="5876925"/>
          <a:ext cx="24193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2" name="Equation" r:id="rId13" imgW="2413000" imgH="749300" progId="Equation.DSMT4">
                  <p:embed/>
                </p:oleObj>
              </mc:Choice>
              <mc:Fallback>
                <p:oleObj name="Equation" r:id="rId13" imgW="2413000" imgH="749300" progId="Equation.DSMT4">
                  <p:embed/>
                  <p:pic>
                    <p:nvPicPr>
                      <p:cNvPr id="3688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876925"/>
                        <a:ext cx="24193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4140200" y="4508500"/>
            <a:ext cx="33845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破解法：</a:t>
            </a:r>
            <a:r>
              <a:rPr lang="en-US" altLang="zh-TW" sz="2200" dirty="0">
                <a:latin typeface="Times New Roman" panose="02020603050405020304" pitchFamily="18" charset="0"/>
              </a:rPr>
              <a:t>double </a:t>
            </a:r>
            <a:r>
              <a:rPr lang="en-US" altLang="zh-TW" sz="2200" i="1" dirty="0">
                <a:latin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</a:rPr>
              <a:t> method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      </a:t>
            </a:r>
            <a:r>
              <a:rPr lang="zh-TW" altLang="en-US" sz="2200" dirty="0">
                <a:latin typeface="Times New Roman" panose="02020603050405020304" pitchFamily="18" charset="0"/>
              </a:rPr>
              <a:t>先處理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      再處理            </a:t>
            </a:r>
          </a:p>
        </p:txBody>
      </p:sp>
      <p:graphicFrame>
        <p:nvGraphicFramePr>
          <p:cNvPr id="36886" name="Object 24"/>
          <p:cNvGraphicFramePr>
            <a:graphicFrameLocks noChangeAspect="1"/>
          </p:cNvGraphicFramePr>
          <p:nvPr/>
        </p:nvGraphicFramePr>
        <p:xfrm>
          <a:off x="5651500" y="5084763"/>
          <a:ext cx="15398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3" name="Equation" r:id="rId15" imgW="1536033" imgH="672808" progId="Equation.DSMT4">
                  <p:embed/>
                </p:oleObj>
              </mc:Choice>
              <mc:Fallback>
                <p:oleObj name="Equation" r:id="rId15" imgW="1536033" imgH="672808" progId="Equation.DSMT4">
                  <p:embed/>
                  <p:pic>
                    <p:nvPicPr>
                      <p:cNvPr id="3688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084763"/>
                        <a:ext cx="15398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5"/>
          <p:cNvGraphicFramePr>
            <a:graphicFrameLocks noChangeAspect="1"/>
          </p:cNvGraphicFramePr>
          <p:nvPr/>
        </p:nvGraphicFramePr>
        <p:xfrm>
          <a:off x="5651500" y="5805488"/>
          <a:ext cx="14890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4" name="Equation" r:id="rId17" imgW="1485255" imgH="723586" progId="Equation.DSMT4">
                  <p:embed/>
                </p:oleObj>
              </mc:Choice>
              <mc:Fallback>
                <p:oleObj name="Equation" r:id="rId17" imgW="1485255" imgH="723586" progId="Equation.DSMT4">
                  <p:embed/>
                  <p:pic>
                    <p:nvPicPr>
                      <p:cNvPr id="3688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05488"/>
                        <a:ext cx="14890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26"/>
          <p:cNvGraphicFramePr>
            <a:graphicFrameLocks noChangeAspect="1"/>
          </p:cNvGraphicFramePr>
          <p:nvPr/>
        </p:nvGraphicFramePr>
        <p:xfrm>
          <a:off x="4500563" y="3860800"/>
          <a:ext cx="4352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5" name="Equation" r:id="rId19" imgW="4356100" imgH="558800" progId="Equation.DSMT4">
                  <p:embed/>
                </p:oleObj>
              </mc:Choice>
              <mc:Fallback>
                <p:oleObj name="Equation" r:id="rId19" imgW="4356100" imgH="558800" progId="Equation.DSMT4">
                  <p:embed/>
                  <p:pic>
                    <p:nvPicPr>
                      <p:cNvPr id="3688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4352925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7"/>
          <p:cNvSpPr txBox="1">
            <a:spLocks noChangeArrowheads="1"/>
          </p:cNvSpPr>
          <p:nvPr/>
        </p:nvSpPr>
        <p:spPr bwMode="auto">
          <a:xfrm>
            <a:off x="7019925" y="566102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</a:rPr>
              <a:t>或反過來</a:t>
            </a:r>
            <a:r>
              <a:rPr lang="en-US" altLang="zh-TW" sz="22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27549" y="886019"/>
            <a:ext cx="3225314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indent="0" eaLnBrk="1" hangingPunct="1">
              <a:spcBef>
                <a:spcPts val="2000"/>
              </a:spcBef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(1) Direct computation</a:t>
            </a:r>
          </a:p>
          <a:p>
            <a:pPr eaLnBrk="1" hangingPunct="1">
              <a:spcBef>
                <a:spcPct val="100000"/>
              </a:spcBef>
              <a:buFontTx/>
              <a:buAutoNum type="arabicParenBoth"/>
            </a:pPr>
            <a:endParaRPr lang="en-US" altLang="zh-TW" sz="2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(2) Separable variable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(3) Linear DE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ts val="17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(4) Exact equation</a:t>
            </a:r>
          </a:p>
        </p:txBody>
      </p:sp>
      <p:sp>
        <p:nvSpPr>
          <p:cNvPr id="2" name="矩形 1"/>
          <p:cNvSpPr/>
          <p:nvPr/>
        </p:nvSpPr>
        <p:spPr>
          <a:xfrm>
            <a:off x="467304" y="313532"/>
            <a:ext cx="7704855" cy="46166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Methods of Solving the 1</a:t>
            </a:r>
            <a:r>
              <a:rPr lang="en-US" altLang="zh-TW" sz="2400" b="1" baseline="30000" dirty="0">
                <a:solidFill>
                  <a:srgbClr val="FF0000"/>
                </a:solidFill>
                <a:ea typeface="新細明體" panose="02020500000000000000" pitchFamily="18" charset="-120"/>
              </a:rPr>
              <a:t>st</a:t>
            </a: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 Order DE   </a:t>
            </a:r>
          </a:p>
        </p:txBody>
      </p:sp>
    </p:spTree>
    <p:extLst>
      <p:ext uri="{BB962C8B-B14F-4D97-AF65-F5344CB8AC3E}">
        <p14:creationId xmlns:p14="http://schemas.microsoft.com/office/powerpoint/2010/main" val="119034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715A1-BFAC-4AD2-8E77-F0C18CDC25C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539750" y="404813"/>
            <a:ext cx="7704138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</a:rPr>
              <a:t>(4-1) Exact equation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</a:rPr>
              <a:t>變型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20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</a:rPr>
              <a:t>(4-2) Exact equation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</a:rPr>
              <a:t>變型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15000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</a:rPr>
              <a:t>(5) Homogeneous equation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900113" y="981075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1765300" y="804863"/>
          <a:ext cx="1757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4" name="Equation" r:id="rId3" imgW="1752600" imgH="774700" progId="Equation.DSMT4">
                  <p:embed/>
                </p:oleObj>
              </mc:Choice>
              <mc:Fallback>
                <p:oleObj name="Equation" r:id="rId3" imgW="1752600" imgH="774700" progId="Equation.DSMT4">
                  <p:embed/>
                  <p:pic>
                    <p:nvPicPr>
                      <p:cNvPr id="378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804863"/>
                        <a:ext cx="1757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827088" y="1700213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5" name="Equation" r:id="rId5" imgW="1638300" imgH="381000" progId="Equation.DSMT4">
                  <p:embed/>
                </p:oleObj>
              </mc:Choice>
              <mc:Fallback>
                <p:oleObj name="Equation" r:id="rId5" imgW="1638300" imgH="381000" progId="Equation.DSMT4">
                  <p:embed/>
                  <p:pic>
                    <p:nvPicPr>
                      <p:cNvPr id="378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2411413" y="1628775"/>
            <a:ext cx="215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independent of </a:t>
            </a:r>
            <a:r>
              <a:rPr lang="en-US" altLang="zh-TW" sz="22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4643438" y="476250"/>
            <a:ext cx="374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破解法：</a:t>
            </a:r>
          </a:p>
        </p:txBody>
      </p:sp>
      <p:graphicFrame>
        <p:nvGraphicFramePr>
          <p:cNvPr id="37897" name="Object 8"/>
          <p:cNvGraphicFramePr>
            <a:graphicFrameLocks noChangeAspect="1"/>
          </p:cNvGraphicFramePr>
          <p:nvPr/>
        </p:nvGraphicFramePr>
        <p:xfrm>
          <a:off x="5867400" y="260350"/>
          <a:ext cx="1993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6" name="Equation" r:id="rId7" imgW="1993680" imgH="596880" progId="Equation.DSMT4">
                  <p:embed/>
                </p:oleObj>
              </mc:Choice>
              <mc:Fallback>
                <p:oleObj name="Equation" r:id="rId7" imgW="1993680" imgH="596880" progId="Equation.DSMT4">
                  <p:embed/>
                  <p:pic>
                    <p:nvPicPr>
                      <p:cNvPr id="378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0350"/>
                        <a:ext cx="1993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9"/>
          <p:cNvGraphicFramePr>
            <a:graphicFrameLocks noChangeAspect="1"/>
          </p:cNvGraphicFramePr>
          <p:nvPr/>
        </p:nvGraphicFramePr>
        <p:xfrm>
          <a:off x="5219700" y="981075"/>
          <a:ext cx="2381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7" name="Equation" r:id="rId9" imgW="2374900" imgH="774700" progId="Equation.DSMT4">
                  <p:embed/>
                </p:oleObj>
              </mc:Choice>
              <mc:Fallback>
                <p:oleObj name="Equation" r:id="rId9" imgW="2374900" imgH="774700" progId="Equation.DSMT4">
                  <p:embed/>
                  <p:pic>
                    <p:nvPicPr>
                      <p:cNvPr id="378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981075"/>
                        <a:ext cx="23812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7739063" y="1125538"/>
            <a:ext cx="1081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is exact</a:t>
            </a:r>
            <a:endParaRPr lang="en-US" altLang="zh-TW" sz="2200" i="1">
              <a:latin typeface="Times New Roman" panose="02020603050405020304" pitchFamily="18" charset="0"/>
            </a:endParaRPr>
          </a:p>
        </p:txBody>
      </p:sp>
      <p:graphicFrame>
        <p:nvGraphicFramePr>
          <p:cNvPr id="37900" name="Object 11"/>
          <p:cNvGraphicFramePr>
            <a:graphicFrameLocks noChangeAspect="1"/>
          </p:cNvGraphicFramePr>
          <p:nvPr/>
        </p:nvGraphicFramePr>
        <p:xfrm>
          <a:off x="755650" y="3500438"/>
          <a:ext cx="158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8" name="Equation" r:id="rId11" imgW="1587500" imgH="381000" progId="Equation.DSMT4">
                  <p:embed/>
                </p:oleObj>
              </mc:Choice>
              <mc:Fallback>
                <p:oleObj name="Equation" r:id="rId11" imgW="1587500" imgH="381000" progId="Equation.DSMT4">
                  <p:embed/>
                  <p:pic>
                    <p:nvPicPr>
                      <p:cNvPr id="379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00438"/>
                        <a:ext cx="158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1042988" y="2781300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7902" name="Object 13"/>
          <p:cNvGraphicFramePr>
            <a:graphicFrameLocks noChangeAspect="1"/>
          </p:cNvGraphicFramePr>
          <p:nvPr/>
        </p:nvGraphicFramePr>
        <p:xfrm>
          <a:off x="1979613" y="2636838"/>
          <a:ext cx="17573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9" name="Equation" r:id="rId13" imgW="1752600" imgH="774700" progId="Equation.DSMT4">
                  <p:embed/>
                </p:oleObj>
              </mc:Choice>
              <mc:Fallback>
                <p:oleObj name="Equation" r:id="rId13" imgW="1752600" imgH="774700" progId="Equation.DSMT4">
                  <p:embed/>
                  <p:pic>
                    <p:nvPicPr>
                      <p:cNvPr id="3790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636838"/>
                        <a:ext cx="17573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339975" y="3429000"/>
            <a:ext cx="215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independent of </a:t>
            </a:r>
            <a:r>
              <a:rPr lang="en-US" altLang="zh-TW" sz="22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4643438" y="22764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破解法：</a:t>
            </a:r>
          </a:p>
        </p:txBody>
      </p:sp>
      <p:graphicFrame>
        <p:nvGraphicFramePr>
          <p:cNvPr id="37905" name="Object 16"/>
          <p:cNvGraphicFramePr>
            <a:graphicFrameLocks noChangeAspect="1"/>
          </p:cNvGraphicFramePr>
          <p:nvPr/>
        </p:nvGraphicFramePr>
        <p:xfrm>
          <a:off x="5867400" y="2060575"/>
          <a:ext cx="196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0" name="Equation" r:id="rId15" imgW="1968480" imgH="609480" progId="Equation.DSMT4">
                  <p:embed/>
                </p:oleObj>
              </mc:Choice>
              <mc:Fallback>
                <p:oleObj name="Equation" r:id="rId15" imgW="1968480" imgH="609480" progId="Equation.DSMT4">
                  <p:embed/>
                  <p:pic>
                    <p:nvPicPr>
                      <p:cNvPr id="379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60575"/>
                        <a:ext cx="1968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7"/>
          <p:cNvGraphicFramePr>
            <a:graphicFrameLocks noChangeAspect="1"/>
          </p:cNvGraphicFramePr>
          <p:nvPr/>
        </p:nvGraphicFramePr>
        <p:xfrm>
          <a:off x="5291138" y="2995613"/>
          <a:ext cx="23701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1" name="Equation" r:id="rId17" imgW="2362200" imgH="774700" progId="Equation.DSMT4">
                  <p:embed/>
                </p:oleObj>
              </mc:Choice>
              <mc:Fallback>
                <p:oleObj name="Equation" r:id="rId17" imgW="2362200" imgH="774700" progId="Equation.DSMT4">
                  <p:embed/>
                  <p:pic>
                    <p:nvPicPr>
                      <p:cNvPr id="3790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995613"/>
                        <a:ext cx="237013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7739063" y="3140075"/>
            <a:ext cx="1081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is exact</a:t>
            </a:r>
            <a:endParaRPr lang="en-US" altLang="zh-TW" sz="2200" i="1">
              <a:latin typeface="Times New Roman" panose="02020603050405020304" pitchFamily="18" charset="0"/>
            </a:endParaRP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900113" y="4724400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7909" name="Object 20"/>
          <p:cNvGraphicFramePr>
            <a:graphicFrameLocks noChangeAspect="1"/>
          </p:cNvGraphicFramePr>
          <p:nvPr/>
        </p:nvGraphicFramePr>
        <p:xfrm>
          <a:off x="1835150" y="4581525"/>
          <a:ext cx="1757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2" name="Equation" r:id="rId19" imgW="1752600" imgH="774700" progId="Equation.DSMT4">
                  <p:embed/>
                </p:oleObj>
              </mc:Choice>
              <mc:Fallback>
                <p:oleObj name="Equation" r:id="rId19" imgW="1752600" imgH="774700" progId="Equation.DSMT4">
                  <p:embed/>
                  <p:pic>
                    <p:nvPicPr>
                      <p:cNvPr id="3790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81525"/>
                        <a:ext cx="17573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1"/>
          <p:cNvGraphicFramePr>
            <a:graphicFrameLocks noChangeAspect="1"/>
          </p:cNvGraphicFramePr>
          <p:nvPr/>
        </p:nvGraphicFramePr>
        <p:xfrm>
          <a:off x="1763713" y="5949950"/>
          <a:ext cx="2374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3" name="Equation" r:id="rId21" imgW="2374900" imgH="393700" progId="Equation.DSMT4">
                  <p:embed/>
                </p:oleObj>
              </mc:Choice>
              <mc:Fallback>
                <p:oleObj name="Equation" r:id="rId21" imgW="2374900" imgH="393700" progId="Equation.DSMT4">
                  <p:embed/>
                  <p:pic>
                    <p:nvPicPr>
                      <p:cNvPr id="379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949950"/>
                        <a:ext cx="23749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22"/>
          <p:cNvGraphicFramePr>
            <a:graphicFrameLocks noChangeAspect="1"/>
          </p:cNvGraphicFramePr>
          <p:nvPr/>
        </p:nvGraphicFramePr>
        <p:xfrm>
          <a:off x="1763713" y="5445125"/>
          <a:ext cx="2492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4" name="Equation" r:id="rId23" imgW="2489200" imgH="393700" progId="Equation.DSMT4">
                  <p:embed/>
                </p:oleObj>
              </mc:Choice>
              <mc:Fallback>
                <p:oleObj name="Equation" r:id="rId23" imgW="2489200" imgH="393700" progId="Equation.DSMT4">
                  <p:embed/>
                  <p:pic>
                    <p:nvPicPr>
                      <p:cNvPr id="3791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445125"/>
                        <a:ext cx="24923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Text Box 23"/>
          <p:cNvSpPr txBox="1">
            <a:spLocks noChangeArrowheads="1"/>
          </p:cNvSpPr>
          <p:nvPr/>
        </p:nvSpPr>
        <p:spPr bwMode="auto">
          <a:xfrm>
            <a:off x="4643438" y="4149725"/>
            <a:ext cx="43211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破解法：</a:t>
            </a:r>
            <a:r>
              <a:rPr lang="en-US" altLang="zh-TW" sz="2200" i="1" dirty="0">
                <a:latin typeface="Times New Roman" panose="02020603050405020304" pitchFamily="18" charset="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</a:rPr>
              <a:t>/</a:t>
            </a:r>
            <a:r>
              <a:rPr lang="en-US" altLang="zh-TW" sz="2200" i="1" dirty="0">
                <a:latin typeface="Times New Roman" panose="02020603050405020304" pitchFamily="18" charset="0"/>
              </a:rPr>
              <a:t>x,</a:t>
            </a:r>
            <a:r>
              <a:rPr lang="en-US" altLang="zh-TW" sz="2200" dirty="0">
                <a:latin typeface="Times New Roman" panose="02020603050405020304" pitchFamily="18" charset="0"/>
              </a:rPr>
              <a:t>   (</a:t>
            </a:r>
            <a:r>
              <a:rPr lang="en-US" altLang="zh-TW" sz="2200" i="1" dirty="0">
                <a:latin typeface="Times New Roman" panose="02020603050405020304" pitchFamily="18" charset="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</a:rPr>
              <a:t> = </a:t>
            </a:r>
            <a:r>
              <a:rPr lang="en-US" altLang="zh-TW" sz="2200" i="1" dirty="0" err="1">
                <a:latin typeface="Times New Roman" panose="02020603050405020304" pitchFamily="18" charset="0"/>
              </a:rPr>
              <a:t>xu</a:t>
            </a:r>
            <a:r>
              <a:rPr lang="en-US" altLang="zh-TW" sz="22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       </a:t>
            </a:r>
            <a:r>
              <a:rPr lang="zh-TW" altLang="en-US" sz="2200" dirty="0">
                <a:latin typeface="Times New Roman" panose="02020603050405020304" pitchFamily="18" charset="0"/>
              </a:rPr>
              <a:t>再用 </a:t>
            </a:r>
            <a:r>
              <a:rPr lang="en-US" altLang="zh-TW" sz="2200" dirty="0">
                <a:latin typeface="Times New Roman" panose="02020603050405020304" pitchFamily="18" charset="0"/>
              </a:rPr>
              <a:t>separable variable method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7913" name="Object 24"/>
          <p:cNvGraphicFramePr>
            <a:graphicFrameLocks noChangeAspect="1"/>
          </p:cNvGraphicFramePr>
          <p:nvPr/>
        </p:nvGraphicFramePr>
        <p:xfrm>
          <a:off x="5794375" y="4724400"/>
          <a:ext cx="166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5" name="Equation" r:id="rId25" imgW="1662978" imgH="317362" progId="Equation.DSMT4">
                  <p:embed/>
                </p:oleObj>
              </mc:Choice>
              <mc:Fallback>
                <p:oleObj name="Equation" r:id="rId25" imgW="1662978" imgH="317362" progId="Equation.DSMT4">
                  <p:embed/>
                  <p:pic>
                    <p:nvPicPr>
                      <p:cNvPr id="3791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724400"/>
                        <a:ext cx="1663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06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854275-E540-4E37-ADF6-683783E5603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11188" y="476250"/>
            <a:ext cx="7561262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(6) Bernoulli’s Equation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(7)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Ax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By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TW" sz="22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1079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1619250" y="1052513"/>
          <a:ext cx="266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0" name="Equation" r:id="rId3" imgW="2667000" imgH="673100" progId="Equation.DSMT4">
                  <p:embed/>
                </p:oleObj>
              </mc:Choice>
              <mc:Fallback>
                <p:oleObj name="Equation" r:id="rId3" imgW="2667000" imgH="673100" progId="Equation.DSMT4">
                  <p:embed/>
                  <p:pic>
                    <p:nvPicPr>
                      <p:cNvPr id="389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52513"/>
                        <a:ext cx="2667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870451" y="477352"/>
            <a:ext cx="39608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</a:rPr>
              <a:t>破解法： </a:t>
            </a:r>
            <a:r>
              <a:rPr lang="en-US" altLang="zh-TW" sz="2200" i="1" dirty="0">
                <a:latin typeface="Times New Roman" panose="02020603050405020304" pitchFamily="18" charset="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</a:rPr>
              <a:t>y</a:t>
            </a:r>
            <a:r>
              <a:rPr lang="en-US" altLang="zh-TW" sz="2200" baseline="30000" dirty="0">
                <a:latin typeface="Times New Roman" panose="02020603050405020304" pitchFamily="18" charset="0"/>
              </a:rPr>
              <a:t>1–</a:t>
            </a:r>
            <a:r>
              <a:rPr lang="en-US" altLang="zh-TW" sz="2200" i="1" baseline="30000" dirty="0">
                <a:latin typeface="Times New Roman" panose="02020603050405020304" pitchFamily="18" charset="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       </a:t>
            </a:r>
            <a:r>
              <a:rPr lang="zh-TW" altLang="en-US" sz="2200" dirty="0">
                <a:latin typeface="Times New Roman" panose="02020603050405020304" pitchFamily="18" charset="0"/>
              </a:rPr>
              <a:t>再用 </a:t>
            </a:r>
            <a:r>
              <a:rPr lang="en-US" altLang="zh-TW" sz="2200" dirty="0">
                <a:latin typeface="Times New Roman" panose="02020603050405020304" pitchFamily="18" charset="0"/>
              </a:rPr>
              <a:t>linear DE </a:t>
            </a:r>
            <a:r>
              <a:rPr lang="zh-TW" altLang="en-US" sz="2200" dirty="0">
                <a:latin typeface="Times New Roman" panose="02020603050405020304" pitchFamily="18" charset="0"/>
              </a:rPr>
              <a:t>的方法</a:t>
            </a:r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5654675" y="949325"/>
          <a:ext cx="1917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1" name="Equation" r:id="rId5" imgW="1916868" imgH="723586" progId="Equation.DSMT4">
                  <p:embed/>
                </p:oleObj>
              </mc:Choice>
              <mc:Fallback>
                <p:oleObj name="Equation" r:id="rId5" imgW="1916868" imgH="723586" progId="Equation.DSMT4">
                  <p:embed/>
                  <p:pic>
                    <p:nvPicPr>
                      <p:cNvPr id="38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949325"/>
                        <a:ext cx="1917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755650" y="2924175"/>
            <a:ext cx="1081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條件：</a:t>
            </a:r>
          </a:p>
        </p:txBody>
      </p:sp>
      <p:graphicFrame>
        <p:nvGraphicFramePr>
          <p:cNvPr id="38921" name="Object 8"/>
          <p:cNvGraphicFramePr>
            <a:graphicFrameLocks noChangeAspect="1"/>
          </p:cNvGraphicFramePr>
          <p:nvPr/>
        </p:nvGraphicFramePr>
        <p:xfrm>
          <a:off x="1619250" y="2781300"/>
          <a:ext cx="2387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2" name="Equation" r:id="rId7" imgW="2387600" imgH="673100" progId="Equation.DSMT4">
                  <p:embed/>
                </p:oleObj>
              </mc:Choice>
              <mc:Fallback>
                <p:oleObj name="Equation" r:id="rId7" imgW="2387600" imgH="673100" progId="Equation.DSMT4">
                  <p:embed/>
                  <p:pic>
                    <p:nvPicPr>
                      <p:cNvPr id="389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81300"/>
                        <a:ext cx="2387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572000" y="2349500"/>
            <a:ext cx="3960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破解法： </a:t>
            </a:r>
            <a:r>
              <a:rPr lang="en-US" altLang="zh-TW" sz="2200" i="1">
                <a:latin typeface="Times New Roman" panose="02020603050405020304" pitchFamily="18" charset="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</a:rPr>
              <a:t>Ax + By + c</a:t>
            </a:r>
            <a:r>
              <a:rPr lang="en-US" altLang="zh-TW" sz="22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5795963" y="2852738"/>
          <a:ext cx="1638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3" name="Equation" r:id="rId9" imgW="1637589" imgH="672808" progId="Equation.DSMT4">
                  <p:embed/>
                </p:oleObj>
              </mc:Choice>
              <mc:Fallback>
                <p:oleObj name="Equation" r:id="rId9" imgW="1637589" imgH="672808" progId="Equation.DSMT4">
                  <p:embed/>
                  <p:pic>
                    <p:nvPicPr>
                      <p:cNvPr id="38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852738"/>
                        <a:ext cx="1638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02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1D2C7E7-7917-4D3C-B90C-78221E52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24744"/>
            <a:ext cx="7920038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If                                    ,        then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                                                         where    </a:t>
            </a:r>
            <a:r>
              <a:rPr lang="en-US" altLang="zh-TW" sz="2200" i="1">
                <a:latin typeface="Times New Roman" panose="02020603050405020304" pitchFamily="18" charset="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</a:rPr>
              <a:t>) = 1/</a:t>
            </a:r>
            <a:r>
              <a:rPr lang="en-US" altLang="zh-TW" sz="2200" i="1">
                <a:latin typeface="Times New Roman" panose="02020603050405020304" pitchFamily="18" charset="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    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                                                        where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</a:endParaRPr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C49D5BDF-197D-4ED8-8A82-2A487B41F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73294"/>
              </p:ext>
            </p:extLst>
          </p:nvPr>
        </p:nvGraphicFramePr>
        <p:xfrm>
          <a:off x="1261741" y="1021557"/>
          <a:ext cx="16351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4" name="Equation" r:id="rId3" imgW="1637589" imgH="672808" progId="Equation.DSMT4">
                  <p:embed/>
                </p:oleObj>
              </mc:Choice>
              <mc:Fallback>
                <p:oleObj name="Equation" r:id="rId3" imgW="1637589" imgH="672808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741" y="1021557"/>
                        <a:ext cx="1635125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8030E134-141F-4A1E-A588-DB3E1A634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31212"/>
              </p:ext>
            </p:extLst>
          </p:nvPr>
        </p:nvGraphicFramePr>
        <p:xfrm>
          <a:off x="1333178" y="1932782"/>
          <a:ext cx="1635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5" name="Equation" r:id="rId5" imgW="1637589" imgH="723586" progId="Equation.DSMT4">
                  <p:embed/>
                </p:oleObj>
              </mc:Choice>
              <mc:Fallback>
                <p:oleObj name="Equation" r:id="rId5" imgW="1637589" imgH="723586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78" y="1932782"/>
                        <a:ext cx="1635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A6816BFD-115A-4645-B08C-13B2EFC5F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63164"/>
              </p:ext>
            </p:extLst>
          </p:nvPr>
        </p:nvGraphicFramePr>
        <p:xfrm>
          <a:off x="1258566" y="2996407"/>
          <a:ext cx="19256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6" name="Equation" r:id="rId7" imgW="1930400" imgH="317500" progId="Equation.DSMT4">
                  <p:embed/>
                </p:oleObj>
              </mc:Choice>
              <mc:Fallback>
                <p:oleObj name="Equation" r:id="rId7" imgW="1930400" imgH="317500" progId="Equation.DSMT4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66" y="2996407"/>
                        <a:ext cx="1925637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F2E5D0F-E388-4C7D-A35E-43666CA90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94428"/>
              </p:ext>
            </p:extLst>
          </p:nvPr>
        </p:nvGraphicFramePr>
        <p:xfrm>
          <a:off x="1258566" y="3645694"/>
          <a:ext cx="22431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7" name="Equation" r:id="rId9" imgW="2247900" imgH="469900" progId="Equation.DSMT4">
                  <p:embed/>
                </p:oleObj>
              </mc:Choice>
              <mc:Fallback>
                <p:oleObj name="Equation" r:id="rId9" imgW="2247900" imgH="469900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66" y="3645694"/>
                        <a:ext cx="22431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>
            <a:extLst>
              <a:ext uri="{FF2B5EF4-FFF2-40B4-BE49-F238E27FC236}">
                <a16:creationId xmlns:a16="http://schemas.microsoft.com/office/drawing/2014/main" id="{38B528E7-6EA0-4F83-99AF-41C411887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191" y="170100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9B71C233-8DC6-4BF3-A937-234C6EC5F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191" y="256460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8D8651F3-AEB4-47AF-A02D-D74CA3DD1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191" y="3356769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4F8BCC23-A373-416B-A553-09C7471A2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7853" y="422195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id="{6E30B310-B675-4EB1-9582-6AF99E17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613178"/>
              </p:ext>
            </p:extLst>
          </p:nvPr>
        </p:nvGraphicFramePr>
        <p:xfrm>
          <a:off x="1331591" y="4509294"/>
          <a:ext cx="2305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8" name="Equation" r:id="rId11" imgW="2311400" imgH="342900" progId="Equation.DSMT4">
                  <p:embed/>
                </p:oleObj>
              </mc:Choice>
              <mc:Fallback>
                <p:oleObj name="Equation" r:id="rId11" imgW="2311400" imgH="342900" progId="Equation.DSMT4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591" y="4509294"/>
                        <a:ext cx="2305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13">
            <a:extLst>
              <a:ext uri="{FF2B5EF4-FFF2-40B4-BE49-F238E27FC236}">
                <a16:creationId xmlns:a16="http://schemas.microsoft.com/office/drawing/2014/main" id="{31F60C18-8ED1-4B9A-A12E-77828E2F4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891" y="422195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3" name="Object 14">
            <a:extLst>
              <a:ext uri="{FF2B5EF4-FFF2-40B4-BE49-F238E27FC236}">
                <a16:creationId xmlns:a16="http://schemas.microsoft.com/office/drawing/2014/main" id="{DEA38878-43BD-49E4-A3DA-E1E4A2C36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39389"/>
              </p:ext>
            </p:extLst>
          </p:nvPr>
        </p:nvGraphicFramePr>
        <p:xfrm>
          <a:off x="1476053" y="5301457"/>
          <a:ext cx="17843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9" name="Equation" r:id="rId13" imgW="1790700" imgH="317500" progId="Equation.DSMT4">
                  <p:embed/>
                </p:oleObj>
              </mc:Choice>
              <mc:Fallback>
                <p:oleObj name="Equation" r:id="rId13" imgW="1790700" imgH="317500" progId="Equation.DSMT4">
                  <p:embed/>
                  <p:pic>
                    <p:nvPicPr>
                      <p:cNvPr id="112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053" y="5301457"/>
                        <a:ext cx="1784350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>
            <a:extLst>
              <a:ext uri="{FF2B5EF4-FFF2-40B4-BE49-F238E27FC236}">
                <a16:creationId xmlns:a16="http://schemas.microsoft.com/office/drawing/2014/main" id="{F679D062-B111-4F6E-9C79-07C7B9C64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66241"/>
              </p:ext>
            </p:extLst>
          </p:nvPr>
        </p:nvGraphicFramePr>
        <p:xfrm>
          <a:off x="5219378" y="4366419"/>
          <a:ext cx="1558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0" name="Equation" r:id="rId15" imgW="1562100" imgH="723900" progId="Equation.DSMT4">
                  <p:embed/>
                </p:oleObj>
              </mc:Choice>
              <mc:Fallback>
                <p:oleObj name="Equation" r:id="rId15" imgW="1562100" imgH="723900" progId="Equation.DSMT4">
                  <p:embed/>
                  <p:pic>
                    <p:nvPicPr>
                      <p:cNvPr id="112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378" y="4366419"/>
                        <a:ext cx="1558925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">
            <a:extLst>
              <a:ext uri="{FF2B5EF4-FFF2-40B4-BE49-F238E27FC236}">
                <a16:creationId xmlns:a16="http://schemas.microsoft.com/office/drawing/2014/main" id="{F7D82621-4FFF-40F2-BA99-A6A130F90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40588"/>
              </p:ext>
            </p:extLst>
          </p:nvPr>
        </p:nvGraphicFramePr>
        <p:xfrm>
          <a:off x="7019603" y="4366419"/>
          <a:ext cx="1546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1" name="Equation" r:id="rId17" imgW="1548728" imgH="672808" progId="Equation.DSMT4">
                  <p:embed/>
                </p:oleObj>
              </mc:Choice>
              <mc:Fallback>
                <p:oleObj name="Equation" r:id="rId17" imgW="1548728" imgH="672808" progId="Equation.DSMT4">
                  <p:embed/>
                  <p:pic>
                    <p:nvPicPr>
                      <p:cNvPr id="112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603" y="4366419"/>
                        <a:ext cx="1546225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7">
            <a:extLst>
              <a:ext uri="{FF2B5EF4-FFF2-40B4-BE49-F238E27FC236}">
                <a16:creationId xmlns:a16="http://schemas.microsoft.com/office/drawing/2014/main" id="{D3867408-D8A6-426A-BF12-86640B13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3" y="2782094"/>
            <a:ext cx="1584325" cy="5048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DB59DBC5-F65C-4171-B5C2-3466D01AA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591" y="4148932"/>
            <a:ext cx="1008062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19">
            <a:extLst>
              <a:ext uri="{FF2B5EF4-FFF2-40B4-BE49-F238E27FC236}">
                <a16:creationId xmlns:a16="http://schemas.microsoft.com/office/drawing/2014/main" id="{D31B2638-BD78-40F6-8E7A-D718054B2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591" y="4869657"/>
            <a:ext cx="1008062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57DC6CFB-A1B1-44B1-B62A-7CA267139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116" y="4148932"/>
            <a:ext cx="935037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21">
            <a:extLst>
              <a:ext uri="{FF2B5EF4-FFF2-40B4-BE49-F238E27FC236}">
                <a16:creationId xmlns:a16="http://schemas.microsoft.com/office/drawing/2014/main" id="{1BF9FD38-AFC4-4833-996F-AD936A739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553" y="4869657"/>
            <a:ext cx="1079500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CD96EB0F-7CF5-4DC6-87C5-C3D5B319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178" y="2132807"/>
            <a:ext cx="165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分離變數</a:t>
            </a: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F834A26C-80A5-455B-A7D2-DC3CA8DD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16" y="3645694"/>
            <a:ext cx="1655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個別積分</a:t>
            </a:r>
          </a:p>
        </p:txBody>
      </p:sp>
      <p:sp>
        <p:nvSpPr>
          <p:cNvPr id="43" name="Line 28">
            <a:extLst>
              <a:ext uri="{FF2B5EF4-FFF2-40B4-BE49-F238E27FC236}">
                <a16:creationId xmlns:a16="http://schemas.microsoft.com/office/drawing/2014/main" id="{482287E6-DC18-42D5-B825-3543623DB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653" y="4941094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58E93D6-2022-48EF-8386-485019B3EB0D}"/>
              </a:ext>
            </a:extLst>
          </p:cNvPr>
          <p:cNvSpPr/>
          <p:nvPr/>
        </p:nvSpPr>
        <p:spPr>
          <a:xfrm>
            <a:off x="467304" y="313532"/>
            <a:ext cx="7704855" cy="46166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(2) Separable Variable Method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BAEB4A7-0109-4C9C-BF3A-016F0ACC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72" y="5979320"/>
            <a:ext cx="4464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Extra Step: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98448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28171" y="328643"/>
            <a:ext cx="4343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[Example 1] </a:t>
            </a:r>
            <a:r>
              <a:rPr lang="en-US" altLang="zh-TW" sz="2200" dirty="0">
                <a:latin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</a:rPr>
              <a:t>, Page 48) 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619052" y="1485305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54708"/>
              </p:ext>
            </p:extLst>
          </p:nvPr>
        </p:nvGraphicFramePr>
        <p:xfrm>
          <a:off x="1187252" y="1845667"/>
          <a:ext cx="11160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8" name="Equation" r:id="rId3" imgW="1117115" imgH="723586" progId="Equation.DSMT4">
                  <p:embed/>
                </p:oleObj>
              </mc:Choice>
              <mc:Fallback>
                <p:oleObj name="Equation" r:id="rId3" imgW="1117115" imgH="723586" progId="Equation.DSMT4">
                  <p:embed/>
                  <p:pic>
                    <p:nvPicPr>
                      <p:cNvPr id="133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252" y="1845667"/>
                        <a:ext cx="11160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403152" y="2564805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5351"/>
              </p:ext>
            </p:extLst>
          </p:nvPr>
        </p:nvGraphicFramePr>
        <p:xfrm>
          <a:off x="1114227" y="2996605"/>
          <a:ext cx="2028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9" name="Equation" r:id="rId5" imgW="2032000" imgH="368300" progId="Equation.DSMT4">
                  <p:embed/>
                </p:oleObj>
              </mc:Choice>
              <mc:Fallback>
                <p:oleObj name="Equation" r:id="rId5" imgW="2032000" imgH="368300" progId="Equation.DSMT4">
                  <p:embed/>
                  <p:pic>
                    <p:nvPicPr>
                      <p:cNvPr id="133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227" y="2996605"/>
                        <a:ext cx="2028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1763514" y="3356967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34896"/>
              </p:ext>
            </p:extLst>
          </p:nvPr>
        </p:nvGraphicFramePr>
        <p:xfrm>
          <a:off x="898327" y="3788767"/>
          <a:ext cx="13811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0" name="Equation" r:id="rId7" imgW="1383699" imgH="406224" progId="Equation.DSMT4">
                  <p:embed/>
                </p:oleObj>
              </mc:Choice>
              <mc:Fallback>
                <p:oleObj name="Equation" r:id="rId7" imgW="1383699" imgH="406224" progId="Equation.DSMT4">
                  <p:embed/>
                  <p:pic>
                    <p:nvPicPr>
                      <p:cNvPr id="133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27" y="3788767"/>
                        <a:ext cx="13811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70662"/>
              </p:ext>
            </p:extLst>
          </p:nvPr>
        </p:nvGraphicFramePr>
        <p:xfrm>
          <a:off x="2843014" y="3788767"/>
          <a:ext cx="1470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1" name="Equation" r:id="rId9" imgW="1473200" imgH="381000" progId="Equation.DSMT4">
                  <p:embed/>
                </p:oleObj>
              </mc:Choice>
              <mc:Fallback>
                <p:oleObj name="Equation" r:id="rId9" imgW="1473200" imgH="381000" progId="Equation.DSMT4">
                  <p:embed/>
                  <p:pic>
                    <p:nvPicPr>
                      <p:cNvPr id="133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014" y="3788767"/>
                        <a:ext cx="1470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2339777" y="400466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H="1">
            <a:off x="2482652" y="414913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69942"/>
              </p:ext>
            </p:extLst>
          </p:nvPr>
        </p:nvGraphicFramePr>
        <p:xfrm>
          <a:off x="772914" y="4568230"/>
          <a:ext cx="2949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2" name="Equation" r:id="rId11" imgW="2959100" imgH="393700" progId="Equation.DSMT4">
                  <p:embed/>
                </p:oleObj>
              </mc:Choice>
              <mc:Fallback>
                <p:oleObj name="Equation" r:id="rId11" imgW="2959100" imgH="393700" progId="Equation.DSMT4">
                  <p:embed/>
                  <p:pic>
                    <p:nvPicPr>
                      <p:cNvPr id="1332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14" y="4568230"/>
                        <a:ext cx="29495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2050852" y="494129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4041"/>
              </p:ext>
            </p:extLst>
          </p:nvPr>
        </p:nvGraphicFramePr>
        <p:xfrm>
          <a:off x="1423789" y="5366742"/>
          <a:ext cx="12779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3" name="Equation" r:id="rId13" imgW="1282144" imgH="317362" progId="Equation.DSMT4">
                  <p:embed/>
                </p:oleObj>
              </mc:Choice>
              <mc:Fallback>
                <p:oleObj name="Equation" r:id="rId13" imgW="1282144" imgH="317362" progId="Equation.DSMT4">
                  <p:embed/>
                  <p:pic>
                    <p:nvPicPr>
                      <p:cNvPr id="133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789" y="5366742"/>
                        <a:ext cx="1277938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71697"/>
              </p:ext>
            </p:extLst>
          </p:nvPr>
        </p:nvGraphicFramePr>
        <p:xfrm>
          <a:off x="4139952" y="4593629"/>
          <a:ext cx="86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4" name="Equation" r:id="rId15" imgW="863225" imgH="317362" progId="Equation.DSMT4">
                  <p:embed/>
                </p:oleObj>
              </mc:Choice>
              <mc:Fallback>
                <p:oleObj name="Equation" r:id="rId15" imgW="863225" imgH="317362" progId="Equation.DSMT4">
                  <p:embed/>
                  <p:pic>
                    <p:nvPicPr>
                      <p:cNvPr id="133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593629"/>
                        <a:ext cx="863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50627" y="1917105"/>
            <a:ext cx="936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250627" y="2925167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</a:p>
        </p:txBody>
      </p:sp>
      <p:sp>
        <p:nvSpPr>
          <p:cNvPr id="13339" name="Line 26"/>
          <p:cNvSpPr>
            <a:spLocks noChangeShapeType="1"/>
          </p:cNvSpPr>
          <p:nvPr/>
        </p:nvSpPr>
        <p:spPr bwMode="auto">
          <a:xfrm>
            <a:off x="2122289" y="2564805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77139"/>
              </p:ext>
            </p:extLst>
          </p:nvPr>
        </p:nvGraphicFramePr>
        <p:xfrm>
          <a:off x="1060252" y="858166"/>
          <a:ext cx="14954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5" name="Equation" r:id="rId17" imgW="1498320" imgH="672840" progId="Equation.DSMT4">
                  <p:embed/>
                </p:oleObj>
              </mc:Choice>
              <mc:Fallback>
                <p:oleObj name="Equation" r:id="rId17" imgW="1498320" imgH="672840" progId="Equation.DSMT4">
                  <p:embed/>
                  <p:pic>
                    <p:nvPicPr>
                      <p:cNvPr id="133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252" y="858166"/>
                        <a:ext cx="14954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47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58E93D6-2022-48EF-8386-485019B3EB0D}"/>
              </a:ext>
            </a:extLst>
          </p:cNvPr>
          <p:cNvSpPr/>
          <p:nvPr/>
        </p:nvSpPr>
        <p:spPr>
          <a:xfrm>
            <a:off x="467304" y="313532"/>
            <a:ext cx="7704855" cy="46166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(3) Linear DE Method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85E55CEA-CD64-4DE5-9378-6C1A03E4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49788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(Step 1)</a:t>
            </a:r>
            <a:r>
              <a:rPr lang="en-US" altLang="zh-TW" sz="2200" dirty="0">
                <a:latin typeface="Times New Roman" panose="02020603050405020304" pitchFamily="18" charset="0"/>
              </a:rPr>
              <a:t> Obtain the 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standard form</a:t>
            </a:r>
            <a:r>
              <a:rPr lang="en-US" altLang="zh-TW" sz="2200" dirty="0">
                <a:latin typeface="Times New Roman" panose="02020603050405020304" pitchFamily="18" charset="0"/>
              </a:rPr>
              <a:t> and find </a:t>
            </a:r>
            <a:r>
              <a:rPr lang="en-US" altLang="zh-TW" sz="2200" i="1" dirty="0">
                <a:latin typeface="Times New Roman" panose="02020603050405020304" pitchFamily="18" charset="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2)</a:t>
            </a:r>
            <a:r>
              <a:rPr lang="en-US" altLang="zh-TW" sz="2200" dirty="0">
                <a:latin typeface="Times New Roman" panose="02020603050405020304" pitchFamily="18" charset="0"/>
              </a:rPr>
              <a:t> Calculate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3)</a:t>
            </a:r>
            <a:r>
              <a:rPr lang="en-US" altLang="zh-TW" sz="2200" dirty="0">
                <a:latin typeface="Times New Roman" panose="02020603050405020304" pitchFamily="18" charset="0"/>
              </a:rPr>
              <a:t> The standard form of the linear 1</a:t>
            </a:r>
            <a:r>
              <a:rPr lang="en-US" altLang="zh-TW" sz="2200" baseline="30000" dirty="0">
                <a:latin typeface="Times New Roman" panose="02020603050405020304" pitchFamily="18" charset="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</a:rPr>
              <a:t> order DE can be rewritten as: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(Step 4)</a:t>
            </a:r>
            <a:r>
              <a:rPr lang="en-US" altLang="zh-TW" sz="2200" dirty="0">
                <a:latin typeface="Times New Roman" panose="02020603050405020304" pitchFamily="18" charset="0"/>
              </a:rPr>
              <a:t> Further solve the equation. </a:t>
            </a:r>
          </a:p>
        </p:txBody>
      </p:sp>
      <p:graphicFrame>
        <p:nvGraphicFramePr>
          <p:cNvPr id="45" name="Object 4">
            <a:extLst>
              <a:ext uri="{FF2B5EF4-FFF2-40B4-BE49-F238E27FC236}">
                <a16:creationId xmlns:a16="http://schemas.microsoft.com/office/drawing/2014/main" id="{4652AD2C-120C-4347-AF05-2DDA9F020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44594"/>
              </p:ext>
            </p:extLst>
          </p:nvPr>
        </p:nvGraphicFramePr>
        <p:xfrm>
          <a:off x="2699792" y="2288229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4" name="Equation" r:id="rId3" imgW="774364" imgH="431613" progId="Equation.DSMT4">
                  <p:embed/>
                </p:oleObj>
              </mc:Choice>
              <mc:Fallback>
                <p:oleObj name="Equation" r:id="rId3" imgW="774364" imgH="431613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288229"/>
                        <a:ext cx="774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>
            <a:extLst>
              <a:ext uri="{FF2B5EF4-FFF2-40B4-BE49-F238E27FC236}">
                <a16:creationId xmlns:a16="http://schemas.microsoft.com/office/drawing/2014/main" id="{DFB6A9BE-3504-4786-B91B-0A871596D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77504"/>
              </p:ext>
            </p:extLst>
          </p:nvPr>
        </p:nvGraphicFramePr>
        <p:xfrm>
          <a:off x="2123727" y="3267052"/>
          <a:ext cx="3133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5" name="Equation" r:id="rId5" imgW="3136900" imgH="685800" progId="Equation.DSMT4">
                  <p:embed/>
                </p:oleObj>
              </mc:Choice>
              <mc:Fallback>
                <p:oleObj name="Equation" r:id="rId5" imgW="3136900" imgH="685800" progId="Equation.DSMT4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7" y="3267052"/>
                        <a:ext cx="3133725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2">
            <a:extLst>
              <a:ext uri="{FF2B5EF4-FFF2-40B4-BE49-F238E27FC236}">
                <a16:creationId xmlns:a16="http://schemas.microsoft.com/office/drawing/2014/main" id="{ADB0BF1D-85A2-4646-A114-B5BB6CA0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4895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(Extra Step)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Initial conditions</a:t>
            </a:r>
          </a:p>
        </p:txBody>
      </p:sp>
      <p:graphicFrame>
        <p:nvGraphicFramePr>
          <p:cNvPr id="54" name="Object 4">
            <a:extLst>
              <a:ext uri="{FF2B5EF4-FFF2-40B4-BE49-F238E27FC236}">
                <a16:creationId xmlns:a16="http://schemas.microsoft.com/office/drawing/2014/main" id="{0B2291E0-3FBC-4479-B67A-685A65E87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65631"/>
              </p:ext>
            </p:extLst>
          </p:nvPr>
        </p:nvGraphicFramePr>
        <p:xfrm>
          <a:off x="2586484" y="1394702"/>
          <a:ext cx="22082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6" name="Equation" r:id="rId7" imgW="2209800" imgH="673100" progId="Equation.DSMT4">
                  <p:embed/>
                </p:oleObj>
              </mc:Choice>
              <mc:Fallback>
                <p:oleObj name="Equation" r:id="rId7" imgW="2209800" imgH="673100" progId="Equation.DSMT4">
                  <p:embed/>
                  <p:pic>
                    <p:nvPicPr>
                      <p:cNvPr id="307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484" y="1394702"/>
                        <a:ext cx="2208212" cy="673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5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28171" y="328643"/>
            <a:ext cx="398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[Example 2] </a:t>
            </a:r>
            <a:r>
              <a:rPr lang="en-US" altLang="zh-TW" sz="2200" dirty="0">
                <a:latin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</a:rPr>
              <a:t>, Page 58)</a:t>
            </a:r>
            <a:endParaRPr lang="en-US" altLang="zh-TW" sz="2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300E4F91-8A48-4C08-A5C8-57874C836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23344"/>
              </p:ext>
            </p:extLst>
          </p:nvPr>
        </p:nvGraphicFramePr>
        <p:xfrm>
          <a:off x="1187624" y="980728"/>
          <a:ext cx="1803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2" name="Equation" r:id="rId3" imgW="1803400" imgH="673100" progId="Equation.DSMT4">
                  <p:embed/>
                </p:oleObj>
              </mc:Choice>
              <mc:Fallback>
                <p:oleObj name="Equation" r:id="rId3" imgW="1803400" imgH="673100" progId="Equation.DSMT4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80728"/>
                        <a:ext cx="1803400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5">
            <a:extLst>
              <a:ext uri="{FF2B5EF4-FFF2-40B4-BE49-F238E27FC236}">
                <a16:creationId xmlns:a16="http://schemas.microsoft.com/office/drawing/2014/main" id="{FE28A0AE-1D2E-45E4-B718-0DE7525F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549" y="158874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89593EED-9EA1-478D-8FB1-F68D4410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61" y="2091978"/>
            <a:ext cx="1081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</a:p>
        </p:txBody>
      </p:sp>
      <p:graphicFrame>
        <p:nvGraphicFramePr>
          <p:cNvPr id="24" name="Object 7">
            <a:extLst>
              <a:ext uri="{FF2B5EF4-FFF2-40B4-BE49-F238E27FC236}">
                <a16:creationId xmlns:a16="http://schemas.microsoft.com/office/drawing/2014/main" id="{09E39A4B-976D-4CBC-B4DA-54D7067C7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36472"/>
              </p:ext>
            </p:extLst>
          </p:nvPr>
        </p:nvGraphicFramePr>
        <p:xfrm>
          <a:off x="1408286" y="2020540"/>
          <a:ext cx="1765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3" name="Equation" r:id="rId5" imgW="1765300" imgH="673100" progId="Equation.DSMT4">
                  <p:embed/>
                </p:oleObj>
              </mc:Choice>
              <mc:Fallback>
                <p:oleObj name="Equation" r:id="rId5" imgW="1765300" imgH="673100" progId="Equation.DSMT4">
                  <p:embed/>
                  <p:pic>
                    <p:nvPicPr>
                      <p:cNvPr id="40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286" y="2020540"/>
                        <a:ext cx="1765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C13C0F04-6EF9-43F1-99E7-30FBA0F88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95245"/>
              </p:ext>
            </p:extLst>
          </p:nvPr>
        </p:nvGraphicFramePr>
        <p:xfrm>
          <a:off x="3279949" y="2020540"/>
          <a:ext cx="1244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4" name="Equation" r:id="rId7" imgW="1244600" imgH="673100" progId="Equation.DSMT4">
                  <p:embed/>
                </p:oleObj>
              </mc:Choice>
              <mc:Fallback>
                <p:oleObj name="Equation" r:id="rId7" imgW="1244600" imgH="673100" progId="Equation.DSMT4">
                  <p:embed/>
                  <p:pic>
                    <p:nvPicPr>
                      <p:cNvPr id="40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949" y="2020540"/>
                        <a:ext cx="1244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9">
            <a:extLst>
              <a:ext uri="{FF2B5EF4-FFF2-40B4-BE49-F238E27FC236}">
                <a16:creationId xmlns:a16="http://schemas.microsoft.com/office/drawing/2014/main" id="{5DFB6D84-F6E1-4450-9593-517936871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549" y="266824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F446F24E-8236-495D-9383-681B803A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61" y="3028603"/>
            <a:ext cx="1081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</a:p>
        </p:txBody>
      </p:sp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2357D8F-E55D-4B7A-8B57-4198D06DC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65929"/>
              </p:ext>
            </p:extLst>
          </p:nvPr>
        </p:nvGraphicFramePr>
        <p:xfrm>
          <a:off x="1385888" y="30289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5" name="Equation" r:id="rId9" imgW="2984400" imgH="507960" progId="Equation.DSMT4">
                  <p:embed/>
                </p:oleObj>
              </mc:Choice>
              <mc:Fallback>
                <p:oleObj name="Equation" r:id="rId9" imgW="2984400" imgH="507960" progId="Equation.DSMT4">
                  <p:embed/>
                  <p:pic>
                    <p:nvPicPr>
                      <p:cNvPr id="40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0289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2">
            <a:extLst>
              <a:ext uri="{FF2B5EF4-FFF2-40B4-BE49-F238E27FC236}">
                <a16:creationId xmlns:a16="http://schemas.microsoft.com/office/drawing/2014/main" id="{80A512F0-04D0-467E-B5D8-EE7AB084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5" y="4010943"/>
            <a:ext cx="1081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D9517191-1388-4267-B8F4-05BE027DD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06488"/>
              </p:ext>
            </p:extLst>
          </p:nvPr>
        </p:nvGraphicFramePr>
        <p:xfrm>
          <a:off x="1458233" y="3907755"/>
          <a:ext cx="17383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6" name="Equation" r:id="rId11" imgW="1739900" imgH="673100" progId="Equation.DSMT4">
                  <p:embed/>
                </p:oleObj>
              </mc:Choice>
              <mc:Fallback>
                <p:oleObj name="Equation" r:id="rId11" imgW="1739900" imgH="673100" progId="Equation.DSMT4">
                  <p:embed/>
                  <p:pic>
                    <p:nvPicPr>
                      <p:cNvPr id="40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233" y="3907755"/>
                        <a:ext cx="17383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14">
            <a:extLst>
              <a:ext uri="{FF2B5EF4-FFF2-40B4-BE49-F238E27FC236}">
                <a16:creationId xmlns:a16="http://schemas.microsoft.com/office/drawing/2014/main" id="{6F35B29A-D318-4E08-BC41-470A6CC54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8255" y="353695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A0A3C6D8-7C4A-41F2-90AE-46FA02A4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5" y="4803105"/>
            <a:ext cx="1081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  <p:graphicFrame>
        <p:nvGraphicFramePr>
          <p:cNvPr id="37" name="Object 24">
            <a:extLst>
              <a:ext uri="{FF2B5EF4-FFF2-40B4-BE49-F238E27FC236}">
                <a16:creationId xmlns:a16="http://schemas.microsoft.com/office/drawing/2014/main" id="{DD51DC60-D425-4739-B41A-981317031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76441"/>
              </p:ext>
            </p:extLst>
          </p:nvPr>
        </p:nvGraphicFramePr>
        <p:xfrm>
          <a:off x="1528083" y="4874543"/>
          <a:ext cx="2093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7" name="Equation" r:id="rId13" imgW="2095500" imgH="368300" progId="Equation.DSMT4">
                  <p:embed/>
                </p:oleObj>
              </mc:Choice>
              <mc:Fallback>
                <p:oleObj name="Equation" r:id="rId13" imgW="2095500" imgH="368300" progId="Equation.DSMT4">
                  <p:embed/>
                  <p:pic>
                    <p:nvPicPr>
                      <p:cNvPr id="409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083" y="4874543"/>
                        <a:ext cx="2093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5">
            <a:extLst>
              <a:ext uri="{FF2B5EF4-FFF2-40B4-BE49-F238E27FC236}">
                <a16:creationId xmlns:a16="http://schemas.microsoft.com/office/drawing/2014/main" id="{BAE65C46-628E-4782-83BE-6060B70E7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3883"/>
              </p:ext>
            </p:extLst>
          </p:nvPr>
        </p:nvGraphicFramePr>
        <p:xfrm>
          <a:off x="1458233" y="5452393"/>
          <a:ext cx="2259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8" name="Equation" r:id="rId15" imgW="2260600" imgH="368300" progId="Equation.DSMT4">
                  <p:embed/>
                </p:oleObj>
              </mc:Choice>
              <mc:Fallback>
                <p:oleObj name="Equation" r:id="rId15" imgW="2260600" imgH="368300" progId="Equation.DSMT4">
                  <p:embed/>
                  <p:pic>
                    <p:nvPicPr>
                      <p:cNvPr id="4098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233" y="5452393"/>
                        <a:ext cx="2259012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232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58E93D6-2022-48EF-8386-485019B3EB0D}"/>
              </a:ext>
            </a:extLst>
          </p:cNvPr>
          <p:cNvSpPr/>
          <p:nvPr/>
        </p:nvSpPr>
        <p:spPr>
          <a:xfrm>
            <a:off x="467304" y="313532"/>
            <a:ext cx="7704855" cy="46166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(6) </a:t>
            </a:r>
            <a:r>
              <a:rPr lang="en-US" altLang="zh-TW" sz="2400" b="1" dirty="0">
                <a:solidFill>
                  <a:srgbClr val="FF0000"/>
                </a:solidFill>
              </a:rPr>
              <a:t>Bernoulli’s Equation</a:t>
            </a:r>
            <a:endParaRPr lang="en-US" altLang="zh-TW" sz="24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B39AE8C8-CFAD-40E9-96A9-5D194539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8208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【Definition】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Bernoulli’s equation</a:t>
            </a:r>
            <a:r>
              <a:rPr lang="en-US" altLang="zh-TW" sz="2200" dirty="0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We can set 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TW" sz="2200" b="1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1–</a:t>
            </a:r>
            <a:r>
              <a:rPr lang="en-US" altLang="zh-TW" sz="2200" b="1" i="1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n  </a:t>
            </a:r>
            <a:r>
              <a:rPr lang="en-US" altLang="zh-TW" sz="2200" dirty="0">
                <a:latin typeface="Times New Roman" panose="02020603050405020304" pitchFamily="18" charset="0"/>
              </a:rPr>
              <a:t>,                                  , and the method of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solving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 the</a:t>
            </a:r>
            <a:r>
              <a:rPr lang="en-US" altLang="zh-TW" sz="2200" dirty="0">
                <a:latin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sz="2200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st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 order linear DE</a:t>
            </a:r>
            <a:r>
              <a:rPr lang="en-US" altLang="zh-TW" sz="2200" dirty="0">
                <a:latin typeface="Times New Roman" panose="02020603050405020304" pitchFamily="18" charset="0"/>
              </a:rPr>
              <a:t> to solve the Bernoulli’s equation.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Object 3">
            <a:extLst>
              <a:ext uri="{FF2B5EF4-FFF2-40B4-BE49-F238E27FC236}">
                <a16:creationId xmlns:a16="http://schemas.microsoft.com/office/drawing/2014/main" id="{4A228387-C6DA-46A1-96A6-52E0D2720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87259"/>
              </p:ext>
            </p:extLst>
          </p:nvPr>
        </p:nvGraphicFramePr>
        <p:xfrm>
          <a:off x="1476053" y="1555974"/>
          <a:ext cx="2501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2" name="Equation" r:id="rId3" imgW="2501900" imgH="673100" progId="Equation.DSMT4">
                  <p:embed/>
                </p:oleObj>
              </mc:Choice>
              <mc:Fallback>
                <p:oleObj name="Equation" r:id="rId3" imgW="2501900" imgH="673100" progId="Equation.DSMT4">
                  <p:embed/>
                  <p:pic>
                    <p:nvPicPr>
                      <p:cNvPr id="297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053" y="1555974"/>
                        <a:ext cx="2501900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>
            <a:extLst>
              <a:ext uri="{FF2B5EF4-FFF2-40B4-BE49-F238E27FC236}">
                <a16:creationId xmlns:a16="http://schemas.microsoft.com/office/drawing/2014/main" id="{48A640B0-BF8A-47ED-B8E9-8C714B2A0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12409"/>
              </p:ext>
            </p:extLst>
          </p:nvPr>
        </p:nvGraphicFramePr>
        <p:xfrm>
          <a:off x="2990528" y="2532286"/>
          <a:ext cx="1917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3" name="Equation" r:id="rId5" imgW="1916868" imgH="723586" progId="Equation.DSMT4">
                  <p:embed/>
                </p:oleObj>
              </mc:Choice>
              <mc:Fallback>
                <p:oleObj name="Equation" r:id="rId5" imgW="1916868" imgH="723586" progId="Equation.DSMT4">
                  <p:embed/>
                  <p:pic>
                    <p:nvPicPr>
                      <p:cNvPr id="297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528" y="2532286"/>
                        <a:ext cx="1917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>
            <a:extLst>
              <a:ext uri="{FF2B5EF4-FFF2-40B4-BE49-F238E27FC236}">
                <a16:creationId xmlns:a16="http://schemas.microsoft.com/office/drawing/2014/main" id="{AECD89DD-97BA-472A-AA87-E016B90B3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35517"/>
              </p:ext>
            </p:extLst>
          </p:nvPr>
        </p:nvGraphicFramePr>
        <p:xfrm>
          <a:off x="610866" y="4221386"/>
          <a:ext cx="3759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4" name="Equation" r:id="rId7" imgW="3759200" imgH="812800" progId="Equation.DSMT4">
                  <p:embed/>
                </p:oleObj>
              </mc:Choice>
              <mc:Fallback>
                <p:oleObj name="Equation" r:id="rId7" imgW="3759200" imgH="812800" progId="Equation.DSMT4">
                  <p:embed/>
                  <p:pic>
                    <p:nvPicPr>
                      <p:cNvPr id="297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66" y="4221386"/>
                        <a:ext cx="3759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Line 7">
            <a:extLst>
              <a:ext uri="{FF2B5EF4-FFF2-40B4-BE49-F238E27FC236}">
                <a16:creationId xmlns:a16="http://schemas.microsoft.com/office/drawing/2014/main" id="{F512B6FB-3BA6-4174-9AE5-3B6C9690D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553" y="3284761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79C17094-D85F-4F61-A62B-FAB4DE6B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66" y="5156424"/>
            <a:ext cx="1873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(Chain rule)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952520CE-603D-4666-8A5F-A5257263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953" y="2564036"/>
            <a:ext cx="3384550" cy="720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53" name="Object 3">
            <a:extLst>
              <a:ext uri="{FF2B5EF4-FFF2-40B4-BE49-F238E27FC236}">
                <a16:creationId xmlns:a16="http://schemas.microsoft.com/office/drawing/2014/main" id="{9CD474B0-CC4F-4BB8-A74C-0C4CC2BCF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7536"/>
              </p:ext>
            </p:extLst>
          </p:nvPr>
        </p:nvGraphicFramePr>
        <p:xfrm>
          <a:off x="5219378" y="1555974"/>
          <a:ext cx="2895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5" name="Equation" r:id="rId9" imgW="2895600" imgH="673100" progId="Equation.DSMT4">
                  <p:embed/>
                </p:oleObj>
              </mc:Choice>
              <mc:Fallback>
                <p:oleObj name="Equation" r:id="rId9" imgW="2895600" imgH="673100" progId="Equation.DSMT4">
                  <p:embed/>
                  <p:pic>
                    <p:nvPicPr>
                      <p:cNvPr id="2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378" y="1555974"/>
                        <a:ext cx="2895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文字方塊 11">
            <a:extLst>
              <a:ext uri="{FF2B5EF4-FFF2-40B4-BE49-F238E27FC236}">
                <a16:creationId xmlns:a16="http://schemas.microsoft.com/office/drawing/2014/main" id="{43BBF99B-5323-497F-AB0E-19515407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578" y="1700436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so</a:t>
            </a:r>
            <a:endParaRPr lang="zh-TW" altLang="en-US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2D222-386C-4BB7-944B-E28F5F19A20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82068" y="3273074"/>
            <a:ext cx="6192688" cy="8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教材： 講義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評分方式：五次作業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65%,  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期末考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35%    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C85210-79CB-4D45-BD15-CE9B7A1244E3}"/>
              </a:ext>
            </a:extLst>
          </p:cNvPr>
          <p:cNvSpPr txBox="1"/>
          <p:nvPr/>
        </p:nvSpPr>
        <p:spPr>
          <a:xfrm>
            <a:off x="782068" y="4514991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用 </a:t>
            </a:r>
            <a:r>
              <a:rPr lang="en-US" altLang="zh-TW" dirty="0">
                <a:solidFill>
                  <a:srgbClr val="FF0000"/>
                </a:solidFill>
              </a:rPr>
              <a:t>NTU Cool </a:t>
            </a:r>
            <a:r>
              <a:rPr lang="zh-TW" altLang="en-US" dirty="0">
                <a:solidFill>
                  <a:srgbClr val="FF0000"/>
                </a:solidFill>
              </a:rPr>
              <a:t>來繳交作業的電子檔</a:t>
            </a:r>
            <a:r>
              <a:rPr lang="zh-TW" altLang="en-US" dirty="0"/>
              <a:t>     </a:t>
            </a:r>
            <a:r>
              <a:rPr lang="en-US" altLang="zh-TW" dirty="0"/>
              <a:t>http://</a:t>
            </a:r>
            <a:r>
              <a:rPr lang="zh-TW" altLang="en-US" dirty="0"/>
              <a:t>cool.ntu.edu.tw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29DF8B-0970-4843-B5EF-EC5A30384613}"/>
              </a:ext>
            </a:extLst>
          </p:cNvPr>
          <p:cNvSpPr txBox="1"/>
          <p:nvPr/>
        </p:nvSpPr>
        <p:spPr>
          <a:xfrm>
            <a:off x="782068" y="5883723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考試：</a:t>
            </a:r>
            <a:r>
              <a:rPr lang="en-US" altLang="zh-TW" dirty="0"/>
              <a:t>Open book</a:t>
            </a:r>
            <a:r>
              <a:rPr lang="zh-TW" altLang="en-US" dirty="0"/>
              <a:t>，線上，限時</a:t>
            </a:r>
            <a:r>
              <a:rPr lang="en-US" altLang="zh-TW" dirty="0"/>
              <a:t>240</a:t>
            </a:r>
            <a:r>
              <a:rPr lang="zh-TW" altLang="en-US" dirty="0"/>
              <a:t>分鐘</a:t>
            </a:r>
            <a:endParaRPr lang="en-US" altLang="zh-TW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D46EC2-3CDF-4E66-9E9D-367A80BAD50B}"/>
              </a:ext>
            </a:extLst>
          </p:cNvPr>
          <p:cNvSpPr/>
          <p:nvPr/>
        </p:nvSpPr>
        <p:spPr>
          <a:xfrm>
            <a:off x="782068" y="4897194"/>
            <a:ext cx="5022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紙本用 </a:t>
            </a:r>
            <a:r>
              <a:rPr lang="en-US" altLang="zh-TW" dirty="0">
                <a:solidFill>
                  <a:srgbClr val="FF0000"/>
                </a:solidFill>
              </a:rPr>
              <a:t>PDF files </a:t>
            </a:r>
            <a:r>
              <a:rPr lang="zh-TW" altLang="en-US" dirty="0">
                <a:solidFill>
                  <a:srgbClr val="FF0000"/>
                </a:solidFill>
              </a:rPr>
              <a:t>繳交，並且附程式碼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33B19EB-AE1D-4293-8C23-8CA2727F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7" y="449719"/>
            <a:ext cx="77049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上課時間： 星期二 第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7, 8, 9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 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(PM 14:20~17:20)                    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F3E8FBE-DD1C-4830-968B-630E6B4A6407}"/>
              </a:ext>
            </a:extLst>
          </p:cNvPr>
          <p:cNvSpPr/>
          <p:nvPr/>
        </p:nvSpPr>
        <p:spPr>
          <a:xfrm>
            <a:off x="755063" y="113743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solidFill>
                  <a:srgbClr val="3333FF"/>
                </a:solidFill>
              </a:rPr>
              <a:t>上課方式</a:t>
            </a:r>
            <a:endParaRPr lang="en-US" altLang="zh-TW" b="1" dirty="0">
              <a:solidFill>
                <a:srgbClr val="3333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6C6212E-BF96-46A8-BBE8-2792C6D0090A}"/>
              </a:ext>
            </a:extLst>
          </p:cNvPr>
          <p:cNvSpPr txBox="1"/>
          <p:nvPr/>
        </p:nvSpPr>
        <p:spPr>
          <a:xfrm>
            <a:off x="1187111" y="1671466"/>
            <a:ext cx="4861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</a:t>
            </a:r>
            <a:r>
              <a:rPr lang="zh-TW" altLang="en-US" dirty="0"/>
              <a:t>錄影 ，影片將藉由 </a:t>
            </a:r>
            <a:r>
              <a:rPr lang="en-US" altLang="zh-TW" dirty="0"/>
              <a:t>NTU Cool </a:t>
            </a:r>
            <a:r>
              <a:rPr lang="zh-TW" altLang="en-US" dirty="0"/>
              <a:t>下載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(2) </a:t>
            </a:r>
            <a:r>
              <a:rPr lang="zh-TW" altLang="en-US" dirty="0"/>
              <a:t>現場 </a:t>
            </a:r>
            <a:r>
              <a:rPr lang="en-US" altLang="zh-TW" dirty="0"/>
              <a:t>(</a:t>
            </a:r>
            <a:r>
              <a:rPr lang="zh-TW" altLang="en-US" dirty="0"/>
              <a:t>明達館</a:t>
            </a:r>
            <a:r>
              <a:rPr lang="en-US" altLang="zh-TW" dirty="0"/>
              <a:t>205</a:t>
            </a:r>
            <a:r>
              <a:rPr lang="zh-TW" altLang="en-US" dirty="0"/>
              <a:t>室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FACAEC-1644-4F2E-9D5F-9003EF5FCBE2}"/>
              </a:ext>
            </a:extLst>
          </p:cNvPr>
          <p:cNvSpPr/>
          <p:nvPr/>
        </p:nvSpPr>
        <p:spPr>
          <a:xfrm>
            <a:off x="6115928" y="1667478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</a:t>
            </a:r>
            <a:r>
              <a:rPr lang="zh-TW" altLang="en-US" dirty="0"/>
              <a:t>cool.ntu.edu.tw</a:t>
            </a:r>
          </a:p>
        </p:txBody>
      </p:sp>
    </p:spTree>
    <p:extLst>
      <p:ext uri="{BB962C8B-B14F-4D97-AF65-F5344CB8AC3E}">
        <p14:creationId xmlns:p14="http://schemas.microsoft.com/office/powerpoint/2010/main" val="191582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7AD32-8D4E-4F21-A7D9-AC8F194D43DA}" type="slidenum">
              <a:rPr lang="en-US" altLang="zh-TW" sz="22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CFF9209-DF2C-4FCD-BD8F-ADF163AD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1" y="328643"/>
            <a:ext cx="43438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[Example 3] </a:t>
            </a:r>
            <a:r>
              <a:rPr lang="en-US" altLang="zh-TW" sz="2200" dirty="0">
                <a:latin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</a:rPr>
              <a:t>, Page 74)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TW" sz="2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B28F46A-3793-4E98-A94F-1F7516864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05683"/>
              </p:ext>
            </p:extLst>
          </p:nvPr>
        </p:nvGraphicFramePr>
        <p:xfrm>
          <a:off x="1490663" y="815975"/>
          <a:ext cx="1562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2" name="Equation" r:id="rId3" imgW="1562100" imgH="609600" progId="Equation.DSMT4">
                  <p:embed/>
                </p:oleObj>
              </mc:Choice>
              <mc:Fallback>
                <p:oleObj name="Equation" r:id="rId3" imgW="1562100" imgH="609600" progId="Equation.DSMT4">
                  <p:embed/>
                  <p:pic>
                    <p:nvPicPr>
                      <p:cNvPr id="317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815975"/>
                        <a:ext cx="15621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6">
            <a:extLst>
              <a:ext uri="{FF2B5EF4-FFF2-40B4-BE49-F238E27FC236}">
                <a16:creationId xmlns:a16="http://schemas.microsoft.com/office/drawing/2014/main" id="{5A4CDBE0-BF6B-47EC-AAAB-8E0C0A6BE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102" y="1442082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9D7A1FB-DAEB-4F6C-AAAE-52E13C42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Step 1:</a:t>
            </a:r>
            <a:r>
              <a:rPr lang="en-US" altLang="zh-TW" sz="2200">
                <a:latin typeface="Times New Roman" panose="02020603050405020304" pitchFamily="18" charset="0"/>
                <a:ea typeface="新細明體" panose="02020500000000000000" pitchFamily="18" charset="-120"/>
              </a:rPr>
              <a:t> set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u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200" b="1" baseline="300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–1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u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–1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B7F9D5A-969A-4C45-A401-2B8F277E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06850"/>
            <a:ext cx="1150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</a:rPr>
              <a:t>原式</a:t>
            </a:r>
          </a:p>
        </p:txBody>
      </p:sp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CA0A4600-5E54-4592-BC34-C07EC615C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276475"/>
          <a:ext cx="2413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3" name="Equation" r:id="rId5" imgW="2413000" imgH="673100" progId="Equation.DSMT4">
                  <p:embed/>
                </p:oleObj>
              </mc:Choice>
              <mc:Fallback>
                <p:oleObj name="Equation" r:id="rId5" imgW="2413000" imgH="673100" progId="Equation.DSMT4">
                  <p:embed/>
                  <p:pic>
                    <p:nvPicPr>
                      <p:cNvPr id="3175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76475"/>
                        <a:ext cx="2413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id="{25ED1BA5-CE5D-4B74-BDC3-A48903E0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924175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(Chain rule)</a:t>
            </a: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D516426B-20EB-45E4-A4E8-D0C6FA6BF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38" y="42227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10E358A-225C-47CE-A8A3-BE29B6DF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1700213"/>
            <a:ext cx="78496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Previous Step: </a:t>
            </a:r>
            <a:r>
              <a:rPr lang="en-US" altLang="zh-TW" sz="2200" dirty="0">
                <a:latin typeface="Times New Roman" panose="02020603050405020304" pitchFamily="18" charset="0"/>
              </a:rPr>
              <a:t>Conclude that it is a 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</a:rPr>
              <a:t>Bernoulli’s equation with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</a:rPr>
              <a:t> = 2</a:t>
            </a:r>
            <a:r>
              <a:rPr lang="en-US" altLang="zh-TW" sz="2200" dirty="0">
                <a:latin typeface="Times New Roman" panose="02020603050405020304" pitchFamily="18" charset="0"/>
              </a:rPr>
              <a:t>.</a:t>
            </a:r>
            <a:endParaRPr lang="zh-TW" altLang="en-US" sz="2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3" name="Object 15">
            <a:extLst>
              <a:ext uri="{FF2B5EF4-FFF2-40B4-BE49-F238E27FC236}">
                <a16:creationId xmlns:a16="http://schemas.microsoft.com/office/drawing/2014/main" id="{08BFED90-9D80-44A5-97CD-5603CFBB7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3862388"/>
          <a:ext cx="2476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4" name="Equation" r:id="rId7" imgW="2476500" imgH="673100" progId="Equation.DSMT4">
                  <p:embed/>
                </p:oleObj>
              </mc:Choice>
              <mc:Fallback>
                <p:oleObj name="Equation" r:id="rId7" imgW="2476500" imgH="673100" progId="Equation.DSMT4">
                  <p:embed/>
                  <p:pic>
                    <p:nvPicPr>
                      <p:cNvPr id="3175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62388"/>
                        <a:ext cx="2476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>
            <a:extLst>
              <a:ext uri="{FF2B5EF4-FFF2-40B4-BE49-F238E27FC236}">
                <a16:creationId xmlns:a16="http://schemas.microsoft.com/office/drawing/2014/main" id="{9FBEBE5A-6124-4456-8B8A-DCEFD17A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57563"/>
            <a:ext cx="7056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Step 2: Convert into the 1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order linear DE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(standard form)</a:t>
            </a:r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29CC64CB-3620-4079-8824-AB4BDDCC2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2227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6" name="Object 18">
            <a:extLst>
              <a:ext uri="{FF2B5EF4-FFF2-40B4-BE49-F238E27FC236}">
                <a16:creationId xmlns:a16="http://schemas.microsoft.com/office/drawing/2014/main" id="{6FDB202F-398D-4264-A282-C4762E588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5575" y="3830638"/>
          <a:ext cx="1524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5" name="Equation" r:id="rId9" imgW="1524000" imgH="673100" progId="Equation.DSMT4">
                  <p:embed/>
                </p:oleObj>
              </mc:Choice>
              <mc:Fallback>
                <p:oleObj name="Equation" r:id="rId9" imgW="1524000" imgH="673100" progId="Equation.DSMT4">
                  <p:embed/>
                  <p:pic>
                    <p:nvPicPr>
                      <p:cNvPr id="317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830638"/>
                        <a:ext cx="1524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9">
            <a:extLst>
              <a:ext uri="{FF2B5EF4-FFF2-40B4-BE49-F238E27FC236}">
                <a16:creationId xmlns:a16="http://schemas.microsoft.com/office/drawing/2014/main" id="{B9F4C954-2DD0-4DCA-A1F7-67B62C68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581525"/>
            <a:ext cx="7200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Step 3: Obtain the solution of the 1</a:t>
            </a:r>
            <a:r>
              <a:rPr lang="en-US" altLang="zh-TW" sz="2200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st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 order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</a:rPr>
              <a:t>Step 4: 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Substituted by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–1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D2F51BF2-67D7-4B46-AB4A-376BCDEB0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089082"/>
              </p:ext>
            </p:extLst>
          </p:nvPr>
        </p:nvGraphicFramePr>
        <p:xfrm>
          <a:off x="4257675" y="5502612"/>
          <a:ext cx="1422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6" name="Equation" r:id="rId11" imgW="1422400" imgH="673100" progId="Equation.DSMT4">
                  <p:embed/>
                </p:oleObj>
              </mc:Choice>
              <mc:Fallback>
                <p:oleObj name="Equation" r:id="rId11" imgW="1422400" imgH="673100" progId="Equation.DSMT4">
                  <p:embed/>
                  <p:pic>
                    <p:nvPicPr>
                      <p:cNvPr id="3176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5502612"/>
                        <a:ext cx="1422400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1">
            <a:extLst>
              <a:ext uri="{FF2B5EF4-FFF2-40B4-BE49-F238E27FC236}">
                <a16:creationId xmlns:a16="http://schemas.microsoft.com/office/drawing/2014/main" id="{56330A83-F618-4A0C-9B9B-97C715979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0663" y="5073650"/>
          <a:ext cx="1384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7" name="Equation" r:id="rId13" imgW="1383699" imgH="317362" progId="Equation.DSMT4">
                  <p:embed/>
                </p:oleObj>
              </mc:Choice>
              <mc:Fallback>
                <p:oleObj name="Equation" r:id="rId13" imgW="1383699" imgH="317362" progId="Equation.DSMT4">
                  <p:embed/>
                  <p:pic>
                    <p:nvPicPr>
                      <p:cNvPr id="3176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073650"/>
                        <a:ext cx="1384300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37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B0A02-93EA-4E38-A6C2-6F3C941166B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7993136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1.1.3  Linear Higher Order DE</a:t>
            </a:r>
            <a:endParaRPr lang="zh-TW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064649" y="1700990"/>
            <a:ext cx="34559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reduction of order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000310" y="2134890"/>
            <a:ext cx="331192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4672" y="2420640"/>
            <a:ext cx="1008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1399860" y="263654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4424047" y="1917401"/>
            <a:ext cx="0" cy="1367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4424047" y="191740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4065272" y="2349202"/>
            <a:ext cx="9350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5071747" y="2566690"/>
            <a:ext cx="3024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Cauchy-Euler </a:t>
            </a: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4424047" y="2781002"/>
            <a:ext cx="647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2263460" y="1988840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</a:t>
            </a: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>
            <a:off x="1758638" y="2276177"/>
            <a:ext cx="1584" cy="2018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1760222" y="2276177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>
            <a:off x="1744521" y="4294486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2046939" y="3913486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3512288" y="4296074"/>
            <a:ext cx="143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4950562" y="3649962"/>
            <a:ext cx="3601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 (guess)</a:t>
            </a: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4375888" y="3864274"/>
            <a:ext cx="0" cy="1297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4375888" y="3864274"/>
            <a:ext cx="5762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5023588" y="4081762"/>
            <a:ext cx="2776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annihilator</a:t>
            </a:r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>
            <a:off x="5023588" y="4513562"/>
            <a:ext cx="38165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variation of parameters</a:t>
            </a:r>
          </a:p>
        </p:txBody>
      </p:sp>
      <p:sp>
        <p:nvSpPr>
          <p:cNvPr id="5144" name="Line 25"/>
          <p:cNvSpPr>
            <a:spLocks noChangeShapeType="1"/>
          </p:cNvSpPr>
          <p:nvPr/>
        </p:nvSpPr>
        <p:spPr bwMode="auto">
          <a:xfrm>
            <a:off x="4375888" y="4727874"/>
            <a:ext cx="5762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4375095" y="5131521"/>
            <a:ext cx="5762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5013317" y="4927549"/>
            <a:ext cx="38165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series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14396" y="1035547"/>
            <a:ext cx="2697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Methods:</a:t>
            </a:r>
            <a:endParaRPr lang="zh-TW" altLang="en-US" dirty="0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21ADBCAD-88AD-4976-91AA-3B32B2845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949" y="3270550"/>
            <a:ext cx="647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F2E6F902-FA05-4F4A-901B-44E36E32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747" y="3007983"/>
            <a:ext cx="16562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power series</a:t>
            </a:r>
          </a:p>
        </p:txBody>
      </p:sp>
    </p:spTree>
    <p:extLst>
      <p:ext uri="{BB962C8B-B14F-4D97-AF65-F5344CB8AC3E}">
        <p14:creationId xmlns:p14="http://schemas.microsoft.com/office/powerpoint/2010/main" val="85119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34705B-5E25-4D93-B14D-9183A68FB6A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570163" y="908050"/>
            <a:ext cx="3960812" cy="446088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Nonhomogeneous 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DE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2641600" y="1771650"/>
            <a:ext cx="64928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38138" y="2274888"/>
            <a:ext cx="4103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DE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5954713" y="1771650"/>
            <a:ext cx="6477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62550" y="2274888"/>
            <a:ext cx="3384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solution of the nonhomogeneous linear DE)</a:t>
            </a:r>
          </a:p>
        </p:txBody>
      </p:sp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7466013" y="2346325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2" name="Equation" r:id="rId3" imgW="304668" imgH="380835" progId="Equation.DSMT4">
                  <p:embed/>
                </p:oleObj>
              </mc:Choice>
              <mc:Fallback>
                <p:oleObj name="Equation" r:id="rId3" imgW="304668" imgH="380835" progId="Equation.DSMT4">
                  <p:embed/>
                  <p:pic>
                    <p:nvPicPr>
                      <p:cNvPr id="1946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2346325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2484438" y="4797425"/>
            <a:ext cx="1093787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H="1">
            <a:off x="5378450" y="3416300"/>
            <a:ext cx="1425798" cy="238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490663" y="5732463"/>
            <a:ext cx="6264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of the nonhomogeneous linear DE</a:t>
            </a:r>
          </a:p>
        </p:txBody>
      </p:sp>
      <p:graphicFrame>
        <p:nvGraphicFramePr>
          <p:cNvPr id="19468" name="Object 11"/>
          <p:cNvGraphicFramePr>
            <a:graphicFrameLocks noChangeAspect="1"/>
          </p:cNvGraphicFramePr>
          <p:nvPr/>
        </p:nvGraphicFramePr>
        <p:xfrm>
          <a:off x="1778000" y="6164263"/>
          <a:ext cx="556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3" name="Equation" r:id="rId5" imgW="5562600" imgH="393700" progId="Equation.DSMT4">
                  <p:embed/>
                </p:oleObj>
              </mc:Choice>
              <mc:Fallback>
                <p:oleObj name="Equation" r:id="rId5" imgW="5562600" imgH="393700" progId="Equation.DSMT4">
                  <p:embed/>
                  <p:pic>
                    <p:nvPicPr>
                      <p:cNvPr id="194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6164263"/>
                        <a:ext cx="556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2"/>
          <p:cNvGraphicFramePr>
            <a:graphicFrameLocks noChangeAspect="1"/>
          </p:cNvGraphicFramePr>
          <p:nvPr/>
        </p:nvGraphicFramePr>
        <p:xfrm>
          <a:off x="625475" y="1412875"/>
          <a:ext cx="73834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4" name="Equation" r:id="rId7" imgW="7378700" imgH="393700" progId="Equation.DSMT4">
                  <p:embed/>
                </p:oleObj>
              </mc:Choice>
              <mc:Fallback>
                <p:oleObj name="Equation" r:id="rId7" imgW="7378700" imgH="393700" progId="Equation.DSMT4">
                  <p:embed/>
                  <p:pic>
                    <p:nvPicPr>
                      <p:cNvPr id="194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412875"/>
                        <a:ext cx="73834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3"/>
          <p:cNvGraphicFramePr>
            <a:graphicFrameLocks noChangeAspect="1"/>
          </p:cNvGraphicFramePr>
          <p:nvPr/>
        </p:nvGraphicFramePr>
        <p:xfrm>
          <a:off x="482600" y="2706688"/>
          <a:ext cx="35337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5" name="Equation" r:id="rId9" imgW="3530600" imgH="850900" progId="Equation.DSMT4">
                  <p:embed/>
                </p:oleObj>
              </mc:Choice>
              <mc:Fallback>
                <p:oleObj name="Equation" r:id="rId9" imgW="3530600" imgH="850900" progId="Equation.DSMT4">
                  <p:embed/>
                  <p:pic>
                    <p:nvPicPr>
                      <p:cNvPr id="1947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06688"/>
                        <a:ext cx="35337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79388" y="3573463"/>
            <a:ext cx="4537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find</a:t>
            </a:r>
            <a:r>
              <a:rPr lang="en-US" altLang="zh-TW" sz="2200" i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linearly independent solutions </a:t>
            </a:r>
          </a:p>
        </p:txBody>
      </p:sp>
      <p:graphicFrame>
        <p:nvGraphicFramePr>
          <p:cNvPr id="19472" name="Object 15"/>
          <p:cNvGraphicFramePr>
            <a:graphicFrameLocks noChangeAspect="1"/>
          </p:cNvGraphicFramePr>
          <p:nvPr/>
        </p:nvGraphicFramePr>
        <p:xfrm>
          <a:off x="841375" y="4075113"/>
          <a:ext cx="28336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6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1947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075113"/>
                        <a:ext cx="28336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Text Box 21"/>
          <p:cNvSpPr txBox="1">
            <a:spLocks noChangeArrowheads="1"/>
          </p:cNvSpPr>
          <p:nvPr/>
        </p:nvSpPr>
        <p:spPr bwMode="auto">
          <a:xfrm>
            <a:off x="468313" y="333375"/>
            <a:ext cx="7920111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Architecture for Solving Higher-Order Linear DEs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161924" y="2347913"/>
            <a:ext cx="4352925" cy="24495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4716463" y="2347913"/>
            <a:ext cx="4291012" cy="11064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81" name="Text Box 24"/>
          <p:cNvSpPr txBox="1">
            <a:spLocks noChangeArrowheads="1"/>
          </p:cNvSpPr>
          <p:nvPr/>
        </p:nvSpPr>
        <p:spPr bwMode="auto">
          <a:xfrm>
            <a:off x="1835150" y="1922463"/>
            <a:ext cx="1008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 1</a:t>
            </a:r>
          </a:p>
        </p:txBody>
      </p:sp>
      <p:sp>
        <p:nvSpPr>
          <p:cNvPr id="19482" name="Text Box 25"/>
          <p:cNvSpPr txBox="1">
            <a:spLocks noChangeArrowheads="1"/>
          </p:cNvSpPr>
          <p:nvPr/>
        </p:nvSpPr>
        <p:spPr bwMode="auto">
          <a:xfrm>
            <a:off x="6516688" y="1922463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551790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346F0-5440-4AAA-B23B-91352B2ED21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611560" y="548680"/>
            <a:ext cx="704286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(A)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 DE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Homogeneous Part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大解法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(1) Reduction of Order  (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Section 4-2)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適用情形：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order, linear,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one non-trivial solution has been known.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79229"/>
              </p:ext>
            </p:extLst>
          </p:nvPr>
        </p:nvGraphicFramePr>
        <p:xfrm>
          <a:off x="1403648" y="3067874"/>
          <a:ext cx="2908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8" name="Equation" r:id="rId3" imgW="2908300" imgH="901700" progId="Equation.DSMT4">
                  <p:embed/>
                </p:oleObj>
              </mc:Choice>
              <mc:Fallback>
                <p:oleObj name="Equation" r:id="rId3" imgW="2908300" imgH="901700" progId="Equation.DSMT4">
                  <p:embed/>
                  <p:pic>
                    <p:nvPicPr>
                      <p:cNvPr id="757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67874"/>
                        <a:ext cx="2908300" cy="90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261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2EB7E-802C-44CA-B50B-966FB4792A0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83842"/>
              </p:ext>
            </p:extLst>
          </p:nvPr>
        </p:nvGraphicFramePr>
        <p:xfrm>
          <a:off x="1476921" y="908646"/>
          <a:ext cx="5210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9" name="Equation" r:id="rId3" imgW="5207000" imgH="393700" progId="Equation.DSMT4">
                  <p:embed/>
                </p:oleObj>
              </mc:Choice>
              <mc:Fallback>
                <p:oleObj name="Equation" r:id="rId3" imgW="5207000" imgH="393700" progId="Equation.DSMT4">
                  <p:embed/>
                  <p:pic>
                    <p:nvPicPr>
                      <p:cNvPr id="757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921" y="908646"/>
                        <a:ext cx="5210175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1821" y="1269008"/>
            <a:ext cx="0" cy="431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75023"/>
              </p:ext>
            </p:extLst>
          </p:nvPr>
        </p:nvGraphicFramePr>
        <p:xfrm>
          <a:off x="1835696" y="1700808"/>
          <a:ext cx="3762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0" name="Equation" r:id="rId5" imgW="3759200" imgH="381000" progId="Equation.DSMT4">
                  <p:embed/>
                </p:oleObj>
              </mc:Choice>
              <mc:Fallback>
                <p:oleObj name="Equation" r:id="rId5" imgW="3759200" imgH="381000" progId="Equation.DSMT4">
                  <p:embed/>
                  <p:pic>
                    <p:nvPicPr>
                      <p:cNvPr id="757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0808"/>
                        <a:ext cx="3762375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88715" y="2349156"/>
            <a:ext cx="691294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適用情形：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linear, constant coefficients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4833" y="355536"/>
            <a:ext cx="50181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/>
              <a:t>(2) Auxiliary Function (</a:t>
            </a:r>
            <a:r>
              <a:rPr lang="en-US" altLang="zh-TW" b="1" dirty="0" err="1"/>
              <a:t>Zill</a:t>
            </a:r>
            <a:r>
              <a:rPr lang="en-US" altLang="zh-TW" b="1" dirty="0"/>
              <a:t>, Section 4-3)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04122" y="3121395"/>
            <a:ext cx="38153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a root of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31074"/>
              </p:ext>
            </p:extLst>
          </p:nvPr>
        </p:nvGraphicFramePr>
        <p:xfrm>
          <a:off x="3430108" y="3128618"/>
          <a:ext cx="3762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1" name="Equation" r:id="rId5" imgW="3759200" imgH="381000" progId="Equation.DSMT4">
                  <p:embed/>
                </p:oleObj>
              </mc:Choice>
              <mc:Fallback>
                <p:oleObj name="Equation" r:id="rId5" imgW="3759200" imgH="3810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108" y="3128618"/>
                        <a:ext cx="37623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04193" y="3644541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43574"/>
              </p:ext>
            </p:extLst>
          </p:nvPr>
        </p:nvGraphicFramePr>
        <p:xfrm>
          <a:off x="2235471" y="3652243"/>
          <a:ext cx="431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2" name="Equation" r:id="rId7" imgW="431640" imgH="317160" progId="Equation.DSMT4">
                  <p:embed/>
                </p:oleObj>
              </mc:Choice>
              <mc:Fallback>
                <p:oleObj name="Equation" r:id="rId7" imgW="431640" imgH="317160" progId="Equation.DSMT4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471" y="3652243"/>
                        <a:ext cx="4318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71800" y="3607559"/>
            <a:ext cx="44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is one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004121" y="4055090"/>
            <a:ext cx="6232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(ii) 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a repeated root and the multiplicity is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446869" y="4445297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05487"/>
              </p:ext>
            </p:extLst>
          </p:nvPr>
        </p:nvGraphicFramePr>
        <p:xfrm>
          <a:off x="2195190" y="4485977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3" name="Equation" r:id="rId9" imgW="2260440" imgH="380880" progId="Equation.DSMT4">
                  <p:embed/>
                </p:oleObj>
              </mc:Choice>
              <mc:Fallback>
                <p:oleObj name="Equation" r:id="rId9" imgW="2260440" imgH="38088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190" y="4485977"/>
                        <a:ext cx="226060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581626" y="4436090"/>
            <a:ext cx="2708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are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70450" y="4969475"/>
            <a:ext cx="6232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(iii) If there is a pair of complex roots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11367"/>
              </p:ext>
            </p:extLst>
          </p:nvPr>
        </p:nvGraphicFramePr>
        <p:xfrm>
          <a:off x="5364088" y="5040604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4" name="Equation" r:id="rId11" imgW="812520" imgH="317160" progId="Equation.DSMT4">
                  <p:embed/>
                </p:oleObj>
              </mc:Choice>
              <mc:Fallback>
                <p:oleObj name="Equation" r:id="rId11" imgW="812520" imgH="31716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040604"/>
                        <a:ext cx="8128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541250" y="5451941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48557"/>
              </p:ext>
            </p:extLst>
          </p:nvPr>
        </p:nvGraphicFramePr>
        <p:xfrm>
          <a:off x="2267199" y="5493653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5" name="Equation" r:id="rId13" imgW="1155600" imgH="368280" progId="Equation.DSMT4">
                  <p:embed/>
                </p:oleObj>
              </mc:Choice>
              <mc:Fallback>
                <p:oleObj name="Equation" r:id="rId13" imgW="1155600" imgH="36828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199" y="5493653"/>
                        <a:ext cx="11557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430108" y="5485398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and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35862"/>
              </p:ext>
            </p:extLst>
          </p:nvPr>
        </p:nvGraphicFramePr>
        <p:xfrm>
          <a:off x="3988682" y="550953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6" name="Equation" r:id="rId15" imgW="1117440" imgH="368280" progId="Equation.DSMT4">
                  <p:embed/>
                </p:oleObj>
              </mc:Choice>
              <mc:Fallback>
                <p:oleObj name="Equation" r:id="rId15" imgW="1117440" imgH="36828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682" y="5509530"/>
                        <a:ext cx="11176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132488" y="5466727"/>
            <a:ext cx="2969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are two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452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2EB7E-802C-44CA-B50B-966FB4792A0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755650" y="404813"/>
            <a:ext cx="56073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(3) Cauchy-Euler Equation (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Section 4-7)</a:t>
            </a:r>
          </a:p>
        </p:txBody>
      </p:sp>
      <p:graphicFrame>
        <p:nvGraphicFramePr>
          <p:cNvPr id="76804" name="Object 3"/>
          <p:cNvGraphicFramePr>
            <a:graphicFrameLocks noChangeAspect="1"/>
          </p:cNvGraphicFramePr>
          <p:nvPr/>
        </p:nvGraphicFramePr>
        <p:xfrm>
          <a:off x="1331913" y="981075"/>
          <a:ext cx="59610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" name="Equation" r:id="rId3" imgW="5956300" imgH="393700" progId="Equation.DSMT4">
                  <p:embed/>
                </p:oleObj>
              </mc:Choice>
              <mc:Fallback>
                <p:oleObj name="Equation" r:id="rId3" imgW="5956300" imgH="393700" progId="Equation.DSMT4">
                  <p:embed/>
                  <p:pic>
                    <p:nvPicPr>
                      <p:cNvPr id="768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981075"/>
                        <a:ext cx="5961062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3708400" y="1412875"/>
            <a:ext cx="0" cy="2873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76806" name="Object 5"/>
          <p:cNvGraphicFramePr>
            <a:graphicFrameLocks noChangeAspect="1"/>
          </p:cNvGraphicFramePr>
          <p:nvPr/>
        </p:nvGraphicFramePr>
        <p:xfrm>
          <a:off x="1322388" y="1700213"/>
          <a:ext cx="5834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4" name="Equation" r:id="rId5" imgW="5829300" imgH="609600" progId="Equation.DSMT4">
                  <p:embed/>
                </p:oleObj>
              </mc:Choice>
              <mc:Fallback>
                <p:oleObj name="Equation" r:id="rId5" imgW="5829300" imgH="609600" progId="Equation.DSMT4">
                  <p:embed/>
                  <p:pic>
                    <p:nvPicPr>
                      <p:cNvPr id="768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700213"/>
                        <a:ext cx="58340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6"/>
          <p:cNvSpPr>
            <a:spLocks noChangeArrowheads="1"/>
          </p:cNvSpPr>
          <p:nvPr/>
        </p:nvSpPr>
        <p:spPr bwMode="auto">
          <a:xfrm>
            <a:off x="827088" y="2420938"/>
            <a:ext cx="6913264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適用情形：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linear, Cauchy-Euler DE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85C8D-E6B1-4A28-8CA4-F1A4022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22" y="3121395"/>
            <a:ext cx="70962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a root of the above equation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6E23756-C701-4F10-B09F-B45CCD0AB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193" y="3644541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E0C72177-3AB8-4B7D-A2DA-727AC6D2D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17230"/>
              </p:ext>
            </p:extLst>
          </p:nvPr>
        </p:nvGraphicFramePr>
        <p:xfrm>
          <a:off x="2260600" y="3652838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5" name="Equation" r:id="rId7" imgW="380880" imgH="317160" progId="Equation.DSMT4">
                  <p:embed/>
                </p:oleObj>
              </mc:Choice>
              <mc:Fallback>
                <p:oleObj name="Equation" r:id="rId7" imgW="380880" imgH="31716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652838"/>
                        <a:ext cx="3810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>
            <a:extLst>
              <a:ext uri="{FF2B5EF4-FFF2-40B4-BE49-F238E27FC236}">
                <a16:creationId xmlns:a16="http://schemas.microsoft.com/office/drawing/2014/main" id="{43A02B83-347E-44AE-9C1C-5E0A489D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607559"/>
            <a:ext cx="44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is one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4D6289C-76B3-4812-B9A2-2FBE7BB4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21" y="4055090"/>
            <a:ext cx="6232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(ii) 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a repeated root and the multiplicity is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52998E8-03A6-4621-BC98-5C05B253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69" y="4445297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C45FAE6F-8658-4998-B77F-0559EC2A3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19761"/>
              </p:ext>
            </p:extLst>
          </p:nvPr>
        </p:nvGraphicFramePr>
        <p:xfrm>
          <a:off x="2006848" y="4460967"/>
          <a:ext cx="299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6" name="Equation" r:id="rId9" imgW="2997000" imgH="431640" progId="Equation.DSMT4">
                  <p:embed/>
                </p:oleObj>
              </mc:Choice>
              <mc:Fallback>
                <p:oleObj name="Equation" r:id="rId9" imgW="2997000" imgH="43164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848" y="4460967"/>
                        <a:ext cx="29972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6C943E96-9521-48E9-BAEF-EF6F0C62A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110" y="4461423"/>
            <a:ext cx="2708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are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BDC3CD0-3822-4D40-AA5D-25B1B0B2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50" y="4969475"/>
            <a:ext cx="6232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(iii) If there is a pair of complex roots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B10DF118-2469-4E0A-AE8B-D2786C0F6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28274"/>
              </p:ext>
            </p:extLst>
          </p:nvPr>
        </p:nvGraphicFramePr>
        <p:xfrm>
          <a:off x="5365750" y="5032375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7" name="Equation" r:id="rId11" imgW="812520" imgH="317160" progId="Equation.DSMT4">
                  <p:embed/>
                </p:oleObj>
              </mc:Choice>
              <mc:Fallback>
                <p:oleObj name="Equation" r:id="rId11" imgW="812520" imgH="31716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032375"/>
                        <a:ext cx="8128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5B623E04-FDCA-484A-9329-A9F1D399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50" y="5451941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2777869F-3E7F-436D-B2DE-5E50216F5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025172"/>
              </p:ext>
            </p:extLst>
          </p:nvPr>
        </p:nvGraphicFramePr>
        <p:xfrm>
          <a:off x="2117082" y="5483225"/>
          <a:ext cx="160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8" name="Equation" r:id="rId13" imgW="1600200" imgH="393480" progId="Equation.DSMT4">
                  <p:embed/>
                </p:oleObj>
              </mc:Choice>
              <mc:Fallback>
                <p:oleObj name="Equation" r:id="rId13" imgW="1600200" imgH="39348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082" y="5483225"/>
                        <a:ext cx="16002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>
            <a:extLst>
              <a:ext uri="{FF2B5EF4-FFF2-40B4-BE49-F238E27FC236}">
                <a16:creationId xmlns:a16="http://schemas.microsoft.com/office/drawing/2014/main" id="{675EEFEE-DD31-41F3-BED8-95556AAD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477648"/>
            <a:ext cx="863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and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20859B7D-DB9B-431C-99D4-4F9D3C13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02090"/>
              </p:ext>
            </p:extLst>
          </p:nvPr>
        </p:nvGraphicFramePr>
        <p:xfrm>
          <a:off x="4222998" y="5483225"/>
          <a:ext cx="156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9" name="Equation" r:id="rId15" imgW="1562040" imgH="393480" progId="Equation.DSMT4">
                  <p:embed/>
                </p:oleObj>
              </mc:Choice>
              <mc:Fallback>
                <p:oleObj name="Equation" r:id="rId15" imgW="1562040" imgH="39348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998" y="5483225"/>
                        <a:ext cx="15621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">
            <a:extLst>
              <a:ext uri="{FF2B5EF4-FFF2-40B4-BE49-F238E27FC236}">
                <a16:creationId xmlns:a16="http://schemas.microsoft.com/office/drawing/2014/main" id="{0DF45B02-71F3-4B0F-BB78-2C8177A4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711" y="5451940"/>
            <a:ext cx="2969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are two of the solutions.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142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2EB7E-802C-44CA-B50B-966FB4792A0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755650" y="404813"/>
            <a:ext cx="41724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(4) Power Series (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Chapter 6)</a:t>
            </a:r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5C6CA34B-C939-469A-AD13-01113BBE1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27215"/>
              </p:ext>
            </p:extLst>
          </p:nvPr>
        </p:nvGraphicFramePr>
        <p:xfrm>
          <a:off x="1291431" y="1052736"/>
          <a:ext cx="65611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7" name="Equation" r:id="rId3" imgW="6553200" imgH="393700" progId="Equation.DSMT4">
                  <p:embed/>
                </p:oleObj>
              </mc:Choice>
              <mc:Fallback>
                <p:oleObj name="Equation" r:id="rId3" imgW="6553200" imgH="393700" progId="Equation.DSMT4">
                  <p:embed/>
                  <p:pic>
                    <p:nvPicPr>
                      <p:cNvPr id="112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431" y="1052736"/>
                        <a:ext cx="65611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0E2E2C93-628E-4AD7-8581-44B4006B81E2}"/>
              </a:ext>
            </a:extLst>
          </p:cNvPr>
          <p:cNvSpPr txBox="1"/>
          <p:nvPr/>
        </p:nvSpPr>
        <p:spPr>
          <a:xfrm>
            <a:off x="971600" y="1628800"/>
            <a:ext cx="698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x</a:t>
            </a:r>
            <a:r>
              <a:rPr lang="en-US" altLang="zh-TW" baseline="-25000" dirty="0"/>
              <a:t>0</a:t>
            </a:r>
            <a:r>
              <a:rPr lang="en-US" altLang="zh-TW" dirty="0"/>
              <a:t> is an ordinary point (not a singular point) </a:t>
            </a:r>
            <a:endParaRPr lang="zh-TW" altLang="en-US" dirty="0"/>
          </a:p>
        </p:txBody>
      </p:sp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B3F011D7-B425-4969-AF6D-941D6FB34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30591"/>
              </p:ext>
            </p:extLst>
          </p:nvPr>
        </p:nvGraphicFramePr>
        <p:xfrm>
          <a:off x="2411760" y="2110019"/>
          <a:ext cx="23764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8" name="Equation" r:id="rId5" imgW="2374900" imgH="749300" progId="Equation.DSMT4">
                  <p:embed/>
                </p:oleObj>
              </mc:Choice>
              <mc:Fallback>
                <p:oleObj name="Equation" r:id="rId5" imgW="2374900" imgH="749300" progId="Equation.DSMT4">
                  <p:embed/>
                  <p:pic>
                    <p:nvPicPr>
                      <p:cNvPr id="122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10019"/>
                        <a:ext cx="23764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359F4D54-F9DC-4B56-8F4B-58AF0D628686}"/>
              </a:ext>
            </a:extLst>
          </p:cNvPr>
          <p:cNvSpPr txBox="1"/>
          <p:nvPr/>
        </p:nvSpPr>
        <p:spPr>
          <a:xfrm>
            <a:off x="971600" y="3030475"/>
            <a:ext cx="698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x</a:t>
            </a:r>
            <a:r>
              <a:rPr lang="en-US" altLang="zh-TW" baseline="-25000" dirty="0"/>
              <a:t>0</a:t>
            </a:r>
            <a:r>
              <a:rPr lang="en-US" altLang="zh-TW" dirty="0"/>
              <a:t> is a regular singular point</a:t>
            </a:r>
            <a:endParaRPr lang="zh-TW" altLang="en-US" dirty="0"/>
          </a:p>
        </p:txBody>
      </p:sp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3A020F74-0C38-424E-A379-D6981255B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2593"/>
              </p:ext>
            </p:extLst>
          </p:nvPr>
        </p:nvGraphicFramePr>
        <p:xfrm>
          <a:off x="2411760" y="3629343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9" name="Equation" r:id="rId7" imgW="2603500" imgH="749300" progId="Equation.DSMT4">
                  <p:embed/>
                </p:oleObj>
              </mc:Choice>
              <mc:Fallback>
                <p:oleObj name="Equation" r:id="rId7" imgW="2603500" imgH="749300" progId="Equation.DSMT4">
                  <p:embed/>
                  <p:pic>
                    <p:nvPicPr>
                      <p:cNvPr id="2867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629343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458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28B6D-5D93-436B-A4A3-F6B9117C51D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6985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4]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137)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− 5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− 3 = 0, 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−1/2,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− 10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+ 25 = 0,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5,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+ 4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+ 7 = 0,     </a:t>
            </a: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1187450" y="1125538"/>
          <a:ext cx="19827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2" name="Equation" r:id="rId3" imgW="1981200" imgH="330200" progId="Equation.DSMT4">
                  <p:embed/>
                </p:oleObj>
              </mc:Choice>
              <mc:Fallback>
                <p:oleObj name="Equation" r:id="rId3" imgW="1981200" imgH="330200" progId="Equation.DSMT4">
                  <p:embed/>
                  <p:pic>
                    <p:nvPicPr>
                      <p:cNvPr id="49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1982788" cy="328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187450" y="2708275"/>
          <a:ext cx="2193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3" name="Equation" r:id="rId5" imgW="2120900" imgH="330200" progId="Equation.DSMT4">
                  <p:embed/>
                </p:oleObj>
              </mc:Choice>
              <mc:Fallback>
                <p:oleObj name="Equation" r:id="rId5" imgW="2120900" imgH="330200" progId="Equation.DSMT4">
                  <p:embed/>
                  <p:pic>
                    <p:nvPicPr>
                      <p:cNvPr id="491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2193925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5"/>
          <p:cNvGraphicFramePr>
            <a:graphicFrameLocks noChangeAspect="1"/>
          </p:cNvGraphicFramePr>
          <p:nvPr/>
        </p:nvGraphicFramePr>
        <p:xfrm>
          <a:off x="1258888" y="4365625"/>
          <a:ext cx="19446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4" name="Equation" r:id="rId7" imgW="1879600" imgH="330200" progId="Equation.DSMT4">
                  <p:embed/>
                </p:oleObj>
              </mc:Choice>
              <mc:Fallback>
                <p:oleObj name="Equation" r:id="rId7" imgW="1879600" imgH="330200" progId="Equation.DSMT4">
                  <p:embed/>
                  <p:pic>
                    <p:nvPicPr>
                      <p:cNvPr id="491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65625"/>
                        <a:ext cx="1944687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1258888" y="2060575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5" name="Equation" r:id="rId9" imgW="1930400" imgH="381000" progId="Equation.DSMT4">
                  <p:embed/>
                </p:oleObj>
              </mc:Choice>
              <mc:Fallback>
                <p:oleObj name="Equation" r:id="rId9" imgW="1930400" imgH="381000" progId="Equation.DSMT4">
                  <p:embed/>
                  <p:pic>
                    <p:nvPicPr>
                      <p:cNvPr id="491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19304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1265238" y="3573463"/>
          <a:ext cx="191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6" name="Equation" r:id="rId11" imgW="1917700" imgH="381000" progId="Equation.DSMT4">
                  <p:embed/>
                </p:oleObj>
              </mc:Choice>
              <mc:Fallback>
                <p:oleObj name="Equation" r:id="rId11" imgW="1917700" imgH="381000" progId="Equation.DSMT4">
                  <p:embed/>
                  <p:pic>
                    <p:nvPicPr>
                      <p:cNvPr id="491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3573463"/>
                        <a:ext cx="19177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/>
        </p:nvGraphicFramePr>
        <p:xfrm>
          <a:off x="3635375" y="4724400"/>
          <a:ext cx="1666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7" name="Equation" r:id="rId13" imgW="1612900" imgH="406400" progId="Equation.DSMT4">
                  <p:embed/>
                </p:oleObj>
              </mc:Choice>
              <mc:Fallback>
                <p:oleObj name="Equation" r:id="rId13" imgW="1612900" imgH="406400" progId="Equation.DSMT4">
                  <p:embed/>
                  <p:pic>
                    <p:nvPicPr>
                      <p:cNvPr id="491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16668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9"/>
          <p:cNvGraphicFramePr>
            <a:graphicFrameLocks noChangeAspect="1"/>
          </p:cNvGraphicFramePr>
          <p:nvPr/>
        </p:nvGraphicFramePr>
        <p:xfrm>
          <a:off x="5567363" y="4724400"/>
          <a:ext cx="1562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8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491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4724400"/>
                        <a:ext cx="1562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0"/>
          <p:cNvGraphicFramePr>
            <a:graphicFrameLocks noChangeAspect="1"/>
          </p:cNvGraphicFramePr>
          <p:nvPr/>
        </p:nvGraphicFramePr>
        <p:xfrm>
          <a:off x="1277938" y="5300663"/>
          <a:ext cx="3543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9" name="Equation" r:id="rId17" imgW="3543300" imgH="495300" progId="Equation.DSMT4">
                  <p:embed/>
                </p:oleObj>
              </mc:Choice>
              <mc:Fallback>
                <p:oleObj name="Equation" r:id="rId17" imgW="3543300" imgH="495300" progId="Equation.DSMT4">
                  <p:embed/>
                  <p:pic>
                    <p:nvPicPr>
                      <p:cNvPr id="491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5300663"/>
                        <a:ext cx="3543300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667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7A12C-5218-4FC6-946B-23FB3261EB3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4464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5]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138)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/>
        </p:nvGraphicFramePr>
        <p:xfrm>
          <a:off x="2266181" y="908918"/>
          <a:ext cx="19970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6" name="Equation" r:id="rId3" imgW="1930400" imgH="330200" progId="Equation.DSMT4">
                  <p:embed/>
                </p:oleObj>
              </mc:Choice>
              <mc:Fallback>
                <p:oleObj name="Equation" r:id="rId3" imgW="1930400" imgH="330200" progId="Equation.DSMT4">
                  <p:embed/>
                  <p:pic>
                    <p:nvPicPr>
                      <p:cNvPr id="532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81" y="908918"/>
                        <a:ext cx="1997075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1807461" y="1760435"/>
          <a:ext cx="19050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7" name="Equation" r:id="rId5" imgW="1841500" imgH="317500" progId="Equation.DSMT4">
                  <p:embed/>
                </p:oleObj>
              </mc:Choice>
              <mc:Fallback>
                <p:oleObj name="Equation" r:id="rId5" imgW="1841500" imgH="317500" progId="Equation.DSMT4">
                  <p:embed/>
                  <p:pic>
                    <p:nvPicPr>
                      <p:cNvPr id="532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461" y="1760435"/>
                        <a:ext cx="19050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3059063" y="1277807"/>
            <a:ext cx="0" cy="548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1736023" y="2192235"/>
          <a:ext cx="2851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8" name="Equation" r:id="rId7" imgW="2755900" imgH="444500" progId="Equation.DSMT4">
                  <p:embed/>
                </p:oleObj>
              </mc:Choice>
              <mc:Fallback>
                <p:oleObj name="Equation" r:id="rId7" imgW="2755900" imgH="444500" progId="Equation.DSMT4">
                  <p:embed/>
                  <p:pic>
                    <p:nvPicPr>
                      <p:cNvPr id="532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023" y="2192235"/>
                        <a:ext cx="28511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4903086" y="2119210"/>
            <a:ext cx="2881312" cy="4365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1,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1784428" y="278915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3 independent solutions: </a:t>
            </a:r>
          </a:p>
        </p:txBody>
      </p:sp>
      <p:graphicFrame>
        <p:nvGraphicFramePr>
          <p:cNvPr id="53258" name="Object 9"/>
          <p:cNvGraphicFramePr>
            <a:graphicFrameLocks noChangeAspect="1"/>
          </p:cNvGraphicFramePr>
          <p:nvPr/>
        </p:nvGraphicFramePr>
        <p:xfrm>
          <a:off x="4721087" y="2770343"/>
          <a:ext cx="1692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9" name="Equation" r:id="rId9" imgW="1600200" imgH="381000" progId="Equation.DSMT4">
                  <p:embed/>
                </p:oleObj>
              </mc:Choice>
              <mc:Fallback>
                <p:oleObj name="Equation" r:id="rId9" imgW="1600200" imgH="381000" progId="Equation.DSMT4">
                  <p:embed/>
                  <p:pic>
                    <p:nvPicPr>
                      <p:cNvPr id="532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087" y="2770343"/>
                        <a:ext cx="1692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1710633" y="3321122"/>
            <a:ext cx="3527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</a:t>
            </a:r>
          </a:p>
        </p:txBody>
      </p:sp>
      <p:graphicFrame>
        <p:nvGraphicFramePr>
          <p:cNvPr id="53260" name="Object 11"/>
          <p:cNvGraphicFramePr>
            <a:graphicFrameLocks noChangeAspect="1"/>
          </p:cNvGraphicFramePr>
          <p:nvPr/>
        </p:nvGraphicFramePr>
        <p:xfrm>
          <a:off x="3725170" y="3322709"/>
          <a:ext cx="29289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0" name="Equation" r:id="rId11" imgW="2768600" imgH="381000" progId="Equation.DSMT4">
                  <p:embed/>
                </p:oleObj>
              </mc:Choice>
              <mc:Fallback>
                <p:oleObj name="Equation" r:id="rId11" imgW="2768600" imgH="381000" progId="Equation.DSMT4">
                  <p:embed/>
                  <p:pic>
                    <p:nvPicPr>
                      <p:cNvPr id="532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170" y="3322709"/>
                        <a:ext cx="2928938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Text Box 13"/>
          <p:cNvSpPr txBox="1">
            <a:spLocks noChangeArrowheads="1"/>
          </p:cNvSpPr>
          <p:nvPr/>
        </p:nvSpPr>
        <p:spPr bwMode="auto">
          <a:xfrm>
            <a:off x="1115244" y="835893"/>
            <a:ext cx="1008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Solve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1825" y="3873478"/>
            <a:ext cx="3382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6]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167)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2347211" y="4389153"/>
          <a:ext cx="2947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1" name="Equation" r:id="rId13" imgW="2946400" imgH="393700" progId="Equation.DSMT4">
                  <p:embed/>
                </p:oleObj>
              </mc:Choice>
              <mc:Fallback>
                <p:oleObj name="Equation" r:id="rId13" imgW="2946400" imgH="39370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211" y="4389153"/>
                        <a:ext cx="2947988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563119" y="4782853"/>
            <a:ext cx="0" cy="396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2216646" y="5175127"/>
          <a:ext cx="24971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2" name="Equation" r:id="rId15" imgW="2412720" imgH="368280" progId="Equation.DSMT4">
                  <p:embed/>
                </p:oleObj>
              </mc:Choice>
              <mc:Fallback>
                <p:oleObj name="Equation" r:id="rId15" imgW="2412720" imgH="36828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646" y="5175127"/>
                        <a:ext cx="24971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5811136" y="5238627"/>
          <a:ext cx="1065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3" name="Equation" r:id="rId17" imgW="1028520" imgH="304560" progId="Equation.DSMT4">
                  <p:embed/>
                </p:oleObj>
              </mc:Choice>
              <mc:Fallback>
                <p:oleObj name="Equation" r:id="rId17" imgW="1028520" imgH="30456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136" y="5238627"/>
                        <a:ext cx="10652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157943" y="5649948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 independent solutions: </a:t>
            </a: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5189639" y="5672173"/>
          <a:ext cx="8334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4" name="Equation" r:id="rId19" imgW="787320" imgH="380880" progId="Equation.DSMT4">
                  <p:embed/>
                </p:oleObj>
              </mc:Choice>
              <mc:Fallback>
                <p:oleObj name="Equation" r:id="rId19" imgW="787320" imgH="38088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639" y="5672173"/>
                        <a:ext cx="8334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216646" y="6010991"/>
            <a:ext cx="228257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</a:t>
            </a:r>
          </a:p>
        </p:txBody>
      </p: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4449763" y="6075363"/>
          <a:ext cx="1787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5" name="Equation" r:id="rId21" imgW="1688760" imgH="380880" progId="Equation.DSMT4">
                  <p:embed/>
                </p:oleObj>
              </mc:Choice>
              <mc:Fallback>
                <p:oleObj name="Equation" r:id="rId21" imgW="1688760" imgH="380880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6075363"/>
                        <a:ext cx="1787525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282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30A96-786A-4653-A211-631206EC422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1800" y="332581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7]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246)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09292"/>
              </p:ext>
            </p:extLst>
          </p:nvPr>
        </p:nvGraphicFramePr>
        <p:xfrm>
          <a:off x="1482428" y="1051521"/>
          <a:ext cx="12842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4" name="Equation" r:id="rId3" imgW="1219200" imgH="330200" progId="Equation.DSMT4">
                  <p:embed/>
                </p:oleObj>
              </mc:Choice>
              <mc:Fallback>
                <p:oleObj name="Equation" r:id="rId3" imgW="1219200" imgH="330200" progId="Equation.DSMT4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428" y="1051521"/>
                        <a:ext cx="12842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78042"/>
              </p:ext>
            </p:extLst>
          </p:nvPr>
        </p:nvGraphicFramePr>
        <p:xfrm>
          <a:off x="1333203" y="1556346"/>
          <a:ext cx="1677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5" name="Equation" r:id="rId5" imgW="1676400" imgH="749300" progId="Equation.DSMT4">
                  <p:embed/>
                </p:oleObj>
              </mc:Choice>
              <mc:Fallback>
                <p:oleObj name="Equation" r:id="rId5" imgW="1676400" imgH="749300" progId="Equation.DSMT4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203" y="1556346"/>
                        <a:ext cx="1677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12478" y="1700808"/>
            <a:ext cx="86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06811"/>
              </p:ext>
            </p:extLst>
          </p:nvPr>
        </p:nvGraphicFramePr>
        <p:xfrm>
          <a:off x="1699915" y="2419946"/>
          <a:ext cx="45529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6" name="Equation" r:id="rId7" imgW="4520880" imgH="749160" progId="Equation.DSMT4">
                  <p:embed/>
                </p:oleObj>
              </mc:Choice>
              <mc:Fallback>
                <p:oleObj name="Equation" r:id="rId7" imgW="4520880" imgH="749160" progId="Equation.DSMT4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915" y="2419946"/>
                        <a:ext cx="45529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16597"/>
              </p:ext>
            </p:extLst>
          </p:nvPr>
        </p:nvGraphicFramePr>
        <p:xfrm>
          <a:off x="2634953" y="3212108"/>
          <a:ext cx="35036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7" name="Equation" r:id="rId9" imgW="3479800" imgH="749300" progId="Equation.DSMT4">
                  <p:embed/>
                </p:oleObj>
              </mc:Choice>
              <mc:Fallback>
                <p:oleObj name="Equation" r:id="rId9" imgW="3479800" imgH="749300" progId="Equation.DSMT4">
                  <p:embed/>
                  <p:pic>
                    <p:nvPicPr>
                      <p:cNvPr id="133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953" y="3212108"/>
                        <a:ext cx="35036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30564"/>
              </p:ext>
            </p:extLst>
          </p:nvPr>
        </p:nvGraphicFramePr>
        <p:xfrm>
          <a:off x="2196803" y="4509096"/>
          <a:ext cx="4206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8" name="Equation" r:id="rId11" imgW="4178300" imgH="749300" progId="Equation.DSMT4">
                  <p:embed/>
                </p:oleObj>
              </mc:Choice>
              <mc:Fallback>
                <p:oleObj name="Equation" r:id="rId11" imgW="4178300" imgH="749300" progId="Equation.DSMT4">
                  <p:embed/>
                  <p:pic>
                    <p:nvPicPr>
                      <p:cNvPr id="133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803" y="4509096"/>
                        <a:ext cx="42068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3133428" y="3859808"/>
            <a:ext cx="431800" cy="7921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220990" y="3788371"/>
            <a:ext cx="576263" cy="863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836440" y="4077296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581353" y="4004271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+ 1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41040" y="2564408"/>
            <a:ext cx="890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41040" y="4651971"/>
            <a:ext cx="165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對齊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7821A96A-5758-4D61-B051-9FC6E4FBE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36440"/>
              </p:ext>
            </p:extLst>
          </p:nvPr>
        </p:nvGraphicFramePr>
        <p:xfrm>
          <a:off x="1512191" y="5625108"/>
          <a:ext cx="4410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9" name="Equation" r:id="rId13" imgW="4381500" imgH="749300" progId="Equation.DSMT4">
                  <p:embed/>
                </p:oleObj>
              </mc:Choice>
              <mc:Fallback>
                <p:oleObj name="Equation" r:id="rId13" imgW="4381500" imgH="749300" progId="Equation.DSMT4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191" y="5625108"/>
                        <a:ext cx="4410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4">
            <a:extLst>
              <a:ext uri="{FF2B5EF4-FFF2-40B4-BE49-F238E27FC236}">
                <a16:creationId xmlns:a16="http://schemas.microsoft.com/office/drawing/2014/main" id="{DFEB9890-37CA-4C05-B3D6-83B562F6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66" y="5767983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2D222-386C-4BB7-944B-E28F5F19A20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9552" y="687070"/>
            <a:ext cx="8497887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參考教材：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02321"/>
              </p:ext>
            </p:extLst>
          </p:nvPr>
        </p:nvGraphicFramePr>
        <p:xfrm>
          <a:off x="683568" y="1283534"/>
          <a:ext cx="7992888" cy="5166360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:a16="http://schemas.microsoft.com/office/drawing/2014/main" val="3081025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[1] D. G.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Zill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Michael R. Cullen, Differential Equations-with Boundary-Value Problem (metric version), 9th edition, Cengage Learning, 2017.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 D. G.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Zill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W. S. Wright, and J. J. Ding, Engineering Mathematics, Metric Edition, Cengage Learning, Taipei, Taiwan, 2019.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[3] R. N. Bracewell, The Fourier Transform and Its Applications, 3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ed., McGraw Hill, Boston, 2000.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 R. D. Yates and D. J. Goodman, Probability and Stochastic Processes, 3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Edition, John Wiley and Sons, 2015.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 A. Papoulis and S.U. Pillai, Probability, Random Variables, and Stochastic Processes, 4th edition,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Mcgraw-Hill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2002.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[6] R. A. Horn and C. R. Johnson, Matrix Analysis, 2nd ed., New York: Cambridge University Press, 2013.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[7]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H. Golub and C. F. Van Loan, Matrix Computations, 4th ed., Baltimore: The Johns Hopkins University Press, 2013.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2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205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255E5-36A7-46BA-AD67-B10D97370D2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04193"/>
              </p:ext>
            </p:extLst>
          </p:nvPr>
        </p:nvGraphicFramePr>
        <p:xfrm>
          <a:off x="1474788" y="463020"/>
          <a:ext cx="4410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2" name="Equation" r:id="rId3" imgW="4381500" imgH="749300" progId="Equation.DSMT4">
                  <p:embed/>
                </p:oleObj>
              </mc:Choice>
              <mc:Fallback>
                <p:oleObj name="Equation" r:id="rId3" imgW="4381500" imgH="749300" progId="Equation.DSMT4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63020"/>
                        <a:ext cx="4410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329531" y="1413347"/>
            <a:ext cx="1152525" cy="436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4705"/>
              </p:ext>
            </p:extLst>
          </p:nvPr>
        </p:nvGraphicFramePr>
        <p:xfrm>
          <a:off x="3063081" y="1484784"/>
          <a:ext cx="30178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3" name="Equation" r:id="rId5" imgW="2997200" imgH="368300" progId="Equation.DSMT4">
                  <p:embed/>
                </p:oleObj>
              </mc:Choice>
              <mc:Fallback>
                <p:oleObj name="Equation" r:id="rId5" imgW="2997200" imgH="368300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081" y="1484784"/>
                        <a:ext cx="3017838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905794" y="184514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00969" y="2132484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985294" y="2708747"/>
            <a:ext cx="309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recurrence relation  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21642" y="2986559"/>
            <a:ext cx="3097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給定之後 </a:t>
            </a:r>
          </a:p>
        </p:txBody>
      </p:sp>
      <p:graphicFrame>
        <p:nvGraphicFramePr>
          <p:cNvPr id="143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48513"/>
              </p:ext>
            </p:extLst>
          </p:nvPr>
        </p:nvGraphicFramePr>
        <p:xfrm>
          <a:off x="1869417" y="3346922"/>
          <a:ext cx="958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4" name="Equation" r:id="rId7" imgW="952087" imgH="622030" progId="Equation.DSMT4">
                  <p:embed/>
                </p:oleObj>
              </mc:Choice>
              <mc:Fallback>
                <p:oleObj name="Equation" r:id="rId7" imgW="952087" imgH="622030" progId="Equation.DSMT4">
                  <p:embed/>
                  <p:pic>
                    <p:nvPicPr>
                      <p:cNvPr id="143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7" y="3346922"/>
                        <a:ext cx="9588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624931" y="2203922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</a:p>
        </p:txBody>
      </p:sp>
      <p:graphicFrame>
        <p:nvGraphicFramePr>
          <p:cNvPr id="143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89931"/>
              </p:ext>
            </p:extLst>
          </p:nvPr>
        </p:nvGraphicFramePr>
        <p:xfrm>
          <a:off x="3129756" y="1989609"/>
          <a:ext cx="2236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5" name="Equation" r:id="rId9" imgW="2222500" imgH="723900" progId="Equation.DSMT4">
                  <p:embed/>
                </p:oleObj>
              </mc:Choice>
              <mc:Fallback>
                <p:oleObj name="Equation" r:id="rId9" imgW="2222500" imgH="723900" progId="Equation.DSMT4">
                  <p:embed/>
                  <p:pic>
                    <p:nvPicPr>
                      <p:cNvPr id="1434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56" y="1989609"/>
                        <a:ext cx="2236788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766104" y="3491384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1 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766104" y="4067647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2 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769053" y="4734529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3 </a:t>
            </a:r>
          </a:p>
        </p:txBody>
      </p:sp>
      <p:graphicFrame>
        <p:nvGraphicFramePr>
          <p:cNvPr id="143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43908"/>
              </p:ext>
            </p:extLst>
          </p:nvPr>
        </p:nvGraphicFramePr>
        <p:xfrm>
          <a:off x="1869417" y="3923184"/>
          <a:ext cx="973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6" name="Equation" r:id="rId11" imgW="965200" imgH="622300" progId="Equation.DSMT4">
                  <p:embed/>
                </p:oleObj>
              </mc:Choice>
              <mc:Fallback>
                <p:oleObj name="Equation" r:id="rId11" imgW="965200" imgH="622300" progId="Equation.DSMT4">
                  <p:embed/>
                  <p:pic>
                    <p:nvPicPr>
                      <p:cNvPr id="1435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7" y="3923184"/>
                        <a:ext cx="9731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91208"/>
              </p:ext>
            </p:extLst>
          </p:nvPr>
        </p:nvGraphicFramePr>
        <p:xfrm>
          <a:off x="1797979" y="4570884"/>
          <a:ext cx="13827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7" name="Equation" r:id="rId13" imgW="1371600" imgH="622300" progId="Equation.DSMT4">
                  <p:embed/>
                </p:oleObj>
              </mc:Choice>
              <mc:Fallback>
                <p:oleObj name="Equation" r:id="rId13" imgW="1371600" imgH="622300" progId="Equation.DSMT4">
                  <p:embed/>
                  <p:pic>
                    <p:nvPicPr>
                      <p:cNvPr id="1435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979" y="4570884"/>
                        <a:ext cx="13827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Rectangle 25"/>
          <p:cNvSpPr>
            <a:spLocks noChangeArrowheads="1"/>
          </p:cNvSpPr>
          <p:nvPr/>
        </p:nvSpPr>
        <p:spPr bwMode="auto">
          <a:xfrm>
            <a:off x="321469" y="1413347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ABEAF15-E565-47D9-ADBE-AEF71C4A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9" y="5304442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4 </a:t>
            </a:r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538A84CB-67F9-4E04-95A8-16518B605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25670"/>
              </p:ext>
            </p:extLst>
          </p:nvPr>
        </p:nvGraphicFramePr>
        <p:xfrm>
          <a:off x="1761331" y="5161567"/>
          <a:ext cx="2211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8" name="Equation" r:id="rId15" imgW="2197100" imgH="622300" progId="Equation.DSMT4">
                  <p:embed/>
                </p:oleObj>
              </mc:Choice>
              <mc:Fallback>
                <p:oleObj name="Equation" r:id="rId15" imgW="2197100" imgH="622300" progId="Equation.DSMT4">
                  <p:embed/>
                  <p:pic>
                    <p:nvPicPr>
                      <p:cNvPr id="153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331" y="5161567"/>
                        <a:ext cx="2211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>
            <a:extLst>
              <a:ext uri="{FF2B5EF4-FFF2-40B4-BE49-F238E27FC236}">
                <a16:creationId xmlns:a16="http://schemas.microsoft.com/office/drawing/2014/main" id="{969A3E45-09E4-4E04-B93C-A98A6BC9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" y="6025167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5 </a:t>
            </a:r>
          </a:p>
        </p:txBody>
      </p:sp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13EE3C3-5CBF-4F9D-9147-C1E0F4202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900"/>
              </p:ext>
            </p:extLst>
          </p:nvPr>
        </p:nvGraphicFramePr>
        <p:xfrm>
          <a:off x="1850231" y="5880705"/>
          <a:ext cx="22479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9" name="Equation" r:id="rId17" imgW="2235200" imgH="622300" progId="Equation.DSMT4">
                  <p:embed/>
                </p:oleObj>
              </mc:Choice>
              <mc:Fallback>
                <p:oleObj name="Equation" r:id="rId17" imgW="2235200" imgH="622300" progId="Equation.DSMT4">
                  <p:embed/>
                  <p:pic>
                    <p:nvPicPr>
                      <p:cNvPr id="153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231" y="5880705"/>
                        <a:ext cx="22479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7">
            <a:extLst>
              <a:ext uri="{FF2B5EF4-FFF2-40B4-BE49-F238E27FC236}">
                <a16:creationId xmlns:a16="http://schemas.microsoft.com/office/drawing/2014/main" id="{181A5865-B917-4A1D-B62C-5CF4F310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303" y="3394679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6 </a:t>
            </a:r>
          </a:p>
        </p:txBody>
      </p:sp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2B14A781-12C6-4839-A564-855850D7E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7883"/>
              </p:ext>
            </p:extLst>
          </p:nvPr>
        </p:nvGraphicFramePr>
        <p:xfrm>
          <a:off x="5804828" y="3251804"/>
          <a:ext cx="1379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0" name="Equation" r:id="rId19" imgW="1371600" imgH="622300" progId="Equation.DSMT4">
                  <p:embed/>
                </p:oleObj>
              </mc:Choice>
              <mc:Fallback>
                <p:oleObj name="Equation" r:id="rId19" imgW="1371600" imgH="622300" progId="Equation.DSMT4">
                  <p:embed/>
                  <p:pic>
                    <p:nvPicPr>
                      <p:cNvPr id="153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828" y="3251804"/>
                        <a:ext cx="1379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9">
            <a:extLst>
              <a:ext uri="{FF2B5EF4-FFF2-40B4-BE49-F238E27FC236}">
                <a16:creationId xmlns:a16="http://schemas.microsoft.com/office/drawing/2014/main" id="{C114DAD9-5E1A-4494-8C3E-A1A23867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303" y="4043967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7 </a:t>
            </a:r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45F1AFC7-C31E-4B71-912E-99F74E592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40947"/>
              </p:ext>
            </p:extLst>
          </p:nvPr>
        </p:nvGraphicFramePr>
        <p:xfrm>
          <a:off x="5811178" y="3899504"/>
          <a:ext cx="2733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1" name="Equation" r:id="rId21" imgW="2717800" imgH="622300" progId="Equation.DSMT4">
                  <p:embed/>
                </p:oleObj>
              </mc:Choice>
              <mc:Fallback>
                <p:oleObj name="Equation" r:id="rId21" imgW="2717800" imgH="622300" progId="Equation.DSMT4">
                  <p:embed/>
                  <p:pic>
                    <p:nvPicPr>
                      <p:cNvPr id="153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178" y="3899504"/>
                        <a:ext cx="27336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1">
            <a:extLst>
              <a:ext uri="{FF2B5EF4-FFF2-40B4-BE49-F238E27FC236}">
                <a16:creationId xmlns:a16="http://schemas.microsoft.com/office/drawing/2014/main" id="{730B6322-EAE9-47ED-9B7B-5891FA72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303" y="4763104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8 </a:t>
            </a:r>
          </a:p>
        </p:txBody>
      </p:sp>
      <p:graphicFrame>
        <p:nvGraphicFramePr>
          <p:cNvPr id="30" name="Object 12">
            <a:extLst>
              <a:ext uri="{FF2B5EF4-FFF2-40B4-BE49-F238E27FC236}">
                <a16:creationId xmlns:a16="http://schemas.microsoft.com/office/drawing/2014/main" id="{FC51FC03-553F-498C-A2D2-396D709BF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75791"/>
              </p:ext>
            </p:extLst>
          </p:nvPr>
        </p:nvGraphicFramePr>
        <p:xfrm>
          <a:off x="5882616" y="4618642"/>
          <a:ext cx="30638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2" name="Equation" r:id="rId23" imgW="3048000" imgH="622300" progId="Equation.DSMT4">
                  <p:embed/>
                </p:oleObj>
              </mc:Choice>
              <mc:Fallback>
                <p:oleObj name="Equation" r:id="rId23" imgW="3048000" imgH="622300" progId="Equation.DSMT4">
                  <p:embed/>
                  <p:pic>
                    <p:nvPicPr>
                      <p:cNvPr id="153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616" y="4618642"/>
                        <a:ext cx="30638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3">
            <a:extLst>
              <a:ext uri="{FF2B5EF4-FFF2-40B4-BE49-F238E27FC236}">
                <a16:creationId xmlns:a16="http://schemas.microsoft.com/office/drawing/2014/main" id="{1A12F414-9B3A-4DDB-AFE1-45FB68EF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741" y="5410804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9 </a:t>
            </a:r>
          </a:p>
        </p:txBody>
      </p:sp>
      <p:graphicFrame>
        <p:nvGraphicFramePr>
          <p:cNvPr id="32" name="Object 14">
            <a:extLst>
              <a:ext uri="{FF2B5EF4-FFF2-40B4-BE49-F238E27FC236}">
                <a16:creationId xmlns:a16="http://schemas.microsoft.com/office/drawing/2014/main" id="{EBAB4FED-6202-426C-8F46-1404BF5A1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26990"/>
              </p:ext>
            </p:extLst>
          </p:nvPr>
        </p:nvGraphicFramePr>
        <p:xfrm>
          <a:off x="5787366" y="5267929"/>
          <a:ext cx="16589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3" name="Equation" r:id="rId25" imgW="1651000" imgH="622300" progId="Equation.DSMT4">
                  <p:embed/>
                </p:oleObj>
              </mc:Choice>
              <mc:Fallback>
                <p:oleObj name="Equation" r:id="rId25" imgW="1651000" imgH="622300" progId="Equation.DSMT4">
                  <p:embed/>
                  <p:pic>
                    <p:nvPicPr>
                      <p:cNvPr id="1537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366" y="5267929"/>
                        <a:ext cx="16589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5">
            <a:extLst>
              <a:ext uri="{FF2B5EF4-FFF2-40B4-BE49-F238E27FC236}">
                <a16:creationId xmlns:a16="http://schemas.microsoft.com/office/drawing/2014/main" id="{F67EDF7C-3A86-4552-B5A2-9A3707726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53" y="5844192"/>
            <a:ext cx="576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362B8-B55D-4054-9D9D-5A4F7505A42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3448" y="32860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1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930255"/>
              </p:ext>
            </p:extLst>
          </p:nvPr>
        </p:nvGraphicFramePr>
        <p:xfrm>
          <a:off x="1640367" y="380052"/>
          <a:ext cx="217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2" name="Equation" r:id="rId3" imgW="2171520" imgH="342720" progId="Equation.DSMT4">
                  <p:embed/>
                </p:oleObj>
              </mc:Choice>
              <mc:Fallback>
                <p:oleObj name="Equation" r:id="rId3" imgW="2171520" imgH="34272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0367" y="380052"/>
                        <a:ext cx="2171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473448" y="89307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2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6811"/>
              </p:ext>
            </p:extLst>
          </p:nvPr>
        </p:nvGraphicFramePr>
        <p:xfrm>
          <a:off x="1625576" y="937069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3" name="Equation" r:id="rId5" imgW="1815840" imgH="342720" progId="Equation.DSMT4">
                  <p:embed/>
                </p:oleObj>
              </mc:Choice>
              <mc:Fallback>
                <p:oleObj name="Equation" r:id="rId5" imgW="1815840" imgH="34272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576" y="937069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479177" y="1477701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3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08563"/>
              </p:ext>
            </p:extLst>
          </p:nvPr>
        </p:nvGraphicFramePr>
        <p:xfrm>
          <a:off x="1605360" y="1521695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4" name="Equation" r:id="rId7" imgW="1815840" imgH="342720" progId="Equation.DSMT4">
                  <p:embed/>
                </p:oleObj>
              </mc:Choice>
              <mc:Fallback>
                <p:oleObj name="Equation" r:id="rId7" imgW="1815840" imgH="34272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5360" y="1521695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8B88198F-B0A7-443A-9BB3-6B96F7EB8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29492"/>
              </p:ext>
            </p:extLst>
          </p:nvPr>
        </p:nvGraphicFramePr>
        <p:xfrm>
          <a:off x="629286" y="2513184"/>
          <a:ext cx="71596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5" name="Equation" r:id="rId9" imgW="7150100" imgH="1943100" progId="Equation.DSMT4">
                  <p:embed/>
                </p:oleObj>
              </mc:Choice>
              <mc:Fallback>
                <p:oleObj name="Equation" r:id="rId9" imgW="7150100" imgH="1943100" progId="Equation.DSMT4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6" y="2513184"/>
                        <a:ext cx="715962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3">
            <a:extLst>
              <a:ext uri="{FF2B5EF4-FFF2-40B4-BE49-F238E27FC236}">
                <a16:creationId xmlns:a16="http://schemas.microsoft.com/office/drawing/2014/main" id="{8698FDD2-1517-4F51-9E56-A79387537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636" y="3233909"/>
            <a:ext cx="48974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EC973181-2A45-4DAE-AFAD-64727B18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536" y="2729084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B4169D54-413E-4B45-B40A-4F86EBEA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536" y="3665709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0126F825-387C-43C3-B3CE-93E7FA095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7661" y="4026071"/>
            <a:ext cx="4968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9" name="Object 7">
            <a:extLst>
              <a:ext uri="{FF2B5EF4-FFF2-40B4-BE49-F238E27FC236}">
                <a16:creationId xmlns:a16="http://schemas.microsoft.com/office/drawing/2014/main" id="{48DEC91D-1D7E-4D73-89CB-A2333C90C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71510"/>
              </p:ext>
            </p:extLst>
          </p:nvPr>
        </p:nvGraphicFramePr>
        <p:xfrm>
          <a:off x="1499236" y="4627734"/>
          <a:ext cx="39957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6" name="Equation" r:id="rId11" imgW="3975100" imgH="749300" progId="Equation.DSMT4">
                  <p:embed/>
                </p:oleObj>
              </mc:Choice>
              <mc:Fallback>
                <p:oleObj name="Equation" r:id="rId11" imgW="3975100" imgH="749300" progId="Equation.DSMT4">
                  <p:embed/>
                  <p:pic>
                    <p:nvPicPr>
                      <p:cNvPr id="163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236" y="4627734"/>
                        <a:ext cx="39957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>
            <a:extLst>
              <a:ext uri="{FF2B5EF4-FFF2-40B4-BE49-F238E27FC236}">
                <a16:creationId xmlns:a16="http://schemas.microsoft.com/office/drawing/2014/main" id="{D2C6E2AF-78DE-4C1F-B194-30832B4D0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53256"/>
              </p:ext>
            </p:extLst>
          </p:nvPr>
        </p:nvGraphicFramePr>
        <p:xfrm>
          <a:off x="1499236" y="5564359"/>
          <a:ext cx="42513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7" name="Equation" r:id="rId13" imgW="4229100" imgH="749300" progId="Equation.DSMT4">
                  <p:embed/>
                </p:oleObj>
              </mc:Choice>
              <mc:Fallback>
                <p:oleObj name="Equation" r:id="rId13" imgW="4229100" imgH="749300" progId="Equation.DSMT4">
                  <p:embed/>
                  <p:pic>
                    <p:nvPicPr>
                      <p:cNvPr id="1639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236" y="5564359"/>
                        <a:ext cx="42513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9">
            <a:extLst>
              <a:ext uri="{FF2B5EF4-FFF2-40B4-BE49-F238E27FC236}">
                <a16:creationId xmlns:a16="http://schemas.microsoft.com/office/drawing/2014/main" id="{8CACAFCC-7075-47AF-A88D-24C32B5B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45" y="2137740"/>
            <a:ext cx="890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12AFB-8A89-44F3-8928-373F1A23121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755650" y="260350"/>
            <a:ext cx="5045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(B) Linear DE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4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大解法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827088" y="763588"/>
            <a:ext cx="7273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(1) Guess (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Section 4-4)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要訣：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should be a 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 combination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g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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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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),  …………….</a:t>
            </a:r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1835696" y="2709059"/>
            <a:ext cx="3168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遇到重覆，乘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ln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endParaRPr lang="en-US" altLang="zh-TW" sz="22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24731" y="3373575"/>
            <a:ext cx="7526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適用情形：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linear, constant coefficients,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have finite terms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64088" y="2308563"/>
            <a:ext cx="144003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639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12AFB-8A89-44F3-8928-373F1A23121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08283" y="449719"/>
            <a:ext cx="39599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(from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Zill’s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textbook, page 146)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5650" y="5876925"/>
            <a:ext cx="5616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It comes from the “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”. </a:t>
            </a:r>
          </a:p>
        </p:txBody>
      </p:sp>
      <p:sp>
        <p:nvSpPr>
          <p:cNvPr id="16" name="文字方塊 8"/>
          <p:cNvSpPr txBox="1">
            <a:spLocks noChangeArrowheads="1"/>
          </p:cNvSpPr>
          <p:nvPr/>
        </p:nvSpPr>
        <p:spPr bwMode="auto">
          <a:xfrm>
            <a:off x="1269675" y="411972"/>
            <a:ext cx="302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Trial Particular Solutions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755650" y="879475"/>
          <a:ext cx="7272338" cy="4780750"/>
        </p:xfrm>
        <a:graphic>
          <a:graphicData uri="http://schemas.openxmlformats.org/drawingml/2006/table">
            <a:tbl>
              <a:tblPr/>
              <a:tblGrid>
                <a:gridCol w="24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Form of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y</a:t>
                      </a:r>
                      <a:r>
                        <a:rPr lang="en-US" sz="1800" i="1" kern="100" baseline="-25000" dirty="0" err="1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1 (any constant)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+ 7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– 2  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 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– 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+ 1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Cx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     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(9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– 2)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Fx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(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Cx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8" name="Picture 16" descr="\\140.112.59.229\資源平台\資源平台\版權\版權ICON與範例\Creative Commens台灣2.5\icon_by-nc-sa.ti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7207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81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12AFB-8A89-44F3-8928-373F1A23121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827584" y="451644"/>
            <a:ext cx="7273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(2) Annihilator (</a:t>
            </a:r>
            <a:r>
              <a:rPr lang="en-US" altLang="zh-TW" sz="2200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Section 4-5) </a:t>
            </a: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1363708" y="1141412"/>
            <a:ext cx="4176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若原本的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856388" y="2987077"/>
            <a:ext cx="7526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適用情形：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linear, constant coefficients,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have finite terms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5253083" y="1141412"/>
            <a:ext cx="3205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Annihilator: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 = 0 </a:t>
            </a:r>
          </a:p>
        </p:txBody>
      </p:sp>
      <p:sp>
        <p:nvSpPr>
          <p:cNvPr id="77835" name="Text Box 10"/>
          <p:cNvSpPr txBox="1">
            <a:spLocks noChangeArrowheads="1"/>
          </p:cNvSpPr>
          <p:nvPr/>
        </p:nvSpPr>
        <p:spPr bwMode="auto">
          <a:xfrm>
            <a:off x="1292270" y="1574800"/>
            <a:ext cx="60499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{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)]} = 0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扣去和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 = 0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的解重複的部分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graphicFrame>
        <p:nvGraphicFramePr>
          <p:cNvPr id="778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67308"/>
              </p:ext>
            </p:extLst>
          </p:nvPr>
        </p:nvGraphicFramePr>
        <p:xfrm>
          <a:off x="6045245" y="2509837"/>
          <a:ext cx="1246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2" name="Equation" r:id="rId3" imgW="1244600" imgH="381000" progId="Equation.DSMT4">
                  <p:embed/>
                </p:oleObj>
              </mc:Choice>
              <mc:Fallback>
                <p:oleObj name="Equation" r:id="rId3" imgW="1244600" imgH="381000" progId="Equation.DSMT4">
                  <p:embed/>
                  <p:pic>
                    <p:nvPicPr>
                      <p:cNvPr id="778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45" y="2509837"/>
                        <a:ext cx="1246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376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77951-FD36-4F7D-AB8D-99D4641DDEE2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5940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273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/>
              <a:t>(3) Variation of parameters (</a:t>
            </a:r>
            <a:r>
              <a:rPr lang="en-US" altLang="zh-TW" b="1" dirty="0" err="1"/>
              <a:t>Zill</a:t>
            </a:r>
            <a:r>
              <a:rPr lang="en-US" altLang="zh-TW" b="1" dirty="0"/>
              <a:t>, Section 4-6)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971550" y="836613"/>
          <a:ext cx="3254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5" name="Equation" r:id="rId3" imgW="3251160" imgH="380880" progId="Equation.DSMT4">
                  <p:embed/>
                </p:oleObj>
              </mc:Choice>
              <mc:Fallback>
                <p:oleObj name="Equation" r:id="rId3" imgW="3251160" imgH="380880" progId="Equation.DSMT4">
                  <p:embed/>
                  <p:pic>
                    <p:nvPicPr>
                      <p:cNvPr id="593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3254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4"/>
          <p:cNvGraphicFramePr>
            <a:graphicFrameLocks noChangeAspect="1"/>
          </p:cNvGraphicFramePr>
          <p:nvPr/>
        </p:nvGraphicFramePr>
        <p:xfrm>
          <a:off x="1042988" y="1412875"/>
          <a:ext cx="12461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6" name="Equation" r:id="rId5" imgW="1244520" imgH="672840" progId="Equation.DSMT4">
                  <p:embed/>
                </p:oleObj>
              </mc:Choice>
              <mc:Fallback>
                <p:oleObj name="Equation" r:id="rId5" imgW="1244520" imgH="672840" progId="Equation.DSMT4">
                  <p:embed/>
                  <p:pic>
                    <p:nvPicPr>
                      <p:cNvPr id="593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12875"/>
                        <a:ext cx="12461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5"/>
          <p:cNvGraphicFramePr>
            <a:graphicFrameLocks noChangeAspect="1"/>
          </p:cNvGraphicFramePr>
          <p:nvPr/>
        </p:nvGraphicFramePr>
        <p:xfrm>
          <a:off x="2916238" y="1268413"/>
          <a:ext cx="416242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7" name="Equation" r:id="rId7" imgW="4165560" imgH="2044440" progId="Equation.DSMT4">
                  <p:embed/>
                </p:oleObj>
              </mc:Choice>
              <mc:Fallback>
                <p:oleObj name="Equation" r:id="rId7" imgW="4165560" imgH="2044440" progId="Equation.DSMT4">
                  <p:embed/>
                  <p:pic>
                    <p:nvPicPr>
                      <p:cNvPr id="59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268413"/>
                        <a:ext cx="4162425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6"/>
          <p:cNvSpPr txBox="1">
            <a:spLocks noChangeArrowheads="1"/>
          </p:cNvSpPr>
          <p:nvPr/>
        </p:nvSpPr>
        <p:spPr bwMode="auto">
          <a:xfrm>
            <a:off x="2627313" y="3716338"/>
            <a:ext cx="43926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solidFill>
                  <a:srgbClr val="0000FF"/>
                </a:solidFill>
              </a:rPr>
              <a:t>W</a:t>
            </a:r>
            <a:r>
              <a:rPr lang="en-US" altLang="zh-TW" i="1" baseline="-25000">
                <a:solidFill>
                  <a:srgbClr val="0000FF"/>
                </a:solidFill>
              </a:rPr>
              <a:t>k </a:t>
            </a:r>
            <a:r>
              <a:rPr lang="en-US" altLang="zh-TW"/>
              <a:t>: replace the </a:t>
            </a:r>
            <a:r>
              <a:rPr lang="en-US" altLang="zh-TW" i="1"/>
              <a:t>k</a:t>
            </a:r>
            <a:r>
              <a:rPr lang="en-US" altLang="zh-TW" baseline="30000"/>
              <a:t>th</a:t>
            </a:r>
            <a:r>
              <a:rPr lang="en-US" altLang="zh-TW"/>
              <a:t> column of </a:t>
            </a:r>
            <a:r>
              <a:rPr lang="en-US" altLang="zh-TW" i="1">
                <a:solidFill>
                  <a:srgbClr val="0000FF"/>
                </a:solidFill>
              </a:rPr>
              <a:t>W</a:t>
            </a:r>
            <a:r>
              <a:rPr lang="en-US" altLang="zh-TW"/>
              <a:t> by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 </a:t>
            </a:r>
          </a:p>
        </p:txBody>
      </p:sp>
      <p:graphicFrame>
        <p:nvGraphicFramePr>
          <p:cNvPr id="59397" name="Object 7"/>
          <p:cNvGraphicFramePr>
            <a:graphicFrameLocks noChangeAspect="1"/>
          </p:cNvGraphicFramePr>
          <p:nvPr/>
        </p:nvGraphicFramePr>
        <p:xfrm>
          <a:off x="6877050" y="3429000"/>
          <a:ext cx="8255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8" name="Equation" r:id="rId9" imgW="825480" imgH="2044440" progId="Equation.DSMT4">
                  <p:embed/>
                </p:oleObj>
              </mc:Choice>
              <mc:Fallback>
                <p:oleObj name="Equation" r:id="rId9" imgW="825480" imgH="2044440" progId="Equation.DSMT4">
                  <p:embed/>
                  <p:pic>
                    <p:nvPicPr>
                      <p:cNvPr id="5939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429000"/>
                        <a:ext cx="825500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8"/>
          <p:cNvGraphicFramePr>
            <a:graphicFrameLocks noChangeAspect="1"/>
          </p:cNvGraphicFramePr>
          <p:nvPr/>
        </p:nvGraphicFramePr>
        <p:xfrm>
          <a:off x="4284663" y="4724400"/>
          <a:ext cx="15636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9" name="Equation" r:id="rId11" imgW="1562040" imgH="774360" progId="Equation.DSMT4">
                  <p:embed/>
                </p:oleObj>
              </mc:Choice>
              <mc:Fallback>
                <p:oleObj name="Equation" r:id="rId11" imgW="1562040" imgH="774360" progId="Equation.DSMT4">
                  <p:embed/>
                  <p:pic>
                    <p:nvPicPr>
                      <p:cNvPr id="593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24400"/>
                        <a:ext cx="156368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704850" y="5499100"/>
            <a:ext cx="3363094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適用情形：</a:t>
            </a:r>
            <a:r>
              <a:rPr lang="en-US" altLang="zh-TW" dirty="0"/>
              <a:t>linear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508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77951-FD36-4F7D-AB8D-99D4641DDEE2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5940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273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/>
              <a:t>(4) Fourier series (</a:t>
            </a:r>
            <a:r>
              <a:rPr lang="en-US" altLang="zh-TW" b="1" dirty="0" err="1"/>
              <a:t>Zill</a:t>
            </a:r>
            <a:r>
              <a:rPr lang="en-US" altLang="zh-TW" b="1" dirty="0"/>
              <a:t>, Section 11-3) 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706894" y="5085184"/>
            <a:ext cx="7560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適用情形：</a:t>
            </a:r>
            <a:r>
              <a:rPr lang="en-US" altLang="zh-TW" dirty="0"/>
              <a:t>periodic, </a:t>
            </a:r>
            <a:br>
              <a:rPr lang="en-US" altLang="zh-TW" dirty="0"/>
            </a:br>
            <a:r>
              <a:rPr lang="en-US" altLang="zh-TW" dirty="0"/>
              <a:t>                    being able to transformed by the Fourier series</a:t>
            </a:r>
            <a:endParaRPr lang="zh-TW" alt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36023"/>
              </p:ext>
            </p:extLst>
          </p:nvPr>
        </p:nvGraphicFramePr>
        <p:xfrm>
          <a:off x="899592" y="1134207"/>
          <a:ext cx="5667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8" name="Equation" r:id="rId3" imgW="5664200" imgH="393700" progId="Equation.DSMT4">
                  <p:embed/>
                </p:oleObj>
              </mc:Choice>
              <mc:Fallback>
                <p:oleObj name="Equation" r:id="rId3" imgW="5664200" imgH="393700" progId="Equation.DSMT4">
                  <p:embed/>
                  <p:pic>
                    <p:nvPicPr>
                      <p:cNvPr id="675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34207"/>
                        <a:ext cx="5667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69263"/>
              </p:ext>
            </p:extLst>
          </p:nvPr>
        </p:nvGraphicFramePr>
        <p:xfrm>
          <a:off x="4976292" y="1639032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9" name="Equation" r:id="rId5" imgW="1853396" imgH="317362" progId="Equation.DSMT4">
                  <p:embed/>
                </p:oleObj>
              </mc:Choice>
              <mc:Fallback>
                <p:oleObj name="Equation" r:id="rId5" imgW="1853396" imgH="317362" progId="Equation.DSMT4">
                  <p:embed/>
                  <p:pic>
                    <p:nvPicPr>
                      <p:cNvPr id="675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92" y="1639032"/>
                        <a:ext cx="1854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62378"/>
              </p:ext>
            </p:extLst>
          </p:nvPr>
        </p:nvGraphicFramePr>
        <p:xfrm>
          <a:off x="1691680" y="2701484"/>
          <a:ext cx="44846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0" name="Equation" r:id="rId7" imgW="4445000" imgH="749300" progId="Equation.DSMT4">
                  <p:embed/>
                </p:oleObj>
              </mc:Choice>
              <mc:Fallback>
                <p:oleObj name="Equation" r:id="rId7" imgW="4445000" imgH="749300" progId="Equation.DSMT4">
                  <p:embed/>
                  <p:pic>
                    <p:nvPicPr>
                      <p:cNvPr id="6759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01484"/>
                        <a:ext cx="44846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06894" y="2222353"/>
            <a:ext cx="288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Trying to express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 as</a:t>
            </a:r>
            <a:endParaRPr lang="zh-TW" altLang="en-US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26709"/>
              </p:ext>
            </p:extLst>
          </p:nvPr>
        </p:nvGraphicFramePr>
        <p:xfrm>
          <a:off x="1696345" y="4013032"/>
          <a:ext cx="46767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1" name="Equation" r:id="rId9" imgW="4635500" imgH="749300" progId="Equation.DSMT4">
                  <p:embed/>
                </p:oleObj>
              </mc:Choice>
              <mc:Fallback>
                <p:oleObj name="Equation" r:id="rId9" imgW="4635500" imgH="749300" progId="Equation.DSMT4">
                  <p:embed/>
                  <p:pic>
                    <p:nvPicPr>
                      <p:cNvPr id="686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345" y="4013032"/>
                        <a:ext cx="46767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732046" y="3528964"/>
            <a:ext cx="46185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Then, suppose the particular solution 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521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D833A3-3400-4B21-BC59-672EA45030B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67544" y="332656"/>
            <a:ext cx="77771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8]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144)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1: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find the solution of the associated homogeneous equation</a:t>
            </a:r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30753"/>
              </p:ext>
            </p:extLst>
          </p:nvPr>
        </p:nvGraphicFramePr>
        <p:xfrm>
          <a:off x="2196331" y="901149"/>
          <a:ext cx="2325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Equation" r:id="rId3" imgW="2247900" imgH="330200" progId="Equation.DSMT4">
                  <p:embed/>
                </p:oleObj>
              </mc:Choice>
              <mc:Fallback>
                <p:oleObj name="Equation" r:id="rId3" imgW="2247900" imgH="330200" progId="Equation.DSMT4">
                  <p:embed/>
                  <p:pic>
                    <p:nvPicPr>
                      <p:cNvPr id="71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31" y="901149"/>
                        <a:ext cx="23256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636194" y="1190074"/>
            <a:ext cx="9366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4139431" y="1190074"/>
            <a:ext cx="0" cy="12239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67544" y="2126699"/>
            <a:ext cx="3529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2: particular solution </a:t>
            </a:r>
          </a:p>
        </p:txBody>
      </p:sp>
      <p:graphicFrame>
        <p:nvGraphicFramePr>
          <p:cNvPr id="71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64454"/>
              </p:ext>
            </p:extLst>
          </p:nvPr>
        </p:nvGraphicFramePr>
        <p:xfrm>
          <a:off x="3564756" y="2414037"/>
          <a:ext cx="2681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Equation" r:id="rId5" imgW="2590800" imgH="381000" progId="Equation.DSMT4">
                  <p:embed/>
                </p:oleObj>
              </mc:Choice>
              <mc:Fallback>
                <p:oleObj name="Equation" r:id="rId5" imgW="2590800" imgH="381000" progId="Equation.DSMT4">
                  <p:embed/>
                  <p:pic>
                    <p:nvPicPr>
                      <p:cNvPr id="71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756" y="2414037"/>
                        <a:ext cx="2681288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97975"/>
              </p:ext>
            </p:extLst>
          </p:nvPr>
        </p:nvGraphicFramePr>
        <p:xfrm>
          <a:off x="3564756" y="2845837"/>
          <a:ext cx="31146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Equation" r:id="rId7" imgW="3009900" imgH="381000" progId="Equation.DSMT4">
                  <p:embed/>
                </p:oleObj>
              </mc:Choice>
              <mc:Fallback>
                <p:oleObj name="Equation" r:id="rId7" imgW="3009900" imgH="381000" progId="Equation.DSMT4">
                  <p:embed/>
                  <p:pic>
                    <p:nvPicPr>
                      <p:cNvPr id="717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756" y="2845837"/>
                        <a:ext cx="31146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27552"/>
              </p:ext>
            </p:extLst>
          </p:nvPr>
        </p:nvGraphicFramePr>
        <p:xfrm>
          <a:off x="3564756" y="3277637"/>
          <a:ext cx="3128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9" imgW="3022600" imgH="381000" progId="Equation.DSMT4">
                  <p:embed/>
                </p:oleObj>
              </mc:Choice>
              <mc:Fallback>
                <p:oleObj name="Equation" r:id="rId9" imgW="3022600" imgH="381000" progId="Equation.DSMT4">
                  <p:embed/>
                  <p:pic>
                    <p:nvPicPr>
                      <p:cNvPr id="717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756" y="3277637"/>
                        <a:ext cx="31289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1836"/>
              </p:ext>
            </p:extLst>
          </p:nvPr>
        </p:nvGraphicFramePr>
        <p:xfrm>
          <a:off x="827906" y="3709437"/>
          <a:ext cx="6902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11" imgW="6667500" imgH="381000" progId="Equation.DSMT4">
                  <p:embed/>
                </p:oleObj>
              </mc:Choice>
              <mc:Fallback>
                <p:oleObj name="Equation" r:id="rId11" imgW="6667500" imgH="381000" progId="Equation.DSMT4">
                  <p:embed/>
                  <p:pic>
                    <p:nvPicPr>
                      <p:cNvPr id="717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06" y="3709437"/>
                        <a:ext cx="6902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38991"/>
              </p:ext>
            </p:extLst>
          </p:nvPr>
        </p:nvGraphicFramePr>
        <p:xfrm>
          <a:off x="1043806" y="4214262"/>
          <a:ext cx="1695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Equation" r:id="rId13" imgW="1637589" imgH="774364" progId="Equation.DSMT4">
                  <p:embed/>
                </p:oleObj>
              </mc:Choice>
              <mc:Fallback>
                <p:oleObj name="Equation" r:id="rId13" imgW="1637589" imgH="774364" progId="Equation.DSMT4">
                  <p:embed/>
                  <p:pic>
                    <p:nvPicPr>
                      <p:cNvPr id="718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806" y="4214262"/>
                        <a:ext cx="16954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AutoShape 22"/>
          <p:cNvSpPr>
            <a:spLocks noChangeArrowheads="1"/>
          </p:cNvSpPr>
          <p:nvPr/>
        </p:nvSpPr>
        <p:spPr bwMode="auto">
          <a:xfrm>
            <a:off x="3131369" y="4501599"/>
            <a:ext cx="792162" cy="217488"/>
          </a:xfrm>
          <a:prstGeom prst="rightArrow">
            <a:avLst>
              <a:gd name="adj1" fmla="val 50000"/>
              <a:gd name="adj2" fmla="val 910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82" name="Text Box 23"/>
          <p:cNvSpPr txBox="1">
            <a:spLocks noChangeArrowheads="1"/>
          </p:cNvSpPr>
          <p:nvPr/>
        </p:nvSpPr>
        <p:spPr bwMode="auto">
          <a:xfrm>
            <a:off x="4139431" y="4358724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6/73,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16/73</a:t>
            </a:r>
          </a:p>
        </p:txBody>
      </p:sp>
      <p:graphicFrame>
        <p:nvGraphicFramePr>
          <p:cNvPr id="718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133"/>
              </p:ext>
            </p:extLst>
          </p:nvPr>
        </p:nvGraphicFramePr>
        <p:xfrm>
          <a:off x="4139431" y="4861962"/>
          <a:ext cx="28908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15" imgW="2794000" imgH="546100" progId="Equation.DSMT4">
                  <p:embed/>
                </p:oleObj>
              </mc:Choice>
              <mc:Fallback>
                <p:oleObj name="Equation" r:id="rId15" imgW="2794000" imgH="546100" progId="Equation.DSMT4">
                  <p:embed/>
                  <p:pic>
                    <p:nvPicPr>
                      <p:cNvPr id="718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431" y="4861962"/>
                        <a:ext cx="2890838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540569" y="5222324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General solution:</a:t>
            </a:r>
          </a:p>
        </p:txBody>
      </p:sp>
      <p:graphicFrame>
        <p:nvGraphicFramePr>
          <p:cNvPr id="718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30814"/>
              </p:ext>
            </p:extLst>
          </p:nvPr>
        </p:nvGraphicFramePr>
        <p:xfrm>
          <a:off x="1259706" y="5725562"/>
          <a:ext cx="63992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name="Equation" r:id="rId17" imgW="6184900" imgH="723900" progId="Equation.DSMT4">
                  <p:embed/>
                </p:oleObj>
              </mc:Choice>
              <mc:Fallback>
                <p:oleObj name="Equation" r:id="rId17" imgW="6184900" imgH="723900" progId="Equation.DSMT4">
                  <p:embed/>
                  <p:pic>
                    <p:nvPicPr>
                      <p:cNvPr id="718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06" y="5725562"/>
                        <a:ext cx="6399213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27"/>
          <p:cNvSpPr txBox="1">
            <a:spLocks noChangeArrowheads="1"/>
          </p:cNvSpPr>
          <p:nvPr/>
        </p:nvSpPr>
        <p:spPr bwMode="auto">
          <a:xfrm>
            <a:off x="4067994" y="1723474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</a:t>
            </a:r>
          </a:p>
        </p:txBody>
      </p:sp>
    </p:spTree>
    <p:extLst>
      <p:ext uri="{BB962C8B-B14F-4D97-AF65-F5344CB8AC3E}">
        <p14:creationId xmlns:p14="http://schemas.microsoft.com/office/powerpoint/2010/main" val="3189006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B0A02-93EA-4E38-A6C2-6F3C941166B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899592" y="2708920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432FF"/>
                </a:solidFill>
                <a:latin typeface="Times New Roman" panose="02020603050405020304" pitchFamily="18" charset="0"/>
              </a:rPr>
              <a:t>Until now, only a small part of DEs can be solved. </a:t>
            </a:r>
          </a:p>
        </p:txBody>
      </p:sp>
    </p:spTree>
    <p:extLst>
      <p:ext uri="{BB962C8B-B14F-4D97-AF65-F5344CB8AC3E}">
        <p14:creationId xmlns:p14="http://schemas.microsoft.com/office/powerpoint/2010/main" val="3608198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99E61-AFEC-4540-BA4E-371E7E96287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7992888" cy="5794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1-2  Numerical Methods</a:t>
            </a: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683568" y="1913180"/>
            <a:ext cx="76328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ea typeface="標楷體" panose="03000509000000000000" pitchFamily="65" charset="-120"/>
              </a:rPr>
              <a:t>Even if it can be shown that a solution of a differential equation exists, we might not be able to exhibit it in an explicit or implicit form.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400506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 (Sections 2-6, 9-1, 9-2)</a:t>
            </a:r>
          </a:p>
        </p:txBody>
      </p:sp>
    </p:spTree>
    <p:extLst>
      <p:ext uri="{BB962C8B-B14F-4D97-AF65-F5344CB8AC3E}">
        <p14:creationId xmlns:p14="http://schemas.microsoft.com/office/powerpoint/2010/main" val="33585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D6E54-AA25-41CC-A6FD-40DF75C1063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779912" y="155884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ea typeface="標楷體" panose="03000509000000000000" pitchFamily="65" charset="-120"/>
              </a:rPr>
              <a:t>上課日期</a:t>
            </a:r>
            <a:endParaRPr lang="zh-TW" altLang="en-US" sz="2400" dirty="0">
              <a:solidFill>
                <a:srgbClr val="3333FF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6742" name="Group 5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20772"/>
              </p:ext>
            </p:extLst>
          </p:nvPr>
        </p:nvGraphicFramePr>
        <p:xfrm>
          <a:off x="827584" y="695456"/>
          <a:ext cx="7704137" cy="5760180"/>
        </p:xfrm>
        <a:graphic>
          <a:graphicData uri="http://schemas.openxmlformats.org/drawingml/2006/table">
            <a:tbl>
              <a:tblPr/>
              <a:tblGrid>
                <a:gridCol w="169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Week Number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Date (Tuesday) 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Remark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2/20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2/27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3/5 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出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HW1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3/12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3/19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交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HW1</a:t>
                      </a:r>
                      <a:endParaRPr kumimoji="1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3/26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出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HW2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4/2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4/9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交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HW2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4/16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出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HW3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4/23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4/30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交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HW3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5/7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出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HW4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5/14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5/21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交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HW4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5/28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出 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HW5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6/4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期末考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877213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6/11</a:t>
                      </a: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交</a:t>
                      </a: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HW5</a:t>
                      </a:r>
                      <a:endParaRPr kumimoji="1" lang="zh-TW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99E61-AFEC-4540-BA4E-371E7E96287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052736"/>
            <a:ext cx="8218488" cy="2836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zh-TW" sz="2000" kern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TW" sz="2000" kern="0" dirty="0">
                <a:latin typeface="Times New Roman" panose="02020603050405020304" pitchFamily="18" charset="0"/>
              </a:rPr>
              <a:t>independent variable</a:t>
            </a:r>
            <a:r>
              <a:rPr lang="en-US" altLang="zh-TW" sz="2000" i="1" kern="0" dirty="0">
                <a:latin typeface="Times New Roman" panose="02020603050405020304" pitchFamily="18" charset="0"/>
              </a:rPr>
              <a:t> x                                     x</a:t>
            </a:r>
            <a:r>
              <a:rPr lang="en-US" altLang="zh-TW" sz="2000" kern="0" baseline="-25000" dirty="0">
                <a:latin typeface="Times New Roman" panose="02020603050405020304" pitchFamily="18" charset="0"/>
              </a:rPr>
              <a:t>0</a:t>
            </a:r>
            <a:r>
              <a:rPr lang="en-US" altLang="zh-TW" sz="2000" kern="0" dirty="0">
                <a:latin typeface="Times New Roman" panose="02020603050405020304" pitchFamily="18" charset="0"/>
              </a:rPr>
              <a:t>, </a:t>
            </a:r>
            <a:r>
              <a:rPr lang="en-US" altLang="zh-TW" sz="2000" i="1" kern="0" dirty="0">
                <a:latin typeface="Times New Roman" panose="02020603050405020304" pitchFamily="18" charset="0"/>
              </a:rPr>
              <a:t> x</a:t>
            </a:r>
            <a:r>
              <a:rPr lang="en-US" altLang="zh-TW" sz="2000" kern="0" baseline="-25000" dirty="0">
                <a:latin typeface="Times New Roman" panose="02020603050405020304" pitchFamily="18" charset="0"/>
              </a:rPr>
              <a:t>1</a:t>
            </a:r>
            <a:r>
              <a:rPr lang="en-US" altLang="zh-TW" sz="2000" kern="0" dirty="0">
                <a:latin typeface="Times New Roman" panose="02020603050405020304" pitchFamily="18" charset="0"/>
              </a:rPr>
              <a:t>,</a:t>
            </a:r>
            <a:r>
              <a:rPr lang="en-US" altLang="zh-TW" sz="2000" i="1" kern="0" dirty="0">
                <a:latin typeface="Times New Roman" panose="02020603050405020304" pitchFamily="18" charset="0"/>
              </a:rPr>
              <a:t> x</a:t>
            </a:r>
            <a:r>
              <a:rPr lang="en-US" altLang="zh-TW" sz="2000" kern="0" baseline="-25000" dirty="0">
                <a:latin typeface="Times New Roman" panose="02020603050405020304" pitchFamily="18" charset="0"/>
              </a:rPr>
              <a:t>2</a:t>
            </a:r>
            <a:r>
              <a:rPr lang="en-US" altLang="zh-TW" sz="2000" kern="0" dirty="0">
                <a:latin typeface="Times New Roman" panose="02020603050405020304" pitchFamily="18" charset="0"/>
              </a:rPr>
              <a:t>,</a:t>
            </a:r>
            <a:r>
              <a:rPr lang="en-US" altLang="zh-TW" sz="2000" i="1" kern="0" dirty="0">
                <a:latin typeface="Times New Roman" panose="02020603050405020304" pitchFamily="18" charset="0"/>
              </a:rPr>
              <a:t> ………… </a:t>
            </a:r>
          </a:p>
          <a:p>
            <a:pPr eaLnBrk="1" hangingPunct="1">
              <a:buFontTx/>
              <a:buNone/>
            </a:pPr>
            <a:r>
              <a:rPr lang="en-US" altLang="zh-TW" sz="2000" i="1" kern="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TW" sz="2000" kern="0" dirty="0">
                <a:latin typeface="Times New Roman" panose="02020603050405020304" pitchFamily="18" charset="0"/>
              </a:rPr>
              <a:t>Find the solution of </a:t>
            </a:r>
          </a:p>
          <a:p>
            <a:pPr eaLnBrk="1" hangingPunct="1"/>
            <a:endParaRPr lang="en-US" altLang="zh-TW" sz="2000" kern="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TW" sz="2000" kern="0" dirty="0">
                <a:latin typeface="Times New Roman" panose="02020603050405020304" pitchFamily="18" charset="0"/>
              </a:rPr>
              <a:t>Since                               approximation </a:t>
            </a:r>
          </a:p>
        </p:txBody>
      </p:sp>
      <p:graphicFrame>
        <p:nvGraphicFramePr>
          <p:cNvPr id="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6278"/>
              </p:ext>
            </p:extLst>
          </p:nvPr>
        </p:nvGraphicFramePr>
        <p:xfrm>
          <a:off x="3429819" y="2093790"/>
          <a:ext cx="1716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2" name="Equation" r:id="rId3" imgW="1803400" imgH="673100" progId="Equation.DSMT4">
                  <p:embed/>
                </p:oleObj>
              </mc:Choice>
              <mc:Fallback>
                <p:oleObj name="Equation" r:id="rId3" imgW="1803400" imgH="673100" progId="Equation.DSMT4">
                  <p:embed/>
                  <p:pic>
                    <p:nvPicPr>
                      <p:cNvPr id="3072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819" y="2093790"/>
                        <a:ext cx="17160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286944" y="1685802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358382" y="1254002"/>
            <a:ext cx="2160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sampling(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取樣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47814"/>
              </p:ext>
            </p:extLst>
          </p:nvPr>
        </p:nvGraphicFramePr>
        <p:xfrm>
          <a:off x="1342257" y="2909765"/>
          <a:ext cx="15938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3" name="Equation" r:id="rId5" imgW="1841500" imgH="698500" progId="Equation.DSMT4">
                  <p:embed/>
                </p:oleObj>
              </mc:Choice>
              <mc:Fallback>
                <p:oleObj name="Equation" r:id="rId5" imgW="1841500" imgH="698500" progId="Equation.DSMT4">
                  <p:embed/>
                  <p:pic>
                    <p:nvPicPr>
                      <p:cNvPr id="3072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257" y="2909765"/>
                        <a:ext cx="15938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3069457" y="334156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50336"/>
              </p:ext>
            </p:extLst>
          </p:nvPr>
        </p:nvGraphicFramePr>
        <p:xfrm>
          <a:off x="5012557" y="2909765"/>
          <a:ext cx="31416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4" name="Equation" r:id="rId7" imgW="3149600" imgH="711200" progId="Equation.DSMT4">
                  <p:embed/>
                </p:oleObj>
              </mc:Choice>
              <mc:Fallback>
                <p:oleObj name="Equation" r:id="rId7" imgW="3149600" imgH="711200" progId="Equation.DSMT4">
                  <p:embed/>
                  <p:pic>
                    <p:nvPicPr>
                      <p:cNvPr id="3073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557" y="2909765"/>
                        <a:ext cx="31416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963062"/>
              </p:ext>
            </p:extLst>
          </p:nvPr>
        </p:nvGraphicFramePr>
        <p:xfrm>
          <a:off x="1126357" y="3989265"/>
          <a:ext cx="4157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5" name="Equation" r:id="rId9" imgW="4165600" imgH="355600" progId="Equation.DSMT4">
                  <p:embed/>
                </p:oleObj>
              </mc:Choice>
              <mc:Fallback>
                <p:oleObj name="Equation" r:id="rId9" imgW="4165600" imgH="355600" progId="Equation.DSMT4">
                  <p:embed/>
                  <p:pic>
                    <p:nvPicPr>
                      <p:cNvPr id="3073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357" y="3989265"/>
                        <a:ext cx="41576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1558157" y="4925890"/>
            <a:ext cx="1657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前一點的值</a:t>
            </a:r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 flipV="1">
            <a:off x="2205857" y="4349627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H="1" flipV="1">
            <a:off x="4726807" y="4349627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>
            <a:off x="4295007" y="4349627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221982" y="4997327"/>
            <a:ext cx="2519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取樣間格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704138" cy="457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1-2-1  Euler’s Method</a:t>
            </a:r>
          </a:p>
        </p:txBody>
      </p:sp>
    </p:spTree>
    <p:extLst>
      <p:ext uri="{BB962C8B-B14F-4D97-AF65-F5344CB8AC3E}">
        <p14:creationId xmlns:p14="http://schemas.microsoft.com/office/powerpoint/2010/main" val="1038563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804E2-016D-4C4D-8765-C077345F820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3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83568" y="362744"/>
          <a:ext cx="15938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7" name="Equation" r:id="rId3" imgW="1841500" imgH="698500" progId="Equation.DSMT4">
                  <p:embed/>
                </p:oleObj>
              </mc:Choice>
              <mc:Fallback>
                <p:oleObj name="Equation" r:id="rId3" imgW="1841500" imgH="698500" progId="Equation.DSMT4">
                  <p:embed/>
                  <p:pic>
                    <p:nvPicPr>
                      <p:cNvPr id="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2744"/>
                        <a:ext cx="15938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 noChangeAspect="1"/>
          </p:cNvGraphicFramePr>
          <p:nvPr/>
        </p:nvGraphicFramePr>
        <p:xfrm>
          <a:off x="3419872" y="487362"/>
          <a:ext cx="4157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8" name="Equation" r:id="rId5" imgW="4165600" imgH="355600" progId="Equation.DSMT4">
                  <p:embed/>
                </p:oleObj>
              </mc:Choice>
              <mc:Fallback>
                <p:oleObj name="Equation" r:id="rId5" imgW="4165600" imgH="355600" progId="Equation.DSMT4">
                  <p:embed/>
                  <p:pic>
                    <p:nvPicPr>
                      <p:cNvPr id="1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87362"/>
                        <a:ext cx="41576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/>
        </p:nvGraphicFramePr>
        <p:xfrm>
          <a:off x="1293813" y="1825625"/>
          <a:ext cx="38020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9" name="Equation" r:id="rId7" imgW="3809880" imgH="355320" progId="Equation.DSMT4">
                  <p:embed/>
                </p:oleObj>
              </mc:Choice>
              <mc:Fallback>
                <p:oleObj name="Equation" r:id="rId7" imgW="3809880" imgH="355320" progId="Equation.DSMT4">
                  <p:embed/>
                  <p:pic>
                    <p:nvPicPr>
                      <p:cNvPr id="1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825625"/>
                        <a:ext cx="38020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87360"/>
                <a:ext cx="315669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known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87360"/>
                <a:ext cx="3156695" cy="430887"/>
              </a:xfrm>
              <a:prstGeom prst="rect">
                <a:avLst/>
              </a:prstGeom>
              <a:blipFill>
                <a:blip r:embed="rId9"/>
                <a:stretch>
                  <a:fillRect l="-387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39"/>
          <p:cNvGraphicFramePr>
            <a:graphicFrameLocks noChangeAspect="1"/>
          </p:cNvGraphicFramePr>
          <p:nvPr/>
        </p:nvGraphicFramePr>
        <p:xfrm>
          <a:off x="1319213" y="2352675"/>
          <a:ext cx="37512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0" name="Equation" r:id="rId10" imgW="3759120" imgH="355320" progId="Equation.DSMT4">
                  <p:embed/>
                </p:oleObj>
              </mc:Choice>
              <mc:Fallback>
                <p:oleObj name="Equation" r:id="rId10" imgW="3759120" imgH="355320" progId="Equation.DSMT4">
                  <p:embed/>
                  <p:pic>
                    <p:nvPicPr>
                      <p:cNvPr id="1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352675"/>
                        <a:ext cx="37512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9"/>
          <p:cNvGraphicFramePr>
            <a:graphicFrameLocks noChangeAspect="1"/>
          </p:cNvGraphicFramePr>
          <p:nvPr/>
        </p:nvGraphicFramePr>
        <p:xfrm>
          <a:off x="1304406" y="2879725"/>
          <a:ext cx="3840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1" name="Equation" r:id="rId12" imgW="3848040" imgH="355320" progId="Equation.DSMT4">
                  <p:embed/>
                </p:oleObj>
              </mc:Choice>
              <mc:Fallback>
                <p:oleObj name="Equation" r:id="rId12" imgW="3848040" imgH="35532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406" y="2879725"/>
                        <a:ext cx="38401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82919" y="3352186"/>
            <a:ext cx="2632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02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804E2-016D-4C4D-8765-C077345F820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06BEBE9-55E3-4664-9279-D5C8BAF66CFE}"/>
              </a:ext>
            </a:extLst>
          </p:cNvPr>
          <p:cNvCxnSpPr>
            <a:cxnSpLocks/>
          </p:cNvCxnSpPr>
          <p:nvPr/>
        </p:nvCxnSpPr>
        <p:spPr>
          <a:xfrm>
            <a:off x="755750" y="4298169"/>
            <a:ext cx="58331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BF7E74BA-BFE8-4B0E-84FA-5186C8744DC3}"/>
              </a:ext>
            </a:extLst>
          </p:cNvPr>
          <p:cNvSpPr/>
          <p:nvPr/>
        </p:nvSpPr>
        <p:spPr>
          <a:xfrm>
            <a:off x="1699344" y="1907106"/>
            <a:ext cx="3193874" cy="2210906"/>
          </a:xfrm>
          <a:custGeom>
            <a:avLst/>
            <a:gdLst>
              <a:gd name="connsiteX0" fmla="*/ 0 w 2681056"/>
              <a:gd name="connsiteY0" fmla="*/ 1864310 h 1864310"/>
              <a:gd name="connsiteX1" fmla="*/ 772357 w 2681056"/>
              <a:gd name="connsiteY1" fmla="*/ 1775534 h 1864310"/>
              <a:gd name="connsiteX2" fmla="*/ 1482571 w 2681056"/>
              <a:gd name="connsiteY2" fmla="*/ 1491448 h 1864310"/>
              <a:gd name="connsiteX3" fmla="*/ 2175029 w 2681056"/>
              <a:gd name="connsiteY3" fmla="*/ 861134 h 1864310"/>
              <a:gd name="connsiteX4" fmla="*/ 2681056 w 2681056"/>
              <a:gd name="connsiteY4" fmla="*/ 0 h 18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56" h="1864310">
                <a:moveTo>
                  <a:pt x="0" y="1864310"/>
                </a:moveTo>
                <a:cubicBezTo>
                  <a:pt x="262631" y="1850994"/>
                  <a:pt x="525262" y="1837678"/>
                  <a:pt x="772357" y="1775534"/>
                </a:cubicBezTo>
                <a:cubicBezTo>
                  <a:pt x="1019452" y="1713390"/>
                  <a:pt x="1248792" y="1643848"/>
                  <a:pt x="1482571" y="1491448"/>
                </a:cubicBezTo>
                <a:cubicBezTo>
                  <a:pt x="1716350" y="1339048"/>
                  <a:pt x="1975282" y="1109709"/>
                  <a:pt x="2175029" y="861134"/>
                </a:cubicBezTo>
                <a:cubicBezTo>
                  <a:pt x="2374776" y="612559"/>
                  <a:pt x="2527916" y="306279"/>
                  <a:pt x="268105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1E57665-9EF2-4D8F-BF21-1FA50DF2C1EE}"/>
              </a:ext>
            </a:extLst>
          </p:cNvPr>
          <p:cNvCxnSpPr>
            <a:cxnSpLocks/>
          </p:cNvCxnSpPr>
          <p:nvPr/>
        </p:nvCxnSpPr>
        <p:spPr>
          <a:xfrm>
            <a:off x="2986064" y="2675662"/>
            <a:ext cx="0" cy="20494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398B20D-73C1-4FFD-96E1-9CFD02AFA104}"/>
              </a:ext>
            </a:extLst>
          </p:cNvPr>
          <p:cNvCxnSpPr>
            <a:cxnSpLocks/>
          </p:cNvCxnSpPr>
          <p:nvPr/>
        </p:nvCxnSpPr>
        <p:spPr>
          <a:xfrm>
            <a:off x="4101221" y="2675662"/>
            <a:ext cx="0" cy="20494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FD084D-B24F-4E9B-988C-FCE144E2CD1C}"/>
              </a:ext>
            </a:extLst>
          </p:cNvPr>
          <p:cNvSpPr txBox="1"/>
          <p:nvPr/>
        </p:nvSpPr>
        <p:spPr>
          <a:xfrm>
            <a:off x="6657024" y="4042671"/>
            <a:ext cx="686255" cy="51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endParaRPr lang="zh-TW" altLang="en-US" i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DC59DC7-41C0-4A3B-9AD9-541FD906BBB8}"/>
              </a:ext>
            </a:extLst>
          </p:cNvPr>
          <p:cNvSpPr txBox="1"/>
          <p:nvPr/>
        </p:nvSpPr>
        <p:spPr>
          <a:xfrm>
            <a:off x="4644008" y="1442767"/>
            <a:ext cx="102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y</a:t>
            </a:r>
            <a:r>
              <a:rPr lang="en-US" altLang="zh-TW" sz="2000" dirty="0"/>
              <a:t>(</a:t>
            </a:r>
            <a:r>
              <a:rPr lang="en-US" altLang="zh-TW" sz="2000" i="1" dirty="0"/>
              <a:t>x</a:t>
            </a:r>
            <a:r>
              <a:rPr lang="en-US" altLang="zh-TW" sz="2000" dirty="0"/>
              <a:t>)</a:t>
            </a:r>
            <a:endParaRPr lang="zh-TW" altLang="en-US" sz="2000" i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A542AB0-7A9B-43BF-B21F-F36E25E262BD}"/>
              </a:ext>
            </a:extLst>
          </p:cNvPr>
          <p:cNvSpPr txBox="1"/>
          <p:nvPr/>
        </p:nvSpPr>
        <p:spPr>
          <a:xfrm>
            <a:off x="2549524" y="4190086"/>
            <a:ext cx="54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x</a:t>
            </a:r>
            <a:r>
              <a:rPr lang="en-US" altLang="zh-TW" sz="2000" i="1" baseline="-25000" dirty="0" err="1"/>
              <a:t>n</a:t>
            </a:r>
            <a:endParaRPr lang="zh-TW" altLang="en-US" sz="2000" i="1" baseline="-250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45D432-2E0A-4E64-8A19-24476B3A4512}"/>
              </a:ext>
            </a:extLst>
          </p:cNvPr>
          <p:cNvSpPr txBox="1"/>
          <p:nvPr/>
        </p:nvSpPr>
        <p:spPr>
          <a:xfrm>
            <a:off x="4084767" y="4188050"/>
            <a:ext cx="77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x</a:t>
            </a:r>
            <a:r>
              <a:rPr lang="en-US" altLang="zh-TW" sz="2000" i="1" baseline="-25000" dirty="0"/>
              <a:t>n</a:t>
            </a:r>
            <a:r>
              <a:rPr lang="en-US" altLang="zh-TW" sz="2000" baseline="-25000" dirty="0"/>
              <a:t>+1</a:t>
            </a:r>
            <a:endParaRPr lang="zh-TW" altLang="en-US" sz="2000" i="1" baseline="-25000" dirty="0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6FEACB59-C2F6-47EE-B942-C948A6E0A6E5}"/>
              </a:ext>
            </a:extLst>
          </p:cNvPr>
          <p:cNvCxnSpPr>
            <a:cxnSpLocks/>
          </p:cNvCxnSpPr>
          <p:nvPr/>
        </p:nvCxnSpPr>
        <p:spPr>
          <a:xfrm flipV="1">
            <a:off x="2471376" y="3188033"/>
            <a:ext cx="2489987" cy="92998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>
            <a:extLst>
              <a:ext uri="{FF2B5EF4-FFF2-40B4-BE49-F238E27FC236}">
                <a16:creationId xmlns:a16="http://schemas.microsoft.com/office/drawing/2014/main" id="{531D9B69-69B0-489B-850A-2A5913719CB3}"/>
              </a:ext>
            </a:extLst>
          </p:cNvPr>
          <p:cNvSpPr/>
          <p:nvPr/>
        </p:nvSpPr>
        <p:spPr>
          <a:xfrm>
            <a:off x="2921735" y="3841748"/>
            <a:ext cx="128658" cy="1280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01D7C69B-936A-4E51-B87C-0A796BEDB889}"/>
              </a:ext>
            </a:extLst>
          </p:cNvPr>
          <p:cNvSpPr/>
          <p:nvPr/>
        </p:nvSpPr>
        <p:spPr>
          <a:xfrm>
            <a:off x="4036893" y="3064540"/>
            <a:ext cx="128658" cy="1280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6194D00F-9276-454F-850F-6C79FDB295A3}"/>
              </a:ext>
            </a:extLst>
          </p:cNvPr>
          <p:cNvSpPr/>
          <p:nvPr/>
        </p:nvSpPr>
        <p:spPr>
          <a:xfrm>
            <a:off x="4057149" y="3438588"/>
            <a:ext cx="128658" cy="1280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07B52E-6A93-4913-A88A-198F9EC5F870}"/>
              </a:ext>
            </a:extLst>
          </p:cNvPr>
          <p:cNvSpPr txBox="1"/>
          <p:nvPr/>
        </p:nvSpPr>
        <p:spPr>
          <a:xfrm>
            <a:off x="2335076" y="3480335"/>
            <a:ext cx="102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y</a:t>
            </a:r>
            <a:r>
              <a:rPr lang="en-US" altLang="zh-TW" sz="2000" dirty="0"/>
              <a:t>(</a:t>
            </a:r>
            <a:r>
              <a:rPr lang="en-US" altLang="zh-TW" sz="2000" i="1" dirty="0" err="1"/>
              <a:t>x</a:t>
            </a:r>
            <a:r>
              <a:rPr lang="en-US" altLang="zh-TW" sz="2000" i="1" baseline="-25000" dirty="0" err="1"/>
              <a:t>n</a:t>
            </a:r>
            <a:r>
              <a:rPr lang="en-US" altLang="zh-TW" sz="2000" dirty="0"/>
              <a:t>)</a:t>
            </a:r>
            <a:endParaRPr lang="zh-TW" altLang="en-US" sz="2000" i="1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D7B9FE3-0C7D-484F-8A99-19BA3D110F75}"/>
              </a:ext>
            </a:extLst>
          </p:cNvPr>
          <p:cNvSpPr txBox="1"/>
          <p:nvPr/>
        </p:nvSpPr>
        <p:spPr>
          <a:xfrm>
            <a:off x="3296281" y="2716232"/>
            <a:ext cx="124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y</a:t>
            </a:r>
            <a:r>
              <a:rPr lang="en-US" altLang="zh-TW" sz="2000" dirty="0"/>
              <a:t>(</a:t>
            </a:r>
            <a:r>
              <a:rPr lang="en-US" altLang="zh-TW" sz="2000" i="1" dirty="0"/>
              <a:t>x</a:t>
            </a:r>
            <a:r>
              <a:rPr lang="en-US" altLang="zh-TW" sz="2000" i="1" baseline="-25000" dirty="0"/>
              <a:t>n</a:t>
            </a:r>
            <a:r>
              <a:rPr lang="en-US" altLang="zh-TW" sz="2000" baseline="-25000" dirty="0"/>
              <a:t>+1</a:t>
            </a:r>
            <a:r>
              <a:rPr lang="en-US" altLang="zh-TW" sz="2000" dirty="0"/>
              <a:t>)</a:t>
            </a:r>
            <a:endParaRPr lang="zh-TW" altLang="en-US" sz="2000" i="1" dirty="0"/>
          </a:p>
        </p:txBody>
      </p:sp>
      <p:graphicFrame>
        <p:nvGraphicFramePr>
          <p:cNvPr id="34" name="Object 39">
            <a:extLst>
              <a:ext uri="{FF2B5EF4-FFF2-40B4-BE49-F238E27FC236}">
                <a16:creationId xmlns:a16="http://schemas.microsoft.com/office/drawing/2014/main" id="{3F904747-D765-42F0-9941-B5695534A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71775"/>
              </p:ext>
            </p:extLst>
          </p:nvPr>
        </p:nvGraphicFramePr>
        <p:xfrm>
          <a:off x="4179925" y="3375088"/>
          <a:ext cx="317484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Equation" r:id="rId3" imgW="3174840" imgH="355320" progId="Equation.DSMT4">
                  <p:embed/>
                </p:oleObj>
              </mc:Choice>
              <mc:Fallback>
                <p:oleObj name="Equation" r:id="rId3" imgW="3174840" imgH="35532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925" y="3375088"/>
                        <a:ext cx="317484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0">
            <a:extLst>
              <a:ext uri="{FF2B5EF4-FFF2-40B4-BE49-F238E27FC236}">
                <a16:creationId xmlns:a16="http://schemas.microsoft.com/office/drawing/2014/main" id="{3F1649F9-8874-4A2F-81BA-E8992CC28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28425"/>
              </p:ext>
            </p:extLst>
          </p:nvPr>
        </p:nvGraphicFramePr>
        <p:xfrm>
          <a:off x="689620" y="848072"/>
          <a:ext cx="1716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5" name="Equation" r:id="rId5" imgW="1803400" imgH="673100" progId="Equation.DSMT4">
                  <p:embed/>
                </p:oleObj>
              </mc:Choice>
              <mc:Fallback>
                <p:oleObj name="Equation" r:id="rId5" imgW="1803400" imgH="673100" progId="Equation.DSMT4">
                  <p:embed/>
                  <p:pic>
                    <p:nvPicPr>
                      <p:cNvPr id="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20" y="848072"/>
                        <a:ext cx="17160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74DB1DB-C7CC-46B2-9C9C-5E49C91632AE}"/>
              </a:ext>
            </a:extLst>
          </p:cNvPr>
          <p:cNvSpPr txBox="1"/>
          <p:nvPr/>
        </p:nvSpPr>
        <p:spPr>
          <a:xfrm>
            <a:off x="539552" y="5157192"/>
            <a:ext cx="7416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Problem: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Can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we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modify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the slope when determining </a:t>
            </a:r>
            <a:r>
              <a:rPr lang="en-US" altLang="zh-TW" i="1" dirty="0">
                <a:solidFill>
                  <a:srgbClr val="FF0000"/>
                </a:solidFill>
              </a:rPr>
              <a:t>y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i="1" baseline="-25000" dirty="0">
                <a:solidFill>
                  <a:srgbClr val="FF0000"/>
                </a:solidFill>
              </a:rPr>
              <a:t>n</a:t>
            </a:r>
            <a:r>
              <a:rPr lang="en-US" altLang="zh-TW" baseline="-25000" dirty="0">
                <a:solidFill>
                  <a:srgbClr val="FF0000"/>
                </a:solidFill>
              </a:rPr>
              <a:t>+1</a:t>
            </a:r>
            <a:r>
              <a:rPr lang="en-US" altLang="zh-TW" dirty="0">
                <a:solidFill>
                  <a:srgbClr val="FF0000"/>
                </a:solidFill>
              </a:rPr>
              <a:t>)?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55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804E2-016D-4C4D-8765-C077345F820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34"/>
          <p:cNvGraphicFramePr>
            <a:graphicFrameLocks noChangeAspect="1"/>
          </p:cNvGraphicFramePr>
          <p:nvPr/>
        </p:nvGraphicFramePr>
        <p:xfrm>
          <a:off x="683568" y="362744"/>
          <a:ext cx="15938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2" name="Equation" r:id="rId3" imgW="1841500" imgH="698500" progId="Equation.DSMT4">
                  <p:embed/>
                </p:oleObj>
              </mc:Choice>
              <mc:Fallback>
                <p:oleObj name="Equation" r:id="rId3" imgW="1841500" imgH="698500" progId="Equation.DSMT4">
                  <p:embed/>
                  <p:pic>
                    <p:nvPicPr>
                      <p:cNvPr id="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2744"/>
                        <a:ext cx="15938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/>
          <p:cNvGraphicFramePr>
            <a:graphicFrameLocks noChangeAspect="1"/>
          </p:cNvGraphicFramePr>
          <p:nvPr/>
        </p:nvGraphicFramePr>
        <p:xfrm>
          <a:off x="3419872" y="487362"/>
          <a:ext cx="4157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3" name="Equation" r:id="rId5" imgW="4165600" imgH="355600" progId="Equation.DSMT4">
                  <p:embed/>
                </p:oleObj>
              </mc:Choice>
              <mc:Fallback>
                <p:oleObj name="Equation" r:id="rId5" imgW="4165600" imgH="355600" progId="Equation.DSMT4">
                  <p:embed/>
                  <p:pic>
                    <p:nvPicPr>
                      <p:cNvPr id="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87362"/>
                        <a:ext cx="41576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23528" y="1009407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432FF"/>
                </a:solidFill>
              </a:rPr>
              <a:t>[Example 1] </a:t>
            </a:r>
            <a:r>
              <a:rPr lang="en-US" altLang="zh-TW" dirty="0"/>
              <a:t>(</a:t>
            </a:r>
            <a:r>
              <a:rPr lang="en-US" altLang="zh-TW" dirty="0" err="1"/>
              <a:t>Zill</a:t>
            </a:r>
            <a:r>
              <a:rPr lang="en-US" altLang="zh-TW" dirty="0"/>
              <a:t> page 371) </a:t>
            </a:r>
            <a:r>
              <a:rPr lang="zh-TW" altLang="en-US" dirty="0"/>
              <a:t>　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47372"/>
              </p:ext>
            </p:extLst>
          </p:nvPr>
        </p:nvGraphicFramePr>
        <p:xfrm>
          <a:off x="935360" y="1585471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4" name="Equation" r:id="rId7" imgW="1079032" imgH="203112" progId="Equation.DSMT4">
                  <p:embed/>
                </p:oleObj>
              </mc:Choice>
              <mc:Fallback>
                <p:oleObj name="Equation" r:id="rId7" imgW="1079032" imgH="203112" progId="Equation.DSMT4">
                  <p:embed/>
                  <p:pic>
                    <p:nvPicPr>
                      <p:cNvPr id="71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360" y="1585471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23730" y="20300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case, </a:t>
            </a:r>
            <a:endParaRPr lang="zh-TW" altLang="en-US" dirty="0"/>
          </a:p>
        </p:txBody>
      </p:sp>
      <p:graphicFrame>
        <p:nvGraphicFramePr>
          <p:cNvPr id="1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796159"/>
              </p:ext>
            </p:extLst>
          </p:nvPr>
        </p:nvGraphicFramePr>
        <p:xfrm>
          <a:off x="1907703" y="2124463"/>
          <a:ext cx="13620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5" name="Equation" r:id="rId9" imgW="1574640" imgH="368280" progId="Equation.DSMT4">
                  <p:embed/>
                </p:oleObj>
              </mc:Choice>
              <mc:Fallback>
                <p:oleObj name="Equation" r:id="rId9" imgW="1574640" imgH="368280" progId="Equation.DSMT4">
                  <p:embed/>
                  <p:pic>
                    <p:nvPicPr>
                      <p:cNvPr id="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2124463"/>
                        <a:ext cx="13620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97951"/>
              </p:ext>
            </p:extLst>
          </p:nvPr>
        </p:nvGraphicFramePr>
        <p:xfrm>
          <a:off x="3923928" y="2048127"/>
          <a:ext cx="3790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6" name="Equation" r:id="rId11" imgW="3797280" imgH="355320" progId="Equation.DSMT4">
                  <p:embed/>
                </p:oleObj>
              </mc:Choice>
              <mc:Fallback>
                <p:oleObj name="Equation" r:id="rId11" imgW="3797280" imgH="355320" progId="Equation.DSMT4">
                  <p:embed/>
                  <p:pic>
                    <p:nvPicPr>
                      <p:cNvPr id="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48127"/>
                        <a:ext cx="3790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76121"/>
              </p:ext>
            </p:extLst>
          </p:nvPr>
        </p:nvGraphicFramePr>
        <p:xfrm>
          <a:off x="350708" y="2980262"/>
          <a:ext cx="74882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7" name="Equation" r:id="rId13" imgW="4076700" imgH="444500" progId="Equation.DSMT4">
                  <p:embed/>
                </p:oleObj>
              </mc:Choice>
              <mc:Fallback>
                <p:oleObj name="Equation" r:id="rId13" imgW="4076700" imgH="444500" progId="Equation.DSMT4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08" y="2980262"/>
                        <a:ext cx="74882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60372"/>
              </p:ext>
            </p:extLst>
          </p:nvPr>
        </p:nvGraphicFramePr>
        <p:xfrm>
          <a:off x="1935033" y="3915300"/>
          <a:ext cx="40132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8" name="Equation" r:id="rId15" imgW="2184400" imgH="520700" progId="Equation.DSMT4">
                  <p:embed/>
                </p:oleObj>
              </mc:Choice>
              <mc:Fallback>
                <p:oleObj name="Equation" r:id="rId15" imgW="2184400" imgH="520700" progId="Equation.DSMT4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33" y="3915300"/>
                        <a:ext cx="40132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7"/>
          <p:cNvSpPr>
            <a:spLocks noChangeArrowheads="1"/>
          </p:cNvSpPr>
          <p:nvPr/>
        </p:nvSpPr>
        <p:spPr bwMode="auto">
          <a:xfrm>
            <a:off x="350708" y="5041855"/>
            <a:ext cx="457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The </a:t>
            </a:r>
            <a:r>
              <a:rPr lang="en-US" altLang="zh-TW" u="sng" dirty="0">
                <a:ea typeface="標楷體" panose="03000509000000000000" pitchFamily="65" charset="-120"/>
              </a:rPr>
              <a:t>local truncation error</a:t>
            </a:r>
            <a:r>
              <a:rPr lang="en-US" altLang="zh-TW" dirty="0">
                <a:ea typeface="標楷體" panose="03000509000000000000" pitchFamily="65" charset="-120"/>
              </a:rPr>
              <a:t> in </a:t>
            </a:r>
            <a:r>
              <a:rPr lang="en-US" altLang="zh-TW" i="1" dirty="0">
                <a:ea typeface="標楷體" panose="03000509000000000000" pitchFamily="65" charset="-120"/>
              </a:rPr>
              <a:t>y</a:t>
            </a:r>
            <a:r>
              <a:rPr lang="en-US" altLang="zh-TW" i="1" baseline="-25000" dirty="0">
                <a:ea typeface="標楷體" panose="03000509000000000000" pitchFamily="65" charset="-120"/>
              </a:rPr>
              <a:t>n</a:t>
            </a:r>
            <a:r>
              <a:rPr lang="en-US" altLang="zh-TW" baseline="-25000" dirty="0">
                <a:ea typeface="標楷體" panose="03000509000000000000" pitchFamily="65" charset="-120"/>
              </a:rPr>
              <a:t>+1</a:t>
            </a:r>
            <a:r>
              <a:rPr lang="en-US" altLang="zh-TW" i="1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is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48847"/>
              </p:ext>
            </p:extLst>
          </p:nvPr>
        </p:nvGraphicFramePr>
        <p:xfrm>
          <a:off x="4427140" y="4855323"/>
          <a:ext cx="10715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9" name="Equation" r:id="rId17" imgW="558800" imgH="419100" progId="Equation.DSMT4">
                  <p:embed/>
                </p:oleObj>
              </mc:Choice>
              <mc:Fallback>
                <p:oleObj name="Equation" r:id="rId17" imgW="558800" imgH="419100" progId="Equation.DSMT4">
                  <p:embed/>
                  <p:pic>
                    <p:nvPicPr>
                      <p:cNvPr id="8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140" y="4855323"/>
                        <a:ext cx="10715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23526" y="2612018"/>
            <a:ext cx="2808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Taylor series</a:t>
            </a:r>
            <a:endParaRPr lang="zh-TW" altLang="en-US" dirty="0"/>
          </a:p>
        </p:txBody>
      </p:sp>
      <p:sp>
        <p:nvSpPr>
          <p:cNvPr id="28" name="矩形 12"/>
          <p:cNvSpPr>
            <a:spLocks noChangeArrowheads="1"/>
          </p:cNvSpPr>
          <p:nvPr/>
        </p:nvSpPr>
        <p:spPr bwMode="auto">
          <a:xfrm>
            <a:off x="4644008" y="5710313"/>
            <a:ext cx="2817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Large </a:t>
            </a:r>
            <a:r>
              <a:rPr lang="en-US" altLang="zh-TW" i="1" dirty="0">
                <a:solidFill>
                  <a:srgbClr val="FF0000"/>
                </a:solidFill>
                <a:ea typeface="標楷體" panose="03000509000000000000" pitchFamily="65" charset="-120"/>
              </a:rPr>
              <a:t>h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→ Large error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DBB3D5B1-6AD3-4BA3-A911-A2345D59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" y="5687967"/>
            <a:ext cx="173280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u="sng" dirty="0">
                <a:ea typeface="標楷體" panose="03000509000000000000" pitchFamily="65" charset="-120"/>
              </a:rPr>
              <a:t>Global error</a:t>
            </a:r>
            <a:r>
              <a:rPr lang="en-US" altLang="zh-TW" dirty="0">
                <a:ea typeface="標楷體" panose="03000509000000000000" pitchFamily="65" charset="-120"/>
              </a:rPr>
              <a:t>: 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DE40B280-2C64-427E-A918-B2A3C346B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90373"/>
              </p:ext>
            </p:extLst>
          </p:nvPr>
        </p:nvGraphicFramePr>
        <p:xfrm>
          <a:off x="2173609" y="5723814"/>
          <a:ext cx="7064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0" name="Equation" r:id="rId19" imgW="368280" imgH="253800" progId="Equation.DSMT4">
                  <p:embed/>
                </p:oleObj>
              </mc:Choice>
              <mc:Fallback>
                <p:oleObj name="Equation" r:id="rId19" imgW="368280" imgH="25380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609" y="5723814"/>
                        <a:ext cx="7064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F28D39EA-32A5-4EFB-877C-98B7C8D58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97284"/>
              </p:ext>
            </p:extLst>
          </p:nvPr>
        </p:nvGraphicFramePr>
        <p:xfrm>
          <a:off x="5792776" y="4989466"/>
          <a:ext cx="8286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1" name="Equation" r:id="rId21" imgW="431640" imgH="279360" progId="Equation.DSMT4">
                  <p:embed/>
                </p:oleObj>
              </mc:Choice>
              <mc:Fallback>
                <p:oleObj name="Equation" r:id="rId21" imgW="431640" imgH="27936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DE40B280-2C64-427E-A918-B2A3C346B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76" y="4989466"/>
                        <a:ext cx="8286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D221F1E8-484E-40C3-ABC7-AE5344A48C7D}"/>
              </a:ext>
            </a:extLst>
          </p:cNvPr>
          <p:cNvSpPr txBox="1"/>
          <p:nvPr/>
        </p:nvSpPr>
        <p:spPr>
          <a:xfrm>
            <a:off x="323526" y="6192240"/>
            <a:ext cx="6048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(Their definitions can be seen from the next page)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16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804E2-016D-4C4D-8765-C077345F820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矩形 7"/>
          <p:cNvSpPr>
            <a:spLocks noChangeArrowheads="1"/>
          </p:cNvSpPr>
          <p:nvPr/>
        </p:nvSpPr>
        <p:spPr bwMode="auto">
          <a:xfrm>
            <a:off x="395536" y="764704"/>
            <a:ext cx="7992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The local truncation error: </a:t>
            </a:r>
            <a:r>
              <a:rPr lang="en-US" altLang="zh-TW" dirty="0">
                <a:solidFill>
                  <a:srgbClr val="0432FF"/>
                </a:solidFill>
                <a:ea typeface="標楷體" panose="03000509000000000000" pitchFamily="65" charset="-120"/>
              </a:rPr>
              <a:t>The error to compute the next </a:t>
            </a:r>
            <a:r>
              <a:rPr lang="en-US" altLang="zh-TW" dirty="0" err="1">
                <a:solidFill>
                  <a:srgbClr val="0432FF"/>
                </a:solidFill>
                <a:ea typeface="標楷體" panose="03000509000000000000" pitchFamily="65" charset="-120"/>
              </a:rPr>
              <a:t>interation</a:t>
            </a:r>
            <a:r>
              <a:rPr lang="en-US" altLang="zh-TW" dirty="0">
                <a:ea typeface="標楷體" panose="03000509000000000000" pitchFamily="65" charset="-120"/>
              </a:rPr>
              <a:t>.</a:t>
            </a: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DBB3D5B1-6AD3-4BA3-A911-A2345D59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28" y="1552129"/>
            <a:ext cx="72585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Global error: </a:t>
            </a:r>
            <a:r>
              <a:rPr lang="en-US" altLang="zh-TW" dirty="0">
                <a:solidFill>
                  <a:srgbClr val="0432FF"/>
                </a:solidFill>
                <a:ea typeface="標楷體" panose="03000509000000000000" pitchFamily="65" charset="-120"/>
              </a:rPr>
              <a:t>The error at the same point</a:t>
            </a:r>
            <a:r>
              <a:rPr lang="en-US" altLang="zh-TW" dirty="0">
                <a:ea typeface="標楷體" panose="03000509000000000000" pitchFamily="65" charset="-120"/>
              </a:rPr>
              <a:t>.</a:t>
            </a:r>
            <a:r>
              <a:rPr lang="en-US" altLang="zh-TW" dirty="0">
                <a:solidFill>
                  <a:srgbClr val="0432FF"/>
                </a:solidFill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D3A262F3-7E1A-4EE3-9650-EC67ABAC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420888"/>
            <a:ext cx="3312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The local truncation error</a:t>
            </a: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57DFD181-BC91-4940-ACAF-CA58A787C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94320"/>
              </p:ext>
            </p:extLst>
          </p:nvPr>
        </p:nvGraphicFramePr>
        <p:xfrm>
          <a:off x="3380308" y="2341597"/>
          <a:ext cx="5111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0" name="Equation" r:id="rId3" imgW="266400" imgH="330120" progId="Equation.DSMT4">
                  <p:embed/>
                </p:oleObj>
              </mc:Choice>
              <mc:Fallback>
                <p:oleObj name="Equation" r:id="rId3" imgW="266400" imgH="33012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DE40B280-2C64-427E-A918-B2A3C346B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308" y="2341597"/>
                        <a:ext cx="5111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7">
            <a:extLst>
              <a:ext uri="{FF2B5EF4-FFF2-40B4-BE49-F238E27FC236}">
                <a16:creationId xmlns:a16="http://schemas.microsoft.com/office/drawing/2014/main" id="{727E1AD5-33BE-4A1F-AF41-A0F02C8FF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427" y="2442859"/>
            <a:ext cx="2592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= the global error</a:t>
            </a:r>
          </a:p>
        </p:txBody>
      </p:sp>
    </p:spTree>
    <p:extLst>
      <p:ext uri="{BB962C8B-B14F-4D97-AF65-F5344CB8AC3E}">
        <p14:creationId xmlns:p14="http://schemas.microsoft.com/office/powerpoint/2010/main" val="2889144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3185"/>
              </p:ext>
            </p:extLst>
          </p:nvPr>
        </p:nvGraphicFramePr>
        <p:xfrm>
          <a:off x="1403498" y="1440494"/>
          <a:ext cx="13620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8" name="Equation" r:id="rId3" imgW="1574640" imgH="368280" progId="Equation.DSMT4">
                  <p:embed/>
                </p:oleObj>
              </mc:Choice>
              <mc:Fallback>
                <p:oleObj name="Equation" r:id="rId3" imgW="1574640" imgH="368280" progId="Equation.DSMT4">
                  <p:embed/>
                  <p:pic>
                    <p:nvPicPr>
                      <p:cNvPr id="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498" y="1440494"/>
                        <a:ext cx="13620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928"/>
              </p:ext>
            </p:extLst>
          </p:nvPr>
        </p:nvGraphicFramePr>
        <p:xfrm>
          <a:off x="3419723" y="1364158"/>
          <a:ext cx="3790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9" name="Equation" r:id="rId5" imgW="3797280" imgH="355320" progId="Equation.DSMT4">
                  <p:embed/>
                </p:oleObj>
              </mc:Choice>
              <mc:Fallback>
                <p:oleObj name="Equation" r:id="rId5" imgW="3797280" imgH="355320" progId="Equation.DSMT4">
                  <p:embed/>
                  <p:pic>
                    <p:nvPicPr>
                      <p:cNvPr id="1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23" y="1364158"/>
                        <a:ext cx="3790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0"/>
          <a:stretch>
            <a:fillRect/>
          </a:stretch>
        </p:blipFill>
        <p:spPr>
          <a:xfrm>
            <a:off x="1115045" y="3133949"/>
            <a:ext cx="6421438" cy="20447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8"/>
          <a:stretch>
            <a:fillRect/>
          </a:stretch>
        </p:blipFill>
        <p:spPr bwMode="auto">
          <a:xfrm>
            <a:off x="1043608" y="1052736"/>
            <a:ext cx="6553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接點 15"/>
          <p:cNvCxnSpPr/>
          <p:nvPr/>
        </p:nvCxnSpPr>
        <p:spPr>
          <a:xfrm>
            <a:off x="1403970" y="2773586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403970" y="4934174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403970" y="5223099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2"/>
          <p:cNvSpPr>
            <a:spLocks noChangeArrowheads="1"/>
          </p:cNvSpPr>
          <p:nvPr/>
        </p:nvSpPr>
        <p:spPr bwMode="auto">
          <a:xfrm>
            <a:off x="5507658" y="5150074"/>
            <a:ext cx="2817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Large </a:t>
            </a:r>
            <a:r>
              <a:rPr lang="en-US" altLang="zh-TW" i="1">
                <a:solidFill>
                  <a:srgbClr val="FF0000"/>
                </a:solidFill>
                <a:ea typeface="標楷體" panose="03000509000000000000" pitchFamily="65" charset="-120"/>
              </a:rPr>
              <a:t>h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 → Large error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E8460F-36A9-474A-A047-519514F91B3E}"/>
              </a:ext>
            </a:extLst>
          </p:cNvPr>
          <p:cNvSpPr txBox="1"/>
          <p:nvPr/>
        </p:nvSpPr>
        <p:spPr>
          <a:xfrm>
            <a:off x="425523" y="1009607"/>
            <a:ext cx="64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Zill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68DE764-DBDA-4CC2-9D93-86FA91722738}"/>
              </a:ext>
            </a:extLst>
          </p:cNvPr>
          <p:cNvSpPr txBox="1"/>
          <p:nvPr/>
        </p:nvSpPr>
        <p:spPr>
          <a:xfrm>
            <a:off x="467395" y="3099018"/>
            <a:ext cx="64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Zill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847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704138" cy="457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1-2-2  Improved Euler’s Method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84644"/>
              </p:ext>
            </p:extLst>
          </p:nvPr>
        </p:nvGraphicFramePr>
        <p:xfrm>
          <a:off x="2340323" y="2205633"/>
          <a:ext cx="431958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7" name="Equation" r:id="rId3" imgW="2298700" imgH="419100" progId="Equation.DSMT4">
                  <p:embed/>
                </p:oleObj>
              </mc:Choice>
              <mc:Fallback>
                <p:oleObj name="Equation" r:id="rId3" imgW="2298700" imgH="419100" progId="Equation.DSMT4">
                  <p:embed/>
                  <p:pic>
                    <p:nvPicPr>
                      <p:cNvPr id="10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323" y="2205633"/>
                        <a:ext cx="431958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2173"/>
              </p:ext>
            </p:extLst>
          </p:nvPr>
        </p:nvGraphicFramePr>
        <p:xfrm>
          <a:off x="2411760" y="1700808"/>
          <a:ext cx="25288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8" name="Equation" r:id="rId5" imgW="1346200" imgH="241300" progId="Equation.DSMT4">
                  <p:embed/>
                </p:oleObj>
              </mc:Choice>
              <mc:Fallback>
                <p:oleObj name="Equation" r:id="rId5" imgW="1346200" imgH="241300" progId="Equation.DSMT4">
                  <p:embed/>
                  <p:pic>
                    <p:nvPicPr>
                      <p:cNvPr id="102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700808"/>
                        <a:ext cx="25288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9"/>
          <p:cNvSpPr txBox="1">
            <a:spLocks noChangeArrowheads="1"/>
          </p:cNvSpPr>
          <p:nvPr/>
        </p:nvSpPr>
        <p:spPr bwMode="auto">
          <a:xfrm>
            <a:off x="2411760" y="3142258"/>
            <a:ext cx="1439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/>
              <a:t>n</a:t>
            </a:r>
            <a:r>
              <a:rPr lang="en-US" altLang="zh-TW"/>
              <a:t> = </a:t>
            </a:r>
            <a:r>
              <a:rPr lang="en-US" altLang="zh-TW" i="1"/>
              <a:t>n</a:t>
            </a:r>
            <a:r>
              <a:rPr lang="en-US" altLang="zh-TW"/>
              <a:t>+1</a:t>
            </a:r>
            <a:endParaRPr lang="zh-TW" altLang="en-US"/>
          </a:p>
        </p:txBody>
      </p:sp>
      <p:sp>
        <p:nvSpPr>
          <p:cNvPr id="23" name="弧形向右箭號 22"/>
          <p:cNvSpPr/>
          <p:nvPr/>
        </p:nvSpPr>
        <p:spPr>
          <a:xfrm>
            <a:off x="2124423" y="1989733"/>
            <a:ext cx="215900" cy="647700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弧形向右箭號 23"/>
          <p:cNvSpPr/>
          <p:nvPr/>
        </p:nvSpPr>
        <p:spPr>
          <a:xfrm>
            <a:off x="2124423" y="2781896"/>
            <a:ext cx="215900" cy="647700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弧形向右箭號 24"/>
          <p:cNvSpPr/>
          <p:nvPr/>
        </p:nvSpPr>
        <p:spPr>
          <a:xfrm flipV="1">
            <a:off x="1764060" y="1916708"/>
            <a:ext cx="360363" cy="1512888"/>
          </a:xfrm>
          <a:prstGeom prst="curved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3333FF"/>
              </a:solidFill>
            </a:endParaRPr>
          </a:p>
        </p:txBody>
      </p:sp>
      <p:graphicFrame>
        <p:nvGraphicFramePr>
          <p:cNvPr id="10" name="Object 34">
            <a:extLst>
              <a:ext uri="{FF2B5EF4-FFF2-40B4-BE49-F238E27FC236}">
                <a16:creationId xmlns:a16="http://schemas.microsoft.com/office/drawing/2014/main" id="{2042E41A-6CF4-4109-B80B-D4EC93B1C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16103"/>
              </p:ext>
            </p:extLst>
          </p:nvPr>
        </p:nvGraphicFramePr>
        <p:xfrm>
          <a:off x="636459" y="965796"/>
          <a:ext cx="1841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9" name="Equation" r:id="rId7" imgW="1841500" imgH="698500" progId="Equation.DSMT4">
                  <p:embed/>
                </p:oleObj>
              </mc:Choice>
              <mc:Fallback>
                <p:oleObj name="Equation" r:id="rId7" imgW="1841500" imgH="698500" progId="Equation.DSMT4">
                  <p:embed/>
                  <p:pic>
                    <p:nvPicPr>
                      <p:cNvPr id="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59" y="965796"/>
                        <a:ext cx="1841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81030E85-F593-4966-927C-F81DE1D60D61}"/>
              </a:ext>
            </a:extLst>
          </p:cNvPr>
          <p:cNvSpPr txBox="1"/>
          <p:nvPr/>
        </p:nvSpPr>
        <p:spPr>
          <a:xfrm>
            <a:off x="638523" y="393888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2" name="Object 34">
            <a:extLst>
              <a:ext uri="{FF2B5EF4-FFF2-40B4-BE49-F238E27FC236}">
                <a16:creationId xmlns:a16="http://schemas.microsoft.com/office/drawing/2014/main" id="{EC26747C-8C1F-4D98-8630-9D64BD7C4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11264"/>
              </p:ext>
            </p:extLst>
          </p:nvPr>
        </p:nvGraphicFramePr>
        <p:xfrm>
          <a:off x="1805065" y="3994779"/>
          <a:ext cx="308592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0" name="Equation" r:id="rId9" imgW="3085920" imgH="368280" progId="Equation.DSMT4">
                  <p:embed/>
                </p:oleObj>
              </mc:Choice>
              <mc:Fallback>
                <p:oleObj name="Equation" r:id="rId9" imgW="3085920" imgH="368280" progId="Equation.DSMT4">
                  <p:embed/>
                  <p:pic>
                    <p:nvPicPr>
                      <p:cNvPr id="10" name="Object 34">
                        <a:extLst>
                          <a:ext uri="{FF2B5EF4-FFF2-40B4-BE49-F238E27FC236}">
                            <a16:creationId xmlns:a16="http://schemas.microsoft.com/office/drawing/2014/main" id="{2042E41A-6CF4-4109-B80B-D4EC93B1C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065" y="3994779"/>
                        <a:ext cx="3085920" cy="368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>
            <a:extLst>
              <a:ext uri="{FF2B5EF4-FFF2-40B4-BE49-F238E27FC236}">
                <a16:creationId xmlns:a16="http://schemas.microsoft.com/office/drawing/2014/main" id="{50582AF7-CDBE-477F-93D6-057ECDB9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56946"/>
              </p:ext>
            </p:extLst>
          </p:nvPr>
        </p:nvGraphicFramePr>
        <p:xfrm>
          <a:off x="1800573" y="4363059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1" name="Equation" r:id="rId11" imgW="431640" imgH="380880" progId="Equation.DSMT4">
                  <p:embed/>
                </p:oleObj>
              </mc:Choice>
              <mc:Fallback>
                <p:oleObj name="Equation" r:id="rId11" imgW="431640" imgH="380880" progId="Equation.DSMT4">
                  <p:embed/>
                  <p:pic>
                    <p:nvPicPr>
                      <p:cNvPr id="12" name="Object 34">
                        <a:extLst>
                          <a:ext uri="{FF2B5EF4-FFF2-40B4-BE49-F238E27FC236}">
                            <a16:creationId xmlns:a16="http://schemas.microsoft.com/office/drawing/2014/main" id="{EC26747C-8C1F-4D98-8630-9D64BD7C40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573" y="4363059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F2C77CBA-9F7C-4B65-B512-5E7C20CECD4D}"/>
              </a:ext>
            </a:extLst>
          </p:cNvPr>
          <p:cNvSpPr txBox="1"/>
          <p:nvPr/>
        </p:nvSpPr>
        <p:spPr>
          <a:xfrm>
            <a:off x="2206716" y="4354480"/>
            <a:ext cx="3877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is the first estimation for </a:t>
            </a:r>
            <a:endParaRPr lang="zh-TW" altLang="en-US" dirty="0"/>
          </a:p>
        </p:txBody>
      </p:sp>
      <p:graphicFrame>
        <p:nvGraphicFramePr>
          <p:cNvPr id="15" name="Object 34">
            <a:extLst>
              <a:ext uri="{FF2B5EF4-FFF2-40B4-BE49-F238E27FC236}">
                <a16:creationId xmlns:a16="http://schemas.microsoft.com/office/drawing/2014/main" id="{038755E3-543F-4C9E-B5EE-699F65DBC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73032"/>
              </p:ext>
            </p:extLst>
          </p:nvPr>
        </p:nvGraphicFramePr>
        <p:xfrm>
          <a:off x="5148263" y="4373563"/>
          <a:ext cx="43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2" name="Equation" r:id="rId13" imgW="431640" imgH="342720" progId="Equation.DSMT4">
                  <p:embed/>
                </p:oleObj>
              </mc:Choice>
              <mc:Fallback>
                <p:oleObj name="Equation" r:id="rId13" imgW="431640" imgH="342720" progId="Equation.DSMT4">
                  <p:embed/>
                  <p:pic>
                    <p:nvPicPr>
                      <p:cNvPr id="13" name="Object 34">
                        <a:extLst>
                          <a:ext uri="{FF2B5EF4-FFF2-40B4-BE49-F238E27FC236}">
                            <a16:creationId xmlns:a16="http://schemas.microsoft.com/office/drawing/2014/main" id="{50582AF7-CDBE-477F-93D6-057ECDB93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73563"/>
                        <a:ext cx="43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595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1"/>
          <a:stretch>
            <a:fillRect/>
          </a:stretch>
        </p:blipFill>
        <p:spPr>
          <a:xfrm>
            <a:off x="1581150" y="333375"/>
            <a:ext cx="6264275" cy="18288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2"/>
          <a:stretch>
            <a:fillRect/>
          </a:stretch>
        </p:blipFill>
        <p:spPr bwMode="auto">
          <a:xfrm>
            <a:off x="1724025" y="2708275"/>
            <a:ext cx="61610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接點 12"/>
          <p:cNvCxnSpPr/>
          <p:nvPr/>
        </p:nvCxnSpPr>
        <p:spPr>
          <a:xfrm>
            <a:off x="1908175" y="2133600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908175" y="4724400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08175" y="4437063"/>
            <a:ext cx="5759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1619250" y="5756275"/>
            <a:ext cx="7129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Local truncation error for the improved Euler’s method is </a:t>
            </a:r>
            <a:r>
              <a:rPr lang="en-US" altLang="zh-TW" i="1">
                <a:ea typeface="標楷體" panose="03000509000000000000" pitchFamily="65" charset="-120"/>
              </a:rPr>
              <a:t>O</a:t>
            </a:r>
            <a:r>
              <a:rPr lang="en-US" altLang="zh-TW">
                <a:ea typeface="標楷體" panose="03000509000000000000" pitchFamily="65" charset="-120"/>
              </a:rPr>
              <a:t>(</a:t>
            </a:r>
            <a:r>
              <a:rPr lang="en-US" altLang="zh-TW" i="1">
                <a:ea typeface="標楷體" panose="03000509000000000000" pitchFamily="65" charset="-120"/>
              </a:rPr>
              <a:t>h</a:t>
            </a:r>
            <a:r>
              <a:rPr lang="en-US" altLang="zh-TW" baseline="30000">
                <a:ea typeface="標楷體" panose="03000509000000000000" pitchFamily="65" charset="-120"/>
              </a:rPr>
              <a:t>3</a:t>
            </a:r>
            <a:r>
              <a:rPr lang="en-US" altLang="zh-TW">
                <a:ea typeface="標楷體" panose="03000509000000000000" pitchFamily="65" charset="-120"/>
              </a:rPr>
              <a:t>), the global truncation error is </a:t>
            </a:r>
            <a:r>
              <a:rPr lang="en-US" altLang="zh-TW" i="1">
                <a:ea typeface="標楷體" panose="03000509000000000000" pitchFamily="65" charset="-120"/>
              </a:rPr>
              <a:t>O</a:t>
            </a:r>
            <a:r>
              <a:rPr lang="en-US" altLang="zh-TW">
                <a:ea typeface="標楷體" panose="03000509000000000000" pitchFamily="65" charset="-120"/>
              </a:rPr>
              <a:t>(</a:t>
            </a:r>
            <a:r>
              <a:rPr lang="en-US" altLang="zh-TW" i="1">
                <a:ea typeface="標楷體" panose="03000509000000000000" pitchFamily="65" charset="-120"/>
              </a:rPr>
              <a:t>h</a:t>
            </a:r>
            <a:r>
              <a:rPr lang="en-US" altLang="zh-TW" baseline="30000">
                <a:ea typeface="標楷體" panose="03000509000000000000" pitchFamily="65" charset="-120"/>
              </a:rPr>
              <a:t>2</a:t>
            </a:r>
            <a:r>
              <a:rPr lang="en-US" altLang="zh-TW">
                <a:ea typeface="標楷體" panose="03000509000000000000" pitchFamily="65" charset="-120"/>
              </a:rPr>
              <a:t>).</a:t>
            </a: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4356100" y="4868863"/>
            <a:ext cx="4248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The errors are much less than those of Euler’s method.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6F42CA1-2602-434D-B9BD-E7DF592A77E4}"/>
              </a:ext>
            </a:extLst>
          </p:cNvPr>
          <p:cNvSpPr txBox="1"/>
          <p:nvPr/>
        </p:nvSpPr>
        <p:spPr>
          <a:xfrm>
            <a:off x="1076375" y="352039"/>
            <a:ext cx="64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Zill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AC4CEF-32DE-4D57-8A49-0672DC1CC76C}"/>
              </a:ext>
            </a:extLst>
          </p:cNvPr>
          <p:cNvSpPr txBox="1"/>
          <p:nvPr/>
        </p:nvSpPr>
        <p:spPr>
          <a:xfrm>
            <a:off x="1127169" y="2636356"/>
            <a:ext cx="64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Zill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5650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3568" y="630530"/>
            <a:ext cx="7561263" cy="49421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rgbClr val="3333FF"/>
                </a:solidFill>
              </a:rPr>
              <a:t>1-2-3 </a:t>
            </a:r>
            <a:r>
              <a:rPr lang="en-US" altLang="zh-TW" sz="2400" b="1" dirty="0" err="1">
                <a:solidFill>
                  <a:srgbClr val="3333FF"/>
                </a:solidFill>
              </a:rPr>
              <a:t>Runge-Kutta</a:t>
            </a:r>
            <a:r>
              <a:rPr lang="en-US" altLang="zh-TW" sz="2400" b="1" dirty="0">
                <a:solidFill>
                  <a:srgbClr val="3333FF"/>
                </a:solidFill>
              </a:rPr>
              <a:t> Methods</a:t>
            </a: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847541" y="1412776"/>
            <a:ext cx="648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General form of the Runge-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Kutta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(RK) method.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88722"/>
              </p:ext>
            </p:extLst>
          </p:nvPr>
        </p:nvGraphicFramePr>
        <p:xfrm>
          <a:off x="1990665" y="1939891"/>
          <a:ext cx="41163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6" name="Equation" r:id="rId4" imgW="2183452" imgH="406224" progId="Equation.DSMT4">
                  <p:embed/>
                </p:oleObj>
              </mc:Choice>
              <mc:Fallback>
                <p:oleObj name="Equation" r:id="rId4" imgW="2183452" imgH="406224" progId="Equation.DSMT4">
                  <p:embed/>
                  <p:pic>
                    <p:nvPicPr>
                      <p:cNvPr id="122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665" y="1939891"/>
                        <a:ext cx="41163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33440"/>
              </p:ext>
            </p:extLst>
          </p:nvPr>
        </p:nvGraphicFramePr>
        <p:xfrm>
          <a:off x="1979712" y="3019391"/>
          <a:ext cx="4105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7" name="Equation" r:id="rId6" imgW="2171520" imgH="228600" progId="Equation.DSMT4">
                  <p:embed/>
                </p:oleObj>
              </mc:Choice>
              <mc:Fallback>
                <p:oleObj name="Equation" r:id="rId6" imgW="2171520" imgH="228600" progId="Equation.DSMT4">
                  <p:embed/>
                  <p:pic>
                    <p:nvPicPr>
                      <p:cNvPr id="122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019391"/>
                        <a:ext cx="4105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683568" y="4463949"/>
            <a:ext cx="82448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Euler’s method is said to be a </a:t>
            </a:r>
            <a:r>
              <a:rPr lang="en-US" altLang="zh-TW" b="1" dirty="0">
                <a:ea typeface="標楷體" panose="03000509000000000000" pitchFamily="65" charset="-120"/>
              </a:rPr>
              <a:t>first-order Runge-</a:t>
            </a:r>
            <a:r>
              <a:rPr lang="en-US" altLang="zh-TW" b="1" dirty="0" err="1">
                <a:ea typeface="標楷體" panose="03000509000000000000" pitchFamily="65" charset="-120"/>
              </a:rPr>
              <a:t>Kutta</a:t>
            </a:r>
            <a:r>
              <a:rPr lang="en-US" altLang="zh-TW" b="1" dirty="0">
                <a:ea typeface="標楷體" panose="03000509000000000000" pitchFamily="65" charset="-120"/>
              </a:rPr>
              <a:t> method (RK1).</a:t>
            </a: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683568" y="5058355"/>
            <a:ext cx="8244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Improved Euler’s method is said to be a </a:t>
            </a:r>
            <a:r>
              <a:rPr lang="en-US" altLang="zh-TW" b="1" dirty="0">
                <a:ea typeface="標楷體" panose="03000509000000000000" pitchFamily="65" charset="-120"/>
              </a:rPr>
              <a:t>second-order Runge-</a:t>
            </a:r>
            <a:r>
              <a:rPr lang="en-US" altLang="zh-TW" b="1" dirty="0" err="1">
                <a:ea typeface="標楷體" panose="03000509000000000000" pitchFamily="65" charset="-120"/>
              </a:rPr>
              <a:t>Kutta</a:t>
            </a:r>
            <a:r>
              <a:rPr lang="en-US" altLang="zh-TW" b="1" dirty="0">
                <a:ea typeface="標楷體" panose="03000509000000000000" pitchFamily="65" charset="-120"/>
              </a:rPr>
              <a:t> method (RK2).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83567" y="3861048"/>
            <a:ext cx="7920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/>
              <a:t>k</a:t>
            </a:r>
            <a:r>
              <a:rPr lang="en-US" altLang="zh-TW" i="1" baseline="-25000" dirty="0"/>
              <a:t>m</a:t>
            </a:r>
            <a:r>
              <a:rPr lang="en-US" altLang="zh-TW" dirty="0"/>
              <a:t>:  the values of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between (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,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) and (</a:t>
            </a:r>
            <a:r>
              <a:rPr lang="en-US" altLang="zh-TW" i="1" dirty="0"/>
              <a:t>x</a:t>
            </a:r>
            <a:r>
              <a:rPr lang="en-US" altLang="zh-TW" i="1" baseline="-25000" dirty="0"/>
              <a:t>n</a:t>
            </a:r>
            <a:r>
              <a:rPr lang="en-US" altLang="zh-TW" baseline="-25000" dirty="0"/>
              <a:t>+1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i="1" baseline="-25000" dirty="0"/>
              <a:t>n</a:t>
            </a:r>
            <a:r>
              <a:rPr lang="en-US" altLang="zh-TW" baseline="-25000" dirty="0"/>
              <a:t>+1</a:t>
            </a:r>
            <a:r>
              <a:rPr lang="en-US" altLang="zh-TW" dirty="0"/>
              <a:t>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017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899592" y="665163"/>
            <a:ext cx="545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2060"/>
                </a:solidFill>
                <a:ea typeface="標楷體" panose="03000509000000000000" pitchFamily="65" charset="-120"/>
              </a:rPr>
              <a:t>A Fourth-Order Runge-Kutta Method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41475"/>
              </p:ext>
            </p:extLst>
          </p:nvPr>
        </p:nvGraphicFramePr>
        <p:xfrm>
          <a:off x="1331640" y="1467505"/>
          <a:ext cx="6307138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8" name="Equation" r:id="rId4" imgW="3352680" imgH="1143000" progId="Equation.DSMT4">
                  <p:embed/>
                </p:oleObj>
              </mc:Choice>
              <mc:Fallback>
                <p:oleObj name="Equation" r:id="rId4" imgW="3352680" imgH="1143000" progId="Equation.DSMT4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67505"/>
                        <a:ext cx="6307138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3943260" y="2708920"/>
            <a:ext cx="648072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cxnSpLocks/>
          </p:cNvCxnSpPr>
          <p:nvPr/>
        </p:nvCxnSpPr>
        <p:spPr>
          <a:xfrm>
            <a:off x="4013894" y="3212976"/>
            <a:ext cx="2340348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cxnSpLocks/>
          </p:cNvCxnSpPr>
          <p:nvPr/>
        </p:nvCxnSpPr>
        <p:spPr>
          <a:xfrm>
            <a:off x="3868643" y="3690375"/>
            <a:ext cx="377013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9">
            <a:extLst>
              <a:ext uri="{FF2B5EF4-FFF2-40B4-BE49-F238E27FC236}">
                <a16:creationId xmlns:a16="http://schemas.microsoft.com/office/drawing/2014/main" id="{E6A76A5D-DE67-4459-BA0D-1395CBE53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9" y="4463949"/>
            <a:ext cx="1008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where</a:t>
            </a:r>
            <a:endParaRPr lang="en-US" altLang="zh-TW" b="1" dirty="0">
              <a:ea typeface="標楷體" panose="03000509000000000000" pitchFamily="65" charset="-120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5D5CD9B4-7234-44F8-92AB-55D3E1FE8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47275"/>
              </p:ext>
            </p:extLst>
          </p:nvPr>
        </p:nvGraphicFramePr>
        <p:xfrm>
          <a:off x="1770063" y="4492625"/>
          <a:ext cx="240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9" name="Equation" r:id="rId6" imgW="1269720" imgH="228600" progId="Equation.DSMT4">
                  <p:embed/>
                </p:oleObj>
              </mc:Choice>
              <mc:Fallback>
                <p:oleObj name="Equation" r:id="rId6" imgW="1269720" imgH="2286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4492625"/>
                        <a:ext cx="2400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9">
            <a:extLst>
              <a:ext uri="{FF2B5EF4-FFF2-40B4-BE49-F238E27FC236}">
                <a16:creationId xmlns:a16="http://schemas.microsoft.com/office/drawing/2014/main" id="{82F254B5-C53F-4DBB-B210-9CE07868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1" y="4903988"/>
            <a:ext cx="34867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2</a:t>
            </a:r>
            <a:r>
              <a:rPr lang="en-US" altLang="zh-TW" dirty="0">
                <a:ea typeface="標楷體" panose="03000509000000000000" pitchFamily="65" charset="-120"/>
              </a:rPr>
              <a:t>: estimated slope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+</a:t>
            </a:r>
            <a:r>
              <a:rPr lang="en-US" altLang="zh-TW" i="1" dirty="0"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baseline="-25000" dirty="0">
                <a:ea typeface="標楷體" panose="03000509000000000000" pitchFamily="65" charset="-120"/>
              </a:rPr>
              <a:t>1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endParaRPr lang="en-US" altLang="zh-TW" b="1" i="1" dirty="0">
              <a:ea typeface="標楷體" panose="03000509000000000000" pitchFamily="65" charset="-120"/>
            </a:endParaRPr>
          </a:p>
        </p:txBody>
      </p:sp>
      <p:sp>
        <p:nvSpPr>
          <p:cNvPr id="17" name="矩形 9">
            <a:extLst>
              <a:ext uri="{FF2B5EF4-FFF2-40B4-BE49-F238E27FC236}">
                <a16:creationId xmlns:a16="http://schemas.microsoft.com/office/drawing/2014/main" id="{E4911C0C-3E0C-42A7-96AF-563EC88A0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367" y="5295787"/>
            <a:ext cx="34867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3</a:t>
            </a:r>
            <a:r>
              <a:rPr lang="en-US" altLang="zh-TW" dirty="0">
                <a:ea typeface="標楷體" panose="03000509000000000000" pitchFamily="65" charset="-120"/>
              </a:rPr>
              <a:t>: estimated slope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+</a:t>
            </a:r>
            <a:r>
              <a:rPr lang="en-US" altLang="zh-TW" i="1" dirty="0"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baseline="-25000" dirty="0">
                <a:ea typeface="標楷體" panose="03000509000000000000" pitchFamily="65" charset="-120"/>
              </a:rPr>
              <a:t>2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endParaRPr lang="en-US" altLang="zh-TW" b="1" i="1" dirty="0">
              <a:ea typeface="標楷體" panose="03000509000000000000" pitchFamily="65" charset="-12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62CB93BC-3CA3-4456-801D-B4B60B4E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757" y="5657348"/>
            <a:ext cx="34867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4</a:t>
            </a:r>
            <a:r>
              <a:rPr lang="en-US" altLang="zh-TW" dirty="0">
                <a:ea typeface="標楷體" panose="03000509000000000000" pitchFamily="65" charset="-120"/>
              </a:rPr>
              <a:t>: estimated slope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+</a:t>
            </a:r>
            <a:r>
              <a:rPr lang="en-US" altLang="zh-TW" i="1" dirty="0"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baseline="-25000" dirty="0">
                <a:ea typeface="標楷體" panose="03000509000000000000" pitchFamily="65" charset="-120"/>
              </a:rPr>
              <a:t>3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endParaRPr lang="en-US" altLang="zh-TW" b="1" i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71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045A1-25E1-4271-9BB2-E5E79F543A5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7848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注意事項：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AutoNum type="arabicParenBoth"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請上課前，來這個網頁，將上課資料印好。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https://djj.ee.ntu.edu.tw/EM.htm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請各位同學踴躍出席 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作業一次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題，作業不可以抄襲。作業若寫錯但有用心寫仍可以有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40%~90%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的分數，但抄襲或借人抄襲不給分。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作業較難的題目都會給予充分的提示，但一定要自己寫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期末考採行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open book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的方式，考試時間為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240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分鐘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出題範圍為講義有提到的部分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除非特別註明只教不考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27754"/>
              </p:ext>
            </p:extLst>
          </p:nvPr>
        </p:nvGraphicFramePr>
        <p:xfrm>
          <a:off x="2905125" y="1090613"/>
          <a:ext cx="3887788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4" imgW="2044700" imgH="1676400" progId="Equation.DSMT4">
                  <p:embed/>
                </p:oleObj>
              </mc:Choice>
              <mc:Fallback>
                <p:oleObj name="Equation" r:id="rId4" imgW="2044700" imgH="1676400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1090613"/>
                        <a:ext cx="3887788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1116013" y="476250"/>
            <a:ext cx="6264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  <a:ea typeface="標楷體" panose="03000509000000000000" pitchFamily="65" charset="-120"/>
              </a:rPr>
              <a:t>RK4 method</a:t>
            </a:r>
            <a:endParaRPr lang="zh-TW" altLang="en-US" b="1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40441" y="4444649"/>
            <a:ext cx="6551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It is also named as the fourth-order </a:t>
            </a:r>
            <a:r>
              <a:rPr lang="en-US" altLang="zh-TW" dirty="0" err="1">
                <a:ea typeface="標楷體" panose="03000509000000000000" pitchFamily="65" charset="-120"/>
              </a:rPr>
              <a:t>Runge-Kutta</a:t>
            </a:r>
            <a:r>
              <a:rPr lang="en-US" altLang="zh-TW" dirty="0">
                <a:ea typeface="標楷體" panose="03000509000000000000" pitchFamily="65" charset="-120"/>
              </a:rPr>
              <a:t> method (the RK4 method) or the classical </a:t>
            </a:r>
            <a:r>
              <a:rPr lang="en-US" altLang="zh-TW" dirty="0" err="1">
                <a:ea typeface="標楷體" panose="03000509000000000000" pitchFamily="65" charset="-120"/>
              </a:rPr>
              <a:t>Runge-Kutta</a:t>
            </a:r>
            <a:r>
              <a:rPr lang="en-US" altLang="zh-TW" dirty="0">
                <a:ea typeface="標楷體" panose="03000509000000000000" pitchFamily="65" charset="-120"/>
              </a:rPr>
              <a:t> method.</a:t>
            </a:r>
          </a:p>
        </p:txBody>
      </p:sp>
      <p:sp>
        <p:nvSpPr>
          <p:cNvPr id="15" name="弧形向右箭號 14"/>
          <p:cNvSpPr/>
          <p:nvPr/>
        </p:nvSpPr>
        <p:spPr>
          <a:xfrm>
            <a:off x="2555875" y="1916113"/>
            <a:ext cx="287338" cy="5048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向右箭號 16"/>
          <p:cNvSpPr/>
          <p:nvPr/>
        </p:nvSpPr>
        <p:spPr>
          <a:xfrm>
            <a:off x="2555875" y="1268413"/>
            <a:ext cx="287338" cy="5048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弧形向右箭號 17"/>
          <p:cNvSpPr/>
          <p:nvPr/>
        </p:nvSpPr>
        <p:spPr>
          <a:xfrm>
            <a:off x="2555875" y="2492375"/>
            <a:ext cx="287338" cy="5048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弧形向右箭號 18"/>
          <p:cNvSpPr/>
          <p:nvPr/>
        </p:nvSpPr>
        <p:spPr>
          <a:xfrm>
            <a:off x="2555875" y="3068638"/>
            <a:ext cx="287338" cy="5048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弧形向右箭號 19"/>
          <p:cNvSpPr/>
          <p:nvPr/>
        </p:nvSpPr>
        <p:spPr>
          <a:xfrm>
            <a:off x="2555875" y="3644900"/>
            <a:ext cx="287338" cy="5048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弧形向右箭號 20"/>
          <p:cNvSpPr/>
          <p:nvPr/>
        </p:nvSpPr>
        <p:spPr>
          <a:xfrm flipV="1">
            <a:off x="2051050" y="1125538"/>
            <a:ext cx="504825" cy="3032125"/>
          </a:xfrm>
          <a:prstGeom prst="curved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1116013" y="5335732"/>
            <a:ext cx="40258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1</a:t>
            </a:r>
            <a:r>
              <a:rPr lang="en-US" altLang="zh-TW" dirty="0">
                <a:ea typeface="標楷體" panose="03000509000000000000" pitchFamily="65" charset="-120"/>
              </a:rPr>
              <a:t> is determined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 </a:t>
            </a:r>
          </a:p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2</a:t>
            </a:r>
            <a:r>
              <a:rPr lang="en-US" altLang="zh-TW" dirty="0">
                <a:ea typeface="標楷體" panose="03000509000000000000" pitchFamily="65" charset="-120"/>
              </a:rPr>
              <a:t>, </a:t>
            </a:r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3</a:t>
            </a:r>
            <a:r>
              <a:rPr lang="en-US" altLang="zh-TW" dirty="0">
                <a:ea typeface="標楷體" panose="03000509000000000000" pitchFamily="65" charset="-120"/>
              </a:rPr>
              <a:t> are estimated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 + 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r>
              <a:rPr lang="en-US" altLang="zh-TW" dirty="0">
                <a:ea typeface="標楷體" panose="03000509000000000000" pitchFamily="65" charset="-120"/>
              </a:rPr>
              <a:t>/2</a:t>
            </a:r>
          </a:p>
          <a:p>
            <a:pPr eaLnBrk="1" hangingPunct="1"/>
            <a:r>
              <a:rPr lang="en-US" altLang="zh-TW" i="1" dirty="0">
                <a:ea typeface="標楷體" panose="03000509000000000000" pitchFamily="65" charset="-120"/>
              </a:rPr>
              <a:t>k</a:t>
            </a:r>
            <a:r>
              <a:rPr lang="en-US" altLang="zh-TW" baseline="-25000" dirty="0">
                <a:ea typeface="標楷體" panose="03000509000000000000" pitchFamily="65" charset="-120"/>
              </a:rPr>
              <a:t>4</a:t>
            </a:r>
            <a:r>
              <a:rPr lang="en-US" altLang="zh-TW" dirty="0">
                <a:ea typeface="標楷體" panose="03000509000000000000" pitchFamily="65" charset="-120"/>
              </a:rPr>
              <a:t> is estimated at </a:t>
            </a:r>
            <a:r>
              <a:rPr lang="en-US" altLang="zh-TW" i="1" dirty="0" err="1">
                <a:ea typeface="標楷體" panose="03000509000000000000" pitchFamily="65" charset="-120"/>
              </a:rPr>
              <a:t>x</a:t>
            </a:r>
            <a:r>
              <a:rPr lang="en-US" altLang="zh-TW" i="1" baseline="-25000" dirty="0" err="1">
                <a:ea typeface="標楷體" panose="03000509000000000000" pitchFamily="65" charset="-120"/>
              </a:rPr>
              <a:t>n</a:t>
            </a:r>
            <a:r>
              <a:rPr lang="en-US" altLang="zh-TW" dirty="0">
                <a:ea typeface="標楷體" panose="03000509000000000000" pitchFamily="65" charset="-120"/>
              </a:rPr>
              <a:t> + 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r>
              <a:rPr lang="en-US" altLang="zh-TW" dirty="0">
                <a:ea typeface="標楷體" panose="03000509000000000000" pitchFamily="65" charset="-120"/>
              </a:rPr>
              <a:t> </a:t>
            </a: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32490176-5710-40B3-97EB-9FD6A1CED3F2}"/>
              </a:ext>
            </a:extLst>
          </p:cNvPr>
          <p:cNvCxnSpPr/>
          <p:nvPr/>
        </p:nvCxnSpPr>
        <p:spPr>
          <a:xfrm>
            <a:off x="5292080" y="5792290"/>
            <a:ext cx="310182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E7B3747-81C0-494A-9FF2-62A782B684AB}"/>
              </a:ext>
            </a:extLst>
          </p:cNvPr>
          <p:cNvCxnSpPr>
            <a:cxnSpLocks/>
          </p:cNvCxnSpPr>
          <p:nvPr/>
        </p:nvCxnSpPr>
        <p:spPr>
          <a:xfrm>
            <a:off x="5552420" y="5589240"/>
            <a:ext cx="0" cy="406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AC1B1BBE-6951-49FE-AE35-8E4F49DEF228}"/>
              </a:ext>
            </a:extLst>
          </p:cNvPr>
          <p:cNvSpPr/>
          <p:nvPr/>
        </p:nvSpPr>
        <p:spPr>
          <a:xfrm>
            <a:off x="5292080" y="5819733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/>
              <a:t>x</a:t>
            </a:r>
            <a:r>
              <a:rPr lang="en-US" altLang="zh-TW" i="1" baseline="-25000" dirty="0" err="1"/>
              <a:t>n</a:t>
            </a:r>
            <a:endParaRPr lang="zh-TW" altLang="en-US" dirty="0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23886EC-985E-4263-944C-6FF9DB95DA2C}"/>
              </a:ext>
            </a:extLst>
          </p:cNvPr>
          <p:cNvCxnSpPr>
            <a:cxnSpLocks/>
          </p:cNvCxnSpPr>
          <p:nvPr/>
        </p:nvCxnSpPr>
        <p:spPr>
          <a:xfrm>
            <a:off x="6732240" y="5562033"/>
            <a:ext cx="0" cy="406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E72CB2A-07E4-4C61-B661-1B8A13B6F2BA}"/>
              </a:ext>
            </a:extLst>
          </p:cNvPr>
          <p:cNvSpPr/>
          <p:nvPr/>
        </p:nvSpPr>
        <p:spPr>
          <a:xfrm>
            <a:off x="6315057" y="5871137"/>
            <a:ext cx="955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/>
              <a:t>x</a:t>
            </a:r>
            <a:r>
              <a:rPr lang="en-US" altLang="zh-TW" i="1" baseline="-25000" dirty="0" err="1"/>
              <a:t>n</a:t>
            </a:r>
            <a:r>
              <a:rPr lang="en-US" altLang="zh-TW" i="1" dirty="0" err="1"/>
              <a:t>+h</a:t>
            </a:r>
            <a:r>
              <a:rPr lang="en-US" altLang="zh-TW" dirty="0"/>
              <a:t>/2</a:t>
            </a:r>
            <a:endParaRPr lang="zh-TW" altLang="en-US" dirty="0"/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4257FEB-AB08-43B3-971A-C90E97678AEF}"/>
              </a:ext>
            </a:extLst>
          </p:cNvPr>
          <p:cNvCxnSpPr>
            <a:cxnSpLocks/>
          </p:cNvCxnSpPr>
          <p:nvPr/>
        </p:nvCxnSpPr>
        <p:spPr>
          <a:xfrm>
            <a:off x="7907730" y="5589240"/>
            <a:ext cx="0" cy="406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CD0F722A-1894-4F06-B489-3A8966D84297}"/>
              </a:ext>
            </a:extLst>
          </p:cNvPr>
          <p:cNvSpPr/>
          <p:nvPr/>
        </p:nvSpPr>
        <p:spPr>
          <a:xfrm>
            <a:off x="7550131" y="5881423"/>
            <a:ext cx="736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/>
              <a:t>x</a:t>
            </a:r>
            <a:r>
              <a:rPr lang="en-US" altLang="zh-TW" i="1" baseline="-25000" dirty="0" err="1"/>
              <a:t>n</a:t>
            </a:r>
            <a:r>
              <a:rPr lang="en-US" altLang="zh-TW" i="1" dirty="0" err="1"/>
              <a:t>+h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3936E65-EA7F-4F93-83DC-4977BD8F01CF}"/>
              </a:ext>
            </a:extLst>
          </p:cNvPr>
          <p:cNvSpPr/>
          <p:nvPr/>
        </p:nvSpPr>
        <p:spPr>
          <a:xfrm>
            <a:off x="5374547" y="5246274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baseline="-25000" dirty="0"/>
              <a:t>1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AB3E5E-2B30-470B-94E2-5F26AE37F976}"/>
              </a:ext>
            </a:extLst>
          </p:cNvPr>
          <p:cNvSpPr/>
          <p:nvPr/>
        </p:nvSpPr>
        <p:spPr>
          <a:xfrm>
            <a:off x="6413196" y="5214587"/>
            <a:ext cx="8354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baseline="-25000" dirty="0"/>
              <a:t>3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471A29A-0CFF-42E9-930F-363277A19ACB}"/>
              </a:ext>
            </a:extLst>
          </p:cNvPr>
          <p:cNvSpPr/>
          <p:nvPr/>
        </p:nvSpPr>
        <p:spPr>
          <a:xfrm>
            <a:off x="7754411" y="5246273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k</a:t>
            </a:r>
            <a:r>
              <a:rPr lang="en-US" altLang="zh-TW" baseline="-25000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5134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01030" y="435407"/>
            <a:ext cx="57271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432FF"/>
                </a:solidFill>
                <a:ea typeface="標楷體" panose="03000509000000000000" pitchFamily="65" charset="-120"/>
              </a:rPr>
              <a:t>[Example 2] 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ea typeface="標楷體" panose="03000509000000000000" pitchFamily="65" charset="-120"/>
              </a:rPr>
              <a:t>Zill</a:t>
            </a:r>
            <a:r>
              <a:rPr lang="en-US" altLang="zh-TW" dirty="0">
                <a:ea typeface="標楷體" panose="03000509000000000000" pitchFamily="65" charset="-120"/>
              </a:rPr>
              <a:t> page 375)</a:t>
            </a:r>
            <a:r>
              <a:rPr lang="en-US" altLang="zh-TW" b="1" dirty="0">
                <a:solidFill>
                  <a:srgbClr val="0432FF"/>
                </a:solidFill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ea typeface="標楷體" panose="03000509000000000000" pitchFamily="65" charset="-120"/>
              </a:rPr>
              <a:t>　</a:t>
            </a:r>
            <a:r>
              <a:rPr lang="en-US" altLang="zh-TW" dirty="0">
                <a:ea typeface="標楷體" panose="03000509000000000000" pitchFamily="65" charset="-120"/>
              </a:rPr>
              <a:t>RK4 Method</a:t>
            </a: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899592" y="932187"/>
            <a:ext cx="727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Use the RK4 method with </a:t>
            </a:r>
            <a:r>
              <a:rPr lang="en-US" altLang="zh-TW" i="1" dirty="0">
                <a:ea typeface="標楷體" panose="03000509000000000000" pitchFamily="65" charset="-120"/>
              </a:rPr>
              <a:t>h </a:t>
            </a:r>
            <a:r>
              <a:rPr lang="en-US" altLang="zh-TW" dirty="0">
                <a:ea typeface="標楷體" panose="03000509000000000000" pitchFamily="65" charset="-120"/>
              </a:rPr>
              <a:t>=</a:t>
            </a:r>
            <a:r>
              <a:rPr lang="en-US" altLang="zh-TW" i="1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0.1 to obtain an approximation to </a:t>
            </a:r>
            <a:r>
              <a:rPr lang="en-US" altLang="zh-TW" i="1" dirty="0">
                <a:ea typeface="標楷體" panose="03000509000000000000" pitchFamily="65" charset="-120"/>
              </a:rPr>
              <a:t>y</a:t>
            </a:r>
            <a:r>
              <a:rPr lang="en-US" altLang="zh-TW" dirty="0">
                <a:ea typeface="標楷體" panose="03000509000000000000" pitchFamily="65" charset="-120"/>
              </a:rPr>
              <a:t>(1.5) for the solution </a:t>
            </a:r>
            <a:r>
              <a:rPr lang="es-ES" altLang="zh-TW" dirty="0">
                <a:ea typeface="標楷體" panose="03000509000000000000" pitchFamily="65" charset="-120"/>
              </a:rPr>
              <a:t>of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13387"/>
              </p:ext>
            </p:extLst>
          </p:nvPr>
        </p:nvGraphicFramePr>
        <p:xfrm>
          <a:off x="3491979" y="1700537"/>
          <a:ext cx="20875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2" name="Equation" r:id="rId3" imgW="1117115" imgH="203112" progId="Equation.DSMT4">
                  <p:embed/>
                </p:oleObj>
              </mc:Choice>
              <mc:Fallback>
                <p:oleObj name="Equation" r:id="rId3" imgW="1117115" imgH="203112" progId="Equation.DSMT4">
                  <p:embed/>
                  <p:pic>
                    <p:nvPicPr>
                      <p:cNvPr id="16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979" y="1700537"/>
                        <a:ext cx="20875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83628" y="1899115"/>
            <a:ext cx="1671637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SOLUTION</a:t>
            </a:r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683628" y="2395221"/>
            <a:ext cx="7992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For the sake of illustration, let us compute the case when </a:t>
            </a:r>
            <a:r>
              <a:rPr lang="en-US" altLang="zh-TW" i="1" dirty="0">
                <a:ea typeface="標楷體" panose="03000509000000000000" pitchFamily="65" charset="-120"/>
              </a:rPr>
              <a:t>n </a:t>
            </a:r>
            <a:r>
              <a:rPr lang="en-US" altLang="zh-TW" dirty="0">
                <a:ea typeface="標楷體" panose="03000509000000000000" pitchFamily="65" charset="-120"/>
              </a:rPr>
              <a:t>= 0.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60589"/>
              </p:ext>
            </p:extLst>
          </p:nvPr>
        </p:nvGraphicFramePr>
        <p:xfrm>
          <a:off x="1763688" y="2957893"/>
          <a:ext cx="504031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3" name="Equation" r:id="rId5" imgW="2755900" imgH="1892300" progId="Equation.DSMT4">
                  <p:embed/>
                </p:oleObj>
              </mc:Choice>
              <mc:Fallback>
                <p:oleObj name="Equation" r:id="rId5" imgW="2755900" imgH="1892300" progId="Equation.DSMT4">
                  <p:embed/>
                  <p:pic>
                    <p:nvPicPr>
                      <p:cNvPr id="174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57893"/>
                        <a:ext cx="5040312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572577"/>
              </p:ext>
            </p:extLst>
          </p:nvPr>
        </p:nvGraphicFramePr>
        <p:xfrm>
          <a:off x="6720495" y="2833226"/>
          <a:ext cx="16605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4" name="Equation" r:id="rId7" imgW="888840" imgH="253800" progId="Equation.DSMT4">
                  <p:embed/>
                </p:oleObj>
              </mc:Choice>
              <mc:Fallback>
                <p:oleObj name="Equation" r:id="rId7" imgW="888840" imgH="253800" progId="Equation.DSMT4">
                  <p:embed/>
                  <p:pic>
                    <p:nvPicPr>
                      <p:cNvPr id="16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495" y="2833226"/>
                        <a:ext cx="16605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909054" y="2855114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Note:</a:t>
            </a:r>
            <a:endParaRPr lang="zh-TW" altLang="en-US" dirty="0"/>
          </a:p>
        </p:txBody>
      </p:sp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8D9E99BA-0014-4523-966E-67A3E25B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8747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77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1187450" y="765175"/>
            <a:ext cx="1830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And therefore,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547813" y="1484313"/>
          <a:ext cx="69119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1" name="Equation" r:id="rId3" imgW="3873500" imgH="812800" progId="Equation.DSMT4">
                  <p:embed/>
                </p:oleObj>
              </mc:Choice>
              <mc:Fallback>
                <p:oleObj name="Equation" r:id="rId3" imgW="3873500" imgH="812800" progId="Equation.DSMT4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84313"/>
                        <a:ext cx="691197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5292725" y="3827463"/>
            <a:ext cx="3779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ea typeface="標楷體" panose="03000509000000000000" pitchFamily="65" charset="-120"/>
              </a:rPr>
              <a:t>The remaining calculations are summarized in Table 9.2.1, whose entries are rounded to four decimal places.</a:t>
            </a: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3324225"/>
            <a:ext cx="4078287" cy="2913063"/>
          </a:xfrm>
        </p:spPr>
      </p:pic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444AC782-92E2-49D5-85C8-0E33D81E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8747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1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7" t="8054"/>
          <a:stretch>
            <a:fillRect/>
          </a:stretch>
        </p:blipFill>
        <p:spPr bwMode="auto">
          <a:xfrm>
            <a:off x="1331913" y="1052513"/>
            <a:ext cx="71278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51500" y="1700213"/>
            <a:ext cx="1008063" cy="439261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7" name="直線單箭頭接點 6"/>
          <p:cNvCxnSpPr>
            <a:stCxn id="20485" idx="2"/>
          </p:cNvCxnSpPr>
          <p:nvPr/>
        </p:nvCxnSpPr>
        <p:spPr>
          <a:xfrm flipH="1">
            <a:off x="6659563" y="979488"/>
            <a:ext cx="828675" cy="936625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文字方塊 8"/>
          <p:cNvSpPr txBox="1">
            <a:spLocks noChangeArrowheads="1"/>
          </p:cNvSpPr>
          <p:nvPr/>
        </p:nvSpPr>
        <p:spPr bwMode="auto">
          <a:xfrm>
            <a:off x="6156325" y="549275"/>
            <a:ext cx="2663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much more accurate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CEF36EB-C794-43CB-904F-FFAC97A5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8747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219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1259632" y="1662224"/>
            <a:ext cx="68405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The local truncation error for this method is     </a:t>
            </a:r>
          </a:p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or </a:t>
            </a:r>
            <a:r>
              <a:rPr lang="en-US" altLang="zh-TW" i="1" dirty="0">
                <a:ea typeface="標楷體" panose="03000509000000000000" pitchFamily="65" charset="-120"/>
              </a:rPr>
              <a:t>O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r>
              <a:rPr lang="en-US" altLang="zh-TW" baseline="30000" dirty="0">
                <a:ea typeface="標楷體" panose="03000509000000000000" pitchFamily="65" charset="-120"/>
              </a:rPr>
              <a:t>5</a:t>
            </a:r>
            <a:r>
              <a:rPr lang="en-US" altLang="zh-TW" dirty="0">
                <a:ea typeface="標楷體" panose="03000509000000000000" pitchFamily="65" charset="-120"/>
              </a:rPr>
              <a:t>), and the global truncation error is thus </a:t>
            </a:r>
            <a:r>
              <a:rPr lang="en-US" altLang="zh-TW" i="1" dirty="0">
                <a:ea typeface="標楷體" panose="03000509000000000000" pitchFamily="65" charset="-120"/>
              </a:rPr>
              <a:t>O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en-US" altLang="zh-TW" i="1" dirty="0">
                <a:ea typeface="標楷體" panose="03000509000000000000" pitchFamily="65" charset="-120"/>
              </a:rPr>
              <a:t>h</a:t>
            </a:r>
            <a:r>
              <a:rPr lang="en-US" altLang="zh-TW" baseline="30000" dirty="0">
                <a:ea typeface="標楷體" panose="03000509000000000000" pitchFamily="65" charset="-120"/>
              </a:rPr>
              <a:t>4</a:t>
            </a:r>
            <a:r>
              <a:rPr lang="en-US" altLang="zh-TW" dirty="0">
                <a:ea typeface="標楷體" panose="03000509000000000000" pitchFamily="65" charset="-120"/>
              </a:rPr>
              <a:t>).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7534"/>
              </p:ext>
            </p:extLst>
          </p:nvPr>
        </p:nvGraphicFramePr>
        <p:xfrm>
          <a:off x="6300192" y="1655080"/>
          <a:ext cx="13477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5" name="Equation" r:id="rId3" imgW="787400" imgH="228600" progId="Equation.DSMT4">
                  <p:embed/>
                </p:oleObj>
              </mc:Choice>
              <mc:Fallback>
                <p:oleObj name="Equation" r:id="rId3" imgW="787400" imgH="228600" progId="Equation.DSMT4">
                  <p:embed/>
                  <p:pic>
                    <p:nvPicPr>
                      <p:cNvPr id="215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655080"/>
                        <a:ext cx="13477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273029-5B15-4E49-8B0B-26A9B2DF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188913"/>
            <a:ext cx="8747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1A85A8-1AC2-450F-9565-B4CD78DBBE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CF71FD-6F99-4FAF-B001-5276CFD6A6F3}"/>
              </a:ext>
            </a:extLst>
          </p:cNvPr>
          <p:cNvSpPr/>
          <p:nvPr/>
        </p:nvSpPr>
        <p:spPr>
          <a:xfrm>
            <a:off x="565189" y="4810807"/>
            <a:ext cx="8219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https://math.stackexchange.com/questions/2636121/prove-that-runge-kutta-method-rk4-is-of-order-4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DF5A74-05BF-49FD-BFDE-9C190EDE2497}"/>
              </a:ext>
            </a:extLst>
          </p:cNvPr>
          <p:cNvSpPr/>
          <p:nvPr/>
        </p:nvSpPr>
        <p:spPr>
          <a:xfrm>
            <a:off x="597744" y="4340755"/>
            <a:ext cx="455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432FF"/>
                </a:solidFill>
              </a:rPr>
              <a:t>[Detail of proof of the RK4 method]:</a:t>
            </a:r>
            <a:endParaRPr lang="zh-TW" alt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078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99E61-AFEC-4540-BA4E-371E7E96287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849" y="755650"/>
            <a:ext cx="8208591" cy="5794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1-3  Nonlinear Differential Equations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698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Reduction of Order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23850" y="2349500"/>
            <a:ext cx="698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Taylor Series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23850" y="3070225"/>
            <a:ext cx="698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Numerical Approach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465313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 (Section 4-10)</a:t>
            </a:r>
          </a:p>
        </p:txBody>
      </p:sp>
    </p:spTree>
    <p:extLst>
      <p:ext uri="{BB962C8B-B14F-4D97-AF65-F5344CB8AC3E}">
        <p14:creationId xmlns:p14="http://schemas.microsoft.com/office/powerpoint/2010/main" val="4162885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0EF9F4-7C1D-4C41-92EE-885D237FEDE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704138" cy="457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1-3-1  Method 1: Reduction of Order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69119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精神：變成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再用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的方法求解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67544" y="2678113"/>
            <a:ext cx="6696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限制：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 DE should have the form of</a:t>
            </a:r>
          </a:p>
        </p:txBody>
      </p:sp>
      <p:graphicFrame>
        <p:nvGraphicFramePr>
          <p:cNvPr id="522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50933"/>
              </p:ext>
            </p:extLst>
          </p:nvPr>
        </p:nvGraphicFramePr>
        <p:xfrm>
          <a:off x="1258119" y="3541713"/>
          <a:ext cx="2505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0" name="Equation" r:id="rId3" imgW="2501900" imgH="647700" progId="Equation.DSMT4">
                  <p:embed/>
                </p:oleObj>
              </mc:Choice>
              <mc:Fallback>
                <p:oleObj name="Equation" r:id="rId3" imgW="2501900" imgH="647700" progId="Equation.DSMT4">
                  <p:embed/>
                  <p:pic>
                    <p:nvPicPr>
                      <p:cNvPr id="522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119" y="3541713"/>
                        <a:ext cx="2505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87012"/>
              </p:ext>
            </p:extLst>
          </p:nvPr>
        </p:nvGraphicFramePr>
        <p:xfrm>
          <a:off x="5076056" y="3541713"/>
          <a:ext cx="2517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1" name="Equation" r:id="rId5" imgW="2514600" imgH="647700" progId="Equation.DSMT4">
                  <p:embed/>
                </p:oleObj>
              </mc:Choice>
              <mc:Fallback>
                <p:oleObj name="Equation" r:id="rId5" imgW="2514600" imgH="647700" progId="Equation.DSMT4">
                  <p:embed/>
                  <p:pic>
                    <p:nvPicPr>
                      <p:cNvPr id="522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41713"/>
                        <a:ext cx="2517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5147494" y="4260850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(Without the term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1331144" y="4260850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(Without the term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>
            <a:off x="4210869" y="3757613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or</a:t>
            </a:r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1331144" y="3109913"/>
            <a:ext cx="2503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1, pages 67-68</a:t>
            </a:r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5147494" y="3109913"/>
            <a:ext cx="2879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2, pages 69-71</a:t>
            </a:r>
          </a:p>
        </p:txBody>
      </p:sp>
    </p:spTree>
    <p:extLst>
      <p:ext uri="{BB962C8B-B14F-4D97-AF65-F5344CB8AC3E}">
        <p14:creationId xmlns:p14="http://schemas.microsoft.com/office/powerpoint/2010/main" val="1015060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4BFB7-24D1-447A-9AD7-A134C1B632B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41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1: The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1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</a:t>
            </a:r>
            <a:r>
              <a:rPr lang="en-US" altLang="zh-TW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DE has the form of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403350" y="98107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(Without the term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5578475" y="403225"/>
          <a:ext cx="2505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" name="Equation" r:id="rId3" imgW="2501900" imgH="647700" progId="Equation.DSMT4">
                  <p:embed/>
                </p:oleObj>
              </mc:Choice>
              <mc:Fallback>
                <p:oleObj name="Equation" r:id="rId3" imgW="2501900" imgH="647700" progId="Equation.DSMT4">
                  <p:embed/>
                  <p:pic>
                    <p:nvPicPr>
                      <p:cNvPr id="532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03225"/>
                        <a:ext cx="2505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81375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解法：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(Step 1) Set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此時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變成                  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而言，是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DE)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(Step 2)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解出來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的方法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(Step 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作積分，即解出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2916238" y="2420938"/>
          <a:ext cx="9413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7" name="Equation" r:id="rId5" imgW="939392" imgH="545863" progId="Equation.DSMT4">
                  <p:embed/>
                </p:oleObj>
              </mc:Choice>
              <mc:Fallback>
                <p:oleObj name="Equation" r:id="rId5" imgW="939392" imgH="545863" progId="Equation.DSMT4">
                  <p:embed/>
                  <p:pic>
                    <p:nvPicPr>
                      <p:cNvPr id="532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420938"/>
                        <a:ext cx="9413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7"/>
          <p:cNvGraphicFramePr>
            <a:graphicFrameLocks noChangeAspect="1"/>
          </p:cNvGraphicFramePr>
          <p:nvPr/>
        </p:nvGraphicFramePr>
        <p:xfrm>
          <a:off x="6443663" y="1557338"/>
          <a:ext cx="5095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" name="Equation" r:id="rId7" imgW="507780" imgH="545863" progId="Equation.DSMT4">
                  <p:embed/>
                </p:oleObj>
              </mc:Choice>
              <mc:Fallback>
                <p:oleObj name="Equation" r:id="rId7" imgW="507780" imgH="545863" progId="Equation.DSMT4">
                  <p:embed/>
                  <p:pic>
                    <p:nvPicPr>
                      <p:cNvPr id="5325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557338"/>
                        <a:ext cx="5095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 flipV="1">
            <a:off x="6011863" y="1052513"/>
            <a:ext cx="360362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6804025" y="1052513"/>
            <a:ext cx="288925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文字方塊 12"/>
          <p:cNvSpPr txBox="1">
            <a:spLocks noChangeArrowheads="1"/>
          </p:cNvSpPr>
          <p:nvPr/>
        </p:nvSpPr>
        <p:spPr bwMode="auto">
          <a:xfrm>
            <a:off x="5795963" y="1484313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endParaRPr lang="zh-TW" altLang="en-US" sz="2200" i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3260" name="Object 9"/>
          <p:cNvGraphicFramePr>
            <a:graphicFrameLocks noChangeAspect="1"/>
          </p:cNvGraphicFramePr>
          <p:nvPr/>
        </p:nvGraphicFramePr>
        <p:xfrm>
          <a:off x="3132138" y="3073400"/>
          <a:ext cx="20240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9" name="Equation" r:id="rId9" imgW="2019300" imgH="571500" progId="Equation.DSMT4">
                  <p:embed/>
                </p:oleObj>
              </mc:Choice>
              <mc:Fallback>
                <p:oleObj name="Equation" r:id="rId9" imgW="2019300" imgH="571500" progId="Equation.DSMT4">
                  <p:embed/>
                  <p:pic>
                    <p:nvPicPr>
                      <p:cNvPr id="5326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073400"/>
                        <a:ext cx="20240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62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D40B1-9D3D-466A-BC1A-CF29DE33433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4608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1]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189)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1692275" y="981075"/>
          <a:ext cx="142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" name="Equation" r:id="rId3" imgW="1422400" imgH="431800" progId="Equation.DSMT4">
                  <p:embed/>
                </p:oleObj>
              </mc:Choice>
              <mc:Fallback>
                <p:oleObj name="Equation" r:id="rId3" imgW="1422400" imgH="431800" progId="Equation.DSMT4">
                  <p:embed/>
                  <p:pic>
                    <p:nvPicPr>
                      <p:cNvPr id="542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981075"/>
                        <a:ext cx="14255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11188" y="1557338"/>
            <a:ext cx="1077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1)</a:t>
            </a:r>
          </a:p>
        </p:txBody>
      </p:sp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2124075" y="1557338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" name="Equation" r:id="rId5" imgW="672808" imgH="330057" progId="Equation.DSMT4">
                  <p:embed/>
                </p:oleObj>
              </mc:Choice>
              <mc:Fallback>
                <p:oleObj name="Equation" r:id="rId5" imgW="672808" imgH="330057" progId="Equation.DSMT4">
                  <p:embed/>
                  <p:pic>
                    <p:nvPicPr>
                      <p:cNvPr id="542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557338"/>
                        <a:ext cx="6746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6"/>
          <p:cNvGraphicFramePr>
            <a:graphicFrameLocks noChangeAspect="1"/>
          </p:cNvGraphicFramePr>
          <p:nvPr/>
        </p:nvGraphicFramePr>
        <p:xfrm>
          <a:off x="2052638" y="2060575"/>
          <a:ext cx="1311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9" name="Equation" r:id="rId7" imgW="1307532" imgH="545863" progId="Equation.DSMT4">
                  <p:embed/>
                </p:oleObj>
              </mc:Choice>
              <mc:Fallback>
                <p:oleObj name="Equation" r:id="rId7" imgW="1307532" imgH="545863" progId="Equation.DSMT4">
                  <p:embed/>
                  <p:pic>
                    <p:nvPicPr>
                      <p:cNvPr id="542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060575"/>
                        <a:ext cx="1311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7"/>
          <p:cNvGraphicFramePr>
            <a:graphicFrameLocks noChangeAspect="1"/>
          </p:cNvGraphicFramePr>
          <p:nvPr/>
        </p:nvGraphicFramePr>
        <p:xfrm>
          <a:off x="1979613" y="2781300"/>
          <a:ext cx="1311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" name="Equation" r:id="rId9" imgW="1307532" imgH="672808" progId="Equation.DSMT4">
                  <p:embed/>
                </p:oleObj>
              </mc:Choice>
              <mc:Fallback>
                <p:oleObj name="Equation" r:id="rId9" imgW="1307532" imgH="672808" progId="Equation.DSMT4">
                  <p:embed/>
                  <p:pic>
                    <p:nvPicPr>
                      <p:cNvPr id="542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81300"/>
                        <a:ext cx="13112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9"/>
          <p:cNvGraphicFramePr>
            <a:graphicFrameLocks noChangeAspect="1"/>
          </p:cNvGraphicFramePr>
          <p:nvPr/>
        </p:nvGraphicFramePr>
        <p:xfrm>
          <a:off x="1979613" y="3573463"/>
          <a:ext cx="21145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" name="Equation" r:id="rId11" imgW="2108200" imgH="673100" progId="Equation.DSMT4">
                  <p:embed/>
                </p:oleObj>
              </mc:Choice>
              <mc:Fallback>
                <p:oleObj name="Equation" r:id="rId11" imgW="2108200" imgH="673100" progId="Equation.DSMT4">
                  <p:embed/>
                  <p:pic>
                    <p:nvPicPr>
                      <p:cNvPr id="542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73463"/>
                        <a:ext cx="21145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611188" y="2852738"/>
            <a:ext cx="1077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2)</a:t>
            </a:r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611188" y="3644900"/>
            <a:ext cx="1077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3)</a:t>
            </a:r>
          </a:p>
        </p:txBody>
      </p:sp>
    </p:spTree>
    <p:extLst>
      <p:ext uri="{BB962C8B-B14F-4D97-AF65-F5344CB8AC3E}">
        <p14:creationId xmlns:p14="http://schemas.microsoft.com/office/powerpoint/2010/main" val="13947440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204038-2D3D-4890-801C-2A198CE960B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41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2: The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="1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</a:t>
            </a:r>
            <a:r>
              <a:rPr lang="en-US" altLang="zh-TW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DE has the form of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547813" y="119697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(Without the term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5651500" y="476250"/>
          <a:ext cx="25177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1" name="Equation" r:id="rId3" imgW="2514600" imgH="647700" progId="Equation.DSMT4">
                  <p:embed/>
                </p:oleObj>
              </mc:Choice>
              <mc:Fallback>
                <p:oleObj name="Equation" r:id="rId3" imgW="2514600" imgH="647700" progId="Equation.DSMT4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6250"/>
                        <a:ext cx="25177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84213" y="2565400"/>
            <a:ext cx="76327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解法：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1)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Set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                               (Chain rule)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此時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變成                            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而言，是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DE, independent variable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</a:t>
            </a:r>
          </a:p>
        </p:txBody>
      </p:sp>
      <p:graphicFrame>
        <p:nvGraphicFramePr>
          <p:cNvPr id="55303" name="Object 6"/>
          <p:cNvGraphicFramePr>
            <a:graphicFrameLocks noChangeAspect="1"/>
          </p:cNvGraphicFramePr>
          <p:nvPr/>
        </p:nvGraphicFramePr>
        <p:xfrm>
          <a:off x="3203575" y="2493963"/>
          <a:ext cx="9413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2" name="Equation" r:id="rId5" imgW="939392" imgH="545863" progId="Equation.DSMT4">
                  <p:embed/>
                </p:oleObj>
              </mc:Choice>
              <mc:Fallback>
                <p:oleObj name="Equation" r:id="rId5" imgW="939392" imgH="545863" progId="Equation.DSMT4">
                  <p:embed/>
                  <p:pic>
                    <p:nvPicPr>
                      <p:cNvPr id="553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93963"/>
                        <a:ext cx="9413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"/>
          <p:cNvGraphicFramePr>
            <a:graphicFrameLocks noChangeAspect="1"/>
          </p:cNvGraphicFramePr>
          <p:nvPr/>
        </p:nvGraphicFramePr>
        <p:xfrm>
          <a:off x="2916238" y="3141663"/>
          <a:ext cx="33956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3" name="Equation" r:id="rId7" imgW="3390900" imgH="673100" progId="Equation.DSMT4">
                  <p:embed/>
                </p:oleObj>
              </mc:Choice>
              <mc:Fallback>
                <p:oleObj name="Equation" r:id="rId7" imgW="3390900" imgH="673100" progId="Equation.DSMT4">
                  <p:embed/>
                  <p:pic>
                    <p:nvPicPr>
                      <p:cNvPr id="553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33956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8"/>
          <p:cNvGraphicFramePr>
            <a:graphicFrameLocks noChangeAspect="1"/>
          </p:cNvGraphicFramePr>
          <p:nvPr/>
        </p:nvGraphicFramePr>
        <p:xfrm>
          <a:off x="3419475" y="4149725"/>
          <a:ext cx="2276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4" name="Equation" r:id="rId9" imgW="2273300" imgH="698500" progId="Equation.DSMT4">
                  <p:embed/>
                </p:oleObj>
              </mc:Choice>
              <mc:Fallback>
                <p:oleObj name="Equation" r:id="rId9" imgW="2273300" imgH="698500" progId="Equation.DSMT4">
                  <p:embed/>
                  <p:pic>
                    <p:nvPicPr>
                      <p:cNvPr id="553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149725"/>
                        <a:ext cx="2276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文字方塊 9"/>
          <p:cNvSpPr txBox="1">
            <a:spLocks noChangeArrowheads="1"/>
          </p:cNvSpPr>
          <p:nvPr/>
        </p:nvSpPr>
        <p:spPr bwMode="auto">
          <a:xfrm>
            <a:off x="5795963" y="1484313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endParaRPr lang="zh-TW" altLang="en-US" sz="2200" i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6011863" y="1052513"/>
            <a:ext cx="360362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6804025" y="1125538"/>
            <a:ext cx="360363" cy="50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9" name="Object 10"/>
          <p:cNvGraphicFramePr>
            <a:graphicFrameLocks noChangeAspect="1"/>
          </p:cNvGraphicFramePr>
          <p:nvPr/>
        </p:nvGraphicFramePr>
        <p:xfrm>
          <a:off x="6354763" y="1525588"/>
          <a:ext cx="687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5" name="Equation" r:id="rId11" imgW="685800" imgH="609600" progId="Equation.DSMT4">
                  <p:embed/>
                </p:oleObj>
              </mc:Choice>
              <mc:Fallback>
                <p:oleObj name="Equation" r:id="rId11" imgW="685800" imgH="609600" progId="Equation.DSMT4">
                  <p:embed/>
                  <p:pic>
                    <p:nvPicPr>
                      <p:cNvPr id="5530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1525588"/>
                        <a:ext cx="687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18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045A1-25E1-4271-9BB2-E5E79F543A5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7848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注意事項：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只教不考的範圍是期末考不會考，但有可能作業會由當中出題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(7)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每三週一次作業，每次作業會有一個以上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程式題</a:t>
            </a:r>
            <a:endParaRPr lang="en-US" altLang="zh-TW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(8)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在解答公佈前作業皆可補交，但遲交將扣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15%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的分數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各次作業解答公佈時間為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HW1:  4/28, HW2: 5/12, HW3: 5/26, HW4: 6/2, HW5: 6/16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(9)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不需記任何一個式子，不需磨練運算速度，但是要了解物理意義，培養實際上解決問題的能力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732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8BB3D-3FF7-43AF-B05F-6566F8B05BC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42988" y="476250"/>
            <a:ext cx="66246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2)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解出來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的方法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得出的解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的函數                  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3)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separable variable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的方法即可將解得出</a:t>
            </a:r>
          </a:p>
        </p:txBody>
      </p:sp>
      <p:graphicFrame>
        <p:nvGraphicFramePr>
          <p:cNvPr id="56324" name="Object 3"/>
          <p:cNvGraphicFramePr>
            <a:graphicFrameLocks noChangeAspect="1"/>
          </p:cNvGraphicFramePr>
          <p:nvPr/>
        </p:nvGraphicFramePr>
        <p:xfrm>
          <a:off x="5148263" y="1052513"/>
          <a:ext cx="11064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1" name="Equation" r:id="rId3" imgW="1104900" imgH="368300" progId="Equation.DSMT4">
                  <p:embed/>
                </p:oleObj>
              </mc:Choice>
              <mc:Fallback>
                <p:oleObj name="Equation" r:id="rId3" imgW="1104900" imgH="368300" progId="Equation.DSMT4">
                  <p:embed/>
                  <p:pic>
                    <p:nvPicPr>
                      <p:cNvPr id="563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52513"/>
                        <a:ext cx="11064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4"/>
          <p:cNvGraphicFramePr>
            <a:graphicFrameLocks noChangeAspect="1"/>
          </p:cNvGraphicFramePr>
          <p:nvPr/>
        </p:nvGraphicFramePr>
        <p:xfrm>
          <a:off x="2411413" y="1484313"/>
          <a:ext cx="1258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2" name="Equation" r:id="rId5" imgW="1257300" imgH="609600" progId="Equation.DSMT4">
                  <p:embed/>
                </p:oleObj>
              </mc:Choice>
              <mc:Fallback>
                <p:oleObj name="Equation" r:id="rId5" imgW="1257300" imgH="609600" progId="Equation.DSMT4">
                  <p:embed/>
                  <p:pic>
                    <p:nvPicPr>
                      <p:cNvPr id="563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84313"/>
                        <a:ext cx="12588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3851275" y="1484313"/>
          <a:ext cx="1258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3" name="Equation" r:id="rId7" imgW="1257300" imgH="711200" progId="Equation.DSMT4">
                  <p:embed/>
                </p:oleObj>
              </mc:Choice>
              <mc:Fallback>
                <p:oleObj name="Equation" r:id="rId7" imgW="1257300" imgH="711200" progId="Equation.DSMT4">
                  <p:embed/>
                  <p:pic>
                    <p:nvPicPr>
                      <p:cNvPr id="563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484313"/>
                        <a:ext cx="12588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005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CB3F6F-E284-472E-912F-9B04B2B3BA4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4608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2]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190)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/>
        </p:nvGraphicFramePr>
        <p:xfrm>
          <a:off x="1577975" y="981075"/>
          <a:ext cx="1222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2" name="Equation" r:id="rId3" imgW="1218671" imgH="431613" progId="Equation.DSMT4">
                  <p:embed/>
                </p:oleObj>
              </mc:Choice>
              <mc:Fallback>
                <p:oleObj name="Equation" r:id="rId3" imgW="1218671" imgH="431613" progId="Equation.DSMT4">
                  <p:embed/>
                  <p:pic>
                    <p:nvPicPr>
                      <p:cNvPr id="573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981075"/>
                        <a:ext cx="12223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4"/>
          <p:cNvGraphicFramePr>
            <a:graphicFrameLocks noChangeAspect="1"/>
          </p:cNvGraphicFramePr>
          <p:nvPr/>
        </p:nvGraphicFramePr>
        <p:xfrm>
          <a:off x="2411413" y="1557338"/>
          <a:ext cx="9413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3" name="Equation" r:id="rId5" imgW="939392" imgH="545863" progId="Equation.DSMT4">
                  <p:embed/>
                </p:oleObj>
              </mc:Choice>
              <mc:Fallback>
                <p:oleObj name="Equation" r:id="rId5" imgW="939392" imgH="545863" progId="Equation.DSMT4">
                  <p:embed/>
                  <p:pic>
                    <p:nvPicPr>
                      <p:cNvPr id="57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7338"/>
                        <a:ext cx="9413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755650" y="1557338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1)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Set</a:t>
            </a:r>
            <a:endParaRPr lang="en-US" altLang="zh-TW" sz="2200">
              <a:solidFill>
                <a:srgbClr val="66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7351" name="Object 6"/>
          <p:cNvGraphicFramePr>
            <a:graphicFrameLocks noChangeAspect="1"/>
          </p:cNvGraphicFramePr>
          <p:nvPr/>
        </p:nvGraphicFramePr>
        <p:xfrm>
          <a:off x="1846263" y="2178050"/>
          <a:ext cx="1501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4" name="Equation" r:id="rId7" imgW="1498600" imgH="609600" progId="Equation.DSMT4">
                  <p:embed/>
                </p:oleObj>
              </mc:Choice>
              <mc:Fallback>
                <p:oleObj name="Equation" r:id="rId7" imgW="1498600" imgH="609600" progId="Equation.DSMT4">
                  <p:embed/>
                  <p:pic>
                    <p:nvPicPr>
                      <p:cNvPr id="573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78050"/>
                        <a:ext cx="1501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7"/>
          <p:cNvGraphicFramePr>
            <a:graphicFrameLocks noChangeAspect="1"/>
          </p:cNvGraphicFramePr>
          <p:nvPr/>
        </p:nvGraphicFramePr>
        <p:xfrm>
          <a:off x="1979613" y="2781300"/>
          <a:ext cx="9286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5" name="Equation" r:id="rId9" imgW="926698" imgH="672808" progId="Equation.DSMT4">
                  <p:embed/>
                </p:oleObj>
              </mc:Choice>
              <mc:Fallback>
                <p:oleObj name="Equation" r:id="rId9" imgW="926698" imgH="672808" progId="Equation.DSMT4">
                  <p:embed/>
                  <p:pic>
                    <p:nvPicPr>
                      <p:cNvPr id="573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81300"/>
                        <a:ext cx="9286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8"/>
          <p:cNvGraphicFramePr>
            <a:graphicFrameLocks noChangeAspect="1"/>
          </p:cNvGraphicFramePr>
          <p:nvPr/>
        </p:nvGraphicFramePr>
        <p:xfrm>
          <a:off x="3419475" y="2997200"/>
          <a:ext cx="17033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6" name="Equation" r:id="rId11" imgW="1701800" imgH="368300" progId="Equation.DSMT4">
                  <p:embed/>
                </p:oleObj>
              </mc:Choice>
              <mc:Fallback>
                <p:oleObj name="Equation" r:id="rId11" imgW="1701800" imgH="368300" progId="Equation.DSMT4">
                  <p:embed/>
                  <p:pic>
                    <p:nvPicPr>
                      <p:cNvPr id="573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97200"/>
                        <a:ext cx="17033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9"/>
          <p:cNvGraphicFramePr>
            <a:graphicFrameLocks noChangeAspect="1"/>
          </p:cNvGraphicFramePr>
          <p:nvPr/>
        </p:nvGraphicFramePr>
        <p:xfrm>
          <a:off x="5651500" y="2997200"/>
          <a:ext cx="10556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7" name="Equation" r:id="rId13" imgW="1053643" imgH="406224" progId="Equation.DSMT4">
                  <p:embed/>
                </p:oleObj>
              </mc:Choice>
              <mc:Fallback>
                <p:oleObj name="Equation" r:id="rId13" imgW="1053643" imgH="406224" progId="Equation.DSMT4">
                  <p:embed/>
                  <p:pic>
                    <p:nvPicPr>
                      <p:cNvPr id="573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97200"/>
                        <a:ext cx="10556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0"/>
          <p:cNvGraphicFramePr>
            <a:graphicFrameLocks noChangeAspect="1"/>
          </p:cNvGraphicFramePr>
          <p:nvPr/>
        </p:nvGraphicFramePr>
        <p:xfrm>
          <a:off x="1979613" y="3789363"/>
          <a:ext cx="8397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8" name="Equation" r:id="rId15" imgW="837836" imgH="342751" progId="Equation.DSMT4">
                  <p:embed/>
                </p:oleObj>
              </mc:Choice>
              <mc:Fallback>
                <p:oleObj name="Equation" r:id="rId15" imgW="837836" imgH="342751" progId="Equation.DSMT4">
                  <p:embed/>
                  <p:pic>
                    <p:nvPicPr>
                      <p:cNvPr id="573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789363"/>
                        <a:ext cx="8397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1"/>
          <p:cNvGraphicFramePr>
            <a:graphicFrameLocks noChangeAspect="1"/>
          </p:cNvGraphicFramePr>
          <p:nvPr/>
        </p:nvGraphicFramePr>
        <p:xfrm>
          <a:off x="3132138" y="3789363"/>
          <a:ext cx="11842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9" name="Equation" r:id="rId17" imgW="1180588" imgH="393529" progId="Equation.DSMT4">
                  <p:embed/>
                </p:oleObj>
              </mc:Choice>
              <mc:Fallback>
                <p:oleObj name="Equation" r:id="rId17" imgW="1180588" imgH="393529" progId="Equation.DSMT4">
                  <p:embed/>
                  <p:pic>
                    <p:nvPicPr>
                      <p:cNvPr id="573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89363"/>
                        <a:ext cx="11842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2"/>
          <p:cNvGraphicFramePr>
            <a:graphicFrameLocks noChangeAspect="1"/>
          </p:cNvGraphicFramePr>
          <p:nvPr/>
        </p:nvGraphicFramePr>
        <p:xfrm>
          <a:off x="1835150" y="4365625"/>
          <a:ext cx="99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0" name="Equation" r:id="rId19" imgW="990170" imgH="609336" progId="Equation.DSMT4">
                  <p:embed/>
                </p:oleObj>
              </mc:Choice>
              <mc:Fallback>
                <p:oleObj name="Equation" r:id="rId19" imgW="990170" imgH="609336" progId="Equation.DSMT4">
                  <p:embed/>
                  <p:pic>
                    <p:nvPicPr>
                      <p:cNvPr id="5735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65625"/>
                        <a:ext cx="9921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3"/>
          <p:cNvGraphicFramePr>
            <a:graphicFrameLocks noChangeAspect="1"/>
          </p:cNvGraphicFramePr>
          <p:nvPr/>
        </p:nvGraphicFramePr>
        <p:xfrm>
          <a:off x="3203575" y="4365625"/>
          <a:ext cx="10937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1" name="Equation" r:id="rId21" imgW="1091726" imgH="672808" progId="Equation.DSMT4">
                  <p:embed/>
                </p:oleObj>
              </mc:Choice>
              <mc:Fallback>
                <p:oleObj name="Equation" r:id="rId21" imgW="1091726" imgH="672808" progId="Equation.DSMT4">
                  <p:embed/>
                  <p:pic>
                    <p:nvPicPr>
                      <p:cNvPr id="5735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365625"/>
                        <a:ext cx="10937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4"/>
          <p:cNvGraphicFramePr>
            <a:graphicFrameLocks noChangeAspect="1"/>
          </p:cNvGraphicFramePr>
          <p:nvPr/>
        </p:nvGraphicFramePr>
        <p:xfrm>
          <a:off x="4572000" y="4510088"/>
          <a:ext cx="1601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2" name="Equation" r:id="rId23" imgW="1600200" imgH="368300" progId="Equation.DSMT4">
                  <p:embed/>
                </p:oleObj>
              </mc:Choice>
              <mc:Fallback>
                <p:oleObj name="Equation" r:id="rId23" imgW="1600200" imgH="368300" progId="Equation.DSMT4">
                  <p:embed/>
                  <p:pic>
                    <p:nvPicPr>
                      <p:cNvPr id="5735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10088"/>
                        <a:ext cx="1601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5"/>
          <p:cNvGraphicFramePr>
            <a:graphicFrameLocks noChangeAspect="1"/>
          </p:cNvGraphicFramePr>
          <p:nvPr/>
        </p:nvGraphicFramePr>
        <p:xfrm>
          <a:off x="1811338" y="5410200"/>
          <a:ext cx="1042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3" name="Equation" r:id="rId25" imgW="1040948" imgH="393529" progId="Equation.DSMT4">
                  <p:embed/>
                </p:oleObj>
              </mc:Choice>
              <mc:Fallback>
                <p:oleObj name="Equation" r:id="rId25" imgW="1040948" imgH="393529" progId="Equation.DSMT4">
                  <p:embed/>
                  <p:pic>
                    <p:nvPicPr>
                      <p:cNvPr id="573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5410200"/>
                        <a:ext cx="1042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16"/>
          <p:cNvGraphicFramePr>
            <a:graphicFrameLocks noChangeAspect="1"/>
          </p:cNvGraphicFramePr>
          <p:nvPr/>
        </p:nvGraphicFramePr>
        <p:xfrm>
          <a:off x="6864350" y="4491038"/>
          <a:ext cx="1195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4" name="Equation" r:id="rId27" imgW="1193282" imgH="406224" progId="Equation.DSMT4">
                  <p:embed/>
                </p:oleObj>
              </mc:Choice>
              <mc:Fallback>
                <p:oleObj name="Equation" r:id="rId27" imgW="1193282" imgH="406224" progId="Equation.DSMT4">
                  <p:embed/>
                  <p:pic>
                    <p:nvPicPr>
                      <p:cNvPr id="5736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4491038"/>
                        <a:ext cx="11953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2" name="Object 17"/>
          <p:cNvGraphicFramePr>
            <a:graphicFrameLocks noChangeAspect="1"/>
          </p:cNvGraphicFramePr>
          <p:nvPr/>
        </p:nvGraphicFramePr>
        <p:xfrm>
          <a:off x="3060700" y="5373688"/>
          <a:ext cx="120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5" name="Equation" r:id="rId29" imgW="1205977" imgH="393529" progId="Equation.DSMT4">
                  <p:embed/>
                </p:oleObj>
              </mc:Choice>
              <mc:Fallback>
                <p:oleObj name="Equation" r:id="rId29" imgW="1205977" imgH="393529" progId="Equation.DSMT4">
                  <p:embed/>
                  <p:pic>
                    <p:nvPicPr>
                      <p:cNvPr id="5736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73688"/>
                        <a:ext cx="1206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Rectangle 18"/>
          <p:cNvSpPr>
            <a:spLocks noChangeArrowheads="1"/>
          </p:cNvSpPr>
          <p:nvPr/>
        </p:nvSpPr>
        <p:spPr bwMode="auto">
          <a:xfrm>
            <a:off x="755650" y="2852738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2)</a:t>
            </a:r>
          </a:p>
        </p:txBody>
      </p:sp>
      <p:sp>
        <p:nvSpPr>
          <p:cNvPr id="57364" name="Rectangle 19"/>
          <p:cNvSpPr>
            <a:spLocks noChangeArrowheads="1"/>
          </p:cNvSpPr>
          <p:nvPr/>
        </p:nvSpPr>
        <p:spPr bwMode="auto">
          <a:xfrm>
            <a:off x="755650" y="4437063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3)</a:t>
            </a:r>
          </a:p>
        </p:txBody>
      </p:sp>
    </p:spTree>
    <p:extLst>
      <p:ext uri="{BB962C8B-B14F-4D97-AF65-F5344CB8AC3E}">
        <p14:creationId xmlns:p14="http://schemas.microsoft.com/office/powerpoint/2010/main" val="3591710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BBE96-418E-405B-8605-0ED96CBCD3B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1-3-2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 2: Taylor Series</a:t>
            </a:r>
          </a:p>
        </p:txBody>
      </p:sp>
      <p:graphicFrame>
        <p:nvGraphicFramePr>
          <p:cNvPr id="58372" name="Object 3"/>
          <p:cNvGraphicFramePr>
            <a:graphicFrameLocks noChangeAspect="1"/>
          </p:cNvGraphicFramePr>
          <p:nvPr/>
        </p:nvGraphicFramePr>
        <p:xfrm>
          <a:off x="827088" y="1125538"/>
          <a:ext cx="70659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39" name="Equation" r:id="rId3" imgW="6997700" imgH="723900" progId="Equation.DSMT4">
                  <p:embed/>
                </p:oleObj>
              </mc:Choice>
              <mc:Fallback>
                <p:oleObj name="Equation" r:id="rId3" imgW="6997700" imgH="723900" progId="Equation.DSMT4">
                  <p:embed/>
                  <p:pic>
                    <p:nvPicPr>
                      <p:cNvPr id="583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70659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更一般化的型態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/>
        </p:nvGraphicFramePr>
        <p:xfrm>
          <a:off x="827088" y="2419350"/>
          <a:ext cx="77771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0" name="Equation" r:id="rId5" imgW="7581900" imgH="1485900" progId="Equation.DSMT4">
                  <p:embed/>
                </p:oleObj>
              </mc:Choice>
              <mc:Fallback>
                <p:oleObj name="Equation" r:id="rId5" imgW="7581900" imgH="1485900" progId="Equation.DSMT4">
                  <p:embed/>
                  <p:pic>
                    <p:nvPicPr>
                      <p:cNvPr id="583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19350"/>
                        <a:ext cx="77771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539750" y="4437063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算出</a:t>
            </a:r>
          </a:p>
        </p:txBody>
      </p:sp>
      <p:graphicFrame>
        <p:nvGraphicFramePr>
          <p:cNvPr id="58376" name="Object 7"/>
          <p:cNvGraphicFramePr>
            <a:graphicFrameLocks noChangeAspect="1"/>
          </p:cNvGraphicFramePr>
          <p:nvPr/>
        </p:nvGraphicFramePr>
        <p:xfrm>
          <a:off x="2051050" y="4437063"/>
          <a:ext cx="6253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1" name="Equation" r:id="rId7" imgW="6096000" imgH="393700" progId="Equation.DSMT4">
                  <p:embed/>
                </p:oleObj>
              </mc:Choice>
              <mc:Fallback>
                <p:oleObj name="Equation" r:id="rId7" imgW="6096000" imgH="393700" progId="Equation.DSMT4">
                  <p:embed/>
                  <p:pic>
                    <p:nvPicPr>
                      <p:cNvPr id="583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437063"/>
                        <a:ext cx="6253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539750" y="5013325"/>
            <a:ext cx="3095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代回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Taylor series</a:t>
            </a:r>
          </a:p>
        </p:txBody>
      </p:sp>
    </p:spTree>
    <p:extLst>
      <p:ext uri="{BB962C8B-B14F-4D97-AF65-F5344CB8AC3E}">
        <p14:creationId xmlns:p14="http://schemas.microsoft.com/office/powerpoint/2010/main" val="24978110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ABFF7-93C5-4B14-9B31-BB5A2C85139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4103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3]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190)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9396" name="Object 3"/>
          <p:cNvGraphicFramePr>
            <a:graphicFrameLocks noChangeAspect="1"/>
          </p:cNvGraphicFramePr>
          <p:nvPr/>
        </p:nvGraphicFramePr>
        <p:xfrm>
          <a:off x="1116013" y="908050"/>
          <a:ext cx="172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0" name="Equation" r:id="rId3" imgW="1625600" imgH="368300" progId="Equation.DSMT4">
                  <p:embed/>
                </p:oleObj>
              </mc:Choice>
              <mc:Fallback>
                <p:oleObj name="Equation" r:id="rId3" imgW="1625600" imgH="368300" progId="Equation.DSMT4">
                  <p:embed/>
                  <p:pic>
                    <p:nvPicPr>
                      <p:cNvPr id="593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08050"/>
                        <a:ext cx="1727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3851275" y="908050"/>
          <a:ext cx="1146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1" name="Equation" r:id="rId5" imgW="1079032" imgH="317362" progId="Equation.DSMT4">
                  <p:embed/>
                </p:oleObj>
              </mc:Choice>
              <mc:Fallback>
                <p:oleObj name="Equation" r:id="rId5" imgW="1079032" imgH="317362" progId="Equation.DSMT4">
                  <p:embed/>
                  <p:pic>
                    <p:nvPicPr>
                      <p:cNvPr id="593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908050"/>
                        <a:ext cx="11461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5724525" y="908050"/>
          <a:ext cx="10112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2" name="Equation" r:id="rId7" imgW="952087" imgH="330057" progId="Equation.DSMT4">
                  <p:embed/>
                </p:oleObj>
              </mc:Choice>
              <mc:Fallback>
                <p:oleObj name="Equation" r:id="rId7" imgW="952087" imgH="330057" progId="Equation.DSMT4">
                  <p:embed/>
                  <p:pic>
                    <p:nvPicPr>
                      <p:cNvPr id="593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908050"/>
                        <a:ext cx="10112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6"/>
          <p:cNvGraphicFramePr>
            <a:graphicFrameLocks noChangeAspect="1"/>
          </p:cNvGraphicFramePr>
          <p:nvPr/>
        </p:nvGraphicFramePr>
        <p:xfrm>
          <a:off x="1116013" y="1557338"/>
          <a:ext cx="172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3" name="Equation" r:id="rId9" imgW="1625600" imgH="368300" progId="Equation.DSMT4">
                  <p:embed/>
                </p:oleObj>
              </mc:Choice>
              <mc:Fallback>
                <p:oleObj name="Equation" r:id="rId9" imgW="1625600" imgH="368300" progId="Equation.DSMT4">
                  <p:embed/>
                  <p:pic>
                    <p:nvPicPr>
                      <p:cNvPr id="593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1727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08293"/>
              </p:ext>
            </p:extLst>
          </p:nvPr>
        </p:nvGraphicFramePr>
        <p:xfrm>
          <a:off x="3656013" y="1557338"/>
          <a:ext cx="33893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4" name="Equation" r:id="rId11" imgW="3187440" imgH="393480" progId="Equation.DSMT4">
                  <p:embed/>
                </p:oleObj>
              </mc:Choice>
              <mc:Fallback>
                <p:oleObj name="Equation" r:id="rId11" imgW="3187440" imgH="393480" progId="Equation.DSMT4">
                  <p:embed/>
                  <p:pic>
                    <p:nvPicPr>
                      <p:cNvPr id="594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557338"/>
                        <a:ext cx="33893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1042988" y="2060575"/>
          <a:ext cx="40052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5" name="Equation" r:id="rId13" imgW="3771900" imgH="546100" progId="Equation.DSMT4">
                  <p:embed/>
                </p:oleObj>
              </mc:Choice>
              <mc:Fallback>
                <p:oleObj name="Equation" r:id="rId13" imgW="3771900" imgH="546100" progId="Equation.DSMT4">
                  <p:embed/>
                  <p:pic>
                    <p:nvPicPr>
                      <p:cNvPr id="594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40052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9"/>
          <p:cNvGraphicFramePr>
            <a:graphicFrameLocks noChangeAspect="1"/>
          </p:cNvGraphicFramePr>
          <p:nvPr/>
        </p:nvGraphicFramePr>
        <p:xfrm>
          <a:off x="6300788" y="2133600"/>
          <a:ext cx="1187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6" name="Equation" r:id="rId15" imgW="1117600" imgH="368300" progId="Equation.DSMT4">
                  <p:embed/>
                </p:oleObj>
              </mc:Choice>
              <mc:Fallback>
                <p:oleObj name="Equation" r:id="rId15" imgW="1117600" imgH="368300" progId="Equation.DSMT4">
                  <p:embed/>
                  <p:pic>
                    <p:nvPicPr>
                      <p:cNvPr id="594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133600"/>
                        <a:ext cx="1187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0"/>
          <p:cNvGraphicFramePr>
            <a:graphicFrameLocks noChangeAspect="1"/>
          </p:cNvGraphicFramePr>
          <p:nvPr/>
        </p:nvGraphicFramePr>
        <p:xfrm>
          <a:off x="1042988" y="2708275"/>
          <a:ext cx="5030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7" name="Equation" r:id="rId17" imgW="4737100" imgH="546100" progId="Equation.DSMT4">
                  <p:embed/>
                </p:oleObj>
              </mc:Choice>
              <mc:Fallback>
                <p:oleObj name="Equation" r:id="rId17" imgW="4737100" imgH="546100" progId="Equation.DSMT4">
                  <p:embed/>
                  <p:pic>
                    <p:nvPicPr>
                      <p:cNvPr id="594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5030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1"/>
          <p:cNvGraphicFramePr>
            <a:graphicFrameLocks noChangeAspect="1"/>
          </p:cNvGraphicFramePr>
          <p:nvPr/>
        </p:nvGraphicFramePr>
        <p:xfrm>
          <a:off x="6300788" y="2781300"/>
          <a:ext cx="14843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8" name="Equation" r:id="rId19" imgW="1396394" imgH="393529" progId="Equation.DSMT4">
                  <p:embed/>
                </p:oleObj>
              </mc:Choice>
              <mc:Fallback>
                <p:oleObj name="Equation" r:id="rId19" imgW="1396394" imgH="393529" progId="Equation.DSMT4">
                  <p:embed/>
                  <p:pic>
                    <p:nvPicPr>
                      <p:cNvPr id="594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781300"/>
                        <a:ext cx="14843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12"/>
          <p:cNvGraphicFramePr>
            <a:graphicFrameLocks noChangeAspect="1"/>
          </p:cNvGraphicFramePr>
          <p:nvPr/>
        </p:nvGraphicFramePr>
        <p:xfrm>
          <a:off x="1042988" y="3357563"/>
          <a:ext cx="5705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19" name="Equation" r:id="rId21" imgW="5372100" imgH="546100" progId="Equation.DSMT4">
                  <p:embed/>
                </p:oleObj>
              </mc:Choice>
              <mc:Fallback>
                <p:oleObj name="Equation" r:id="rId21" imgW="5372100" imgH="546100" progId="Equation.DSMT4">
                  <p:embed/>
                  <p:pic>
                    <p:nvPicPr>
                      <p:cNvPr id="594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57563"/>
                        <a:ext cx="57054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13"/>
          <p:cNvGraphicFramePr>
            <a:graphicFrameLocks noChangeAspect="1"/>
          </p:cNvGraphicFramePr>
          <p:nvPr/>
        </p:nvGraphicFramePr>
        <p:xfrm>
          <a:off x="6877050" y="3429000"/>
          <a:ext cx="1470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20" name="Equation" r:id="rId23" imgW="1384300" imgH="393700" progId="Equation.DSMT4">
                  <p:embed/>
                </p:oleObj>
              </mc:Choice>
              <mc:Fallback>
                <p:oleObj name="Equation" r:id="rId23" imgW="1384300" imgH="393700" progId="Equation.DSMT4">
                  <p:embed/>
                  <p:pic>
                    <p:nvPicPr>
                      <p:cNvPr id="5940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429000"/>
                        <a:ext cx="14700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3276600" y="3933825"/>
            <a:ext cx="647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59408" name="Object 15"/>
          <p:cNvGraphicFramePr>
            <a:graphicFrameLocks noChangeAspect="1"/>
          </p:cNvGraphicFramePr>
          <p:nvPr/>
        </p:nvGraphicFramePr>
        <p:xfrm>
          <a:off x="1403350" y="4797425"/>
          <a:ext cx="46942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21" name="Equation" r:id="rId25" imgW="4648200" imgH="673100" progId="Equation.DSMT4">
                  <p:embed/>
                </p:oleObj>
              </mc:Choice>
              <mc:Fallback>
                <p:oleObj name="Equation" r:id="rId25" imgW="4648200" imgH="673100" progId="Equation.DSMT4">
                  <p:embed/>
                  <p:pic>
                    <p:nvPicPr>
                      <p:cNvPr id="594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97425"/>
                        <a:ext cx="4694238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971550" y="4292600"/>
            <a:ext cx="2305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代回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Taylor series</a:t>
            </a:r>
          </a:p>
        </p:txBody>
      </p:sp>
    </p:spTree>
    <p:extLst>
      <p:ext uri="{BB962C8B-B14F-4D97-AF65-F5344CB8AC3E}">
        <p14:creationId xmlns:p14="http://schemas.microsoft.com/office/powerpoint/2010/main" val="1161961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7F419-1A7B-446E-830C-C92D1F5CA7A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75612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限制：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的地方必需為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analytic,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point) 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在解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y''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…..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1)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的值必需皆為已知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得出的解只有在 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附近較為正確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539750" y="3789363"/>
            <a:ext cx="59769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問題：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Taylor series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應該取多少項？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|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|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的範圍？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22109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DD6B1E-2A4B-4C3D-B393-632CCBA19E2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43" name="群組 6"/>
          <p:cNvGrpSpPr>
            <a:grpSpLocks/>
          </p:cNvGrpSpPr>
          <p:nvPr/>
        </p:nvGrpSpPr>
        <p:grpSpPr bwMode="auto">
          <a:xfrm>
            <a:off x="2124075" y="425450"/>
            <a:ext cx="4392613" cy="5665788"/>
            <a:chOff x="2699792" y="404664"/>
            <a:chExt cx="4392488" cy="5664572"/>
          </a:xfrm>
        </p:grpSpPr>
        <p:pic>
          <p:nvPicPr>
            <p:cNvPr id="6144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4664"/>
              <a:ext cx="3960440" cy="566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16" descr="\\140.112.59.229\資源平台\資源平台\版權\版權ICON與範例\Creative Commens台灣2.5\icon_by-nc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963" y="5805264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2525713" y="3870325"/>
            <a:ext cx="1150937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i="1" dirty="0">
                <a:solidFill>
                  <a:schemeClr val="accent5">
                    <a:lumMod val="50000"/>
                  </a:schemeClr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olidFill>
                  <a:schemeClr val="accent5">
                    <a:lumMod val="50000"/>
                  </a:schemeClr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=0 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2792413" y="3817938"/>
            <a:ext cx="144462" cy="15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7842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3E80F-BA26-4C24-BB93-072FF9DB3C8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1278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1-3-3  Method 3: Numerical Method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84213" y="1052736"/>
            <a:ext cx="86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複習</a:t>
            </a:r>
          </a:p>
        </p:txBody>
      </p:sp>
      <p:graphicFrame>
        <p:nvGraphicFramePr>
          <p:cNvPr id="1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84496"/>
              </p:ext>
            </p:extLst>
          </p:nvPr>
        </p:nvGraphicFramePr>
        <p:xfrm>
          <a:off x="1153107" y="2636912"/>
          <a:ext cx="15938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3" name="Equation" r:id="rId3" imgW="1841500" imgH="698500" progId="Equation.DSMT4">
                  <p:embed/>
                </p:oleObj>
              </mc:Choice>
              <mc:Fallback>
                <p:oleObj name="Equation" r:id="rId3" imgW="1841500" imgH="698500" progId="Equation.DSMT4">
                  <p:embed/>
                  <p:pic>
                    <p:nvPicPr>
                      <p:cNvPr id="3072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107" y="2636912"/>
                        <a:ext cx="159385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880307" y="3068712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43984"/>
              </p:ext>
            </p:extLst>
          </p:nvPr>
        </p:nvGraphicFramePr>
        <p:xfrm>
          <a:off x="4823407" y="2636912"/>
          <a:ext cx="31416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4" name="Equation" r:id="rId5" imgW="3149600" imgH="711200" progId="Equation.DSMT4">
                  <p:embed/>
                </p:oleObj>
              </mc:Choice>
              <mc:Fallback>
                <p:oleObj name="Equation" r:id="rId5" imgW="3149600" imgH="711200" progId="Equation.DSMT4">
                  <p:embed/>
                  <p:pic>
                    <p:nvPicPr>
                      <p:cNvPr id="3073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407" y="2636912"/>
                        <a:ext cx="31416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42946"/>
              </p:ext>
            </p:extLst>
          </p:nvPr>
        </p:nvGraphicFramePr>
        <p:xfrm>
          <a:off x="937207" y="3716412"/>
          <a:ext cx="4157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5" name="Equation" r:id="rId7" imgW="4165600" imgH="355600" progId="Equation.DSMT4">
                  <p:embed/>
                </p:oleObj>
              </mc:Choice>
              <mc:Fallback>
                <p:oleObj name="Equation" r:id="rId7" imgW="4165600" imgH="355600" progId="Equation.DSMT4">
                  <p:embed/>
                  <p:pic>
                    <p:nvPicPr>
                      <p:cNvPr id="3073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07" y="3716412"/>
                        <a:ext cx="41576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4105857" y="407677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4537" y="1773769"/>
            <a:ext cx="61200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Numerical Method for the 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DE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9560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3E80F-BA26-4C24-BB93-072FF9DB3C8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24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7406"/>
              </p:ext>
            </p:extLst>
          </p:nvPr>
        </p:nvGraphicFramePr>
        <p:xfrm>
          <a:off x="1258962" y="688895"/>
          <a:ext cx="2051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0" name="Equation" r:id="rId3" imgW="1930400" imgH="698500" progId="Equation.DSMT4">
                  <p:embed/>
                </p:oleObj>
              </mc:Choice>
              <mc:Fallback>
                <p:oleObj name="Equation" r:id="rId3" imgW="1930400" imgH="698500" progId="Equation.DSMT4">
                  <p:embed/>
                  <p:pic>
                    <p:nvPicPr>
                      <p:cNvPr id="624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962" y="688895"/>
                        <a:ext cx="2051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16540"/>
              </p:ext>
            </p:extLst>
          </p:nvPr>
        </p:nvGraphicFramePr>
        <p:xfrm>
          <a:off x="3779912" y="906383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1" name="Equation" r:id="rId5" imgW="1206500" imgH="368300" progId="Equation.DSMT4">
                  <p:embed/>
                </p:oleObj>
              </mc:Choice>
              <mc:Fallback>
                <p:oleObj name="Equation" r:id="rId5" imgW="1206500" imgH="368300" progId="Equation.DSMT4">
                  <p:embed/>
                  <p:pic>
                    <p:nvPicPr>
                      <p:cNvPr id="624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906383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98339"/>
              </p:ext>
            </p:extLst>
          </p:nvPr>
        </p:nvGraphicFramePr>
        <p:xfrm>
          <a:off x="5705549" y="906383"/>
          <a:ext cx="13223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2" name="Equation" r:id="rId7" imgW="1244600" imgH="368300" progId="Equation.DSMT4">
                  <p:embed/>
                </p:oleObj>
              </mc:Choice>
              <mc:Fallback>
                <p:oleObj name="Equation" r:id="rId7" imgW="1244600" imgH="368300" progId="Equation.DSMT4">
                  <p:embed/>
                  <p:pic>
                    <p:nvPicPr>
                      <p:cNvPr id="624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49" y="906383"/>
                        <a:ext cx="13223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755724" y="1554083"/>
            <a:ext cx="86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</a:t>
            </a:r>
          </a:p>
        </p:txBody>
      </p:sp>
      <p:graphicFrame>
        <p:nvGraphicFramePr>
          <p:cNvPr id="624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204247"/>
              </p:ext>
            </p:extLst>
          </p:nvPr>
        </p:nvGraphicFramePr>
        <p:xfrm>
          <a:off x="1908249" y="1625520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3" name="Equation" r:id="rId9" imgW="1739900" imgH="800100" progId="Equation.DSMT4">
                  <p:embed/>
                </p:oleObj>
              </mc:Choice>
              <mc:Fallback>
                <p:oleObj name="Equation" r:id="rId9" imgW="1739900" imgH="800100" progId="Equation.DSMT4">
                  <p:embed/>
                  <p:pic>
                    <p:nvPicPr>
                      <p:cNvPr id="624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249" y="1625520"/>
                        <a:ext cx="1847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4356174" y="1481058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subject to</a:t>
            </a:r>
          </a:p>
        </p:txBody>
      </p:sp>
      <p:graphicFrame>
        <p:nvGraphicFramePr>
          <p:cNvPr id="62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38867"/>
              </p:ext>
            </p:extLst>
          </p:nvPr>
        </p:nvGraphicFramePr>
        <p:xfrm>
          <a:off x="4356174" y="1985883"/>
          <a:ext cx="2916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4" name="Equation" r:id="rId11" imgW="2743200" imgH="368300" progId="Equation.DSMT4">
                  <p:embed/>
                </p:oleObj>
              </mc:Choice>
              <mc:Fallback>
                <p:oleObj name="Equation" r:id="rId11" imgW="2743200" imgH="368300" progId="Equation.DSMT4">
                  <p:embed/>
                  <p:pic>
                    <p:nvPicPr>
                      <p:cNvPr id="624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74" y="1985883"/>
                        <a:ext cx="2916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782498" y="2923301"/>
            <a:ext cx="4392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使用 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Euler’s Method</a:t>
            </a:r>
          </a:p>
        </p:txBody>
      </p:sp>
      <p:graphicFrame>
        <p:nvGraphicFramePr>
          <p:cNvPr id="62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72050"/>
              </p:ext>
            </p:extLst>
          </p:nvPr>
        </p:nvGraphicFramePr>
        <p:xfrm>
          <a:off x="1862544" y="3515296"/>
          <a:ext cx="4171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5" name="Equation" r:id="rId13" imgW="3924300" imgH="368300" progId="Equation.DSMT4">
                  <p:embed/>
                </p:oleObj>
              </mc:Choice>
              <mc:Fallback>
                <p:oleObj name="Equation" r:id="rId13" imgW="3924300" imgH="368300" progId="Equation.DSMT4">
                  <p:embed/>
                  <p:pic>
                    <p:nvPicPr>
                      <p:cNvPr id="624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544" y="3515296"/>
                        <a:ext cx="41719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15419"/>
              </p:ext>
            </p:extLst>
          </p:nvPr>
        </p:nvGraphicFramePr>
        <p:xfrm>
          <a:off x="1292086" y="4423489"/>
          <a:ext cx="4090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6" name="Equation" r:id="rId15" imgW="3848100" imgH="368300" progId="Equation.DSMT4">
                  <p:embed/>
                </p:oleObj>
              </mc:Choice>
              <mc:Fallback>
                <p:oleObj name="Equation" r:id="rId15" imgW="3848100" imgH="368300" progId="Equation.DSMT4">
                  <p:embed/>
                  <p:pic>
                    <p:nvPicPr>
                      <p:cNvPr id="624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086" y="4423489"/>
                        <a:ext cx="40909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93680"/>
              </p:ext>
            </p:extLst>
          </p:nvPr>
        </p:nvGraphicFramePr>
        <p:xfrm>
          <a:off x="1285736" y="5053726"/>
          <a:ext cx="558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7" name="Equation" r:id="rId17" imgW="5257800" imgH="825500" progId="Equation.DSMT4">
                  <p:embed/>
                </p:oleObj>
              </mc:Choice>
              <mc:Fallback>
                <p:oleObj name="Equation" r:id="rId17" imgW="5257800" imgH="825500" progId="Equation.DSMT4">
                  <p:embed/>
                  <p:pic>
                    <p:nvPicPr>
                      <p:cNvPr id="6247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736" y="5053726"/>
                        <a:ext cx="5588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2481"/>
              </p:ext>
            </p:extLst>
          </p:nvPr>
        </p:nvGraphicFramePr>
        <p:xfrm>
          <a:off x="1012686" y="4463176"/>
          <a:ext cx="54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8" name="Equation" r:id="rId19" imgW="279400" imgH="368300" progId="Equation.DSMT4">
                  <p:embed/>
                </p:oleObj>
              </mc:Choice>
              <mc:Fallback>
                <p:oleObj name="Equation" r:id="rId19" imgW="279400" imgH="368300" progId="Equation.DSMT4">
                  <p:embed/>
                  <p:pic>
                    <p:nvPicPr>
                      <p:cNvPr id="62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86" y="4463176"/>
                        <a:ext cx="546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4646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F0C01-D7C4-4754-BA8D-5A95F52201F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42477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的解法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(Euler’s Method)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3492" name="Object 3"/>
          <p:cNvGraphicFramePr>
            <a:graphicFrameLocks noChangeAspect="1"/>
          </p:cNvGraphicFramePr>
          <p:nvPr/>
        </p:nvGraphicFramePr>
        <p:xfrm>
          <a:off x="1042988" y="404813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5" name="Equation" r:id="rId3" imgW="1739900" imgH="800100" progId="Equation.DSMT4">
                  <p:embed/>
                </p:oleObj>
              </mc:Choice>
              <mc:Fallback>
                <p:oleObj name="Equation" r:id="rId3" imgW="1739900" imgH="800100" progId="Equation.DSMT4">
                  <p:embed/>
                  <p:pic>
                    <p:nvPicPr>
                      <p:cNvPr id="634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4813"/>
                        <a:ext cx="1847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3348038" y="549275"/>
          <a:ext cx="2916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6" name="Equation" r:id="rId5" imgW="2743200" imgH="368300" progId="Equation.DSMT4">
                  <p:embed/>
                </p:oleObj>
              </mc:Choice>
              <mc:Fallback>
                <p:oleObj name="Equation" r:id="rId5" imgW="2743200" imgH="368300" progId="Equation.DSMT4">
                  <p:embed/>
                  <p:pic>
                    <p:nvPicPr>
                      <p:cNvPr id="634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9275"/>
                        <a:ext cx="29162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1835150" y="19891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Initial:                                                      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2987675" y="1989138"/>
          <a:ext cx="2916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7" name="Equation" r:id="rId7" imgW="2743200" imgH="368300" progId="Equation.DSMT4">
                  <p:embed/>
                </p:oleObj>
              </mc:Choice>
              <mc:Fallback>
                <p:oleObj name="Equation" r:id="rId7" imgW="2743200" imgH="368300" progId="Equation.DSMT4">
                  <p:embed/>
                  <p:pic>
                    <p:nvPicPr>
                      <p:cNvPr id="634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89138"/>
                        <a:ext cx="2916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1763713" y="1916113"/>
            <a:ext cx="5759450" cy="57626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4500563" y="2492375"/>
            <a:ext cx="0" cy="57626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3498" name="Object 9"/>
          <p:cNvGraphicFramePr>
            <a:graphicFrameLocks noChangeAspect="1"/>
          </p:cNvGraphicFramePr>
          <p:nvPr/>
        </p:nvGraphicFramePr>
        <p:xfrm>
          <a:off x="2484438" y="3141663"/>
          <a:ext cx="4090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8" name="Equation" r:id="rId8" imgW="3848100" imgH="368300" progId="Equation.DSMT4">
                  <p:embed/>
                </p:oleObj>
              </mc:Choice>
              <mc:Fallback>
                <p:oleObj name="Equation" r:id="rId8" imgW="3848100" imgH="368300" progId="Equation.DSMT4">
                  <p:embed/>
                  <p:pic>
                    <p:nvPicPr>
                      <p:cNvPr id="634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41663"/>
                        <a:ext cx="40909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2051050" y="3068638"/>
            <a:ext cx="4537075" cy="5746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 flipH="1" flipV="1">
            <a:off x="1042988" y="4581525"/>
            <a:ext cx="72072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 flipV="1">
            <a:off x="1042988" y="3284538"/>
            <a:ext cx="0" cy="1296987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>
            <a:off x="4500563" y="3644900"/>
            <a:ext cx="0" cy="6477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755650" y="3716338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</a:t>
            </a:r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>
            <a:off x="1042988" y="3284538"/>
            <a:ext cx="10096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3505" name="Object 16"/>
          <p:cNvGraphicFramePr>
            <a:graphicFrameLocks noChangeAspect="1"/>
          </p:cNvGraphicFramePr>
          <p:nvPr/>
        </p:nvGraphicFramePr>
        <p:xfrm>
          <a:off x="1835150" y="4365625"/>
          <a:ext cx="5508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9" name="Equation" r:id="rId10" imgW="5181600" imgH="368300" progId="Equation.DSMT4">
                  <p:embed/>
                </p:oleObj>
              </mc:Choice>
              <mc:Fallback>
                <p:oleObj name="Equation" r:id="rId10" imgW="5181600" imgH="368300" progId="Equation.DSMT4">
                  <p:embed/>
                  <p:pic>
                    <p:nvPicPr>
                      <p:cNvPr id="635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65625"/>
                        <a:ext cx="5508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Rectangle 17"/>
          <p:cNvSpPr>
            <a:spLocks noChangeArrowheads="1"/>
          </p:cNvSpPr>
          <p:nvPr/>
        </p:nvSpPr>
        <p:spPr bwMode="auto">
          <a:xfrm>
            <a:off x="1763713" y="4292600"/>
            <a:ext cx="5688012" cy="5746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685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F0C01-D7C4-4754-BA8D-5A95F52201F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5795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的解法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(Modified Euler’s Method)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3492" name="Object 3"/>
          <p:cNvGraphicFramePr>
            <a:graphicFrameLocks noChangeAspect="1"/>
          </p:cNvGraphicFramePr>
          <p:nvPr/>
        </p:nvGraphicFramePr>
        <p:xfrm>
          <a:off x="1042988" y="404813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8" name="Equation" r:id="rId3" imgW="1739900" imgH="800100" progId="Equation.DSMT4">
                  <p:embed/>
                </p:oleObj>
              </mc:Choice>
              <mc:Fallback>
                <p:oleObj name="Equation" r:id="rId3" imgW="1739900" imgH="800100" progId="Equation.DSMT4">
                  <p:embed/>
                  <p:pic>
                    <p:nvPicPr>
                      <p:cNvPr id="634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4813"/>
                        <a:ext cx="1847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4"/>
          <p:cNvGraphicFramePr>
            <a:graphicFrameLocks noChangeAspect="1"/>
          </p:cNvGraphicFramePr>
          <p:nvPr/>
        </p:nvGraphicFramePr>
        <p:xfrm>
          <a:off x="3348038" y="549275"/>
          <a:ext cx="2916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9" name="Equation" r:id="rId5" imgW="2743200" imgH="368300" progId="Equation.DSMT4">
                  <p:embed/>
                </p:oleObj>
              </mc:Choice>
              <mc:Fallback>
                <p:oleObj name="Equation" r:id="rId5" imgW="2743200" imgH="368300" progId="Equation.DSMT4">
                  <p:embed/>
                  <p:pic>
                    <p:nvPicPr>
                      <p:cNvPr id="634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9275"/>
                        <a:ext cx="29162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2411189" y="1989857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Initial:                                                      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13841"/>
              </p:ext>
            </p:extLst>
          </p:nvPr>
        </p:nvGraphicFramePr>
        <p:xfrm>
          <a:off x="3563714" y="1989857"/>
          <a:ext cx="2916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0" name="Equation" r:id="rId7" imgW="2743200" imgH="368300" progId="Equation.DSMT4">
                  <p:embed/>
                </p:oleObj>
              </mc:Choice>
              <mc:Fallback>
                <p:oleObj name="Equation" r:id="rId7" imgW="2743200" imgH="368300" progId="Equation.DSMT4">
                  <p:embed/>
                  <p:pic>
                    <p:nvPicPr>
                      <p:cNvPr id="634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714" y="1989857"/>
                        <a:ext cx="2916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2339752" y="1916832"/>
            <a:ext cx="5759450" cy="57626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497" name="Line 8"/>
          <p:cNvSpPr>
            <a:spLocks noChangeShapeType="1"/>
          </p:cNvSpPr>
          <p:nvPr/>
        </p:nvSpPr>
        <p:spPr bwMode="auto">
          <a:xfrm>
            <a:off x="5185362" y="2493094"/>
            <a:ext cx="0" cy="28855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34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612357"/>
              </p:ext>
            </p:extLst>
          </p:nvPr>
        </p:nvGraphicFramePr>
        <p:xfrm>
          <a:off x="2266727" y="3533931"/>
          <a:ext cx="5832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1" name="Equation" r:id="rId8" imgW="5486400" imgH="444240" progId="Equation.DSMT4">
                  <p:embed/>
                </p:oleObj>
              </mc:Choice>
              <mc:Fallback>
                <p:oleObj name="Equation" r:id="rId8" imgW="5486400" imgH="444240" progId="Equation.DSMT4">
                  <p:embed/>
                  <p:pic>
                    <p:nvPicPr>
                      <p:cNvPr id="634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727" y="3533931"/>
                        <a:ext cx="5832475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Line 11"/>
          <p:cNvSpPr>
            <a:spLocks noChangeShapeType="1"/>
          </p:cNvSpPr>
          <p:nvPr/>
        </p:nvSpPr>
        <p:spPr bwMode="auto">
          <a:xfrm flipH="1" flipV="1">
            <a:off x="1619026" y="4869879"/>
            <a:ext cx="554037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 flipV="1">
            <a:off x="1623857" y="2997005"/>
            <a:ext cx="11080" cy="187287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 flipH="1">
            <a:off x="5185362" y="3151686"/>
            <a:ext cx="0" cy="3719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683989" y="3478626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</a:t>
            </a:r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 flipV="1">
            <a:off x="1619027" y="2983538"/>
            <a:ext cx="624136" cy="13468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350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22115"/>
              </p:ext>
            </p:extLst>
          </p:nvPr>
        </p:nvGraphicFramePr>
        <p:xfrm>
          <a:off x="2243163" y="2795338"/>
          <a:ext cx="5616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2" name="Equation" r:id="rId10" imgW="5283000" imgH="393480" progId="Equation.DSMT4">
                  <p:embed/>
                </p:oleObj>
              </mc:Choice>
              <mc:Fallback>
                <p:oleObj name="Equation" r:id="rId10" imgW="5283000" imgH="393480" progId="Equation.DSMT4">
                  <p:embed/>
                  <p:pic>
                    <p:nvPicPr>
                      <p:cNvPr id="635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63" y="2795338"/>
                        <a:ext cx="5616575" cy="393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5185362" y="3933750"/>
            <a:ext cx="0" cy="3719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94486"/>
              </p:ext>
            </p:extLst>
          </p:nvPr>
        </p:nvGraphicFramePr>
        <p:xfrm>
          <a:off x="2173063" y="4305821"/>
          <a:ext cx="65627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3" name="Equation" r:id="rId12" imgW="6172200" imgH="952200" progId="Equation.DSMT4">
                  <p:embed/>
                </p:oleObj>
              </mc:Choice>
              <mc:Fallback>
                <p:oleObj name="Equation" r:id="rId12" imgW="6172200" imgH="952200" progId="Equation.DSMT4">
                  <p:embed/>
                  <p:pic>
                    <p:nvPicPr>
                      <p:cNvPr id="635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063" y="4305821"/>
                        <a:ext cx="6562725" cy="952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30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117A4-B693-464B-82DD-4071EC51075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40985" y="284199"/>
            <a:ext cx="799306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Matlab</a:t>
            </a:r>
            <a:r>
              <a:rPr lang="en-US" altLang="zh-TW" sz="2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Program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Download: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請洽台大各系所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參考書目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洪維恩，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Matlab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程式設計，旗標，台北市，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2013 .   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合適的入門書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張智星，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Matlab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程式設計入門篇，第四版，碁峰，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2016.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預計看書學習所花時間：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3~5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天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329" y="3316253"/>
            <a:ext cx="201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</a:rPr>
              <a:t>Python Program</a:t>
            </a:r>
          </a:p>
        </p:txBody>
      </p:sp>
      <p:sp>
        <p:nvSpPr>
          <p:cNvPr id="3" name="矩形 2"/>
          <p:cNvSpPr/>
          <p:nvPr/>
        </p:nvSpPr>
        <p:spPr>
          <a:xfrm>
            <a:off x="622329" y="3789040"/>
            <a:ext cx="3949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dirty="0"/>
              <a:t>Download:  </a:t>
            </a:r>
            <a:r>
              <a:rPr lang="en-US" altLang="zh-TW" dirty="0">
                <a:cs typeface="Times New Roman" panose="02020603050405020304" pitchFamily="18" charset="0"/>
              </a:rPr>
              <a:t>https://www.python.org/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B7B953-CEFB-43A3-9851-787AF43B0977}"/>
              </a:ext>
            </a:extLst>
          </p:cNvPr>
          <p:cNvSpPr/>
          <p:nvPr/>
        </p:nvSpPr>
        <p:spPr>
          <a:xfrm>
            <a:off x="633282" y="4263044"/>
            <a:ext cx="729494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cs typeface="Times New Roman" panose="02020603050405020304" pitchFamily="18" charset="0"/>
              </a:rPr>
              <a:t>參考書目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cs typeface="Times New Roman" panose="02020603050405020304" pitchFamily="18" charset="0"/>
              </a:rPr>
              <a:t>葉難，</a:t>
            </a:r>
            <a:r>
              <a:rPr lang="en-US" altLang="zh-TW" dirty="0">
                <a:cs typeface="Times New Roman" panose="02020603050405020304" pitchFamily="18" charset="0"/>
              </a:rPr>
              <a:t> Python</a:t>
            </a:r>
            <a:r>
              <a:rPr lang="zh-TW" altLang="en-US" dirty="0">
                <a:cs typeface="Times New Roman" panose="02020603050405020304" pitchFamily="18" charset="0"/>
              </a:rPr>
              <a:t>程式設計入門，博碩，</a:t>
            </a:r>
            <a:r>
              <a:rPr lang="en-US" altLang="zh-TW" dirty="0">
                <a:cs typeface="Times New Roman" panose="02020603050405020304" pitchFamily="18" charset="0"/>
              </a:rPr>
              <a:t>2015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cs typeface="Times New Roman" panose="02020603050405020304" pitchFamily="18" charset="0"/>
              </a:rPr>
              <a:t>黃健庭， </a:t>
            </a:r>
            <a:r>
              <a:rPr lang="en-US" altLang="zh-TW" dirty="0">
                <a:cs typeface="Times New Roman" panose="02020603050405020304" pitchFamily="18" charset="0"/>
              </a:rPr>
              <a:t>Python</a:t>
            </a:r>
            <a:r>
              <a:rPr lang="zh-TW" altLang="en-US" dirty="0">
                <a:cs typeface="Times New Roman" panose="02020603050405020304" pitchFamily="18" charset="0"/>
              </a:rPr>
              <a:t>程式設計：從入門到進階應用，全華，</a:t>
            </a:r>
            <a:r>
              <a:rPr lang="en-US" altLang="zh-TW" dirty="0"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cs typeface="Times New Roman" panose="02020603050405020304" pitchFamily="18" charset="0"/>
              </a:rPr>
              <a:t>The Python Tutorial        https://docs.python.org/3/tutorial/index.html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F0C01-D7C4-4754-BA8D-5A95F52201F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321974" y="1060302"/>
            <a:ext cx="29515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的解法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(RK4)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34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99073"/>
              </p:ext>
            </p:extLst>
          </p:nvPr>
        </p:nvGraphicFramePr>
        <p:xfrm>
          <a:off x="1042814" y="260202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Equation" r:id="rId3" imgW="1739900" imgH="800100" progId="Equation.DSMT4">
                  <p:embed/>
                </p:oleObj>
              </mc:Choice>
              <mc:Fallback>
                <p:oleObj name="Equation" r:id="rId3" imgW="1739900" imgH="800100" progId="Equation.DSMT4">
                  <p:embed/>
                  <p:pic>
                    <p:nvPicPr>
                      <p:cNvPr id="634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14" y="260202"/>
                        <a:ext cx="18478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12192"/>
              </p:ext>
            </p:extLst>
          </p:nvPr>
        </p:nvGraphicFramePr>
        <p:xfrm>
          <a:off x="3347864" y="404664"/>
          <a:ext cx="29162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2" name="Equation" r:id="rId5" imgW="2743200" imgH="368300" progId="Equation.DSMT4">
                  <p:embed/>
                </p:oleObj>
              </mc:Choice>
              <mc:Fallback>
                <p:oleObj name="Equation" r:id="rId5" imgW="2743200" imgH="368300" progId="Equation.DSMT4">
                  <p:embed/>
                  <p:pic>
                    <p:nvPicPr>
                      <p:cNvPr id="634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4664"/>
                        <a:ext cx="29162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3381437" y="1228358"/>
            <a:ext cx="491395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Initial:                                                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6480"/>
              </p:ext>
            </p:extLst>
          </p:nvPr>
        </p:nvGraphicFramePr>
        <p:xfrm>
          <a:off x="4389722" y="1275879"/>
          <a:ext cx="2916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3" name="Equation" r:id="rId7" imgW="2743200" imgH="368300" progId="Equation.DSMT4">
                  <p:embed/>
                </p:oleObj>
              </mc:Choice>
              <mc:Fallback>
                <p:oleObj name="Equation" r:id="rId7" imgW="2743200" imgH="368300" progId="Equation.DSMT4">
                  <p:embed/>
                  <p:pic>
                    <p:nvPicPr>
                      <p:cNvPr id="634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722" y="1275879"/>
                        <a:ext cx="2916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389333" y="1227481"/>
            <a:ext cx="5058146" cy="42791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500" name="Line 11"/>
          <p:cNvSpPr>
            <a:spLocks noChangeShapeType="1"/>
          </p:cNvSpPr>
          <p:nvPr/>
        </p:nvSpPr>
        <p:spPr bwMode="auto">
          <a:xfrm flipH="1" flipV="1">
            <a:off x="503263" y="5932259"/>
            <a:ext cx="348838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1" name="Line 12"/>
          <p:cNvSpPr>
            <a:spLocks noChangeShapeType="1"/>
          </p:cNvSpPr>
          <p:nvPr/>
        </p:nvSpPr>
        <p:spPr bwMode="auto">
          <a:xfrm flipV="1">
            <a:off x="503262" y="2043827"/>
            <a:ext cx="0" cy="388843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3" name="Text Box 14"/>
          <p:cNvSpPr txBox="1">
            <a:spLocks noChangeArrowheads="1"/>
          </p:cNvSpPr>
          <p:nvPr/>
        </p:nvSpPr>
        <p:spPr bwMode="auto">
          <a:xfrm>
            <a:off x="375654" y="3344086"/>
            <a:ext cx="1494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</a:t>
            </a:r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 flipV="1">
            <a:off x="503262" y="2043826"/>
            <a:ext cx="2733984" cy="14601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350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4101"/>
              </p:ext>
            </p:extLst>
          </p:nvPr>
        </p:nvGraphicFramePr>
        <p:xfrm>
          <a:off x="3258295" y="1881361"/>
          <a:ext cx="5189184" cy="3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4" name="Equation" r:id="rId8" imgW="5765760" imgH="393480" progId="Equation.DSMT4">
                  <p:embed/>
                </p:oleObj>
              </mc:Choice>
              <mc:Fallback>
                <p:oleObj name="Equation" r:id="rId8" imgW="5765760" imgH="393480" progId="Equation.DSMT4">
                  <p:embed/>
                  <p:pic>
                    <p:nvPicPr>
                      <p:cNvPr id="635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295" y="1881361"/>
                        <a:ext cx="5189184" cy="354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775286" y="1656021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70431"/>
              </p:ext>
            </p:extLst>
          </p:nvPr>
        </p:nvGraphicFramePr>
        <p:xfrm>
          <a:off x="2723530" y="3079300"/>
          <a:ext cx="6103512" cy="39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Equation" r:id="rId10" imgW="6781680" imgH="444240" progId="Equation.DSMT4">
                  <p:embed/>
                </p:oleObj>
              </mc:Choice>
              <mc:Fallback>
                <p:oleObj name="Equation" r:id="rId10" imgW="6781680" imgH="444240" progId="Equation.DSMT4">
                  <p:embed/>
                  <p:pic>
                    <p:nvPicPr>
                      <p:cNvPr id="635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30" y="3079300"/>
                        <a:ext cx="6103512" cy="3998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572624"/>
              </p:ext>
            </p:extLst>
          </p:nvPr>
        </p:nvGraphicFramePr>
        <p:xfrm>
          <a:off x="3662335" y="2493071"/>
          <a:ext cx="4286196" cy="3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6" name="Equation" r:id="rId12" imgW="4762440" imgH="393480" progId="Equation.DSMT4">
                  <p:embed/>
                </p:oleObj>
              </mc:Choice>
              <mc:Fallback>
                <p:oleObj name="Equation" r:id="rId12" imgW="4762440" imgH="39348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35" y="2493071"/>
                        <a:ext cx="4286196" cy="354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08443"/>
              </p:ext>
            </p:extLst>
          </p:nvPr>
        </p:nvGraphicFramePr>
        <p:xfrm>
          <a:off x="3006513" y="4312643"/>
          <a:ext cx="55895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7" name="Equation" r:id="rId14" imgW="6210000" imgH="393480" progId="Equation.DSMT4">
                  <p:embed/>
                </p:oleObj>
              </mc:Choice>
              <mc:Fallback>
                <p:oleObj name="Equation" r:id="rId14" imgW="6210000" imgH="393480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513" y="4312643"/>
                        <a:ext cx="5589587" cy="354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50870"/>
              </p:ext>
            </p:extLst>
          </p:nvPr>
        </p:nvGraphicFramePr>
        <p:xfrm>
          <a:off x="3801943" y="3733609"/>
          <a:ext cx="4091796" cy="33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8" name="Equation" r:id="rId16" imgW="4546440" imgH="368280" progId="Equation.DSMT4">
                  <p:embed/>
                </p:oleObj>
              </mc:Choice>
              <mc:Fallback>
                <p:oleObj name="Equation" r:id="rId16" imgW="4546440" imgH="368280" progId="Equation.DSMT4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943" y="3733609"/>
                        <a:ext cx="4091796" cy="33145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8"/>
          <p:cNvSpPr>
            <a:spLocks noChangeShapeType="1"/>
          </p:cNvSpPr>
          <p:nvPr/>
        </p:nvSpPr>
        <p:spPr bwMode="auto">
          <a:xfrm flipH="1">
            <a:off x="5775286" y="2235493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5775286" y="2847203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5775286" y="3478431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5766905" y="4065061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7747"/>
              </p:ext>
            </p:extLst>
          </p:nvPr>
        </p:nvGraphicFramePr>
        <p:xfrm>
          <a:off x="1456441" y="4901130"/>
          <a:ext cx="74422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9" name="Equation" r:id="rId18" imgW="8267400" imgH="444240" progId="Equation.DSMT4">
                  <p:embed/>
                </p:oleObj>
              </mc:Choice>
              <mc:Fallback>
                <p:oleObj name="Equation" r:id="rId18" imgW="8267400" imgH="444240" progId="Equation.DSMT4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441" y="4901130"/>
                        <a:ext cx="7442200" cy="4016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8"/>
          <p:cNvSpPr>
            <a:spLocks noChangeShapeType="1"/>
          </p:cNvSpPr>
          <p:nvPr/>
        </p:nvSpPr>
        <p:spPr bwMode="auto">
          <a:xfrm flipH="1">
            <a:off x="5785158" y="4666655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>
            <a:off x="5766905" y="5302768"/>
            <a:ext cx="0" cy="228746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08556"/>
              </p:ext>
            </p:extLst>
          </p:nvPr>
        </p:nvGraphicFramePr>
        <p:xfrm>
          <a:off x="852101" y="5552482"/>
          <a:ext cx="8046540" cy="92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0" name="Equation" r:id="rId20" imgW="8940600" imgH="1028520" progId="Equation.DSMT4">
                  <p:embed/>
                </p:oleObj>
              </mc:Choice>
              <mc:Fallback>
                <p:oleObj name="Equation" r:id="rId20" imgW="8940600" imgH="1028520" progId="Equation.DSMT4">
                  <p:embed/>
                  <p:pic>
                    <p:nvPicPr>
                      <p:cNvPr id="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101" y="5552482"/>
                        <a:ext cx="8046540" cy="9256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6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8210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92CA6-2C43-4A16-BBC7-E8347FE0CAA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0403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更一般化的情形</a:t>
            </a:r>
          </a:p>
        </p:txBody>
      </p:sp>
      <p:graphicFrame>
        <p:nvGraphicFramePr>
          <p:cNvPr id="64516" name="Object 3"/>
          <p:cNvGraphicFramePr>
            <a:graphicFrameLocks noChangeAspect="1"/>
          </p:cNvGraphicFramePr>
          <p:nvPr/>
        </p:nvGraphicFramePr>
        <p:xfrm>
          <a:off x="1042988" y="908050"/>
          <a:ext cx="38036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1" name="Equation" r:id="rId3" imgW="3581400" imgH="698500" progId="Equation.DSMT4">
                  <p:embed/>
                </p:oleObj>
              </mc:Choice>
              <mc:Fallback>
                <p:oleObj name="Equation" r:id="rId3" imgW="3581400" imgH="698500" progId="Equation.DSMT4">
                  <p:embed/>
                  <p:pic>
                    <p:nvPicPr>
                      <p:cNvPr id="645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38036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4"/>
          <p:cNvGraphicFramePr>
            <a:graphicFrameLocks noChangeAspect="1"/>
          </p:cNvGraphicFramePr>
          <p:nvPr/>
        </p:nvGraphicFramePr>
        <p:xfrm>
          <a:off x="977900" y="1771650"/>
          <a:ext cx="1417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2" name="Equation" r:id="rId5" imgW="1333500" imgH="381000" progId="Equation.DSMT4">
                  <p:embed/>
                </p:oleObj>
              </mc:Choice>
              <mc:Fallback>
                <p:oleObj name="Equation" r:id="rId5" imgW="1333500" imgH="381000" progId="Equation.DSMT4">
                  <p:embed/>
                  <p:pic>
                    <p:nvPicPr>
                      <p:cNvPr id="645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771650"/>
                        <a:ext cx="14176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5"/>
          <p:cNvGraphicFramePr>
            <a:graphicFrameLocks noChangeAspect="1"/>
          </p:cNvGraphicFramePr>
          <p:nvPr/>
        </p:nvGraphicFramePr>
        <p:xfrm>
          <a:off x="2687638" y="1771650"/>
          <a:ext cx="1457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3" name="Equation" r:id="rId7" imgW="1371600" imgH="381000" progId="Equation.DSMT4">
                  <p:embed/>
                </p:oleObj>
              </mc:Choice>
              <mc:Fallback>
                <p:oleObj name="Equation" r:id="rId7" imgW="1371600" imgH="381000" progId="Equation.DSMT4">
                  <p:embed/>
                  <p:pic>
                    <p:nvPicPr>
                      <p:cNvPr id="645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771650"/>
                        <a:ext cx="14573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6"/>
          <p:cNvGraphicFramePr>
            <a:graphicFrameLocks noChangeAspect="1"/>
          </p:cNvGraphicFramePr>
          <p:nvPr/>
        </p:nvGraphicFramePr>
        <p:xfrm>
          <a:off x="4433888" y="177165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4" name="Equation" r:id="rId9" imgW="1435100" imgH="381000" progId="Equation.DSMT4">
                  <p:embed/>
                </p:oleObj>
              </mc:Choice>
              <mc:Fallback>
                <p:oleObj name="Equation" r:id="rId9" imgW="1435100" imgH="381000" progId="Equation.DSMT4">
                  <p:embed/>
                  <p:pic>
                    <p:nvPicPr>
                      <p:cNvPr id="645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77165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6089650" y="1771650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……………</a:t>
            </a:r>
          </a:p>
        </p:txBody>
      </p:sp>
      <p:graphicFrame>
        <p:nvGraphicFramePr>
          <p:cNvPr id="64521" name="Object 8"/>
          <p:cNvGraphicFramePr>
            <a:graphicFrameLocks noChangeAspect="1"/>
          </p:cNvGraphicFramePr>
          <p:nvPr/>
        </p:nvGraphicFramePr>
        <p:xfrm>
          <a:off x="1049338" y="2276475"/>
          <a:ext cx="2022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5" name="Equation" r:id="rId11" imgW="1904174" imgH="406224" progId="Equation.DSMT4">
                  <p:embed/>
                </p:oleObj>
              </mc:Choice>
              <mc:Fallback>
                <p:oleObj name="Equation" r:id="rId11" imgW="1904174" imgH="406224" progId="Equation.DSMT4">
                  <p:embed/>
                  <p:pic>
                    <p:nvPicPr>
                      <p:cNvPr id="645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76475"/>
                        <a:ext cx="2022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08944"/>
              </p:ext>
            </p:extLst>
          </p:nvPr>
        </p:nvGraphicFramePr>
        <p:xfrm>
          <a:off x="977900" y="3140075"/>
          <a:ext cx="37084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6" name="Equation" r:id="rId13" imgW="3492500" imgH="2476500" progId="Equation.DSMT4">
                  <p:embed/>
                </p:oleObj>
              </mc:Choice>
              <mc:Fallback>
                <p:oleObj name="Equation" r:id="rId13" imgW="3492500" imgH="2476500" progId="Equation.DSMT4">
                  <p:embed/>
                  <p:pic>
                    <p:nvPicPr>
                      <p:cNvPr id="645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140075"/>
                        <a:ext cx="37084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1049338" y="2708275"/>
            <a:ext cx="1441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改變為</a:t>
            </a:r>
          </a:p>
        </p:txBody>
      </p:sp>
      <p:graphicFrame>
        <p:nvGraphicFramePr>
          <p:cNvPr id="64524" name="Object 11"/>
          <p:cNvGraphicFramePr>
            <a:graphicFrameLocks noChangeAspect="1"/>
          </p:cNvGraphicFramePr>
          <p:nvPr/>
        </p:nvGraphicFramePr>
        <p:xfrm>
          <a:off x="6162675" y="3284538"/>
          <a:ext cx="187483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7" name="Equation" r:id="rId15" imgW="1765300" imgH="2070100" progId="Equation.DSMT4">
                  <p:embed/>
                </p:oleObj>
              </mc:Choice>
              <mc:Fallback>
                <p:oleObj name="Equation" r:id="rId15" imgW="1765300" imgH="2070100" progId="Equation.DSMT4">
                  <p:embed/>
                  <p:pic>
                    <p:nvPicPr>
                      <p:cNvPr id="645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3284538"/>
                        <a:ext cx="1874838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4578350" y="3860800"/>
            <a:ext cx="172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subject to</a:t>
            </a:r>
          </a:p>
        </p:txBody>
      </p:sp>
    </p:spTree>
    <p:extLst>
      <p:ext uri="{BB962C8B-B14F-4D97-AF65-F5344CB8AC3E}">
        <p14:creationId xmlns:p14="http://schemas.microsoft.com/office/powerpoint/2010/main" val="30628976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6451A-6135-44A6-A1B6-71730B39352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3455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的解法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(Euler)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971550" y="908050"/>
          <a:ext cx="6407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3" name="Equation" r:id="rId3" imgW="6032500" imgH="850900" progId="Equation.DSMT4">
                  <p:embed/>
                </p:oleObj>
              </mc:Choice>
              <mc:Fallback>
                <p:oleObj name="Equation" r:id="rId3" imgW="6032500" imgH="850900" progId="Equation.DSMT4">
                  <p:embed/>
                  <p:pic>
                    <p:nvPicPr>
                      <p:cNvPr id="655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08050"/>
                        <a:ext cx="6407150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755650" y="5157788"/>
          <a:ext cx="79200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4" name="Equation" r:id="rId5" imgW="8191500" imgH="368300" progId="Equation.DSMT4">
                  <p:embed/>
                </p:oleObj>
              </mc:Choice>
              <mc:Fallback>
                <p:oleObj name="Equation" r:id="rId5" imgW="8191500" imgH="368300" progId="Equation.DSMT4">
                  <p:embed/>
                  <p:pic>
                    <p:nvPicPr>
                      <p:cNvPr id="655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7920038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1908175" y="2133600"/>
          <a:ext cx="4171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5" name="Equation" r:id="rId7" imgW="3924300" imgH="368300" progId="Equation.DSMT4">
                  <p:embed/>
                </p:oleObj>
              </mc:Choice>
              <mc:Fallback>
                <p:oleObj name="Equation" r:id="rId7" imgW="3924300" imgH="368300" progId="Equation.DSMT4">
                  <p:embed/>
                  <p:pic>
                    <p:nvPicPr>
                      <p:cNvPr id="655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133600"/>
                        <a:ext cx="417195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851275" y="1773238"/>
            <a:ext cx="0" cy="36036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3851275" y="2492375"/>
            <a:ext cx="0" cy="36036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5545" name="Object 8"/>
          <p:cNvGraphicFramePr>
            <a:graphicFrameLocks noChangeAspect="1"/>
          </p:cNvGraphicFramePr>
          <p:nvPr/>
        </p:nvGraphicFramePr>
        <p:xfrm>
          <a:off x="1908175" y="2852738"/>
          <a:ext cx="4319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6" name="Equation" r:id="rId9" imgW="4064000" imgH="368300" progId="Equation.DSMT4">
                  <p:embed/>
                </p:oleObj>
              </mc:Choice>
              <mc:Fallback>
                <p:oleObj name="Equation" r:id="rId9" imgW="4064000" imgH="368300" progId="Equation.DSMT4">
                  <p:embed/>
                  <p:pic>
                    <p:nvPicPr>
                      <p:cNvPr id="655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852738"/>
                        <a:ext cx="4319588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9"/>
          <p:cNvGraphicFramePr>
            <a:graphicFrameLocks noChangeAspect="1"/>
          </p:cNvGraphicFramePr>
          <p:nvPr/>
        </p:nvGraphicFramePr>
        <p:xfrm>
          <a:off x="1881188" y="3573463"/>
          <a:ext cx="43735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7" name="Equation" r:id="rId11" imgW="4114800" imgH="368300" progId="Equation.DSMT4">
                  <p:embed/>
                </p:oleObj>
              </mc:Choice>
              <mc:Fallback>
                <p:oleObj name="Equation" r:id="rId11" imgW="4114800" imgH="368300" progId="Equation.DSMT4">
                  <p:embed/>
                  <p:pic>
                    <p:nvPicPr>
                      <p:cNvPr id="655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573463"/>
                        <a:ext cx="4373562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Line 10"/>
          <p:cNvSpPr>
            <a:spLocks noChangeShapeType="1"/>
          </p:cNvSpPr>
          <p:nvPr/>
        </p:nvSpPr>
        <p:spPr bwMode="auto">
          <a:xfrm>
            <a:off x="3851275" y="3213100"/>
            <a:ext cx="0" cy="36036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>
            <a:off x="3851275" y="4221163"/>
            <a:ext cx="0" cy="287337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49" name="Line 12"/>
          <p:cNvSpPr>
            <a:spLocks noChangeShapeType="1"/>
          </p:cNvSpPr>
          <p:nvPr/>
        </p:nvSpPr>
        <p:spPr bwMode="auto">
          <a:xfrm>
            <a:off x="3851275" y="3933825"/>
            <a:ext cx="0" cy="215900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5550" name="Object 13"/>
          <p:cNvGraphicFramePr>
            <a:graphicFrameLocks noChangeAspect="1"/>
          </p:cNvGraphicFramePr>
          <p:nvPr/>
        </p:nvGraphicFramePr>
        <p:xfrm>
          <a:off x="1619250" y="4508500"/>
          <a:ext cx="495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8" name="Equation" r:id="rId13" imgW="4660900" imgH="368300" progId="Equation.DSMT4">
                  <p:embed/>
                </p:oleObj>
              </mc:Choice>
              <mc:Fallback>
                <p:oleObj name="Equation" r:id="rId13" imgW="4660900" imgH="368300" progId="Equation.DSMT4">
                  <p:embed/>
                  <p:pic>
                    <p:nvPicPr>
                      <p:cNvPr id="655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49530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Line 14"/>
          <p:cNvSpPr>
            <a:spLocks noChangeShapeType="1"/>
          </p:cNvSpPr>
          <p:nvPr/>
        </p:nvSpPr>
        <p:spPr bwMode="auto">
          <a:xfrm>
            <a:off x="3851275" y="4868863"/>
            <a:ext cx="0" cy="287337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2" name="Line 15"/>
          <p:cNvSpPr>
            <a:spLocks noChangeShapeType="1"/>
          </p:cNvSpPr>
          <p:nvPr/>
        </p:nvSpPr>
        <p:spPr bwMode="auto">
          <a:xfrm flipV="1">
            <a:off x="539750" y="2349500"/>
            <a:ext cx="0" cy="295116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3" name="Line 16"/>
          <p:cNvSpPr>
            <a:spLocks noChangeShapeType="1"/>
          </p:cNvSpPr>
          <p:nvPr/>
        </p:nvSpPr>
        <p:spPr bwMode="auto">
          <a:xfrm>
            <a:off x="539750" y="2349500"/>
            <a:ext cx="136842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4" name="Text Box 17"/>
          <p:cNvSpPr txBox="1">
            <a:spLocks noChangeArrowheads="1"/>
          </p:cNvSpPr>
          <p:nvPr/>
        </p:nvSpPr>
        <p:spPr bwMode="auto">
          <a:xfrm>
            <a:off x="395288" y="3284538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</a:t>
            </a:r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 flipH="1">
            <a:off x="539750" y="5300663"/>
            <a:ext cx="21590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CB7A68F3-AAF1-403F-98BB-8F3179C35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26439"/>
              </p:ext>
            </p:extLst>
          </p:nvPr>
        </p:nvGraphicFramePr>
        <p:xfrm>
          <a:off x="6546920" y="2133337"/>
          <a:ext cx="768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9" name="Equation" r:id="rId15" imgW="723600" imgH="342720" progId="Equation.DSMT4">
                  <p:embed/>
                </p:oleObj>
              </mc:Choice>
              <mc:Fallback>
                <p:oleObj name="Equation" r:id="rId15" imgW="723600" imgH="342720" progId="Equation.DSMT4">
                  <p:embed/>
                  <p:pic>
                    <p:nvPicPr>
                      <p:cNvPr id="645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920" y="2133337"/>
                        <a:ext cx="7683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2CE2F965-C14A-4E10-A3F9-50453AAF9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77679"/>
              </p:ext>
            </p:extLst>
          </p:nvPr>
        </p:nvGraphicFramePr>
        <p:xfrm>
          <a:off x="6572250" y="2891586"/>
          <a:ext cx="795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0" name="Equation" r:id="rId17" imgW="749160" imgH="342720" progId="Equation.DSMT4">
                  <p:embed/>
                </p:oleObj>
              </mc:Choice>
              <mc:Fallback>
                <p:oleObj name="Equation" r:id="rId17" imgW="749160" imgH="34272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CB7A68F3-AAF1-403F-98BB-8F3179C35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2891586"/>
                        <a:ext cx="7953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D2218E0C-D3E1-402D-BFE2-94FB1FE03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1310"/>
              </p:ext>
            </p:extLst>
          </p:nvPr>
        </p:nvGraphicFramePr>
        <p:xfrm>
          <a:off x="6507163" y="3529013"/>
          <a:ext cx="822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1" name="Equation" r:id="rId19" imgW="774360" imgH="342720" progId="Equation.DSMT4">
                  <p:embed/>
                </p:oleObj>
              </mc:Choice>
              <mc:Fallback>
                <p:oleObj name="Equation" r:id="rId19" imgW="774360" imgH="34272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2CE2F965-C14A-4E10-A3F9-50453AAF9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3529013"/>
                        <a:ext cx="8223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A9625DDF-B42A-4AAF-9C6A-CD70617EC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30346"/>
              </p:ext>
            </p:extLst>
          </p:nvPr>
        </p:nvGraphicFramePr>
        <p:xfrm>
          <a:off x="6715195" y="4502944"/>
          <a:ext cx="12001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2" name="Equation" r:id="rId21" imgW="1130040" imgH="342720" progId="Equation.DSMT4">
                  <p:embed/>
                </p:oleObj>
              </mc:Choice>
              <mc:Fallback>
                <p:oleObj name="Equation" r:id="rId21" imgW="1130040" imgH="34272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D2218E0C-D3E1-402D-BFE2-94FB1FE03C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95" y="4502944"/>
                        <a:ext cx="12001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3918A951-2736-4ECE-B537-166749248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70380"/>
              </p:ext>
            </p:extLst>
          </p:nvPr>
        </p:nvGraphicFramePr>
        <p:xfrm>
          <a:off x="5196681" y="5596732"/>
          <a:ext cx="3546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3" name="Equation" r:id="rId23" imgW="3340080" imgH="368280" progId="Equation.DSMT4">
                  <p:embed/>
                </p:oleObj>
              </mc:Choice>
              <mc:Fallback>
                <p:oleObj name="Equation" r:id="rId23" imgW="3340080" imgH="368280" progId="Equation.DSMT4">
                  <p:embed/>
                  <p:pic>
                    <p:nvPicPr>
                      <p:cNvPr id="645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81" y="5596732"/>
                        <a:ext cx="3546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646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6451A-6135-44A6-A1B6-71730B39352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484684" y="135830"/>
            <a:ext cx="64071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的解法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(Modified Euler Method)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55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09325"/>
              </p:ext>
            </p:extLst>
          </p:nvPr>
        </p:nvGraphicFramePr>
        <p:xfrm>
          <a:off x="1421135" y="615025"/>
          <a:ext cx="5429250" cy="7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9" name="Equation" r:id="rId3" imgW="6032500" imgH="850900" progId="Equation.DSMT4">
                  <p:embed/>
                </p:oleObj>
              </mc:Choice>
              <mc:Fallback>
                <p:oleObj name="Equation" r:id="rId3" imgW="6032500" imgH="850900" progId="Equation.DSMT4">
                  <p:embed/>
                  <p:pic>
                    <p:nvPicPr>
                      <p:cNvPr id="655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135" y="615025"/>
                        <a:ext cx="5429250" cy="76581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1529"/>
              </p:ext>
            </p:extLst>
          </p:nvPr>
        </p:nvGraphicFramePr>
        <p:xfrm>
          <a:off x="991756" y="5814226"/>
          <a:ext cx="7452324" cy="8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0" name="Equation" r:id="rId5" imgW="8280360" imgH="977760" progId="Equation.DSMT4">
                  <p:embed/>
                </p:oleObj>
              </mc:Choice>
              <mc:Fallback>
                <p:oleObj name="Equation" r:id="rId5" imgW="8280360" imgH="977760" progId="Equation.DSMT4">
                  <p:embed/>
                  <p:pic>
                    <p:nvPicPr>
                      <p:cNvPr id="655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756" y="5814226"/>
                        <a:ext cx="7452324" cy="8799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56009"/>
              </p:ext>
            </p:extLst>
          </p:nvPr>
        </p:nvGraphicFramePr>
        <p:xfrm>
          <a:off x="1339452" y="3659278"/>
          <a:ext cx="5074812" cy="39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1" name="Equation" r:id="rId7" imgW="5638680" imgH="444240" progId="Equation.DSMT4">
                  <p:embed/>
                </p:oleObj>
              </mc:Choice>
              <mc:Fallback>
                <p:oleObj name="Equation" r:id="rId7" imgW="5638680" imgH="444240" progId="Equation.DSMT4">
                  <p:embed/>
                  <p:pic>
                    <p:nvPicPr>
                      <p:cNvPr id="655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52" y="3659278"/>
                        <a:ext cx="5074812" cy="3998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4168333" y="1384242"/>
            <a:ext cx="0" cy="27247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55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30962"/>
              </p:ext>
            </p:extLst>
          </p:nvPr>
        </p:nvGraphicFramePr>
        <p:xfrm>
          <a:off x="2213124" y="1656715"/>
          <a:ext cx="3680316" cy="3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2" name="Equation" r:id="rId9" imgW="4089240" imgH="393480" progId="Equation.DSMT4">
                  <p:embed/>
                </p:oleObj>
              </mc:Choice>
              <mc:Fallback>
                <p:oleObj name="Equation" r:id="rId9" imgW="4089240" imgH="393480" progId="Equation.DSMT4">
                  <p:embed/>
                  <p:pic>
                    <p:nvPicPr>
                      <p:cNvPr id="655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124" y="1656715"/>
                        <a:ext cx="3680316" cy="354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94265"/>
              </p:ext>
            </p:extLst>
          </p:nvPr>
        </p:nvGraphicFramePr>
        <p:xfrm>
          <a:off x="1957190" y="2383596"/>
          <a:ext cx="4194504" cy="3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3" name="Equation" r:id="rId11" imgW="4660560" imgH="393480" progId="Equation.DSMT4">
                  <p:embed/>
                </p:oleObj>
              </mc:Choice>
              <mc:Fallback>
                <p:oleObj name="Equation" r:id="rId11" imgW="4660560" imgH="393480" progId="Equation.DSMT4">
                  <p:embed/>
                  <p:pic>
                    <p:nvPicPr>
                      <p:cNvPr id="655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190" y="2383596"/>
                        <a:ext cx="4194504" cy="354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Line 14"/>
          <p:cNvSpPr>
            <a:spLocks noChangeShapeType="1"/>
          </p:cNvSpPr>
          <p:nvPr/>
        </p:nvSpPr>
        <p:spPr bwMode="auto">
          <a:xfrm>
            <a:off x="4178111" y="2737728"/>
            <a:ext cx="0" cy="264799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2" name="Line 15"/>
          <p:cNvSpPr>
            <a:spLocks noChangeShapeType="1"/>
          </p:cNvSpPr>
          <p:nvPr/>
        </p:nvSpPr>
        <p:spPr bwMode="auto">
          <a:xfrm flipV="1">
            <a:off x="629146" y="1863303"/>
            <a:ext cx="0" cy="4256274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3" name="Line 16"/>
          <p:cNvSpPr>
            <a:spLocks noChangeShapeType="1"/>
          </p:cNvSpPr>
          <p:nvPr/>
        </p:nvSpPr>
        <p:spPr bwMode="auto">
          <a:xfrm flipV="1">
            <a:off x="629146" y="1863303"/>
            <a:ext cx="1583978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54" name="Text Box 17"/>
          <p:cNvSpPr txBox="1">
            <a:spLocks noChangeArrowheads="1"/>
          </p:cNvSpPr>
          <p:nvPr/>
        </p:nvSpPr>
        <p:spPr bwMode="auto">
          <a:xfrm>
            <a:off x="484767" y="1517601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</a:t>
            </a:r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 flipH="1" flipV="1">
            <a:off x="629146" y="6119577"/>
            <a:ext cx="341895" cy="1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6B520D32-892E-4D45-9C80-F312B2DAD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47415"/>
              </p:ext>
            </p:extLst>
          </p:nvPr>
        </p:nvGraphicFramePr>
        <p:xfrm>
          <a:off x="844481" y="3025858"/>
          <a:ext cx="7372296" cy="35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4" name="Equation" r:id="rId13" imgW="8191440" imgH="393480" progId="Equation.DSMT4">
                  <p:embed/>
                </p:oleObj>
              </mc:Choice>
              <mc:Fallback>
                <p:oleObj name="Equation" r:id="rId13" imgW="8191440" imgH="393480" progId="Equation.DSMT4">
                  <p:embed/>
                  <p:pic>
                    <p:nvPicPr>
                      <p:cNvPr id="655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81" y="3025858"/>
                        <a:ext cx="7372296" cy="354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6">
            <a:extLst>
              <a:ext uri="{FF2B5EF4-FFF2-40B4-BE49-F238E27FC236}">
                <a16:creationId xmlns:a16="http://schemas.microsoft.com/office/drawing/2014/main" id="{B0E4154D-A88F-417B-B034-B99AB9363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9253" y="3379990"/>
            <a:ext cx="0" cy="27247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A189F8EC-F2DC-4D9C-8024-AAD19B59F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1790"/>
              </p:ext>
            </p:extLst>
          </p:nvPr>
        </p:nvGraphicFramePr>
        <p:xfrm>
          <a:off x="1370032" y="4349967"/>
          <a:ext cx="5131836" cy="39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5" name="Equation" r:id="rId15" imgW="5702040" imgH="444240" progId="Equation.DSMT4">
                  <p:embed/>
                </p:oleObj>
              </mc:Choice>
              <mc:Fallback>
                <p:oleObj name="Equation" r:id="rId15" imgW="5702040" imgH="444240" progId="Equation.DSMT4">
                  <p:embed/>
                  <p:pic>
                    <p:nvPicPr>
                      <p:cNvPr id="655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32" y="4349967"/>
                        <a:ext cx="5131836" cy="3998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14">
            <a:extLst>
              <a:ext uri="{FF2B5EF4-FFF2-40B4-BE49-F238E27FC236}">
                <a16:creationId xmlns:a16="http://schemas.microsoft.com/office/drawing/2014/main" id="{2963623E-B624-49D3-8F6B-C701B9182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179" y="4749783"/>
            <a:ext cx="0" cy="372749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CC253924-D077-4DD8-A42C-7E1ECABE5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52990"/>
              </p:ext>
            </p:extLst>
          </p:nvPr>
        </p:nvGraphicFramePr>
        <p:xfrm>
          <a:off x="898525" y="5135563"/>
          <a:ext cx="58848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6" name="Equation" r:id="rId17" imgW="6540480" imgH="444240" progId="Equation.DSMT4">
                  <p:embed/>
                </p:oleObj>
              </mc:Choice>
              <mc:Fallback>
                <p:oleObj name="Equation" r:id="rId17" imgW="6540480" imgH="444240" progId="Equation.DSMT4">
                  <p:embed/>
                  <p:pic>
                    <p:nvPicPr>
                      <p:cNvPr id="655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135563"/>
                        <a:ext cx="5884863" cy="400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14">
            <a:extLst>
              <a:ext uri="{FF2B5EF4-FFF2-40B4-BE49-F238E27FC236}">
                <a16:creationId xmlns:a16="http://schemas.microsoft.com/office/drawing/2014/main" id="{EDB0C994-5B4E-4890-BDF4-DE2BD439D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179" y="5534938"/>
            <a:ext cx="0" cy="264799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6">
            <a:extLst>
              <a:ext uri="{FF2B5EF4-FFF2-40B4-BE49-F238E27FC236}">
                <a16:creationId xmlns:a16="http://schemas.microsoft.com/office/drawing/2014/main" id="{7B5BE2B9-F68A-45E1-9156-FF35EDEE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33" y="4059094"/>
            <a:ext cx="0" cy="27247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E426FDE5-7A93-44AB-8414-78B5FB12B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33" y="2010847"/>
            <a:ext cx="0" cy="372749"/>
          </a:xfrm>
          <a:prstGeom prst="line">
            <a:avLst/>
          </a:prstGeom>
          <a:noFill/>
          <a:ln w="9525">
            <a:solidFill>
              <a:srgbClr val="66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0473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AAC0C2-1B53-481C-8DCA-BEF0AF35256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216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解法的限制：</a:t>
            </a:r>
          </a:p>
        </p:txBody>
      </p:sp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1042988" y="908050"/>
          <a:ext cx="38036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3" name="Equation" r:id="rId3" imgW="3581400" imgH="698500" progId="Equation.DSMT4">
                  <p:embed/>
                </p:oleObj>
              </mc:Choice>
              <mc:Fallback>
                <p:oleObj name="Equation" r:id="rId3" imgW="3581400" imgH="698500" progId="Equation.DSMT4">
                  <p:embed/>
                  <p:pic>
                    <p:nvPicPr>
                      <p:cNvPr id="665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38036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820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                                            為無窮大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例如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或者                                            雖然不是無窮大，但是值相當大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用以上的方法會產生問題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必需有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在同一點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 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1331913" y="1916113"/>
          <a:ext cx="284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4" name="Equation" r:id="rId5" imgW="2844800" imgH="444500" progId="Equation.DSMT4">
                  <p:embed/>
                </p:oleObj>
              </mc:Choice>
              <mc:Fallback>
                <p:oleObj name="Equation" r:id="rId5" imgW="2844800" imgH="444500" progId="Equation.DSMT4">
                  <p:embed/>
                  <p:pic>
                    <p:nvPicPr>
                      <p:cNvPr id="665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16113"/>
                        <a:ext cx="284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1476375" y="2349500"/>
          <a:ext cx="284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5" name="Equation" r:id="rId7" imgW="2844800" imgH="444500" progId="Equation.DSMT4">
                  <p:embed/>
                </p:oleObj>
              </mc:Choice>
              <mc:Fallback>
                <p:oleObj name="Equation" r:id="rId7" imgW="2844800" imgH="444500" progId="Equation.DSMT4">
                  <p:embed/>
                  <p:pic>
                    <p:nvPicPr>
                      <p:cNvPr id="665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349500"/>
                        <a:ext cx="284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3690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F1F2A-790A-4F10-B735-B276B65A011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539552" y="654006"/>
            <a:ext cx="7992888" cy="107721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1-4  Applications of Nonlinear Differential Equations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539552" y="2204864"/>
            <a:ext cx="54006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火箭的例子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(1-4-1)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拿鏈子的例子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(1-4-2)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465313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2017.  (Section 5-3)</a:t>
            </a:r>
          </a:p>
        </p:txBody>
      </p:sp>
    </p:spTree>
    <p:extLst>
      <p:ext uri="{BB962C8B-B14F-4D97-AF65-F5344CB8AC3E}">
        <p14:creationId xmlns:p14="http://schemas.microsoft.com/office/powerpoint/2010/main" val="33386938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46E597-3731-47B9-BD4D-CEBE5FFE608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11188" y="981075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 = ma</a:t>
            </a:r>
          </a:p>
        </p:txBody>
      </p:sp>
      <p:graphicFrame>
        <p:nvGraphicFramePr>
          <p:cNvPr id="69636" name="Object 3"/>
          <p:cNvGraphicFramePr>
            <a:graphicFrameLocks noChangeAspect="1"/>
          </p:cNvGraphicFramePr>
          <p:nvPr/>
        </p:nvGraphicFramePr>
        <p:xfrm>
          <a:off x="2068513" y="836613"/>
          <a:ext cx="14938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7" name="Equation" r:id="rId3" imgW="1498600" imgH="698500" progId="Equation.DSMT4">
                  <p:embed/>
                </p:oleObj>
              </mc:Choice>
              <mc:Fallback>
                <p:oleObj name="Equation" r:id="rId3" imgW="1498600" imgH="698500" progId="Equation.DSMT4">
                  <p:embed/>
                  <p:pic>
                    <p:nvPicPr>
                      <p:cNvPr id="696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836613"/>
                        <a:ext cx="149383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會隨著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而改變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萬有引力定律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69638" name="Object 5"/>
          <p:cNvGraphicFramePr>
            <a:graphicFrameLocks noChangeAspect="1"/>
          </p:cNvGraphicFramePr>
          <p:nvPr/>
        </p:nvGraphicFramePr>
        <p:xfrm>
          <a:off x="1403350" y="2133600"/>
          <a:ext cx="22145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8" name="Equation" r:id="rId5" imgW="2222500" imgH="749300" progId="Equation.DSMT4">
                  <p:embed/>
                </p:oleObj>
              </mc:Choice>
              <mc:Fallback>
                <p:oleObj name="Equation" r:id="rId5" imgW="2222500" imgH="749300" progId="Equation.DSMT4">
                  <p:embed/>
                  <p:pic>
                    <p:nvPicPr>
                      <p:cNvPr id="696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3600"/>
                        <a:ext cx="22145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Line 6"/>
          <p:cNvSpPr>
            <a:spLocks noChangeShapeType="1"/>
          </p:cNvSpPr>
          <p:nvPr/>
        </p:nvSpPr>
        <p:spPr bwMode="auto">
          <a:xfrm>
            <a:off x="1116013" y="5086350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>
            <a:off x="1258888" y="5086350"/>
            <a:ext cx="288925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1" name="Text Box 8"/>
          <p:cNvSpPr txBox="1">
            <a:spLocks noChangeArrowheads="1"/>
          </p:cNvSpPr>
          <p:nvPr/>
        </p:nvSpPr>
        <p:spPr bwMode="auto">
          <a:xfrm>
            <a:off x="1042988" y="5445125"/>
            <a:ext cx="1223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推進力</a:t>
            </a:r>
          </a:p>
        </p:txBody>
      </p:sp>
      <p:sp>
        <p:nvSpPr>
          <p:cNvPr id="69642" name="Line 9"/>
          <p:cNvSpPr>
            <a:spLocks noChangeShapeType="1"/>
          </p:cNvSpPr>
          <p:nvPr/>
        </p:nvSpPr>
        <p:spPr bwMode="auto">
          <a:xfrm>
            <a:off x="1547813" y="2924175"/>
            <a:ext cx="8651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3" name="Line 10"/>
          <p:cNvSpPr>
            <a:spLocks noChangeShapeType="1"/>
          </p:cNvSpPr>
          <p:nvPr/>
        </p:nvSpPr>
        <p:spPr bwMode="auto">
          <a:xfrm>
            <a:off x="1979613" y="2924175"/>
            <a:ext cx="287337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44" name="Text Box 11"/>
          <p:cNvSpPr txBox="1">
            <a:spLocks noChangeArrowheads="1"/>
          </p:cNvSpPr>
          <p:nvPr/>
        </p:nvSpPr>
        <p:spPr bwMode="auto">
          <a:xfrm>
            <a:off x="1547813" y="3213100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萬有引力</a:t>
            </a:r>
          </a:p>
        </p:txBody>
      </p:sp>
      <p:sp>
        <p:nvSpPr>
          <p:cNvPr id="69645" name="Text Box 17"/>
          <p:cNvSpPr txBox="1">
            <a:spLocks noChangeArrowheads="1"/>
          </p:cNvSpPr>
          <p:nvPr/>
        </p:nvSpPr>
        <p:spPr bwMode="auto">
          <a:xfrm>
            <a:off x="684213" y="3716338"/>
            <a:ext cx="20875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地球的質量</a:t>
            </a:r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2987675" y="3716338"/>
            <a:ext cx="2087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火箭的質量</a:t>
            </a:r>
          </a:p>
        </p:txBody>
      </p:sp>
      <p:sp>
        <p:nvSpPr>
          <p:cNvPr id="69647" name="Rectangle 19"/>
          <p:cNvSpPr>
            <a:spLocks noChangeArrowheads="1"/>
          </p:cNvSpPr>
          <p:nvPr/>
        </p:nvSpPr>
        <p:spPr bwMode="auto">
          <a:xfrm>
            <a:off x="395288" y="333375"/>
            <a:ext cx="77771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1-4-1 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火箭的例子</a:t>
            </a:r>
          </a:p>
        </p:txBody>
      </p:sp>
      <p:graphicFrame>
        <p:nvGraphicFramePr>
          <p:cNvPr id="69648" name="Object 21"/>
          <p:cNvGraphicFramePr>
            <a:graphicFrameLocks noChangeAspect="1"/>
          </p:cNvGraphicFramePr>
          <p:nvPr/>
        </p:nvGraphicFramePr>
        <p:xfrm>
          <a:off x="1139825" y="4508500"/>
          <a:ext cx="25701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9" name="Equation" r:id="rId7" imgW="2578100" imgH="749300" progId="Equation.DSMT4">
                  <p:embed/>
                </p:oleObj>
              </mc:Choice>
              <mc:Fallback>
                <p:oleObj name="Equation" r:id="rId7" imgW="2578100" imgH="749300" progId="Equation.DSMT4">
                  <p:embed/>
                  <p:pic>
                    <p:nvPicPr>
                      <p:cNvPr id="6964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508500"/>
                        <a:ext cx="25701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9" name="Text Box 22"/>
          <p:cNvSpPr txBox="1">
            <a:spLocks noChangeArrowheads="1"/>
          </p:cNvSpPr>
          <p:nvPr/>
        </p:nvSpPr>
        <p:spPr bwMode="auto">
          <a:xfrm>
            <a:off x="468313" y="4149725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9650" name="Text Box 23"/>
          <p:cNvSpPr txBox="1">
            <a:spLocks noChangeArrowheads="1"/>
          </p:cNvSpPr>
          <p:nvPr/>
        </p:nvSpPr>
        <p:spPr bwMode="auto">
          <a:xfrm>
            <a:off x="395288" y="4221163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修正：</a:t>
            </a:r>
          </a:p>
        </p:txBody>
      </p:sp>
      <p:grpSp>
        <p:nvGrpSpPr>
          <p:cNvPr id="69651" name="群組 24"/>
          <p:cNvGrpSpPr>
            <a:grpSpLocks/>
          </p:cNvGrpSpPr>
          <p:nvPr/>
        </p:nvGrpSpPr>
        <p:grpSpPr bwMode="auto">
          <a:xfrm>
            <a:off x="5076825" y="981075"/>
            <a:ext cx="3311525" cy="5076825"/>
            <a:chOff x="5076056" y="980728"/>
            <a:chExt cx="3312605" cy="5076536"/>
          </a:xfrm>
        </p:grpSpPr>
        <p:pic>
          <p:nvPicPr>
            <p:cNvPr id="69652" name="Picture 5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728"/>
              <a:ext cx="3039772" cy="504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3" name="Picture 16" descr="\\140.112.59.229\資源平台\資源平台\版權\版權ICON與範例\Creative Commens台灣2.5\icon_by-nc-sa.tiff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5805264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40042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A74A5-38FC-4F82-A2D3-E74D351AA3F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95288" y="333375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1-4-2 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拿鏈子的例子</a:t>
            </a:r>
          </a:p>
        </p:txBody>
      </p:sp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1116013" y="836613"/>
          <a:ext cx="1139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3" imgW="1143000" imgH="673100" progId="Equation.DSMT4">
                  <p:embed/>
                </p:oleObj>
              </mc:Choice>
              <mc:Fallback>
                <p:oleObj name="Equation" r:id="rId3" imgW="1143000" imgH="673100" progId="Equation.DSMT4">
                  <p:embed/>
                  <p:pic>
                    <p:nvPicPr>
                      <p:cNvPr id="706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113982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323850" y="1700213"/>
            <a:ext cx="525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質量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速度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動量</a:t>
            </a:r>
          </a:p>
        </p:txBody>
      </p:sp>
      <p:grpSp>
        <p:nvGrpSpPr>
          <p:cNvPr id="70662" name="群組 12"/>
          <p:cNvGrpSpPr>
            <a:grpSpLocks/>
          </p:cNvGrpSpPr>
          <p:nvPr/>
        </p:nvGrpSpPr>
        <p:grpSpPr bwMode="auto">
          <a:xfrm>
            <a:off x="4868863" y="1673225"/>
            <a:ext cx="3590925" cy="4276725"/>
            <a:chOff x="5084390" y="1628800"/>
            <a:chExt cx="3592303" cy="4276725"/>
          </a:xfrm>
        </p:grpSpPr>
        <p:pic>
          <p:nvPicPr>
            <p:cNvPr id="70668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390" y="1628800"/>
              <a:ext cx="3448050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9" name="Picture 16" descr="\\140.112.59.229\資源平台\資源平台\版權\版權ICON與範例\Creative Commens台灣2.5\icon_by-nc-sa.tif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89240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3" name="Text Box 3"/>
          <p:cNvSpPr txBox="1">
            <a:spLocks noChangeArrowheads="1"/>
          </p:cNvSpPr>
          <p:nvPr/>
        </p:nvSpPr>
        <p:spPr bwMode="auto">
          <a:xfrm>
            <a:off x="395288" y="2205038"/>
            <a:ext cx="56896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會隨著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而改變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拿鏈子的例子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0664" name="文字方塊 1"/>
          <p:cNvSpPr txBox="1">
            <a:spLocks noChangeArrowheads="1"/>
          </p:cNvSpPr>
          <p:nvPr/>
        </p:nvSpPr>
        <p:spPr bwMode="auto">
          <a:xfrm>
            <a:off x="6875463" y="1706563"/>
            <a:ext cx="172878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latin typeface="Times New Roman" panose="02020603050405020304" pitchFamily="18" charset="0"/>
              </a:rPr>
              <a:t>20 N</a:t>
            </a:r>
            <a:endParaRPr lang="zh-TW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5" name="矩形 2"/>
          <p:cNvSpPr>
            <a:spLocks noChangeArrowheads="1"/>
          </p:cNvSpPr>
          <p:nvPr/>
        </p:nvSpPr>
        <p:spPr bwMode="auto">
          <a:xfrm>
            <a:off x="319895" y="3243770"/>
            <a:ext cx="2484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重量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(weight)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</a:endParaRPr>
          </a:p>
        </p:txBody>
      </p:sp>
      <p:sp>
        <p:nvSpPr>
          <p:cNvPr id="70667" name="矩形 12"/>
          <p:cNvSpPr>
            <a:spLocks noChangeArrowheads="1"/>
          </p:cNvSpPr>
          <p:nvPr/>
        </p:nvSpPr>
        <p:spPr bwMode="auto">
          <a:xfrm>
            <a:off x="319895" y="3844083"/>
            <a:ext cx="269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質量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(mass)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)/9.8</a:t>
            </a:r>
            <a:endParaRPr lang="zh-TW" altLang="en-US" sz="2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858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3AA89F-28D8-4C14-9757-5D2F5F3A50B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624013" y="476250"/>
          <a:ext cx="5319712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1" name="Equation" r:id="rId3" imgW="5334000" imgH="2349500" progId="Equation.DSMT4">
                  <p:embed/>
                </p:oleObj>
              </mc:Choice>
              <mc:Fallback>
                <p:oleObj name="Equation" r:id="rId3" imgW="5334000" imgH="2349500" progId="Equation.DSMT4">
                  <p:embed/>
                  <p:pic>
                    <p:nvPicPr>
                      <p:cNvPr id="7168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76250"/>
                        <a:ext cx="5319712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619250" y="2852738"/>
            <a:ext cx="59769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施力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每單位長的質量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高度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如前頁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1685" name="文字方塊 4"/>
          <p:cNvSpPr txBox="1">
            <a:spLocks noChangeArrowheads="1"/>
          </p:cNvSpPr>
          <p:nvPr/>
        </p:nvSpPr>
        <p:spPr bwMode="auto">
          <a:xfrm>
            <a:off x="539750" y="5084763"/>
            <a:ext cx="79200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小常識：使用公制時，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9.8 metres per s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使用英制時，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32 feet per s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040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17F13-E6FE-4CA7-9786-E5203C26CF4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2707" name="Object 4"/>
          <p:cNvGraphicFramePr>
            <a:graphicFrameLocks noChangeAspect="1"/>
          </p:cNvGraphicFramePr>
          <p:nvPr/>
        </p:nvGraphicFramePr>
        <p:xfrm>
          <a:off x="1587500" y="1196975"/>
          <a:ext cx="28987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7" name="Equation" r:id="rId3" imgW="2908300" imgH="647700" progId="Equation.DSMT4">
                  <p:embed/>
                </p:oleObj>
              </mc:Choice>
              <mc:Fallback>
                <p:oleObj name="Equation" r:id="rId3" imgW="2908300" imgH="647700" progId="Equation.DSMT4">
                  <p:embed/>
                  <p:pic>
                    <p:nvPicPr>
                      <p:cNvPr id="727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196975"/>
                        <a:ext cx="28987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39750" y="549275"/>
            <a:ext cx="56880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1</a:t>
            </a:r>
            <a:r>
              <a:rPr lang="en-US" altLang="zh-TW" sz="2200" b="1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Zill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page 227)</a:t>
            </a:r>
          </a:p>
        </p:txBody>
      </p:sp>
      <p:sp>
        <p:nvSpPr>
          <p:cNvPr id="72709" name="矩形 1"/>
          <p:cNvSpPr>
            <a:spLocks noChangeArrowheads="1"/>
          </p:cNvSpPr>
          <p:nvPr/>
        </p:nvSpPr>
        <p:spPr bwMode="auto">
          <a:xfrm>
            <a:off x="5508625" y="766763"/>
            <a:ext cx="1181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1/9.8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9.8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</a:rPr>
              <a:t>F</a:t>
            </a:r>
            <a:r>
              <a:rPr lang="en-US" altLang="zh-TW" sz="2200" baseline="-25000">
                <a:latin typeface="Times New Roman" panose="02020603050405020304" pitchFamily="18" charset="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</a:rPr>
              <a:t> = 20</a:t>
            </a:r>
            <a:endParaRPr lang="zh-TW" altLang="en-US" sz="2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5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C9637-DB97-4225-9515-0C382C8B175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563938" y="1889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3333FF"/>
                </a:solidFill>
                <a:ea typeface="標楷體" panose="03000509000000000000" pitchFamily="65" charset="-120"/>
              </a:rPr>
              <a:t>課程大綱</a:t>
            </a:r>
            <a:endParaRPr lang="zh-TW" altLang="en-US" sz="2400">
              <a:solidFill>
                <a:srgbClr val="3333FF"/>
              </a:solidFill>
              <a:ea typeface="標楷體" panose="03000509000000000000" pitchFamily="65" charset="-120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506611" y="2264799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937332" y="1125720"/>
            <a:ext cx="32784" cy="3704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940000" y="111659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>
            <a:off x="970957" y="4775682"/>
            <a:ext cx="7207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23" name="Line 35"/>
          <p:cNvSpPr>
            <a:spLocks noChangeShapeType="1"/>
          </p:cNvSpPr>
          <p:nvPr/>
        </p:nvSpPr>
        <p:spPr bwMode="auto">
          <a:xfrm>
            <a:off x="959202" y="3530444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932254" y="2515217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691680" y="908720"/>
            <a:ext cx="3496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Differential Equation Part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663146" y="2301500"/>
            <a:ext cx="2952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 Fourier Analysis Part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721797" y="4553638"/>
            <a:ext cx="3960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(D) Linear Algebra Part (4W)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272936" y="1262326"/>
            <a:ext cx="61138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Numerical Methods and Nonlinear DEs (2W)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Partial Differential Equations (3W)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Function Approximation (1W)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267863" y="2629268"/>
            <a:ext cx="3593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Fourier Analysis (2W)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2D FT and Discrete FT (1W)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8560CE9-2E20-4447-86EF-93DDB184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787" y="3342570"/>
            <a:ext cx="3960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(C) Probability and Statistics Part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043C7547-38B4-4F3C-B3EF-AF15D76B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97" y="3794169"/>
            <a:ext cx="6619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Probability Model, Entropy, and KL Divergence (1W)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Random Process, Independent Component Analysis (1 W)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694E8239-6FCE-4E4D-B0E0-B5ED14FB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863" y="5002572"/>
            <a:ext cx="57201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Review, Advanced Operations, and Norms (1W)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Advanced Matrix Decompositions (1.5 W)</a:t>
            </a:r>
          </a:p>
          <a:p>
            <a:pPr marL="457200" indent="-457200" eaLnBrk="1" hangingPunct="1">
              <a:spcBef>
                <a:spcPts val="0"/>
              </a:spcBef>
              <a:buFontTx/>
              <a:buAutoNum type="arabicParenBoth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Least Squares Problems (1.5W)</a:t>
            </a:r>
          </a:p>
        </p:txBody>
      </p:sp>
    </p:spTree>
    <p:extLst>
      <p:ext uri="{BB962C8B-B14F-4D97-AF65-F5344CB8AC3E}">
        <p14:creationId xmlns:p14="http://schemas.microsoft.com/office/powerpoint/2010/main" val="220422658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25537</TotalTime>
  <Words>4544</Words>
  <Application>Microsoft Office PowerPoint</Application>
  <PresentationFormat>如螢幕大小 (4:3)</PresentationFormat>
  <Paragraphs>761</Paragraphs>
  <Slides>89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98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預設簡報設計</vt:lpstr>
      <vt:lpstr>Equation</vt:lpstr>
      <vt:lpstr>工程數學特論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微分方程</dc:title>
  <dc:creator>DJJ</dc:creator>
  <cp:lastModifiedBy>user</cp:lastModifiedBy>
  <cp:revision>483</cp:revision>
  <cp:lastPrinted>2024-02-18T22:07:34Z</cp:lastPrinted>
  <dcterms:created xsi:type="dcterms:W3CDTF">2007-09-18T14:08:50Z</dcterms:created>
  <dcterms:modified xsi:type="dcterms:W3CDTF">2024-02-19T12:18:50Z</dcterms:modified>
</cp:coreProperties>
</file>