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79" r:id="rId3"/>
    <p:sldId id="280" r:id="rId4"/>
    <p:sldId id="308" r:id="rId5"/>
    <p:sldId id="306" r:id="rId6"/>
    <p:sldId id="284" r:id="rId7"/>
    <p:sldId id="301" r:id="rId8"/>
    <p:sldId id="302" r:id="rId9"/>
    <p:sldId id="303" r:id="rId10"/>
    <p:sldId id="311" r:id="rId11"/>
    <p:sldId id="312" r:id="rId12"/>
    <p:sldId id="307" r:id="rId13"/>
    <p:sldId id="309" r:id="rId14"/>
    <p:sldId id="310" r:id="rId15"/>
    <p:sldId id="313" r:id="rId16"/>
    <p:sldId id="293" r:id="rId17"/>
    <p:sldId id="314" r:id="rId18"/>
    <p:sldId id="281" r:id="rId19"/>
    <p:sldId id="315" r:id="rId20"/>
  </p:sldIdLst>
  <p:sldSz cx="12192000" cy="6858000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89E"/>
    <a:srgbClr val="007B9D"/>
    <a:srgbClr val="438BC4"/>
    <a:srgbClr val="5AA9BF"/>
    <a:srgbClr val="298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3" autoAdjust="0"/>
  </p:normalViewPr>
  <p:slideViewPr>
    <p:cSldViewPr>
      <p:cViewPr varScale="1">
        <p:scale>
          <a:sx n="98" d="100"/>
          <a:sy n="98" d="100"/>
        </p:scale>
        <p:origin x="103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39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6A9F6-88C8-44C6-A909-6A4E2575198E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F483E-966A-45A9-BB68-8B4DF1465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76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老師、各位同學好 我今天要報告的這篇論文是</a:t>
            </a:r>
            <a:r>
              <a:rPr lang="en-US" altLang="zh-TW" dirty="0"/>
              <a:t>Image Encryption With </a:t>
            </a:r>
            <a:r>
              <a:rPr lang="en-US" altLang="zh-TW" dirty="0" err="1"/>
              <a:t>Multiorders</a:t>
            </a:r>
            <a:r>
              <a:rPr lang="en-US" altLang="zh-TW" dirty="0"/>
              <a:t> of Fractional</a:t>
            </a:r>
            <a:r>
              <a:rPr lang="zh-TW" altLang="en-US" dirty="0"/>
              <a:t> </a:t>
            </a:r>
            <a:r>
              <a:rPr lang="en-US" altLang="zh-TW" dirty="0"/>
              <a:t>Fourier Transforms</a:t>
            </a:r>
          </a:p>
          <a:p>
            <a:r>
              <a:rPr lang="zh-TW" altLang="en-US" dirty="0"/>
              <a:t>這是篇有關分數傅立葉轉換的利用 主要是用於圖片的加密來保障資料傳輸過程中的安全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94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因為我自己線代的程度不太好，在理解插值的部分花了一番功夫</a:t>
            </a:r>
            <a:endParaRPr lang="en-US" altLang="zh-TW" dirty="0"/>
          </a:p>
          <a:p>
            <a:r>
              <a:rPr lang="zh-TW" altLang="en-US" dirty="0"/>
              <a:t>所以這邊舉一個非常非常簡單的例子來看看這個運作方式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12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把剛剛加密的流程畫成簡易的流程圖就是分為</a:t>
            </a:r>
            <a:r>
              <a:rPr lang="en-US" altLang="zh-TW" dirty="0"/>
              <a:t>4</a:t>
            </a:r>
            <a:r>
              <a:rPr lang="zh-TW" altLang="en-US" dirty="0"/>
              <a:t>個步驟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66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因為加密後的圖片具有非正交的特性，所以我們沒辦法直接從已知的圖片跟</a:t>
            </a:r>
            <a:r>
              <a:rPr lang="en-US" altLang="zh-TW" dirty="0"/>
              <a:t>kernel</a:t>
            </a:r>
            <a:r>
              <a:rPr lang="zh-TW" altLang="en-US" baseline="0" dirty="0"/>
              <a:t> </a:t>
            </a:r>
            <a:r>
              <a:rPr lang="en-US" altLang="zh-TW" baseline="0" dirty="0"/>
              <a:t>functions (</a:t>
            </a:r>
            <a:r>
              <a:rPr lang="zh-TW" altLang="en-US" baseline="0" dirty="0"/>
              <a:t>例如</a:t>
            </a:r>
            <a:r>
              <a:rPr lang="en-US" altLang="zh-TW" baseline="0" dirty="0"/>
              <a:t>D</a:t>
            </a:r>
            <a:r>
              <a:rPr lang="zh-TW" altLang="en-US" baseline="0" dirty="0"/>
              <a:t>跟</a:t>
            </a:r>
            <a:r>
              <a:rPr lang="en-US" altLang="zh-TW" baseline="0" dirty="0"/>
              <a:t>E</a:t>
            </a:r>
            <a:r>
              <a:rPr lang="zh-TW" altLang="en-US" baseline="0" dirty="0"/>
              <a:t>還有</a:t>
            </a:r>
            <a:r>
              <a:rPr lang="en-US" altLang="zh-TW" baseline="0" dirty="0"/>
              <a:t>order</a:t>
            </a:r>
            <a:r>
              <a:rPr lang="zh-TW" altLang="en-US" baseline="0" dirty="0"/>
              <a:t>等</a:t>
            </a:r>
            <a:r>
              <a:rPr lang="en-US" altLang="zh-TW" baseline="0" dirty="0"/>
              <a:t>)</a:t>
            </a:r>
            <a:r>
              <a:rPr lang="zh-TW" altLang="en-US" baseline="0" dirty="0"/>
              <a:t> 來進行解密</a:t>
            </a:r>
            <a:endParaRPr lang="en-US" altLang="zh-TW" dirty="0"/>
          </a:p>
          <a:p>
            <a:r>
              <a:rPr lang="zh-TW" altLang="en-US" dirty="0"/>
              <a:t>因此這篇論文提出一個方法來將我們加密後的圖片進行拆解，拆解後就可以取得加密後的</a:t>
            </a:r>
            <a:r>
              <a:rPr lang="en-US" altLang="zh-TW" dirty="0" err="1"/>
              <a:t>subimages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025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WAAD</a:t>
            </a:r>
            <a:r>
              <a:rPr lang="zh-TW" altLang="en-US" dirty="0"/>
              <a:t>在此論文中是一個對影像的前置處理，主要的目的是想要增強影像中邊緣的部分，讓邊緣的部分會有比較高的數值或亮度。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025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透過了一堆相當複雜的計算以後，我們得到了解密後的</a:t>
            </a:r>
            <a:r>
              <a:rPr lang="en-US" altLang="zh-TW" dirty="0" err="1"/>
              <a:t>subimage</a:t>
            </a:r>
            <a:r>
              <a:rPr lang="zh-TW" altLang="en-US" dirty="0"/>
              <a:t>，不過是</a:t>
            </a:r>
            <a:r>
              <a:rPr lang="en-US" altLang="zh-TW" dirty="0"/>
              <a:t>IDFRFT</a:t>
            </a:r>
            <a:r>
              <a:rPr lang="zh-TW" altLang="en-US" dirty="0"/>
              <a:t>的狀態</a:t>
            </a:r>
            <a:endParaRPr lang="en-US" altLang="zh-TW" dirty="0"/>
          </a:p>
          <a:p>
            <a:r>
              <a:rPr lang="zh-TW" altLang="en-US" dirty="0"/>
              <a:t>那其實就很簡單的對其進行</a:t>
            </a:r>
            <a:r>
              <a:rPr lang="en-US" altLang="zh-TW" dirty="0"/>
              <a:t>DFRFT</a:t>
            </a:r>
            <a:r>
              <a:rPr lang="zh-TW" altLang="en-US" dirty="0"/>
              <a:t>以後就可以得到我們想要的</a:t>
            </a:r>
            <a:r>
              <a:rPr lang="en-US" altLang="zh-TW" dirty="0" err="1"/>
              <a:t>subimage</a:t>
            </a:r>
            <a:r>
              <a:rPr lang="zh-TW" altLang="en-US" dirty="0"/>
              <a:t>了</a:t>
            </a:r>
            <a:endParaRPr lang="en-US" altLang="zh-TW" dirty="0"/>
          </a:p>
          <a:p>
            <a:r>
              <a:rPr lang="zh-TW" altLang="en-US" dirty="0"/>
              <a:t>接者把所有</a:t>
            </a:r>
            <a:r>
              <a:rPr lang="en-US" altLang="zh-TW" dirty="0" err="1"/>
              <a:t>subimages</a:t>
            </a:r>
            <a:r>
              <a:rPr lang="zh-TW" altLang="en-US" dirty="0"/>
              <a:t>給拼接起來就可以得到解密以後的圖片了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025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解密的流程就分成</a:t>
            </a:r>
            <a:r>
              <a:rPr lang="en-US" altLang="zh-TW" dirty="0"/>
              <a:t>3</a:t>
            </a:r>
            <a:r>
              <a:rPr lang="zh-TW" altLang="en-US" dirty="0"/>
              <a:t>步，其中第一步是最麻煩的</a:t>
            </a:r>
            <a:endParaRPr lang="en-US" altLang="zh-TW" dirty="0"/>
          </a:p>
          <a:p>
            <a:r>
              <a:rPr lang="zh-TW" altLang="en-US" dirty="0"/>
              <a:t>第二步及第三步都是相對簡單的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41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其中我們需要做到</a:t>
            </a:r>
            <a:r>
              <a:rPr lang="en-US" altLang="zh-TW" dirty="0"/>
              <a:t>FRFT</a:t>
            </a:r>
            <a:r>
              <a:rPr lang="zh-TW" altLang="en-US" dirty="0"/>
              <a:t>的動作可以透過</a:t>
            </a:r>
            <a:r>
              <a:rPr lang="en-US" altLang="zh-TW" dirty="0"/>
              <a:t>FFT</a:t>
            </a:r>
            <a:r>
              <a:rPr lang="zh-TW" altLang="en-US" dirty="0"/>
              <a:t>來完成，因此那個複雜度就會是</a:t>
            </a:r>
            <a:r>
              <a:rPr lang="en-US" altLang="zh-TW" dirty="0" err="1"/>
              <a:t>NlogN</a:t>
            </a:r>
            <a:r>
              <a:rPr lang="zh-TW" altLang="en-US" dirty="0"/>
              <a:t>，所以基本上會包含</a:t>
            </a:r>
            <a:r>
              <a:rPr lang="en-US" altLang="zh-TW" dirty="0"/>
              <a:t>log</a:t>
            </a:r>
            <a:r>
              <a:rPr lang="zh-TW" altLang="en-US" dirty="0"/>
              <a:t>項的東西就代表做了</a:t>
            </a:r>
            <a:r>
              <a:rPr lang="en-US" altLang="zh-TW" dirty="0"/>
              <a:t>FFT</a:t>
            </a:r>
          </a:p>
          <a:p>
            <a:r>
              <a:rPr lang="zh-TW" altLang="en-US" dirty="0"/>
              <a:t>其中解密的複雜度原本會是更複雜的東西，但是其中</a:t>
            </a:r>
            <a:r>
              <a:rPr lang="en-US" altLang="zh-TW" dirty="0"/>
              <a:t>C</a:t>
            </a:r>
            <a:r>
              <a:rPr lang="zh-TW" altLang="en-US" dirty="0"/>
              <a:t>其實可以是事先計算完成的，因此能夠降低其複雜度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78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我的</a:t>
            </a:r>
            <a:r>
              <a:rPr lang="en-US" altLang="zh-TW" dirty="0"/>
              <a:t>Outline</a:t>
            </a:r>
            <a:r>
              <a:rPr lang="zh-TW" altLang="en-US" dirty="0"/>
              <a:t>大致區分如下 首先會先簡單介紹一下分數傅立葉轉換 也就是</a:t>
            </a:r>
            <a:r>
              <a:rPr lang="en-US" altLang="zh-TW" dirty="0"/>
              <a:t>FRFT</a:t>
            </a:r>
          </a:p>
          <a:p>
            <a:r>
              <a:rPr lang="zh-TW" altLang="en-US" dirty="0"/>
              <a:t>再來說明如何利用</a:t>
            </a:r>
            <a:r>
              <a:rPr lang="en-US" altLang="zh-TW" dirty="0"/>
              <a:t>FRFT</a:t>
            </a:r>
            <a:r>
              <a:rPr lang="zh-TW" altLang="en-US" dirty="0"/>
              <a:t>來進行影像的加密與解密</a:t>
            </a:r>
            <a:endParaRPr lang="en-US" altLang="zh-TW" dirty="0"/>
          </a:p>
          <a:p>
            <a:r>
              <a:rPr lang="zh-TW" altLang="en-US" dirty="0"/>
              <a:t>最後就是這篇論文的結果圖與</a:t>
            </a:r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10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一開始我們先介紹一下分數傅立葉轉換，也就是</a:t>
            </a:r>
            <a:r>
              <a:rPr lang="en-US" altLang="zh-TW" dirty="0"/>
              <a:t>FRFT</a:t>
            </a:r>
          </a:p>
          <a:p>
            <a:r>
              <a:rPr lang="zh-TW" altLang="en-US" dirty="0"/>
              <a:t>雖然老師在課堂上有說明過相關的內容，但還是順著論文的脈絡來簡單說明一下。</a:t>
            </a:r>
            <a:endParaRPr lang="en-US" altLang="zh-TW" dirty="0"/>
          </a:p>
          <a:p>
            <a:r>
              <a:rPr lang="zh-TW" altLang="en-US" dirty="0"/>
              <a:t>分數傅立葉轉換顧名思義就是做分數次的傅立葉轉換，這篇論文的定義寫法如同畫面上所示</a:t>
            </a:r>
            <a:endParaRPr lang="en-US" altLang="zh-TW" dirty="0"/>
          </a:p>
          <a:p>
            <a:r>
              <a:rPr lang="zh-TW" altLang="en-US" dirty="0"/>
              <a:t>其實有點像是老師課堂講義第</a:t>
            </a:r>
            <a:r>
              <a:rPr lang="en-US" altLang="zh-TW" dirty="0"/>
              <a:t>254</a:t>
            </a:r>
            <a:r>
              <a:rPr lang="zh-TW" altLang="en-US" dirty="0"/>
              <a:t>頁的形式放在右下角進行比對，只是</a:t>
            </a:r>
            <a:r>
              <a:rPr lang="en-US" altLang="zh-TW" dirty="0"/>
              <a:t>phi</a:t>
            </a:r>
            <a:r>
              <a:rPr lang="zh-TW" altLang="en-US" dirty="0"/>
              <a:t>把它拆開成</a:t>
            </a:r>
            <a:r>
              <a:rPr lang="en-US" altLang="zh-TW" dirty="0"/>
              <a:t>p</a:t>
            </a:r>
            <a:r>
              <a:rPr lang="zh-TW" altLang="en-US" dirty="0"/>
              <a:t>*</a:t>
            </a:r>
            <a:r>
              <a:rPr lang="en-US" altLang="zh-TW" dirty="0"/>
              <a:t>pi</a:t>
            </a:r>
            <a:r>
              <a:rPr lang="zh-TW" altLang="en-US" dirty="0"/>
              <a:t>除以</a:t>
            </a:r>
            <a:r>
              <a:rPr lang="en-US" altLang="zh-TW" dirty="0"/>
              <a:t>2</a:t>
            </a:r>
            <a:r>
              <a:rPr lang="zh-TW" altLang="en-US" dirty="0"/>
              <a:t>的樣子，那這個</a:t>
            </a:r>
            <a:r>
              <a:rPr lang="en-US" altLang="zh-TW" dirty="0"/>
              <a:t>p</a:t>
            </a:r>
            <a:r>
              <a:rPr lang="zh-TW" altLang="en-US" dirty="0"/>
              <a:t>就相當於做了幾次的傅立葉轉換的意思。</a:t>
            </a:r>
            <a:endParaRPr lang="en-US" altLang="zh-TW" dirty="0"/>
          </a:p>
          <a:p>
            <a:r>
              <a:rPr lang="zh-TW" altLang="en-US" dirty="0"/>
              <a:t>透過</a:t>
            </a:r>
            <a:r>
              <a:rPr lang="en-US" altLang="zh-TW" dirty="0"/>
              <a:t>p</a:t>
            </a:r>
            <a:r>
              <a:rPr lang="zh-TW" altLang="en-US" dirty="0"/>
              <a:t>從</a:t>
            </a:r>
            <a:r>
              <a:rPr lang="en-US" altLang="zh-TW" dirty="0"/>
              <a:t>-2</a:t>
            </a:r>
            <a:r>
              <a:rPr lang="zh-TW" altLang="en-US" dirty="0"/>
              <a:t>到</a:t>
            </a:r>
            <a:r>
              <a:rPr lang="en-US" altLang="zh-TW" dirty="0"/>
              <a:t>2</a:t>
            </a:r>
            <a:r>
              <a:rPr lang="zh-TW" altLang="en-US" dirty="0"/>
              <a:t>的變化，如果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4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不過上面那種是對於連續信號所做的</a:t>
            </a:r>
            <a:r>
              <a:rPr lang="en-US" altLang="zh-TW" dirty="0"/>
              <a:t>FRFT</a:t>
            </a:r>
            <a:r>
              <a:rPr lang="zh-TW" altLang="en-US" dirty="0"/>
              <a:t>，由於影像是離散的信號，因此我們會需要離散形式的</a:t>
            </a:r>
            <a:r>
              <a:rPr lang="en-US" altLang="zh-TW" dirty="0"/>
              <a:t>FRFT</a:t>
            </a:r>
            <a:r>
              <a:rPr lang="zh-TW" altLang="en-US" dirty="0"/>
              <a:t>，簡稱為</a:t>
            </a:r>
            <a:r>
              <a:rPr lang="en-US" altLang="zh-TW" dirty="0"/>
              <a:t>DFRFT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文獻有提到，</a:t>
            </a:r>
            <a:r>
              <a:rPr lang="en-US" altLang="zh-TW" dirty="0"/>
              <a:t>DFRFT</a:t>
            </a:r>
            <a:r>
              <a:rPr lang="zh-TW" altLang="en-US" dirty="0"/>
              <a:t>的做法有滿多種的，這篇論文因為需要做插值，英文稱為</a:t>
            </a:r>
            <a:r>
              <a:rPr lang="en-US" altLang="zh-TW" dirty="0"/>
              <a:t>interpolation</a:t>
            </a:r>
            <a:r>
              <a:rPr lang="zh-TW" altLang="en-US" dirty="0"/>
              <a:t>，所以選擇的其中一種叫做</a:t>
            </a:r>
            <a:r>
              <a:rPr lang="en-US" altLang="zh-TW" dirty="0"/>
              <a:t>sampling discretization</a:t>
            </a:r>
            <a:r>
              <a:rPr lang="zh-TW" altLang="en-US" dirty="0"/>
              <a:t>型態。</a:t>
            </a:r>
            <a:br>
              <a:rPr lang="en-US" altLang="zh-TW" dirty="0"/>
            </a:br>
            <a:r>
              <a:rPr lang="zh-TW" altLang="en-US" dirty="0"/>
              <a:t>這個方法的</a:t>
            </a:r>
            <a:r>
              <a:rPr lang="en-US" altLang="zh-TW" dirty="0"/>
              <a:t>reference</a:t>
            </a:r>
            <a:r>
              <a:rPr lang="zh-TW" altLang="en-US" dirty="0"/>
              <a:t>其實是老師的其中一篇論文</a:t>
            </a:r>
            <a:endParaRPr lang="en-US" altLang="zh-TW" dirty="0"/>
          </a:p>
          <a:p>
            <a:r>
              <a:rPr lang="zh-TW" altLang="en-US" dirty="0"/>
              <a:t>其中</a:t>
            </a:r>
            <a:r>
              <a:rPr lang="en-US" altLang="zh-TW" dirty="0"/>
              <a:t>F</a:t>
            </a:r>
            <a:r>
              <a:rPr lang="zh-TW" altLang="en-US" dirty="0"/>
              <a:t>一種傅立葉矩陣，可以用於等等提到的影像來進行轉換</a:t>
            </a:r>
            <a:endParaRPr lang="en-US" altLang="zh-TW" dirty="0"/>
          </a:p>
          <a:p>
            <a:r>
              <a:rPr lang="zh-TW" altLang="en-US" dirty="0"/>
              <a:t>下標</a:t>
            </a:r>
            <a:r>
              <a:rPr lang="en-US" altLang="zh-TW" dirty="0"/>
              <a:t>p</a:t>
            </a:r>
            <a:r>
              <a:rPr lang="zh-TW" altLang="en-US" dirty="0"/>
              <a:t>也一樣代表了做幾次傅立葉轉換的意思</a:t>
            </a:r>
            <a:endParaRPr lang="en-US" altLang="zh-TW" dirty="0"/>
          </a:p>
          <a:p>
            <a:r>
              <a:rPr lang="zh-TW" altLang="en-US" dirty="0"/>
              <a:t>倒</a:t>
            </a:r>
            <a:r>
              <a:rPr lang="en-US" altLang="zh-TW" dirty="0"/>
              <a:t>A</a:t>
            </a:r>
            <a:r>
              <a:rPr lang="zh-TW" altLang="en-US" dirty="0"/>
              <a:t>念作</a:t>
            </a:r>
            <a:r>
              <a:rPr lang="en-US" altLang="zh-TW" dirty="0"/>
              <a:t>Lambda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4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由於我們影像加密送到接收端後，也需要解密才能夠得知我們所需要的訊息</a:t>
            </a:r>
            <a:endParaRPr lang="en-US" altLang="zh-TW" dirty="0"/>
          </a:p>
          <a:p>
            <a:r>
              <a:rPr lang="zh-TW" altLang="en-US" dirty="0"/>
              <a:t>因此除了正的</a:t>
            </a:r>
            <a:r>
              <a:rPr lang="en-US" altLang="zh-TW" dirty="0"/>
              <a:t>DFRFT</a:t>
            </a:r>
            <a:r>
              <a:rPr lang="zh-TW" altLang="en-US" dirty="0"/>
              <a:t>要了解以外，我們也需要了解逆向的</a:t>
            </a:r>
            <a:r>
              <a:rPr lang="en-US" altLang="zh-TW" dirty="0"/>
              <a:t>DFRFT</a:t>
            </a:r>
            <a:r>
              <a:rPr lang="zh-TW" altLang="en-US" dirty="0"/>
              <a:t>，就是</a:t>
            </a:r>
            <a:r>
              <a:rPr lang="en-US" altLang="zh-TW" dirty="0"/>
              <a:t>inverse DFRFT</a:t>
            </a:r>
            <a:r>
              <a:rPr lang="zh-TW" altLang="en-US" dirty="0"/>
              <a:t>，簡稱為</a:t>
            </a:r>
            <a:r>
              <a:rPr lang="en-US" altLang="zh-TW" dirty="0"/>
              <a:t>IDFRFT</a:t>
            </a:r>
          </a:p>
          <a:p>
            <a:r>
              <a:rPr lang="zh-TW" altLang="en-US" dirty="0"/>
              <a:t>其實原理很簡單的就是做</a:t>
            </a:r>
            <a:r>
              <a:rPr lang="en-US" altLang="zh-TW" dirty="0"/>
              <a:t>-p</a:t>
            </a:r>
            <a:r>
              <a:rPr lang="zh-TW" altLang="en-US" dirty="0"/>
              <a:t>次傅立葉轉換的意思，可以推導成將原本的</a:t>
            </a:r>
            <a:r>
              <a:rPr lang="en-US" altLang="zh-TW" dirty="0"/>
              <a:t>DFRFT</a:t>
            </a:r>
            <a:r>
              <a:rPr lang="zh-TW" altLang="en-US" dirty="0"/>
              <a:t>做</a:t>
            </a:r>
            <a:r>
              <a:rPr lang="en-US" altLang="zh-TW" dirty="0"/>
              <a:t>Hermite transpose</a:t>
            </a:r>
          </a:p>
          <a:p>
            <a:r>
              <a:rPr lang="en-US" altLang="zh-TW" dirty="0"/>
              <a:t>Hermite transpose</a:t>
            </a:r>
            <a:r>
              <a:rPr lang="zh-TW" altLang="en-US" dirty="0"/>
              <a:t>其實是</a:t>
            </a:r>
            <a:r>
              <a:rPr lang="en-US" altLang="zh-TW" dirty="0"/>
              <a:t>conjugate transpose</a:t>
            </a:r>
            <a:r>
              <a:rPr lang="zh-TW" altLang="en-US" dirty="0"/>
              <a:t>的意思，翻譯為共軛轉置。</a:t>
            </a:r>
            <a:endParaRPr lang="en-US" altLang="zh-TW" dirty="0"/>
          </a:p>
          <a:p>
            <a:r>
              <a:rPr lang="zh-TW" altLang="en-US" dirty="0"/>
              <a:t>一般的</a:t>
            </a:r>
            <a:r>
              <a:rPr lang="en-US" altLang="zh-TW" dirty="0"/>
              <a:t>transpose</a:t>
            </a:r>
            <a:r>
              <a:rPr lang="zh-TW" altLang="en-US" dirty="0"/>
              <a:t>就是將一個矩陣的行列互換嘛，加上</a:t>
            </a:r>
            <a:r>
              <a:rPr lang="en-US" altLang="zh-TW" dirty="0"/>
              <a:t>conjugate</a:t>
            </a:r>
            <a:r>
              <a:rPr lang="zh-TW" altLang="en-US" dirty="0"/>
              <a:t>就只是多了將矩陣中的每個元素來做</a:t>
            </a:r>
            <a:r>
              <a:rPr lang="en-US" altLang="zh-TW" dirty="0"/>
              <a:t>conjugate</a:t>
            </a:r>
            <a:r>
              <a:rPr lang="zh-TW" altLang="en-US" dirty="0"/>
              <a:t>，</a:t>
            </a:r>
            <a:r>
              <a:rPr lang="en-US" altLang="zh-TW" dirty="0"/>
              <a:t>+j</a:t>
            </a:r>
            <a:r>
              <a:rPr lang="zh-TW" altLang="en-US" dirty="0"/>
              <a:t>變成</a:t>
            </a:r>
            <a:r>
              <a:rPr lang="en-US" altLang="zh-TW" dirty="0"/>
              <a:t>-j</a:t>
            </a:r>
            <a:r>
              <a:rPr lang="zh-TW" altLang="en-US" dirty="0"/>
              <a:t>的意思。</a:t>
            </a:r>
            <a:br>
              <a:rPr lang="en-US" altLang="zh-TW" dirty="0"/>
            </a:br>
            <a:r>
              <a:rPr lang="zh-TW" altLang="en-US" dirty="0"/>
              <a:t>所以要做</a:t>
            </a:r>
            <a:r>
              <a:rPr lang="en-US" altLang="zh-TW" dirty="0"/>
              <a:t>Inverse</a:t>
            </a:r>
            <a:r>
              <a:rPr lang="zh-TW" altLang="en-US" dirty="0"/>
              <a:t>其實也不難，只要做</a:t>
            </a:r>
            <a:r>
              <a:rPr lang="en-US" altLang="zh-TW" dirty="0"/>
              <a:t>conjugate transpose</a:t>
            </a:r>
            <a:r>
              <a:rPr lang="zh-TW" altLang="en-US" dirty="0"/>
              <a:t>即可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4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再來就是進到第一個主題，也就是影像加密的方法。</a:t>
            </a:r>
            <a:endParaRPr lang="en-US" altLang="zh-TW" dirty="0"/>
          </a:p>
          <a:p>
            <a:r>
              <a:rPr lang="zh-TW" altLang="en-US" dirty="0"/>
              <a:t>因為有利用到插值的技巧，所以一開始我們會把一張</a:t>
            </a:r>
            <a:r>
              <a:rPr lang="en-US" altLang="zh-TW" dirty="0"/>
              <a:t>A</a:t>
            </a:r>
            <a:r>
              <a:rPr lang="zh-TW" altLang="en-US" dirty="0"/>
              <a:t>乘</a:t>
            </a:r>
            <a:r>
              <a:rPr lang="en-US" altLang="zh-TW" dirty="0"/>
              <a:t>B</a:t>
            </a:r>
            <a:r>
              <a:rPr lang="zh-TW" altLang="en-US" dirty="0"/>
              <a:t>的圖片切分乘</a:t>
            </a:r>
            <a:r>
              <a:rPr lang="en-US" altLang="zh-TW" dirty="0"/>
              <a:t>M</a:t>
            </a:r>
            <a:r>
              <a:rPr lang="zh-TW" altLang="en-US" dirty="0"/>
              <a:t>乘</a:t>
            </a:r>
            <a:r>
              <a:rPr lang="en-US" altLang="zh-TW" dirty="0"/>
              <a:t>N</a:t>
            </a:r>
            <a:r>
              <a:rPr lang="zh-TW" altLang="en-US" dirty="0"/>
              <a:t>的</a:t>
            </a:r>
            <a:r>
              <a:rPr lang="en-US" altLang="zh-TW" dirty="0" err="1"/>
              <a:t>subimages</a:t>
            </a:r>
            <a:r>
              <a:rPr lang="zh-TW" altLang="en-US" dirty="0"/>
              <a:t>，也就是</a:t>
            </a:r>
            <a:r>
              <a:rPr lang="en-US" altLang="zh-TW" dirty="0"/>
              <a:t>Sab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02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這一頁的看起來有點複雜，但是說簡單一點就是把每一個</a:t>
            </a:r>
            <a:r>
              <a:rPr lang="en-US" altLang="zh-TW" dirty="0" err="1"/>
              <a:t>subimage</a:t>
            </a:r>
            <a:r>
              <a:rPr lang="zh-TW" altLang="en-US" dirty="0"/>
              <a:t>先做完</a:t>
            </a:r>
            <a:r>
              <a:rPr lang="en-US" altLang="zh-TW" dirty="0"/>
              <a:t>IDRFT</a:t>
            </a:r>
            <a:r>
              <a:rPr lang="zh-TW" altLang="en-US" dirty="0"/>
              <a:t>以後再透過插植的方法讓這些</a:t>
            </a:r>
            <a:r>
              <a:rPr lang="en-US" altLang="zh-TW" dirty="0" err="1"/>
              <a:t>subimage</a:t>
            </a:r>
            <a:r>
              <a:rPr lang="zh-TW" altLang="en-US" dirty="0"/>
              <a:t>變成原本</a:t>
            </a:r>
            <a:r>
              <a:rPr lang="en-US" altLang="zh-TW" dirty="0"/>
              <a:t>a</a:t>
            </a:r>
            <a:r>
              <a:rPr lang="zh-TW" altLang="en-US" dirty="0"/>
              <a:t>乘</a:t>
            </a:r>
            <a:r>
              <a:rPr lang="en-US" altLang="zh-TW" dirty="0"/>
              <a:t>b</a:t>
            </a:r>
            <a:r>
              <a:rPr lang="zh-TW" altLang="en-US" dirty="0"/>
              <a:t>的大小</a:t>
            </a:r>
            <a:endParaRPr lang="en-US" altLang="zh-TW" dirty="0"/>
          </a:p>
          <a:p>
            <a:r>
              <a:rPr lang="en-US" altLang="zh-TW" dirty="0"/>
              <a:t>S</a:t>
            </a:r>
            <a:r>
              <a:rPr lang="zh-TW" altLang="en-US" dirty="0"/>
              <a:t>經過</a:t>
            </a:r>
            <a:r>
              <a:rPr lang="en-US" altLang="zh-TW" dirty="0"/>
              <a:t>IDRFT</a:t>
            </a:r>
            <a:r>
              <a:rPr lang="zh-TW" altLang="en-US" dirty="0"/>
              <a:t>以後變成</a:t>
            </a:r>
            <a:r>
              <a:rPr lang="en-US" altLang="zh-TW" dirty="0"/>
              <a:t>X</a:t>
            </a:r>
          </a:p>
          <a:p>
            <a:r>
              <a:rPr lang="en-US" altLang="zh-TW" dirty="0"/>
              <a:t>X</a:t>
            </a:r>
            <a:r>
              <a:rPr lang="zh-TW" altLang="en-US" dirty="0"/>
              <a:t>再透過</a:t>
            </a:r>
            <a:r>
              <a:rPr lang="en-US" altLang="zh-TW" dirty="0"/>
              <a:t>D</a:t>
            </a:r>
            <a:r>
              <a:rPr lang="zh-TW" altLang="en-US" dirty="0"/>
              <a:t>跟</a:t>
            </a:r>
            <a:r>
              <a:rPr lang="en-US" altLang="zh-TW" dirty="0"/>
              <a:t>E</a:t>
            </a:r>
            <a:r>
              <a:rPr lang="zh-TW" altLang="en-US" dirty="0"/>
              <a:t>來插植，變成加密過的</a:t>
            </a:r>
            <a:r>
              <a:rPr lang="en-US" altLang="zh-TW" dirty="0" err="1"/>
              <a:t>subimage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02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有關插值的矩陣</a:t>
            </a:r>
            <a:r>
              <a:rPr lang="en-US" altLang="zh-TW" dirty="0"/>
              <a:t>D</a:t>
            </a:r>
            <a:r>
              <a:rPr lang="zh-TW" altLang="en-US" dirty="0"/>
              <a:t>跟</a:t>
            </a:r>
            <a:r>
              <a:rPr lang="en-US" altLang="zh-TW" dirty="0"/>
              <a:t>E</a:t>
            </a:r>
            <a:r>
              <a:rPr lang="zh-TW" altLang="en-US" dirty="0"/>
              <a:t>，它們的值會透過這些式子計算</a:t>
            </a:r>
            <a:endParaRPr lang="en-US" altLang="zh-TW" dirty="0"/>
          </a:p>
          <a:p>
            <a:r>
              <a:rPr lang="en-US" altLang="zh-TW" dirty="0"/>
              <a:t>D</a:t>
            </a:r>
            <a:r>
              <a:rPr lang="zh-TW" altLang="en-US" dirty="0"/>
              <a:t>是針對</a:t>
            </a:r>
            <a:r>
              <a:rPr lang="en-US" altLang="zh-TW" dirty="0"/>
              <a:t>M</a:t>
            </a:r>
            <a:r>
              <a:rPr lang="zh-TW" altLang="en-US" dirty="0"/>
              <a:t>的方向來進行插值</a:t>
            </a:r>
            <a:endParaRPr lang="en-US" altLang="zh-TW" dirty="0"/>
          </a:p>
          <a:p>
            <a:r>
              <a:rPr lang="en-US" altLang="zh-TW" dirty="0"/>
              <a:t>E</a:t>
            </a:r>
            <a:r>
              <a:rPr lang="zh-TW" altLang="en-US" dirty="0"/>
              <a:t>是針對</a:t>
            </a:r>
            <a:r>
              <a:rPr lang="en-US" altLang="zh-TW" dirty="0"/>
              <a:t>N</a:t>
            </a:r>
            <a:r>
              <a:rPr lang="zh-TW" altLang="en-US" dirty="0"/>
              <a:t>的方向來進行插值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02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最後我們加密後的圖片就是直接把所有加密後的</a:t>
            </a:r>
            <a:r>
              <a:rPr lang="en-US" altLang="zh-TW" dirty="0" err="1"/>
              <a:t>subimage</a:t>
            </a:r>
            <a:r>
              <a:rPr lang="zh-TW" altLang="en-US" dirty="0"/>
              <a:t>給加起來，這樣就完成了加密的工作。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483E-966A-45A9-BB68-8B4DF1465F3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02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t="483" r="19811" b="28115"/>
          <a:stretch/>
        </p:blipFill>
        <p:spPr>
          <a:xfrm flipH="1">
            <a:off x="7824194" y="3861048"/>
            <a:ext cx="5260820" cy="381642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3893615"/>
            <a:ext cx="7114976" cy="13681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fr-CA" sz="2400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fr-CA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790" y="-243408"/>
            <a:ext cx="6480043" cy="2127996"/>
          </a:xfrm>
          <a:prstGeom prst="rect">
            <a:avLst/>
          </a:prstGeom>
        </p:spPr>
      </p:pic>
      <p:pic>
        <p:nvPicPr>
          <p:cNvPr id="1026" name="Picture 2" descr="國立臺灣科技大學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49" y="44624"/>
            <a:ext cx="2505539" cy="50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"/>
          <p:cNvSpPr>
            <a:spLocks noChangeArrowheads="1"/>
          </p:cNvSpPr>
          <p:nvPr userDrawn="1"/>
        </p:nvSpPr>
        <p:spPr bwMode="auto">
          <a:xfrm>
            <a:off x="334435" y="3573464"/>
            <a:ext cx="11523133" cy="71437"/>
          </a:xfrm>
          <a:prstGeom prst="rect">
            <a:avLst/>
          </a:prstGeom>
          <a:solidFill>
            <a:srgbClr val="438BC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624420" y="3429003"/>
            <a:ext cx="1822449" cy="14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ja-JP" altLang="en-US" dirty="0"/>
          </a:p>
        </p:txBody>
      </p:sp>
      <p:grpSp>
        <p:nvGrpSpPr>
          <p:cNvPr id="37" name="Group 17"/>
          <p:cNvGrpSpPr>
            <a:grpSpLocks/>
          </p:cNvGrpSpPr>
          <p:nvPr userDrawn="1"/>
        </p:nvGrpSpPr>
        <p:grpSpPr bwMode="auto">
          <a:xfrm rot="-10800000">
            <a:off x="114302" y="6465888"/>
            <a:ext cx="412751" cy="309562"/>
            <a:chOff x="113" y="4020"/>
            <a:chExt cx="195" cy="195"/>
          </a:xfrm>
          <a:solidFill>
            <a:srgbClr val="007B9D"/>
          </a:solidFill>
        </p:grpSpPr>
        <p:sp>
          <p:nvSpPr>
            <p:cNvPr id="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5" name="Rectangle 8"/>
          <p:cNvSpPr>
            <a:spLocks noChangeArrowheads="1"/>
          </p:cNvSpPr>
          <p:nvPr userDrawn="1"/>
        </p:nvSpPr>
        <p:spPr bwMode="auto">
          <a:xfrm>
            <a:off x="1670247" y="980728"/>
            <a:ext cx="2505540" cy="45719"/>
          </a:xfrm>
          <a:prstGeom prst="rect">
            <a:avLst/>
          </a:prstGeom>
          <a:solidFill>
            <a:srgbClr val="01A89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11"/>
          <p:cNvSpPr>
            <a:spLocks noChangeArrowheads="1"/>
          </p:cNvSpPr>
          <p:nvPr userDrawn="1"/>
        </p:nvSpPr>
        <p:spPr bwMode="auto">
          <a:xfrm>
            <a:off x="11857567" y="115888"/>
            <a:ext cx="190500" cy="144462"/>
          </a:xfrm>
          <a:prstGeom prst="rect">
            <a:avLst/>
          </a:prstGeom>
          <a:solidFill>
            <a:srgbClr val="438BC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12"/>
          <p:cNvSpPr>
            <a:spLocks noChangeArrowheads="1"/>
          </p:cNvSpPr>
          <p:nvPr userDrawn="1"/>
        </p:nvSpPr>
        <p:spPr bwMode="auto">
          <a:xfrm>
            <a:off x="11635319" y="115888"/>
            <a:ext cx="190500" cy="144462"/>
          </a:xfrm>
          <a:prstGeom prst="rect">
            <a:avLst/>
          </a:prstGeom>
          <a:solidFill>
            <a:srgbClr val="438BC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13"/>
          <p:cNvSpPr>
            <a:spLocks noChangeArrowheads="1"/>
          </p:cNvSpPr>
          <p:nvPr userDrawn="1"/>
        </p:nvSpPr>
        <p:spPr bwMode="auto">
          <a:xfrm>
            <a:off x="11857567" y="280988"/>
            <a:ext cx="190500" cy="144462"/>
          </a:xfrm>
          <a:prstGeom prst="rect">
            <a:avLst/>
          </a:prstGeom>
          <a:solidFill>
            <a:srgbClr val="438BC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21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11376588" y="6491600"/>
            <a:ext cx="815413" cy="71884"/>
          </a:xfrm>
          <a:prstGeom prst="rect">
            <a:avLst/>
          </a:prstGeom>
          <a:solidFill>
            <a:srgbClr val="007B9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5413" y="1358678"/>
            <a:ext cx="10766987" cy="49999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sz="2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sz="18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sz="1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fr-CA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76588" y="6569648"/>
            <a:ext cx="815413" cy="28835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65BA5275-71D4-4592-8EF7-F602C587B2CD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pic>
        <p:nvPicPr>
          <p:cNvPr id="36" name="圖片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19" y="6593919"/>
            <a:ext cx="3135837" cy="168503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9548" y="6558082"/>
            <a:ext cx="1745648" cy="215401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17" y="6381328"/>
            <a:ext cx="1544192" cy="164578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4735" y="6399237"/>
            <a:ext cx="1592956" cy="170674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 userDrawn="1"/>
        </p:nvPicPr>
        <p:blipFill rotWithShape="1">
          <a:blip r:embed="rId6"/>
          <a:srcRect l="6326"/>
          <a:stretch/>
        </p:blipFill>
        <p:spPr>
          <a:xfrm>
            <a:off x="338353" y="524804"/>
            <a:ext cx="1254155" cy="815964"/>
          </a:xfrm>
          <a:prstGeom prst="rect">
            <a:avLst/>
          </a:prstGeom>
        </p:spPr>
      </p:pic>
      <p:sp>
        <p:nvSpPr>
          <p:cNvPr id="19" name="Rectangle 8"/>
          <p:cNvSpPr>
            <a:spLocks noChangeArrowheads="1"/>
          </p:cNvSpPr>
          <p:nvPr userDrawn="1"/>
        </p:nvSpPr>
        <p:spPr bwMode="auto">
          <a:xfrm flipV="1">
            <a:off x="1295468" y="937817"/>
            <a:ext cx="10286933" cy="45719"/>
          </a:xfrm>
          <a:prstGeom prst="rect">
            <a:avLst/>
          </a:prstGeom>
          <a:solidFill>
            <a:srgbClr val="01A89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132" y="263454"/>
            <a:ext cx="9217024" cy="64807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504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41"/>
            <a:ext cx="109728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763"/>
            <a:ext cx="10972800" cy="497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7" Type="http://schemas.openxmlformats.org/officeDocument/2006/relationships/image" Target="../media/image38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3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31.png"/><Relationship Id="rId7" Type="http://schemas.openxmlformats.org/officeDocument/2006/relationships/image" Target="../media/image40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390.png"/><Relationship Id="rId10" Type="http://schemas.openxmlformats.org/officeDocument/2006/relationships/image" Target="../media/image430.png"/><Relationship Id="rId9" Type="http://schemas.openxmlformats.org/officeDocument/2006/relationships/image" Target="../media/image420.png"/><Relationship Id="rId14" Type="http://schemas.openxmlformats.org/officeDocument/2006/relationships/image" Target="../media/image44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7" Type="http://schemas.openxmlformats.org/officeDocument/2006/relationships/image" Target="../media/image4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0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07368" y="2130428"/>
            <a:ext cx="11449272" cy="1470025"/>
          </a:xfrm>
        </p:spPr>
        <p:txBody>
          <a:bodyPr/>
          <a:lstStyle/>
          <a:p>
            <a:r>
              <a:rPr lang="en-US" altLang="zh-TW" sz="3500" dirty="0"/>
              <a:t>Image Encryption With </a:t>
            </a:r>
            <a:r>
              <a:rPr lang="en-US" altLang="zh-TW" sz="3500" dirty="0" err="1"/>
              <a:t>Multiorders</a:t>
            </a:r>
            <a:r>
              <a:rPr lang="en-US" altLang="zh-TW" sz="3500" dirty="0"/>
              <a:t> of Fractional</a:t>
            </a:r>
            <a:br>
              <a:rPr lang="en-US" altLang="zh-TW" sz="3500" dirty="0"/>
            </a:br>
            <a:r>
              <a:rPr lang="en-US" altLang="zh-TW" sz="3500" dirty="0"/>
              <a:t>Fourier Transforms</a:t>
            </a:r>
            <a:endParaRPr lang="zh-TW" altLang="en-US" sz="35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407368" y="3861048"/>
            <a:ext cx="4102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Professor : </a:t>
            </a:r>
            <a:r>
              <a:rPr lang="en-US" altLang="zh-TW" dirty="0" err="1">
                <a:ea typeface="標楷體" panose="03000509000000000000" pitchFamily="65" charset="-120"/>
                <a:cs typeface="Times New Roman" panose="02020603050405020304" pitchFamily="18" charset="0"/>
              </a:rPr>
              <a:t>Jian-Jiun</a:t>
            </a: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 Ding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Presenter : </a:t>
            </a:r>
            <a:r>
              <a:rPr lang="en-US" altLang="zh-TW" dirty="0"/>
              <a:t>Chun-Hung Kao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Date :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2023/12/19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2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13"/>
    </mc:Choice>
    <mc:Fallback xmlns="">
      <p:transition spd="slow" advTm="340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Brief example (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</a:rPr>
                      <m:t>𝑁</m:t>
                    </m:r>
                    <m:r>
                      <a:rPr lang="en-US" altLang="zh-TW" sz="2400" i="1" smtClean="0">
                        <a:latin typeface="Cambria Math"/>
                      </a:rPr>
                      <m:t>=</m:t>
                    </m:r>
                    <m:r>
                      <a:rPr lang="en-US" altLang="zh-TW" sz="2400" i="1" smtClean="0">
                        <a:latin typeface="Cambria Math"/>
                      </a:rPr>
                      <m:t>𝑀</m:t>
                    </m:r>
                    <m:r>
                      <a:rPr lang="en-US" altLang="zh-TW" sz="240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93" t="-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Image Encryption</a:t>
            </a: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46661"/>
              </p:ext>
            </p:extLst>
          </p:nvPr>
        </p:nvGraphicFramePr>
        <p:xfrm>
          <a:off x="8832304" y="3284984"/>
          <a:ext cx="2880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381926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69369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07892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7621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8030932" y="1273642"/>
                <a:ext cx="1835118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/>
                        </a:rPr>
                        <m:t>𝒀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932" y="1273642"/>
                <a:ext cx="1835118" cy="865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>
            <a:off x="8724611" y="3300820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8877011" y="3175167"/>
            <a:ext cx="14311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FADA81C-B230-41D7-84E3-5482D34B2D62}"/>
                  </a:ext>
                </a:extLst>
              </p:cNvPr>
              <p:cNvSpPr txBox="1"/>
              <p:nvPr/>
            </p:nvSpPr>
            <p:spPr>
              <a:xfrm>
                <a:off x="511734" y="2015796"/>
                <a:ext cx="5802849" cy="627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𝑀</m:t>
                          </m:r>
                        </m:sup>
                      </m:sSubSup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8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,2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80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FADA81C-B230-41D7-84E3-5482D34B2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34" y="2015796"/>
                <a:ext cx="5802849" cy="6273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99D0B32-140F-48C9-BFB5-72EFC45F477D}"/>
                  </a:ext>
                </a:extLst>
              </p:cNvPr>
              <p:cNvSpPr txBox="1"/>
              <p:nvPr/>
            </p:nvSpPr>
            <p:spPr>
              <a:xfrm>
                <a:off x="989689" y="3053268"/>
                <a:ext cx="5823710" cy="2446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1" i="1" smtClean="0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zh-TW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1" i="1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×</m:t>
                          </m:r>
                          <m:r>
                            <a:rPr lang="en-US" altLang="zh-TW" sz="16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1" i="1"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022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022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011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022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022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99D0B32-140F-48C9-BFB5-72EFC45F4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89" y="3053268"/>
                <a:ext cx="5823710" cy="2446054"/>
              </a:xfrm>
              <a:prstGeom prst="rect">
                <a:avLst/>
              </a:prstGeom>
              <a:blipFill>
                <a:blip r:embed="rId11"/>
                <a:stretch>
                  <a:fillRect r="-2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38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55"/>
    </mc:Choice>
    <mc:Fallback xmlns="">
      <p:transition spd="slow" advTm="1652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Image Encryption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7700730-B131-491B-B9A6-9F208470BDBB}"/>
                  </a:ext>
                </a:extLst>
              </p:cNvPr>
              <p:cNvSpPr/>
              <p:nvPr/>
            </p:nvSpPr>
            <p:spPr>
              <a:xfrm>
                <a:off x="1594931" y="4005064"/>
                <a:ext cx="1296144" cy="129614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Split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TW" dirty="0"/>
              </a:p>
              <a:p>
                <a:pPr algn="ctr"/>
                <a:r>
                  <a:rPr lang="en-US" altLang="zh-TW" dirty="0"/>
                  <a:t>subimages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7700730-B131-491B-B9A6-9F208470B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31" y="4005064"/>
                <a:ext cx="1296144" cy="1296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9BC5C59A-29D3-4186-812D-A3ED10BDE670}"/>
              </a:ext>
            </a:extLst>
          </p:cNvPr>
          <p:cNvSpPr/>
          <p:nvPr/>
        </p:nvSpPr>
        <p:spPr>
          <a:xfrm>
            <a:off x="4123057" y="4005064"/>
            <a:ext cx="1296144" cy="12961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Do IDFRFT on each </a:t>
            </a:r>
            <a:r>
              <a:rPr lang="en-US" altLang="zh-TW" dirty="0" err="1"/>
              <a:t>subimage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6C9825C-46E8-4DC3-ABFA-12C104052651}"/>
              </a:ext>
            </a:extLst>
          </p:cNvPr>
          <p:cNvSpPr/>
          <p:nvPr/>
        </p:nvSpPr>
        <p:spPr>
          <a:xfrm>
            <a:off x="6651183" y="4005064"/>
            <a:ext cx="1296144" cy="12961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Interpolate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BAB5E09-F945-41DE-A75B-295C5498B48B}"/>
              </a:ext>
            </a:extLst>
          </p:cNvPr>
          <p:cNvSpPr/>
          <p:nvPr/>
        </p:nvSpPr>
        <p:spPr>
          <a:xfrm>
            <a:off x="9179309" y="4005064"/>
            <a:ext cx="1296144" cy="12961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Sum all</a:t>
            </a:r>
          </a:p>
          <a:p>
            <a:pPr algn="ctr"/>
            <a:r>
              <a:rPr lang="en-US" altLang="zh-TW" dirty="0" err="1"/>
              <a:t>subimages</a:t>
            </a:r>
            <a:endParaRPr lang="zh-TW" altLang="en-US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AE1A331-74A8-4412-9BB1-2D71115CDB5E}"/>
              </a:ext>
            </a:extLst>
          </p:cNvPr>
          <p:cNvCxnSpPr>
            <a:stCxn id="5" idx="3"/>
            <a:endCxn id="20" idx="1"/>
          </p:cNvCxnSpPr>
          <p:nvPr/>
        </p:nvCxnSpPr>
        <p:spPr>
          <a:xfrm>
            <a:off x="2891075" y="4653136"/>
            <a:ext cx="12319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053907EB-6A6C-4B6A-8692-A8D6709103AE}"/>
              </a:ext>
            </a:extLst>
          </p:cNvPr>
          <p:cNvCxnSpPr/>
          <p:nvPr/>
        </p:nvCxnSpPr>
        <p:spPr>
          <a:xfrm>
            <a:off x="5419201" y="4653136"/>
            <a:ext cx="12319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3E79F51D-BBCE-415A-985F-12BD7E9108C0}"/>
              </a:ext>
            </a:extLst>
          </p:cNvPr>
          <p:cNvCxnSpPr/>
          <p:nvPr/>
        </p:nvCxnSpPr>
        <p:spPr>
          <a:xfrm>
            <a:off x="7947327" y="4653136"/>
            <a:ext cx="12319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C1E0787-DB0C-4B0C-B557-E46927C934DF}"/>
                  </a:ext>
                </a:extLst>
              </p:cNvPr>
              <p:cNvSpPr txBox="1"/>
              <p:nvPr/>
            </p:nvSpPr>
            <p:spPr>
              <a:xfrm>
                <a:off x="1450915" y="2668270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Input image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latin typeface="Cambria Math"/>
                      </a:rPr>
                      <m:t>𝑺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C1E0787-DB0C-4B0C-B557-E46927C93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15" y="2668270"/>
                <a:ext cx="1584176" cy="369332"/>
              </a:xfrm>
              <a:prstGeom prst="rect">
                <a:avLst/>
              </a:prstGeom>
              <a:blipFill>
                <a:blip r:embed="rId6"/>
                <a:stretch>
                  <a:fillRect l="-2692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20E3683-01BB-4DA4-AD63-817E90F95C5C}"/>
                  </a:ext>
                </a:extLst>
              </p:cNvPr>
              <p:cNvSpPr txBox="1"/>
              <p:nvPr/>
            </p:nvSpPr>
            <p:spPr>
              <a:xfrm>
                <a:off x="8740743" y="2668270"/>
                <a:ext cx="21732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Encrypted image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20E3683-01BB-4DA4-AD63-817E90F95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743" y="2668270"/>
                <a:ext cx="2173275" cy="369332"/>
              </a:xfrm>
              <a:prstGeom prst="rect">
                <a:avLst/>
              </a:prstGeom>
              <a:blipFill>
                <a:blip r:embed="rId7"/>
                <a:stretch>
                  <a:fillRect l="-1124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DE180FF-61FD-420C-B582-8611A1E7F3FA}"/>
              </a:ext>
            </a:extLst>
          </p:cNvPr>
          <p:cNvCxnSpPr>
            <a:stCxn id="33" idx="2"/>
            <a:endCxn id="5" idx="0"/>
          </p:cNvCxnSpPr>
          <p:nvPr/>
        </p:nvCxnSpPr>
        <p:spPr>
          <a:xfrm>
            <a:off x="2243003" y="3037602"/>
            <a:ext cx="0" cy="9674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B5793C08-BB43-4322-A78A-8F5EDDAB5A67}"/>
              </a:ext>
            </a:extLst>
          </p:cNvPr>
          <p:cNvCxnSpPr>
            <a:stCxn id="24" idx="0"/>
            <a:endCxn id="34" idx="2"/>
          </p:cNvCxnSpPr>
          <p:nvPr/>
        </p:nvCxnSpPr>
        <p:spPr>
          <a:xfrm flipV="1">
            <a:off x="9827381" y="3037602"/>
            <a:ext cx="0" cy="9674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F7297A50-26CC-44E3-8674-0F237055B883}"/>
                  </a:ext>
                </a:extLst>
              </p:cNvPr>
              <p:cNvSpPr txBox="1"/>
              <p:nvPr/>
            </p:nvSpPr>
            <p:spPr>
              <a:xfrm>
                <a:off x="3980371" y="36357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Key order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F7297A50-26CC-44E3-8674-0F237055B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371" y="3635732"/>
                <a:ext cx="1584176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5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60"/>
    </mc:Choice>
    <mc:Fallback xmlns="">
      <p:transition spd="slow" advTm="770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Known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𝑫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</m:t>
                    </m:r>
                    <m:r>
                      <a:rPr lang="en-US" altLang="zh-TW" b="0" i="1" smtClean="0">
                        <a:latin typeface="Cambria Math"/>
                      </a:rPr>
                      <m:t>×</m:t>
                    </m:r>
                    <m:r>
                      <a:rPr lang="en-US" altLang="zh-TW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TW" dirty="0"/>
                  <a:t> linear equations in this form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793" t="-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Image Decryption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426235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2, 2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426235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22" t="-422" r="-100844" b="-100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422" t="-422" r="-844" b="-100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22" t="-100422" r="-100844" b="-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422" t="-100422" r="-844" b="-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1064143" y="2742420"/>
                <a:ext cx="6663940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smtClean="0">
                                  <a:latin typeface="Cambria Math"/>
                                </a:rPr>
                                <m:t>𝒀</m:t>
                              </m:r>
                            </m:e>
                          </m:d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,1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 smtClean="0">
                                              <a:latin typeface="Cambria Math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,2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43" y="2742420"/>
                <a:ext cx="6663940" cy="8654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>
            <a:off x="8724611" y="3300820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8877011" y="3175167"/>
            <a:ext cx="14311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4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97"/>
    </mc:Choice>
    <mc:Fallback xmlns="">
      <p:transition spd="slow" advTm="7899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IDFRFT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of decrypted </a:t>
                </a:r>
                <a:r>
                  <a:rPr lang="en-US" altLang="zh-TW" dirty="0" err="1"/>
                  <a:t>subimage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793" t="-6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Image Decryption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6639236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2, 2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6639236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22" t="-422" r="-100844" b="-100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422" t="-422" r="-844" b="-100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22" t="-100422" r="-100844" b="-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422" t="-100422" r="-844" b="-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599391" y="2198832"/>
                <a:ext cx="3005438" cy="420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000" b="1" i="1" smtClean="0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000" b="1" i="1" smtClean="0">
                                          <a:latin typeface="Cambria Math"/>
                                        </a:rPr>
                                        <m:t>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91" y="2198832"/>
                <a:ext cx="3005438" cy="420756"/>
              </a:xfrm>
              <a:prstGeom prst="rect">
                <a:avLst/>
              </a:prstGeom>
              <a:blipFill rotWithShape="1">
                <a:blip r:embed="rId7"/>
                <a:stretch>
                  <a:fillRect t="-17391" b="-57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1967543" y="2810136"/>
                <a:ext cx="1948931" cy="326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000" b="1" i="1">
                                  <a:latin typeface="Cambria Math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0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43" y="2810136"/>
                <a:ext cx="1948931" cy="326756"/>
              </a:xfrm>
              <a:prstGeom prst="rect">
                <a:avLst/>
              </a:prstGeom>
              <a:blipFill rotWithShape="1">
                <a:blip r:embed="rId8"/>
                <a:stretch>
                  <a:fillRect l="-3448"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1991544" y="4168696"/>
                <a:ext cx="5473293" cy="442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𝑙𝑁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+1,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,2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4168696"/>
                <a:ext cx="5473293" cy="442942"/>
              </a:xfrm>
              <a:prstGeom prst="rect">
                <a:avLst/>
              </a:prstGeom>
              <a:blipFill rotWithShape="1">
                <a:blip r:embed="rId9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1991544" y="3670152"/>
                <a:ext cx="4752391" cy="50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000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smtClean="0">
                                  <a:latin typeface="Cambria Math"/>
                                </a:rPr>
                                <m:t>𝒀</m:t>
                              </m:r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3670152"/>
                <a:ext cx="4752391" cy="501356"/>
              </a:xfrm>
              <a:prstGeom prst="rect">
                <a:avLst/>
              </a:prstGeom>
              <a:blipFill rotWithShape="1">
                <a:blip r:embed="rId10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>
            <a:off x="8724611" y="3300820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8877011" y="3175167"/>
            <a:ext cx="14311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168008" y="5589240"/>
                <a:ext cx="1635961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600" b="1" i="1"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16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600" i="1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TW" sz="16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600" b="1" i="1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</a:rPr>
                            <m:t>𝑀𝑁</m:t>
                          </m:r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altLang="zh-TW" sz="1600" i="1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16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600" i="1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TW" sz="16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600" b="1" i="1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</a:rPr>
                            <m:t>𝑀𝑁</m:t>
                          </m:r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1600" b="0" i="1" smtClean="0">
                              <a:latin typeface="Cambria Math"/>
                              <a:ea typeface="Cambria Math"/>
                            </a:rPr>
                            <m:t>𝑀𝑁</m:t>
                          </m:r>
                        </m:sup>
                      </m:sSup>
                    </m:oMath>
                  </m:oMathPara>
                </a14:m>
                <a:endParaRPr lang="zh-TW" altLang="en-US" sz="1600" b="1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5589240"/>
                <a:ext cx="1635961" cy="61645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0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86"/>
    </mc:Choice>
    <mc:Fallback xmlns="">
      <p:transition spd="slow" advTm="9558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Decrypted </a:t>
                </a:r>
                <a:r>
                  <a:rPr lang="en-US" altLang="zh-TW" dirty="0" err="1"/>
                  <a:t>subimage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By doing DFRFT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793" t="-6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Image Decryption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2051623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2, 2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2051623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22" t="-422" r="-100844" b="-100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422" t="-422" r="-844" b="-100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22" t="-100422" r="-100844" b="-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422" t="-100422" r="-844" b="-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775520" y="3098804"/>
                <a:ext cx="3234796" cy="613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0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𝑀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,2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3098804"/>
                <a:ext cx="3234796" cy="6139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>
            <a:off x="8724611" y="3300820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8877011" y="3175167"/>
            <a:ext cx="14311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5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79"/>
    </mc:Choice>
    <mc:Fallback xmlns="">
      <p:transition spd="slow" advTm="708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Image Decryption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7700730-B131-491B-B9A6-9F208470BDBB}"/>
                  </a:ext>
                </a:extLst>
              </p:cNvPr>
              <p:cNvSpPr/>
              <p:nvPr/>
            </p:nvSpPr>
            <p:spPr>
              <a:xfrm>
                <a:off x="1594931" y="4005064"/>
                <a:ext cx="1296144" cy="129614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dirty="0"/>
                  <a:t>Decompose IDFRFT of </a:t>
                </a:r>
                <a:r>
                  <a:rPr lang="en-US" altLang="zh-TW" sz="1600" dirty="0" err="1"/>
                  <a:t>subimages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1" i="1" smtClean="0">
                                <a:latin typeface="Cambria Math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7700730-B131-491B-B9A6-9F208470B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31" y="4005064"/>
                <a:ext cx="1296144" cy="1296144"/>
              </a:xfrm>
              <a:prstGeom prst="rect">
                <a:avLst/>
              </a:prstGeom>
              <a:blipFill>
                <a:blip r:embed="rId5"/>
                <a:stretch>
                  <a:fillRect r="-926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96C9825C-46E8-4DC3-ABFA-12C104052651}"/>
              </a:ext>
            </a:extLst>
          </p:cNvPr>
          <p:cNvSpPr/>
          <p:nvPr/>
        </p:nvSpPr>
        <p:spPr>
          <a:xfrm>
            <a:off x="5387120" y="4005064"/>
            <a:ext cx="1296144" cy="12961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Do DFRFT on each </a:t>
            </a:r>
            <a:r>
              <a:rPr lang="en-US" altLang="zh-TW" dirty="0" err="1"/>
              <a:t>subimage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BAB5E09-F945-41DE-A75B-295C5498B48B}"/>
              </a:ext>
            </a:extLst>
          </p:cNvPr>
          <p:cNvSpPr/>
          <p:nvPr/>
        </p:nvSpPr>
        <p:spPr>
          <a:xfrm>
            <a:off x="9179309" y="4005064"/>
            <a:ext cx="1296144" cy="12961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Construct</a:t>
            </a:r>
            <a:endParaRPr lang="zh-TW" altLang="en-US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053907EB-6A6C-4B6A-8692-A8D6709103AE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>
            <a:off x="2891075" y="4653136"/>
            <a:ext cx="24960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3E79F51D-BBCE-415A-985F-12BD7E9108C0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6683264" y="4653136"/>
            <a:ext cx="24960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C1E0787-DB0C-4B0C-B557-E46927C934DF}"/>
                  </a:ext>
                </a:extLst>
              </p:cNvPr>
              <p:cNvSpPr txBox="1"/>
              <p:nvPr/>
            </p:nvSpPr>
            <p:spPr>
              <a:xfrm>
                <a:off x="1277982" y="2668270"/>
                <a:ext cx="19087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Input encrypted image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C1E0787-DB0C-4B0C-B557-E46927C93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82" y="2668270"/>
                <a:ext cx="1908782" cy="646331"/>
              </a:xfrm>
              <a:prstGeom prst="rect">
                <a:avLst/>
              </a:prstGeom>
              <a:blipFill>
                <a:blip r:embed="rId6"/>
                <a:stretch>
                  <a:fillRect t="-5660" r="-19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20E3683-01BB-4DA4-AD63-817E90F95C5C}"/>
                  </a:ext>
                </a:extLst>
              </p:cNvPr>
              <p:cNvSpPr txBox="1"/>
              <p:nvPr/>
            </p:nvSpPr>
            <p:spPr>
              <a:xfrm>
                <a:off x="8740743" y="2668270"/>
                <a:ext cx="2173275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Decrypted image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ac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20E3683-01BB-4DA4-AD63-817E90F95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743" y="2668270"/>
                <a:ext cx="2173275" cy="378630"/>
              </a:xfrm>
              <a:prstGeom prst="rect">
                <a:avLst/>
              </a:prstGeom>
              <a:blipFill>
                <a:blip r:embed="rId7"/>
                <a:stretch>
                  <a:fillRect l="-1124" t="-6452" r="-14888" b="-258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DE180FF-61FD-420C-B582-8611A1E7F3FA}"/>
              </a:ext>
            </a:extLst>
          </p:cNvPr>
          <p:cNvCxnSpPr>
            <a:cxnSpLocks/>
            <a:stCxn id="33" idx="2"/>
            <a:endCxn id="5" idx="0"/>
          </p:cNvCxnSpPr>
          <p:nvPr/>
        </p:nvCxnSpPr>
        <p:spPr>
          <a:xfrm>
            <a:off x="2232373" y="3314601"/>
            <a:ext cx="10630" cy="690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B5793C08-BB43-4322-A78A-8F5EDDAB5A67}"/>
              </a:ext>
            </a:extLst>
          </p:cNvPr>
          <p:cNvCxnSpPr>
            <a:stCxn id="24" idx="0"/>
            <a:endCxn id="34" idx="2"/>
          </p:cNvCxnSpPr>
          <p:nvPr/>
        </p:nvCxnSpPr>
        <p:spPr>
          <a:xfrm flipV="1">
            <a:off x="9827381" y="3046900"/>
            <a:ext cx="0" cy="9581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49D1FAD-D71A-423A-842C-827D2F7DDFE2}"/>
                  </a:ext>
                </a:extLst>
              </p:cNvPr>
              <p:cNvSpPr txBox="1"/>
              <p:nvPr/>
            </p:nvSpPr>
            <p:spPr>
              <a:xfrm>
                <a:off x="7635530" y="4257835"/>
                <a:ext cx="591513" cy="395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8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1800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49D1FAD-D71A-423A-842C-827D2F7DD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530" y="4257835"/>
                <a:ext cx="591513" cy="3953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74F4DD17-A983-4A0B-BD01-FD9332219029}"/>
                  </a:ext>
                </a:extLst>
              </p:cNvPr>
              <p:cNvSpPr txBox="1"/>
              <p:nvPr/>
            </p:nvSpPr>
            <p:spPr>
              <a:xfrm>
                <a:off x="5243104" y="36357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/>
                  <a:t>Key order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74F4DD17-A983-4A0B-BD01-FD9332219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04" y="3635732"/>
                <a:ext cx="1584176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7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10"/>
    </mc:Choice>
    <mc:Fallback xmlns="">
      <p:transition spd="slow" advTm="699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16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Test image: Lena with a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256×256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Split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2×2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err="1"/>
                  <a:t>subimages</a:t>
                </a:r>
                <a:r>
                  <a:rPr lang="en-US" altLang="zh-TW" dirty="0"/>
                  <a:t>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</m:t>
                    </m:r>
                    <m:r>
                      <a:rPr lang="en-US" altLang="zh-TW" b="0" i="1" smtClean="0">
                        <a:latin typeface="Cambria Math"/>
                      </a:rPr>
                      <m:t>=2, </m:t>
                    </m:r>
                    <m:r>
                      <a:rPr lang="en-US" altLang="zh-TW" b="0" i="1" smtClean="0">
                        <a:latin typeface="Cambria Math"/>
                      </a:rPr>
                      <m:t>𝑁</m:t>
                    </m:r>
                    <m:r>
                      <a:rPr lang="en-US" altLang="zh-TW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TW" dirty="0"/>
                  <a:t>)</a:t>
                </a: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793" t="-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982603" y="2539537"/>
                <a:ext cx="1568378" cy="2959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dirty="0">
                    <a:latin typeface="Cambria Math"/>
                  </a:rPr>
                  <a:t>Correct keys</a:t>
                </a:r>
                <a:br>
                  <a:rPr lang="en-US" altLang="zh-TW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1,1,1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=0.41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=0.43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,1,1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=0.45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=0.47</m:t>
                      </m:r>
                    </m:oMath>
                  </m:oMathPara>
                </a14:m>
                <a:endParaRPr lang="en-US" altLang="zh-TW" b="0" dirty="0"/>
              </a:p>
              <a:p>
                <a:pPr/>
                <a:br>
                  <a:rPr lang="en-US" altLang="zh-TW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1,1,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=0.4</m:t>
                      </m:r>
                      <m:r>
                        <a:rPr lang="en-US" altLang="zh-TW" b="0" i="1" smtClean="0">
                          <a:latin typeface="Cambria Math"/>
                        </a:rPr>
                        <m:t>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/>
                            </a:rPr>
                            <m:t>,2,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=0.4</m:t>
                      </m:r>
                      <m:r>
                        <a:rPr lang="en-US" altLang="zh-TW" b="0" i="1" smtClean="0">
                          <a:latin typeface="Cambria Math"/>
                        </a:rPr>
                        <m:t>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2,1,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=0.4</m:t>
                      </m:r>
                      <m:r>
                        <a:rPr lang="en-US" altLang="zh-TW" b="0" i="1" smtClean="0">
                          <a:latin typeface="Cambria Math"/>
                        </a:rPr>
                        <m:t>6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2,2,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=0.4</m:t>
                      </m:r>
                      <m:r>
                        <a:rPr lang="en-US" altLang="zh-TW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603" y="2539537"/>
                <a:ext cx="1568378" cy="2959785"/>
              </a:xfrm>
              <a:prstGeom prst="rect">
                <a:avLst/>
              </a:prstGeom>
              <a:blipFill>
                <a:blip r:embed="rId5"/>
                <a:stretch>
                  <a:fillRect t="-14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719736" y="2539537"/>
                <a:ext cx="1568378" cy="2959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b="0" dirty="0">
                    <a:latin typeface="Cambria Math"/>
                  </a:rPr>
                  <a:t>Wrong keys</a:t>
                </a:r>
                <a:br>
                  <a:rPr lang="en-US" altLang="zh-TW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1,1,1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0.4</m:t>
                      </m:r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=0.43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,1,1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=0.45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=0.47</m:t>
                      </m:r>
                    </m:oMath>
                  </m:oMathPara>
                </a14:m>
                <a:endParaRPr lang="en-US" altLang="zh-TW" b="0" dirty="0"/>
              </a:p>
              <a:p>
                <a:pPr/>
                <a:br>
                  <a:rPr lang="en-US" altLang="zh-TW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1,1,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=0.4</m:t>
                      </m:r>
                      <m:r>
                        <a:rPr lang="en-US" altLang="zh-TW" b="0" i="1" smtClean="0">
                          <a:latin typeface="Cambria Math"/>
                        </a:rPr>
                        <m:t>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/>
                            </a:rPr>
                            <m:t>,2,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=0.4</m:t>
                      </m:r>
                      <m:r>
                        <a:rPr lang="en-US" altLang="zh-TW" b="0" i="1" smtClean="0">
                          <a:latin typeface="Cambria Math"/>
                        </a:rPr>
                        <m:t>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2,1,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=0.4</m:t>
                      </m:r>
                      <m:r>
                        <a:rPr lang="en-US" altLang="zh-TW" b="0" i="1" smtClean="0">
                          <a:latin typeface="Cambria Math"/>
                        </a:rPr>
                        <m:t>6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2,2,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=0.4</m:t>
                      </m:r>
                      <m:r>
                        <a:rPr lang="en-US" altLang="zh-TW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2539537"/>
                <a:ext cx="1568378" cy="2959785"/>
              </a:xfrm>
              <a:prstGeom prst="rect">
                <a:avLst/>
              </a:prstGeom>
              <a:blipFill>
                <a:blip r:embed="rId6"/>
                <a:stretch>
                  <a:fillRect t="-14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124744"/>
            <a:ext cx="42449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5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05"/>
    </mc:Choice>
    <mc:Fallback xmlns="">
      <p:transition spd="slow" advTm="11830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Feature</a:t>
                </a:r>
              </a:p>
              <a:p>
                <a:pPr lvl="1"/>
                <a:r>
                  <a:rPr lang="en-US" altLang="zh-TW" dirty="0"/>
                  <a:t>Multiple encryptions</a:t>
                </a:r>
              </a:p>
              <a:p>
                <a:r>
                  <a:rPr lang="en-US" altLang="zh-TW" dirty="0"/>
                  <a:t>Security</a:t>
                </a:r>
              </a:p>
              <a:p>
                <a:pPr lvl="1"/>
                <a:r>
                  <a:rPr lang="en-US" altLang="zh-TW" dirty="0"/>
                  <a:t>Need the whole transform orders</a:t>
                </a:r>
              </a:p>
              <a:p>
                <a:pPr lvl="1"/>
                <a:r>
                  <a:rPr lang="en-US" altLang="zh-TW" dirty="0"/>
                  <a:t>Smaller </a:t>
                </a:r>
                <a:r>
                  <a:rPr lang="en-US" altLang="zh-TW" dirty="0" err="1"/>
                  <a:t>subimages</a:t>
                </a:r>
                <a:r>
                  <a:rPr lang="en-US" altLang="zh-TW" dirty="0"/>
                  <a:t>, larger key space</a:t>
                </a:r>
              </a:p>
              <a:p>
                <a:r>
                  <a:rPr lang="en-US" altLang="zh-TW" dirty="0"/>
                  <a:t>Complexity</a:t>
                </a:r>
              </a:p>
              <a:p>
                <a:pPr lvl="1"/>
                <a:r>
                  <a:rPr lang="en-US" altLang="zh-TW" dirty="0"/>
                  <a:t>Encrypt: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𝑀𝑁</m:t>
                    </m:r>
                    <m:r>
                      <a:rPr lang="en-US" altLang="zh-TW" b="0" i="1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𝐴𝐵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𝐴𝐵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/>
                              </a:rPr>
                              <m:t>+8</m:t>
                            </m:r>
                          </m:e>
                        </m:func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𝑀𝑁𝐴𝐵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𝐴𝐵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Decrypt: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𝐴𝐵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)(</m:t>
                                </m:r>
                                <m:f>
                                  <m:f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/>
                              </a:rPr>
                              <m:t>+8+2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𝑀𝑁</m:t>
                            </m:r>
                          </m:e>
                        </m:func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𝐴𝐵𝑀𝑁</m:t>
                        </m:r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793" t="-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2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78"/>
    </mc:Choice>
    <mc:Fallback xmlns="">
      <p:transition spd="slow" advTm="27357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600" dirty="0"/>
              <a:t>R. Tao, X. -Y. Meng and Y. Wang, "Image Encryption With </a:t>
            </a:r>
            <a:r>
              <a:rPr lang="en-US" altLang="zh-TW" sz="1600" dirty="0" err="1"/>
              <a:t>Multiorders</a:t>
            </a:r>
            <a:r>
              <a:rPr lang="en-US" altLang="zh-TW" sz="1600" dirty="0"/>
              <a:t> of Fractional Fourier Transforms," in IEEE Transactions on Information Forensics and Security, vol. 5, no. 4, pp. 734-738, Dec. 2010, </a:t>
            </a:r>
            <a:r>
              <a:rPr lang="en-US" altLang="zh-TW" sz="1600" dirty="0" err="1"/>
              <a:t>doi</a:t>
            </a:r>
            <a:r>
              <a:rPr lang="en-US" altLang="zh-TW" sz="1600" dirty="0"/>
              <a:t>: 10.1109/TIFS.2010.2068289.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96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6"/>
    </mc:Choice>
    <mc:Fallback xmlns="">
      <p:transition spd="slow" advTm="3855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>
            <a:extLst>
              <a:ext uri="{FF2B5EF4-FFF2-40B4-BE49-F238E27FC236}">
                <a16:creationId xmlns:a16="http://schemas.microsoft.com/office/drawing/2014/main" id="{346DA213-E8A7-4AB7-BA1E-A2A3EEE678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7CA06D0-F955-4C9C-81A5-85A6053A8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Thank</a:t>
            </a:r>
            <a:r>
              <a:rPr lang="zh-TW" altLang="en-US" dirty="0"/>
              <a:t> </a:t>
            </a:r>
            <a:r>
              <a:rPr lang="en-US" altLang="zh-TW" dirty="0"/>
              <a:t>you for listening!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9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4"/>
    </mc:Choice>
    <mc:Fallback xmlns="">
      <p:transition spd="slow" advTm="124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200" dirty="0">
                <a:latin typeface="+mn-lt"/>
                <a:cs typeface="Times New Roman" panose="02020603050405020304" pitchFamily="18" charset="0"/>
              </a:rPr>
              <a:t>1.	Introduction</a:t>
            </a:r>
            <a:r>
              <a:rPr lang="zh-TW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+mn-lt"/>
                <a:cs typeface="Times New Roman" panose="02020603050405020304" pitchFamily="18" charset="0"/>
              </a:rPr>
              <a:t>– FRFT</a:t>
            </a:r>
          </a:p>
          <a:p>
            <a:pPr marL="0" indent="0">
              <a:buNone/>
            </a:pPr>
            <a:r>
              <a:rPr lang="en-US" altLang="zh-TW" sz="3200" dirty="0">
                <a:latin typeface="+mn-lt"/>
                <a:cs typeface="Times New Roman" panose="02020603050405020304" pitchFamily="18" charset="0"/>
              </a:rPr>
              <a:t>2.	Method – Image Encryption </a:t>
            </a:r>
          </a:p>
          <a:p>
            <a:pPr marL="0" indent="0">
              <a:buNone/>
            </a:pPr>
            <a:r>
              <a:rPr lang="en-US" altLang="zh-TW" sz="3200" dirty="0">
                <a:latin typeface="+mn-lt"/>
                <a:cs typeface="Times New Roman" panose="02020603050405020304" pitchFamily="18" charset="0"/>
              </a:rPr>
              <a:t>3.	Method – Image Decryption </a:t>
            </a:r>
            <a:endParaRPr lang="zh-TW" altLang="en-US" sz="3200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latin typeface="+mn-lt"/>
                <a:cs typeface="Times New Roman" panose="02020603050405020304" pitchFamily="18" charset="0"/>
              </a:rPr>
              <a:t>4.	Results</a:t>
            </a:r>
          </a:p>
          <a:p>
            <a:pPr marL="0" indent="0">
              <a:buNone/>
            </a:pPr>
            <a:r>
              <a:rPr lang="en-US" altLang="zh-TW" sz="3200" dirty="0">
                <a:latin typeface="+mn-lt"/>
                <a:ea typeface="+mn-ea"/>
                <a:cs typeface="Times New Roman" panose="02020603050405020304" pitchFamily="18" charset="0"/>
              </a:rPr>
              <a:t>5.	Conclusion</a:t>
            </a:r>
          </a:p>
          <a:p>
            <a:pPr marL="0" indent="0">
              <a:buNone/>
            </a:pPr>
            <a:r>
              <a:rPr lang="en-US" altLang="zh-TW" sz="3200" dirty="0">
                <a:latin typeface="+mn-lt"/>
                <a:cs typeface="Times New Roman" panose="02020603050405020304" pitchFamily="18" charset="0"/>
              </a:rPr>
              <a:t>6.	Reference</a:t>
            </a:r>
          </a:p>
          <a:p>
            <a:pPr marL="0" indent="0">
              <a:lnSpc>
                <a:spcPts val="3300"/>
              </a:lnSpc>
              <a:spcBef>
                <a:spcPts val="600"/>
              </a:spcBef>
              <a:buNone/>
            </a:pPr>
            <a:endParaRPr lang="en-US" altLang="zh-TW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lt"/>
              </a:rPr>
              <a:t>Outline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2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21"/>
    </mc:Choice>
    <mc:Fallback xmlns="">
      <p:transition spd="slow" advTm="374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err="1"/>
              <a:t>p</a:t>
            </a:r>
            <a:r>
              <a:rPr lang="en-US" altLang="zh-TW" dirty="0" err="1"/>
              <a:t>th</a:t>
            </a:r>
            <a:r>
              <a:rPr lang="en-US" altLang="zh-TW" dirty="0"/>
              <a:t>-order Fractional Fourier Transform (FRFT)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– FRFT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7A69B78-BD47-446E-9CF1-92C9F60832DD}"/>
                  </a:ext>
                </a:extLst>
              </p:cNvPr>
              <p:cNvSpPr txBox="1"/>
              <p:nvPr/>
            </p:nvSpPr>
            <p:spPr>
              <a:xfrm>
                <a:off x="1301205" y="2150631"/>
                <a:ext cx="5040560" cy="612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+∞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A69B78-BD47-446E-9CF1-92C9F6083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05" y="2150631"/>
                <a:ext cx="5040560" cy="6122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7A69B78-BD47-446E-9CF1-92C9F60832DD}"/>
                  </a:ext>
                </a:extLst>
              </p:cNvPr>
              <p:cNvSpPr txBox="1"/>
              <p:nvPr/>
            </p:nvSpPr>
            <p:spPr>
              <a:xfrm>
                <a:off x="1183914" y="2924944"/>
                <a:ext cx="8135852" cy="12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𝑗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>
                                              <a:latin typeface="Cambria Math"/>
                                            </a:rPr>
                                            <m:t>cot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</a:rPr>
                                                    <m:t>𝑝</m:t>
                                                  </m:r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</a:rPr>
                                                    <m:t>𝜋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𝑗𝑢𝑡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TW"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altLang="zh-TW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altLang="zh-TW" i="1">
                                                          <a:latin typeface="Cambria Math"/>
                                                        </a:rPr>
                                                        <m:t>𝑝</m:t>
                                                      </m:r>
                                                      <m:r>
                                                        <a:rPr lang="en-US" altLang="zh-TW" i="1">
                                                          <a:latin typeface="Cambria Math"/>
                                                        </a:rPr>
                                                        <m:t>𝜋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altLang="zh-TW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  &amp;&amp;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≠2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,&amp; &amp;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=4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=4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A69B78-BD47-446E-9CF1-92C9F6083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914" y="2924944"/>
                <a:ext cx="8135852" cy="12485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7A69B78-BD47-446E-9CF1-92C9F60832DD}"/>
                  </a:ext>
                </a:extLst>
              </p:cNvPr>
              <p:cNvSpPr txBox="1"/>
              <p:nvPr/>
            </p:nvSpPr>
            <p:spPr>
              <a:xfrm>
                <a:off x="1415480" y="4509120"/>
                <a:ext cx="3758666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𝑗</m:t>
                                  </m:r>
                                  <m:func>
                                    <m:func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b="0" i="0" smtClean="0">
                                          <a:latin typeface="Cambria Math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A69B78-BD47-446E-9CF1-92C9F6083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4509120"/>
                <a:ext cx="3758666" cy="818366"/>
              </a:xfrm>
              <a:prstGeom prst="rect">
                <a:avLst/>
              </a:prstGeom>
              <a:blipFill rotWithShape="1">
                <a:blip r:embed="rId7"/>
                <a:stretch>
                  <a:fillRect l="-1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00065818-992A-443F-B0EA-970661203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2286" y="5429996"/>
            <a:ext cx="7304584" cy="8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4"/>
    </mc:Choice>
    <mc:Fallback xmlns="">
      <p:transition spd="slow" advTm="634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err="1"/>
              <a:t>p</a:t>
            </a:r>
            <a:r>
              <a:rPr lang="en-US" altLang="zh-TW" dirty="0" err="1"/>
              <a:t>th</a:t>
            </a:r>
            <a:r>
              <a:rPr lang="en-US" altLang="zh-TW" dirty="0"/>
              <a:t>-order Discrete FRFT (DFRFT)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– FRFT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312024" y="5013176"/>
                <a:ext cx="4157741" cy="678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/>
                            </a:rPr>
                            <m:t>𝑾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𝑁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br>
                  <a:rPr lang="en-US" altLang="zh-TW" b="1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>
                            <a:latin typeface="Cambria Math"/>
                          </a:rPr>
                          <m:t>𝚲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𝑁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1">
                            <a:latin typeface="Cambria Math"/>
                          </a:rPr>
                          <m:t>𝚲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𝑁</m:t>
                        </m:r>
                      </m:sup>
                    </m:sSubSup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zh-TW" altLang="en-US" b="1" dirty="0"/>
                  <a:t> </a:t>
                </a:r>
                <a:r>
                  <a:rPr lang="en-US" altLang="zh-TW" dirty="0"/>
                  <a:t>are diagonal matrices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5013176"/>
                <a:ext cx="4157741" cy="678712"/>
              </a:xfrm>
              <a:prstGeom prst="rect">
                <a:avLst/>
              </a:prstGeom>
              <a:blipFill rotWithShape="1">
                <a:blip r:embed="rId5"/>
                <a:stretch>
                  <a:fillRect r="-733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7A69B78-BD47-446E-9CF1-92C9F60832DD}"/>
                  </a:ext>
                </a:extLst>
              </p:cNvPr>
              <p:cNvSpPr txBox="1"/>
              <p:nvPr/>
            </p:nvSpPr>
            <p:spPr>
              <a:xfrm>
                <a:off x="1775520" y="2152514"/>
                <a:ext cx="3960440" cy="4126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0" smtClean="0">
                              <a:latin typeface="Cambria Math"/>
                            </a:rPr>
                            <m:t>𝚲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/>
                            </a:rPr>
                            <m:t>𝑾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0" smtClean="0">
                              <a:latin typeface="Cambria Math"/>
                            </a:rPr>
                            <m:t>𝚲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A69B78-BD47-446E-9CF1-92C9F6083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2152514"/>
                <a:ext cx="3960440" cy="412613"/>
              </a:xfrm>
              <a:prstGeom prst="rect">
                <a:avLst/>
              </a:prstGeom>
              <a:blipFill rotWithShape="1">
                <a:blip r:embed="rId6"/>
                <a:stretch>
                  <a:fillRect l="-2615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7A69B78-BD47-446E-9CF1-92C9F60832DD}"/>
                  </a:ext>
                </a:extLst>
              </p:cNvPr>
              <p:cNvSpPr txBox="1"/>
              <p:nvPr/>
            </p:nvSpPr>
            <p:spPr>
              <a:xfrm>
                <a:off x="1631504" y="3429000"/>
                <a:ext cx="3960440" cy="1413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altLang="zh-TW" b="0" dirty="0" smtClean="0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1" i="0" smtClean="0">
                                      <a:latin typeface="Cambria Math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zh-TW" dirty="0" smtClean="0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1" i="1">
                                      <a:latin typeface="Cambria Math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A69B78-BD47-446E-9CF1-92C9F6083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3429000"/>
                <a:ext cx="3960440" cy="14135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312024" y="5691888"/>
                <a:ext cx="4290918" cy="552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smtClean="0">
                        <a:latin typeface="Cambria Math"/>
                      </a:rPr>
                      <m:t>Δ</m:t>
                    </m:r>
                    <m:r>
                      <a:rPr lang="en-US" altLang="zh-TW" sz="1600" i="1">
                        <a:latin typeface="Cambria Math"/>
                      </a:rPr>
                      <m:t>𝑡</m:t>
                    </m:r>
                    <m:r>
                      <a:rPr lang="en-US" altLang="zh-TW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/>
                      </a:rPr>
                      <m:t>and</m:t>
                    </m:r>
                    <m:r>
                      <a:rPr lang="en-US" altLang="zh-TW" sz="1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160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𝜋</m:t>
                        </m:r>
                        <m:func>
                          <m:func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en-US" altLang="zh-TW" sz="1600" b="0" i="1" smtClean="0">
                            <a:latin typeface="Cambria Math"/>
                          </a:rPr>
                          <m:t>𝑁</m:t>
                        </m:r>
                        <m:r>
                          <m:rPr>
                            <m:sty m:val="p"/>
                          </m:rPr>
                          <a:rPr lang="en-US" altLang="zh-TW" sz="1600" b="0" i="0" smtClean="0">
                            <a:latin typeface="Cambria Math"/>
                          </a:rPr>
                          <m:t>Δ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zh-TW" altLang="en-US" sz="1600" dirty="0"/>
                  <a:t>  </a:t>
                </a:r>
                <a:r>
                  <a:rPr lang="en-US" altLang="zh-TW" sz="1600" dirty="0"/>
                  <a:t>are sampling intervals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5691888"/>
                <a:ext cx="4290918" cy="552587"/>
              </a:xfrm>
              <a:prstGeom prst="rect">
                <a:avLst/>
              </a:prstGeom>
              <a:blipFill rotWithShape="1"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94"/>
    </mc:Choice>
    <mc:Fallback xmlns="">
      <p:transition spd="slow" advTm="1576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err="1"/>
              <a:t>p</a:t>
            </a:r>
            <a:r>
              <a:rPr lang="en-US" altLang="zh-TW" dirty="0" err="1"/>
              <a:t>th</a:t>
            </a:r>
            <a:r>
              <a:rPr lang="en-US" altLang="zh-TW" dirty="0"/>
              <a:t>-order Inverse DFRFT (IDFRFT)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– FRFT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312024" y="5013176"/>
                <a:ext cx="5801460" cy="465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𝑁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altLang="zh-TW" dirty="0"/>
                  <a:t>: </a:t>
                </a:r>
                <a:r>
                  <a:rPr lang="en-US" altLang="zh-TW" dirty="0" err="1"/>
                  <a:t>Hermite</a:t>
                </a:r>
                <a:r>
                  <a:rPr lang="en-US" altLang="zh-TW" dirty="0"/>
                  <a:t> transpose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(conjugate transpose)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5013176"/>
                <a:ext cx="5801460" cy="465320"/>
              </a:xfrm>
              <a:prstGeom prst="rect">
                <a:avLst/>
              </a:prstGeom>
              <a:blipFill rotWithShape="1"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7A69B78-BD47-446E-9CF1-92C9F60832DD}"/>
                  </a:ext>
                </a:extLst>
              </p:cNvPr>
              <p:cNvSpPr txBox="1"/>
              <p:nvPr/>
            </p:nvSpPr>
            <p:spPr>
              <a:xfrm>
                <a:off x="1775520" y="2152514"/>
                <a:ext cx="5184576" cy="501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𝐻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0" smtClean="0">
                              <a:latin typeface="Cambria Math"/>
                            </a:rPr>
                            <m:t>𝚲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1" i="1" smtClean="0"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𝐻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0" smtClean="0">
                              <a:latin typeface="Cambria Math"/>
                            </a:rPr>
                            <m:t>𝚲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A69B78-BD47-446E-9CF1-92C9F6083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2152514"/>
                <a:ext cx="5184576" cy="501035"/>
              </a:xfrm>
              <a:prstGeom prst="rect">
                <a:avLst/>
              </a:prstGeom>
              <a:blipFill rotWithShape="1"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6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32"/>
    </mc:Choice>
    <mc:Fallback xmlns="">
      <p:transition spd="slow" advTm="1389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Split the original image with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</a:rPr>
                      <m:t>×</m:t>
                    </m:r>
                    <m:r>
                      <a:rPr lang="en-US" altLang="zh-TW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</m:t>
                    </m:r>
                    <m:r>
                      <a:rPr lang="en-US" altLang="zh-TW" b="0" i="1" smtClean="0">
                        <a:latin typeface="Cambria Math"/>
                      </a:rPr>
                      <m:t>×</m:t>
                    </m:r>
                    <m:r>
                      <a:rPr lang="en-US" altLang="zh-TW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err="1"/>
                  <a:t>subimages</a:t>
                </a:r>
                <a:r>
                  <a:rPr lang="en-US" altLang="zh-TW" dirty="0"/>
                  <a:t>.</a:t>
                </a:r>
              </a:p>
              <a:p>
                <a:pPr lvl="1"/>
                <a:r>
                  <a:rPr lang="en-US" altLang="zh-TW" dirty="0"/>
                  <a:t>Every </a:t>
                </a:r>
                <a:r>
                  <a:rPr lang="en-US" altLang="zh-TW" dirty="0" err="1"/>
                  <a:t>subimage</a:t>
                </a:r>
                <a:r>
                  <a:rPr lang="en-US" altLang="zh-TW" dirty="0"/>
                  <a:t> has the size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793" t="-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Image Encryption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1409707" y="3146093"/>
                <a:ext cx="3939861" cy="69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latin typeface="Cambria Math"/>
                        </a:rPr>
                        <m:t>𝑺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br>
                  <a:rPr lang="en-US" altLang="zh-TW" sz="2200" b="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𝑎</m:t>
                    </m:r>
                    <m:r>
                      <a:rPr lang="en-US" altLang="zh-TW" sz="2200" b="0" i="1" smtClean="0">
                        <a:latin typeface="Cambria Math"/>
                      </a:rPr>
                      <m:t>=1, 2, …, </m:t>
                    </m:r>
                    <m:r>
                      <a:rPr lang="en-US" altLang="zh-TW" sz="2200" b="0" i="1" smtClean="0">
                        <a:latin typeface="Cambria Math"/>
                      </a:rPr>
                      <m:t>𝑀</m:t>
                    </m:r>
                    <m:r>
                      <a:rPr lang="en-US" altLang="zh-TW" sz="22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200" b="0" i="0" smtClean="0">
                        <a:latin typeface="Cambria Math"/>
                      </a:rPr>
                      <m:t>and</m:t>
                    </m:r>
                    <m:r>
                      <a:rPr lang="en-US" altLang="zh-TW" sz="2200" b="0" i="0" smtClean="0">
                        <a:latin typeface="Cambria Math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</a:rPr>
                      <m:t>𝑏</m:t>
                    </m:r>
                    <m:r>
                      <a:rPr lang="en-US" altLang="zh-TW" sz="2200" b="0" i="1" smtClean="0">
                        <a:latin typeface="Cambria Math"/>
                      </a:rPr>
                      <m:t>=1, 2, …, </m:t>
                    </m:r>
                    <m:r>
                      <a:rPr lang="en-US" altLang="zh-TW" sz="22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zh-TW" altLang="en-US" sz="2200" dirty="0"/>
                  <a:t> 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7" y="3146093"/>
                <a:ext cx="3939861" cy="691921"/>
              </a:xfrm>
              <a:prstGeom prst="rect">
                <a:avLst/>
              </a:prstGeom>
              <a:blipFill rotWithShape="1">
                <a:blip r:embed="rId6"/>
                <a:stretch>
                  <a:fillRect l="-2318" b="-43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9569760"/>
                  </p:ext>
                </p:extLst>
              </p:nvPr>
            </p:nvGraphicFramePr>
            <p:xfrm>
              <a:off x="7752184" y="2644481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2, 2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9569760"/>
                  </p:ext>
                </p:extLst>
              </p:nvPr>
            </p:nvGraphicFramePr>
            <p:xfrm>
              <a:off x="7752184" y="2644481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22" t="-422" r="-100844" b="-100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422" t="-422" r="-844" b="-100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22" t="-100422" r="-100844" b="-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422" t="-100422" r="-844" b="-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004196" y="2084702"/>
                <a:ext cx="375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96" y="2084702"/>
                <a:ext cx="37510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>
            <a:off x="7608168" y="2638700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7760568" y="2513047"/>
            <a:ext cx="14311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760568" y="2143715"/>
                <a:ext cx="42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568" y="2143715"/>
                <a:ext cx="42274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174014" y="2638700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014" y="2638700"/>
                <a:ext cx="45159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3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42"/>
    </mc:Choice>
    <mc:Fallback xmlns="">
      <p:transition spd="slow" advTm="7524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Interpolated and do IDFRFT along with column and row, respectively.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Image Encryption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210671" y="5458426"/>
                <a:ext cx="3291157" cy="349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altLang="zh-TW" sz="1600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TW" sz="1600" dirty="0"/>
                  <a:t> 2D IDFRFT of </a:t>
                </a:r>
                <a:r>
                  <a:rPr lang="en-US" altLang="zh-TW" sz="1600" dirty="0" err="1"/>
                  <a:t>subimage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</a:rPr>
                          <m:t>𝑎</m:t>
                        </m:r>
                        <m:r>
                          <a:rPr lang="en-US" altLang="zh-TW" sz="1600" i="1">
                            <a:latin typeface="Cambria Math"/>
                          </a:rPr>
                          <m:t>,</m:t>
                        </m:r>
                        <m:r>
                          <a:rPr lang="en-US" altLang="zh-TW" sz="16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zh-TW" altLang="en-US" sz="1600" b="1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671" y="5458426"/>
                <a:ext cx="3291157" cy="349326"/>
              </a:xfrm>
              <a:prstGeom prst="rect">
                <a:avLst/>
              </a:prstGeom>
              <a:blipFill rotWithShape="1">
                <a:blip r:embed="rId5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1428478" y="2132856"/>
                <a:ext cx="6350328" cy="1209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1" i="1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b="1" i="1">
                                            <a:latin typeface="Cambria Math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altLang="zh-TW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  <m:r>
                                              <a:rPr lang="en-US" altLang="zh-TW" i="1">
                                                <a:latin typeface="Cambria Math"/>
                                              </a:rPr>
                                              <m:t>,1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𝑀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×</m:t>
                          </m:r>
                          <m:r>
                            <a:rPr lang="en-US" altLang="zh-TW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1" i="1" smtClean="0"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1" i="1"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1" i="1"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78" y="2132856"/>
                <a:ext cx="6350328" cy="12094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2325243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2, 2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2325243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22" t="-422" r="-100844" b="-100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422" t="-422" r="-844" b="-100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22" t="-100422" r="-100844" b="-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422" t="-100422" r="-844" b="-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1428478" y="3717032"/>
                <a:ext cx="2657394" cy="417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6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𝑀</m:t>
                          </m:r>
                        </m:sup>
                      </m:sSubSup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altLang="zh-TW" sz="16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sz="1600" i="1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altLang="zh-TW" sz="1600" i="1">
                                          <a:latin typeface="Cambria Math"/>
                                        </a:rPr>
                                        <m:t>,2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TW" sz="160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TW" sz="16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78" y="3717032"/>
                <a:ext cx="2657394" cy="417230"/>
              </a:xfrm>
              <a:prstGeom prst="rect">
                <a:avLst/>
              </a:prstGeom>
              <a:blipFill rotWithShape="1">
                <a:blip r:embed="rId8"/>
                <a:stretch>
                  <a:fillRect l="-917"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592031" y="5013176"/>
                <a:ext cx="4011611" cy="794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16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/>
                      </a:rPr>
                      <m:t>𝑁</m:t>
                    </m:r>
                    <m:r>
                      <a:rPr lang="en-US" altLang="zh-TW" sz="1600" i="1">
                        <a:latin typeface="Cambria Math"/>
                      </a:rPr>
                      <m:t>=</m:t>
                    </m:r>
                    <m:r>
                      <a:rPr lang="en-US" altLang="zh-TW" sz="1600" i="1">
                        <a:latin typeface="Cambria Math"/>
                      </a:rPr>
                      <m:t>𝑀</m:t>
                    </m:r>
                    <m:r>
                      <a:rPr lang="en-US" altLang="zh-TW" sz="1600" i="1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TW" sz="1600" dirty="0"/>
                  <a:t>:</a:t>
                </a:r>
                <a:endParaRPr lang="zh-TW" alt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1" i="1" smtClean="0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1" i="1"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×</m:t>
                          </m:r>
                          <m:r>
                            <a:rPr lang="en-US" altLang="zh-TW" sz="16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b="1" i="1"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TW" sz="1600" i="1">
                                            <a:latin typeface="Cambria Math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TW" sz="16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" y="5013176"/>
                <a:ext cx="4011611" cy="794576"/>
              </a:xfrm>
              <a:prstGeom prst="rect">
                <a:avLst/>
              </a:prstGeom>
              <a:blipFill rotWithShape="1">
                <a:blip r:embed="rId9"/>
                <a:stretch>
                  <a:fillRect l="-3040" t="-7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>
            <a:off x="8724611" y="3300820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8877011" y="3175167"/>
            <a:ext cx="14311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47"/>
    </mc:Choice>
    <mc:Fallback xmlns="">
      <p:transition spd="slow" advTm="11384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Image Encryption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495600" y="5301208"/>
                <a:ext cx="4246355" cy="693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1600" b="1" i="1">
                            <a:latin typeface="Cambria Math"/>
                          </a:rPr>
                          <m:t>𝑫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TW" sz="1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TW" sz="16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16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16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zh-TW" sz="1600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TW" sz="1600" i="1">
                            <a:latin typeface="Cambria Math"/>
                          </a:rPr>
                          <m:t>,</m:t>
                        </m:r>
                        <m:r>
                          <a:rPr lang="en-US" altLang="zh-TW" sz="16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altLang="zh-TW" sz="16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TW" sz="16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p>
                        <m:r>
                          <a:rPr lang="en-US" altLang="zh-TW" sz="1600" b="1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)×(</m:t>
                        </m:r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1600" b="1" dirty="0"/>
                  <a:t> </a:t>
                </a:r>
                <a:r>
                  <a:rPr lang="en-US" altLang="zh-TW" sz="1600" dirty="0"/>
                  <a:t>and</a:t>
                </a:r>
                <a:br>
                  <a:rPr lang="en-US" altLang="zh-TW" sz="1600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altLang="zh-TW" sz="1600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6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16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zh-TW" sz="1600" i="1">
                                  <a:latin typeface="Cambria Math"/>
                                </a:rPr>
                                <m:t>,2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TW" sz="16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1600" i="1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TW" sz="16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600" b="1" i="1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)×(</m:t>
                          </m:r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altLang="zh-TW" sz="1600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m:rPr>
                          <m:nor/>
                        </m:rPr>
                        <a:rPr lang="zh-TW" altLang="en-US" sz="1600" b="1" dirty="0"/>
                        <m:t> </m:t>
                      </m:r>
                      <m:r>
                        <m:rPr>
                          <m:nor/>
                        </m:rPr>
                        <a:rPr lang="en-US" altLang="zh-TW" sz="1600" dirty="0"/>
                        <m:t>are</m:t>
                      </m:r>
                      <m:r>
                        <m:rPr>
                          <m:nor/>
                        </m:rPr>
                        <a:rPr lang="en-US" altLang="zh-TW" sz="1600" dirty="0"/>
                        <m:t> </m:t>
                      </m:r>
                      <m:r>
                        <m:rPr>
                          <m:nor/>
                        </m:rPr>
                        <a:rPr lang="en-US" altLang="zh-TW" sz="1600" dirty="0"/>
                        <m:t>diagonal</m:t>
                      </m:r>
                      <m:r>
                        <m:rPr>
                          <m:nor/>
                        </m:rPr>
                        <a:rPr lang="en-US" altLang="zh-TW" sz="1600" dirty="0"/>
                        <m:t> </m:t>
                      </m:r>
                      <m:r>
                        <m:rPr>
                          <m:nor/>
                        </m:rPr>
                        <a:rPr lang="en-US" altLang="zh-TW" sz="1600" dirty="0"/>
                        <m:t>matrices</m:t>
                      </m:r>
                    </m:oMath>
                  </m:oMathPara>
                </a14:m>
                <a:endParaRPr lang="zh-TW" altLang="en-US" sz="1600" b="1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5301208"/>
                <a:ext cx="4246355" cy="693395"/>
              </a:xfrm>
              <a:prstGeom prst="rect">
                <a:avLst/>
              </a:prstGeom>
              <a:blipFill rotWithShape="1">
                <a:blip r:embed="rId5"/>
                <a:stretch>
                  <a:fillRect t="-8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839416" y="2303940"/>
                <a:ext cx="6896760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</a:rPr>
                                    <m:t>cot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,1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303940"/>
                <a:ext cx="6896760" cy="7250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6040261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2, 2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6040261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22" t="-422" r="-100844" b="-100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422" t="-422" r="-844" b="-100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22" t="-100422" r="-100844" b="-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422" t="-100422" r="-844" b="-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839416" y="3109610"/>
                <a:ext cx="6874574" cy="645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,2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</a:rPr>
                                    <m:t>cot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,2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𝐵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3109610"/>
                <a:ext cx="6874574" cy="6454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871675" y="3933056"/>
                <a:ext cx="19893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𝑙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 =0,1,…,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𝑀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=0,1,…,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75" y="3933056"/>
                <a:ext cx="1989391" cy="615553"/>
              </a:xfrm>
              <a:prstGeom prst="rect">
                <a:avLst/>
              </a:prstGeom>
              <a:blipFill rotWithShape="1">
                <a:blip r:embed="rId9"/>
                <a:stretch>
                  <a:fillRect l="-4601" b="-49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/>
          <p:cNvCxnSpPr/>
          <p:nvPr/>
        </p:nvCxnSpPr>
        <p:spPr>
          <a:xfrm>
            <a:off x="8724611" y="3300820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8877011" y="3175167"/>
            <a:ext cx="14311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1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73"/>
    </mc:Choice>
    <mc:Fallback xmlns="">
      <p:transition spd="slow" advTm="8787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Encrypted image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BA5275-71D4-4592-8EF7-F602C587B2CD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Image Encryption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69186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2, 2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69186"/>
                  </p:ext>
                </p:extLst>
              </p:nvPr>
            </p:nvGraphicFramePr>
            <p:xfrm>
              <a:off x="8832304" y="3284984"/>
              <a:ext cx="288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2" t="-422" r="-100844" b="-100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422" t="-422" r="-844" b="-100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0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2" t="-100422" r="-100844" b="-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422" t="-100422" r="-844" b="-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DF5CB69-118F-489E-AC18-5A5D04359831}"/>
                  </a:ext>
                </a:extLst>
              </p:cNvPr>
              <p:cNvSpPr txBox="1"/>
              <p:nvPr/>
            </p:nvSpPr>
            <p:spPr>
              <a:xfrm>
                <a:off x="2567608" y="2924944"/>
                <a:ext cx="1835118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/>
                        </a:rPr>
                        <m:t>𝒀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F5CB69-118F-489E-AC18-5A5D0435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2924944"/>
                <a:ext cx="1835118" cy="8654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639" y="2746822"/>
                <a:ext cx="37510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>
            <a:off x="8724611" y="3300820"/>
            <a:ext cx="0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8877011" y="3175167"/>
            <a:ext cx="14311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11" y="2805835"/>
                <a:ext cx="42274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457" y="3300820"/>
                <a:ext cx="45159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4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29"/>
    </mc:Choice>
    <mc:Fallback xmlns="">
      <p:transition spd="slow" advTm="39929"/>
    </mc:Fallback>
  </mc:AlternateContent>
</p:sld>
</file>

<file path=ppt/theme/theme1.xml><?xml version="1.0" encoding="utf-8"?>
<a:theme xmlns:a="http://schemas.openxmlformats.org/drawingml/2006/main" name="1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113</Template>
  <TotalTime>4583</TotalTime>
  <Words>1668</Words>
  <Application>Microsoft Office PowerPoint</Application>
  <PresentationFormat>寬螢幕</PresentationFormat>
  <Paragraphs>246</Paragraphs>
  <Slides>19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Microsoft YaHei</vt:lpstr>
      <vt:lpstr>微軟正黑體</vt:lpstr>
      <vt:lpstr>Arial</vt:lpstr>
      <vt:lpstr>Calibri</vt:lpstr>
      <vt:lpstr>Cambria Math</vt:lpstr>
      <vt:lpstr>113</vt:lpstr>
      <vt:lpstr>Image Encryption With Multiorders of Fractional Fourier Transforms</vt:lpstr>
      <vt:lpstr>Outline</vt:lpstr>
      <vt:lpstr>Introduction – FRFT</vt:lpstr>
      <vt:lpstr>Introduction – FRFT</vt:lpstr>
      <vt:lpstr>Introduction – FRFT</vt:lpstr>
      <vt:lpstr>Method – Image Encryption</vt:lpstr>
      <vt:lpstr>Method – Image Encryption</vt:lpstr>
      <vt:lpstr>Method – Image Encryption</vt:lpstr>
      <vt:lpstr>Method – Image Encryption</vt:lpstr>
      <vt:lpstr>Method – Image Encryption</vt:lpstr>
      <vt:lpstr>Method – Image Encryption</vt:lpstr>
      <vt:lpstr>Method – Image Decryption</vt:lpstr>
      <vt:lpstr>Method – Image Decryption</vt:lpstr>
      <vt:lpstr>Method – Image Decryption</vt:lpstr>
      <vt:lpstr>Method – Image Decryption</vt:lpstr>
      <vt:lpstr>Result</vt:lpstr>
      <vt:lpstr>Conclusion</vt:lpstr>
      <vt:lpstr>Reference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「智慧電子應用設計聯盟」 101年度第3次工作會議</dc:title>
  <dc:creator>WenTong</dc:creator>
  <cp:lastModifiedBy>M11207413</cp:lastModifiedBy>
  <cp:revision>513</cp:revision>
  <dcterms:created xsi:type="dcterms:W3CDTF">2013-09-06T04:33:24Z</dcterms:created>
  <dcterms:modified xsi:type="dcterms:W3CDTF">2023-12-21T04:50:49Z</dcterms:modified>
</cp:coreProperties>
</file>