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72" r:id="rId11"/>
    <p:sldId id="273" r:id="rId12"/>
    <p:sldId id="274" r:id="rId13"/>
    <p:sldId id="275"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6" autoAdjust="0"/>
  </p:normalViewPr>
  <p:slideViewPr>
    <p:cSldViewPr snapToGrid="0">
      <p:cViewPr varScale="1">
        <p:scale>
          <a:sx n="86" d="100"/>
          <a:sy n="86" d="100"/>
        </p:scale>
        <p:origin x="9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E5B2-0CD2-4436-902C-E16C681E07B6}" type="datetimeFigureOut">
              <a:rPr lang="zh-TW" altLang="en-US" smtClean="0"/>
              <a:t>2023/12/19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AD4B6-D20B-4C56-95FD-FB9324049D53}" type="slidenum">
              <a:rPr lang="zh-TW" altLang="en-US" smtClean="0"/>
              <a:t>‹#›</a:t>
            </a:fld>
            <a:endParaRPr lang="zh-TW" altLang="en-US"/>
          </a:p>
        </p:txBody>
      </p:sp>
    </p:spTree>
    <p:extLst>
      <p:ext uri="{BB962C8B-B14F-4D97-AF65-F5344CB8AC3E}">
        <p14:creationId xmlns:p14="http://schemas.microsoft.com/office/powerpoint/2010/main" val="163774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1</a:t>
            </a:fld>
            <a:endParaRPr lang="zh-TW" altLang="en-US"/>
          </a:p>
        </p:txBody>
      </p:sp>
    </p:spTree>
    <p:extLst>
      <p:ext uri="{BB962C8B-B14F-4D97-AF65-F5344CB8AC3E}">
        <p14:creationId xmlns:p14="http://schemas.microsoft.com/office/powerpoint/2010/main" val="209651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10</a:t>
            </a:fld>
            <a:endParaRPr lang="zh-TW" altLang="en-US"/>
          </a:p>
        </p:txBody>
      </p:sp>
    </p:spTree>
    <p:extLst>
      <p:ext uri="{BB962C8B-B14F-4D97-AF65-F5344CB8AC3E}">
        <p14:creationId xmlns:p14="http://schemas.microsoft.com/office/powerpoint/2010/main" val="136083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11</a:t>
            </a:fld>
            <a:endParaRPr lang="zh-TW" altLang="en-US"/>
          </a:p>
        </p:txBody>
      </p:sp>
    </p:spTree>
    <p:extLst>
      <p:ext uri="{BB962C8B-B14F-4D97-AF65-F5344CB8AC3E}">
        <p14:creationId xmlns:p14="http://schemas.microsoft.com/office/powerpoint/2010/main" val="317844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12</a:t>
            </a:fld>
            <a:endParaRPr lang="zh-TW" altLang="en-US"/>
          </a:p>
        </p:txBody>
      </p:sp>
    </p:spTree>
    <p:extLst>
      <p:ext uri="{BB962C8B-B14F-4D97-AF65-F5344CB8AC3E}">
        <p14:creationId xmlns:p14="http://schemas.microsoft.com/office/powerpoint/2010/main" val="229665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2</a:t>
            </a:fld>
            <a:endParaRPr lang="zh-TW" altLang="en-US"/>
          </a:p>
        </p:txBody>
      </p:sp>
    </p:spTree>
    <p:extLst>
      <p:ext uri="{BB962C8B-B14F-4D97-AF65-F5344CB8AC3E}">
        <p14:creationId xmlns:p14="http://schemas.microsoft.com/office/powerpoint/2010/main" val="376828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3</a:t>
            </a:fld>
            <a:endParaRPr lang="zh-TW" altLang="en-US"/>
          </a:p>
        </p:txBody>
      </p:sp>
    </p:spTree>
    <p:extLst>
      <p:ext uri="{BB962C8B-B14F-4D97-AF65-F5344CB8AC3E}">
        <p14:creationId xmlns:p14="http://schemas.microsoft.com/office/powerpoint/2010/main" val="307664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4</a:t>
            </a:fld>
            <a:endParaRPr lang="zh-TW" altLang="en-US"/>
          </a:p>
        </p:txBody>
      </p:sp>
    </p:spTree>
    <p:extLst>
      <p:ext uri="{BB962C8B-B14F-4D97-AF65-F5344CB8AC3E}">
        <p14:creationId xmlns:p14="http://schemas.microsoft.com/office/powerpoint/2010/main" val="416315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5</a:t>
            </a:fld>
            <a:endParaRPr lang="zh-TW" altLang="en-US"/>
          </a:p>
        </p:txBody>
      </p:sp>
    </p:spTree>
    <p:extLst>
      <p:ext uri="{BB962C8B-B14F-4D97-AF65-F5344CB8AC3E}">
        <p14:creationId xmlns:p14="http://schemas.microsoft.com/office/powerpoint/2010/main" val="389207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6</a:t>
            </a:fld>
            <a:endParaRPr lang="zh-TW" altLang="en-US"/>
          </a:p>
        </p:txBody>
      </p:sp>
    </p:spTree>
    <p:extLst>
      <p:ext uri="{BB962C8B-B14F-4D97-AF65-F5344CB8AC3E}">
        <p14:creationId xmlns:p14="http://schemas.microsoft.com/office/powerpoint/2010/main" val="375962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7</a:t>
            </a:fld>
            <a:endParaRPr lang="zh-TW" altLang="en-US"/>
          </a:p>
        </p:txBody>
      </p:sp>
    </p:spTree>
    <p:extLst>
      <p:ext uri="{BB962C8B-B14F-4D97-AF65-F5344CB8AC3E}">
        <p14:creationId xmlns:p14="http://schemas.microsoft.com/office/powerpoint/2010/main" val="10207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8</a:t>
            </a:fld>
            <a:endParaRPr lang="zh-TW" altLang="en-US"/>
          </a:p>
        </p:txBody>
      </p:sp>
    </p:spTree>
    <p:extLst>
      <p:ext uri="{BB962C8B-B14F-4D97-AF65-F5344CB8AC3E}">
        <p14:creationId xmlns:p14="http://schemas.microsoft.com/office/powerpoint/2010/main" val="20480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FBAD4B6-D20B-4C56-95FD-FB9324049D53}" type="slidenum">
              <a:rPr lang="zh-TW" altLang="en-US" smtClean="0"/>
              <a:t>9</a:t>
            </a:fld>
            <a:endParaRPr lang="zh-TW" altLang="en-US"/>
          </a:p>
        </p:txBody>
      </p:sp>
    </p:spTree>
    <p:extLst>
      <p:ext uri="{BB962C8B-B14F-4D97-AF65-F5344CB8AC3E}">
        <p14:creationId xmlns:p14="http://schemas.microsoft.com/office/powerpoint/2010/main" val="25661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8A79D6-F545-449C-B608-AAA1A98B3EF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EDBC61E-5D97-447B-B971-34EEF4891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6ABE071-BB30-4BAA-98E1-A7E553B78E6A}"/>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3D60B06E-4C0F-40E6-A0EB-E19B58B217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BC4A542-7F81-408C-ABB4-22172C36AA51}"/>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184841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6159C8-BEE2-4377-8BFA-43841C02A4B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27C5538-7574-441B-977C-03DCB319B6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850E59A-3705-4D25-A2AE-B5ACDCE99C57}"/>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7B599BD4-C753-43B1-B7ED-1660D083689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8110C5-28F8-4420-8E82-E86258083B92}"/>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290217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E62A5A0-30DC-42D1-A8DF-4CE9314F819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53CD492-A2ED-4DBB-B2C3-C8C48B64CD3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AE93DB1-A508-44B2-BF3D-D0332AE59E38}"/>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98FF4318-D7B3-4B61-852B-C09349EF022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A23C32-1C61-426D-95D6-76D68B0BEFE1}"/>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37854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DFBA1F-97E5-4E17-A40A-7A558C98409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931EF94-FFC4-499A-96E8-69642135200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68D5564-B88B-4432-8F25-AD73DAA9F137}"/>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B0063970-595F-47C3-A313-13B355A1601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5BC0B44-519B-42DD-928A-53CC41D9B790}"/>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28013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664791-7C4E-48FF-B1CA-4D47E479687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95F4043-1C1E-4269-B96A-4084AE542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3E0F1913-31FA-4582-B9E3-69ACF7C39B66}"/>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142F04DB-9456-4037-98D1-ADAD75C7376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5F201C9-A40C-4085-80EA-B85D65CAAF56}"/>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283762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ED2D65-EE63-4EEF-8661-D35F08FA98D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17E4F36-C0F0-4923-9B63-31035CDBF9E0}"/>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4F1CA8D-184E-4D6C-BD46-E704FD5DAC7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B89E5CB-E577-4782-8579-FC215B8579EE}"/>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6" name="頁尾版面配置區 5">
            <a:extLst>
              <a:ext uri="{FF2B5EF4-FFF2-40B4-BE49-F238E27FC236}">
                <a16:creationId xmlns:a16="http://schemas.microsoft.com/office/drawing/2014/main" id="{7959E793-64A0-48A0-A62F-A5626DD76B3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99BA47B-483F-4E23-9BF1-E0F4A2288565}"/>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139585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94B445-8381-420F-9133-68A9F2D06BD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ABBA37B-DAE0-44F2-A395-12FBCA630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0231A67B-0AA5-4502-99F8-AB37E3F6432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C89D4FE-5150-42E5-897F-2E8BC854C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45C939B-C38F-4CE1-B364-225EE00FE29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183BA2A-9E1F-4BC2-9475-A67CCCC87D81}"/>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8" name="頁尾版面配置區 7">
            <a:extLst>
              <a:ext uri="{FF2B5EF4-FFF2-40B4-BE49-F238E27FC236}">
                <a16:creationId xmlns:a16="http://schemas.microsoft.com/office/drawing/2014/main" id="{687E9B84-030D-442A-971A-80581F0E87D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E40DC09-3931-4277-9BBA-1B7D0CF6D3E0}"/>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107486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F0F09B-24E0-418B-9844-7F8710BA9EB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920EF33-0361-4126-ACE1-8CD322C75C9A}"/>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4" name="頁尾版面配置區 3">
            <a:extLst>
              <a:ext uri="{FF2B5EF4-FFF2-40B4-BE49-F238E27FC236}">
                <a16:creationId xmlns:a16="http://schemas.microsoft.com/office/drawing/2014/main" id="{8E02D053-DC43-4FD6-BC7B-596513E7D17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2B09093-EFCE-47EB-96D2-90E9797F4EB7}"/>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1952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D98F6BA-61A0-4428-A2DA-12C32C9303E7}"/>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3" name="頁尾版面配置區 2">
            <a:extLst>
              <a:ext uri="{FF2B5EF4-FFF2-40B4-BE49-F238E27FC236}">
                <a16:creationId xmlns:a16="http://schemas.microsoft.com/office/drawing/2014/main" id="{6BF32FA1-5A7B-4F39-A10F-082F1F19474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FEB3A7C-6DA7-4802-AEAA-7B4C5D6172C1}"/>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56534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DC875C-C3A9-4007-ABB9-AF988D26276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B1A95A0-E699-42CC-8420-98305AF53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D45E69B-6089-4632-BCB9-68988F70F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F8E06C0-B597-4A1C-BFC0-CD90FF2C5F6F}"/>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6" name="頁尾版面配置區 5">
            <a:extLst>
              <a:ext uri="{FF2B5EF4-FFF2-40B4-BE49-F238E27FC236}">
                <a16:creationId xmlns:a16="http://schemas.microsoft.com/office/drawing/2014/main" id="{B286F7FE-E107-40BB-BAAA-B0DC2295E6A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AF9F263-9BDE-4728-8550-C82CFDB3A71E}"/>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21158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042287-8FF5-413C-8717-20BDF364F18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4F68D29-61A9-46E6-8D28-A5AE917E9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78A533BB-B751-4D04-A5B8-1952450B3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90DBCB8-EEE8-4FCA-8B7B-4941D170DBCC}"/>
              </a:ext>
            </a:extLst>
          </p:cNvPr>
          <p:cNvSpPr>
            <a:spLocks noGrp="1"/>
          </p:cNvSpPr>
          <p:nvPr>
            <p:ph type="dt" sz="half" idx="10"/>
          </p:nvPr>
        </p:nvSpPr>
        <p:spPr/>
        <p:txBody>
          <a:bodyPr/>
          <a:lstStyle/>
          <a:p>
            <a:fld id="{9622F014-478E-4FAB-8D13-B65F214A12AA}" type="datetimeFigureOut">
              <a:rPr lang="zh-TW" altLang="en-US" smtClean="0"/>
              <a:t>2023/12/19</a:t>
            </a:fld>
            <a:endParaRPr lang="zh-TW" altLang="en-US"/>
          </a:p>
        </p:txBody>
      </p:sp>
      <p:sp>
        <p:nvSpPr>
          <p:cNvPr id="6" name="頁尾版面配置區 5">
            <a:extLst>
              <a:ext uri="{FF2B5EF4-FFF2-40B4-BE49-F238E27FC236}">
                <a16:creationId xmlns:a16="http://schemas.microsoft.com/office/drawing/2014/main" id="{0082419E-03D4-42F3-8C01-05F7661AF4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86FBE1F-B62B-4C5A-A1DA-F8892D0E39EA}"/>
              </a:ext>
            </a:extLst>
          </p:cNvPr>
          <p:cNvSpPr>
            <a:spLocks noGrp="1"/>
          </p:cNvSpPr>
          <p:nvPr>
            <p:ph type="sldNum" sz="quarter" idx="12"/>
          </p:nvPr>
        </p:nvSpPr>
        <p:spPr/>
        <p:txBody>
          <a:body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99686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B0D4A2E-D5A8-46C6-901A-4CFC4536A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0E8251D-3C82-4614-9455-4C562D352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C38AC0B-DDF3-4F20-BC81-D19F8262A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2F014-478E-4FAB-8D13-B65F214A12AA}" type="datetimeFigureOut">
              <a:rPr lang="zh-TW" altLang="en-US" smtClean="0"/>
              <a:t>2023/12/19</a:t>
            </a:fld>
            <a:endParaRPr lang="zh-TW" altLang="en-US"/>
          </a:p>
        </p:txBody>
      </p:sp>
      <p:sp>
        <p:nvSpPr>
          <p:cNvPr id="5" name="頁尾版面配置區 4">
            <a:extLst>
              <a:ext uri="{FF2B5EF4-FFF2-40B4-BE49-F238E27FC236}">
                <a16:creationId xmlns:a16="http://schemas.microsoft.com/office/drawing/2014/main" id="{89EFDC3A-D23C-4152-BD0B-054B6AD68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637F657-87CE-4605-9910-940971E57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13560-603B-49B3-BC66-37E7DE8484B8}" type="slidenum">
              <a:rPr lang="zh-TW" altLang="en-US" smtClean="0"/>
              <a:t>‹#›</a:t>
            </a:fld>
            <a:endParaRPr lang="zh-TW" altLang="en-US"/>
          </a:p>
        </p:txBody>
      </p:sp>
    </p:spTree>
    <p:extLst>
      <p:ext uri="{BB962C8B-B14F-4D97-AF65-F5344CB8AC3E}">
        <p14:creationId xmlns:p14="http://schemas.microsoft.com/office/powerpoint/2010/main" val="32456424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2A2C13-3DC0-4321-ACFC-3D3F6D806179}"/>
              </a:ext>
            </a:extLst>
          </p:cNvPr>
          <p:cNvSpPr>
            <a:spLocks noGrp="1"/>
          </p:cNvSpPr>
          <p:nvPr>
            <p:ph type="ctrTitle"/>
          </p:nvPr>
        </p:nvSpPr>
        <p:spPr/>
        <p:txBody>
          <a:bodyPr>
            <a:noAutofit/>
          </a:bodyPr>
          <a:lstStyle/>
          <a:p>
            <a:r>
              <a:rPr lang="en-US" altLang="zh-TW" sz="4400" dirty="0">
                <a:latin typeface="+mn-lt"/>
              </a:rPr>
              <a:t>Facial Expression Recognition in Image Sequences  Using 1D Transform and Gabor Wavelet Transform</a:t>
            </a:r>
            <a:endParaRPr lang="zh-TW" altLang="en-US" sz="4400" dirty="0">
              <a:latin typeface="+mn-lt"/>
            </a:endParaRPr>
          </a:p>
        </p:txBody>
      </p:sp>
      <p:sp>
        <p:nvSpPr>
          <p:cNvPr id="3" name="副標題 2">
            <a:extLst>
              <a:ext uri="{FF2B5EF4-FFF2-40B4-BE49-F238E27FC236}">
                <a16:creationId xmlns:a16="http://schemas.microsoft.com/office/drawing/2014/main" id="{3D93F1FC-1DE6-482E-9E77-E4813AAB1BBD}"/>
              </a:ext>
            </a:extLst>
          </p:cNvPr>
          <p:cNvSpPr>
            <a:spLocks noGrp="1"/>
          </p:cNvSpPr>
          <p:nvPr>
            <p:ph type="subTitle" idx="1"/>
          </p:nvPr>
        </p:nvSpPr>
        <p:spPr/>
        <p:txBody>
          <a:bodyPr>
            <a:normAutofit/>
          </a:bodyPr>
          <a:lstStyle/>
          <a:p>
            <a:r>
              <a:rPr lang="en-US" altLang="zh-TW" sz="2800" dirty="0">
                <a:latin typeface="+mn-lt"/>
              </a:rPr>
              <a:t>Presenter: R12942007 </a:t>
            </a:r>
            <a:r>
              <a:rPr lang="zh-TW" altLang="en-US" sz="2800" dirty="0">
                <a:latin typeface="+mn-lt"/>
              </a:rPr>
              <a:t>羅偉倫 </a:t>
            </a:r>
          </a:p>
        </p:txBody>
      </p:sp>
    </p:spTree>
    <p:extLst>
      <p:ext uri="{BB962C8B-B14F-4D97-AF65-F5344CB8AC3E}">
        <p14:creationId xmlns:p14="http://schemas.microsoft.com/office/powerpoint/2010/main" val="387664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Ⅱ. System Methodology</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6"/>
            <a:ext cx="6424961" cy="545868"/>
          </a:xfrm>
        </p:spPr>
        <p:txBody>
          <a:bodyPr/>
          <a:lstStyle/>
          <a:p>
            <a:r>
              <a:rPr lang="en-US" altLang="zh-TW" dirty="0"/>
              <a:t>Neuron mapping and weighted networks</a:t>
            </a:r>
            <a:endParaRPr lang="zh-TW" altLang="en-US" dirty="0"/>
          </a:p>
        </p:txBody>
      </p:sp>
      <p:pic>
        <p:nvPicPr>
          <p:cNvPr id="7" name="圖片 6">
            <a:extLst>
              <a:ext uri="{FF2B5EF4-FFF2-40B4-BE49-F238E27FC236}">
                <a16:creationId xmlns:a16="http://schemas.microsoft.com/office/drawing/2014/main" id="{AD5F0F1B-4C4A-408B-BA3A-2A4C38371064}"/>
              </a:ext>
            </a:extLst>
          </p:cNvPr>
          <p:cNvPicPr>
            <a:picLocks noChangeAspect="1"/>
          </p:cNvPicPr>
          <p:nvPr/>
        </p:nvPicPr>
        <p:blipFill>
          <a:blip r:embed="rId3"/>
          <a:stretch>
            <a:fillRect/>
          </a:stretch>
        </p:blipFill>
        <p:spPr>
          <a:xfrm>
            <a:off x="7263161" y="2207942"/>
            <a:ext cx="3871449" cy="3817518"/>
          </a:xfrm>
          <a:prstGeom prst="rect">
            <a:avLst/>
          </a:prstGeom>
        </p:spPr>
      </p:pic>
      <p:sp>
        <p:nvSpPr>
          <p:cNvPr id="9" name="文字方塊 8">
            <a:extLst>
              <a:ext uri="{FF2B5EF4-FFF2-40B4-BE49-F238E27FC236}">
                <a16:creationId xmlns:a16="http://schemas.microsoft.com/office/drawing/2014/main" id="{185A4AC8-3A2C-4288-8022-8D49721F34F3}"/>
              </a:ext>
            </a:extLst>
          </p:cNvPr>
          <p:cNvSpPr txBox="1"/>
          <p:nvPr/>
        </p:nvSpPr>
        <p:spPr>
          <a:xfrm>
            <a:off x="838200" y="2274838"/>
            <a:ext cx="5793059" cy="1477328"/>
          </a:xfrm>
          <a:prstGeom prst="rect">
            <a:avLst/>
          </a:prstGeom>
          <a:noFill/>
        </p:spPr>
        <p:txBody>
          <a:bodyPr wrap="square">
            <a:spAutoFit/>
          </a:bodyPr>
          <a:lstStyle/>
          <a:p>
            <a:r>
              <a:rPr lang="zh-TW" altLang="en-US" dirty="0"/>
              <a:t>Radon and Gabor features are provided at the input  layer which is multiplied with corresponding weights to  explore the hidden layer. Finally, facial expression is  calculated by taking the sum of the product of neurons and  their corresponding weights as </a:t>
            </a:r>
            <a:r>
              <a:rPr lang="en-US" altLang="zh-TW" dirty="0"/>
              <a:t>:</a:t>
            </a:r>
            <a:endParaRPr lang="zh-TW" altLang="en-US" dirty="0"/>
          </a:p>
        </p:txBody>
      </p:sp>
      <p:pic>
        <p:nvPicPr>
          <p:cNvPr id="11" name="圖片 10">
            <a:extLst>
              <a:ext uri="{FF2B5EF4-FFF2-40B4-BE49-F238E27FC236}">
                <a16:creationId xmlns:a16="http://schemas.microsoft.com/office/drawing/2014/main" id="{55ED3C93-E9FA-428A-BA3E-84BFF37B0E7F}"/>
              </a:ext>
            </a:extLst>
          </p:cNvPr>
          <p:cNvPicPr>
            <a:picLocks noChangeAspect="1"/>
          </p:cNvPicPr>
          <p:nvPr/>
        </p:nvPicPr>
        <p:blipFill>
          <a:blip r:embed="rId4"/>
          <a:stretch>
            <a:fillRect/>
          </a:stretch>
        </p:blipFill>
        <p:spPr>
          <a:xfrm>
            <a:off x="838200" y="3875067"/>
            <a:ext cx="2622685" cy="914447"/>
          </a:xfrm>
          <a:prstGeom prst="rect">
            <a:avLst/>
          </a:prstGeom>
        </p:spPr>
      </p:pic>
    </p:spTree>
    <p:extLst>
      <p:ext uri="{BB962C8B-B14F-4D97-AF65-F5344CB8AC3E}">
        <p14:creationId xmlns:p14="http://schemas.microsoft.com/office/powerpoint/2010/main" val="419390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ea typeface="標楷體" panose="03000509000000000000" pitchFamily="65" charset="-120"/>
              </a:rPr>
              <a:t>Ⅲ </a:t>
            </a:r>
            <a:r>
              <a:rPr lang="en-US" altLang="zh-TW" dirty="0">
                <a:latin typeface="+mn-lt"/>
              </a:rPr>
              <a:t>.Performance evaluation</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5"/>
            <a:ext cx="5413917" cy="516131"/>
          </a:xfrm>
        </p:spPr>
        <p:txBody>
          <a:bodyPr/>
          <a:lstStyle/>
          <a:p>
            <a:r>
              <a:rPr lang="en-US" altLang="zh-TW" dirty="0"/>
              <a:t>Results</a:t>
            </a:r>
            <a:endParaRPr lang="zh-TW" altLang="en-US" dirty="0"/>
          </a:p>
        </p:txBody>
      </p:sp>
      <p:pic>
        <p:nvPicPr>
          <p:cNvPr id="5" name="圖片 4">
            <a:extLst>
              <a:ext uri="{FF2B5EF4-FFF2-40B4-BE49-F238E27FC236}">
                <a16:creationId xmlns:a16="http://schemas.microsoft.com/office/drawing/2014/main" id="{23DA8E3E-975D-4B77-B536-D1035C1CC659}"/>
              </a:ext>
            </a:extLst>
          </p:cNvPr>
          <p:cNvPicPr>
            <a:picLocks noChangeAspect="1"/>
          </p:cNvPicPr>
          <p:nvPr/>
        </p:nvPicPr>
        <p:blipFill>
          <a:blip r:embed="rId3"/>
          <a:stretch>
            <a:fillRect/>
          </a:stretch>
        </p:blipFill>
        <p:spPr>
          <a:xfrm>
            <a:off x="838200" y="2374304"/>
            <a:ext cx="5645086" cy="1697359"/>
          </a:xfrm>
          <a:prstGeom prst="rect">
            <a:avLst/>
          </a:prstGeom>
        </p:spPr>
      </p:pic>
      <p:pic>
        <p:nvPicPr>
          <p:cNvPr id="7" name="圖片 6">
            <a:extLst>
              <a:ext uri="{FF2B5EF4-FFF2-40B4-BE49-F238E27FC236}">
                <a16:creationId xmlns:a16="http://schemas.microsoft.com/office/drawing/2014/main" id="{EEB638E4-8B05-4F94-A050-F6A7B68613F7}"/>
              </a:ext>
            </a:extLst>
          </p:cNvPr>
          <p:cNvPicPr>
            <a:picLocks noChangeAspect="1"/>
          </p:cNvPicPr>
          <p:nvPr/>
        </p:nvPicPr>
        <p:blipFill>
          <a:blip r:embed="rId4"/>
          <a:stretch>
            <a:fillRect/>
          </a:stretch>
        </p:blipFill>
        <p:spPr>
          <a:xfrm>
            <a:off x="931889" y="4289177"/>
            <a:ext cx="5551397" cy="1670861"/>
          </a:xfrm>
          <a:prstGeom prst="rect">
            <a:avLst/>
          </a:prstGeom>
        </p:spPr>
      </p:pic>
      <p:pic>
        <p:nvPicPr>
          <p:cNvPr id="9" name="圖片 8">
            <a:extLst>
              <a:ext uri="{FF2B5EF4-FFF2-40B4-BE49-F238E27FC236}">
                <a16:creationId xmlns:a16="http://schemas.microsoft.com/office/drawing/2014/main" id="{CE299CDB-E8C4-438C-BC43-4D6372F49E32}"/>
              </a:ext>
            </a:extLst>
          </p:cNvPr>
          <p:cNvPicPr>
            <a:picLocks noChangeAspect="1"/>
          </p:cNvPicPr>
          <p:nvPr/>
        </p:nvPicPr>
        <p:blipFill>
          <a:blip r:embed="rId5"/>
          <a:stretch>
            <a:fillRect/>
          </a:stretch>
        </p:blipFill>
        <p:spPr>
          <a:xfrm>
            <a:off x="6547097" y="2341756"/>
            <a:ext cx="4916357" cy="1888273"/>
          </a:xfrm>
          <a:prstGeom prst="rect">
            <a:avLst/>
          </a:prstGeom>
        </p:spPr>
      </p:pic>
    </p:spTree>
    <p:extLst>
      <p:ext uri="{BB962C8B-B14F-4D97-AF65-F5344CB8AC3E}">
        <p14:creationId xmlns:p14="http://schemas.microsoft.com/office/powerpoint/2010/main" val="281792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ea typeface="標楷體" panose="03000509000000000000" pitchFamily="65" charset="-120"/>
              </a:rPr>
              <a:t>Ⅳ </a:t>
            </a:r>
            <a:r>
              <a:rPr lang="en-US" altLang="zh-TW" dirty="0">
                <a:latin typeface="+mn-lt"/>
              </a:rPr>
              <a:t>.</a:t>
            </a:r>
            <a:r>
              <a:rPr lang="zh-TW" altLang="en-US" dirty="0">
                <a:latin typeface="+mn-lt"/>
              </a:rPr>
              <a:t> </a:t>
            </a:r>
            <a:r>
              <a:rPr lang="en-US" altLang="zh-TW" dirty="0">
                <a:latin typeface="+mn-lt"/>
              </a:rPr>
              <a:t>Conclusion</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p:txBody>
          <a:bodyPr/>
          <a:lstStyle/>
          <a:p>
            <a:r>
              <a:rPr lang="en-US" altLang="zh-TW" dirty="0"/>
              <a:t>In this paper, an effective approach for FER is  proposed by combining two distinguished feature  extractors i.e. radon transform and Gabor wavelet transform. For the classifier, we introduced fused-classifier  approach is the form of Neural network over self-organized maps, which outperformed the recognition  results. The proposed system has been validated over two  publicly available datasets. In our future plan, we will step-forward our approach  towards real-time scenarios, introduced robust  segmentation techniques and applied features over  different angles of facial frames to improve the accuracy of  FER. </a:t>
            </a:r>
            <a:endParaRPr lang="zh-TW" altLang="en-US" dirty="0"/>
          </a:p>
        </p:txBody>
      </p:sp>
    </p:spTree>
    <p:extLst>
      <p:ext uri="{BB962C8B-B14F-4D97-AF65-F5344CB8AC3E}">
        <p14:creationId xmlns:p14="http://schemas.microsoft.com/office/powerpoint/2010/main" val="77996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7F6C0B-E7E0-4527-86B8-04342E1C8A50}"/>
              </a:ext>
            </a:extLst>
          </p:cNvPr>
          <p:cNvSpPr>
            <a:spLocks noGrp="1"/>
          </p:cNvSpPr>
          <p:nvPr>
            <p:ph type="title"/>
          </p:nvPr>
        </p:nvSpPr>
        <p:spPr/>
        <p:txBody>
          <a:bodyPr/>
          <a:lstStyle/>
          <a:p>
            <a:r>
              <a:rPr lang="en-US" altLang="zh-TW" dirty="0">
                <a:latin typeface="+mn-lt"/>
              </a:rPr>
              <a:t>Reference</a:t>
            </a:r>
            <a:endParaRPr lang="zh-TW" altLang="en-US" dirty="0">
              <a:latin typeface="+mn-lt"/>
            </a:endParaRPr>
          </a:p>
        </p:txBody>
      </p:sp>
      <p:sp>
        <p:nvSpPr>
          <p:cNvPr id="3" name="內容版面配置區 2">
            <a:extLst>
              <a:ext uri="{FF2B5EF4-FFF2-40B4-BE49-F238E27FC236}">
                <a16:creationId xmlns:a16="http://schemas.microsoft.com/office/drawing/2014/main" id="{EFA9359C-26C7-4B2C-ADFD-2315570422DF}"/>
              </a:ext>
            </a:extLst>
          </p:cNvPr>
          <p:cNvSpPr>
            <a:spLocks noGrp="1"/>
          </p:cNvSpPr>
          <p:nvPr>
            <p:ph idx="1"/>
          </p:nvPr>
        </p:nvSpPr>
        <p:spPr/>
        <p:txBody>
          <a:bodyPr/>
          <a:lstStyle/>
          <a:p>
            <a:r>
              <a:rPr lang="en-US" altLang="zh-TW" dirty="0"/>
              <a:t>M. Mahmood, A. Jalal and H. A. Evans, "Facial Expression Recognition in Image Sequences Using 1D Transform and Gabor Wavelet Transform," 2018 International Conference on Applied and Engineering Mathematics (ICAEM), Taxila, Pakistan, 2018, pp. 1-6, </a:t>
            </a:r>
            <a:r>
              <a:rPr lang="en-US" altLang="zh-TW" dirty="0" err="1"/>
              <a:t>doi</a:t>
            </a:r>
            <a:r>
              <a:rPr lang="en-US" altLang="zh-TW" dirty="0"/>
              <a:t>: 10.1109/ICAEM.2018.8536280.</a:t>
            </a:r>
            <a:endParaRPr lang="zh-TW" altLang="en-US" dirty="0"/>
          </a:p>
        </p:txBody>
      </p:sp>
    </p:spTree>
    <p:extLst>
      <p:ext uri="{BB962C8B-B14F-4D97-AF65-F5344CB8AC3E}">
        <p14:creationId xmlns:p14="http://schemas.microsoft.com/office/powerpoint/2010/main" val="94578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ea typeface="標楷體" panose="03000509000000000000" pitchFamily="65" charset="-120"/>
              </a:rPr>
              <a:t>Ⅰ. </a:t>
            </a:r>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p:txBody>
          <a:bodyPr>
            <a:normAutofit fontScale="92500" lnSpcReduction="20000"/>
          </a:bodyPr>
          <a:lstStyle/>
          <a:p>
            <a:r>
              <a:rPr lang="en-US" altLang="zh-TW" dirty="0"/>
              <a:t>In recent years, wide spread utilization of Facial Expression Recognition (FER) have motivated scientific community to find out the optimal solutions for various factors such as facial alignments, occlusions, facial landmarks, illumination and intrinsic variations in FER. However, these factors are mainly highlighted in large set of facial expressions with slight differences, makes it difficult to recognize each facial expression correctly in the real-world scenarios. FER has become a fast growing research interest due to its utility in many disciplines. For example, security agencies for automated user authentication, monitoring human behaviors in the disciplines of psychology/medicine, noticing user responses in public areas and promoting e-learning. FER system can also be employed in business administration for monitoring staff performance; robotics and entertainment. All these disciplines need to perceive, monitor and observe intension/emotions performed by human communication as facial expression.</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403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Ⅰ. Introduction</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p:txBody>
          <a:bodyPr>
            <a:normAutofit fontScale="77500" lnSpcReduction="20000"/>
          </a:bodyPr>
          <a:lstStyle/>
          <a:p>
            <a:r>
              <a:rPr lang="en-US" altLang="zh-TW" dirty="0"/>
              <a:t>Different researchers have developed different  techniques to extract facial features and classify facial  expressions. N. </a:t>
            </a:r>
            <a:r>
              <a:rPr lang="en-US" altLang="zh-TW" dirty="0" err="1"/>
              <a:t>Kauser</a:t>
            </a:r>
            <a:r>
              <a:rPr lang="en-US" altLang="zh-TW" dirty="0"/>
              <a:t> and J. Sharma used Viola  jones algorithm to detect facial components and local  binary patterns (LBP) to train the Neural Network (NN).However, their approach performed well but ignored real  environments. In [12], a combination of Active  Appearance Model (AAM) and NN is presented by T. Li  et al., which was unique in terms of image processing  pipeline but lacked recognition accuracy. In [13], facial  expression recognition system is proposed by considering  general regression neural network and LBP features to  improve recognition accuracy. F. Hsu et al. [14] designed  an automatic FER technique for affective computing based  on bag of distances features adopted by holistic/local  distance cues. For classification, they used histogram  based vectors to support Support Vector Machine (SVM)  for FER. In [15], facial masks are combined from the  whole face and individual facial components; which  presented good results but did not cover image sequences  of facial detection. D. Acevedo et al. [16] suggested failure  of dynamic approach when movement is not vital in the  image sequences and failure of static approach in case of  subtle expressions; however the combination of both  approaches yields better recognition accuracy.</a:t>
            </a:r>
            <a:endParaRPr lang="zh-TW" altLang="en-US" dirty="0"/>
          </a:p>
        </p:txBody>
      </p:sp>
    </p:spTree>
    <p:extLst>
      <p:ext uri="{BB962C8B-B14F-4D97-AF65-F5344CB8AC3E}">
        <p14:creationId xmlns:p14="http://schemas.microsoft.com/office/powerpoint/2010/main" val="139775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Ⅰ. Introduction</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p:txBody>
          <a:bodyPr>
            <a:normAutofit fontScale="92500" lnSpcReduction="20000"/>
          </a:bodyPr>
          <a:lstStyle/>
          <a:p>
            <a:r>
              <a:rPr lang="en-US" altLang="zh-TW" dirty="0"/>
              <a:t>In this work, we have proposed FER using radon  transform and Gabor wavelet transform to classify  sequential images of human facials into discrete  expressions categories. The methodology is divided into 3  phases. At first, the image sequences are passed through a  preprocessing phase where illumination effects, noise  reduction, color contrast and face alignment are performed.</a:t>
            </a:r>
            <a:r>
              <a:rPr lang="zh-TW" altLang="en-US" dirty="0"/>
              <a:t> </a:t>
            </a:r>
            <a:r>
              <a:rPr lang="en-US" altLang="zh-TW" dirty="0"/>
              <a:t>Then, a face mask is generated for each detected face to  identify the face region. These facial detected masks are  used to extract optimal features using Principal Component  Analysis (PCA), radon transform and Gabor transform. Finally, Self-Organizing Map (SOM) is used to align  proper neurons values with specific class. In addition,  neural network is used to evaluate weight of each class and  recognize the facial expressions. We noticed the success of  performance results over several datasets by adding  multiple features transformations techniques with  combination of fused- classification methods.</a:t>
            </a:r>
            <a:endParaRPr lang="zh-TW" altLang="en-US" dirty="0"/>
          </a:p>
        </p:txBody>
      </p:sp>
    </p:spTree>
    <p:extLst>
      <p:ext uri="{BB962C8B-B14F-4D97-AF65-F5344CB8AC3E}">
        <p14:creationId xmlns:p14="http://schemas.microsoft.com/office/powerpoint/2010/main" val="10289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ea typeface="標楷體" panose="03000509000000000000" pitchFamily="65" charset="-120"/>
              </a:rPr>
              <a:t>Ⅱ. </a:t>
            </a:r>
            <a:r>
              <a:rPr lang="en-US" altLang="zh-TW" dirty="0">
                <a:latin typeface="+mn-lt"/>
              </a:rPr>
              <a:t>System Methodology</a:t>
            </a:r>
            <a:endParaRPr lang="zh-TW" altLang="en-US" dirty="0">
              <a:latin typeface="+mn-lt"/>
            </a:endParaRPr>
          </a:p>
        </p:txBody>
      </p:sp>
      <p:sp>
        <p:nvSpPr>
          <p:cNvPr id="4" name="內容版面配置區 3">
            <a:extLst>
              <a:ext uri="{FF2B5EF4-FFF2-40B4-BE49-F238E27FC236}">
                <a16:creationId xmlns:a16="http://schemas.microsoft.com/office/drawing/2014/main" id="{0B8E44AD-F7BF-42D8-A8CE-382D53ED6B78}"/>
              </a:ext>
            </a:extLst>
          </p:cNvPr>
          <p:cNvSpPr>
            <a:spLocks noGrp="1"/>
          </p:cNvSpPr>
          <p:nvPr>
            <p:ph sz="half" idx="1"/>
          </p:nvPr>
        </p:nvSpPr>
        <p:spPr/>
        <p:txBody>
          <a:bodyPr>
            <a:normAutofit fontScale="92500" lnSpcReduction="10000"/>
          </a:bodyPr>
          <a:lstStyle/>
          <a:p>
            <a:pPr marL="457200" indent="-457200">
              <a:buAutoNum type="arabicPeriod"/>
            </a:pPr>
            <a:r>
              <a:rPr lang="en-US" altLang="zh-TW" dirty="0">
                <a:solidFill>
                  <a:schemeClr val="tx1"/>
                </a:solidFill>
              </a:rPr>
              <a:t>facial detection and generating face mask to do face alignment</a:t>
            </a:r>
          </a:p>
          <a:p>
            <a:pPr marL="457200" indent="-457200">
              <a:buAutoNum type="arabicPeriod"/>
            </a:pPr>
            <a:r>
              <a:rPr lang="en-US" altLang="zh-TW" dirty="0"/>
              <a:t>feature representation and extraction. Using PCA and other facial feature to do Radon transform and Gabor transform.</a:t>
            </a:r>
          </a:p>
          <a:p>
            <a:pPr marL="457200" indent="-457200">
              <a:buAutoNum type="arabicPeriod"/>
            </a:pPr>
            <a:r>
              <a:rPr lang="en-US" altLang="zh-TW" dirty="0">
                <a:solidFill>
                  <a:schemeClr val="tx1"/>
                </a:solidFill>
              </a:rPr>
              <a:t>Treat features as vectors, and convert vector into symbol sequences</a:t>
            </a:r>
            <a:r>
              <a:rPr lang="en-US" altLang="zh-TW" dirty="0"/>
              <a:t>.</a:t>
            </a:r>
            <a:r>
              <a:rPr lang="en-US" altLang="zh-TW" dirty="0">
                <a:solidFill>
                  <a:schemeClr val="tx1"/>
                </a:solidFill>
              </a:rPr>
              <a:t> classification and recognition phase gives the predicted  values of facial expression. </a:t>
            </a:r>
            <a:endParaRPr lang="zh-TW" altLang="en-US" dirty="0">
              <a:solidFill>
                <a:schemeClr val="tx1"/>
              </a:solidFill>
            </a:endParaRPr>
          </a:p>
        </p:txBody>
      </p:sp>
      <p:pic>
        <p:nvPicPr>
          <p:cNvPr id="7" name="內容版面配置區 6">
            <a:extLst>
              <a:ext uri="{FF2B5EF4-FFF2-40B4-BE49-F238E27FC236}">
                <a16:creationId xmlns:a16="http://schemas.microsoft.com/office/drawing/2014/main" id="{CF85A201-0EC8-4001-9A11-181400478353}"/>
              </a:ext>
            </a:extLst>
          </p:cNvPr>
          <p:cNvPicPr>
            <a:picLocks noGrp="1" noChangeAspect="1"/>
          </p:cNvPicPr>
          <p:nvPr>
            <p:ph sz="half" idx="2"/>
          </p:nvPr>
        </p:nvPicPr>
        <p:blipFill>
          <a:blip r:embed="rId3"/>
          <a:stretch>
            <a:fillRect/>
          </a:stretch>
        </p:blipFill>
        <p:spPr>
          <a:xfrm>
            <a:off x="6350794" y="1825625"/>
            <a:ext cx="4824411" cy="4351338"/>
          </a:xfrm>
        </p:spPr>
      </p:pic>
    </p:spTree>
    <p:extLst>
      <p:ext uri="{BB962C8B-B14F-4D97-AF65-F5344CB8AC3E}">
        <p14:creationId xmlns:p14="http://schemas.microsoft.com/office/powerpoint/2010/main" val="343193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Ⅱ. System Methodology</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5"/>
            <a:ext cx="5257800" cy="449224"/>
          </a:xfrm>
        </p:spPr>
        <p:txBody>
          <a:bodyPr>
            <a:normAutofit lnSpcReduction="10000"/>
          </a:bodyPr>
          <a:lstStyle/>
          <a:p>
            <a:r>
              <a:rPr lang="en-US" altLang="zh-TW" dirty="0"/>
              <a:t>Facial Alignment and Detection</a:t>
            </a:r>
          </a:p>
          <a:p>
            <a:pPr marL="0" indent="0">
              <a:buNone/>
            </a:pPr>
            <a:endParaRPr lang="zh-TW" altLang="en-US" dirty="0"/>
          </a:p>
        </p:txBody>
      </p:sp>
      <p:sp>
        <p:nvSpPr>
          <p:cNvPr id="5" name="文字方塊 4">
            <a:extLst>
              <a:ext uri="{FF2B5EF4-FFF2-40B4-BE49-F238E27FC236}">
                <a16:creationId xmlns:a16="http://schemas.microsoft.com/office/drawing/2014/main" id="{54C99379-7D16-4659-A684-71F59878CB2A}"/>
              </a:ext>
            </a:extLst>
          </p:cNvPr>
          <p:cNvSpPr txBox="1"/>
          <p:nvPr/>
        </p:nvSpPr>
        <p:spPr>
          <a:xfrm>
            <a:off x="838200" y="2316382"/>
            <a:ext cx="4707673" cy="646331"/>
          </a:xfrm>
          <a:prstGeom prst="rect">
            <a:avLst/>
          </a:prstGeom>
          <a:noFill/>
        </p:spPr>
        <p:txBody>
          <a:bodyPr wrap="square">
            <a:spAutoFit/>
          </a:bodyPr>
          <a:lstStyle/>
          <a:p>
            <a:pPr marL="342900" indent="-342900">
              <a:buFont typeface="+mj-lt"/>
              <a:buAutoNum type="arabicPeriod"/>
            </a:pPr>
            <a:r>
              <a:rPr lang="zh-TW" altLang="en-US" dirty="0"/>
              <a:t>noise removal from the facial sequences  images</a:t>
            </a:r>
          </a:p>
        </p:txBody>
      </p:sp>
      <p:pic>
        <p:nvPicPr>
          <p:cNvPr id="9" name="圖片 8">
            <a:extLst>
              <a:ext uri="{FF2B5EF4-FFF2-40B4-BE49-F238E27FC236}">
                <a16:creationId xmlns:a16="http://schemas.microsoft.com/office/drawing/2014/main" id="{445ED253-B250-4DE7-97BF-777A51BD9ABD}"/>
              </a:ext>
            </a:extLst>
          </p:cNvPr>
          <p:cNvPicPr>
            <a:picLocks noChangeAspect="1"/>
          </p:cNvPicPr>
          <p:nvPr/>
        </p:nvPicPr>
        <p:blipFill rotWithShape="1">
          <a:blip r:embed="rId3"/>
          <a:srcRect r="32516"/>
          <a:stretch/>
        </p:blipFill>
        <p:spPr>
          <a:xfrm>
            <a:off x="838200" y="2962713"/>
            <a:ext cx="4246841" cy="1066855"/>
          </a:xfrm>
          <a:prstGeom prst="rect">
            <a:avLst/>
          </a:prstGeom>
        </p:spPr>
      </p:pic>
      <p:sp>
        <p:nvSpPr>
          <p:cNvPr id="11" name="文字方塊 10">
            <a:extLst>
              <a:ext uri="{FF2B5EF4-FFF2-40B4-BE49-F238E27FC236}">
                <a16:creationId xmlns:a16="http://schemas.microsoft.com/office/drawing/2014/main" id="{2264E7A4-76ED-47F5-99C4-FDD037E3EFCB}"/>
              </a:ext>
            </a:extLst>
          </p:cNvPr>
          <p:cNvSpPr txBox="1"/>
          <p:nvPr/>
        </p:nvSpPr>
        <p:spPr>
          <a:xfrm>
            <a:off x="771293" y="3895288"/>
            <a:ext cx="5324707" cy="1754326"/>
          </a:xfrm>
          <a:prstGeom prst="rect">
            <a:avLst/>
          </a:prstGeom>
          <a:noFill/>
        </p:spPr>
        <p:txBody>
          <a:bodyPr wrap="square">
            <a:spAutoFit/>
          </a:bodyPr>
          <a:lstStyle/>
          <a:p>
            <a:r>
              <a:rPr lang="zh-TW" altLang="en-US" dirty="0"/>
              <a:t>extracting the edges of facial features using a high  pass filter. Next, we determine the oval parameters of each  feature from the extracted edges using coded chain edge tracking algorithm. The algorithm aims to connect these  edges to form an oval shape</a:t>
            </a:r>
            <a:r>
              <a:rPr lang="en-US" altLang="zh-TW" dirty="0"/>
              <a:t>.</a:t>
            </a:r>
            <a:r>
              <a:rPr lang="zh-TW" altLang="en-US" dirty="0"/>
              <a:t> To  examine the formulation flow, sobel filter is used</a:t>
            </a:r>
          </a:p>
        </p:txBody>
      </p:sp>
      <p:pic>
        <p:nvPicPr>
          <p:cNvPr id="13" name="圖片 12">
            <a:extLst>
              <a:ext uri="{FF2B5EF4-FFF2-40B4-BE49-F238E27FC236}">
                <a16:creationId xmlns:a16="http://schemas.microsoft.com/office/drawing/2014/main" id="{956C86B5-64C3-4B95-B7CD-9F509A97709D}"/>
              </a:ext>
            </a:extLst>
          </p:cNvPr>
          <p:cNvPicPr>
            <a:picLocks noChangeAspect="1"/>
          </p:cNvPicPr>
          <p:nvPr/>
        </p:nvPicPr>
        <p:blipFill>
          <a:blip r:embed="rId4"/>
          <a:stretch>
            <a:fillRect/>
          </a:stretch>
        </p:blipFill>
        <p:spPr>
          <a:xfrm>
            <a:off x="464868" y="5726059"/>
            <a:ext cx="5937555" cy="565179"/>
          </a:xfrm>
          <a:prstGeom prst="rect">
            <a:avLst/>
          </a:prstGeom>
        </p:spPr>
      </p:pic>
      <p:pic>
        <p:nvPicPr>
          <p:cNvPr id="15" name="圖片 14">
            <a:extLst>
              <a:ext uri="{FF2B5EF4-FFF2-40B4-BE49-F238E27FC236}">
                <a16:creationId xmlns:a16="http://schemas.microsoft.com/office/drawing/2014/main" id="{B1655D64-6667-415F-A68E-ABD911C2EC9D}"/>
              </a:ext>
            </a:extLst>
          </p:cNvPr>
          <p:cNvPicPr>
            <a:picLocks noChangeAspect="1"/>
          </p:cNvPicPr>
          <p:nvPr/>
        </p:nvPicPr>
        <p:blipFill>
          <a:blip r:embed="rId5"/>
          <a:stretch>
            <a:fillRect/>
          </a:stretch>
        </p:blipFill>
        <p:spPr>
          <a:xfrm>
            <a:off x="6369062" y="2711262"/>
            <a:ext cx="5258070" cy="781090"/>
          </a:xfrm>
          <a:prstGeom prst="rect">
            <a:avLst/>
          </a:prstGeom>
        </p:spPr>
      </p:pic>
      <p:pic>
        <p:nvPicPr>
          <p:cNvPr id="17" name="圖片 16">
            <a:extLst>
              <a:ext uri="{FF2B5EF4-FFF2-40B4-BE49-F238E27FC236}">
                <a16:creationId xmlns:a16="http://schemas.microsoft.com/office/drawing/2014/main" id="{D85BDFAE-62F3-4A77-900C-9975F83C05E5}"/>
              </a:ext>
            </a:extLst>
          </p:cNvPr>
          <p:cNvPicPr>
            <a:picLocks noChangeAspect="1"/>
          </p:cNvPicPr>
          <p:nvPr/>
        </p:nvPicPr>
        <p:blipFill>
          <a:blip r:embed="rId6"/>
          <a:stretch>
            <a:fillRect/>
          </a:stretch>
        </p:blipFill>
        <p:spPr>
          <a:xfrm>
            <a:off x="6335744" y="4569848"/>
            <a:ext cx="5391427" cy="946199"/>
          </a:xfrm>
          <a:prstGeom prst="rect">
            <a:avLst/>
          </a:prstGeom>
        </p:spPr>
      </p:pic>
      <p:sp>
        <p:nvSpPr>
          <p:cNvPr id="19" name="文字方塊 18">
            <a:extLst>
              <a:ext uri="{FF2B5EF4-FFF2-40B4-BE49-F238E27FC236}">
                <a16:creationId xmlns:a16="http://schemas.microsoft.com/office/drawing/2014/main" id="{2DBC15D4-756D-4C8E-ACAD-CC2769810742}"/>
              </a:ext>
            </a:extLst>
          </p:cNvPr>
          <p:cNvSpPr txBox="1"/>
          <p:nvPr/>
        </p:nvSpPr>
        <p:spPr>
          <a:xfrm>
            <a:off x="6335744" y="3928766"/>
            <a:ext cx="5324707" cy="646331"/>
          </a:xfrm>
          <a:prstGeom prst="rect">
            <a:avLst/>
          </a:prstGeom>
          <a:noFill/>
        </p:spPr>
        <p:txBody>
          <a:bodyPr wrap="square">
            <a:spAutoFit/>
          </a:bodyPr>
          <a:lstStyle/>
          <a:p>
            <a:r>
              <a:rPr lang="en-US" altLang="zh-TW" dirty="0"/>
              <a:t>Considering vector movements and feature vertices, a face mask is generated as:</a:t>
            </a:r>
            <a:endParaRPr lang="zh-TW" altLang="en-US" dirty="0"/>
          </a:p>
        </p:txBody>
      </p:sp>
      <p:sp>
        <p:nvSpPr>
          <p:cNvPr id="21" name="文字方塊 20">
            <a:extLst>
              <a:ext uri="{FF2B5EF4-FFF2-40B4-BE49-F238E27FC236}">
                <a16:creationId xmlns:a16="http://schemas.microsoft.com/office/drawing/2014/main" id="{99AAD266-068A-4998-B923-2C464C66B4C3}"/>
              </a:ext>
            </a:extLst>
          </p:cNvPr>
          <p:cNvSpPr txBox="1"/>
          <p:nvPr/>
        </p:nvSpPr>
        <p:spPr>
          <a:xfrm>
            <a:off x="6402423" y="1749710"/>
            <a:ext cx="5258028" cy="923330"/>
          </a:xfrm>
          <a:prstGeom prst="rect">
            <a:avLst/>
          </a:prstGeom>
          <a:noFill/>
        </p:spPr>
        <p:txBody>
          <a:bodyPr wrap="square">
            <a:spAutoFit/>
          </a:bodyPr>
          <a:lstStyle/>
          <a:p>
            <a:r>
              <a:rPr lang="zh-TW" altLang="en-US" dirty="0"/>
              <a:t>The behavioral change in the facial points is  observed by considering the vector movements which is controlled as</a:t>
            </a:r>
            <a:r>
              <a:rPr lang="en-US" altLang="zh-TW" dirty="0"/>
              <a:t>:</a:t>
            </a:r>
            <a:endParaRPr lang="zh-TW" altLang="en-US" dirty="0"/>
          </a:p>
        </p:txBody>
      </p:sp>
    </p:spTree>
    <p:extLst>
      <p:ext uri="{BB962C8B-B14F-4D97-AF65-F5344CB8AC3E}">
        <p14:creationId xmlns:p14="http://schemas.microsoft.com/office/powerpoint/2010/main" val="378432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Ⅱ. System Methodology</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5"/>
            <a:ext cx="10515600" cy="464092"/>
          </a:xfrm>
        </p:spPr>
        <p:txBody>
          <a:bodyPr>
            <a:normAutofit lnSpcReduction="10000"/>
          </a:bodyPr>
          <a:lstStyle/>
          <a:p>
            <a:r>
              <a:rPr lang="en-US" altLang="zh-TW" dirty="0"/>
              <a:t>Feature Reduction and Representation</a:t>
            </a:r>
            <a:endParaRPr lang="zh-TW" altLang="en-US" dirty="0"/>
          </a:p>
        </p:txBody>
      </p:sp>
      <p:sp>
        <p:nvSpPr>
          <p:cNvPr id="5" name="文字方塊 4">
            <a:extLst>
              <a:ext uri="{FF2B5EF4-FFF2-40B4-BE49-F238E27FC236}">
                <a16:creationId xmlns:a16="http://schemas.microsoft.com/office/drawing/2014/main" id="{4AF9010A-217F-442B-A7D9-06F21C3DB34B}"/>
              </a:ext>
            </a:extLst>
          </p:cNvPr>
          <p:cNvSpPr txBox="1"/>
          <p:nvPr/>
        </p:nvSpPr>
        <p:spPr>
          <a:xfrm>
            <a:off x="838200" y="2289717"/>
            <a:ext cx="4334107" cy="2031325"/>
          </a:xfrm>
          <a:prstGeom prst="rect">
            <a:avLst/>
          </a:prstGeom>
          <a:noFill/>
        </p:spPr>
        <p:txBody>
          <a:bodyPr wrap="square">
            <a:spAutoFit/>
          </a:bodyPr>
          <a:lstStyle/>
          <a:p>
            <a:r>
              <a:rPr lang="zh-TW" altLang="en-US" dirty="0"/>
              <a:t>PCA has been widely used to extract global features  and convert the high dimensional data to low dimensional  data. Due to large facial feature vertices, PCA is used to  reduce the feature space, extracted features from  the entire face and optimize the training time</a:t>
            </a:r>
          </a:p>
        </p:txBody>
      </p:sp>
      <p:pic>
        <p:nvPicPr>
          <p:cNvPr id="7" name="圖片 6">
            <a:extLst>
              <a:ext uri="{FF2B5EF4-FFF2-40B4-BE49-F238E27FC236}">
                <a16:creationId xmlns:a16="http://schemas.microsoft.com/office/drawing/2014/main" id="{ADB1760D-6CBF-4C3F-A21A-584141CC038B}"/>
              </a:ext>
            </a:extLst>
          </p:cNvPr>
          <p:cNvPicPr>
            <a:picLocks noChangeAspect="1"/>
          </p:cNvPicPr>
          <p:nvPr/>
        </p:nvPicPr>
        <p:blipFill>
          <a:blip r:embed="rId3"/>
          <a:stretch>
            <a:fillRect/>
          </a:stretch>
        </p:blipFill>
        <p:spPr>
          <a:xfrm>
            <a:off x="1204935" y="4388676"/>
            <a:ext cx="3600635" cy="1009702"/>
          </a:xfrm>
          <a:prstGeom prst="rect">
            <a:avLst/>
          </a:prstGeom>
        </p:spPr>
      </p:pic>
      <p:sp>
        <p:nvSpPr>
          <p:cNvPr id="9" name="文字方塊 8">
            <a:extLst>
              <a:ext uri="{FF2B5EF4-FFF2-40B4-BE49-F238E27FC236}">
                <a16:creationId xmlns:a16="http://schemas.microsoft.com/office/drawing/2014/main" id="{AC702064-99D0-4918-8E6A-53F8CCBD3599}"/>
              </a:ext>
            </a:extLst>
          </p:cNvPr>
          <p:cNvSpPr txBox="1"/>
          <p:nvPr/>
        </p:nvSpPr>
        <p:spPr>
          <a:xfrm>
            <a:off x="6096000" y="2289717"/>
            <a:ext cx="4051610" cy="923330"/>
          </a:xfrm>
          <a:prstGeom prst="rect">
            <a:avLst/>
          </a:prstGeom>
          <a:noFill/>
        </p:spPr>
        <p:txBody>
          <a:bodyPr wrap="square">
            <a:spAutoFit/>
          </a:bodyPr>
          <a:lstStyle/>
          <a:p>
            <a:r>
              <a:rPr lang="zh-TW" altLang="en-US" dirty="0"/>
              <a:t>All the  facial masks can be reconstructed by storing a set of  eigenfaces and their corresponding weights as</a:t>
            </a:r>
            <a:r>
              <a:rPr lang="en-US" altLang="zh-TW" dirty="0"/>
              <a:t>:</a:t>
            </a:r>
            <a:endParaRPr lang="zh-TW" altLang="en-US" dirty="0"/>
          </a:p>
        </p:txBody>
      </p:sp>
      <p:pic>
        <p:nvPicPr>
          <p:cNvPr id="11" name="圖片 10">
            <a:extLst>
              <a:ext uri="{FF2B5EF4-FFF2-40B4-BE49-F238E27FC236}">
                <a16:creationId xmlns:a16="http://schemas.microsoft.com/office/drawing/2014/main" id="{00869492-090E-499A-862D-CF188D363523}"/>
              </a:ext>
            </a:extLst>
          </p:cNvPr>
          <p:cNvPicPr>
            <a:picLocks noChangeAspect="1"/>
          </p:cNvPicPr>
          <p:nvPr/>
        </p:nvPicPr>
        <p:blipFill>
          <a:blip r:embed="rId4"/>
          <a:stretch>
            <a:fillRect/>
          </a:stretch>
        </p:blipFill>
        <p:spPr>
          <a:xfrm>
            <a:off x="6105293" y="3258011"/>
            <a:ext cx="5429529" cy="527077"/>
          </a:xfrm>
          <a:prstGeom prst="rect">
            <a:avLst/>
          </a:prstGeom>
        </p:spPr>
      </p:pic>
      <p:pic>
        <p:nvPicPr>
          <p:cNvPr id="15" name="圖片 14">
            <a:extLst>
              <a:ext uri="{FF2B5EF4-FFF2-40B4-BE49-F238E27FC236}">
                <a16:creationId xmlns:a16="http://schemas.microsoft.com/office/drawing/2014/main" id="{17A737AB-A0C6-45BF-8B6F-ACF546C1BC6B}"/>
              </a:ext>
            </a:extLst>
          </p:cNvPr>
          <p:cNvPicPr>
            <a:picLocks noChangeAspect="1"/>
          </p:cNvPicPr>
          <p:nvPr/>
        </p:nvPicPr>
        <p:blipFill>
          <a:blip r:embed="rId5"/>
          <a:stretch>
            <a:fillRect/>
          </a:stretch>
        </p:blipFill>
        <p:spPr>
          <a:xfrm>
            <a:off x="5954751" y="3677139"/>
            <a:ext cx="4334108" cy="2943582"/>
          </a:xfrm>
          <a:prstGeom prst="rect">
            <a:avLst/>
          </a:prstGeom>
        </p:spPr>
      </p:pic>
    </p:spTree>
    <p:extLst>
      <p:ext uri="{BB962C8B-B14F-4D97-AF65-F5344CB8AC3E}">
        <p14:creationId xmlns:p14="http://schemas.microsoft.com/office/powerpoint/2010/main" val="336888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Ⅱ. System Methodology</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5"/>
            <a:ext cx="5391615" cy="486395"/>
          </a:xfrm>
        </p:spPr>
        <p:txBody>
          <a:bodyPr/>
          <a:lstStyle/>
          <a:p>
            <a:r>
              <a:rPr lang="en-US" altLang="zh-TW" dirty="0"/>
              <a:t>Intensity based Feature Extraction</a:t>
            </a:r>
            <a:endParaRPr lang="zh-TW" altLang="en-US" dirty="0"/>
          </a:p>
        </p:txBody>
      </p:sp>
      <p:sp>
        <p:nvSpPr>
          <p:cNvPr id="5" name="文字方塊 4">
            <a:extLst>
              <a:ext uri="{FF2B5EF4-FFF2-40B4-BE49-F238E27FC236}">
                <a16:creationId xmlns:a16="http://schemas.microsoft.com/office/drawing/2014/main" id="{D8F56972-B45E-49AC-91B6-1B14F0D445CA}"/>
              </a:ext>
            </a:extLst>
          </p:cNvPr>
          <p:cNvSpPr txBox="1"/>
          <p:nvPr/>
        </p:nvSpPr>
        <p:spPr>
          <a:xfrm>
            <a:off x="838200" y="2312020"/>
            <a:ext cx="5391615" cy="1200329"/>
          </a:xfrm>
          <a:prstGeom prst="rect">
            <a:avLst/>
          </a:prstGeom>
          <a:noFill/>
        </p:spPr>
        <p:txBody>
          <a:bodyPr wrap="square">
            <a:spAutoFit/>
          </a:bodyPr>
          <a:lstStyle/>
          <a:p>
            <a:r>
              <a:rPr lang="en-US" altLang="zh-TW" dirty="0"/>
              <a:t>From the eigenfaces, we have extracted intensity based  features using radon transform. The radon  transform converts the image from Cartesian coordinates f(x</a:t>
            </a:r>
            <a:r>
              <a:rPr lang="zh-TW" altLang="en-US" dirty="0"/>
              <a:t> </a:t>
            </a:r>
            <a:r>
              <a:rPr lang="en-US" altLang="zh-TW" dirty="0"/>
              <a:t>,</a:t>
            </a:r>
            <a:r>
              <a:rPr lang="zh-TW" altLang="en-US" dirty="0"/>
              <a:t> </a:t>
            </a:r>
            <a:r>
              <a:rPr lang="en-US" altLang="zh-TW" dirty="0"/>
              <a:t>y) to polar coordinates g(p</a:t>
            </a:r>
            <a:r>
              <a:rPr lang="zh-TW" altLang="en-US" dirty="0"/>
              <a:t> </a:t>
            </a:r>
            <a:r>
              <a:rPr lang="en-US" altLang="zh-TW" dirty="0"/>
              <a:t>,</a:t>
            </a:r>
            <a:r>
              <a:rPr lang="zh-TW" altLang="en-US" dirty="0"/>
              <a:t> </a:t>
            </a:r>
            <a:r>
              <a:rPr lang="en-US" altLang="zh-TW" dirty="0"/>
              <a:t>θ), which is  expressed as:</a:t>
            </a:r>
            <a:endParaRPr lang="zh-TW" altLang="en-US" dirty="0"/>
          </a:p>
        </p:txBody>
      </p:sp>
      <p:pic>
        <p:nvPicPr>
          <p:cNvPr id="7" name="圖片 6">
            <a:extLst>
              <a:ext uri="{FF2B5EF4-FFF2-40B4-BE49-F238E27FC236}">
                <a16:creationId xmlns:a16="http://schemas.microsoft.com/office/drawing/2014/main" id="{58908687-AB44-4F15-A26E-C47BED34A168}"/>
              </a:ext>
            </a:extLst>
          </p:cNvPr>
          <p:cNvPicPr>
            <a:picLocks noChangeAspect="1"/>
          </p:cNvPicPr>
          <p:nvPr/>
        </p:nvPicPr>
        <p:blipFill>
          <a:blip r:embed="rId3"/>
          <a:stretch>
            <a:fillRect/>
          </a:stretch>
        </p:blipFill>
        <p:spPr>
          <a:xfrm>
            <a:off x="844280" y="3544695"/>
            <a:ext cx="5251720" cy="908097"/>
          </a:xfrm>
          <a:prstGeom prst="rect">
            <a:avLst/>
          </a:prstGeom>
        </p:spPr>
      </p:pic>
      <p:pic>
        <p:nvPicPr>
          <p:cNvPr id="9" name="圖片 8">
            <a:extLst>
              <a:ext uri="{FF2B5EF4-FFF2-40B4-BE49-F238E27FC236}">
                <a16:creationId xmlns:a16="http://schemas.microsoft.com/office/drawing/2014/main" id="{3074791E-69A4-4BBD-A358-00FEED02CED4}"/>
              </a:ext>
            </a:extLst>
          </p:cNvPr>
          <p:cNvPicPr>
            <a:picLocks noChangeAspect="1"/>
          </p:cNvPicPr>
          <p:nvPr/>
        </p:nvPicPr>
        <p:blipFill>
          <a:blip r:embed="rId4"/>
          <a:stretch>
            <a:fillRect/>
          </a:stretch>
        </p:blipFill>
        <p:spPr>
          <a:xfrm>
            <a:off x="838200" y="4813751"/>
            <a:ext cx="2775093" cy="546128"/>
          </a:xfrm>
          <a:prstGeom prst="rect">
            <a:avLst/>
          </a:prstGeom>
        </p:spPr>
      </p:pic>
      <p:pic>
        <p:nvPicPr>
          <p:cNvPr id="11" name="圖片 10">
            <a:extLst>
              <a:ext uri="{FF2B5EF4-FFF2-40B4-BE49-F238E27FC236}">
                <a16:creationId xmlns:a16="http://schemas.microsoft.com/office/drawing/2014/main" id="{3A8FC578-896D-4178-8C56-A70A96ECC3E4}"/>
              </a:ext>
            </a:extLst>
          </p:cNvPr>
          <p:cNvPicPr>
            <a:picLocks noChangeAspect="1"/>
          </p:cNvPicPr>
          <p:nvPr/>
        </p:nvPicPr>
        <p:blipFill>
          <a:blip r:embed="rId5"/>
          <a:stretch>
            <a:fillRect/>
          </a:stretch>
        </p:blipFill>
        <p:spPr>
          <a:xfrm>
            <a:off x="6229815" y="1690688"/>
            <a:ext cx="5539144" cy="4402779"/>
          </a:xfrm>
          <a:prstGeom prst="rect">
            <a:avLst/>
          </a:prstGeom>
        </p:spPr>
      </p:pic>
    </p:spTree>
    <p:extLst>
      <p:ext uri="{BB962C8B-B14F-4D97-AF65-F5344CB8AC3E}">
        <p14:creationId xmlns:p14="http://schemas.microsoft.com/office/powerpoint/2010/main" val="42137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30962-06E5-4E4F-9209-51924F8A0737}"/>
              </a:ext>
            </a:extLst>
          </p:cNvPr>
          <p:cNvSpPr>
            <a:spLocks noGrp="1"/>
          </p:cNvSpPr>
          <p:nvPr>
            <p:ph type="title"/>
          </p:nvPr>
        </p:nvSpPr>
        <p:spPr/>
        <p:txBody>
          <a:bodyPr/>
          <a:lstStyle/>
          <a:p>
            <a:r>
              <a:rPr lang="en-US" altLang="zh-TW" dirty="0">
                <a:latin typeface="+mn-lt"/>
              </a:rPr>
              <a:t>Ⅱ. System Methodology</a:t>
            </a:r>
            <a:endParaRPr lang="zh-TW" altLang="en-US" dirty="0">
              <a:latin typeface="+mn-lt"/>
            </a:endParaRPr>
          </a:p>
        </p:txBody>
      </p:sp>
      <p:sp>
        <p:nvSpPr>
          <p:cNvPr id="3" name="內容版面配置區 2">
            <a:extLst>
              <a:ext uri="{FF2B5EF4-FFF2-40B4-BE49-F238E27FC236}">
                <a16:creationId xmlns:a16="http://schemas.microsoft.com/office/drawing/2014/main" id="{61AD9469-4A3A-4AF5-9029-367BBC5E9AA3}"/>
              </a:ext>
            </a:extLst>
          </p:cNvPr>
          <p:cNvSpPr>
            <a:spLocks noGrp="1"/>
          </p:cNvSpPr>
          <p:nvPr>
            <p:ph idx="1"/>
          </p:nvPr>
        </p:nvSpPr>
        <p:spPr>
          <a:xfrm>
            <a:off x="838200" y="1825625"/>
            <a:ext cx="5458522" cy="486396"/>
          </a:xfrm>
        </p:spPr>
        <p:txBody>
          <a:bodyPr>
            <a:normAutofit/>
          </a:bodyPr>
          <a:lstStyle/>
          <a:p>
            <a:r>
              <a:rPr lang="en-US" altLang="zh-TW" dirty="0"/>
              <a:t>Gabor Wavelet Transform Features </a:t>
            </a:r>
            <a:endParaRPr lang="zh-TW" altLang="en-US" dirty="0"/>
          </a:p>
        </p:txBody>
      </p:sp>
      <p:sp>
        <p:nvSpPr>
          <p:cNvPr id="5" name="文字方塊 4">
            <a:extLst>
              <a:ext uri="{FF2B5EF4-FFF2-40B4-BE49-F238E27FC236}">
                <a16:creationId xmlns:a16="http://schemas.microsoft.com/office/drawing/2014/main" id="{9B36D00E-7515-46AE-A866-726848FF76E4}"/>
              </a:ext>
            </a:extLst>
          </p:cNvPr>
          <p:cNvSpPr txBox="1"/>
          <p:nvPr/>
        </p:nvSpPr>
        <p:spPr>
          <a:xfrm>
            <a:off x="838200" y="2228671"/>
            <a:ext cx="4789449" cy="923330"/>
          </a:xfrm>
          <a:prstGeom prst="rect">
            <a:avLst/>
          </a:prstGeom>
          <a:noFill/>
        </p:spPr>
        <p:txBody>
          <a:bodyPr wrap="square">
            <a:spAutoFit/>
          </a:bodyPr>
          <a:lstStyle/>
          <a:p>
            <a:r>
              <a:rPr lang="zh-TW" altLang="en-US" dirty="0"/>
              <a:t>A Gabor filter is a band pass filter  which allows extraction of specific frequencies at  particular directions and is mathematically represented as </a:t>
            </a:r>
            <a:r>
              <a:rPr lang="en-US" altLang="zh-TW" dirty="0"/>
              <a:t>:</a:t>
            </a:r>
            <a:endParaRPr lang="zh-TW" altLang="en-US" dirty="0"/>
          </a:p>
        </p:txBody>
      </p:sp>
      <p:pic>
        <p:nvPicPr>
          <p:cNvPr id="7" name="圖片 6">
            <a:extLst>
              <a:ext uri="{FF2B5EF4-FFF2-40B4-BE49-F238E27FC236}">
                <a16:creationId xmlns:a16="http://schemas.microsoft.com/office/drawing/2014/main" id="{15B6531E-7924-4806-973C-F0B391F3AE6C}"/>
              </a:ext>
            </a:extLst>
          </p:cNvPr>
          <p:cNvPicPr>
            <a:picLocks noChangeAspect="1"/>
          </p:cNvPicPr>
          <p:nvPr/>
        </p:nvPicPr>
        <p:blipFill>
          <a:blip r:embed="rId3"/>
          <a:stretch>
            <a:fillRect/>
          </a:stretch>
        </p:blipFill>
        <p:spPr>
          <a:xfrm>
            <a:off x="947951" y="3281996"/>
            <a:ext cx="5239019" cy="977950"/>
          </a:xfrm>
          <a:prstGeom prst="rect">
            <a:avLst/>
          </a:prstGeom>
        </p:spPr>
      </p:pic>
      <p:pic>
        <p:nvPicPr>
          <p:cNvPr id="9" name="圖片 8">
            <a:extLst>
              <a:ext uri="{FF2B5EF4-FFF2-40B4-BE49-F238E27FC236}">
                <a16:creationId xmlns:a16="http://schemas.microsoft.com/office/drawing/2014/main" id="{B4BD38FE-7858-4992-A0C8-B778C7BC736A}"/>
              </a:ext>
            </a:extLst>
          </p:cNvPr>
          <p:cNvPicPr>
            <a:picLocks noChangeAspect="1"/>
          </p:cNvPicPr>
          <p:nvPr/>
        </p:nvPicPr>
        <p:blipFill>
          <a:blip r:embed="rId4"/>
          <a:stretch>
            <a:fillRect/>
          </a:stretch>
        </p:blipFill>
        <p:spPr>
          <a:xfrm>
            <a:off x="6564353" y="1825625"/>
            <a:ext cx="4935385" cy="4553101"/>
          </a:xfrm>
          <a:prstGeom prst="rect">
            <a:avLst/>
          </a:prstGeom>
        </p:spPr>
      </p:pic>
    </p:spTree>
    <p:extLst>
      <p:ext uri="{BB962C8B-B14F-4D97-AF65-F5344CB8AC3E}">
        <p14:creationId xmlns:p14="http://schemas.microsoft.com/office/powerpoint/2010/main" val="217680454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1573</TotalTime>
  <Words>1134</Words>
  <Application>Microsoft Office PowerPoint</Application>
  <PresentationFormat>寬螢幕</PresentationFormat>
  <Paragraphs>49</Paragraphs>
  <Slides>13</Slides>
  <Notes>12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13</vt:i4>
      </vt:variant>
    </vt:vector>
  </HeadingPairs>
  <TitlesOfParts>
    <vt:vector size="18" baseType="lpstr">
      <vt:lpstr>微軟正黑體</vt:lpstr>
      <vt:lpstr>Arial</vt:lpstr>
      <vt:lpstr>Calibri</vt:lpstr>
      <vt:lpstr>Calibri Light</vt:lpstr>
      <vt:lpstr>Office 佈景主題</vt:lpstr>
      <vt:lpstr>Facial Expression Recognition in Image Sequences  Using 1D Transform and Gabor Wavelet Transform</vt:lpstr>
      <vt:lpstr>Ⅰ. Introduction</vt:lpstr>
      <vt:lpstr>Ⅰ. Introduction</vt:lpstr>
      <vt:lpstr>Ⅰ. Introduction</vt:lpstr>
      <vt:lpstr>Ⅱ. System Methodology</vt:lpstr>
      <vt:lpstr>Ⅱ. System Methodology</vt:lpstr>
      <vt:lpstr>Ⅱ. System Methodology</vt:lpstr>
      <vt:lpstr>Ⅱ. System Methodology</vt:lpstr>
      <vt:lpstr>Ⅱ. System Methodology</vt:lpstr>
      <vt:lpstr>Ⅱ. System Methodology</vt:lpstr>
      <vt:lpstr>Ⅲ .Performance evaluation</vt:lpstr>
      <vt:lpstr>Ⅳ . Conclusion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Facial Expression Recognition in Image Sequences  Using 1D Transform and Gabor Wavelet Transform</dc:title>
  <dc:creator>偉倫 羅</dc:creator>
  <cp:lastModifiedBy>偉倫 羅</cp:lastModifiedBy>
  <cp:revision>2</cp:revision>
  <dcterms:created xsi:type="dcterms:W3CDTF">2023-12-18T11:54:33Z</dcterms:created>
  <dcterms:modified xsi:type="dcterms:W3CDTF">2023-12-19T14:09:44Z</dcterms:modified>
</cp:coreProperties>
</file>