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19"/>
  </p:notesMasterIdLst>
  <p:sldIdLst>
    <p:sldId id="256" r:id="rId2"/>
    <p:sldId id="874" r:id="rId3"/>
    <p:sldId id="875" r:id="rId4"/>
    <p:sldId id="884" r:id="rId5"/>
    <p:sldId id="883" r:id="rId6"/>
    <p:sldId id="876" r:id="rId7"/>
    <p:sldId id="886" r:id="rId8"/>
    <p:sldId id="885" r:id="rId9"/>
    <p:sldId id="877" r:id="rId10"/>
    <p:sldId id="887" r:id="rId11"/>
    <p:sldId id="888" r:id="rId12"/>
    <p:sldId id="878" r:id="rId13"/>
    <p:sldId id="889" r:id="rId14"/>
    <p:sldId id="890" r:id="rId15"/>
    <p:sldId id="891" r:id="rId16"/>
    <p:sldId id="881" r:id="rId17"/>
    <p:sldId id="882" r:id="rId18"/>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80" roundtripDataSignature="AMtx7miWAFpGxL+peYYkQPIZPCh0Ls2Wj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528F"/>
    <a:srgbClr val="507E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28A5D67-B214-466E-9D24-254FE6A449C8}">
  <a:tblStyle styleId="{E28A5D67-B214-466E-9D24-254FE6A449C8}"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11" autoAdjust="0"/>
    <p:restoredTop sz="79784" autoAdjust="0"/>
  </p:normalViewPr>
  <p:slideViewPr>
    <p:cSldViewPr snapToGrid="0">
      <p:cViewPr varScale="1">
        <p:scale>
          <a:sx n="128" d="100"/>
          <a:sy n="128" d="100"/>
        </p:scale>
        <p:origin x="1350" y="132"/>
      </p:cViewPr>
      <p:guideLst/>
    </p:cSldViewPr>
  </p:slideViewPr>
  <p:notesTextViewPr>
    <p:cViewPr>
      <p:scale>
        <a:sx n="125" d="100"/>
        <a:sy n="125"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184"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18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18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8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180"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1" name="Google Shape;9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p5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532" name="Google Shape;532;p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030766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p5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532" name="Google Shape;532;p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798908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p5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endParaRPr lang="zh-TW" altLang="en-US" dirty="0"/>
          </a:p>
        </p:txBody>
      </p:sp>
      <p:sp>
        <p:nvSpPr>
          <p:cNvPr id="532" name="Google Shape;532;p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067272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p5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532" name="Google Shape;532;p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635489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p5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532" name="Google Shape;532;p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680260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p5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532" name="Google Shape;532;p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215753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p5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532" name="Google Shape;532;p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941961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p5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32" name="Google Shape;532;p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351456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p5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32" name="Google Shape;532;p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93432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p5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532" name="Google Shape;532;p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231288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p5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532" name="Google Shape;532;p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50046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p5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endParaRPr dirty="0"/>
          </a:p>
        </p:txBody>
      </p:sp>
      <p:sp>
        <p:nvSpPr>
          <p:cNvPr id="532" name="Google Shape;532;p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86974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p5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532" name="Google Shape;532;p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919282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p5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532" name="Google Shape;532;p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309379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p5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532" name="Google Shape;532;p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830617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p5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532" name="Google Shape;532;p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078025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標題投影片">
  <p:cSld name="標題投影片">
    <p:spTree>
      <p:nvGrpSpPr>
        <p:cNvPr id="1" name="Shape 15"/>
        <p:cNvGrpSpPr/>
        <p:nvPr/>
      </p:nvGrpSpPr>
      <p:grpSpPr>
        <a:xfrm>
          <a:off x="0" y="0"/>
          <a:ext cx="0" cy="0"/>
          <a:chOff x="0" y="0"/>
          <a:chExt cx="0" cy="0"/>
        </a:xfrm>
      </p:grpSpPr>
      <p:sp>
        <p:nvSpPr>
          <p:cNvPr id="16" name="Google Shape;16;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9" name="Google Shape;19;p23"/>
          <p:cNvPicPr preferRelativeResize="0"/>
          <p:nvPr/>
        </p:nvPicPr>
        <p:blipFill rotWithShape="1">
          <a:blip r:embed="rId2">
            <a:alphaModFix/>
          </a:blip>
          <a:srcRect/>
          <a:stretch/>
        </p:blipFill>
        <p:spPr>
          <a:xfrm>
            <a:off x="10431288" y="194390"/>
            <a:ext cx="1589139" cy="157571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標題及直排文字" type="vertTx">
  <p:cSld name="VERTICAL_TEXT">
    <p:spTree>
      <p:nvGrpSpPr>
        <p:cNvPr id="1" name="Shape 77"/>
        <p:cNvGrpSpPr/>
        <p:nvPr/>
      </p:nvGrpSpPr>
      <p:grpSpPr>
        <a:xfrm>
          <a:off x="0" y="0"/>
          <a:ext cx="0" cy="0"/>
          <a:chOff x="0" y="0"/>
          <a:chExt cx="0" cy="0"/>
        </a:xfrm>
      </p:grpSpPr>
      <p:sp>
        <p:nvSpPr>
          <p:cNvPr id="78" name="Google Shape;78;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3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0" name="Google Shape;80;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直排標題及文字" type="vertTitleAndTx">
  <p:cSld name="VERTICAL_TITLE_AND_VERTICAL_TEXT">
    <p:spTree>
      <p:nvGrpSpPr>
        <p:cNvPr id="1" name="Shape 83"/>
        <p:cNvGrpSpPr/>
        <p:nvPr/>
      </p:nvGrpSpPr>
      <p:grpSpPr>
        <a:xfrm>
          <a:off x="0" y="0"/>
          <a:ext cx="0" cy="0"/>
          <a:chOff x="0" y="0"/>
          <a:chExt cx="0" cy="0"/>
        </a:xfrm>
      </p:grpSpPr>
      <p:sp>
        <p:nvSpPr>
          <p:cNvPr id="84" name="Google Shape;84;p3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3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6" name="Google Shape;86;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標題及內容">
  <p:cSld name="標題及內容">
    <p:spTree>
      <p:nvGrpSpPr>
        <p:cNvPr id="1" name="Shape 20"/>
        <p:cNvGrpSpPr/>
        <p:nvPr/>
      </p:nvGrpSpPr>
      <p:grpSpPr>
        <a:xfrm>
          <a:off x="0" y="0"/>
          <a:ext cx="0" cy="0"/>
          <a:chOff x="0" y="0"/>
          <a:chExt cx="0" cy="0"/>
        </a:xfrm>
      </p:grpSpPr>
      <p:sp>
        <p:nvSpPr>
          <p:cNvPr id="21" name="Google Shape;21;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4"/>
          <p:cNvSpPr txBox="1">
            <a:spLocks noGrp="1"/>
          </p:cNvSpPr>
          <p:nvPr>
            <p:ph type="sldNum" idx="12"/>
          </p:nvPr>
        </p:nvSpPr>
        <p:spPr>
          <a:xfrm>
            <a:off x="9194637"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pic>
        <p:nvPicPr>
          <p:cNvPr id="24" name="Google Shape;24;p24"/>
          <p:cNvPicPr preferRelativeResize="0"/>
          <p:nvPr/>
        </p:nvPicPr>
        <p:blipFill rotWithShape="1">
          <a:blip r:embed="rId2">
            <a:alphaModFix/>
          </a:blip>
          <a:srcRect/>
          <a:stretch/>
        </p:blipFill>
        <p:spPr>
          <a:xfrm>
            <a:off x="11107951" y="136525"/>
            <a:ext cx="958562" cy="950462"/>
          </a:xfrm>
          <a:prstGeom prst="rect">
            <a:avLst/>
          </a:prstGeom>
          <a:noFill/>
          <a:ln>
            <a:noFill/>
          </a:ln>
        </p:spPr>
      </p:pic>
      <p:cxnSp>
        <p:nvCxnSpPr>
          <p:cNvPr id="25" name="Google Shape;25;p24"/>
          <p:cNvCxnSpPr/>
          <p:nvPr/>
        </p:nvCxnSpPr>
        <p:spPr>
          <a:xfrm>
            <a:off x="163940" y="1184536"/>
            <a:ext cx="11880000" cy="0"/>
          </a:xfrm>
          <a:prstGeom prst="straightConnector1">
            <a:avLst/>
          </a:prstGeom>
          <a:noFill/>
          <a:ln w="38100" cap="flat" cmpd="sng">
            <a:solidFill>
              <a:schemeClr val="dk1"/>
            </a:solidFill>
            <a:prstDash val="solid"/>
            <a:miter lim="800000"/>
            <a:headEnd type="none" w="sm" len="sm"/>
            <a:tailEnd type="none" w="sm" len="sm"/>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章節標題" type="secHead">
  <p:cSld name="SECTION_HEADER">
    <p:spTree>
      <p:nvGrpSpPr>
        <p:cNvPr id="1" name="Shape 32"/>
        <p:cNvGrpSpPr/>
        <p:nvPr/>
      </p:nvGrpSpPr>
      <p:grpSpPr>
        <a:xfrm>
          <a:off x="0" y="0"/>
          <a:ext cx="0" cy="0"/>
          <a:chOff x="0" y="0"/>
          <a:chExt cx="0" cy="0"/>
        </a:xfrm>
      </p:grpSpPr>
      <p:sp>
        <p:nvSpPr>
          <p:cNvPr id="33" name="Google Shape;33;p2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2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5" name="Google Shape;35;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兩個內容" type="twoObj">
  <p:cSld name="TWO_OBJECTS">
    <p:spTree>
      <p:nvGrpSpPr>
        <p:cNvPr id="1" name="Shape 38"/>
        <p:cNvGrpSpPr/>
        <p:nvPr/>
      </p:nvGrpSpPr>
      <p:grpSpPr>
        <a:xfrm>
          <a:off x="0" y="0"/>
          <a:ext cx="0" cy="0"/>
          <a:chOff x="0" y="0"/>
          <a:chExt cx="0" cy="0"/>
        </a:xfrm>
      </p:grpSpPr>
      <p:sp>
        <p:nvSpPr>
          <p:cNvPr id="39" name="Google Shape;39;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2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2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比較" type="twoTxTwoObj">
  <p:cSld name="TWO_OBJECTS_WITH_TEXT">
    <p:spTree>
      <p:nvGrpSpPr>
        <p:cNvPr id="1" name="Shape 45"/>
        <p:cNvGrpSpPr/>
        <p:nvPr/>
      </p:nvGrpSpPr>
      <p:grpSpPr>
        <a:xfrm>
          <a:off x="0" y="0"/>
          <a:ext cx="0" cy="0"/>
          <a:chOff x="0" y="0"/>
          <a:chExt cx="0" cy="0"/>
        </a:xfrm>
      </p:grpSpPr>
      <p:sp>
        <p:nvSpPr>
          <p:cNvPr id="46" name="Google Shape;46;p2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2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8" name="Google Shape;48;p2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2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0" name="Google Shape;50;p2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只有標題" type="titleOnly">
  <p:cSld name="TITLE_ONLY">
    <p:spTree>
      <p:nvGrpSpPr>
        <p:cNvPr id="1" name="Shape 54"/>
        <p:cNvGrpSpPr/>
        <p:nvPr/>
      </p:nvGrpSpPr>
      <p:grpSpPr>
        <a:xfrm>
          <a:off x="0" y="0"/>
          <a:ext cx="0" cy="0"/>
          <a:chOff x="0" y="0"/>
          <a:chExt cx="0" cy="0"/>
        </a:xfrm>
      </p:grpSpPr>
      <p:sp>
        <p:nvSpPr>
          <p:cNvPr id="55" name="Google Shape;55;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空白" type="blank">
  <p:cSld name="BLANK">
    <p:spTree>
      <p:nvGrpSpPr>
        <p:cNvPr id="1" name="Shape 59"/>
        <p:cNvGrpSpPr/>
        <p:nvPr/>
      </p:nvGrpSpPr>
      <p:grpSpPr>
        <a:xfrm>
          <a:off x="0" y="0"/>
          <a:ext cx="0" cy="0"/>
          <a:chOff x="0" y="0"/>
          <a:chExt cx="0" cy="0"/>
        </a:xfrm>
      </p:grpSpPr>
      <p:sp>
        <p:nvSpPr>
          <p:cNvPr id="60" name="Google Shape;60;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含輔助字幕的內容" type="objTx">
  <p:cSld name="OBJECT_WITH_CAPTION_TEXT">
    <p:spTree>
      <p:nvGrpSpPr>
        <p:cNvPr id="1" name="Shape 63"/>
        <p:cNvGrpSpPr/>
        <p:nvPr/>
      </p:nvGrpSpPr>
      <p:grpSpPr>
        <a:xfrm>
          <a:off x="0" y="0"/>
          <a:ext cx="0" cy="0"/>
          <a:chOff x="0" y="0"/>
          <a:chExt cx="0" cy="0"/>
        </a:xfrm>
      </p:grpSpPr>
      <p:sp>
        <p:nvSpPr>
          <p:cNvPr id="64" name="Google Shape;64;p3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3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6" name="Google Shape;66;p3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7" name="Google Shape;67;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含輔助字幕的圖片" type="picTx">
  <p:cSld name="PICTURE_WITH_CAPTION_TEXT">
    <p:spTree>
      <p:nvGrpSpPr>
        <p:cNvPr id="1" name="Shape 70"/>
        <p:cNvGrpSpPr/>
        <p:nvPr/>
      </p:nvGrpSpPr>
      <p:grpSpPr>
        <a:xfrm>
          <a:off x="0" y="0"/>
          <a:ext cx="0" cy="0"/>
          <a:chOff x="0" y="0"/>
          <a:chExt cx="0" cy="0"/>
        </a:xfrm>
      </p:grpSpPr>
      <p:sp>
        <p:nvSpPr>
          <p:cNvPr id="71" name="Google Shape;71;p3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31"/>
          <p:cNvSpPr>
            <a:spLocks noGrp="1"/>
          </p:cNvSpPr>
          <p:nvPr>
            <p:ph type="pic" idx="2"/>
          </p:nvPr>
        </p:nvSpPr>
        <p:spPr>
          <a:xfrm>
            <a:off x="5183188" y="987425"/>
            <a:ext cx="6172200" cy="4873625"/>
          </a:xfrm>
          <a:prstGeom prst="rect">
            <a:avLst/>
          </a:prstGeom>
          <a:noFill/>
          <a:ln>
            <a:noFill/>
          </a:ln>
        </p:spPr>
      </p:sp>
      <p:sp>
        <p:nvSpPr>
          <p:cNvPr id="73" name="Google Shape;73;p3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4" name="Google Shape;74;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
          <p:cNvSpPr txBox="1">
            <a:spLocks noGrp="1"/>
          </p:cNvSpPr>
          <p:nvPr>
            <p:ph type="ctrTitle" idx="4294967295"/>
          </p:nvPr>
        </p:nvSpPr>
        <p:spPr>
          <a:xfrm>
            <a:off x="372530" y="1585484"/>
            <a:ext cx="11446933" cy="4302844"/>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dk1"/>
              </a:buClr>
              <a:buSzPct val="111111"/>
              <a:buFont typeface="Times New Roman"/>
              <a:buNone/>
            </a:pPr>
            <a:r>
              <a:rPr lang="zh-TW" altLang="en-US" dirty="0">
                <a:latin typeface="Times New Roman" panose="02020603050405020304" pitchFamily="18" charset="0"/>
                <a:ea typeface="微軟正黑體" panose="020B0604030504040204" pitchFamily="34" charset="-120"/>
              </a:rPr>
              <a:t>基於小波差值壓縮的醫療影像壓縮方法</a:t>
            </a:r>
            <a:br>
              <a:rPr lang="en-US" altLang="zh-TW" dirty="0">
                <a:latin typeface="Times New Roman" panose="02020603050405020304" pitchFamily="18" charset="0"/>
                <a:ea typeface="微軟正黑體" panose="020B0604030504040204" pitchFamily="34" charset="-120"/>
              </a:rPr>
            </a:br>
            <a:r>
              <a:rPr lang="en-US" altLang="zh-TW" dirty="0"/>
              <a:t>An Improved Medical Image Compression Method Based on Wavelet Difference Reduction</a:t>
            </a:r>
            <a:br>
              <a:rPr lang="en-US" altLang="zh-TW" dirty="0">
                <a:latin typeface="Times New Roman" panose="02020603050405020304" pitchFamily="18" charset="0"/>
                <a:ea typeface="微軟正黑體" panose="020B0604030504040204" pitchFamily="34" charset="-120"/>
              </a:rPr>
            </a:br>
            <a:br>
              <a:rPr lang="en-US" dirty="0">
                <a:latin typeface="Times New Roman" panose="02020603050405020304" pitchFamily="18" charset="0"/>
                <a:ea typeface="微軟正黑體" panose="020B0604030504040204" pitchFamily="34" charset="-120"/>
                <a:sym typeface="Times New Roman"/>
              </a:rPr>
            </a:br>
            <a:r>
              <a:rPr lang="en-US" dirty="0">
                <a:latin typeface="Times New Roman" panose="02020603050405020304" pitchFamily="18" charset="0"/>
                <a:ea typeface="微軟正黑體" panose="020B0604030504040204" pitchFamily="34" charset="-120"/>
                <a:sym typeface="Times New Roman"/>
              </a:rPr>
              <a:t>2025.</a:t>
            </a:r>
            <a:r>
              <a:rPr lang="en-US" altLang="zh-TW" dirty="0">
                <a:latin typeface="Times New Roman" panose="02020603050405020304" pitchFamily="18" charset="0"/>
                <a:ea typeface="微軟正黑體" panose="020B0604030504040204" pitchFamily="34" charset="-120"/>
                <a:sym typeface="Times New Roman"/>
              </a:rPr>
              <a:t>12</a:t>
            </a:r>
            <a:r>
              <a:rPr lang="en-US" dirty="0">
                <a:latin typeface="Times New Roman" panose="02020603050405020304" pitchFamily="18" charset="0"/>
                <a:ea typeface="微軟正黑體" panose="020B0604030504040204" pitchFamily="34" charset="-120"/>
                <a:sym typeface="Times New Roman"/>
              </a:rPr>
              <a:t>.</a:t>
            </a:r>
            <a:r>
              <a:rPr lang="en-US" altLang="zh-TW" dirty="0">
                <a:latin typeface="Times New Roman" panose="02020603050405020304" pitchFamily="18" charset="0"/>
                <a:ea typeface="微軟正黑體" panose="020B0604030504040204" pitchFamily="34" charset="-120"/>
                <a:sym typeface="Times New Roman"/>
              </a:rPr>
              <a:t>18</a:t>
            </a:r>
            <a:br>
              <a:rPr lang="en-US" dirty="0">
                <a:latin typeface="Times New Roman" panose="02020603050405020304" pitchFamily="18" charset="0"/>
                <a:ea typeface="微軟正黑體" panose="020B0604030504040204" pitchFamily="34" charset="-120"/>
                <a:sym typeface="Times New Roman"/>
              </a:rPr>
            </a:br>
            <a:endParaRPr dirty="0">
              <a:latin typeface="Times New Roman" panose="02020603050405020304" pitchFamily="18" charset="0"/>
              <a:ea typeface="微軟正黑體" panose="020B0604030504040204" pitchFamily="34" charset="-120"/>
              <a:sym typeface="Times New Roman"/>
            </a:endParaRPr>
          </a:p>
        </p:txBody>
      </p:sp>
      <p:sp>
        <p:nvSpPr>
          <p:cNvPr id="100" name="Google Shape;100;p1"/>
          <p:cNvSpPr txBox="1"/>
          <p:nvPr/>
        </p:nvSpPr>
        <p:spPr>
          <a:xfrm>
            <a:off x="4284095" y="5282264"/>
            <a:ext cx="3623804"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zh-TW" altLang="en-US" sz="2400" dirty="0">
                <a:latin typeface="Times New Roman" panose="02020603050405020304" pitchFamily="18" charset="0"/>
                <a:ea typeface="微軟正黑體" panose="020B0604030504040204" pitchFamily="34" charset="-120"/>
                <a:sym typeface="Calibri"/>
              </a:rPr>
              <a:t>電信所 </a:t>
            </a:r>
            <a:r>
              <a:rPr lang="en-US" altLang="zh-TW" sz="2400" dirty="0">
                <a:latin typeface="Times New Roman" panose="02020603050405020304" pitchFamily="18" charset="0"/>
                <a:ea typeface="微軟正黑體" panose="020B0604030504040204" pitchFamily="34" charset="-120"/>
                <a:sym typeface="Calibri"/>
              </a:rPr>
              <a:t>R13942151</a:t>
            </a:r>
            <a:r>
              <a:rPr lang="zh-TW" altLang="en-US" sz="2400" dirty="0">
                <a:latin typeface="Times New Roman" panose="02020603050405020304" pitchFamily="18" charset="0"/>
                <a:ea typeface="微軟正黑體" panose="020B0604030504040204" pitchFamily="34" charset="-120"/>
                <a:sym typeface="Calibri"/>
              </a:rPr>
              <a:t> </a:t>
            </a:r>
            <a:r>
              <a:rPr lang="en-US" sz="2400" dirty="0">
                <a:latin typeface="Times New Roman" panose="02020603050405020304" pitchFamily="18" charset="0"/>
                <a:ea typeface="微軟正黑體" panose="020B0604030504040204" pitchFamily="34" charset="-120"/>
                <a:sym typeface="DFKai-SB"/>
              </a:rPr>
              <a:t>檀宗儒</a:t>
            </a:r>
            <a:endParaRPr sz="2400" dirty="0">
              <a:latin typeface="Times New Roman" panose="02020603050405020304" pitchFamily="18" charset="0"/>
              <a:ea typeface="微軟正黑體" panose="020B0604030504040204" pitchFamily="34" charset="-120"/>
            </a:endParaRPr>
          </a:p>
        </p:txBody>
      </p:sp>
      <p:grpSp>
        <p:nvGrpSpPr>
          <p:cNvPr id="5" name="群組 4">
            <a:extLst>
              <a:ext uri="{FF2B5EF4-FFF2-40B4-BE49-F238E27FC236}">
                <a16:creationId xmlns:a16="http://schemas.microsoft.com/office/drawing/2014/main" id="{337C005E-7BB4-4B1D-8A89-5410AF3AC2DA}"/>
              </a:ext>
            </a:extLst>
          </p:cNvPr>
          <p:cNvGrpSpPr/>
          <p:nvPr/>
        </p:nvGrpSpPr>
        <p:grpSpPr>
          <a:xfrm>
            <a:off x="1437911" y="3736906"/>
            <a:ext cx="9280110" cy="62822"/>
            <a:chOff x="1437911" y="3736906"/>
            <a:chExt cx="9280110" cy="62822"/>
          </a:xfrm>
        </p:grpSpPr>
        <p:sp>
          <p:nvSpPr>
            <p:cNvPr id="3" name="矩形 2">
              <a:extLst>
                <a:ext uri="{FF2B5EF4-FFF2-40B4-BE49-F238E27FC236}">
                  <a16:creationId xmlns:a16="http://schemas.microsoft.com/office/drawing/2014/main" id="{1D289887-8AC7-4801-8D5D-ECBC1C60BFE3}"/>
                </a:ext>
              </a:extLst>
            </p:cNvPr>
            <p:cNvSpPr/>
            <p:nvPr/>
          </p:nvSpPr>
          <p:spPr>
            <a:xfrm>
              <a:off x="1503058" y="3736906"/>
              <a:ext cx="9185881" cy="6282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4" name="橢圓 3">
              <a:extLst>
                <a:ext uri="{FF2B5EF4-FFF2-40B4-BE49-F238E27FC236}">
                  <a16:creationId xmlns:a16="http://schemas.microsoft.com/office/drawing/2014/main" id="{2ED9A123-0007-41F2-8EDE-BF6072441F38}"/>
                </a:ext>
              </a:extLst>
            </p:cNvPr>
            <p:cNvSpPr/>
            <p:nvPr/>
          </p:nvSpPr>
          <p:spPr>
            <a:xfrm>
              <a:off x="1437911" y="3736906"/>
              <a:ext cx="65147" cy="6282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4" name="橢圓 13">
              <a:extLst>
                <a:ext uri="{FF2B5EF4-FFF2-40B4-BE49-F238E27FC236}">
                  <a16:creationId xmlns:a16="http://schemas.microsoft.com/office/drawing/2014/main" id="{1CE33947-479B-4E99-88D8-69E7B2E7C892}"/>
                </a:ext>
              </a:extLst>
            </p:cNvPr>
            <p:cNvSpPr/>
            <p:nvPr/>
          </p:nvSpPr>
          <p:spPr>
            <a:xfrm>
              <a:off x="10652874" y="3736906"/>
              <a:ext cx="65147" cy="6282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pic>
        <p:nvPicPr>
          <p:cNvPr id="2050" name="Picture 2">
            <a:extLst>
              <a:ext uri="{FF2B5EF4-FFF2-40B4-BE49-F238E27FC236}">
                <a16:creationId xmlns:a16="http://schemas.microsoft.com/office/drawing/2014/main" id="{1A07F9C4-2367-41C7-9598-1841D54B6D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213" y="2753347"/>
            <a:ext cx="3429000" cy="2524125"/>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8">
            <a:extLst>
              <a:ext uri="{FF2B5EF4-FFF2-40B4-BE49-F238E27FC236}">
                <a16:creationId xmlns:a16="http://schemas.microsoft.com/office/drawing/2014/main" id="{6FA5D0CD-1FC5-4142-A442-99B7B5486D00}"/>
              </a:ext>
            </a:extLst>
          </p:cNvPr>
          <p:cNvSpPr>
            <a:spLocks noChangeAspect="1" noChangeArrowheads="1"/>
          </p:cNvSpPr>
          <p:nvPr/>
        </p:nvSpPr>
        <p:spPr bwMode="auto">
          <a:xfrm>
            <a:off x="4698836" y="3199411"/>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latin typeface="Times New Roman" panose="02020603050405020304" pitchFamily="18" charset="0"/>
              <a:ea typeface="微軟正黑體" panose="020B0604030504040204" pitchFamily="34" charset="-120"/>
            </a:endParaRPr>
          </a:p>
        </p:txBody>
      </p:sp>
      <p:sp>
        <p:nvSpPr>
          <p:cNvPr id="23" name="文字方塊 22">
            <a:extLst>
              <a:ext uri="{FF2B5EF4-FFF2-40B4-BE49-F238E27FC236}">
                <a16:creationId xmlns:a16="http://schemas.microsoft.com/office/drawing/2014/main" id="{17A0C541-810B-4FA1-82BB-AE89FCFDEFF7}"/>
              </a:ext>
            </a:extLst>
          </p:cNvPr>
          <p:cNvSpPr txBox="1"/>
          <p:nvPr/>
        </p:nvSpPr>
        <p:spPr>
          <a:xfrm>
            <a:off x="0" y="454684"/>
            <a:ext cx="12192000" cy="707886"/>
          </a:xfrm>
          <a:prstGeom prst="rect">
            <a:avLst/>
          </a:prstGeom>
          <a:noFill/>
        </p:spPr>
        <p:txBody>
          <a:bodyPr wrap="square" rtlCol="0">
            <a:spAutoFit/>
          </a:bodyPr>
          <a:lstStyle/>
          <a:p>
            <a:pPr algn="ctr"/>
            <a:r>
              <a:rPr lang="en-US" altLang="zh-TW" sz="4000" dirty="0">
                <a:latin typeface="Times New Roman" panose="02020603050405020304" pitchFamily="18" charset="0"/>
                <a:ea typeface="微軟正黑體" panose="020B0604030504040204" pitchFamily="34" charset="-120"/>
              </a:rPr>
              <a:t>CWDR</a:t>
            </a:r>
            <a:r>
              <a:rPr lang="zh-TW" altLang="en-US" sz="4000" dirty="0">
                <a:latin typeface="Times New Roman" panose="02020603050405020304" pitchFamily="18" charset="0"/>
                <a:ea typeface="微軟正黑體" panose="020B0604030504040204" pitchFamily="34" charset="-120"/>
              </a:rPr>
              <a:t>解析</a:t>
            </a:r>
            <a:r>
              <a:rPr lang="en-US" altLang="zh-TW" sz="4000" dirty="0">
                <a:latin typeface="Times New Roman" panose="02020603050405020304" pitchFamily="18" charset="0"/>
                <a:ea typeface="微軟正黑體" panose="020B0604030504040204" pitchFamily="34" charset="-120"/>
              </a:rPr>
              <a:t>Ⅱ:</a:t>
            </a:r>
            <a:r>
              <a:rPr lang="zh-TW" altLang="en-US" sz="4000" dirty="0">
                <a:latin typeface="Times New Roman" panose="02020603050405020304" pitchFamily="18" charset="0"/>
                <a:ea typeface="微軟正黑體" panose="020B0604030504040204" pitchFamily="34" charset="-120"/>
              </a:rPr>
              <a:t>獨立通道處理</a:t>
            </a:r>
            <a:endParaRPr lang="en-US" altLang="zh-TW" sz="4000" dirty="0">
              <a:latin typeface="Times New Roman" panose="02020603050405020304" pitchFamily="18" charset="0"/>
              <a:ea typeface="微軟正黑體" panose="020B0604030504040204" pitchFamily="34" charset="-120"/>
            </a:endParaRPr>
          </a:p>
        </p:txBody>
      </p:sp>
      <p:sp>
        <p:nvSpPr>
          <p:cNvPr id="14" name="文字方塊 13">
            <a:extLst>
              <a:ext uri="{FF2B5EF4-FFF2-40B4-BE49-F238E27FC236}">
                <a16:creationId xmlns:a16="http://schemas.microsoft.com/office/drawing/2014/main" id="{25697699-1DBA-4F07-BF16-65BB40C3654B}"/>
              </a:ext>
            </a:extLst>
          </p:cNvPr>
          <p:cNvSpPr txBox="1"/>
          <p:nvPr/>
        </p:nvSpPr>
        <p:spPr>
          <a:xfrm>
            <a:off x="2182232" y="1897870"/>
            <a:ext cx="8975035" cy="461665"/>
          </a:xfrm>
          <a:prstGeom prst="rect">
            <a:avLst/>
          </a:prstGeom>
          <a:noFill/>
        </p:spPr>
        <p:txBody>
          <a:bodyPr wrap="square">
            <a:spAutoFit/>
          </a:bodyPr>
          <a:lstStyle/>
          <a:p>
            <a:pPr algn="ctr" rtl="0">
              <a:spcBef>
                <a:spcPts val="0"/>
              </a:spcBef>
              <a:spcAft>
                <a:spcPts val="0"/>
              </a:spcAft>
            </a:pPr>
            <a:r>
              <a:rPr lang="zh-TW" altLang="en-US" sz="2400" b="0" i="0" u="none" strike="noStrike" dirty="0">
                <a:solidFill>
                  <a:srgbClr val="263238"/>
                </a:solidFill>
                <a:effectLst/>
                <a:latin typeface="Times New Roman" panose="02020603050405020304" pitchFamily="18" charset="0"/>
                <a:ea typeface="微軟正黑體" panose="020B0604030504040204" pitchFamily="34" charset="-120"/>
              </a:rPr>
              <a:t>將 </a:t>
            </a:r>
            <a:r>
              <a:rPr lang="en-US" altLang="zh-TW" sz="2400" b="0" i="0" u="none" strike="noStrike" dirty="0">
                <a:solidFill>
                  <a:srgbClr val="263238"/>
                </a:solidFill>
                <a:effectLst/>
                <a:latin typeface="Times New Roman" panose="02020603050405020304" pitchFamily="18" charset="0"/>
                <a:ea typeface="微軟正黑體" panose="020B0604030504040204" pitchFamily="34" charset="-120"/>
              </a:rPr>
              <a:t>Y, U, V </a:t>
            </a:r>
            <a:r>
              <a:rPr lang="zh-TW" altLang="en-US" sz="2400" b="0" i="0" u="none" strike="noStrike" dirty="0">
                <a:solidFill>
                  <a:srgbClr val="263238"/>
                </a:solidFill>
                <a:effectLst/>
                <a:latin typeface="Times New Roman" panose="02020603050405020304" pitchFamily="18" charset="0"/>
                <a:ea typeface="微軟正黑體" panose="020B0604030504040204" pitchFamily="34" charset="-120"/>
              </a:rPr>
              <a:t>視為三個獨立的資料流 </a:t>
            </a:r>
            <a:r>
              <a:rPr lang="en-US" altLang="zh-TW" sz="2400" b="0" i="0" u="none" strike="noStrike" dirty="0">
                <a:solidFill>
                  <a:srgbClr val="263238"/>
                </a:solidFill>
                <a:effectLst/>
                <a:latin typeface="Times New Roman" panose="02020603050405020304" pitchFamily="18" charset="0"/>
                <a:ea typeface="微軟正黑體" panose="020B0604030504040204" pitchFamily="34" charset="-120"/>
              </a:rPr>
              <a:t>(Streams) </a:t>
            </a:r>
            <a:r>
              <a:rPr lang="zh-TW" altLang="en-US" sz="2400" b="0" i="0" u="none" strike="noStrike" dirty="0">
                <a:solidFill>
                  <a:srgbClr val="263238"/>
                </a:solidFill>
                <a:effectLst/>
                <a:latin typeface="Times New Roman" panose="02020603050405020304" pitchFamily="18" charset="0"/>
                <a:ea typeface="微軟正黑體" panose="020B0604030504040204" pitchFamily="34" charset="-120"/>
              </a:rPr>
              <a:t>進行平行壓縮。</a:t>
            </a:r>
            <a:endParaRPr lang="zh-TW" altLang="en-US" sz="2400" dirty="0">
              <a:latin typeface="Times New Roman" panose="02020603050405020304" pitchFamily="18" charset="0"/>
              <a:ea typeface="微軟正黑體" panose="020B0604030504040204" pitchFamily="34" charset="-120"/>
            </a:endParaRPr>
          </a:p>
        </p:txBody>
      </p:sp>
      <p:sp>
        <p:nvSpPr>
          <p:cNvPr id="18" name="文字方塊 17">
            <a:extLst>
              <a:ext uri="{FF2B5EF4-FFF2-40B4-BE49-F238E27FC236}">
                <a16:creationId xmlns:a16="http://schemas.microsoft.com/office/drawing/2014/main" id="{54D6F8BB-578F-47C4-9223-EE238E5DC505}"/>
              </a:ext>
            </a:extLst>
          </p:cNvPr>
          <p:cNvSpPr txBox="1"/>
          <p:nvPr/>
        </p:nvSpPr>
        <p:spPr>
          <a:xfrm>
            <a:off x="1097638" y="3167390"/>
            <a:ext cx="1954808" cy="523220"/>
          </a:xfrm>
          <a:prstGeom prst="rect">
            <a:avLst/>
          </a:prstGeom>
          <a:noFill/>
        </p:spPr>
        <p:txBody>
          <a:bodyPr wrap="square">
            <a:spAutoFit/>
          </a:bodyPr>
          <a:lstStyle/>
          <a:p>
            <a:pPr algn="ctr" rtl="0">
              <a:spcBef>
                <a:spcPts val="0"/>
              </a:spcBef>
              <a:spcAft>
                <a:spcPts val="0"/>
              </a:spcAft>
            </a:pPr>
            <a:r>
              <a:rPr lang="en-US" altLang="zh-TW" sz="2800" b="1" i="0" u="none" strike="noStrike" dirty="0">
                <a:solidFill>
                  <a:schemeClr val="tx1"/>
                </a:solidFill>
                <a:effectLst/>
                <a:latin typeface="Times New Roman" panose="02020603050405020304" pitchFamily="18" charset="0"/>
                <a:ea typeface="微軟正黑體" panose="020B0604030504040204" pitchFamily="34" charset="-120"/>
              </a:rPr>
              <a:t>Y Channel</a:t>
            </a:r>
            <a:endParaRPr lang="zh-TW" altLang="en-US" sz="2800" dirty="0">
              <a:solidFill>
                <a:schemeClr val="tx1"/>
              </a:solidFill>
              <a:latin typeface="Times New Roman" panose="02020603050405020304" pitchFamily="18" charset="0"/>
              <a:ea typeface="微軟正黑體" panose="020B0604030504040204" pitchFamily="34" charset="-120"/>
            </a:endParaRPr>
          </a:p>
        </p:txBody>
      </p:sp>
      <p:sp>
        <p:nvSpPr>
          <p:cNvPr id="20" name="文字方塊 19">
            <a:extLst>
              <a:ext uri="{FF2B5EF4-FFF2-40B4-BE49-F238E27FC236}">
                <a16:creationId xmlns:a16="http://schemas.microsoft.com/office/drawing/2014/main" id="{A4E07FC0-0C5E-400C-ACD6-AD9FC5EBD092}"/>
              </a:ext>
            </a:extLst>
          </p:cNvPr>
          <p:cNvSpPr txBox="1"/>
          <p:nvPr/>
        </p:nvSpPr>
        <p:spPr>
          <a:xfrm>
            <a:off x="346213" y="3922686"/>
            <a:ext cx="3429000" cy="707886"/>
          </a:xfrm>
          <a:prstGeom prst="rect">
            <a:avLst/>
          </a:prstGeom>
          <a:noFill/>
        </p:spPr>
        <p:txBody>
          <a:bodyPr wrap="square">
            <a:spAutoFit/>
          </a:bodyPr>
          <a:lstStyle/>
          <a:p>
            <a:pPr algn="ctr" rtl="0">
              <a:spcBef>
                <a:spcPts val="0"/>
              </a:spcBef>
              <a:spcAft>
                <a:spcPts val="0"/>
              </a:spcAft>
            </a:pPr>
            <a:r>
              <a:rPr lang="zh-TW" altLang="en-US" sz="2000" b="0" i="0" u="none" strike="noStrike" dirty="0">
                <a:solidFill>
                  <a:srgbClr val="263238"/>
                </a:solidFill>
                <a:effectLst/>
                <a:latin typeface="Times New Roman" panose="02020603050405020304" pitchFamily="18" charset="0"/>
                <a:ea typeface="微軟正黑體" panose="020B0604030504040204" pitchFamily="34" charset="-120"/>
              </a:rPr>
              <a:t>最精細的 </a:t>
            </a:r>
            <a:r>
              <a:rPr lang="en-US" altLang="zh-TW" sz="2000" b="0" i="0" u="none" strike="noStrike" dirty="0">
                <a:solidFill>
                  <a:srgbClr val="263238"/>
                </a:solidFill>
                <a:effectLst/>
                <a:latin typeface="Times New Roman" panose="02020603050405020304" pitchFamily="18" charset="0"/>
                <a:ea typeface="微軟正黑體" panose="020B0604030504040204" pitchFamily="34" charset="-120"/>
              </a:rPr>
              <a:t>WDR </a:t>
            </a:r>
            <a:r>
              <a:rPr lang="zh-TW" altLang="en-US" sz="2000" b="0" i="0" u="none" strike="noStrike" dirty="0">
                <a:solidFill>
                  <a:srgbClr val="263238"/>
                </a:solidFill>
                <a:effectLst/>
                <a:latin typeface="Times New Roman" panose="02020603050405020304" pitchFamily="18" charset="0"/>
                <a:ea typeface="微軟正黑體" panose="020B0604030504040204" pitchFamily="34" charset="-120"/>
              </a:rPr>
              <a:t>編碼。</a:t>
            </a:r>
            <a:br>
              <a:rPr lang="zh-TW" altLang="en-US" sz="2400" b="0" i="0" u="none" strike="noStrike" dirty="0">
                <a:solidFill>
                  <a:srgbClr val="000000"/>
                </a:solidFill>
                <a:effectLst/>
                <a:latin typeface="Times New Roman" panose="02020603050405020304" pitchFamily="18" charset="0"/>
                <a:ea typeface="微軟正黑體" panose="020B0604030504040204" pitchFamily="34" charset="-120"/>
              </a:rPr>
            </a:br>
            <a:r>
              <a:rPr lang="zh-TW" altLang="en-US" sz="2000" b="0" i="0" u="none" strike="noStrike" dirty="0">
                <a:solidFill>
                  <a:srgbClr val="263238"/>
                </a:solidFill>
                <a:effectLst/>
                <a:latin typeface="Times New Roman" panose="02020603050405020304" pitchFamily="18" charset="0"/>
                <a:ea typeface="微軟正黑體" panose="020B0604030504040204" pitchFamily="34" charset="-120"/>
              </a:rPr>
              <a:t>保留細胞核邊緣與組織結構。</a:t>
            </a:r>
            <a:endParaRPr lang="zh-TW" altLang="en-US" sz="2000" dirty="0">
              <a:latin typeface="Times New Roman" panose="02020603050405020304" pitchFamily="18" charset="0"/>
              <a:ea typeface="微軟正黑體" panose="020B0604030504040204" pitchFamily="34" charset="-120"/>
            </a:endParaRPr>
          </a:p>
        </p:txBody>
      </p:sp>
      <p:pic>
        <p:nvPicPr>
          <p:cNvPr id="2052" name="Picture 4">
            <a:extLst>
              <a:ext uri="{FF2B5EF4-FFF2-40B4-BE49-F238E27FC236}">
                <a16:creationId xmlns:a16="http://schemas.microsoft.com/office/drawing/2014/main" id="{6EA97C53-650D-427E-A13F-4223CAF420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1500" y="2753346"/>
            <a:ext cx="3429000" cy="252412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68EB3D0F-22C9-4B5E-8CB0-FDC499BFA52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16787" y="2753345"/>
            <a:ext cx="3429000" cy="2524125"/>
          </a:xfrm>
          <a:prstGeom prst="rect">
            <a:avLst/>
          </a:prstGeom>
          <a:noFill/>
          <a:extLst>
            <a:ext uri="{909E8E84-426E-40DD-AFC4-6F175D3DCCD1}">
              <a14:hiddenFill xmlns:a14="http://schemas.microsoft.com/office/drawing/2010/main">
                <a:solidFill>
                  <a:srgbClr val="FFFFFF"/>
                </a:solidFill>
              </a14:hiddenFill>
            </a:ext>
          </a:extLst>
        </p:spPr>
      </p:pic>
      <p:sp>
        <p:nvSpPr>
          <p:cNvPr id="24" name="文字方塊 23">
            <a:extLst>
              <a:ext uri="{FF2B5EF4-FFF2-40B4-BE49-F238E27FC236}">
                <a16:creationId xmlns:a16="http://schemas.microsoft.com/office/drawing/2014/main" id="{9A3AEDFD-C5C3-42E1-928B-D823A0D791C1}"/>
              </a:ext>
            </a:extLst>
          </p:cNvPr>
          <p:cNvSpPr txBox="1"/>
          <p:nvPr/>
        </p:nvSpPr>
        <p:spPr>
          <a:xfrm>
            <a:off x="4381500" y="3199411"/>
            <a:ext cx="3429000" cy="1446550"/>
          </a:xfrm>
          <a:prstGeom prst="rect">
            <a:avLst/>
          </a:prstGeom>
          <a:noFill/>
        </p:spPr>
        <p:txBody>
          <a:bodyPr wrap="square">
            <a:spAutoFit/>
          </a:bodyPr>
          <a:lstStyle/>
          <a:p>
            <a:pPr algn="ctr" rtl="0">
              <a:spcBef>
                <a:spcPts val="0"/>
              </a:spcBef>
              <a:spcAft>
                <a:spcPts val="0"/>
              </a:spcAft>
            </a:pPr>
            <a:r>
              <a:rPr lang="en-US" altLang="zh-TW" sz="2800" b="1" i="0" u="none" strike="noStrike" dirty="0">
                <a:solidFill>
                  <a:schemeClr val="tx1"/>
                </a:solidFill>
                <a:effectLst/>
                <a:latin typeface="Times New Roman" panose="02020603050405020304" pitchFamily="18" charset="0"/>
                <a:ea typeface="微軟正黑體" panose="020B0604030504040204" pitchFamily="34" charset="-120"/>
              </a:rPr>
              <a:t>U Channel</a:t>
            </a:r>
            <a:endParaRPr lang="zh-TW" altLang="en-US" sz="2000" b="0" dirty="0">
              <a:solidFill>
                <a:schemeClr val="tx1"/>
              </a:solidFill>
              <a:effectLst/>
              <a:latin typeface="Times New Roman" panose="02020603050405020304" pitchFamily="18" charset="0"/>
              <a:ea typeface="微軟正黑體" panose="020B0604030504040204" pitchFamily="34" charset="-120"/>
            </a:endParaRPr>
          </a:p>
          <a:p>
            <a:pPr algn="ctr" rtl="0">
              <a:spcBef>
                <a:spcPts val="0"/>
              </a:spcBef>
              <a:spcAft>
                <a:spcPts val="0"/>
              </a:spcAft>
            </a:pPr>
            <a:br>
              <a:rPr lang="zh-TW" altLang="en-US" sz="2000" b="0" dirty="0">
                <a:effectLst/>
                <a:latin typeface="Times New Roman" panose="02020603050405020304" pitchFamily="18" charset="0"/>
                <a:ea typeface="微軟正黑體" panose="020B0604030504040204" pitchFamily="34" charset="-120"/>
              </a:rPr>
            </a:br>
            <a:r>
              <a:rPr lang="zh-TW" altLang="en-US" sz="2000" b="0" i="0" u="none" strike="noStrike" dirty="0">
                <a:solidFill>
                  <a:srgbClr val="263238"/>
                </a:solidFill>
                <a:effectLst/>
                <a:latin typeface="Times New Roman" panose="02020603050405020304" pitchFamily="18" charset="0"/>
                <a:ea typeface="微軟正黑體" panose="020B0604030504040204" pitchFamily="34" charset="-120"/>
              </a:rPr>
              <a:t>一般 </a:t>
            </a:r>
            <a:r>
              <a:rPr lang="en-US" altLang="zh-TW" sz="2000" b="0" i="0" u="none" strike="noStrike" dirty="0">
                <a:solidFill>
                  <a:srgbClr val="263238"/>
                </a:solidFill>
                <a:effectLst/>
                <a:latin typeface="Times New Roman" panose="02020603050405020304" pitchFamily="18" charset="0"/>
                <a:ea typeface="微軟正黑體" panose="020B0604030504040204" pitchFamily="34" charset="-120"/>
              </a:rPr>
              <a:t>WDR </a:t>
            </a:r>
            <a:r>
              <a:rPr lang="zh-TW" altLang="en-US" sz="2000" b="0" i="0" u="none" strike="noStrike" dirty="0">
                <a:solidFill>
                  <a:srgbClr val="263238"/>
                </a:solidFill>
                <a:effectLst/>
                <a:latin typeface="Times New Roman" panose="02020603050405020304" pitchFamily="18" charset="0"/>
                <a:ea typeface="微軟正黑體" panose="020B0604030504040204" pitchFamily="34" charset="-120"/>
              </a:rPr>
              <a:t>編碼。</a:t>
            </a:r>
            <a:br>
              <a:rPr lang="zh-TW" altLang="en-US" sz="2400" b="0" i="0" u="none" strike="noStrike" dirty="0">
                <a:solidFill>
                  <a:srgbClr val="000000"/>
                </a:solidFill>
                <a:effectLst/>
                <a:latin typeface="Times New Roman" panose="02020603050405020304" pitchFamily="18" charset="0"/>
                <a:ea typeface="微軟正黑體" panose="020B0604030504040204" pitchFamily="34" charset="-120"/>
              </a:rPr>
            </a:br>
            <a:r>
              <a:rPr lang="zh-TW" altLang="en-US" sz="2000" b="0" i="0" u="none" strike="noStrike" dirty="0">
                <a:solidFill>
                  <a:srgbClr val="263238"/>
                </a:solidFill>
                <a:effectLst/>
                <a:latin typeface="Times New Roman" panose="02020603050405020304" pitchFamily="18" charset="0"/>
                <a:ea typeface="微軟正黑體" panose="020B0604030504040204" pitchFamily="34" charset="-120"/>
              </a:rPr>
              <a:t>負責藍色</a:t>
            </a:r>
            <a:r>
              <a:rPr lang="en-US" altLang="zh-TW" sz="2000" b="0" i="0" u="none" strike="noStrike" dirty="0">
                <a:solidFill>
                  <a:srgbClr val="263238"/>
                </a:solidFill>
                <a:effectLst/>
                <a:latin typeface="Times New Roman" panose="02020603050405020304" pitchFamily="18" charset="0"/>
                <a:ea typeface="微軟正黑體" panose="020B0604030504040204" pitchFamily="34" charset="-120"/>
              </a:rPr>
              <a:t>/</a:t>
            </a:r>
            <a:r>
              <a:rPr lang="zh-TW" altLang="en-US" sz="2000" b="0" i="0" u="none" strike="noStrike" dirty="0">
                <a:solidFill>
                  <a:srgbClr val="263238"/>
                </a:solidFill>
                <a:effectLst/>
                <a:latin typeface="Times New Roman" panose="02020603050405020304" pitchFamily="18" charset="0"/>
                <a:ea typeface="微軟正黑體" panose="020B0604030504040204" pitchFamily="34" charset="-120"/>
              </a:rPr>
              <a:t>紫色染色資訊。</a:t>
            </a:r>
            <a:endParaRPr lang="zh-TW" altLang="en-US" sz="2000" dirty="0">
              <a:latin typeface="Times New Roman" panose="02020603050405020304" pitchFamily="18" charset="0"/>
              <a:ea typeface="微軟正黑體" panose="020B0604030504040204" pitchFamily="34" charset="-120"/>
            </a:endParaRPr>
          </a:p>
        </p:txBody>
      </p:sp>
      <p:sp>
        <p:nvSpPr>
          <p:cNvPr id="25" name="文字方塊 24">
            <a:extLst>
              <a:ext uri="{FF2B5EF4-FFF2-40B4-BE49-F238E27FC236}">
                <a16:creationId xmlns:a16="http://schemas.microsoft.com/office/drawing/2014/main" id="{2FF457E2-EB68-4F27-A8B5-AF00C0BD0D2A}"/>
              </a:ext>
            </a:extLst>
          </p:cNvPr>
          <p:cNvSpPr txBox="1"/>
          <p:nvPr/>
        </p:nvSpPr>
        <p:spPr>
          <a:xfrm>
            <a:off x="8416787" y="3229349"/>
            <a:ext cx="3429000" cy="1446550"/>
          </a:xfrm>
          <a:prstGeom prst="rect">
            <a:avLst/>
          </a:prstGeom>
          <a:noFill/>
        </p:spPr>
        <p:txBody>
          <a:bodyPr wrap="square">
            <a:spAutoFit/>
          </a:bodyPr>
          <a:lstStyle/>
          <a:p>
            <a:pPr algn="ctr" rtl="0">
              <a:spcBef>
                <a:spcPts val="0"/>
              </a:spcBef>
              <a:spcAft>
                <a:spcPts val="0"/>
              </a:spcAft>
            </a:pPr>
            <a:r>
              <a:rPr lang="en-US" altLang="zh-TW" sz="2800" b="1" i="0" u="none" strike="noStrike" dirty="0">
                <a:solidFill>
                  <a:schemeClr val="tx1"/>
                </a:solidFill>
                <a:effectLst/>
                <a:latin typeface="Times New Roman" panose="02020603050405020304" pitchFamily="18" charset="0"/>
                <a:ea typeface="微軟正黑體" panose="020B0604030504040204" pitchFamily="34" charset="-120"/>
              </a:rPr>
              <a:t>V Channel</a:t>
            </a:r>
            <a:endParaRPr lang="zh-TW" altLang="en-US" sz="2000" b="0" dirty="0">
              <a:solidFill>
                <a:schemeClr val="tx1"/>
              </a:solidFill>
              <a:effectLst/>
              <a:latin typeface="Times New Roman" panose="02020603050405020304" pitchFamily="18" charset="0"/>
              <a:ea typeface="微軟正黑體" panose="020B0604030504040204" pitchFamily="34" charset="-120"/>
            </a:endParaRPr>
          </a:p>
          <a:p>
            <a:pPr algn="ctr" rtl="0">
              <a:spcBef>
                <a:spcPts val="0"/>
              </a:spcBef>
              <a:spcAft>
                <a:spcPts val="0"/>
              </a:spcAft>
            </a:pPr>
            <a:br>
              <a:rPr lang="zh-TW" altLang="en-US" sz="2000" b="0" dirty="0">
                <a:effectLst/>
                <a:latin typeface="Times New Roman" panose="02020603050405020304" pitchFamily="18" charset="0"/>
                <a:ea typeface="微軟正黑體" panose="020B0604030504040204" pitchFamily="34" charset="-120"/>
              </a:rPr>
            </a:br>
            <a:r>
              <a:rPr lang="zh-TW" altLang="en-US" sz="2000" b="0" i="0" u="none" strike="noStrike" dirty="0">
                <a:solidFill>
                  <a:srgbClr val="263238"/>
                </a:solidFill>
                <a:effectLst/>
                <a:latin typeface="Times New Roman" panose="02020603050405020304" pitchFamily="18" charset="0"/>
                <a:ea typeface="微軟正黑體" panose="020B0604030504040204" pitchFamily="34" charset="-120"/>
              </a:rPr>
              <a:t>一般 </a:t>
            </a:r>
            <a:r>
              <a:rPr lang="en-US" altLang="zh-TW" sz="2000" b="0" i="0" u="none" strike="noStrike" dirty="0">
                <a:solidFill>
                  <a:srgbClr val="263238"/>
                </a:solidFill>
                <a:effectLst/>
                <a:latin typeface="Times New Roman" panose="02020603050405020304" pitchFamily="18" charset="0"/>
                <a:ea typeface="微軟正黑體" panose="020B0604030504040204" pitchFamily="34" charset="-120"/>
              </a:rPr>
              <a:t>WDR </a:t>
            </a:r>
            <a:r>
              <a:rPr lang="zh-TW" altLang="en-US" sz="2000" b="0" i="0" u="none" strike="noStrike" dirty="0">
                <a:solidFill>
                  <a:srgbClr val="263238"/>
                </a:solidFill>
                <a:effectLst/>
                <a:latin typeface="Times New Roman" panose="02020603050405020304" pitchFamily="18" charset="0"/>
                <a:ea typeface="微軟正黑體" panose="020B0604030504040204" pitchFamily="34" charset="-120"/>
              </a:rPr>
              <a:t>編碼。</a:t>
            </a:r>
            <a:br>
              <a:rPr lang="zh-TW" altLang="en-US" sz="2400" b="0" i="0" u="none" strike="noStrike" dirty="0">
                <a:solidFill>
                  <a:srgbClr val="000000"/>
                </a:solidFill>
                <a:effectLst/>
                <a:latin typeface="Times New Roman" panose="02020603050405020304" pitchFamily="18" charset="0"/>
                <a:ea typeface="微軟正黑體" panose="020B0604030504040204" pitchFamily="34" charset="-120"/>
              </a:rPr>
            </a:br>
            <a:r>
              <a:rPr lang="zh-TW" altLang="en-US" sz="2000" b="0" i="0" u="none" strike="noStrike" dirty="0">
                <a:solidFill>
                  <a:srgbClr val="263238"/>
                </a:solidFill>
                <a:effectLst/>
                <a:latin typeface="Times New Roman" panose="02020603050405020304" pitchFamily="18" charset="0"/>
                <a:ea typeface="微軟正黑體" panose="020B0604030504040204" pitchFamily="34" charset="-120"/>
              </a:rPr>
              <a:t>負責紅色</a:t>
            </a:r>
            <a:r>
              <a:rPr lang="en-US" altLang="zh-TW" sz="2000" b="0" i="0" u="none" strike="noStrike" dirty="0">
                <a:solidFill>
                  <a:srgbClr val="263238"/>
                </a:solidFill>
                <a:effectLst/>
                <a:latin typeface="Times New Roman" panose="02020603050405020304" pitchFamily="18" charset="0"/>
                <a:ea typeface="微軟正黑體" panose="020B0604030504040204" pitchFamily="34" charset="-120"/>
              </a:rPr>
              <a:t>/</a:t>
            </a:r>
            <a:r>
              <a:rPr lang="zh-TW" altLang="en-US" sz="2000" b="0" i="0" u="none" strike="noStrike" dirty="0">
                <a:solidFill>
                  <a:srgbClr val="263238"/>
                </a:solidFill>
                <a:effectLst/>
                <a:latin typeface="Times New Roman" panose="02020603050405020304" pitchFamily="18" charset="0"/>
                <a:ea typeface="微軟正黑體" panose="020B0604030504040204" pitchFamily="34" charset="-120"/>
              </a:rPr>
              <a:t>粉色染色資訊。</a:t>
            </a:r>
            <a:endParaRPr lang="zh-TW" altLang="en-US" sz="2000" dirty="0">
              <a:latin typeface="Times New Roman" panose="02020603050405020304" pitchFamily="18" charset="0"/>
              <a:ea typeface="微軟正黑體" panose="020B0604030504040204" pitchFamily="34" charset="-120"/>
            </a:endParaRPr>
          </a:p>
        </p:txBody>
      </p:sp>
      <p:sp>
        <p:nvSpPr>
          <p:cNvPr id="29" name="文字方塊 28">
            <a:extLst>
              <a:ext uri="{FF2B5EF4-FFF2-40B4-BE49-F238E27FC236}">
                <a16:creationId xmlns:a16="http://schemas.microsoft.com/office/drawing/2014/main" id="{C89643A4-A7C1-408B-A4A8-E4F67AE99947}"/>
              </a:ext>
            </a:extLst>
          </p:cNvPr>
          <p:cNvSpPr txBox="1"/>
          <p:nvPr/>
        </p:nvSpPr>
        <p:spPr>
          <a:xfrm>
            <a:off x="3208448" y="6044179"/>
            <a:ext cx="6097656" cy="461665"/>
          </a:xfrm>
          <a:prstGeom prst="rect">
            <a:avLst/>
          </a:prstGeom>
          <a:noFill/>
        </p:spPr>
        <p:txBody>
          <a:bodyPr wrap="square">
            <a:spAutoFit/>
          </a:bodyPr>
          <a:lstStyle/>
          <a:p>
            <a:pPr algn="ctr" rtl="0">
              <a:spcBef>
                <a:spcPts val="0"/>
              </a:spcBef>
              <a:spcAft>
                <a:spcPts val="0"/>
              </a:spcAft>
            </a:pPr>
            <a:r>
              <a:rPr lang="zh-TW" altLang="en-US" sz="2400" i="0" u="none" strike="noStrike" dirty="0">
                <a:solidFill>
                  <a:schemeClr val="tx1"/>
                </a:solidFill>
                <a:effectLst/>
                <a:latin typeface="Times New Roman" panose="02020603050405020304" pitchFamily="18" charset="0"/>
                <a:ea typeface="微軟正黑體" panose="020B0604030504040204" pitchFamily="34" charset="-120"/>
              </a:rPr>
              <a:t>最後將三個 </a:t>
            </a:r>
            <a:r>
              <a:rPr lang="en-US" altLang="zh-TW" sz="2400" i="0" u="none" strike="noStrike" dirty="0">
                <a:solidFill>
                  <a:schemeClr val="tx1"/>
                </a:solidFill>
                <a:effectLst/>
                <a:latin typeface="Times New Roman" panose="02020603050405020304" pitchFamily="18" charset="0"/>
                <a:ea typeface="微軟正黑體" panose="020B0604030504040204" pitchFamily="34" charset="-120"/>
              </a:rPr>
              <a:t>Bitstream </a:t>
            </a:r>
            <a:r>
              <a:rPr lang="zh-TW" altLang="en-US" sz="2400" i="0" u="none" strike="noStrike" dirty="0">
                <a:solidFill>
                  <a:schemeClr val="tx1"/>
                </a:solidFill>
                <a:effectLst/>
                <a:latin typeface="Times New Roman" panose="02020603050405020304" pitchFamily="18" charset="0"/>
                <a:ea typeface="微軟正黑體" panose="020B0604030504040204" pitchFamily="34" charset="-120"/>
              </a:rPr>
              <a:t>合併傳輸</a:t>
            </a:r>
            <a:endParaRPr lang="zh-TW" altLang="en-US" sz="2400" dirty="0">
              <a:solidFill>
                <a:schemeClr val="tx1"/>
              </a:solidFill>
              <a:latin typeface="Times New Roman" panose="02020603050405020304" pitchFamily="18" charset="0"/>
              <a:ea typeface="微軟正黑體" panose="020B0604030504040204" pitchFamily="34" charset="-120"/>
            </a:endParaRPr>
          </a:p>
        </p:txBody>
      </p:sp>
      <p:sp>
        <p:nvSpPr>
          <p:cNvPr id="21" name="箭號: 向下 20">
            <a:extLst>
              <a:ext uri="{FF2B5EF4-FFF2-40B4-BE49-F238E27FC236}">
                <a16:creationId xmlns:a16="http://schemas.microsoft.com/office/drawing/2014/main" id="{77C02489-2464-4D03-A9F3-D8160490D7FB}"/>
              </a:ext>
            </a:extLst>
          </p:cNvPr>
          <p:cNvSpPr/>
          <p:nvPr/>
        </p:nvSpPr>
        <p:spPr>
          <a:xfrm>
            <a:off x="5844802" y="5492703"/>
            <a:ext cx="824948" cy="461665"/>
          </a:xfrm>
          <a:prstGeom prst="downArrow">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Times New Roman" panose="02020603050405020304" pitchFamily="18" charset="0"/>
              <a:ea typeface="微軟正黑體" panose="020B0604030504040204" pitchFamily="34" charset="-120"/>
            </a:endParaRPr>
          </a:p>
        </p:txBody>
      </p:sp>
    </p:spTree>
    <p:extLst>
      <p:ext uri="{BB962C8B-B14F-4D97-AF65-F5344CB8AC3E}">
        <p14:creationId xmlns:p14="http://schemas.microsoft.com/office/powerpoint/2010/main" val="21191963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23" name="文字方塊 22">
            <a:extLst>
              <a:ext uri="{FF2B5EF4-FFF2-40B4-BE49-F238E27FC236}">
                <a16:creationId xmlns:a16="http://schemas.microsoft.com/office/drawing/2014/main" id="{17A0C541-810B-4FA1-82BB-AE89FCFDEFF7}"/>
              </a:ext>
            </a:extLst>
          </p:cNvPr>
          <p:cNvSpPr txBox="1"/>
          <p:nvPr/>
        </p:nvSpPr>
        <p:spPr>
          <a:xfrm>
            <a:off x="0" y="454684"/>
            <a:ext cx="12192000" cy="707886"/>
          </a:xfrm>
          <a:prstGeom prst="rect">
            <a:avLst/>
          </a:prstGeom>
          <a:noFill/>
        </p:spPr>
        <p:txBody>
          <a:bodyPr wrap="square" rtlCol="0">
            <a:spAutoFit/>
          </a:bodyPr>
          <a:lstStyle/>
          <a:p>
            <a:pPr algn="ctr"/>
            <a:r>
              <a:rPr lang="en-US" altLang="zh-TW" sz="4000" dirty="0">
                <a:latin typeface="Times New Roman" panose="02020603050405020304" pitchFamily="18" charset="0"/>
                <a:ea typeface="微軟正黑體" panose="020B0604030504040204" pitchFamily="34" charset="-120"/>
              </a:rPr>
              <a:t>CWDR</a:t>
            </a:r>
            <a:r>
              <a:rPr lang="zh-TW" altLang="en-US" sz="4000" dirty="0">
                <a:latin typeface="Times New Roman" panose="02020603050405020304" pitchFamily="18" charset="0"/>
                <a:ea typeface="微軟正黑體" panose="020B0604030504040204" pitchFamily="34" charset="-120"/>
              </a:rPr>
              <a:t>解析</a:t>
            </a:r>
            <a:r>
              <a:rPr lang="en-US" altLang="zh-TW" sz="4000" dirty="0">
                <a:latin typeface="Times New Roman" panose="02020603050405020304" pitchFamily="18" charset="0"/>
                <a:ea typeface="微軟正黑體" panose="020B0604030504040204" pitchFamily="34" charset="-120"/>
              </a:rPr>
              <a:t>Ⅲ:</a:t>
            </a:r>
            <a:r>
              <a:rPr lang="zh-TW" altLang="en-US" sz="4000" dirty="0">
                <a:latin typeface="Times New Roman" panose="02020603050405020304" pitchFamily="18" charset="0"/>
                <a:ea typeface="微軟正黑體" panose="020B0604030504040204" pitchFamily="34" charset="-120"/>
              </a:rPr>
              <a:t>完整演算流程圖</a:t>
            </a:r>
            <a:endParaRPr lang="en-US" altLang="zh-TW" sz="4000" dirty="0">
              <a:latin typeface="Times New Roman" panose="02020603050405020304" pitchFamily="18" charset="0"/>
              <a:ea typeface="微軟正黑體" panose="020B0604030504040204" pitchFamily="34" charset="-120"/>
            </a:endParaRPr>
          </a:p>
        </p:txBody>
      </p:sp>
      <p:sp>
        <p:nvSpPr>
          <p:cNvPr id="3" name="箭號: 向右 2">
            <a:extLst>
              <a:ext uri="{FF2B5EF4-FFF2-40B4-BE49-F238E27FC236}">
                <a16:creationId xmlns:a16="http://schemas.microsoft.com/office/drawing/2014/main" id="{361B2317-3FE8-4FFC-A7C5-2145D0FC01AA}"/>
              </a:ext>
            </a:extLst>
          </p:cNvPr>
          <p:cNvSpPr/>
          <p:nvPr/>
        </p:nvSpPr>
        <p:spPr>
          <a:xfrm>
            <a:off x="3968404" y="2097156"/>
            <a:ext cx="248479" cy="79513"/>
          </a:xfrm>
          <a:prstGeom prst="rightArrow">
            <a:avLst/>
          </a:prstGeom>
          <a:solidFill>
            <a:srgbClr val="2F528F"/>
          </a:solidFill>
          <a:ln>
            <a:solidFill>
              <a:srgbClr val="2F528F"/>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TW" altLang="en-US">
              <a:latin typeface="Times New Roman" panose="02020603050405020304" pitchFamily="18" charset="0"/>
              <a:ea typeface="微軟正黑體" panose="020B0604030504040204" pitchFamily="34" charset="-120"/>
            </a:endParaRPr>
          </a:p>
        </p:txBody>
      </p:sp>
      <p:sp>
        <p:nvSpPr>
          <p:cNvPr id="22" name="箭號: 向右 21">
            <a:extLst>
              <a:ext uri="{FF2B5EF4-FFF2-40B4-BE49-F238E27FC236}">
                <a16:creationId xmlns:a16="http://schemas.microsoft.com/office/drawing/2014/main" id="{96B2D475-A722-4471-88BF-985341EBF62B}"/>
              </a:ext>
            </a:extLst>
          </p:cNvPr>
          <p:cNvSpPr/>
          <p:nvPr/>
        </p:nvSpPr>
        <p:spPr>
          <a:xfrm>
            <a:off x="7975117" y="2097156"/>
            <a:ext cx="248479" cy="79513"/>
          </a:xfrm>
          <a:prstGeom prst="rightArrow">
            <a:avLst/>
          </a:prstGeom>
          <a:solidFill>
            <a:srgbClr val="2F528F"/>
          </a:solidFill>
          <a:ln>
            <a:solidFill>
              <a:srgbClr val="2F528F"/>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TW" altLang="en-US">
              <a:latin typeface="Times New Roman" panose="02020603050405020304" pitchFamily="18" charset="0"/>
              <a:ea typeface="微軟正黑體" panose="020B0604030504040204" pitchFamily="34" charset="-120"/>
            </a:endParaRPr>
          </a:p>
        </p:txBody>
      </p:sp>
      <p:pic>
        <p:nvPicPr>
          <p:cNvPr id="3080" name="Picture 8">
            <a:extLst>
              <a:ext uri="{FF2B5EF4-FFF2-40B4-BE49-F238E27FC236}">
                <a16:creationId xmlns:a16="http://schemas.microsoft.com/office/drawing/2014/main" id="{85F323DD-A4B6-4F13-A353-CD8CF37569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50" y="2942434"/>
            <a:ext cx="10858500" cy="2277266"/>
          </a:xfrm>
          <a:prstGeom prst="rect">
            <a:avLst/>
          </a:prstGeom>
          <a:noFill/>
          <a:extLst>
            <a:ext uri="{909E8E84-426E-40DD-AFC4-6F175D3DCCD1}">
              <a14:hiddenFill xmlns:a14="http://schemas.microsoft.com/office/drawing/2010/main">
                <a:solidFill>
                  <a:srgbClr val="FFFFFF"/>
                </a:solidFill>
              </a14:hiddenFill>
            </a:ext>
          </a:extLst>
        </p:spPr>
      </p:pic>
      <p:sp>
        <p:nvSpPr>
          <p:cNvPr id="26" name="文字方塊 25">
            <a:extLst>
              <a:ext uri="{FF2B5EF4-FFF2-40B4-BE49-F238E27FC236}">
                <a16:creationId xmlns:a16="http://schemas.microsoft.com/office/drawing/2014/main" id="{80725A8B-322E-405B-AB9A-4B899A333A52}"/>
              </a:ext>
            </a:extLst>
          </p:cNvPr>
          <p:cNvSpPr txBox="1"/>
          <p:nvPr/>
        </p:nvSpPr>
        <p:spPr>
          <a:xfrm>
            <a:off x="3047172" y="2942434"/>
            <a:ext cx="6097656" cy="400110"/>
          </a:xfrm>
          <a:prstGeom prst="rect">
            <a:avLst/>
          </a:prstGeom>
          <a:noFill/>
        </p:spPr>
        <p:txBody>
          <a:bodyPr wrap="square">
            <a:spAutoFit/>
          </a:bodyPr>
          <a:lstStyle/>
          <a:p>
            <a:pPr algn="ctr" rtl="0">
              <a:spcBef>
                <a:spcPts val="0"/>
              </a:spcBef>
              <a:spcAft>
                <a:spcPts val="0"/>
              </a:spcAft>
            </a:pPr>
            <a:r>
              <a:rPr lang="zh-TW" altLang="en-US" sz="2000" b="1" i="0" u="none" strike="noStrike" dirty="0">
                <a:solidFill>
                  <a:srgbClr val="2F528F"/>
                </a:solidFill>
                <a:effectLst/>
                <a:latin typeface="Times New Roman" panose="02020603050405020304" pitchFamily="18" charset="0"/>
                <a:ea typeface="微軟正黑體" panose="020B0604030504040204" pitchFamily="34" charset="-120"/>
              </a:rPr>
              <a:t>平行處理核心 </a:t>
            </a:r>
            <a:r>
              <a:rPr lang="en-US" altLang="zh-TW" sz="2000" b="1" i="0" u="none" strike="noStrike" dirty="0">
                <a:solidFill>
                  <a:srgbClr val="2F528F"/>
                </a:solidFill>
                <a:effectLst/>
                <a:latin typeface="Times New Roman" panose="02020603050405020304" pitchFamily="18" charset="0"/>
                <a:ea typeface="微軟正黑體" panose="020B0604030504040204" pitchFamily="34" charset="-120"/>
              </a:rPr>
              <a:t>(Parallel Processing)</a:t>
            </a:r>
            <a:endParaRPr lang="zh-TW" altLang="en-US" sz="2000" dirty="0">
              <a:solidFill>
                <a:srgbClr val="2F528F"/>
              </a:solidFill>
              <a:latin typeface="Times New Roman" panose="02020603050405020304" pitchFamily="18" charset="0"/>
              <a:ea typeface="微軟正黑體" panose="020B0604030504040204" pitchFamily="34" charset="-120"/>
            </a:endParaRPr>
          </a:p>
        </p:txBody>
      </p:sp>
      <p:sp>
        <p:nvSpPr>
          <p:cNvPr id="6" name="箭號: 上彎 5">
            <a:extLst>
              <a:ext uri="{FF2B5EF4-FFF2-40B4-BE49-F238E27FC236}">
                <a16:creationId xmlns:a16="http://schemas.microsoft.com/office/drawing/2014/main" id="{28824746-EF8F-408F-AFB6-D15AA71CAFF6}"/>
              </a:ext>
            </a:extLst>
          </p:cNvPr>
          <p:cNvSpPr/>
          <p:nvPr/>
        </p:nvSpPr>
        <p:spPr>
          <a:xfrm rot="10800000">
            <a:off x="6095997" y="2588536"/>
            <a:ext cx="2171702" cy="247651"/>
          </a:xfrm>
          <a:prstGeom prst="bentUpArrow">
            <a:avLst/>
          </a:prstGeom>
          <a:solidFill>
            <a:srgbClr val="2F528F"/>
          </a:solidFill>
          <a:ln>
            <a:solidFill>
              <a:srgbClr val="2F528F"/>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TW" altLang="en-US">
              <a:latin typeface="Times New Roman" panose="02020603050405020304" pitchFamily="18" charset="0"/>
              <a:ea typeface="微軟正黑體" panose="020B0604030504040204" pitchFamily="34" charset="-120"/>
            </a:endParaRPr>
          </a:p>
        </p:txBody>
      </p:sp>
      <p:sp>
        <p:nvSpPr>
          <p:cNvPr id="8" name="L 圖案 7">
            <a:extLst>
              <a:ext uri="{FF2B5EF4-FFF2-40B4-BE49-F238E27FC236}">
                <a16:creationId xmlns:a16="http://schemas.microsoft.com/office/drawing/2014/main" id="{E3703BBB-7D0B-4FC4-939F-CAB6A24B42FA}"/>
              </a:ext>
            </a:extLst>
          </p:cNvPr>
          <p:cNvSpPr/>
          <p:nvPr/>
        </p:nvSpPr>
        <p:spPr>
          <a:xfrm rot="10800000" flipV="1">
            <a:off x="8223595" y="2518465"/>
            <a:ext cx="1734793" cy="136843"/>
          </a:xfrm>
          <a:prstGeom prst="corner">
            <a:avLst/>
          </a:prstGeom>
          <a:solidFill>
            <a:srgbClr val="2F528F"/>
          </a:solidFill>
          <a:ln>
            <a:solidFill>
              <a:srgbClr val="2F528F"/>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TW" altLang="en-US" dirty="0">
              <a:latin typeface="Times New Roman" panose="02020603050405020304" pitchFamily="18" charset="0"/>
              <a:ea typeface="微軟正黑體" panose="020B0604030504040204" pitchFamily="34" charset="-120"/>
            </a:endParaRPr>
          </a:p>
        </p:txBody>
      </p:sp>
      <p:sp>
        <p:nvSpPr>
          <p:cNvPr id="9" name="矩形: 圓角 8">
            <a:extLst>
              <a:ext uri="{FF2B5EF4-FFF2-40B4-BE49-F238E27FC236}">
                <a16:creationId xmlns:a16="http://schemas.microsoft.com/office/drawing/2014/main" id="{CA9CFD37-D718-47D4-95F2-D30DCA399C10}"/>
              </a:ext>
            </a:extLst>
          </p:cNvPr>
          <p:cNvSpPr/>
          <p:nvPr/>
        </p:nvSpPr>
        <p:spPr>
          <a:xfrm>
            <a:off x="462584" y="1832941"/>
            <a:ext cx="3274528" cy="647700"/>
          </a:xfrm>
          <a:prstGeom prst="roundRect">
            <a:avLst/>
          </a:prstGeom>
          <a:noFill/>
          <a:ln>
            <a:solidFill>
              <a:srgbClr val="2F52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Times New Roman" panose="02020603050405020304" pitchFamily="18" charset="0"/>
              <a:ea typeface="微軟正黑體" panose="020B0604030504040204" pitchFamily="34" charset="-120"/>
            </a:endParaRPr>
          </a:p>
        </p:txBody>
      </p:sp>
      <p:sp>
        <p:nvSpPr>
          <p:cNvPr id="30" name="矩形: 圓角 29">
            <a:extLst>
              <a:ext uri="{FF2B5EF4-FFF2-40B4-BE49-F238E27FC236}">
                <a16:creationId xmlns:a16="http://schemas.microsoft.com/office/drawing/2014/main" id="{E09CAC22-C81C-4914-938B-44A623C60F73}"/>
              </a:ext>
            </a:extLst>
          </p:cNvPr>
          <p:cNvSpPr/>
          <p:nvPr/>
        </p:nvSpPr>
        <p:spPr>
          <a:xfrm>
            <a:off x="4448175" y="1827322"/>
            <a:ext cx="3274528" cy="647700"/>
          </a:xfrm>
          <a:prstGeom prst="roundRect">
            <a:avLst/>
          </a:prstGeom>
          <a:noFill/>
          <a:ln>
            <a:solidFill>
              <a:srgbClr val="2F52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Times New Roman" panose="02020603050405020304" pitchFamily="18" charset="0"/>
              <a:ea typeface="微軟正黑體" panose="020B0604030504040204" pitchFamily="34" charset="-120"/>
            </a:endParaRPr>
          </a:p>
        </p:txBody>
      </p:sp>
      <p:sp>
        <p:nvSpPr>
          <p:cNvPr id="31" name="矩形: 圓角 30">
            <a:extLst>
              <a:ext uri="{FF2B5EF4-FFF2-40B4-BE49-F238E27FC236}">
                <a16:creationId xmlns:a16="http://schemas.microsoft.com/office/drawing/2014/main" id="{BF24DBC7-2829-4E22-BC04-93FDF9583C34}"/>
              </a:ext>
            </a:extLst>
          </p:cNvPr>
          <p:cNvSpPr/>
          <p:nvPr/>
        </p:nvSpPr>
        <p:spPr>
          <a:xfrm>
            <a:off x="8433766" y="1811733"/>
            <a:ext cx="3274528" cy="647700"/>
          </a:xfrm>
          <a:prstGeom prst="roundRect">
            <a:avLst/>
          </a:prstGeom>
          <a:noFill/>
          <a:ln>
            <a:solidFill>
              <a:srgbClr val="2F52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Times New Roman" panose="02020603050405020304" pitchFamily="18" charset="0"/>
              <a:ea typeface="微軟正黑體" panose="020B0604030504040204" pitchFamily="34" charset="-120"/>
            </a:endParaRPr>
          </a:p>
        </p:txBody>
      </p:sp>
      <p:sp>
        <p:nvSpPr>
          <p:cNvPr id="11" name="文字方塊 10">
            <a:extLst>
              <a:ext uri="{FF2B5EF4-FFF2-40B4-BE49-F238E27FC236}">
                <a16:creationId xmlns:a16="http://schemas.microsoft.com/office/drawing/2014/main" id="{D4F198A2-73EA-4777-B415-C77596C9D0C2}"/>
              </a:ext>
            </a:extLst>
          </p:cNvPr>
          <p:cNvSpPr txBox="1"/>
          <p:nvPr/>
        </p:nvSpPr>
        <p:spPr>
          <a:xfrm>
            <a:off x="1326418" y="1976614"/>
            <a:ext cx="1546860" cy="400110"/>
          </a:xfrm>
          <a:prstGeom prst="rect">
            <a:avLst/>
          </a:prstGeom>
          <a:noFill/>
        </p:spPr>
        <p:txBody>
          <a:bodyPr wrap="square" rtlCol="0">
            <a:spAutoFit/>
          </a:bodyPr>
          <a:lstStyle/>
          <a:p>
            <a:pPr algn="ctr"/>
            <a:r>
              <a:rPr lang="en-US" altLang="zh-TW" sz="2000" dirty="0">
                <a:latin typeface="Times New Roman" panose="02020603050405020304" pitchFamily="18" charset="0"/>
                <a:ea typeface="微軟正黑體" panose="020B0604030504040204" pitchFamily="34" charset="-120"/>
              </a:rPr>
              <a:t>Input RGB</a:t>
            </a:r>
            <a:endParaRPr lang="zh-TW" altLang="en-US" sz="2000" dirty="0">
              <a:latin typeface="Times New Roman" panose="02020603050405020304" pitchFamily="18" charset="0"/>
              <a:ea typeface="微軟正黑體" panose="020B0604030504040204" pitchFamily="34" charset="-120"/>
            </a:endParaRPr>
          </a:p>
        </p:txBody>
      </p:sp>
      <p:sp>
        <p:nvSpPr>
          <p:cNvPr id="33" name="文字方塊 32">
            <a:extLst>
              <a:ext uri="{FF2B5EF4-FFF2-40B4-BE49-F238E27FC236}">
                <a16:creationId xmlns:a16="http://schemas.microsoft.com/office/drawing/2014/main" id="{D0727FCC-1114-470E-BF68-EAD2B2C7E3CD}"/>
              </a:ext>
            </a:extLst>
          </p:cNvPr>
          <p:cNvSpPr txBox="1"/>
          <p:nvPr/>
        </p:nvSpPr>
        <p:spPr>
          <a:xfrm>
            <a:off x="5119602" y="1961849"/>
            <a:ext cx="1931673" cy="400110"/>
          </a:xfrm>
          <a:prstGeom prst="rect">
            <a:avLst/>
          </a:prstGeom>
          <a:noFill/>
        </p:spPr>
        <p:txBody>
          <a:bodyPr wrap="square" rtlCol="0">
            <a:spAutoFit/>
          </a:bodyPr>
          <a:lstStyle/>
          <a:p>
            <a:pPr algn="ctr"/>
            <a:r>
              <a:rPr lang="en-US" altLang="zh-TW" sz="2000" dirty="0">
                <a:latin typeface="Times New Roman" panose="02020603050405020304" pitchFamily="18" charset="0"/>
                <a:ea typeface="微軟正黑體" panose="020B0604030504040204" pitchFamily="34" charset="-120"/>
              </a:rPr>
              <a:t>RGB </a:t>
            </a:r>
            <a:r>
              <a:rPr lang="en-US" altLang="zh-TW" sz="2000" dirty="0">
                <a:latin typeface="Times New Roman" panose="02020603050405020304" pitchFamily="18" charset="0"/>
                <a:ea typeface="微軟正黑體" panose="020B0604030504040204" pitchFamily="34" charset="-120"/>
                <a:sym typeface="Wingdings" panose="05000000000000000000" pitchFamily="2" charset="2"/>
              </a:rPr>
              <a:t> YUV</a:t>
            </a:r>
            <a:endParaRPr lang="zh-TW" altLang="en-US" sz="2000" dirty="0">
              <a:latin typeface="Times New Roman" panose="02020603050405020304" pitchFamily="18" charset="0"/>
              <a:ea typeface="微軟正黑體" panose="020B0604030504040204" pitchFamily="34" charset="-120"/>
            </a:endParaRPr>
          </a:p>
        </p:txBody>
      </p:sp>
      <p:sp>
        <p:nvSpPr>
          <p:cNvPr id="34" name="文字方塊 33">
            <a:extLst>
              <a:ext uri="{FF2B5EF4-FFF2-40B4-BE49-F238E27FC236}">
                <a16:creationId xmlns:a16="http://schemas.microsoft.com/office/drawing/2014/main" id="{7237C8A8-1195-4024-B266-9C2E991F4B9D}"/>
              </a:ext>
            </a:extLst>
          </p:cNvPr>
          <p:cNvSpPr txBox="1"/>
          <p:nvPr/>
        </p:nvSpPr>
        <p:spPr>
          <a:xfrm>
            <a:off x="9144828" y="1954700"/>
            <a:ext cx="1931673" cy="400110"/>
          </a:xfrm>
          <a:prstGeom prst="rect">
            <a:avLst/>
          </a:prstGeom>
          <a:noFill/>
        </p:spPr>
        <p:txBody>
          <a:bodyPr wrap="square" rtlCol="0">
            <a:spAutoFit/>
          </a:bodyPr>
          <a:lstStyle/>
          <a:p>
            <a:pPr algn="ctr"/>
            <a:r>
              <a:rPr lang="en-US" altLang="zh-TW" sz="2000" dirty="0">
                <a:latin typeface="Times New Roman" panose="02020603050405020304" pitchFamily="18" charset="0"/>
                <a:ea typeface="微軟正黑體" panose="020B0604030504040204" pitchFamily="34" charset="-120"/>
              </a:rPr>
              <a:t>Split Streams</a:t>
            </a:r>
            <a:endParaRPr lang="zh-TW" altLang="en-US" sz="2000" dirty="0">
              <a:latin typeface="Times New Roman" panose="02020603050405020304" pitchFamily="18" charset="0"/>
              <a:ea typeface="微軟正黑體" panose="020B0604030504040204" pitchFamily="34" charset="-120"/>
            </a:endParaRPr>
          </a:p>
        </p:txBody>
      </p:sp>
      <p:sp>
        <p:nvSpPr>
          <p:cNvPr id="37" name="矩形: 圓角 36">
            <a:extLst>
              <a:ext uri="{FF2B5EF4-FFF2-40B4-BE49-F238E27FC236}">
                <a16:creationId xmlns:a16="http://schemas.microsoft.com/office/drawing/2014/main" id="{E577730E-7BF0-4348-B77B-3426B4503891}"/>
              </a:ext>
            </a:extLst>
          </p:cNvPr>
          <p:cNvSpPr/>
          <p:nvPr/>
        </p:nvSpPr>
        <p:spPr>
          <a:xfrm>
            <a:off x="760467" y="3386855"/>
            <a:ext cx="2976645" cy="647700"/>
          </a:xfrm>
          <a:prstGeom prst="roundRect">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Times New Roman" panose="02020603050405020304" pitchFamily="18" charset="0"/>
              <a:ea typeface="微軟正黑體" panose="020B0604030504040204" pitchFamily="34" charset="-120"/>
            </a:endParaRPr>
          </a:p>
        </p:txBody>
      </p:sp>
      <p:sp>
        <p:nvSpPr>
          <p:cNvPr id="38" name="矩形: 圓角 37">
            <a:extLst>
              <a:ext uri="{FF2B5EF4-FFF2-40B4-BE49-F238E27FC236}">
                <a16:creationId xmlns:a16="http://schemas.microsoft.com/office/drawing/2014/main" id="{F6A451B1-6E20-4740-84EB-AB06689E4CA9}"/>
              </a:ext>
            </a:extLst>
          </p:cNvPr>
          <p:cNvSpPr/>
          <p:nvPr/>
        </p:nvSpPr>
        <p:spPr>
          <a:xfrm>
            <a:off x="4550026" y="3386855"/>
            <a:ext cx="2976645" cy="647700"/>
          </a:xfrm>
          <a:prstGeom prst="roundRect">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Times New Roman" panose="02020603050405020304" pitchFamily="18" charset="0"/>
              <a:ea typeface="微軟正黑體" panose="020B0604030504040204" pitchFamily="34" charset="-120"/>
            </a:endParaRPr>
          </a:p>
        </p:txBody>
      </p:sp>
      <p:sp>
        <p:nvSpPr>
          <p:cNvPr id="39" name="矩形: 圓角 38">
            <a:extLst>
              <a:ext uri="{FF2B5EF4-FFF2-40B4-BE49-F238E27FC236}">
                <a16:creationId xmlns:a16="http://schemas.microsoft.com/office/drawing/2014/main" id="{00C028E2-4943-44C8-BADE-3C9A09EDC813}"/>
              </a:ext>
            </a:extLst>
          </p:cNvPr>
          <p:cNvSpPr/>
          <p:nvPr/>
        </p:nvSpPr>
        <p:spPr>
          <a:xfrm>
            <a:off x="8339585" y="3386855"/>
            <a:ext cx="2976645" cy="647700"/>
          </a:xfrm>
          <a:prstGeom prst="roundRect">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Times New Roman" panose="02020603050405020304" pitchFamily="18" charset="0"/>
              <a:ea typeface="微軟正黑體" panose="020B0604030504040204" pitchFamily="34" charset="-120"/>
            </a:endParaRPr>
          </a:p>
        </p:txBody>
      </p:sp>
      <p:sp>
        <p:nvSpPr>
          <p:cNvPr id="40" name="文字方塊 39">
            <a:extLst>
              <a:ext uri="{FF2B5EF4-FFF2-40B4-BE49-F238E27FC236}">
                <a16:creationId xmlns:a16="http://schemas.microsoft.com/office/drawing/2014/main" id="{23FAA223-04A8-4646-A72F-E61606DBB1D7}"/>
              </a:ext>
            </a:extLst>
          </p:cNvPr>
          <p:cNvSpPr txBox="1"/>
          <p:nvPr/>
        </p:nvSpPr>
        <p:spPr>
          <a:xfrm>
            <a:off x="1492508" y="3510650"/>
            <a:ext cx="1546860" cy="400110"/>
          </a:xfrm>
          <a:prstGeom prst="rect">
            <a:avLst/>
          </a:prstGeom>
          <a:noFill/>
        </p:spPr>
        <p:txBody>
          <a:bodyPr wrap="square" rtlCol="0">
            <a:spAutoFit/>
          </a:bodyPr>
          <a:lstStyle/>
          <a:p>
            <a:pPr algn="ctr"/>
            <a:r>
              <a:rPr lang="en-US" altLang="zh-TW" sz="2000" dirty="0">
                <a:latin typeface="Times New Roman" panose="02020603050405020304" pitchFamily="18" charset="0"/>
                <a:ea typeface="微軟正黑體" panose="020B0604030504040204" pitchFamily="34" charset="-120"/>
              </a:rPr>
              <a:t>DWT(Y)</a:t>
            </a:r>
            <a:endParaRPr lang="zh-TW" altLang="en-US" sz="2000" dirty="0">
              <a:latin typeface="Times New Roman" panose="02020603050405020304" pitchFamily="18" charset="0"/>
              <a:ea typeface="微軟正黑體" panose="020B0604030504040204" pitchFamily="34" charset="-120"/>
            </a:endParaRPr>
          </a:p>
        </p:txBody>
      </p:sp>
      <p:sp>
        <p:nvSpPr>
          <p:cNvPr id="41" name="文字方塊 40">
            <a:extLst>
              <a:ext uri="{FF2B5EF4-FFF2-40B4-BE49-F238E27FC236}">
                <a16:creationId xmlns:a16="http://schemas.microsoft.com/office/drawing/2014/main" id="{87075C39-3964-410A-8BF8-41CE06AF03B6}"/>
              </a:ext>
            </a:extLst>
          </p:cNvPr>
          <p:cNvSpPr txBox="1"/>
          <p:nvPr/>
        </p:nvSpPr>
        <p:spPr>
          <a:xfrm>
            <a:off x="5386328" y="3510650"/>
            <a:ext cx="1546860" cy="400110"/>
          </a:xfrm>
          <a:prstGeom prst="rect">
            <a:avLst/>
          </a:prstGeom>
          <a:noFill/>
        </p:spPr>
        <p:txBody>
          <a:bodyPr wrap="square" rtlCol="0">
            <a:spAutoFit/>
          </a:bodyPr>
          <a:lstStyle/>
          <a:p>
            <a:pPr algn="ctr"/>
            <a:r>
              <a:rPr lang="en-US" altLang="zh-TW" sz="2000" dirty="0">
                <a:latin typeface="Times New Roman" panose="02020603050405020304" pitchFamily="18" charset="0"/>
                <a:ea typeface="微軟正黑體" panose="020B0604030504040204" pitchFamily="34" charset="-120"/>
              </a:rPr>
              <a:t>DWT(U)</a:t>
            </a:r>
            <a:endParaRPr lang="zh-TW" altLang="en-US" sz="2000" dirty="0">
              <a:latin typeface="Times New Roman" panose="02020603050405020304" pitchFamily="18" charset="0"/>
              <a:ea typeface="微軟正黑體" panose="020B0604030504040204" pitchFamily="34" charset="-120"/>
            </a:endParaRPr>
          </a:p>
        </p:txBody>
      </p:sp>
      <p:sp>
        <p:nvSpPr>
          <p:cNvPr id="42" name="文字方塊 41">
            <a:extLst>
              <a:ext uri="{FF2B5EF4-FFF2-40B4-BE49-F238E27FC236}">
                <a16:creationId xmlns:a16="http://schemas.microsoft.com/office/drawing/2014/main" id="{AF3717A7-981C-4102-A96A-DC944E0A4C9D}"/>
              </a:ext>
            </a:extLst>
          </p:cNvPr>
          <p:cNvSpPr txBox="1"/>
          <p:nvPr/>
        </p:nvSpPr>
        <p:spPr>
          <a:xfrm>
            <a:off x="9127310" y="3510650"/>
            <a:ext cx="1546860" cy="400110"/>
          </a:xfrm>
          <a:prstGeom prst="rect">
            <a:avLst/>
          </a:prstGeom>
          <a:noFill/>
        </p:spPr>
        <p:txBody>
          <a:bodyPr wrap="square" rtlCol="0">
            <a:spAutoFit/>
          </a:bodyPr>
          <a:lstStyle/>
          <a:p>
            <a:pPr algn="ctr"/>
            <a:r>
              <a:rPr lang="en-US" altLang="zh-TW" sz="2000" dirty="0">
                <a:latin typeface="Times New Roman" panose="02020603050405020304" pitchFamily="18" charset="0"/>
                <a:ea typeface="微軟正黑體" panose="020B0604030504040204" pitchFamily="34" charset="-120"/>
              </a:rPr>
              <a:t>DWT(V)</a:t>
            </a:r>
            <a:endParaRPr lang="zh-TW" altLang="en-US" sz="2000" dirty="0">
              <a:latin typeface="Times New Roman" panose="02020603050405020304" pitchFamily="18" charset="0"/>
              <a:ea typeface="微軟正黑體" panose="020B0604030504040204" pitchFamily="34" charset="-120"/>
            </a:endParaRPr>
          </a:p>
        </p:txBody>
      </p:sp>
      <p:sp>
        <p:nvSpPr>
          <p:cNvPr id="43" name="矩形: 圓角 42">
            <a:extLst>
              <a:ext uri="{FF2B5EF4-FFF2-40B4-BE49-F238E27FC236}">
                <a16:creationId xmlns:a16="http://schemas.microsoft.com/office/drawing/2014/main" id="{8C5FAD58-C8C4-46CD-B191-6DF0684BE21A}"/>
              </a:ext>
            </a:extLst>
          </p:cNvPr>
          <p:cNvSpPr/>
          <p:nvPr/>
        </p:nvSpPr>
        <p:spPr>
          <a:xfrm>
            <a:off x="760467" y="4406491"/>
            <a:ext cx="2976645" cy="647700"/>
          </a:xfrm>
          <a:prstGeom prst="roundRect">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Times New Roman" panose="02020603050405020304" pitchFamily="18" charset="0"/>
              <a:ea typeface="微軟正黑體" panose="020B0604030504040204" pitchFamily="34" charset="-120"/>
            </a:endParaRPr>
          </a:p>
        </p:txBody>
      </p:sp>
      <p:sp>
        <p:nvSpPr>
          <p:cNvPr id="44" name="矩形: 圓角 43">
            <a:extLst>
              <a:ext uri="{FF2B5EF4-FFF2-40B4-BE49-F238E27FC236}">
                <a16:creationId xmlns:a16="http://schemas.microsoft.com/office/drawing/2014/main" id="{82A5D805-B411-4386-B30E-352EB35CA105}"/>
              </a:ext>
            </a:extLst>
          </p:cNvPr>
          <p:cNvSpPr/>
          <p:nvPr/>
        </p:nvSpPr>
        <p:spPr>
          <a:xfrm>
            <a:off x="4550026" y="4406491"/>
            <a:ext cx="2976645" cy="647700"/>
          </a:xfrm>
          <a:prstGeom prst="roundRect">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Times New Roman" panose="02020603050405020304" pitchFamily="18" charset="0"/>
              <a:ea typeface="微軟正黑體" panose="020B0604030504040204" pitchFamily="34" charset="-120"/>
            </a:endParaRPr>
          </a:p>
        </p:txBody>
      </p:sp>
      <p:sp>
        <p:nvSpPr>
          <p:cNvPr id="45" name="矩形: 圓角 44">
            <a:extLst>
              <a:ext uri="{FF2B5EF4-FFF2-40B4-BE49-F238E27FC236}">
                <a16:creationId xmlns:a16="http://schemas.microsoft.com/office/drawing/2014/main" id="{FD770D3A-6B0F-4E4C-BC13-3D8AD066592B}"/>
              </a:ext>
            </a:extLst>
          </p:cNvPr>
          <p:cNvSpPr/>
          <p:nvPr/>
        </p:nvSpPr>
        <p:spPr>
          <a:xfrm>
            <a:off x="8339585" y="4406491"/>
            <a:ext cx="2976645" cy="647700"/>
          </a:xfrm>
          <a:prstGeom prst="roundRect">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Times New Roman" panose="02020603050405020304" pitchFamily="18" charset="0"/>
              <a:ea typeface="微軟正黑體" panose="020B0604030504040204" pitchFamily="34" charset="-120"/>
            </a:endParaRPr>
          </a:p>
        </p:txBody>
      </p:sp>
      <p:sp>
        <p:nvSpPr>
          <p:cNvPr id="46" name="文字方塊 45">
            <a:extLst>
              <a:ext uri="{FF2B5EF4-FFF2-40B4-BE49-F238E27FC236}">
                <a16:creationId xmlns:a16="http://schemas.microsoft.com/office/drawing/2014/main" id="{B1A9DA82-D4AD-4CD3-B5ED-79CA9927CF97}"/>
              </a:ext>
            </a:extLst>
          </p:cNvPr>
          <p:cNvSpPr txBox="1"/>
          <p:nvPr/>
        </p:nvSpPr>
        <p:spPr>
          <a:xfrm>
            <a:off x="1492508" y="4530286"/>
            <a:ext cx="1546860" cy="400110"/>
          </a:xfrm>
          <a:prstGeom prst="rect">
            <a:avLst/>
          </a:prstGeom>
          <a:noFill/>
        </p:spPr>
        <p:txBody>
          <a:bodyPr wrap="square" rtlCol="0">
            <a:spAutoFit/>
          </a:bodyPr>
          <a:lstStyle/>
          <a:p>
            <a:pPr algn="ctr"/>
            <a:r>
              <a:rPr lang="en-US" altLang="zh-TW" sz="2000" dirty="0">
                <a:latin typeface="Times New Roman" panose="02020603050405020304" pitchFamily="18" charset="0"/>
                <a:ea typeface="微軟正黑體" panose="020B0604030504040204" pitchFamily="34" charset="-120"/>
              </a:rPr>
              <a:t>WDR(Y)</a:t>
            </a:r>
            <a:endParaRPr lang="zh-TW" altLang="en-US" sz="2000" dirty="0">
              <a:latin typeface="Times New Roman" panose="02020603050405020304" pitchFamily="18" charset="0"/>
              <a:ea typeface="微軟正黑體" panose="020B0604030504040204" pitchFamily="34" charset="-120"/>
            </a:endParaRPr>
          </a:p>
        </p:txBody>
      </p:sp>
      <p:sp>
        <p:nvSpPr>
          <p:cNvPr id="47" name="文字方塊 46">
            <a:extLst>
              <a:ext uri="{FF2B5EF4-FFF2-40B4-BE49-F238E27FC236}">
                <a16:creationId xmlns:a16="http://schemas.microsoft.com/office/drawing/2014/main" id="{5A61ADF9-764E-4456-9C0A-99DAD50B3567}"/>
              </a:ext>
            </a:extLst>
          </p:cNvPr>
          <p:cNvSpPr txBox="1"/>
          <p:nvPr/>
        </p:nvSpPr>
        <p:spPr>
          <a:xfrm>
            <a:off x="5386328" y="4530286"/>
            <a:ext cx="1546860" cy="400110"/>
          </a:xfrm>
          <a:prstGeom prst="rect">
            <a:avLst/>
          </a:prstGeom>
          <a:noFill/>
        </p:spPr>
        <p:txBody>
          <a:bodyPr wrap="square" rtlCol="0">
            <a:spAutoFit/>
          </a:bodyPr>
          <a:lstStyle/>
          <a:p>
            <a:pPr algn="ctr"/>
            <a:r>
              <a:rPr lang="en-US" altLang="zh-TW" sz="2000" dirty="0">
                <a:latin typeface="Times New Roman" panose="02020603050405020304" pitchFamily="18" charset="0"/>
                <a:ea typeface="微軟正黑體" panose="020B0604030504040204" pitchFamily="34" charset="-120"/>
              </a:rPr>
              <a:t>WDR(U)</a:t>
            </a:r>
            <a:endParaRPr lang="zh-TW" altLang="en-US" sz="2000" dirty="0">
              <a:latin typeface="Times New Roman" panose="02020603050405020304" pitchFamily="18" charset="0"/>
              <a:ea typeface="微軟正黑體" panose="020B0604030504040204" pitchFamily="34" charset="-120"/>
            </a:endParaRPr>
          </a:p>
        </p:txBody>
      </p:sp>
      <p:sp>
        <p:nvSpPr>
          <p:cNvPr id="48" name="文字方塊 47">
            <a:extLst>
              <a:ext uri="{FF2B5EF4-FFF2-40B4-BE49-F238E27FC236}">
                <a16:creationId xmlns:a16="http://schemas.microsoft.com/office/drawing/2014/main" id="{81F4B6BF-DEAD-4434-9B86-1C998B9F9FF6}"/>
              </a:ext>
            </a:extLst>
          </p:cNvPr>
          <p:cNvSpPr txBox="1"/>
          <p:nvPr/>
        </p:nvSpPr>
        <p:spPr>
          <a:xfrm>
            <a:off x="9127310" y="4530286"/>
            <a:ext cx="1546860" cy="400110"/>
          </a:xfrm>
          <a:prstGeom prst="rect">
            <a:avLst/>
          </a:prstGeom>
          <a:noFill/>
        </p:spPr>
        <p:txBody>
          <a:bodyPr wrap="square" rtlCol="0">
            <a:spAutoFit/>
          </a:bodyPr>
          <a:lstStyle/>
          <a:p>
            <a:pPr algn="ctr"/>
            <a:r>
              <a:rPr lang="en-US" altLang="zh-TW" sz="2000" dirty="0">
                <a:latin typeface="Times New Roman" panose="02020603050405020304" pitchFamily="18" charset="0"/>
                <a:ea typeface="微軟正黑體" panose="020B0604030504040204" pitchFamily="34" charset="-120"/>
              </a:rPr>
              <a:t>WDR(V)</a:t>
            </a:r>
            <a:endParaRPr lang="zh-TW" altLang="en-US" sz="2000" dirty="0">
              <a:latin typeface="Times New Roman" panose="02020603050405020304" pitchFamily="18" charset="0"/>
              <a:ea typeface="微軟正黑體" panose="020B0604030504040204" pitchFamily="34" charset="-120"/>
            </a:endParaRPr>
          </a:p>
        </p:txBody>
      </p:sp>
      <p:sp>
        <p:nvSpPr>
          <p:cNvPr id="49" name="箭號: 向右 48">
            <a:extLst>
              <a:ext uri="{FF2B5EF4-FFF2-40B4-BE49-F238E27FC236}">
                <a16:creationId xmlns:a16="http://schemas.microsoft.com/office/drawing/2014/main" id="{FD618943-1670-4420-BCC8-B6F562D76A37}"/>
              </a:ext>
            </a:extLst>
          </p:cNvPr>
          <p:cNvSpPr/>
          <p:nvPr/>
        </p:nvSpPr>
        <p:spPr>
          <a:xfrm rot="5400000">
            <a:off x="2124549" y="4201225"/>
            <a:ext cx="248479" cy="79513"/>
          </a:xfrm>
          <a:prstGeom prst="rightArrow">
            <a:avLst/>
          </a:prstGeom>
          <a:solidFill>
            <a:srgbClr val="2F528F"/>
          </a:solidFill>
          <a:ln>
            <a:solidFill>
              <a:srgbClr val="2F528F"/>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TW" altLang="en-US">
              <a:latin typeface="Times New Roman" panose="02020603050405020304" pitchFamily="18" charset="0"/>
              <a:ea typeface="微軟正黑體" panose="020B0604030504040204" pitchFamily="34" charset="-120"/>
            </a:endParaRPr>
          </a:p>
        </p:txBody>
      </p:sp>
      <p:sp>
        <p:nvSpPr>
          <p:cNvPr id="50" name="箭號: 向右 49">
            <a:extLst>
              <a:ext uri="{FF2B5EF4-FFF2-40B4-BE49-F238E27FC236}">
                <a16:creationId xmlns:a16="http://schemas.microsoft.com/office/drawing/2014/main" id="{9B509670-E20E-4D85-BFD1-838AD13296A4}"/>
              </a:ext>
            </a:extLst>
          </p:cNvPr>
          <p:cNvSpPr/>
          <p:nvPr/>
        </p:nvSpPr>
        <p:spPr>
          <a:xfrm rot="5400000">
            <a:off x="5971757" y="4192792"/>
            <a:ext cx="248479" cy="79513"/>
          </a:xfrm>
          <a:prstGeom prst="rightArrow">
            <a:avLst/>
          </a:prstGeom>
          <a:solidFill>
            <a:srgbClr val="2F528F"/>
          </a:solidFill>
          <a:ln>
            <a:solidFill>
              <a:srgbClr val="2F528F"/>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TW" altLang="en-US">
              <a:latin typeface="Times New Roman" panose="02020603050405020304" pitchFamily="18" charset="0"/>
              <a:ea typeface="微軟正黑體" panose="020B0604030504040204" pitchFamily="34" charset="-120"/>
            </a:endParaRPr>
          </a:p>
        </p:txBody>
      </p:sp>
      <p:sp>
        <p:nvSpPr>
          <p:cNvPr id="51" name="箭號: 向右 50">
            <a:extLst>
              <a:ext uri="{FF2B5EF4-FFF2-40B4-BE49-F238E27FC236}">
                <a16:creationId xmlns:a16="http://schemas.microsoft.com/office/drawing/2014/main" id="{610AA80E-7FE4-442B-80DB-1C64D3C4732E}"/>
              </a:ext>
            </a:extLst>
          </p:cNvPr>
          <p:cNvSpPr/>
          <p:nvPr/>
        </p:nvSpPr>
        <p:spPr>
          <a:xfrm rot="5400000">
            <a:off x="9816257" y="4187303"/>
            <a:ext cx="248479" cy="79513"/>
          </a:xfrm>
          <a:prstGeom prst="rightArrow">
            <a:avLst/>
          </a:prstGeom>
          <a:solidFill>
            <a:srgbClr val="2F528F"/>
          </a:solidFill>
          <a:ln>
            <a:solidFill>
              <a:srgbClr val="2F528F"/>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TW" altLang="en-US">
              <a:latin typeface="Times New Roman" panose="02020603050405020304" pitchFamily="18" charset="0"/>
              <a:ea typeface="微軟正黑體" panose="020B0604030504040204" pitchFamily="34" charset="-120"/>
            </a:endParaRPr>
          </a:p>
        </p:txBody>
      </p:sp>
      <p:sp>
        <p:nvSpPr>
          <p:cNvPr id="53" name="箭號: 向右 52">
            <a:extLst>
              <a:ext uri="{FF2B5EF4-FFF2-40B4-BE49-F238E27FC236}">
                <a16:creationId xmlns:a16="http://schemas.microsoft.com/office/drawing/2014/main" id="{912CA332-BD1B-446B-806C-92CC10DCE70B}"/>
              </a:ext>
            </a:extLst>
          </p:cNvPr>
          <p:cNvSpPr/>
          <p:nvPr/>
        </p:nvSpPr>
        <p:spPr>
          <a:xfrm rot="5400000">
            <a:off x="5883348" y="5158709"/>
            <a:ext cx="425293" cy="760635"/>
          </a:xfrm>
          <a:prstGeom prst="rightArrow">
            <a:avLst/>
          </a:prstGeom>
          <a:solidFill>
            <a:srgbClr val="2F528F"/>
          </a:solidFill>
          <a:ln>
            <a:solidFill>
              <a:srgbClr val="2F528F"/>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TW" altLang="en-US">
              <a:latin typeface="Times New Roman" panose="02020603050405020304" pitchFamily="18" charset="0"/>
              <a:ea typeface="微軟正黑體" panose="020B0604030504040204" pitchFamily="34" charset="-120"/>
            </a:endParaRPr>
          </a:p>
        </p:txBody>
      </p:sp>
      <p:sp>
        <p:nvSpPr>
          <p:cNvPr id="54" name="矩形: 圓角 53">
            <a:extLst>
              <a:ext uri="{FF2B5EF4-FFF2-40B4-BE49-F238E27FC236}">
                <a16:creationId xmlns:a16="http://schemas.microsoft.com/office/drawing/2014/main" id="{6DD7729A-8377-4579-9D97-7FF5E5056CA3}"/>
              </a:ext>
            </a:extLst>
          </p:cNvPr>
          <p:cNvSpPr/>
          <p:nvPr/>
        </p:nvSpPr>
        <p:spPr>
          <a:xfrm>
            <a:off x="4458733" y="5858353"/>
            <a:ext cx="3274528" cy="647700"/>
          </a:xfrm>
          <a:prstGeom prst="roundRect">
            <a:avLst/>
          </a:prstGeom>
          <a:solidFill>
            <a:schemeClr val="accent1">
              <a:lumMod val="40000"/>
              <a:lumOff val="60000"/>
            </a:schemeClr>
          </a:solidFill>
          <a:ln>
            <a:solidFill>
              <a:srgbClr val="2F52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Times New Roman" panose="02020603050405020304" pitchFamily="18" charset="0"/>
              <a:ea typeface="微軟正黑體" panose="020B0604030504040204" pitchFamily="34" charset="-120"/>
            </a:endParaRPr>
          </a:p>
        </p:txBody>
      </p:sp>
      <p:sp>
        <p:nvSpPr>
          <p:cNvPr id="55" name="文字方塊 54">
            <a:extLst>
              <a:ext uri="{FF2B5EF4-FFF2-40B4-BE49-F238E27FC236}">
                <a16:creationId xmlns:a16="http://schemas.microsoft.com/office/drawing/2014/main" id="{E5BD37BB-8756-4075-B1F9-EBA11286BB1A}"/>
              </a:ext>
            </a:extLst>
          </p:cNvPr>
          <p:cNvSpPr txBox="1"/>
          <p:nvPr/>
        </p:nvSpPr>
        <p:spPr>
          <a:xfrm>
            <a:off x="4769719" y="6003206"/>
            <a:ext cx="2652550" cy="400110"/>
          </a:xfrm>
          <a:prstGeom prst="rect">
            <a:avLst/>
          </a:prstGeom>
          <a:noFill/>
        </p:spPr>
        <p:txBody>
          <a:bodyPr wrap="square" rtlCol="0">
            <a:spAutoFit/>
          </a:bodyPr>
          <a:lstStyle/>
          <a:p>
            <a:pPr algn="ctr"/>
            <a:r>
              <a:rPr lang="en-US" altLang="zh-TW" sz="2000" dirty="0">
                <a:latin typeface="Times New Roman" panose="02020603050405020304" pitchFamily="18" charset="0"/>
                <a:ea typeface="微軟正黑體" panose="020B0604030504040204" pitchFamily="34" charset="-120"/>
              </a:rPr>
              <a:t>Combined Bitstream</a:t>
            </a:r>
            <a:endParaRPr lang="zh-TW" altLang="en-US" sz="2000" dirty="0">
              <a:latin typeface="Times New Roman" panose="02020603050405020304" pitchFamily="18" charset="0"/>
              <a:ea typeface="微軟正黑體" panose="020B0604030504040204" pitchFamily="34" charset="-120"/>
            </a:endParaRPr>
          </a:p>
        </p:txBody>
      </p:sp>
    </p:spTree>
    <p:extLst>
      <p:ext uri="{BB962C8B-B14F-4D97-AF65-F5344CB8AC3E}">
        <p14:creationId xmlns:p14="http://schemas.microsoft.com/office/powerpoint/2010/main" val="21695054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7" name="矩形: 圓角 6">
            <a:extLst>
              <a:ext uri="{FF2B5EF4-FFF2-40B4-BE49-F238E27FC236}">
                <a16:creationId xmlns:a16="http://schemas.microsoft.com/office/drawing/2014/main" id="{7C54D6F8-3240-48C2-B67E-83A0E8EEE4D0}"/>
              </a:ext>
            </a:extLst>
          </p:cNvPr>
          <p:cNvSpPr/>
          <p:nvPr/>
        </p:nvSpPr>
        <p:spPr>
          <a:xfrm>
            <a:off x="823658" y="3280671"/>
            <a:ext cx="10211962" cy="2771121"/>
          </a:xfrm>
          <a:prstGeom prst="roundRect">
            <a:avLst/>
          </a:prstGeom>
          <a:solidFill>
            <a:schemeClr val="accent1">
              <a:lumMod val="20000"/>
              <a:lumOff val="80000"/>
            </a:schemeClr>
          </a:solidFill>
          <a:ln>
            <a:solidFill>
              <a:srgbClr val="2F52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Times New Roman" panose="02020603050405020304" pitchFamily="18" charset="0"/>
              <a:ea typeface="微軟正黑體" panose="020B0604030504040204" pitchFamily="34" charset="-120"/>
            </a:endParaRPr>
          </a:p>
        </p:txBody>
      </p:sp>
      <p:sp>
        <p:nvSpPr>
          <p:cNvPr id="5" name="AutoShape 8">
            <a:extLst>
              <a:ext uri="{FF2B5EF4-FFF2-40B4-BE49-F238E27FC236}">
                <a16:creationId xmlns:a16="http://schemas.microsoft.com/office/drawing/2014/main" id="{6FA5D0CD-1FC5-4142-A442-99B7B5486D00}"/>
              </a:ext>
            </a:extLst>
          </p:cNvPr>
          <p:cNvSpPr>
            <a:spLocks noChangeAspect="1" noChangeArrowheads="1"/>
          </p:cNvSpPr>
          <p:nvPr/>
        </p:nvSpPr>
        <p:spPr bwMode="auto">
          <a:xfrm>
            <a:off x="4698836" y="3199411"/>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23" name="文字方塊 22">
            <a:extLst>
              <a:ext uri="{FF2B5EF4-FFF2-40B4-BE49-F238E27FC236}">
                <a16:creationId xmlns:a16="http://schemas.microsoft.com/office/drawing/2014/main" id="{17A0C541-810B-4FA1-82BB-AE89FCFDEFF7}"/>
              </a:ext>
            </a:extLst>
          </p:cNvPr>
          <p:cNvSpPr txBox="1"/>
          <p:nvPr/>
        </p:nvSpPr>
        <p:spPr>
          <a:xfrm>
            <a:off x="0" y="454684"/>
            <a:ext cx="12192000" cy="830997"/>
          </a:xfrm>
          <a:prstGeom prst="rect">
            <a:avLst/>
          </a:prstGeom>
          <a:noFill/>
        </p:spPr>
        <p:txBody>
          <a:bodyPr wrap="square" rtlCol="0">
            <a:spAutoFit/>
          </a:bodyPr>
          <a:lstStyle/>
          <a:p>
            <a:pPr algn="ctr"/>
            <a:r>
              <a:rPr lang="zh-TW" altLang="en-US" sz="4800" dirty="0"/>
              <a:t>實驗設計與評估方式</a:t>
            </a:r>
            <a:endParaRPr lang="en-US" altLang="zh-TW" sz="4000" dirty="0"/>
          </a:p>
        </p:txBody>
      </p:sp>
      <p:sp>
        <p:nvSpPr>
          <p:cNvPr id="12" name="文字方塊 11">
            <a:extLst>
              <a:ext uri="{FF2B5EF4-FFF2-40B4-BE49-F238E27FC236}">
                <a16:creationId xmlns:a16="http://schemas.microsoft.com/office/drawing/2014/main" id="{2FC9174B-3CEE-491E-A96A-FC051ABDE56D}"/>
              </a:ext>
            </a:extLst>
          </p:cNvPr>
          <p:cNvSpPr txBox="1"/>
          <p:nvPr/>
        </p:nvSpPr>
        <p:spPr>
          <a:xfrm>
            <a:off x="652496" y="1279688"/>
            <a:ext cx="11063462" cy="1682768"/>
          </a:xfrm>
          <a:prstGeom prst="rect">
            <a:avLst/>
          </a:prstGeom>
          <a:noFill/>
        </p:spPr>
        <p:txBody>
          <a:bodyPr wrap="square" rtlCol="0">
            <a:spAutoFit/>
          </a:bodyPr>
          <a:lstStyle/>
          <a:p>
            <a:pPr>
              <a:lnSpc>
                <a:spcPct val="200000"/>
              </a:lnSpc>
            </a:pPr>
            <a:r>
              <a:rPr lang="zh-TW" altLang="en-US" sz="2800" dirty="0"/>
              <a:t>測試資料：</a:t>
            </a:r>
            <a:r>
              <a:rPr lang="en-US" altLang="zh-TW" sz="2800" dirty="0"/>
              <a:t>31 </a:t>
            </a:r>
            <a:r>
              <a:rPr lang="zh-TW" altLang="en-US" sz="2800" dirty="0"/>
              <a:t>張病理切片顯微影像（</a:t>
            </a:r>
            <a:r>
              <a:rPr lang="en-US" altLang="zh-TW" sz="2800" dirty="0"/>
              <a:t>720p</a:t>
            </a:r>
            <a:r>
              <a:rPr lang="zh-TW" altLang="en-US" sz="2800" dirty="0"/>
              <a:t>～</a:t>
            </a:r>
            <a:r>
              <a:rPr lang="en-US" altLang="zh-TW" sz="2800" dirty="0"/>
              <a:t>1080p</a:t>
            </a:r>
            <a:r>
              <a:rPr lang="zh-TW" altLang="en-US" sz="2800" dirty="0"/>
              <a:t>）</a:t>
            </a:r>
            <a:endParaRPr lang="en-US" altLang="zh-TW" sz="2800" dirty="0"/>
          </a:p>
          <a:p>
            <a:pPr>
              <a:lnSpc>
                <a:spcPct val="200000"/>
              </a:lnSpc>
            </a:pPr>
            <a:r>
              <a:rPr lang="zh-TW" altLang="en-US" sz="2800" dirty="0"/>
              <a:t>比較方法：</a:t>
            </a:r>
            <a:r>
              <a:rPr lang="en-US" altLang="zh-TW" sz="2800" dirty="0"/>
              <a:t>JPEG2000</a:t>
            </a:r>
            <a:r>
              <a:rPr lang="zh-TW" altLang="en-US" sz="2800" dirty="0"/>
              <a:t>、</a:t>
            </a:r>
            <a:r>
              <a:rPr lang="en-US" altLang="zh-TW" sz="2800" dirty="0"/>
              <a:t>HEIC</a:t>
            </a:r>
            <a:r>
              <a:rPr lang="zh-TW" altLang="en-US" sz="2800" dirty="0"/>
              <a:t>、</a:t>
            </a:r>
            <a:r>
              <a:rPr lang="en-US" altLang="zh-TW" sz="2800" dirty="0"/>
              <a:t>WEBP</a:t>
            </a:r>
            <a:r>
              <a:rPr lang="zh-TW" altLang="en-US" sz="2800" dirty="0"/>
              <a:t>、</a:t>
            </a:r>
            <a:r>
              <a:rPr lang="en-US" altLang="zh-TW" sz="2800" dirty="0"/>
              <a:t>DWT</a:t>
            </a:r>
          </a:p>
        </p:txBody>
      </p:sp>
      <p:sp>
        <p:nvSpPr>
          <p:cNvPr id="2" name="文字方塊 1">
            <a:extLst>
              <a:ext uri="{FF2B5EF4-FFF2-40B4-BE49-F238E27FC236}">
                <a16:creationId xmlns:a16="http://schemas.microsoft.com/office/drawing/2014/main" id="{11FAE48E-2BB5-4F2C-9993-CDFE2D7A43E6}"/>
              </a:ext>
            </a:extLst>
          </p:cNvPr>
          <p:cNvSpPr txBox="1"/>
          <p:nvPr/>
        </p:nvSpPr>
        <p:spPr>
          <a:xfrm>
            <a:off x="5003636" y="3329514"/>
            <a:ext cx="1510440" cy="461665"/>
          </a:xfrm>
          <a:prstGeom prst="rect">
            <a:avLst/>
          </a:prstGeom>
          <a:noFill/>
        </p:spPr>
        <p:txBody>
          <a:bodyPr wrap="square" rtlCol="0">
            <a:spAutoFit/>
          </a:bodyPr>
          <a:lstStyle/>
          <a:p>
            <a:r>
              <a:rPr lang="zh-TW" altLang="en-US" sz="2400" b="1" dirty="0">
                <a:latin typeface="微軟正黑體" panose="020B0604030504040204" pitchFamily="34" charset="-120"/>
                <a:ea typeface="微軟正黑體" panose="020B0604030504040204" pitchFamily="34" charset="-120"/>
              </a:rPr>
              <a:t>評估指標</a:t>
            </a:r>
          </a:p>
        </p:txBody>
      </p:sp>
      <p:sp>
        <p:nvSpPr>
          <p:cNvPr id="4" name="文字方塊 3">
            <a:extLst>
              <a:ext uri="{FF2B5EF4-FFF2-40B4-BE49-F238E27FC236}">
                <a16:creationId xmlns:a16="http://schemas.microsoft.com/office/drawing/2014/main" id="{4EBB4EC1-7E92-4825-AA81-CDA43A851D8F}"/>
              </a:ext>
            </a:extLst>
          </p:cNvPr>
          <p:cNvSpPr txBox="1"/>
          <p:nvPr/>
        </p:nvSpPr>
        <p:spPr>
          <a:xfrm>
            <a:off x="1156380" y="4183270"/>
            <a:ext cx="800219" cy="461665"/>
          </a:xfrm>
          <a:prstGeom prst="rect">
            <a:avLst/>
          </a:prstGeom>
          <a:noFill/>
        </p:spPr>
        <p:txBody>
          <a:bodyPr wrap="none" rtlCol="0">
            <a:spAutoFit/>
          </a:bodyPr>
          <a:lstStyle/>
          <a:p>
            <a:r>
              <a:rPr lang="zh-TW" altLang="en-US" sz="2400" dirty="0">
                <a:latin typeface="微軟正黑體" panose="020B0604030504040204" pitchFamily="34" charset="-120"/>
                <a:ea typeface="微軟正黑體" panose="020B0604030504040204" pitchFamily="34" charset="-120"/>
              </a:rPr>
              <a:t>客觀</a:t>
            </a:r>
          </a:p>
        </p:txBody>
      </p:sp>
      <p:sp>
        <p:nvSpPr>
          <p:cNvPr id="11" name="文字方塊 10">
            <a:extLst>
              <a:ext uri="{FF2B5EF4-FFF2-40B4-BE49-F238E27FC236}">
                <a16:creationId xmlns:a16="http://schemas.microsoft.com/office/drawing/2014/main" id="{6C43FE38-2A93-45E0-AA83-B25A031872A1}"/>
              </a:ext>
            </a:extLst>
          </p:cNvPr>
          <p:cNvSpPr txBox="1"/>
          <p:nvPr/>
        </p:nvSpPr>
        <p:spPr>
          <a:xfrm>
            <a:off x="1157377" y="5116647"/>
            <a:ext cx="800219" cy="461665"/>
          </a:xfrm>
          <a:prstGeom prst="rect">
            <a:avLst/>
          </a:prstGeom>
          <a:noFill/>
        </p:spPr>
        <p:txBody>
          <a:bodyPr wrap="none" rtlCol="0">
            <a:spAutoFit/>
          </a:bodyPr>
          <a:lstStyle/>
          <a:p>
            <a:r>
              <a:rPr lang="zh-TW" altLang="en-US" sz="2400" dirty="0">
                <a:latin typeface="微軟正黑體" panose="020B0604030504040204" pitchFamily="34" charset="-120"/>
                <a:ea typeface="微軟正黑體" panose="020B0604030504040204" pitchFamily="34" charset="-120"/>
              </a:rPr>
              <a:t>主觀</a:t>
            </a:r>
          </a:p>
        </p:txBody>
      </p:sp>
      <p:sp>
        <p:nvSpPr>
          <p:cNvPr id="13" name="文字方塊 12">
            <a:extLst>
              <a:ext uri="{FF2B5EF4-FFF2-40B4-BE49-F238E27FC236}">
                <a16:creationId xmlns:a16="http://schemas.microsoft.com/office/drawing/2014/main" id="{CF8FDA7C-D841-4FB0-922C-7C3883406E77}"/>
              </a:ext>
            </a:extLst>
          </p:cNvPr>
          <p:cNvSpPr txBox="1"/>
          <p:nvPr/>
        </p:nvSpPr>
        <p:spPr>
          <a:xfrm>
            <a:off x="1956599" y="3983215"/>
            <a:ext cx="5062604" cy="461665"/>
          </a:xfrm>
          <a:prstGeom prst="rect">
            <a:avLst/>
          </a:prstGeom>
          <a:noFill/>
        </p:spPr>
        <p:txBody>
          <a:bodyPr wrap="none" rtlCol="0">
            <a:spAutoFit/>
          </a:bodyPr>
          <a:lstStyle/>
          <a:p>
            <a:r>
              <a:rPr lang="en-US" altLang="zh-TW" sz="2400" dirty="0">
                <a:latin typeface="微軟正黑體" panose="020B0604030504040204" pitchFamily="34" charset="-120"/>
                <a:ea typeface="微軟正黑體" panose="020B0604030504040204" pitchFamily="34" charset="-120"/>
              </a:rPr>
              <a:t>PSNR:</a:t>
            </a:r>
            <a:r>
              <a:rPr lang="zh-TW" altLang="en-US" sz="2400" dirty="0">
                <a:latin typeface="微軟正黑體" panose="020B0604030504040204" pitchFamily="34" charset="-120"/>
                <a:ea typeface="微軟正黑體" panose="020B0604030504040204" pitchFamily="34" charset="-120"/>
              </a:rPr>
              <a:t>訊噪比，衡量畫質清晰程度。</a:t>
            </a:r>
          </a:p>
        </p:txBody>
      </p:sp>
      <p:sp>
        <p:nvSpPr>
          <p:cNvPr id="14" name="文字方塊 13">
            <a:extLst>
              <a:ext uri="{FF2B5EF4-FFF2-40B4-BE49-F238E27FC236}">
                <a16:creationId xmlns:a16="http://schemas.microsoft.com/office/drawing/2014/main" id="{51E95F62-DDDE-4150-87BC-83911E3D5A91}"/>
              </a:ext>
            </a:extLst>
          </p:cNvPr>
          <p:cNvSpPr txBox="1"/>
          <p:nvPr/>
        </p:nvSpPr>
        <p:spPr>
          <a:xfrm>
            <a:off x="1956599" y="4393525"/>
            <a:ext cx="4378122" cy="461665"/>
          </a:xfrm>
          <a:prstGeom prst="rect">
            <a:avLst/>
          </a:prstGeom>
          <a:noFill/>
        </p:spPr>
        <p:txBody>
          <a:bodyPr wrap="none" rtlCol="0">
            <a:spAutoFit/>
          </a:bodyPr>
          <a:lstStyle/>
          <a:p>
            <a:r>
              <a:rPr lang="en-US" altLang="zh-TW" sz="2400" dirty="0">
                <a:latin typeface="微軟正黑體" panose="020B0604030504040204" pitchFamily="34" charset="-120"/>
                <a:ea typeface="微軟正黑體" panose="020B0604030504040204" pitchFamily="34" charset="-120"/>
              </a:rPr>
              <a:t>SSIM:</a:t>
            </a:r>
            <a:r>
              <a:rPr lang="zh-TW" altLang="en-US" sz="2400" dirty="0">
                <a:latin typeface="微軟正黑體" panose="020B0604030504040204" pitchFamily="34" charset="-120"/>
                <a:ea typeface="微軟正黑體" panose="020B0604030504040204" pitchFamily="34" charset="-120"/>
              </a:rPr>
              <a:t>結構相似性，衡量圖像。</a:t>
            </a:r>
          </a:p>
        </p:txBody>
      </p:sp>
      <p:sp>
        <p:nvSpPr>
          <p:cNvPr id="15" name="文字方塊 14">
            <a:extLst>
              <a:ext uri="{FF2B5EF4-FFF2-40B4-BE49-F238E27FC236}">
                <a16:creationId xmlns:a16="http://schemas.microsoft.com/office/drawing/2014/main" id="{52957D8D-1C56-4CCE-85DB-1BE12DA2D031}"/>
              </a:ext>
            </a:extLst>
          </p:cNvPr>
          <p:cNvSpPr txBox="1"/>
          <p:nvPr/>
        </p:nvSpPr>
        <p:spPr>
          <a:xfrm>
            <a:off x="1956599" y="5147424"/>
            <a:ext cx="3440365" cy="461665"/>
          </a:xfrm>
          <a:prstGeom prst="rect">
            <a:avLst/>
          </a:prstGeom>
          <a:noFill/>
        </p:spPr>
        <p:txBody>
          <a:bodyPr wrap="none" rtlCol="0">
            <a:spAutoFit/>
          </a:bodyPr>
          <a:lstStyle/>
          <a:p>
            <a:r>
              <a:rPr lang="en-US" altLang="zh-TW" sz="2400" dirty="0">
                <a:latin typeface="微軟正黑體" panose="020B0604030504040204" pitchFamily="34" charset="-120"/>
                <a:ea typeface="微軟正黑體" panose="020B0604030504040204" pitchFamily="34" charset="-120"/>
              </a:rPr>
              <a:t>MOS:</a:t>
            </a:r>
            <a:r>
              <a:rPr lang="zh-TW" altLang="en-US" sz="2400" dirty="0">
                <a:latin typeface="微軟正黑體" panose="020B0604030504040204" pitchFamily="34" charset="-120"/>
                <a:ea typeface="微軟正黑體" panose="020B0604030504040204" pitchFamily="34" charset="-120"/>
              </a:rPr>
              <a:t>醫師主觀評估分數</a:t>
            </a:r>
          </a:p>
        </p:txBody>
      </p:sp>
    </p:spTree>
    <p:extLst>
      <p:ext uri="{BB962C8B-B14F-4D97-AF65-F5344CB8AC3E}">
        <p14:creationId xmlns:p14="http://schemas.microsoft.com/office/powerpoint/2010/main" val="17318743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 name="AutoShape 8">
            <a:extLst>
              <a:ext uri="{FF2B5EF4-FFF2-40B4-BE49-F238E27FC236}">
                <a16:creationId xmlns:a16="http://schemas.microsoft.com/office/drawing/2014/main" id="{6FA5D0CD-1FC5-4142-A442-99B7B5486D00}"/>
              </a:ext>
            </a:extLst>
          </p:cNvPr>
          <p:cNvSpPr>
            <a:spLocks noChangeAspect="1" noChangeArrowheads="1"/>
          </p:cNvSpPr>
          <p:nvPr/>
        </p:nvSpPr>
        <p:spPr bwMode="auto">
          <a:xfrm>
            <a:off x="4698836" y="3199411"/>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23" name="文字方塊 22">
            <a:extLst>
              <a:ext uri="{FF2B5EF4-FFF2-40B4-BE49-F238E27FC236}">
                <a16:creationId xmlns:a16="http://schemas.microsoft.com/office/drawing/2014/main" id="{17A0C541-810B-4FA1-82BB-AE89FCFDEFF7}"/>
              </a:ext>
            </a:extLst>
          </p:cNvPr>
          <p:cNvSpPr txBox="1"/>
          <p:nvPr/>
        </p:nvSpPr>
        <p:spPr>
          <a:xfrm>
            <a:off x="0" y="454684"/>
            <a:ext cx="12192000" cy="830997"/>
          </a:xfrm>
          <a:prstGeom prst="rect">
            <a:avLst/>
          </a:prstGeom>
          <a:noFill/>
        </p:spPr>
        <p:txBody>
          <a:bodyPr wrap="square" rtlCol="0">
            <a:spAutoFit/>
          </a:bodyPr>
          <a:lstStyle/>
          <a:p>
            <a:pPr algn="ctr"/>
            <a:r>
              <a:rPr lang="zh-TW" altLang="en-US" sz="4800" dirty="0"/>
              <a:t>詳細數據分析</a:t>
            </a:r>
            <a:r>
              <a:rPr lang="en-US" altLang="zh-TW" sz="4800" dirty="0"/>
              <a:t>:</a:t>
            </a:r>
            <a:r>
              <a:rPr lang="zh-TW" altLang="en-US" sz="4800" dirty="0"/>
              <a:t>穩定性與品質</a:t>
            </a:r>
            <a:endParaRPr lang="en-US" altLang="zh-TW" sz="4000" dirty="0"/>
          </a:p>
        </p:txBody>
      </p:sp>
      <p:pic>
        <p:nvPicPr>
          <p:cNvPr id="3" name="圖片 2">
            <a:extLst>
              <a:ext uri="{FF2B5EF4-FFF2-40B4-BE49-F238E27FC236}">
                <a16:creationId xmlns:a16="http://schemas.microsoft.com/office/drawing/2014/main" id="{9F589B19-F1A8-40D9-838A-43B79211E48B}"/>
              </a:ext>
            </a:extLst>
          </p:cNvPr>
          <p:cNvPicPr>
            <a:picLocks noChangeAspect="1"/>
          </p:cNvPicPr>
          <p:nvPr/>
        </p:nvPicPr>
        <p:blipFill>
          <a:blip r:embed="rId3"/>
          <a:stretch>
            <a:fillRect/>
          </a:stretch>
        </p:blipFill>
        <p:spPr>
          <a:xfrm>
            <a:off x="435597" y="1508017"/>
            <a:ext cx="5197843" cy="3687587"/>
          </a:xfrm>
          <a:prstGeom prst="rect">
            <a:avLst/>
          </a:prstGeom>
        </p:spPr>
      </p:pic>
      <p:pic>
        <p:nvPicPr>
          <p:cNvPr id="6" name="圖片 5">
            <a:extLst>
              <a:ext uri="{FF2B5EF4-FFF2-40B4-BE49-F238E27FC236}">
                <a16:creationId xmlns:a16="http://schemas.microsoft.com/office/drawing/2014/main" id="{5050EA71-6BF2-4C26-B243-5E9D2CF1C349}"/>
              </a:ext>
            </a:extLst>
          </p:cNvPr>
          <p:cNvPicPr>
            <a:picLocks noChangeAspect="1"/>
          </p:cNvPicPr>
          <p:nvPr/>
        </p:nvPicPr>
        <p:blipFill>
          <a:blip r:embed="rId4"/>
          <a:stretch>
            <a:fillRect/>
          </a:stretch>
        </p:blipFill>
        <p:spPr>
          <a:xfrm>
            <a:off x="6096000" y="1508017"/>
            <a:ext cx="5952645" cy="3687587"/>
          </a:xfrm>
          <a:prstGeom prst="rect">
            <a:avLst/>
          </a:prstGeom>
        </p:spPr>
      </p:pic>
      <p:sp>
        <p:nvSpPr>
          <p:cNvPr id="7" name="文字方塊 6">
            <a:extLst>
              <a:ext uri="{FF2B5EF4-FFF2-40B4-BE49-F238E27FC236}">
                <a16:creationId xmlns:a16="http://schemas.microsoft.com/office/drawing/2014/main" id="{B01B96B5-28CC-4497-BFD9-413C168E7F94}"/>
              </a:ext>
            </a:extLst>
          </p:cNvPr>
          <p:cNvSpPr txBox="1"/>
          <p:nvPr/>
        </p:nvSpPr>
        <p:spPr>
          <a:xfrm>
            <a:off x="435597" y="5297386"/>
            <a:ext cx="1432560" cy="400110"/>
          </a:xfrm>
          <a:prstGeom prst="rect">
            <a:avLst/>
          </a:prstGeom>
          <a:noFill/>
        </p:spPr>
        <p:txBody>
          <a:bodyPr wrap="square" rtlCol="0">
            <a:spAutoFit/>
          </a:bodyPr>
          <a:lstStyle/>
          <a:p>
            <a:r>
              <a:rPr lang="zh-TW" altLang="en-US" sz="2000" b="1" dirty="0">
                <a:latin typeface="微軟正黑體" panose="020B0604030504040204" pitchFamily="34" charset="-120"/>
                <a:ea typeface="微軟正黑體" panose="020B0604030504040204" pitchFamily="34" charset="-120"/>
              </a:rPr>
              <a:t>實驗發現</a:t>
            </a:r>
            <a:r>
              <a:rPr lang="en-US" altLang="zh-TW" sz="2000" b="1" dirty="0">
                <a:latin typeface="微軟正黑體" panose="020B0604030504040204" pitchFamily="34" charset="-120"/>
                <a:ea typeface="微軟正黑體" panose="020B0604030504040204" pitchFamily="34" charset="-120"/>
              </a:rPr>
              <a:t>:</a:t>
            </a:r>
            <a:endParaRPr lang="zh-TW" altLang="en-US" sz="2000" b="1" dirty="0">
              <a:latin typeface="微軟正黑體" panose="020B0604030504040204" pitchFamily="34" charset="-120"/>
              <a:ea typeface="微軟正黑體" panose="020B0604030504040204" pitchFamily="34" charset="-120"/>
            </a:endParaRPr>
          </a:p>
        </p:txBody>
      </p:sp>
      <p:sp>
        <p:nvSpPr>
          <p:cNvPr id="8" name="文字方塊 7">
            <a:extLst>
              <a:ext uri="{FF2B5EF4-FFF2-40B4-BE49-F238E27FC236}">
                <a16:creationId xmlns:a16="http://schemas.microsoft.com/office/drawing/2014/main" id="{C49B0C0E-E8C0-417B-86D5-1F39340DB3CA}"/>
              </a:ext>
            </a:extLst>
          </p:cNvPr>
          <p:cNvSpPr txBox="1"/>
          <p:nvPr/>
        </p:nvSpPr>
        <p:spPr>
          <a:xfrm>
            <a:off x="435597" y="5774154"/>
            <a:ext cx="11095615" cy="584775"/>
          </a:xfrm>
          <a:prstGeom prst="rect">
            <a:avLst/>
          </a:prstGeom>
          <a:noFill/>
        </p:spPr>
        <p:txBody>
          <a:bodyPr wrap="square" rtlCol="0">
            <a:spAutoFit/>
          </a:bodyPr>
          <a:lstStyle/>
          <a:p>
            <a:r>
              <a:rPr lang="en-US" altLang="zh-TW" sz="1600" dirty="0">
                <a:latin typeface="Times New Roman" panose="02020603050405020304" pitchFamily="18" charset="0"/>
                <a:ea typeface="微軟正黑體" panose="020B0604030504040204" pitchFamily="34" charset="-120"/>
                <a:cs typeface="Times New Roman" panose="02020603050405020304" pitchFamily="18" charset="0"/>
              </a:rPr>
              <a:t>PSNR:</a:t>
            </a:r>
            <a:r>
              <a:rPr lang="zh-TW" altLang="en-US" sz="1600" dirty="0">
                <a:latin typeface="Times New Roman" panose="02020603050405020304" pitchFamily="18" charset="0"/>
                <a:ea typeface="微軟正黑體" panose="020B0604030504040204" pitchFamily="34" charset="-120"/>
                <a:cs typeface="Times New Roman" panose="02020603050405020304" pitchFamily="18" charset="0"/>
              </a:rPr>
              <a:t>所有</a:t>
            </a:r>
            <a:r>
              <a:rPr lang="en-US" altLang="zh-TW" sz="1600" dirty="0">
                <a:latin typeface="Times New Roman" panose="02020603050405020304" pitchFamily="18" charset="0"/>
                <a:ea typeface="微軟正黑體" panose="020B0604030504040204" pitchFamily="34" charset="-120"/>
                <a:cs typeface="Times New Roman" panose="02020603050405020304" pitchFamily="18" charset="0"/>
              </a:rPr>
              <a:t>31</a:t>
            </a:r>
            <a:r>
              <a:rPr lang="zh-TW" altLang="en-US" sz="1600" dirty="0">
                <a:latin typeface="Times New Roman" panose="02020603050405020304" pitchFamily="18" charset="0"/>
                <a:ea typeface="微軟正黑體" panose="020B0604030504040204" pitchFamily="34" charset="-120"/>
                <a:cs typeface="Times New Roman" panose="02020603050405020304" pitchFamily="18" charset="0"/>
              </a:rPr>
              <a:t>張影像均 </a:t>
            </a:r>
            <a:r>
              <a:rPr lang="en-US" altLang="zh-TW" sz="1600" dirty="0">
                <a:latin typeface="Times New Roman" panose="02020603050405020304" pitchFamily="18" charset="0"/>
                <a:ea typeface="微軟正黑體" panose="020B0604030504040204" pitchFamily="34" charset="-120"/>
                <a:cs typeface="Times New Roman" panose="02020603050405020304" pitchFamily="18" charset="0"/>
              </a:rPr>
              <a:t>&gt;</a:t>
            </a:r>
            <a:r>
              <a:rPr lang="zh-TW" altLang="en-US" sz="1600" dirty="0">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sz="1600" dirty="0">
                <a:latin typeface="Times New Roman" panose="02020603050405020304" pitchFamily="18" charset="0"/>
                <a:ea typeface="微軟正黑體" panose="020B0604030504040204" pitchFamily="34" charset="-120"/>
                <a:cs typeface="Times New Roman" panose="02020603050405020304" pitchFamily="18" charset="0"/>
              </a:rPr>
              <a:t>32 dB</a:t>
            </a:r>
            <a:r>
              <a:rPr lang="zh-TW" altLang="en-US" sz="1600" dirty="0">
                <a:latin typeface="Times New Roman" panose="02020603050405020304" pitchFamily="18" charset="0"/>
                <a:ea typeface="微軟正黑體" panose="020B0604030504040204" pitchFamily="34" charset="-120"/>
                <a:cs typeface="Times New Roman" panose="02020603050405020304" pitchFamily="18" charset="0"/>
              </a:rPr>
              <a:t>，其中</a:t>
            </a:r>
            <a:r>
              <a:rPr lang="en-US" altLang="zh-TW" sz="1600" dirty="0">
                <a:latin typeface="Times New Roman" panose="02020603050405020304" pitchFamily="18" charset="0"/>
                <a:ea typeface="微軟正黑體" panose="020B0604030504040204" pitchFamily="34" charset="-120"/>
                <a:cs typeface="Times New Roman" panose="02020603050405020304" pitchFamily="18" charset="0"/>
              </a:rPr>
              <a:t>23</a:t>
            </a:r>
            <a:r>
              <a:rPr lang="zh-TW" altLang="en-US" sz="1600" dirty="0">
                <a:latin typeface="Times New Roman" panose="02020603050405020304" pitchFamily="18" charset="0"/>
                <a:ea typeface="微軟正黑體" panose="020B0604030504040204" pitchFamily="34" charset="-120"/>
                <a:cs typeface="Times New Roman" panose="02020603050405020304" pitchFamily="18" charset="0"/>
              </a:rPr>
              <a:t>張</a:t>
            </a:r>
            <a:r>
              <a:rPr lang="en-US" altLang="zh-TW" sz="1600" dirty="0">
                <a:latin typeface="Times New Roman" panose="02020603050405020304" pitchFamily="18" charset="0"/>
                <a:ea typeface="微軟正黑體" panose="020B0604030504040204" pitchFamily="34" charset="-120"/>
                <a:cs typeface="Times New Roman" panose="02020603050405020304" pitchFamily="18" charset="0"/>
              </a:rPr>
              <a:t>(74%)</a:t>
            </a:r>
            <a:r>
              <a:rPr lang="zh-TW" altLang="en-US" sz="1600" dirty="0">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sz="1600" dirty="0">
                <a:latin typeface="Times New Roman" panose="02020603050405020304" pitchFamily="18" charset="0"/>
                <a:ea typeface="微軟正黑體" panose="020B0604030504040204" pitchFamily="34" charset="-120"/>
                <a:cs typeface="Times New Roman" panose="02020603050405020304" pitchFamily="18" charset="0"/>
              </a:rPr>
              <a:t>&gt;</a:t>
            </a:r>
            <a:r>
              <a:rPr lang="zh-TW" altLang="en-US" sz="1600" dirty="0">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sz="1600" dirty="0">
                <a:latin typeface="Times New Roman" panose="02020603050405020304" pitchFamily="18" charset="0"/>
                <a:ea typeface="微軟正黑體" panose="020B0604030504040204" pitchFamily="34" charset="-120"/>
                <a:cs typeface="Times New Roman" panose="02020603050405020304" pitchFamily="18" charset="0"/>
              </a:rPr>
              <a:t>40 dB</a:t>
            </a:r>
            <a:r>
              <a:rPr lang="zh-TW" altLang="en-US" sz="1600" dirty="0">
                <a:latin typeface="Times New Roman" panose="02020603050405020304" pitchFamily="18" charset="0"/>
                <a:ea typeface="微軟正黑體" panose="020B0604030504040204" pitchFamily="34" charset="-120"/>
                <a:cs typeface="Times New Roman" panose="02020603050405020304" pitchFamily="18" charset="0"/>
              </a:rPr>
              <a:t>，顯示極佳的訊號完整度。</a:t>
            </a:r>
            <a:endParaRPr lang="en-US" altLang="zh-TW" sz="1600" dirty="0">
              <a:latin typeface="Times New Roman" panose="02020603050405020304" pitchFamily="18" charset="0"/>
              <a:ea typeface="微軟正黑體" panose="020B0604030504040204" pitchFamily="34" charset="-120"/>
              <a:cs typeface="Times New Roman" panose="02020603050405020304" pitchFamily="18" charset="0"/>
            </a:endParaRPr>
          </a:p>
          <a:p>
            <a:r>
              <a:rPr lang="en-US" altLang="zh-TW" sz="1600" dirty="0">
                <a:latin typeface="Times New Roman" panose="02020603050405020304" pitchFamily="18" charset="0"/>
                <a:ea typeface="微軟正黑體" panose="020B0604030504040204" pitchFamily="34" charset="-120"/>
                <a:cs typeface="Times New Roman" panose="02020603050405020304" pitchFamily="18" charset="0"/>
              </a:rPr>
              <a:t>SSIM:30</a:t>
            </a:r>
            <a:r>
              <a:rPr lang="zh-TW" altLang="en-US" sz="1600" dirty="0">
                <a:latin typeface="Times New Roman" panose="02020603050405020304" pitchFamily="18" charset="0"/>
                <a:ea typeface="微軟正黑體" panose="020B0604030504040204" pitchFamily="34" charset="-120"/>
                <a:cs typeface="Times New Roman" panose="02020603050405020304" pitchFamily="18" charset="0"/>
              </a:rPr>
              <a:t>張影像的</a:t>
            </a:r>
            <a:r>
              <a:rPr lang="en-US" altLang="zh-TW" sz="1600" dirty="0">
                <a:latin typeface="Times New Roman" panose="02020603050405020304" pitchFamily="18" charset="0"/>
                <a:ea typeface="微軟正黑體" panose="020B0604030504040204" pitchFamily="34" charset="-120"/>
                <a:cs typeface="Times New Roman" panose="02020603050405020304" pitchFamily="18" charset="0"/>
              </a:rPr>
              <a:t>SSIM</a:t>
            </a:r>
            <a:r>
              <a:rPr lang="zh-TW" altLang="en-US" sz="1600" dirty="0">
                <a:latin typeface="Times New Roman" panose="02020603050405020304" pitchFamily="18" charset="0"/>
                <a:ea typeface="微軟正黑體" panose="020B0604030504040204" pitchFamily="34" charset="-120"/>
                <a:cs typeface="Times New Roman" panose="02020603050405020304" pitchFamily="18" charset="0"/>
              </a:rPr>
              <a:t>值</a:t>
            </a:r>
            <a:r>
              <a:rPr lang="en-US" altLang="zh-TW" sz="1600" dirty="0">
                <a:latin typeface="Times New Roman" panose="02020603050405020304" pitchFamily="18" charset="0"/>
                <a:ea typeface="微軟正黑體" panose="020B0604030504040204" pitchFamily="34" charset="-120"/>
                <a:cs typeface="Times New Roman" panose="02020603050405020304" pitchFamily="18" charset="0"/>
              </a:rPr>
              <a:t>&gt;0.92</a:t>
            </a:r>
            <a:r>
              <a:rPr lang="zh-TW" altLang="en-US" sz="1600" dirty="0">
                <a:latin typeface="Times New Roman" panose="02020603050405020304" pitchFamily="18" charset="0"/>
                <a:ea typeface="微軟正黑體" panose="020B0604030504040204" pitchFamily="34" charset="-120"/>
                <a:cs typeface="Times New Roman" panose="02020603050405020304" pitchFamily="18" charset="0"/>
              </a:rPr>
              <a:t>，結構相似度極高，幾乎無失真。</a:t>
            </a:r>
          </a:p>
        </p:txBody>
      </p:sp>
    </p:spTree>
    <p:extLst>
      <p:ext uri="{BB962C8B-B14F-4D97-AF65-F5344CB8AC3E}">
        <p14:creationId xmlns:p14="http://schemas.microsoft.com/office/powerpoint/2010/main" val="5730952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 name="AutoShape 8">
            <a:extLst>
              <a:ext uri="{FF2B5EF4-FFF2-40B4-BE49-F238E27FC236}">
                <a16:creationId xmlns:a16="http://schemas.microsoft.com/office/drawing/2014/main" id="{6FA5D0CD-1FC5-4142-A442-99B7B5486D00}"/>
              </a:ext>
            </a:extLst>
          </p:cNvPr>
          <p:cNvSpPr>
            <a:spLocks noChangeAspect="1" noChangeArrowheads="1"/>
          </p:cNvSpPr>
          <p:nvPr/>
        </p:nvSpPr>
        <p:spPr bwMode="auto">
          <a:xfrm>
            <a:off x="4698836" y="3199411"/>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23" name="文字方塊 22">
            <a:extLst>
              <a:ext uri="{FF2B5EF4-FFF2-40B4-BE49-F238E27FC236}">
                <a16:creationId xmlns:a16="http://schemas.microsoft.com/office/drawing/2014/main" id="{17A0C541-810B-4FA1-82BB-AE89FCFDEFF7}"/>
              </a:ext>
            </a:extLst>
          </p:cNvPr>
          <p:cNvSpPr txBox="1"/>
          <p:nvPr/>
        </p:nvSpPr>
        <p:spPr>
          <a:xfrm>
            <a:off x="0" y="454684"/>
            <a:ext cx="12192000" cy="830997"/>
          </a:xfrm>
          <a:prstGeom prst="rect">
            <a:avLst/>
          </a:prstGeom>
          <a:noFill/>
        </p:spPr>
        <p:txBody>
          <a:bodyPr wrap="square" rtlCol="0">
            <a:spAutoFit/>
          </a:bodyPr>
          <a:lstStyle/>
          <a:p>
            <a:pPr algn="ctr"/>
            <a:r>
              <a:rPr lang="zh-TW" altLang="en-US" sz="4800" dirty="0"/>
              <a:t>效能比較分析</a:t>
            </a:r>
            <a:r>
              <a:rPr lang="en-US" altLang="zh-TW" sz="4800" dirty="0"/>
              <a:t>:</a:t>
            </a:r>
            <a:r>
              <a:rPr lang="zh-TW" altLang="en-US" sz="4800" dirty="0"/>
              <a:t>顯著性檢定</a:t>
            </a:r>
            <a:endParaRPr lang="en-US" altLang="zh-TW" sz="4000" dirty="0"/>
          </a:p>
        </p:txBody>
      </p:sp>
      <p:sp>
        <p:nvSpPr>
          <p:cNvPr id="7" name="文字方塊 6">
            <a:extLst>
              <a:ext uri="{FF2B5EF4-FFF2-40B4-BE49-F238E27FC236}">
                <a16:creationId xmlns:a16="http://schemas.microsoft.com/office/drawing/2014/main" id="{B01B96B5-28CC-4497-BFD9-413C168E7F94}"/>
              </a:ext>
            </a:extLst>
          </p:cNvPr>
          <p:cNvSpPr txBox="1"/>
          <p:nvPr/>
        </p:nvSpPr>
        <p:spPr>
          <a:xfrm>
            <a:off x="435596" y="1510246"/>
            <a:ext cx="3930663" cy="400110"/>
          </a:xfrm>
          <a:prstGeom prst="rect">
            <a:avLst/>
          </a:prstGeom>
          <a:noFill/>
        </p:spPr>
        <p:txBody>
          <a:bodyPr wrap="square" rtlCol="0">
            <a:spAutoFit/>
          </a:bodyPr>
          <a:lstStyle/>
          <a:p>
            <a:r>
              <a:rPr lang="en-US" altLang="zh-TW" sz="2000" b="1" dirty="0">
                <a:latin typeface="微軟正黑體" panose="020B0604030504040204" pitchFamily="34" charset="-120"/>
                <a:ea typeface="微軟正黑體" panose="020B0604030504040204" pitchFamily="34" charset="-120"/>
              </a:rPr>
              <a:t>CWDR</a:t>
            </a:r>
            <a:r>
              <a:rPr lang="zh-TW" altLang="en-US" sz="2000" b="1" dirty="0">
                <a:latin typeface="微軟正黑體" panose="020B0604030504040204" pitchFamily="34" charset="-120"/>
                <a:ea typeface="微軟正黑體" panose="020B0604030504040204" pitchFamily="34" charset="-120"/>
              </a:rPr>
              <a:t> </a:t>
            </a:r>
            <a:r>
              <a:rPr lang="en-US" altLang="zh-TW" sz="2000" b="1" dirty="0">
                <a:latin typeface="微軟正黑體" panose="020B0604030504040204" pitchFamily="34" charset="-120"/>
                <a:ea typeface="微軟正黑體" panose="020B0604030504040204" pitchFamily="34" charset="-120"/>
              </a:rPr>
              <a:t>vs. </a:t>
            </a:r>
            <a:r>
              <a:rPr lang="zh-TW" altLang="en-US" sz="2000" b="1" dirty="0">
                <a:latin typeface="微軟正黑體" panose="020B0604030504040204" pitchFamily="34" charset="-120"/>
                <a:ea typeface="微軟正黑體" panose="020B0604030504040204" pitchFamily="34" charset="-120"/>
              </a:rPr>
              <a:t>其他方法</a:t>
            </a:r>
            <a:r>
              <a:rPr lang="en-US" altLang="zh-TW" sz="2000" b="1" dirty="0">
                <a:latin typeface="微軟正黑體" panose="020B0604030504040204" pitchFamily="34" charset="-120"/>
                <a:ea typeface="微軟正黑體" panose="020B0604030504040204" pitchFamily="34" charset="-120"/>
              </a:rPr>
              <a:t>(PSNR)</a:t>
            </a:r>
            <a:endParaRPr lang="zh-TW" altLang="en-US" sz="2000" b="1" dirty="0">
              <a:latin typeface="微軟正黑體" panose="020B0604030504040204" pitchFamily="34" charset="-120"/>
              <a:ea typeface="微軟正黑體" panose="020B0604030504040204" pitchFamily="34" charset="-120"/>
            </a:endParaRPr>
          </a:p>
        </p:txBody>
      </p:sp>
      <p:sp>
        <p:nvSpPr>
          <p:cNvPr id="9" name="文字方塊 8">
            <a:extLst>
              <a:ext uri="{FF2B5EF4-FFF2-40B4-BE49-F238E27FC236}">
                <a16:creationId xmlns:a16="http://schemas.microsoft.com/office/drawing/2014/main" id="{E7EC880E-4E50-4ADE-9428-A3A1AEF3845E}"/>
              </a:ext>
            </a:extLst>
          </p:cNvPr>
          <p:cNvSpPr txBox="1"/>
          <p:nvPr/>
        </p:nvSpPr>
        <p:spPr>
          <a:xfrm>
            <a:off x="7034516" y="1510246"/>
            <a:ext cx="3930663" cy="400110"/>
          </a:xfrm>
          <a:prstGeom prst="rect">
            <a:avLst/>
          </a:prstGeom>
          <a:noFill/>
        </p:spPr>
        <p:txBody>
          <a:bodyPr wrap="square" rtlCol="0">
            <a:spAutoFit/>
          </a:bodyPr>
          <a:lstStyle/>
          <a:p>
            <a:r>
              <a:rPr lang="en-US" altLang="zh-TW" sz="2000" b="1" dirty="0">
                <a:latin typeface="微軟正黑體" panose="020B0604030504040204" pitchFamily="34" charset="-120"/>
                <a:ea typeface="微軟正黑體" panose="020B0604030504040204" pitchFamily="34" charset="-120"/>
              </a:rPr>
              <a:t>CWDR</a:t>
            </a:r>
            <a:r>
              <a:rPr lang="zh-TW" altLang="en-US" sz="2000" b="1" dirty="0">
                <a:latin typeface="微軟正黑體" panose="020B0604030504040204" pitchFamily="34" charset="-120"/>
                <a:ea typeface="微軟正黑體" panose="020B0604030504040204" pitchFamily="34" charset="-120"/>
              </a:rPr>
              <a:t> </a:t>
            </a:r>
            <a:r>
              <a:rPr lang="en-US" altLang="zh-TW" sz="2000" b="1" dirty="0">
                <a:latin typeface="微軟正黑體" panose="020B0604030504040204" pitchFamily="34" charset="-120"/>
                <a:ea typeface="微軟正黑體" panose="020B0604030504040204" pitchFamily="34" charset="-120"/>
              </a:rPr>
              <a:t>vs. </a:t>
            </a:r>
            <a:r>
              <a:rPr lang="zh-TW" altLang="en-US" sz="2000" b="1" dirty="0">
                <a:latin typeface="微軟正黑體" panose="020B0604030504040204" pitchFamily="34" charset="-120"/>
                <a:ea typeface="微軟正黑體" panose="020B0604030504040204" pitchFamily="34" charset="-120"/>
              </a:rPr>
              <a:t>其他方法</a:t>
            </a:r>
            <a:r>
              <a:rPr lang="en-US" altLang="zh-TW" sz="2000" b="1" dirty="0">
                <a:latin typeface="微軟正黑體" panose="020B0604030504040204" pitchFamily="34" charset="-120"/>
                <a:ea typeface="微軟正黑體" panose="020B0604030504040204" pitchFamily="34" charset="-120"/>
              </a:rPr>
              <a:t>(SSIM)</a:t>
            </a:r>
            <a:endParaRPr lang="zh-TW" altLang="en-US" sz="2000" b="1" dirty="0">
              <a:latin typeface="微軟正黑體" panose="020B0604030504040204" pitchFamily="34" charset="-120"/>
              <a:ea typeface="微軟正黑體" panose="020B0604030504040204" pitchFamily="34" charset="-120"/>
            </a:endParaRPr>
          </a:p>
        </p:txBody>
      </p:sp>
      <p:sp>
        <p:nvSpPr>
          <p:cNvPr id="10" name="文字方塊 9">
            <a:extLst>
              <a:ext uri="{FF2B5EF4-FFF2-40B4-BE49-F238E27FC236}">
                <a16:creationId xmlns:a16="http://schemas.microsoft.com/office/drawing/2014/main" id="{0EF7E77D-4877-433E-A595-78BEB3CF922E}"/>
              </a:ext>
            </a:extLst>
          </p:cNvPr>
          <p:cNvSpPr txBox="1"/>
          <p:nvPr/>
        </p:nvSpPr>
        <p:spPr>
          <a:xfrm>
            <a:off x="435596" y="5878126"/>
            <a:ext cx="1393204" cy="400110"/>
          </a:xfrm>
          <a:prstGeom prst="rect">
            <a:avLst/>
          </a:prstGeom>
          <a:noFill/>
        </p:spPr>
        <p:txBody>
          <a:bodyPr wrap="square" rtlCol="0">
            <a:spAutoFit/>
          </a:bodyPr>
          <a:lstStyle/>
          <a:p>
            <a:r>
              <a:rPr lang="zh-TW" altLang="en-US" sz="2000" b="1" dirty="0">
                <a:latin typeface="微軟正黑體" panose="020B0604030504040204" pitchFamily="34" charset="-120"/>
                <a:ea typeface="微軟正黑體" panose="020B0604030504040204" pitchFamily="34" charset="-120"/>
              </a:rPr>
              <a:t>統計意義</a:t>
            </a:r>
            <a:r>
              <a:rPr lang="en-US" altLang="zh-TW" sz="2000" b="1" dirty="0">
                <a:latin typeface="微軟正黑體" panose="020B0604030504040204" pitchFamily="34" charset="-120"/>
                <a:ea typeface="微軟正黑體" panose="020B0604030504040204" pitchFamily="34" charset="-120"/>
              </a:rPr>
              <a:t>:</a:t>
            </a:r>
          </a:p>
        </p:txBody>
      </p:sp>
      <p:pic>
        <p:nvPicPr>
          <p:cNvPr id="4" name="圖片 3">
            <a:extLst>
              <a:ext uri="{FF2B5EF4-FFF2-40B4-BE49-F238E27FC236}">
                <a16:creationId xmlns:a16="http://schemas.microsoft.com/office/drawing/2014/main" id="{DCA60C8A-203C-4DE2-9192-5DE4C752BE97}"/>
              </a:ext>
            </a:extLst>
          </p:cNvPr>
          <p:cNvPicPr>
            <a:picLocks noChangeAspect="1"/>
          </p:cNvPicPr>
          <p:nvPr/>
        </p:nvPicPr>
        <p:blipFill>
          <a:blip r:embed="rId3"/>
          <a:stretch>
            <a:fillRect/>
          </a:stretch>
        </p:blipFill>
        <p:spPr>
          <a:xfrm>
            <a:off x="435596" y="2000977"/>
            <a:ext cx="3625414" cy="3845804"/>
          </a:xfrm>
          <a:prstGeom prst="rect">
            <a:avLst/>
          </a:prstGeom>
        </p:spPr>
      </p:pic>
      <p:pic>
        <p:nvPicPr>
          <p:cNvPr id="12" name="圖片 11">
            <a:extLst>
              <a:ext uri="{FF2B5EF4-FFF2-40B4-BE49-F238E27FC236}">
                <a16:creationId xmlns:a16="http://schemas.microsoft.com/office/drawing/2014/main" id="{41F641F5-1089-44C5-BB1C-A85B8E09F6B7}"/>
              </a:ext>
            </a:extLst>
          </p:cNvPr>
          <p:cNvPicPr>
            <a:picLocks noChangeAspect="1"/>
          </p:cNvPicPr>
          <p:nvPr/>
        </p:nvPicPr>
        <p:blipFill>
          <a:blip r:embed="rId4"/>
          <a:stretch>
            <a:fillRect/>
          </a:stretch>
        </p:blipFill>
        <p:spPr>
          <a:xfrm>
            <a:off x="6360352" y="1910356"/>
            <a:ext cx="3843515" cy="3970478"/>
          </a:xfrm>
          <a:prstGeom prst="rect">
            <a:avLst/>
          </a:prstGeom>
        </p:spPr>
      </p:pic>
      <p:sp>
        <p:nvSpPr>
          <p:cNvPr id="2" name="文字方塊 1">
            <a:extLst>
              <a:ext uri="{FF2B5EF4-FFF2-40B4-BE49-F238E27FC236}">
                <a16:creationId xmlns:a16="http://schemas.microsoft.com/office/drawing/2014/main" id="{3EDB863F-C0C4-4505-BCB7-2872A8327002}"/>
              </a:ext>
            </a:extLst>
          </p:cNvPr>
          <p:cNvSpPr txBox="1"/>
          <p:nvPr/>
        </p:nvSpPr>
        <p:spPr>
          <a:xfrm>
            <a:off x="435596" y="6249427"/>
            <a:ext cx="5339705" cy="523220"/>
          </a:xfrm>
          <a:prstGeom prst="rect">
            <a:avLst/>
          </a:prstGeom>
          <a:noFill/>
        </p:spPr>
        <p:txBody>
          <a:bodyPr wrap="square" rtlCol="0">
            <a:spAutoFit/>
          </a:bodyPr>
          <a:lstStyle/>
          <a:p>
            <a:r>
              <a:rPr lang="zh-TW" altLang="en-US" dirty="0"/>
              <a:t>圖表上方的星星數代表</a:t>
            </a:r>
            <a:r>
              <a:rPr lang="en-US" altLang="zh-TW" dirty="0"/>
              <a:t>p-value</a:t>
            </a:r>
            <a:r>
              <a:rPr lang="zh-TW" altLang="en-US" dirty="0"/>
              <a:t>。</a:t>
            </a:r>
            <a:endParaRPr lang="en-US" altLang="zh-TW" dirty="0"/>
          </a:p>
          <a:p>
            <a:r>
              <a:rPr lang="zh-TW" altLang="en-US" dirty="0"/>
              <a:t>四顆星星 **** 代表</a:t>
            </a:r>
            <a:r>
              <a:rPr lang="en-US" altLang="zh-TW" dirty="0"/>
              <a:t>p&lt;0.0001</a:t>
            </a:r>
            <a:r>
              <a:rPr lang="zh-TW" altLang="en-US" dirty="0"/>
              <a:t>，顯示差異極具顯著性</a:t>
            </a:r>
          </a:p>
        </p:txBody>
      </p:sp>
    </p:spTree>
    <p:extLst>
      <p:ext uri="{BB962C8B-B14F-4D97-AF65-F5344CB8AC3E}">
        <p14:creationId xmlns:p14="http://schemas.microsoft.com/office/powerpoint/2010/main" val="10697839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 name="AutoShape 8">
            <a:extLst>
              <a:ext uri="{FF2B5EF4-FFF2-40B4-BE49-F238E27FC236}">
                <a16:creationId xmlns:a16="http://schemas.microsoft.com/office/drawing/2014/main" id="{6FA5D0CD-1FC5-4142-A442-99B7B5486D00}"/>
              </a:ext>
            </a:extLst>
          </p:cNvPr>
          <p:cNvSpPr>
            <a:spLocks noChangeAspect="1" noChangeArrowheads="1"/>
          </p:cNvSpPr>
          <p:nvPr/>
        </p:nvSpPr>
        <p:spPr bwMode="auto">
          <a:xfrm>
            <a:off x="4698836" y="3199411"/>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23" name="文字方塊 22">
            <a:extLst>
              <a:ext uri="{FF2B5EF4-FFF2-40B4-BE49-F238E27FC236}">
                <a16:creationId xmlns:a16="http://schemas.microsoft.com/office/drawing/2014/main" id="{17A0C541-810B-4FA1-82BB-AE89FCFDEFF7}"/>
              </a:ext>
            </a:extLst>
          </p:cNvPr>
          <p:cNvSpPr txBox="1"/>
          <p:nvPr/>
        </p:nvSpPr>
        <p:spPr>
          <a:xfrm>
            <a:off x="0" y="389392"/>
            <a:ext cx="12192000" cy="830997"/>
          </a:xfrm>
          <a:prstGeom prst="rect">
            <a:avLst/>
          </a:prstGeom>
          <a:noFill/>
        </p:spPr>
        <p:txBody>
          <a:bodyPr wrap="square" rtlCol="0">
            <a:spAutoFit/>
          </a:bodyPr>
          <a:lstStyle/>
          <a:p>
            <a:pPr algn="ctr"/>
            <a:r>
              <a:rPr lang="zh-TW" altLang="en-US" sz="4800" dirty="0"/>
              <a:t>臨床驗證</a:t>
            </a:r>
            <a:r>
              <a:rPr lang="en-US" altLang="zh-TW" sz="4800" dirty="0"/>
              <a:t>:</a:t>
            </a:r>
            <a:r>
              <a:rPr lang="zh-TW" altLang="en-US" sz="4800" dirty="0"/>
              <a:t>視覺比較與醫師評分</a:t>
            </a:r>
            <a:r>
              <a:rPr lang="en-US" altLang="zh-TW" sz="4800" dirty="0"/>
              <a:t>(MOS)</a:t>
            </a:r>
            <a:endParaRPr lang="en-US" altLang="zh-TW" sz="4000" dirty="0"/>
          </a:p>
        </p:txBody>
      </p:sp>
      <p:sp>
        <p:nvSpPr>
          <p:cNvPr id="7" name="文字方塊 6">
            <a:extLst>
              <a:ext uri="{FF2B5EF4-FFF2-40B4-BE49-F238E27FC236}">
                <a16:creationId xmlns:a16="http://schemas.microsoft.com/office/drawing/2014/main" id="{B01B96B5-28CC-4497-BFD9-413C168E7F94}"/>
              </a:ext>
            </a:extLst>
          </p:cNvPr>
          <p:cNvSpPr txBox="1"/>
          <p:nvPr/>
        </p:nvSpPr>
        <p:spPr>
          <a:xfrm>
            <a:off x="582179" y="1510246"/>
            <a:ext cx="3930663" cy="400110"/>
          </a:xfrm>
          <a:prstGeom prst="rect">
            <a:avLst/>
          </a:prstGeom>
          <a:noFill/>
        </p:spPr>
        <p:txBody>
          <a:bodyPr wrap="square" rtlCol="0">
            <a:spAutoFit/>
          </a:bodyPr>
          <a:lstStyle/>
          <a:p>
            <a:r>
              <a:rPr lang="en-US" altLang="zh-TW" sz="2000" b="1" dirty="0">
                <a:latin typeface="微軟正黑體" panose="020B0604030504040204" pitchFamily="34" charset="-120"/>
                <a:ea typeface="微軟正黑體" panose="020B0604030504040204" pitchFamily="34" charset="-120"/>
              </a:rPr>
              <a:t>MOS</a:t>
            </a:r>
            <a:r>
              <a:rPr lang="zh-TW" altLang="en-US" sz="2000" b="1" dirty="0">
                <a:latin typeface="微軟正黑體" panose="020B0604030504040204" pitchFamily="34" charset="-120"/>
                <a:ea typeface="微軟正黑體" panose="020B0604030504040204" pitchFamily="34" charset="-120"/>
              </a:rPr>
              <a:t>相關性分析</a:t>
            </a:r>
          </a:p>
        </p:txBody>
      </p:sp>
      <p:sp>
        <p:nvSpPr>
          <p:cNvPr id="8" name="文字方塊 7">
            <a:extLst>
              <a:ext uri="{FF2B5EF4-FFF2-40B4-BE49-F238E27FC236}">
                <a16:creationId xmlns:a16="http://schemas.microsoft.com/office/drawing/2014/main" id="{C49B0C0E-E8C0-417B-86D5-1F39340DB3CA}"/>
              </a:ext>
            </a:extLst>
          </p:cNvPr>
          <p:cNvSpPr txBox="1"/>
          <p:nvPr/>
        </p:nvSpPr>
        <p:spPr>
          <a:xfrm>
            <a:off x="667378" y="4929724"/>
            <a:ext cx="4616463" cy="707886"/>
          </a:xfrm>
          <a:prstGeom prst="rect">
            <a:avLst/>
          </a:prstGeom>
          <a:noFill/>
        </p:spPr>
        <p:txBody>
          <a:bodyPr wrap="square" rtlCol="0">
            <a:spAutoFit/>
          </a:bodyPr>
          <a:lstStyle/>
          <a:p>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CWDR</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與原始影像評分呈現高度正相關</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(Correlation&gt;0.95)</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a:t>
            </a:r>
          </a:p>
        </p:txBody>
      </p:sp>
      <p:sp>
        <p:nvSpPr>
          <p:cNvPr id="9" name="文字方塊 8">
            <a:extLst>
              <a:ext uri="{FF2B5EF4-FFF2-40B4-BE49-F238E27FC236}">
                <a16:creationId xmlns:a16="http://schemas.microsoft.com/office/drawing/2014/main" id="{E7EC880E-4E50-4ADE-9428-A3A1AEF3845E}"/>
              </a:ext>
            </a:extLst>
          </p:cNvPr>
          <p:cNvSpPr txBox="1"/>
          <p:nvPr/>
        </p:nvSpPr>
        <p:spPr>
          <a:xfrm>
            <a:off x="7034516" y="1510246"/>
            <a:ext cx="3930663" cy="400110"/>
          </a:xfrm>
          <a:prstGeom prst="rect">
            <a:avLst/>
          </a:prstGeom>
          <a:noFill/>
        </p:spPr>
        <p:txBody>
          <a:bodyPr wrap="square" rtlCol="0">
            <a:spAutoFit/>
          </a:bodyPr>
          <a:lstStyle/>
          <a:p>
            <a:r>
              <a:rPr lang="zh-TW" altLang="en-US" sz="2000" b="1" dirty="0">
                <a:latin typeface="微軟正黑體" panose="020B0604030504040204" pitchFamily="34" charset="-120"/>
                <a:ea typeface="微軟正黑體" panose="020B0604030504040204" pitchFamily="34" charset="-120"/>
              </a:rPr>
              <a:t>視覺比較</a:t>
            </a:r>
          </a:p>
        </p:txBody>
      </p:sp>
      <p:sp>
        <p:nvSpPr>
          <p:cNvPr id="10" name="文字方塊 9">
            <a:extLst>
              <a:ext uri="{FF2B5EF4-FFF2-40B4-BE49-F238E27FC236}">
                <a16:creationId xmlns:a16="http://schemas.microsoft.com/office/drawing/2014/main" id="{0EF7E77D-4877-433E-A595-78BEB3CF922E}"/>
              </a:ext>
            </a:extLst>
          </p:cNvPr>
          <p:cNvSpPr txBox="1"/>
          <p:nvPr/>
        </p:nvSpPr>
        <p:spPr>
          <a:xfrm>
            <a:off x="6667500" y="6016803"/>
            <a:ext cx="5524500" cy="707886"/>
          </a:xfrm>
          <a:prstGeom prst="rect">
            <a:avLst/>
          </a:prstGeom>
          <a:noFill/>
        </p:spPr>
        <p:txBody>
          <a:bodyPr wrap="square" rtlCol="0">
            <a:spAutoFit/>
          </a:bodyPr>
          <a:lstStyle/>
          <a:p>
            <a:r>
              <a:rPr lang="zh-TW" altLang="en-US" sz="2000" b="1" dirty="0">
                <a:latin typeface="微軟正黑體" panose="020B0604030504040204" pitchFamily="34" charset="-120"/>
                <a:ea typeface="微軟正黑體" panose="020B0604030504040204" pitchFamily="34" charset="-120"/>
              </a:rPr>
              <a:t>醫師結論</a:t>
            </a:r>
            <a:r>
              <a:rPr lang="en-US" altLang="zh-TW" sz="2000" b="1" dirty="0">
                <a:latin typeface="微軟正黑體" panose="020B0604030504040204" pitchFamily="34" charset="-120"/>
                <a:ea typeface="微軟正黑體" panose="020B0604030504040204" pitchFamily="34" charset="-120"/>
              </a:rPr>
              <a:t>:</a:t>
            </a:r>
          </a:p>
          <a:p>
            <a:r>
              <a:rPr lang="en-US" altLang="zh-TW" sz="2000" b="1" dirty="0">
                <a:latin typeface="新細明體" panose="02020500000000000000" pitchFamily="18" charset="-120"/>
                <a:ea typeface="新細明體" panose="02020500000000000000" pitchFamily="18" charset="-120"/>
              </a:rPr>
              <a:t>「</a:t>
            </a:r>
            <a:r>
              <a:rPr lang="zh-TW" altLang="en-US" sz="2000" b="1" dirty="0">
                <a:latin typeface="微軟正黑體" panose="020B0604030504040204" pitchFamily="34" charset="-120"/>
                <a:ea typeface="微軟正黑體" panose="020B0604030504040204" pitchFamily="34" charset="-120"/>
              </a:rPr>
              <a:t>診斷無損，細胞結構與染色特徵完整保留。</a:t>
            </a:r>
            <a:r>
              <a:rPr lang="zh-TW" altLang="en-US" sz="2000" b="1" dirty="0">
                <a:latin typeface="新細明體" panose="02020500000000000000" pitchFamily="18" charset="-120"/>
                <a:ea typeface="新細明體" panose="02020500000000000000" pitchFamily="18" charset="-120"/>
              </a:rPr>
              <a:t>」</a:t>
            </a:r>
            <a:endParaRPr lang="zh-TW" altLang="en-US" sz="2000" b="1" dirty="0">
              <a:latin typeface="微軟正黑體" panose="020B0604030504040204" pitchFamily="34" charset="-120"/>
              <a:ea typeface="微軟正黑體" panose="020B0604030504040204" pitchFamily="34" charset="-120"/>
            </a:endParaRPr>
          </a:p>
        </p:txBody>
      </p:sp>
      <p:pic>
        <p:nvPicPr>
          <p:cNvPr id="3" name="圖片 2">
            <a:extLst>
              <a:ext uri="{FF2B5EF4-FFF2-40B4-BE49-F238E27FC236}">
                <a16:creationId xmlns:a16="http://schemas.microsoft.com/office/drawing/2014/main" id="{63BB22B9-36C3-4063-BB7B-7E758D29E8FF}"/>
              </a:ext>
            </a:extLst>
          </p:cNvPr>
          <p:cNvPicPr>
            <a:picLocks noChangeAspect="1"/>
          </p:cNvPicPr>
          <p:nvPr/>
        </p:nvPicPr>
        <p:blipFill>
          <a:blip r:embed="rId3"/>
          <a:stretch>
            <a:fillRect/>
          </a:stretch>
        </p:blipFill>
        <p:spPr>
          <a:xfrm>
            <a:off x="99060" y="2330264"/>
            <a:ext cx="5753100" cy="2197471"/>
          </a:xfrm>
          <a:prstGeom prst="rect">
            <a:avLst/>
          </a:prstGeom>
        </p:spPr>
      </p:pic>
      <p:pic>
        <p:nvPicPr>
          <p:cNvPr id="11" name="圖片 10">
            <a:extLst>
              <a:ext uri="{FF2B5EF4-FFF2-40B4-BE49-F238E27FC236}">
                <a16:creationId xmlns:a16="http://schemas.microsoft.com/office/drawing/2014/main" id="{1BBBB4DA-A9AF-4DE5-A37E-7917903B2A59}"/>
              </a:ext>
            </a:extLst>
          </p:cNvPr>
          <p:cNvPicPr>
            <a:picLocks noChangeAspect="1"/>
          </p:cNvPicPr>
          <p:nvPr/>
        </p:nvPicPr>
        <p:blipFill>
          <a:blip r:embed="rId4"/>
          <a:stretch>
            <a:fillRect/>
          </a:stretch>
        </p:blipFill>
        <p:spPr>
          <a:xfrm>
            <a:off x="5885008" y="2255391"/>
            <a:ext cx="3114839" cy="2726409"/>
          </a:xfrm>
          <a:prstGeom prst="rect">
            <a:avLst/>
          </a:prstGeom>
        </p:spPr>
      </p:pic>
      <p:sp>
        <p:nvSpPr>
          <p:cNvPr id="13" name="文字方塊 12">
            <a:extLst>
              <a:ext uri="{FF2B5EF4-FFF2-40B4-BE49-F238E27FC236}">
                <a16:creationId xmlns:a16="http://schemas.microsoft.com/office/drawing/2014/main" id="{0741BDD7-AB40-4A94-B767-68014C06D0F0}"/>
              </a:ext>
            </a:extLst>
          </p:cNvPr>
          <p:cNvSpPr txBox="1"/>
          <p:nvPr/>
        </p:nvSpPr>
        <p:spPr>
          <a:xfrm>
            <a:off x="7222195" y="5037636"/>
            <a:ext cx="440463" cy="307777"/>
          </a:xfrm>
          <a:prstGeom prst="rect">
            <a:avLst/>
          </a:prstGeom>
          <a:noFill/>
        </p:spPr>
        <p:txBody>
          <a:bodyPr wrap="square" rtlCol="0">
            <a:spAutoFit/>
          </a:bodyPr>
          <a:lstStyle/>
          <a:p>
            <a:r>
              <a:rPr lang="en-US" altLang="zh-TW" dirty="0"/>
              <a:t>(a)</a:t>
            </a:r>
            <a:endParaRPr lang="zh-TW" altLang="en-US" dirty="0"/>
          </a:p>
        </p:txBody>
      </p:sp>
      <p:pic>
        <p:nvPicPr>
          <p:cNvPr id="15" name="圖片 14">
            <a:extLst>
              <a:ext uri="{FF2B5EF4-FFF2-40B4-BE49-F238E27FC236}">
                <a16:creationId xmlns:a16="http://schemas.microsoft.com/office/drawing/2014/main" id="{7F177BAA-F71B-4A6C-910D-D7AB280C3BCD}"/>
              </a:ext>
            </a:extLst>
          </p:cNvPr>
          <p:cNvPicPr>
            <a:picLocks noChangeAspect="1"/>
          </p:cNvPicPr>
          <p:nvPr/>
        </p:nvPicPr>
        <p:blipFill>
          <a:blip r:embed="rId5"/>
          <a:stretch>
            <a:fillRect/>
          </a:stretch>
        </p:blipFill>
        <p:spPr>
          <a:xfrm>
            <a:off x="9032695" y="2255391"/>
            <a:ext cx="3087740" cy="2726409"/>
          </a:xfrm>
          <a:prstGeom prst="rect">
            <a:avLst/>
          </a:prstGeom>
        </p:spPr>
      </p:pic>
      <p:sp>
        <p:nvSpPr>
          <p:cNvPr id="17" name="文字方塊 16">
            <a:extLst>
              <a:ext uri="{FF2B5EF4-FFF2-40B4-BE49-F238E27FC236}">
                <a16:creationId xmlns:a16="http://schemas.microsoft.com/office/drawing/2014/main" id="{53A436AA-5C7D-4F6B-BBE6-4A24EBC97B85}"/>
              </a:ext>
            </a:extLst>
          </p:cNvPr>
          <p:cNvSpPr txBox="1"/>
          <p:nvPr/>
        </p:nvSpPr>
        <p:spPr>
          <a:xfrm>
            <a:off x="10356333" y="5037636"/>
            <a:ext cx="440463" cy="307777"/>
          </a:xfrm>
          <a:prstGeom prst="rect">
            <a:avLst/>
          </a:prstGeom>
          <a:noFill/>
        </p:spPr>
        <p:txBody>
          <a:bodyPr wrap="square" rtlCol="0">
            <a:spAutoFit/>
          </a:bodyPr>
          <a:lstStyle/>
          <a:p>
            <a:r>
              <a:rPr lang="en-US" altLang="zh-TW" dirty="0"/>
              <a:t>(b)</a:t>
            </a:r>
            <a:endParaRPr lang="zh-TW" altLang="en-US" dirty="0"/>
          </a:p>
        </p:txBody>
      </p:sp>
    </p:spTree>
    <p:extLst>
      <p:ext uri="{BB962C8B-B14F-4D97-AF65-F5344CB8AC3E}">
        <p14:creationId xmlns:p14="http://schemas.microsoft.com/office/powerpoint/2010/main" val="35872539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 name="AutoShape 8">
            <a:extLst>
              <a:ext uri="{FF2B5EF4-FFF2-40B4-BE49-F238E27FC236}">
                <a16:creationId xmlns:a16="http://schemas.microsoft.com/office/drawing/2014/main" id="{6FA5D0CD-1FC5-4142-A442-99B7B5486D00}"/>
              </a:ext>
            </a:extLst>
          </p:cNvPr>
          <p:cNvSpPr>
            <a:spLocks noChangeAspect="1" noChangeArrowheads="1"/>
          </p:cNvSpPr>
          <p:nvPr/>
        </p:nvSpPr>
        <p:spPr bwMode="auto">
          <a:xfrm>
            <a:off x="4698836" y="3199411"/>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23" name="文字方塊 22">
            <a:extLst>
              <a:ext uri="{FF2B5EF4-FFF2-40B4-BE49-F238E27FC236}">
                <a16:creationId xmlns:a16="http://schemas.microsoft.com/office/drawing/2014/main" id="{17A0C541-810B-4FA1-82BB-AE89FCFDEFF7}"/>
              </a:ext>
            </a:extLst>
          </p:cNvPr>
          <p:cNvSpPr txBox="1"/>
          <p:nvPr/>
        </p:nvSpPr>
        <p:spPr>
          <a:xfrm>
            <a:off x="0" y="454684"/>
            <a:ext cx="12192000" cy="769441"/>
          </a:xfrm>
          <a:prstGeom prst="rect">
            <a:avLst/>
          </a:prstGeom>
          <a:noFill/>
        </p:spPr>
        <p:txBody>
          <a:bodyPr wrap="square" rtlCol="0">
            <a:spAutoFit/>
          </a:bodyPr>
          <a:lstStyle/>
          <a:p>
            <a:pPr algn="ctr"/>
            <a:r>
              <a:rPr lang="zh-TW" altLang="en-US" sz="4400" dirty="0"/>
              <a:t>結論與應用展望</a:t>
            </a:r>
            <a:endParaRPr lang="en-US" altLang="zh-TW" sz="1600" dirty="0"/>
          </a:p>
        </p:txBody>
      </p:sp>
      <p:sp>
        <p:nvSpPr>
          <p:cNvPr id="6" name="矩形: 圓角 5">
            <a:extLst>
              <a:ext uri="{FF2B5EF4-FFF2-40B4-BE49-F238E27FC236}">
                <a16:creationId xmlns:a16="http://schemas.microsoft.com/office/drawing/2014/main" id="{5C14212E-E1D7-4A1E-9BBD-DC81B9EC0C17}"/>
              </a:ext>
            </a:extLst>
          </p:cNvPr>
          <p:cNvSpPr/>
          <p:nvPr/>
        </p:nvSpPr>
        <p:spPr>
          <a:xfrm>
            <a:off x="432445" y="2261569"/>
            <a:ext cx="5368062" cy="3684568"/>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Times New Roman" panose="02020603050405020304" pitchFamily="18" charset="0"/>
              <a:ea typeface="微軟正黑體" panose="020B0604030504040204" pitchFamily="34" charset="-120"/>
            </a:endParaRPr>
          </a:p>
        </p:txBody>
      </p:sp>
      <p:sp>
        <p:nvSpPr>
          <p:cNvPr id="2" name="文字方塊 1">
            <a:extLst>
              <a:ext uri="{FF2B5EF4-FFF2-40B4-BE49-F238E27FC236}">
                <a16:creationId xmlns:a16="http://schemas.microsoft.com/office/drawing/2014/main" id="{343BE593-7017-4D90-A41F-030644654357}"/>
              </a:ext>
            </a:extLst>
          </p:cNvPr>
          <p:cNvSpPr txBox="1"/>
          <p:nvPr/>
        </p:nvSpPr>
        <p:spPr>
          <a:xfrm>
            <a:off x="1946167" y="1828790"/>
            <a:ext cx="3057469" cy="461665"/>
          </a:xfrm>
          <a:prstGeom prst="rect">
            <a:avLst/>
          </a:prstGeom>
          <a:noFill/>
        </p:spPr>
        <p:txBody>
          <a:bodyPr wrap="square" rtlCol="0">
            <a:spAutoFit/>
          </a:bodyPr>
          <a:lstStyle/>
          <a:p>
            <a:r>
              <a:rPr lang="en-US" altLang="zh-TW" sz="2400" b="1" dirty="0">
                <a:latin typeface="微軟正黑體" panose="020B0604030504040204" pitchFamily="34" charset="-120"/>
                <a:ea typeface="微軟正黑體" panose="020B0604030504040204" pitchFamily="34" charset="-120"/>
              </a:rPr>
              <a:t>CWDR</a:t>
            </a:r>
            <a:r>
              <a:rPr lang="zh-TW" altLang="en-US" sz="2400" b="1" dirty="0">
                <a:latin typeface="微軟正黑體" panose="020B0604030504040204" pitchFamily="34" charset="-120"/>
                <a:ea typeface="微軟正黑體" panose="020B0604030504040204" pitchFamily="34" charset="-120"/>
              </a:rPr>
              <a:t>方法回顧</a:t>
            </a:r>
          </a:p>
        </p:txBody>
      </p:sp>
      <p:sp>
        <p:nvSpPr>
          <p:cNvPr id="3" name="文字方塊 2">
            <a:extLst>
              <a:ext uri="{FF2B5EF4-FFF2-40B4-BE49-F238E27FC236}">
                <a16:creationId xmlns:a16="http://schemas.microsoft.com/office/drawing/2014/main" id="{9B632C05-6DCE-457B-B43C-E5367A1C7609}"/>
              </a:ext>
            </a:extLst>
          </p:cNvPr>
          <p:cNvSpPr txBox="1"/>
          <p:nvPr/>
        </p:nvSpPr>
        <p:spPr>
          <a:xfrm>
            <a:off x="746711" y="2876245"/>
            <a:ext cx="5053796" cy="646331"/>
          </a:xfrm>
          <a:prstGeom prst="rect">
            <a:avLst/>
          </a:prstGeom>
          <a:noFill/>
        </p:spPr>
        <p:txBody>
          <a:bodyPr wrap="square" rtlCol="0">
            <a:spAutoFit/>
          </a:bodyPr>
          <a:lstStyle/>
          <a:p>
            <a:pPr algn="l">
              <a:buFont typeface="Arial" panose="020B0604020202020204" pitchFamily="34" charset="0"/>
              <a:buChar char="•"/>
            </a:pPr>
            <a:r>
              <a:rPr lang="zh-TW" altLang="en-US" sz="1800" b="1" i="0" dirty="0">
                <a:solidFill>
                  <a:srgbClr val="263238"/>
                </a:solidFill>
                <a:effectLst/>
                <a:latin typeface="Times New Roman" panose="02020603050405020304" pitchFamily="18" charset="0"/>
                <a:ea typeface="微軟正黑體" panose="020B0604030504040204" pitchFamily="34" charset="-120"/>
              </a:rPr>
              <a:t>方法創新：</a:t>
            </a:r>
            <a:r>
              <a:rPr lang="zh-TW" altLang="en-US" sz="1800" b="0" i="0" dirty="0">
                <a:solidFill>
                  <a:srgbClr val="263238"/>
                </a:solidFill>
                <a:effectLst/>
                <a:latin typeface="Times New Roman" panose="02020603050405020304" pitchFamily="18" charset="0"/>
                <a:ea typeface="微軟正黑體" panose="020B0604030504040204" pitchFamily="34" charset="-120"/>
              </a:rPr>
              <a:t> 成功結合 </a:t>
            </a:r>
            <a:r>
              <a:rPr lang="en-US" altLang="zh-TW" sz="1800" b="0" i="0" dirty="0">
                <a:solidFill>
                  <a:srgbClr val="263238"/>
                </a:solidFill>
                <a:effectLst/>
                <a:latin typeface="Times New Roman" panose="02020603050405020304" pitchFamily="18" charset="0"/>
                <a:ea typeface="微軟正黑體" panose="020B0604030504040204" pitchFamily="34" charset="-120"/>
              </a:rPr>
              <a:t>RGB-YUV </a:t>
            </a:r>
            <a:r>
              <a:rPr lang="zh-TW" altLang="en-US" sz="1800" b="0" i="0" dirty="0">
                <a:solidFill>
                  <a:srgbClr val="263238"/>
                </a:solidFill>
                <a:effectLst/>
                <a:latin typeface="Times New Roman" panose="02020603050405020304" pitchFamily="18" charset="0"/>
                <a:ea typeface="微軟正黑體" panose="020B0604030504040204" pitchFamily="34" charset="-120"/>
              </a:rPr>
              <a:t>色彩去相關性與 </a:t>
            </a:r>
            <a:r>
              <a:rPr lang="en-US" altLang="zh-TW" sz="1800" b="0" i="0" dirty="0">
                <a:solidFill>
                  <a:srgbClr val="263238"/>
                </a:solidFill>
                <a:effectLst/>
                <a:latin typeface="Times New Roman" panose="02020603050405020304" pitchFamily="18" charset="0"/>
                <a:ea typeface="微軟正黑體" panose="020B0604030504040204" pitchFamily="34" charset="-120"/>
              </a:rPr>
              <a:t>WDR </a:t>
            </a:r>
            <a:r>
              <a:rPr lang="zh-TW" altLang="en-US" sz="1800" b="0" i="0" dirty="0">
                <a:solidFill>
                  <a:srgbClr val="263238"/>
                </a:solidFill>
                <a:effectLst/>
                <a:latin typeface="Times New Roman" panose="02020603050405020304" pitchFamily="18" charset="0"/>
                <a:ea typeface="微軟正黑體" panose="020B0604030504040204" pitchFamily="34" charset="-120"/>
              </a:rPr>
              <a:t>高效編碼，解決病理影像龐大問題。</a:t>
            </a:r>
          </a:p>
        </p:txBody>
      </p:sp>
      <p:sp>
        <p:nvSpPr>
          <p:cNvPr id="8" name="文字方塊 7">
            <a:extLst>
              <a:ext uri="{FF2B5EF4-FFF2-40B4-BE49-F238E27FC236}">
                <a16:creationId xmlns:a16="http://schemas.microsoft.com/office/drawing/2014/main" id="{E1257076-917F-4E83-95CF-D3CF7E8359EF}"/>
              </a:ext>
            </a:extLst>
          </p:cNvPr>
          <p:cNvSpPr txBox="1"/>
          <p:nvPr/>
        </p:nvSpPr>
        <p:spPr>
          <a:xfrm>
            <a:off x="753837" y="3705455"/>
            <a:ext cx="5046670" cy="646331"/>
          </a:xfrm>
          <a:prstGeom prst="rect">
            <a:avLst/>
          </a:prstGeom>
          <a:noFill/>
        </p:spPr>
        <p:txBody>
          <a:bodyPr wrap="square" rtlCol="0">
            <a:spAutoFit/>
          </a:bodyPr>
          <a:lstStyle/>
          <a:p>
            <a:pPr algn="l">
              <a:buFont typeface="Arial" panose="020B0604020202020204" pitchFamily="34" charset="0"/>
              <a:buChar char="•"/>
            </a:pPr>
            <a:r>
              <a:rPr lang="zh-TW" altLang="en-US" sz="1800" b="1" i="0" dirty="0">
                <a:solidFill>
                  <a:srgbClr val="263238"/>
                </a:solidFill>
                <a:effectLst/>
                <a:latin typeface="Times New Roman" panose="02020603050405020304" pitchFamily="18" charset="0"/>
                <a:ea typeface="微軟正黑體" panose="020B0604030504040204" pitchFamily="34" charset="-120"/>
              </a:rPr>
              <a:t>數據卓越：</a:t>
            </a:r>
            <a:r>
              <a:rPr lang="zh-TW" altLang="en-US" sz="1800" b="0" i="0" dirty="0">
                <a:solidFill>
                  <a:srgbClr val="263238"/>
                </a:solidFill>
                <a:effectLst/>
                <a:latin typeface="Times New Roman" panose="02020603050405020304" pitchFamily="18" charset="0"/>
                <a:ea typeface="微軟正黑體" panose="020B0604030504040204" pitchFamily="34" charset="-120"/>
              </a:rPr>
              <a:t> </a:t>
            </a:r>
            <a:r>
              <a:rPr lang="en-US" altLang="zh-TW" sz="1800" b="0" i="0" dirty="0">
                <a:solidFill>
                  <a:srgbClr val="263238"/>
                </a:solidFill>
                <a:effectLst/>
                <a:latin typeface="Times New Roman" panose="02020603050405020304" pitchFamily="18" charset="0"/>
                <a:ea typeface="微軟正黑體" panose="020B0604030504040204" pitchFamily="34" charset="-120"/>
              </a:rPr>
              <a:t>PSNR </a:t>
            </a:r>
            <a:r>
              <a:rPr lang="zh-TW" altLang="en-US" sz="1800" b="0" i="0" dirty="0">
                <a:solidFill>
                  <a:srgbClr val="263238"/>
                </a:solidFill>
                <a:effectLst/>
                <a:latin typeface="Times New Roman" panose="02020603050405020304" pitchFamily="18" charset="0"/>
                <a:ea typeface="微軟正黑體" panose="020B0604030504040204" pitchFamily="34" charset="-120"/>
              </a:rPr>
              <a:t>平均提升 </a:t>
            </a:r>
            <a:r>
              <a:rPr lang="en-US" altLang="zh-TW" sz="1800" b="1" i="0" dirty="0">
                <a:solidFill>
                  <a:srgbClr val="263238"/>
                </a:solidFill>
                <a:effectLst/>
                <a:latin typeface="Times New Roman" panose="02020603050405020304" pitchFamily="18" charset="0"/>
                <a:ea typeface="微軟正黑體" panose="020B0604030504040204" pitchFamily="34" charset="-120"/>
              </a:rPr>
              <a:t>22.65 dB</a:t>
            </a:r>
            <a:r>
              <a:rPr lang="zh-TW" altLang="en-US" sz="1800" b="0" i="0" dirty="0">
                <a:solidFill>
                  <a:srgbClr val="263238"/>
                </a:solidFill>
                <a:effectLst/>
                <a:latin typeface="Times New Roman" panose="02020603050405020304" pitchFamily="18" charset="0"/>
                <a:ea typeface="微軟正黑體" panose="020B0604030504040204" pitchFamily="34" charset="-120"/>
              </a:rPr>
              <a:t>，且統計上顯著優於 </a:t>
            </a:r>
            <a:r>
              <a:rPr lang="en-US" altLang="zh-TW" sz="1800" b="0" i="0" dirty="0">
                <a:solidFill>
                  <a:srgbClr val="263238"/>
                </a:solidFill>
                <a:effectLst/>
                <a:latin typeface="Times New Roman" panose="02020603050405020304" pitchFamily="18" charset="0"/>
                <a:ea typeface="微軟正黑體" panose="020B0604030504040204" pitchFamily="34" charset="-120"/>
              </a:rPr>
              <a:t>JPEG 2000 </a:t>
            </a:r>
            <a:r>
              <a:rPr lang="zh-TW" altLang="en-US" sz="1800" b="0" i="0" dirty="0">
                <a:solidFill>
                  <a:srgbClr val="263238"/>
                </a:solidFill>
                <a:effectLst/>
                <a:latin typeface="Times New Roman" panose="02020603050405020304" pitchFamily="18" charset="0"/>
                <a:ea typeface="微軟正黑體" panose="020B0604030504040204" pitchFamily="34" charset="-120"/>
              </a:rPr>
              <a:t>與 </a:t>
            </a:r>
            <a:r>
              <a:rPr lang="en-US" altLang="zh-TW" sz="1800" b="0" i="0" dirty="0">
                <a:solidFill>
                  <a:srgbClr val="263238"/>
                </a:solidFill>
                <a:effectLst/>
                <a:latin typeface="Times New Roman" panose="02020603050405020304" pitchFamily="18" charset="0"/>
                <a:ea typeface="微軟正黑體" panose="020B0604030504040204" pitchFamily="34" charset="-120"/>
              </a:rPr>
              <a:t>HEIC</a:t>
            </a:r>
            <a:r>
              <a:rPr lang="zh-TW" altLang="en-US" sz="1800" b="0" i="0" dirty="0">
                <a:solidFill>
                  <a:srgbClr val="263238"/>
                </a:solidFill>
                <a:effectLst/>
                <a:latin typeface="Times New Roman" panose="02020603050405020304" pitchFamily="18" charset="0"/>
                <a:ea typeface="微軟正黑體" panose="020B0604030504040204" pitchFamily="34" charset="-120"/>
              </a:rPr>
              <a:t>。</a:t>
            </a:r>
          </a:p>
        </p:txBody>
      </p:sp>
      <p:sp>
        <p:nvSpPr>
          <p:cNvPr id="9" name="文字方塊 8">
            <a:extLst>
              <a:ext uri="{FF2B5EF4-FFF2-40B4-BE49-F238E27FC236}">
                <a16:creationId xmlns:a16="http://schemas.microsoft.com/office/drawing/2014/main" id="{06BA454A-2BC6-48AF-B924-729A6EA71C94}"/>
              </a:ext>
            </a:extLst>
          </p:cNvPr>
          <p:cNvSpPr txBox="1"/>
          <p:nvPr/>
        </p:nvSpPr>
        <p:spPr>
          <a:xfrm>
            <a:off x="753837" y="4729469"/>
            <a:ext cx="5046670" cy="646331"/>
          </a:xfrm>
          <a:prstGeom prst="rect">
            <a:avLst/>
          </a:prstGeom>
          <a:noFill/>
        </p:spPr>
        <p:txBody>
          <a:bodyPr wrap="square" rtlCol="0">
            <a:spAutoFit/>
          </a:bodyPr>
          <a:lstStyle/>
          <a:p>
            <a:pPr>
              <a:buFont typeface="Arial" panose="020B0604020202020204" pitchFamily="34" charset="0"/>
              <a:buChar char="•"/>
            </a:pPr>
            <a:r>
              <a:rPr lang="zh-TW" altLang="en-US" sz="1800" b="1" dirty="0">
                <a:solidFill>
                  <a:srgbClr val="263238"/>
                </a:solidFill>
                <a:latin typeface="Times New Roman" panose="02020603050405020304" pitchFamily="18" charset="0"/>
                <a:ea typeface="微軟正黑體" panose="020B0604030504040204" pitchFamily="34" charset="-120"/>
              </a:rPr>
              <a:t>結構保真：</a:t>
            </a:r>
            <a:r>
              <a:rPr lang="zh-TW" altLang="en-US" sz="1800" dirty="0">
                <a:solidFill>
                  <a:srgbClr val="263238"/>
                </a:solidFill>
                <a:latin typeface="Times New Roman" panose="02020603050405020304" pitchFamily="18" charset="0"/>
                <a:ea typeface="微軟正黑體" panose="020B0604030504040204" pitchFamily="34" charset="-120"/>
              </a:rPr>
              <a:t> </a:t>
            </a:r>
            <a:r>
              <a:rPr lang="en-US" altLang="zh-TW" sz="1800" dirty="0">
                <a:solidFill>
                  <a:srgbClr val="263238"/>
                </a:solidFill>
                <a:latin typeface="Times New Roman" panose="02020603050405020304" pitchFamily="18" charset="0"/>
                <a:ea typeface="微軟正黑體" panose="020B0604030504040204" pitchFamily="34" charset="-120"/>
              </a:rPr>
              <a:t>SSIM </a:t>
            </a:r>
            <a:r>
              <a:rPr lang="zh-TW" altLang="en-US" sz="1800" dirty="0">
                <a:solidFill>
                  <a:srgbClr val="263238"/>
                </a:solidFill>
                <a:latin typeface="Times New Roman" panose="02020603050405020304" pitchFamily="18" charset="0"/>
                <a:ea typeface="微軟正黑體" panose="020B0604030504040204" pitchFamily="34" charset="-120"/>
              </a:rPr>
              <a:t>指標接近 </a:t>
            </a:r>
            <a:r>
              <a:rPr lang="en-US" altLang="zh-TW" sz="1800" dirty="0">
                <a:solidFill>
                  <a:srgbClr val="263238"/>
                </a:solidFill>
                <a:latin typeface="Times New Roman" panose="02020603050405020304" pitchFamily="18" charset="0"/>
                <a:ea typeface="微軟正黑體" panose="020B0604030504040204" pitchFamily="34" charset="-120"/>
              </a:rPr>
              <a:t>1.0</a:t>
            </a:r>
            <a:r>
              <a:rPr lang="zh-TW" altLang="en-US" sz="1800" dirty="0">
                <a:solidFill>
                  <a:srgbClr val="263238"/>
                </a:solidFill>
                <a:latin typeface="Times New Roman" panose="02020603050405020304" pitchFamily="18" charset="0"/>
                <a:ea typeface="微軟正黑體" panose="020B0604030504040204" pitchFamily="34" charset="-120"/>
              </a:rPr>
              <a:t>，完美保留細胞邊緣與紋理細節。</a:t>
            </a:r>
            <a:endParaRPr lang="zh-TW" altLang="en-US" sz="1800" b="0" i="0" dirty="0">
              <a:solidFill>
                <a:srgbClr val="263238"/>
              </a:solidFill>
              <a:effectLst/>
              <a:latin typeface="Times New Roman" panose="02020603050405020304" pitchFamily="18" charset="0"/>
              <a:ea typeface="微軟正黑體" panose="020B0604030504040204" pitchFamily="34" charset="-120"/>
            </a:endParaRPr>
          </a:p>
        </p:txBody>
      </p:sp>
      <p:sp>
        <p:nvSpPr>
          <p:cNvPr id="10" name="AutoShape 8">
            <a:extLst>
              <a:ext uri="{FF2B5EF4-FFF2-40B4-BE49-F238E27FC236}">
                <a16:creationId xmlns:a16="http://schemas.microsoft.com/office/drawing/2014/main" id="{FC60545C-107E-4E5D-A6D7-4FE044A929F1}"/>
              </a:ext>
            </a:extLst>
          </p:cNvPr>
          <p:cNvSpPr>
            <a:spLocks noChangeAspect="1" noChangeArrowheads="1"/>
          </p:cNvSpPr>
          <p:nvPr/>
        </p:nvSpPr>
        <p:spPr bwMode="auto">
          <a:xfrm>
            <a:off x="10552081" y="3199411"/>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1" name="矩形: 圓角 10">
            <a:extLst>
              <a:ext uri="{FF2B5EF4-FFF2-40B4-BE49-F238E27FC236}">
                <a16:creationId xmlns:a16="http://schemas.microsoft.com/office/drawing/2014/main" id="{C84AACCA-0031-41AF-B617-AB2A0FA9CD4D}"/>
              </a:ext>
            </a:extLst>
          </p:cNvPr>
          <p:cNvSpPr/>
          <p:nvPr/>
        </p:nvSpPr>
        <p:spPr>
          <a:xfrm>
            <a:off x="6285690" y="2261569"/>
            <a:ext cx="5368062" cy="3684568"/>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Times New Roman" panose="02020603050405020304" pitchFamily="18" charset="0"/>
              <a:ea typeface="微軟正黑體" panose="020B0604030504040204" pitchFamily="34" charset="-120"/>
            </a:endParaRPr>
          </a:p>
        </p:txBody>
      </p:sp>
      <p:sp>
        <p:nvSpPr>
          <p:cNvPr id="13" name="文字方塊 12">
            <a:extLst>
              <a:ext uri="{FF2B5EF4-FFF2-40B4-BE49-F238E27FC236}">
                <a16:creationId xmlns:a16="http://schemas.microsoft.com/office/drawing/2014/main" id="{E35588B6-EC06-4841-9B4B-16C3DF3A61C8}"/>
              </a:ext>
            </a:extLst>
          </p:cNvPr>
          <p:cNvSpPr txBox="1"/>
          <p:nvPr/>
        </p:nvSpPr>
        <p:spPr>
          <a:xfrm>
            <a:off x="7904115" y="1827318"/>
            <a:ext cx="2391611" cy="461665"/>
          </a:xfrm>
          <a:prstGeom prst="rect">
            <a:avLst/>
          </a:prstGeom>
          <a:noFill/>
        </p:spPr>
        <p:txBody>
          <a:bodyPr wrap="square" rtlCol="0">
            <a:spAutoFit/>
          </a:bodyPr>
          <a:lstStyle/>
          <a:p>
            <a:r>
              <a:rPr lang="zh-TW" altLang="en-US" sz="2400" b="1" i="0" dirty="0">
                <a:solidFill>
                  <a:srgbClr val="263238"/>
                </a:solidFill>
                <a:effectLst/>
                <a:latin typeface="微軟正黑體" panose="020B0604030504040204" pitchFamily="34" charset="-120"/>
                <a:ea typeface="微軟正黑體" panose="020B0604030504040204" pitchFamily="34" charset="-120"/>
              </a:rPr>
              <a:t>臨床價值與展望</a:t>
            </a:r>
            <a:endParaRPr lang="zh-TW" altLang="en-US" sz="1800" b="1" dirty="0">
              <a:latin typeface="微軟正黑體" panose="020B0604030504040204" pitchFamily="34" charset="-120"/>
              <a:ea typeface="微軟正黑體" panose="020B0604030504040204" pitchFamily="34" charset="-120"/>
            </a:endParaRPr>
          </a:p>
        </p:txBody>
      </p:sp>
      <p:sp>
        <p:nvSpPr>
          <p:cNvPr id="14" name="文字方塊 13">
            <a:extLst>
              <a:ext uri="{FF2B5EF4-FFF2-40B4-BE49-F238E27FC236}">
                <a16:creationId xmlns:a16="http://schemas.microsoft.com/office/drawing/2014/main" id="{B055B579-CE47-4BE8-B796-C69732A6579D}"/>
              </a:ext>
            </a:extLst>
          </p:cNvPr>
          <p:cNvSpPr txBox="1"/>
          <p:nvPr/>
        </p:nvSpPr>
        <p:spPr>
          <a:xfrm>
            <a:off x="6509214" y="2857880"/>
            <a:ext cx="5144538" cy="646331"/>
          </a:xfrm>
          <a:prstGeom prst="rect">
            <a:avLst/>
          </a:prstGeom>
          <a:noFill/>
        </p:spPr>
        <p:txBody>
          <a:bodyPr wrap="square" rtlCol="0">
            <a:spAutoFit/>
          </a:bodyPr>
          <a:lstStyle/>
          <a:p>
            <a:pPr algn="l">
              <a:buFont typeface="Arial" panose="020B0604020202020204" pitchFamily="34" charset="0"/>
              <a:buChar char="•"/>
            </a:pPr>
            <a:r>
              <a:rPr lang="zh-TW" altLang="en-US" sz="1800" b="1" i="0" dirty="0">
                <a:solidFill>
                  <a:srgbClr val="263238"/>
                </a:solidFill>
                <a:effectLst/>
                <a:latin typeface="Times New Roman" panose="02020603050405020304" pitchFamily="18" charset="0"/>
                <a:ea typeface="微軟正黑體" panose="020B0604030504040204" pitchFamily="34" charset="-120"/>
              </a:rPr>
              <a:t>診斷無損：</a:t>
            </a:r>
            <a:r>
              <a:rPr lang="zh-TW" altLang="en-US" sz="1800" b="0" i="0" dirty="0">
                <a:solidFill>
                  <a:srgbClr val="263238"/>
                </a:solidFill>
                <a:effectLst/>
                <a:latin typeface="Times New Roman" panose="02020603050405020304" pitchFamily="18" charset="0"/>
                <a:ea typeface="微軟正黑體" panose="020B0604030504040204" pitchFamily="34" charset="-120"/>
              </a:rPr>
              <a:t> 經病理專家盲測 </a:t>
            </a:r>
            <a:r>
              <a:rPr lang="en-US" altLang="zh-TW" sz="1800" b="0" i="0" dirty="0">
                <a:solidFill>
                  <a:srgbClr val="263238"/>
                </a:solidFill>
                <a:effectLst/>
                <a:latin typeface="Times New Roman" panose="02020603050405020304" pitchFamily="18" charset="0"/>
                <a:ea typeface="微軟正黑體" panose="020B0604030504040204" pitchFamily="34" charset="-120"/>
              </a:rPr>
              <a:t>(MOS)</a:t>
            </a:r>
            <a:r>
              <a:rPr lang="zh-TW" altLang="en-US" sz="1800" b="0" i="0" dirty="0">
                <a:solidFill>
                  <a:srgbClr val="263238"/>
                </a:solidFill>
                <a:effectLst/>
                <a:latin typeface="Times New Roman" panose="02020603050405020304" pitchFamily="18" charset="0"/>
                <a:ea typeface="微軟正黑體" panose="020B0604030504040204" pitchFamily="34" charset="-120"/>
              </a:rPr>
              <a:t>，壓縮影像具備與原圖同等的診斷價值。</a:t>
            </a:r>
          </a:p>
        </p:txBody>
      </p:sp>
      <p:sp>
        <p:nvSpPr>
          <p:cNvPr id="15" name="文字方塊 14">
            <a:extLst>
              <a:ext uri="{FF2B5EF4-FFF2-40B4-BE49-F238E27FC236}">
                <a16:creationId xmlns:a16="http://schemas.microsoft.com/office/drawing/2014/main" id="{E98935CE-7828-47D3-8093-BD09DC9B81EB}"/>
              </a:ext>
            </a:extLst>
          </p:cNvPr>
          <p:cNvSpPr txBox="1"/>
          <p:nvPr/>
        </p:nvSpPr>
        <p:spPr>
          <a:xfrm>
            <a:off x="6509214" y="3705456"/>
            <a:ext cx="5137555" cy="646331"/>
          </a:xfrm>
          <a:prstGeom prst="rect">
            <a:avLst/>
          </a:prstGeom>
          <a:noFill/>
        </p:spPr>
        <p:txBody>
          <a:bodyPr wrap="square" rtlCol="0">
            <a:spAutoFit/>
          </a:bodyPr>
          <a:lstStyle/>
          <a:p>
            <a:pPr algn="l">
              <a:buFont typeface="Arial" panose="020B0604020202020204" pitchFamily="34" charset="0"/>
              <a:buChar char="•"/>
            </a:pPr>
            <a:r>
              <a:rPr lang="zh-TW" altLang="en-US" sz="1800" b="1" i="0" dirty="0">
                <a:solidFill>
                  <a:srgbClr val="263238"/>
                </a:solidFill>
                <a:effectLst/>
                <a:latin typeface="Times New Roman" panose="02020603050405020304" pitchFamily="18" charset="0"/>
                <a:ea typeface="微軟正黑體" panose="020B0604030504040204" pitchFamily="34" charset="-120"/>
              </a:rPr>
              <a:t>行動醫療：</a:t>
            </a:r>
            <a:r>
              <a:rPr lang="zh-TW" altLang="en-US" sz="1800" b="0" i="0" dirty="0">
                <a:solidFill>
                  <a:srgbClr val="263238"/>
                </a:solidFill>
                <a:effectLst/>
                <a:latin typeface="Times New Roman" panose="02020603050405020304" pitchFamily="18" charset="0"/>
                <a:ea typeface="微軟正黑體" panose="020B0604030504040204" pitchFamily="34" charset="-120"/>
              </a:rPr>
              <a:t> 適合部署於行動裝置與網頁平台，實現即時遠距病理診斷。</a:t>
            </a:r>
          </a:p>
        </p:txBody>
      </p:sp>
      <p:sp>
        <p:nvSpPr>
          <p:cNvPr id="16" name="文字方塊 15">
            <a:extLst>
              <a:ext uri="{FF2B5EF4-FFF2-40B4-BE49-F238E27FC236}">
                <a16:creationId xmlns:a16="http://schemas.microsoft.com/office/drawing/2014/main" id="{A1A704DD-C283-4593-A81F-E75AF6A6121D}"/>
              </a:ext>
            </a:extLst>
          </p:cNvPr>
          <p:cNvSpPr txBox="1"/>
          <p:nvPr/>
        </p:nvSpPr>
        <p:spPr>
          <a:xfrm>
            <a:off x="6516197" y="4614411"/>
            <a:ext cx="5137555" cy="646331"/>
          </a:xfrm>
          <a:prstGeom prst="rect">
            <a:avLst/>
          </a:prstGeom>
          <a:noFill/>
        </p:spPr>
        <p:txBody>
          <a:bodyPr wrap="square" rtlCol="0">
            <a:spAutoFit/>
          </a:bodyPr>
          <a:lstStyle/>
          <a:p>
            <a:pPr algn="l">
              <a:buFont typeface="Arial" panose="020B0604020202020204" pitchFamily="34" charset="0"/>
              <a:buChar char="•"/>
            </a:pPr>
            <a:r>
              <a:rPr lang="zh-TW" altLang="en-US" sz="1800" b="1" i="0" dirty="0">
                <a:solidFill>
                  <a:srgbClr val="263238"/>
                </a:solidFill>
                <a:effectLst/>
                <a:latin typeface="Times New Roman" panose="02020603050405020304" pitchFamily="18" charset="0"/>
                <a:ea typeface="微軟正黑體" panose="020B0604030504040204" pitchFamily="34" charset="-120"/>
              </a:rPr>
              <a:t>未來擴展：</a:t>
            </a:r>
            <a:r>
              <a:rPr lang="zh-TW" altLang="en-US" sz="1800" b="0" i="0" dirty="0">
                <a:solidFill>
                  <a:srgbClr val="263238"/>
                </a:solidFill>
                <a:effectLst/>
                <a:latin typeface="Times New Roman" panose="02020603050405020304" pitchFamily="18" charset="0"/>
                <a:ea typeface="微軟正黑體" panose="020B0604030504040204" pitchFamily="34" charset="-120"/>
              </a:rPr>
              <a:t> 可進一步應用於 </a:t>
            </a:r>
            <a:r>
              <a:rPr lang="en-US" altLang="zh-TW" sz="1800" b="0" i="0" dirty="0">
                <a:solidFill>
                  <a:srgbClr val="263238"/>
                </a:solidFill>
                <a:effectLst/>
                <a:latin typeface="Times New Roman" panose="02020603050405020304" pitchFamily="18" charset="0"/>
                <a:ea typeface="微軟正黑體" panose="020B0604030504040204" pitchFamily="34" charset="-120"/>
              </a:rPr>
              <a:t>3D </a:t>
            </a:r>
            <a:r>
              <a:rPr lang="zh-TW" altLang="en-US" sz="1800" b="0" i="0" dirty="0">
                <a:solidFill>
                  <a:srgbClr val="263238"/>
                </a:solidFill>
                <a:effectLst/>
                <a:latin typeface="Times New Roman" panose="02020603050405020304" pitchFamily="18" charset="0"/>
                <a:ea typeface="微軟正黑體" panose="020B0604030504040204" pitchFamily="34" charset="-120"/>
              </a:rPr>
              <a:t>體積影像壓縮或結合 </a:t>
            </a:r>
            <a:r>
              <a:rPr lang="en-US" altLang="zh-TW" sz="1800" b="0" i="0" dirty="0">
                <a:solidFill>
                  <a:srgbClr val="263238"/>
                </a:solidFill>
                <a:effectLst/>
                <a:latin typeface="Times New Roman" panose="02020603050405020304" pitchFamily="18" charset="0"/>
                <a:ea typeface="微軟正黑體" panose="020B0604030504040204" pitchFamily="34" charset="-120"/>
              </a:rPr>
              <a:t>AI </a:t>
            </a:r>
            <a:r>
              <a:rPr lang="zh-TW" altLang="en-US" sz="1800" b="0" i="0" dirty="0">
                <a:solidFill>
                  <a:srgbClr val="263238"/>
                </a:solidFill>
                <a:effectLst/>
                <a:latin typeface="Times New Roman" panose="02020603050405020304" pitchFamily="18" charset="0"/>
                <a:ea typeface="微軟正黑體" panose="020B0604030504040204" pitchFamily="34" charset="-120"/>
              </a:rPr>
              <a:t>增強修復。</a:t>
            </a:r>
          </a:p>
        </p:txBody>
      </p:sp>
    </p:spTree>
    <p:extLst>
      <p:ext uri="{BB962C8B-B14F-4D97-AF65-F5344CB8AC3E}">
        <p14:creationId xmlns:p14="http://schemas.microsoft.com/office/powerpoint/2010/main" val="1946204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 name="AutoShape 8">
            <a:extLst>
              <a:ext uri="{FF2B5EF4-FFF2-40B4-BE49-F238E27FC236}">
                <a16:creationId xmlns:a16="http://schemas.microsoft.com/office/drawing/2014/main" id="{6FA5D0CD-1FC5-4142-A442-99B7B5486D00}"/>
              </a:ext>
            </a:extLst>
          </p:cNvPr>
          <p:cNvSpPr>
            <a:spLocks noChangeAspect="1" noChangeArrowheads="1"/>
          </p:cNvSpPr>
          <p:nvPr/>
        </p:nvSpPr>
        <p:spPr bwMode="auto">
          <a:xfrm>
            <a:off x="4698836" y="3199411"/>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23" name="文字方塊 22">
            <a:extLst>
              <a:ext uri="{FF2B5EF4-FFF2-40B4-BE49-F238E27FC236}">
                <a16:creationId xmlns:a16="http://schemas.microsoft.com/office/drawing/2014/main" id="{17A0C541-810B-4FA1-82BB-AE89FCFDEFF7}"/>
              </a:ext>
            </a:extLst>
          </p:cNvPr>
          <p:cNvSpPr txBox="1"/>
          <p:nvPr/>
        </p:nvSpPr>
        <p:spPr>
          <a:xfrm>
            <a:off x="0" y="454684"/>
            <a:ext cx="12192000" cy="769441"/>
          </a:xfrm>
          <a:prstGeom prst="rect">
            <a:avLst/>
          </a:prstGeom>
          <a:noFill/>
        </p:spPr>
        <p:txBody>
          <a:bodyPr wrap="square" rtlCol="0">
            <a:spAutoFit/>
          </a:bodyPr>
          <a:lstStyle/>
          <a:p>
            <a:pPr algn="ctr"/>
            <a:r>
              <a:rPr lang="zh-TW" altLang="en-US" sz="4400" dirty="0"/>
              <a:t>參考資料</a:t>
            </a:r>
            <a:endParaRPr lang="en-US" altLang="zh-TW" sz="1200" dirty="0"/>
          </a:p>
        </p:txBody>
      </p:sp>
      <p:sp>
        <p:nvSpPr>
          <p:cNvPr id="12" name="文字方塊 11">
            <a:extLst>
              <a:ext uri="{FF2B5EF4-FFF2-40B4-BE49-F238E27FC236}">
                <a16:creationId xmlns:a16="http://schemas.microsoft.com/office/drawing/2014/main" id="{2FC9174B-3CEE-491E-A96A-FC051ABDE56D}"/>
              </a:ext>
            </a:extLst>
          </p:cNvPr>
          <p:cNvSpPr txBox="1"/>
          <p:nvPr/>
        </p:nvSpPr>
        <p:spPr>
          <a:xfrm>
            <a:off x="368025" y="1365090"/>
            <a:ext cx="11063462" cy="1740605"/>
          </a:xfrm>
          <a:prstGeom prst="rect">
            <a:avLst/>
          </a:prstGeom>
          <a:noFill/>
        </p:spPr>
        <p:txBody>
          <a:bodyPr wrap="square" rtlCol="0">
            <a:spAutoFit/>
          </a:bodyPr>
          <a:lstStyle/>
          <a:p>
            <a:pPr marL="228600" indent="-228600">
              <a:lnSpc>
                <a:spcPct val="200000"/>
              </a:lnSpc>
              <a:buFont typeface="+mj-lt"/>
              <a:buAutoNum type="arabicPeriod"/>
            </a:pPr>
            <a:r>
              <a:rPr lang="en-US" altLang="zh-TW" sz="1200" dirty="0">
                <a:latin typeface="Times New Roman" panose="02020603050405020304" pitchFamily="18" charset="0"/>
              </a:rPr>
              <a:t>M. C. H. </a:t>
            </a:r>
            <a:r>
              <a:rPr lang="en-US" altLang="zh-TW" sz="1200" dirty="0" err="1">
                <a:latin typeface="Times New Roman" panose="02020603050405020304" pitchFamily="18" charset="0"/>
              </a:rPr>
              <a:t>Zerva</a:t>
            </a:r>
            <a:r>
              <a:rPr lang="en-US" altLang="zh-TW" sz="1200" dirty="0">
                <a:latin typeface="Times New Roman" panose="02020603050405020304" pitchFamily="18" charset="0"/>
              </a:rPr>
              <a:t>, V. Christou, N. </a:t>
            </a:r>
            <a:r>
              <a:rPr lang="en-US" altLang="zh-TW" sz="1200" dirty="0" err="1">
                <a:latin typeface="Times New Roman" panose="02020603050405020304" pitchFamily="18" charset="0"/>
              </a:rPr>
              <a:t>Giannakeas</a:t>
            </a:r>
            <a:r>
              <a:rPr lang="en-US" altLang="zh-TW" sz="1200" dirty="0">
                <a:latin typeface="Times New Roman" panose="02020603050405020304" pitchFamily="18" charset="0"/>
              </a:rPr>
              <a:t>, A. T. </a:t>
            </a:r>
            <a:r>
              <a:rPr lang="en-US" altLang="zh-TW" sz="1200" dirty="0" err="1">
                <a:latin typeface="Times New Roman" panose="02020603050405020304" pitchFamily="18" charset="0"/>
              </a:rPr>
              <a:t>Tzallas</a:t>
            </a:r>
            <a:r>
              <a:rPr lang="en-US" altLang="zh-TW" sz="1200" dirty="0">
                <a:latin typeface="Times New Roman" panose="02020603050405020304" pitchFamily="18" charset="0"/>
              </a:rPr>
              <a:t> and L. P. </a:t>
            </a:r>
            <a:r>
              <a:rPr lang="en-US" altLang="zh-TW" sz="1200" dirty="0" err="1">
                <a:latin typeface="Times New Roman" panose="02020603050405020304" pitchFamily="18" charset="0"/>
              </a:rPr>
              <a:t>Kondi</a:t>
            </a:r>
            <a:r>
              <a:rPr lang="en-US" altLang="zh-TW" sz="1200" dirty="0">
                <a:latin typeface="Times New Roman" panose="02020603050405020304" pitchFamily="18" charset="0"/>
              </a:rPr>
              <a:t>, "An Improved Medical Image Compression Method Based on Wavelet Difference Reduction," in IEEE Access, vol. 11, pp. 18026-18037, 2023.</a:t>
            </a:r>
          </a:p>
          <a:p>
            <a:pPr marL="228600" indent="-228600">
              <a:lnSpc>
                <a:spcPct val="200000"/>
              </a:lnSpc>
              <a:buFont typeface="+mj-lt"/>
              <a:buAutoNum type="arabicPeriod"/>
            </a:pPr>
            <a:r>
              <a:rPr lang="en-US" altLang="zh-TW" sz="1600" b="0" i="0" dirty="0">
                <a:solidFill>
                  <a:srgbClr val="000000"/>
                </a:solidFill>
                <a:effectLst/>
                <a:latin typeface="Times New Roman" panose="02020603050405020304" pitchFamily="18" charset="0"/>
              </a:rPr>
              <a:t>S. Qian and D. Chen, </a:t>
            </a:r>
            <a:r>
              <a:rPr lang="en-US" altLang="zh-TW" sz="1600" b="1" i="0" dirty="0">
                <a:solidFill>
                  <a:srgbClr val="000000"/>
                </a:solidFill>
                <a:effectLst/>
                <a:latin typeface="Times New Roman" panose="02020603050405020304" pitchFamily="18" charset="0"/>
              </a:rPr>
              <a:t> </a:t>
            </a:r>
            <a:r>
              <a:rPr lang="en-US" altLang="zh-TW" sz="1600" b="0" i="1" dirty="0">
                <a:solidFill>
                  <a:srgbClr val="000000"/>
                </a:solidFill>
                <a:effectLst/>
                <a:latin typeface="Times New Roman" panose="02020603050405020304" pitchFamily="18" charset="0"/>
              </a:rPr>
              <a:t>Joint Time-Frequency Analysis: Methods and Applications</a:t>
            </a:r>
            <a:r>
              <a:rPr lang="en-US" altLang="zh-TW" sz="1600" b="0" i="0" dirty="0">
                <a:solidFill>
                  <a:srgbClr val="000000"/>
                </a:solidFill>
                <a:effectLst/>
                <a:latin typeface="Times New Roman" panose="02020603050405020304" pitchFamily="18" charset="0"/>
              </a:rPr>
              <a:t>, Prentice-Hall, 1996.</a:t>
            </a:r>
            <a:endParaRPr lang="en-US" altLang="zh-TW" sz="1200" b="0" i="0" dirty="0">
              <a:solidFill>
                <a:srgbClr val="000000"/>
              </a:solidFill>
              <a:effectLst/>
              <a:latin typeface="Times New Roman" panose="02020603050405020304" pitchFamily="18" charset="0"/>
            </a:endParaRPr>
          </a:p>
          <a:p>
            <a:pPr marL="228600" indent="-228600">
              <a:lnSpc>
                <a:spcPct val="200000"/>
              </a:lnSpc>
              <a:buFont typeface="+mj-lt"/>
              <a:buAutoNum type="arabicPeriod"/>
            </a:pPr>
            <a:r>
              <a:rPr lang="en-US" altLang="zh-TW" sz="1600" b="0" i="0" dirty="0">
                <a:solidFill>
                  <a:srgbClr val="000000"/>
                </a:solidFill>
                <a:effectLst/>
                <a:latin typeface="Times New Roman" panose="02020603050405020304" pitchFamily="18" charset="0"/>
              </a:rPr>
              <a:t>· S. </a:t>
            </a:r>
            <a:r>
              <a:rPr lang="en-US" altLang="zh-TW" sz="1600" b="0" i="0" dirty="0" err="1">
                <a:solidFill>
                  <a:srgbClr val="000000"/>
                </a:solidFill>
                <a:effectLst/>
                <a:latin typeface="Times New Roman" panose="02020603050405020304" pitchFamily="18" charset="0"/>
              </a:rPr>
              <a:t>Mallat</a:t>
            </a:r>
            <a:r>
              <a:rPr lang="en-US" altLang="zh-TW" sz="1600" b="0" i="0" dirty="0">
                <a:solidFill>
                  <a:srgbClr val="000000"/>
                </a:solidFill>
                <a:effectLst/>
                <a:latin typeface="Times New Roman" panose="02020603050405020304" pitchFamily="18" charset="0"/>
              </a:rPr>
              <a:t>, </a:t>
            </a:r>
            <a:r>
              <a:rPr lang="en-US" altLang="zh-TW" sz="1600" b="0" i="1" dirty="0">
                <a:solidFill>
                  <a:srgbClr val="000000"/>
                </a:solidFill>
                <a:effectLst/>
                <a:latin typeface="Times New Roman" panose="02020603050405020304" pitchFamily="18" charset="0"/>
              </a:rPr>
              <a:t>A Wavelet Tour of Signal Processing: The Sparse Way</a:t>
            </a:r>
            <a:r>
              <a:rPr lang="en-US" altLang="zh-TW" sz="1600" b="0" i="0" dirty="0">
                <a:solidFill>
                  <a:srgbClr val="000000"/>
                </a:solidFill>
                <a:effectLst/>
                <a:latin typeface="Times New Roman" panose="02020603050405020304" pitchFamily="18" charset="0"/>
              </a:rPr>
              <a:t>, Academic Press, 3rd  edition, 2009.</a:t>
            </a:r>
            <a:endParaRPr lang="en-US" altLang="zh-TW" sz="1200" dirty="0">
              <a:latin typeface="Times New Roman" panose="02020603050405020304" pitchFamily="18" charset="0"/>
            </a:endParaRPr>
          </a:p>
        </p:txBody>
      </p:sp>
    </p:spTree>
    <p:extLst>
      <p:ext uri="{BB962C8B-B14F-4D97-AF65-F5344CB8AC3E}">
        <p14:creationId xmlns:p14="http://schemas.microsoft.com/office/powerpoint/2010/main" val="34159094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 name="AutoShape 8">
            <a:extLst>
              <a:ext uri="{FF2B5EF4-FFF2-40B4-BE49-F238E27FC236}">
                <a16:creationId xmlns:a16="http://schemas.microsoft.com/office/drawing/2014/main" id="{6FA5D0CD-1FC5-4142-A442-99B7B5486D00}"/>
              </a:ext>
            </a:extLst>
          </p:cNvPr>
          <p:cNvSpPr>
            <a:spLocks noChangeAspect="1" noChangeArrowheads="1"/>
          </p:cNvSpPr>
          <p:nvPr/>
        </p:nvSpPr>
        <p:spPr bwMode="auto">
          <a:xfrm>
            <a:off x="4698836" y="3199411"/>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23" name="文字方塊 22">
            <a:extLst>
              <a:ext uri="{FF2B5EF4-FFF2-40B4-BE49-F238E27FC236}">
                <a16:creationId xmlns:a16="http://schemas.microsoft.com/office/drawing/2014/main" id="{17A0C541-810B-4FA1-82BB-AE89FCFDEFF7}"/>
              </a:ext>
            </a:extLst>
          </p:cNvPr>
          <p:cNvSpPr txBox="1"/>
          <p:nvPr/>
        </p:nvSpPr>
        <p:spPr>
          <a:xfrm>
            <a:off x="0" y="513951"/>
            <a:ext cx="12192000" cy="707886"/>
          </a:xfrm>
          <a:prstGeom prst="rect">
            <a:avLst/>
          </a:prstGeom>
          <a:noFill/>
        </p:spPr>
        <p:txBody>
          <a:bodyPr wrap="square" rtlCol="0">
            <a:spAutoFit/>
          </a:bodyPr>
          <a:lstStyle/>
          <a:p>
            <a:pPr algn="ctr"/>
            <a:r>
              <a:rPr lang="en-US" altLang="zh-TW" sz="4000" b="0" i="0" dirty="0">
                <a:effectLst/>
                <a:latin typeface="Times New Roman" panose="02020603050405020304" pitchFamily="18" charset="0"/>
                <a:ea typeface="微軟正黑體" panose="020B0604030504040204" pitchFamily="34" charset="-120"/>
              </a:rPr>
              <a:t>Introduction</a:t>
            </a:r>
            <a:endParaRPr lang="zh-TW" altLang="en-US" sz="3200" dirty="0">
              <a:latin typeface="Times New Roman" panose="02020603050405020304" pitchFamily="18" charset="0"/>
              <a:ea typeface="微軟正黑體" panose="020B0604030504040204" pitchFamily="34" charset="-120"/>
            </a:endParaRPr>
          </a:p>
        </p:txBody>
      </p:sp>
      <p:sp>
        <p:nvSpPr>
          <p:cNvPr id="2" name="文字方塊 1">
            <a:extLst>
              <a:ext uri="{FF2B5EF4-FFF2-40B4-BE49-F238E27FC236}">
                <a16:creationId xmlns:a16="http://schemas.microsoft.com/office/drawing/2014/main" id="{AC60DCBC-8FE8-4B4F-8CBE-1425EC11892B}"/>
              </a:ext>
            </a:extLst>
          </p:cNvPr>
          <p:cNvSpPr txBox="1"/>
          <p:nvPr/>
        </p:nvSpPr>
        <p:spPr>
          <a:xfrm>
            <a:off x="1672099" y="1401079"/>
            <a:ext cx="6053473" cy="5913157"/>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zh-TW" altLang="en-US" sz="3200" spc="300" dirty="0">
                <a:latin typeface="Times New Roman" panose="02020603050405020304" pitchFamily="18" charset="0"/>
                <a:ea typeface="微軟正黑體" panose="020B0604030504040204" pitchFamily="34" charset="-120"/>
              </a:rPr>
              <a:t>研究動機與背景</a:t>
            </a:r>
            <a:endParaRPr lang="en-US" altLang="zh-TW" sz="3200" spc="300" dirty="0">
              <a:latin typeface="Times New Roman" panose="02020603050405020304" pitchFamily="18" charset="0"/>
              <a:ea typeface="微軟正黑體" panose="020B0604030504040204" pitchFamily="34" charset="-120"/>
            </a:endParaRPr>
          </a:p>
          <a:p>
            <a:pPr marL="342900" indent="-342900">
              <a:lnSpc>
                <a:spcPct val="150000"/>
              </a:lnSpc>
              <a:buFont typeface="Arial" panose="020B0604020202020204" pitchFamily="34" charset="0"/>
              <a:buChar char="•"/>
            </a:pPr>
            <a:r>
              <a:rPr lang="zh-TW" altLang="en-US" sz="3200" spc="300" dirty="0">
                <a:latin typeface="Times New Roman" panose="02020603050405020304" pitchFamily="18" charset="0"/>
                <a:ea typeface="微軟正黑體" panose="020B0604030504040204" pitchFamily="34" charset="-120"/>
              </a:rPr>
              <a:t>醫學影像壓縮評估方式</a:t>
            </a:r>
            <a:endParaRPr lang="en-US" altLang="zh-TW" sz="3200" spc="300" dirty="0">
              <a:latin typeface="Times New Roman" panose="02020603050405020304" pitchFamily="18" charset="0"/>
              <a:ea typeface="微軟正黑體" panose="020B0604030504040204" pitchFamily="34" charset="-120"/>
            </a:endParaRPr>
          </a:p>
          <a:p>
            <a:pPr marL="342900" indent="-342900">
              <a:lnSpc>
                <a:spcPct val="150000"/>
              </a:lnSpc>
              <a:buFont typeface="Arial" panose="020B0604020202020204" pitchFamily="34" charset="0"/>
              <a:buChar char="•"/>
            </a:pPr>
            <a:r>
              <a:rPr lang="zh-TW" altLang="en-US" sz="3200" spc="300" dirty="0">
                <a:latin typeface="Times New Roman" panose="02020603050405020304" pitchFamily="18" charset="0"/>
                <a:ea typeface="微軟正黑體" panose="020B0604030504040204" pitchFamily="34" charset="-120"/>
              </a:rPr>
              <a:t>演算法整體流程</a:t>
            </a:r>
            <a:endParaRPr lang="en-US" altLang="zh-TW" sz="3200" spc="300" dirty="0">
              <a:latin typeface="Times New Roman" panose="02020603050405020304" pitchFamily="18" charset="0"/>
              <a:ea typeface="微軟正黑體" panose="020B0604030504040204" pitchFamily="34" charset="-120"/>
            </a:endParaRPr>
          </a:p>
          <a:p>
            <a:pPr marL="342900" indent="-342900">
              <a:lnSpc>
                <a:spcPct val="150000"/>
              </a:lnSpc>
              <a:buFont typeface="Arial" panose="020B0604020202020204" pitchFamily="34" charset="0"/>
              <a:buChar char="•"/>
            </a:pPr>
            <a:r>
              <a:rPr lang="zh-TW" altLang="en-US" sz="3200" spc="300" dirty="0">
                <a:latin typeface="Times New Roman" panose="02020603050405020304" pitchFamily="18" charset="0"/>
                <a:ea typeface="微軟正黑體" panose="020B0604030504040204" pitchFamily="34" charset="-120"/>
              </a:rPr>
              <a:t>核心技術</a:t>
            </a:r>
            <a:r>
              <a:rPr lang="en-US" altLang="zh-TW" sz="3200" spc="300" dirty="0">
                <a:latin typeface="Times New Roman" panose="02020603050405020304" pitchFamily="18" charset="0"/>
                <a:ea typeface="微軟正黑體" panose="020B0604030504040204" pitchFamily="34" charset="-120"/>
              </a:rPr>
              <a:t>:DWT</a:t>
            </a:r>
            <a:r>
              <a:rPr lang="zh-TW" altLang="en-US" sz="3200" spc="300" dirty="0">
                <a:latin typeface="Times New Roman" panose="02020603050405020304" pitchFamily="18" charset="0"/>
                <a:ea typeface="微軟正黑體" panose="020B0604030504040204" pitchFamily="34" charset="-120"/>
              </a:rPr>
              <a:t>與</a:t>
            </a:r>
            <a:r>
              <a:rPr lang="en-US" altLang="zh-TW" sz="3200" spc="300" dirty="0">
                <a:latin typeface="Times New Roman" panose="02020603050405020304" pitchFamily="18" charset="0"/>
                <a:ea typeface="微軟正黑體" panose="020B0604030504040204" pitchFamily="34" charset="-120"/>
              </a:rPr>
              <a:t>WDR</a:t>
            </a:r>
          </a:p>
          <a:p>
            <a:pPr marL="342900" indent="-342900">
              <a:lnSpc>
                <a:spcPct val="150000"/>
              </a:lnSpc>
              <a:buFont typeface="Arial" panose="020B0604020202020204" pitchFamily="34" charset="0"/>
              <a:buChar char="•"/>
            </a:pPr>
            <a:r>
              <a:rPr lang="en-US" altLang="zh-TW" sz="3200" spc="300" dirty="0">
                <a:latin typeface="Times New Roman" panose="02020603050405020304" pitchFamily="18" charset="0"/>
                <a:ea typeface="微軟正黑體" panose="020B0604030504040204" pitchFamily="34" charset="-120"/>
              </a:rPr>
              <a:t>CWDR</a:t>
            </a:r>
            <a:r>
              <a:rPr lang="zh-TW" altLang="en-US" sz="3200" spc="300" dirty="0">
                <a:latin typeface="Times New Roman" panose="02020603050405020304" pitchFamily="18" charset="0"/>
                <a:ea typeface="微軟正黑體" panose="020B0604030504040204" pitchFamily="34" charset="-120"/>
              </a:rPr>
              <a:t>方法詳解</a:t>
            </a:r>
            <a:endParaRPr lang="en-US" altLang="zh-TW" sz="3200" spc="300" dirty="0">
              <a:latin typeface="Times New Roman" panose="02020603050405020304" pitchFamily="18" charset="0"/>
              <a:ea typeface="微軟正黑體" panose="020B0604030504040204" pitchFamily="34" charset="-120"/>
            </a:endParaRPr>
          </a:p>
          <a:p>
            <a:pPr marL="342900" indent="-342900">
              <a:lnSpc>
                <a:spcPct val="150000"/>
              </a:lnSpc>
              <a:buFont typeface="Arial" panose="020B0604020202020204" pitchFamily="34" charset="0"/>
              <a:buChar char="•"/>
            </a:pPr>
            <a:r>
              <a:rPr lang="zh-TW" altLang="en-US" sz="3200" spc="300" dirty="0">
                <a:latin typeface="Times New Roman" panose="02020603050405020304" pitchFamily="18" charset="0"/>
                <a:ea typeface="微軟正黑體" panose="020B0604030504040204" pitchFamily="34" charset="-120"/>
              </a:rPr>
              <a:t>實驗結果與結論</a:t>
            </a:r>
            <a:endParaRPr lang="en-US" altLang="zh-TW" sz="3200" spc="300" dirty="0">
              <a:latin typeface="Times New Roman" panose="02020603050405020304" pitchFamily="18" charset="0"/>
              <a:ea typeface="微軟正黑體" panose="020B0604030504040204" pitchFamily="34" charset="-120"/>
            </a:endParaRPr>
          </a:p>
          <a:p>
            <a:pPr marL="342900" indent="-342900">
              <a:lnSpc>
                <a:spcPct val="150000"/>
              </a:lnSpc>
              <a:buFont typeface="Arial" panose="020B0604020202020204" pitchFamily="34" charset="0"/>
              <a:buChar char="•"/>
            </a:pPr>
            <a:r>
              <a:rPr lang="en-US" altLang="zh-TW" sz="3200" spc="300" dirty="0">
                <a:latin typeface="Times New Roman" panose="02020603050405020304" pitchFamily="18" charset="0"/>
                <a:ea typeface="微軟正黑體" panose="020B0604030504040204" pitchFamily="34" charset="-120"/>
              </a:rPr>
              <a:t>Reference</a:t>
            </a:r>
          </a:p>
          <a:p>
            <a:pPr marL="342900" indent="-342900">
              <a:lnSpc>
                <a:spcPct val="150000"/>
              </a:lnSpc>
              <a:buFont typeface="Arial" panose="020B0604020202020204" pitchFamily="34" charset="0"/>
              <a:buChar char="•"/>
            </a:pPr>
            <a:endParaRPr lang="zh-TW" altLang="en-US" sz="3200" spc="300" dirty="0">
              <a:latin typeface="Times New Roman" panose="02020603050405020304" pitchFamily="18" charset="0"/>
              <a:ea typeface="微軟正黑體" panose="020B0604030504040204" pitchFamily="34" charset="-120"/>
            </a:endParaRPr>
          </a:p>
        </p:txBody>
      </p:sp>
    </p:spTree>
    <p:extLst>
      <p:ext uri="{BB962C8B-B14F-4D97-AF65-F5344CB8AC3E}">
        <p14:creationId xmlns:p14="http://schemas.microsoft.com/office/powerpoint/2010/main" val="12048891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 name="AutoShape 8">
            <a:extLst>
              <a:ext uri="{FF2B5EF4-FFF2-40B4-BE49-F238E27FC236}">
                <a16:creationId xmlns:a16="http://schemas.microsoft.com/office/drawing/2014/main" id="{6FA5D0CD-1FC5-4142-A442-99B7B5486D00}"/>
              </a:ext>
            </a:extLst>
          </p:cNvPr>
          <p:cNvSpPr>
            <a:spLocks noChangeAspect="1" noChangeArrowheads="1"/>
          </p:cNvSpPr>
          <p:nvPr/>
        </p:nvSpPr>
        <p:spPr bwMode="auto">
          <a:xfrm>
            <a:off x="4698836" y="372511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23" name="文字方塊 22">
            <a:extLst>
              <a:ext uri="{FF2B5EF4-FFF2-40B4-BE49-F238E27FC236}">
                <a16:creationId xmlns:a16="http://schemas.microsoft.com/office/drawing/2014/main" id="{17A0C541-810B-4FA1-82BB-AE89FCFDEFF7}"/>
              </a:ext>
            </a:extLst>
          </p:cNvPr>
          <p:cNvSpPr txBox="1"/>
          <p:nvPr/>
        </p:nvSpPr>
        <p:spPr>
          <a:xfrm>
            <a:off x="0" y="454684"/>
            <a:ext cx="12192000" cy="707886"/>
          </a:xfrm>
          <a:prstGeom prst="rect">
            <a:avLst/>
          </a:prstGeom>
          <a:noFill/>
        </p:spPr>
        <p:txBody>
          <a:bodyPr wrap="square" rtlCol="0">
            <a:spAutoFit/>
          </a:bodyPr>
          <a:lstStyle/>
          <a:p>
            <a:pPr algn="ctr"/>
            <a:r>
              <a:rPr lang="zh-TW" altLang="en-US" sz="4000" dirty="0">
                <a:ea typeface="微軟正黑體" panose="020B0604030504040204" pitchFamily="34" charset="-120"/>
              </a:rPr>
              <a:t>研究動機與背景</a:t>
            </a:r>
            <a:endParaRPr lang="en-US" altLang="zh-TW" sz="4000" dirty="0">
              <a:ea typeface="微軟正黑體" panose="020B0604030504040204" pitchFamily="34" charset="-120"/>
            </a:endParaRPr>
          </a:p>
        </p:txBody>
      </p:sp>
      <p:sp>
        <p:nvSpPr>
          <p:cNvPr id="12" name="文字方塊 11">
            <a:extLst>
              <a:ext uri="{FF2B5EF4-FFF2-40B4-BE49-F238E27FC236}">
                <a16:creationId xmlns:a16="http://schemas.microsoft.com/office/drawing/2014/main" id="{2FC9174B-3CEE-491E-A96A-FC051ABDE56D}"/>
              </a:ext>
            </a:extLst>
          </p:cNvPr>
          <p:cNvSpPr txBox="1"/>
          <p:nvPr/>
        </p:nvSpPr>
        <p:spPr>
          <a:xfrm>
            <a:off x="342027" y="2174548"/>
            <a:ext cx="5995951" cy="872418"/>
          </a:xfrm>
          <a:prstGeom prst="rect">
            <a:avLst/>
          </a:prstGeom>
          <a:noFill/>
        </p:spPr>
        <p:txBody>
          <a:bodyPr wrap="square" rtlCol="0">
            <a:spAutoFit/>
          </a:bodyPr>
          <a:lstStyle/>
          <a:p>
            <a:pPr marL="0" marR="0" lvl="0" indent="0" algn="l" defTabSz="914400" rtl="0" eaLnBrk="0" fontAlgn="base" latinLnBrk="0" hangingPunct="0">
              <a:lnSpc>
                <a:spcPct val="150000"/>
              </a:lnSpc>
              <a:spcBef>
                <a:spcPct val="0"/>
              </a:spcBef>
              <a:spcAft>
                <a:spcPct val="0"/>
              </a:spcAft>
              <a:buClrTx/>
              <a:buSzTx/>
              <a:buFontTx/>
              <a:buChar char="•"/>
              <a:tabLst/>
            </a:pPr>
            <a:r>
              <a:rPr kumimoji="0" lang="zh-TW" altLang="en-US" sz="1800" b="1" i="0" u="none" strike="noStrike" cap="none" normalizeH="0" baseline="0" dirty="0">
                <a:ln>
                  <a:noFill/>
                </a:ln>
                <a:solidFill>
                  <a:schemeClr val="tx1"/>
                </a:solidFill>
                <a:effectLst/>
                <a:latin typeface="Times New Roman" panose="02020603050405020304" pitchFamily="18" charset="0"/>
                <a:ea typeface="微軟正黑體" panose="020B0604030504040204" pitchFamily="34" charset="-120"/>
              </a:rPr>
              <a:t>顯微影像</a:t>
            </a:r>
            <a:r>
              <a:rPr kumimoji="0" lang="en-US" altLang="zh-TW" sz="1800" b="1" i="0" u="none" strike="noStrike" cap="none" normalizeH="0" baseline="0" dirty="0">
                <a:ln>
                  <a:noFill/>
                </a:ln>
                <a:solidFill>
                  <a:schemeClr val="tx1"/>
                </a:solidFill>
                <a:effectLst/>
                <a:latin typeface="Times New Roman" panose="02020603050405020304" pitchFamily="18" charset="0"/>
                <a:ea typeface="微軟正黑體" panose="020B0604030504040204" pitchFamily="34" charset="-120"/>
              </a:rPr>
              <a:t>(WSI)</a:t>
            </a:r>
            <a:r>
              <a:rPr kumimoji="0" lang="zh-TW" altLang="en-US" sz="1800" b="1" i="0" u="none" strike="noStrike" cap="none" normalizeH="0" baseline="0" dirty="0">
                <a:ln>
                  <a:noFill/>
                </a:ln>
                <a:solidFill>
                  <a:schemeClr val="tx1"/>
                </a:solidFill>
                <a:effectLst/>
                <a:latin typeface="Times New Roman" panose="02020603050405020304" pitchFamily="18" charset="0"/>
                <a:ea typeface="微軟正黑體" panose="020B0604030504040204" pitchFamily="34" charset="-120"/>
              </a:rPr>
              <a:t>龐大</a:t>
            </a:r>
            <a:r>
              <a:rPr kumimoji="0" lang="en-US" altLang="zh-TW" sz="1800" b="1" i="0" u="none" strike="noStrike" cap="none" normalizeH="0" baseline="0" dirty="0">
                <a:ln>
                  <a:noFill/>
                </a:ln>
                <a:solidFill>
                  <a:schemeClr val="tx1"/>
                </a:solidFill>
                <a:effectLst/>
                <a:latin typeface="Times New Roman" panose="02020603050405020304" pitchFamily="18" charset="0"/>
                <a:ea typeface="微軟正黑體" panose="020B0604030504040204" pitchFamily="34" charset="-120"/>
              </a:rPr>
              <a:t>:</a:t>
            </a:r>
            <a:r>
              <a:rPr lang="zh-TW" altLang="en-US" sz="1800" b="0" i="0" dirty="0">
                <a:solidFill>
                  <a:srgbClr val="263238"/>
                </a:solidFill>
                <a:effectLst/>
                <a:latin typeface="Times New Roman" panose="02020603050405020304" pitchFamily="18" charset="0"/>
                <a:ea typeface="微軟正黑體" panose="020B0604030504040204" pitchFamily="34" charset="-120"/>
              </a:rPr>
              <a:t>單次實驗可產生數百 </a:t>
            </a:r>
            <a:r>
              <a:rPr lang="en-US" altLang="zh-TW" sz="1800" b="0" i="0" dirty="0">
                <a:solidFill>
                  <a:srgbClr val="263238"/>
                </a:solidFill>
                <a:effectLst/>
                <a:latin typeface="Times New Roman" panose="02020603050405020304" pitchFamily="18" charset="0"/>
                <a:ea typeface="微軟正黑體" panose="020B0604030504040204" pitchFamily="34" charset="-120"/>
              </a:rPr>
              <a:t>GB </a:t>
            </a:r>
            <a:r>
              <a:rPr lang="zh-TW" altLang="en-US" sz="1800" b="0" i="0" dirty="0">
                <a:solidFill>
                  <a:srgbClr val="263238"/>
                </a:solidFill>
                <a:effectLst/>
                <a:latin typeface="Times New Roman" panose="02020603050405020304" pitchFamily="18" charset="0"/>
                <a:ea typeface="微軟正黑體" panose="020B0604030504040204" pitchFamily="34" charset="-120"/>
              </a:rPr>
              <a:t>數據，儲存成本高昂。</a:t>
            </a:r>
            <a:endParaRPr lang="en-US" altLang="zh-TW" sz="2000" dirty="0">
              <a:solidFill>
                <a:schemeClr val="tx1"/>
              </a:solidFill>
              <a:latin typeface="微軟正黑體" panose="020B0604030504040204" pitchFamily="34" charset="-120"/>
              <a:ea typeface="微軟正黑體" panose="020B0604030504040204" pitchFamily="34" charset="-120"/>
            </a:endParaRPr>
          </a:p>
        </p:txBody>
      </p:sp>
      <p:sp>
        <p:nvSpPr>
          <p:cNvPr id="2" name="文字方塊 1">
            <a:extLst>
              <a:ext uri="{FF2B5EF4-FFF2-40B4-BE49-F238E27FC236}">
                <a16:creationId xmlns:a16="http://schemas.microsoft.com/office/drawing/2014/main" id="{B357E8CA-444D-45B8-B575-18C755FA5226}"/>
              </a:ext>
            </a:extLst>
          </p:cNvPr>
          <p:cNvSpPr txBox="1"/>
          <p:nvPr/>
        </p:nvSpPr>
        <p:spPr>
          <a:xfrm>
            <a:off x="221180" y="1633918"/>
            <a:ext cx="2519835" cy="461665"/>
          </a:xfrm>
          <a:prstGeom prst="rect">
            <a:avLst/>
          </a:prstGeom>
          <a:noFill/>
        </p:spPr>
        <p:txBody>
          <a:bodyPr wrap="square" rtlCol="0">
            <a:spAutoFit/>
          </a:bodyPr>
          <a:lstStyle/>
          <a:p>
            <a:r>
              <a:rPr lang="zh-TW" altLang="en-US" sz="2400" b="1" dirty="0">
                <a:latin typeface="微軟正黑體" panose="020B0604030504040204" pitchFamily="34" charset="-120"/>
                <a:ea typeface="微軟正黑體" panose="020B0604030504040204" pitchFamily="34" charset="-120"/>
              </a:rPr>
              <a:t>檔案過大的挑戰</a:t>
            </a:r>
          </a:p>
        </p:txBody>
      </p:sp>
      <p:sp>
        <p:nvSpPr>
          <p:cNvPr id="10" name="文字方塊 9">
            <a:extLst>
              <a:ext uri="{FF2B5EF4-FFF2-40B4-BE49-F238E27FC236}">
                <a16:creationId xmlns:a16="http://schemas.microsoft.com/office/drawing/2014/main" id="{80A129A4-2681-45A1-A4D5-894BB5E7FACD}"/>
              </a:ext>
            </a:extLst>
          </p:cNvPr>
          <p:cNvSpPr txBox="1"/>
          <p:nvPr/>
        </p:nvSpPr>
        <p:spPr>
          <a:xfrm>
            <a:off x="221180" y="4891695"/>
            <a:ext cx="2519835" cy="461665"/>
          </a:xfrm>
          <a:prstGeom prst="rect">
            <a:avLst/>
          </a:prstGeom>
          <a:noFill/>
        </p:spPr>
        <p:txBody>
          <a:bodyPr wrap="square" rtlCol="0">
            <a:spAutoFit/>
          </a:bodyPr>
          <a:lstStyle/>
          <a:p>
            <a:r>
              <a:rPr lang="zh-TW" altLang="en-US" sz="2400" b="1" dirty="0">
                <a:latin typeface="微軟正黑體" panose="020B0604030504040204" pitchFamily="34" charset="-120"/>
                <a:ea typeface="微軟正黑體" panose="020B0604030504040204" pitchFamily="34" charset="-120"/>
              </a:rPr>
              <a:t>臨床需求</a:t>
            </a:r>
          </a:p>
        </p:txBody>
      </p:sp>
      <p:pic>
        <p:nvPicPr>
          <p:cNvPr id="4" name="圖片 3">
            <a:extLst>
              <a:ext uri="{FF2B5EF4-FFF2-40B4-BE49-F238E27FC236}">
                <a16:creationId xmlns:a16="http://schemas.microsoft.com/office/drawing/2014/main" id="{7599910E-768A-4408-B8E9-69CC25FC69E7}"/>
              </a:ext>
            </a:extLst>
          </p:cNvPr>
          <p:cNvPicPr>
            <a:picLocks noChangeAspect="1"/>
          </p:cNvPicPr>
          <p:nvPr/>
        </p:nvPicPr>
        <p:blipFill>
          <a:blip r:embed="rId3"/>
          <a:stretch>
            <a:fillRect/>
          </a:stretch>
        </p:blipFill>
        <p:spPr>
          <a:xfrm>
            <a:off x="6508228" y="1720646"/>
            <a:ext cx="4846688" cy="4313734"/>
          </a:xfrm>
          <a:prstGeom prst="rect">
            <a:avLst/>
          </a:prstGeom>
        </p:spPr>
      </p:pic>
      <p:sp>
        <p:nvSpPr>
          <p:cNvPr id="6" name="文字方塊 5">
            <a:extLst>
              <a:ext uri="{FF2B5EF4-FFF2-40B4-BE49-F238E27FC236}">
                <a16:creationId xmlns:a16="http://schemas.microsoft.com/office/drawing/2014/main" id="{03BDF301-A755-472A-B579-C33F8D944001}"/>
              </a:ext>
            </a:extLst>
          </p:cNvPr>
          <p:cNvSpPr txBox="1"/>
          <p:nvPr/>
        </p:nvSpPr>
        <p:spPr>
          <a:xfrm>
            <a:off x="8746599" y="6132312"/>
            <a:ext cx="914400" cy="307777"/>
          </a:xfrm>
          <a:prstGeom prst="rect">
            <a:avLst/>
          </a:prstGeom>
          <a:ln w="3175">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zh-TW" altLang="en-US" dirty="0">
                <a:ln>
                  <a:solidFill>
                    <a:schemeClr val="tx1"/>
                  </a:solidFill>
                </a:ln>
              </a:rPr>
              <a:t>顯微影像</a:t>
            </a:r>
          </a:p>
        </p:txBody>
      </p:sp>
      <p:sp>
        <p:nvSpPr>
          <p:cNvPr id="13" name="文字方塊 12">
            <a:extLst>
              <a:ext uri="{FF2B5EF4-FFF2-40B4-BE49-F238E27FC236}">
                <a16:creationId xmlns:a16="http://schemas.microsoft.com/office/drawing/2014/main" id="{8ADE6AFB-D262-42B6-8014-D28FEF3C6781}"/>
              </a:ext>
            </a:extLst>
          </p:cNvPr>
          <p:cNvSpPr txBox="1"/>
          <p:nvPr/>
        </p:nvSpPr>
        <p:spPr>
          <a:xfrm>
            <a:off x="342029" y="3056572"/>
            <a:ext cx="5926150" cy="1754326"/>
          </a:xfrm>
          <a:prstGeom prst="rect">
            <a:avLst/>
          </a:prstGeom>
          <a:noFill/>
        </p:spPr>
        <p:txBody>
          <a:bodyPr wrap="square">
            <a:spAutoFit/>
          </a:bodyPr>
          <a:lstStyle/>
          <a:p>
            <a:pPr algn="l">
              <a:buFont typeface="Arial" panose="020B0604020202020204" pitchFamily="34" charset="0"/>
              <a:buChar char="•"/>
            </a:pPr>
            <a:r>
              <a:rPr lang="zh-TW" altLang="en-US" sz="1800" b="1" i="0" dirty="0">
                <a:solidFill>
                  <a:srgbClr val="263238"/>
                </a:solidFill>
                <a:effectLst/>
                <a:latin typeface="Times New Roman" panose="02020603050405020304" pitchFamily="18" charset="0"/>
                <a:ea typeface="微軟正黑體" panose="020B0604030504040204" pitchFamily="34" charset="-120"/>
              </a:rPr>
              <a:t>現有壓縮的兩難：</a:t>
            </a:r>
            <a:endParaRPr lang="zh-TW" altLang="en-US" sz="1800" b="0" i="0" dirty="0">
              <a:solidFill>
                <a:srgbClr val="263238"/>
              </a:solidFill>
              <a:effectLst/>
              <a:latin typeface="Times New Roman" panose="02020603050405020304" pitchFamily="18" charset="0"/>
              <a:ea typeface="微軟正黑體" panose="020B0604030504040204" pitchFamily="34" charset="-120"/>
            </a:endParaRPr>
          </a:p>
          <a:p>
            <a:pPr marL="742950" lvl="1" indent="-285750" algn="l">
              <a:buFont typeface="Arial" panose="020B0604020202020204" pitchFamily="34" charset="0"/>
              <a:buChar char="•"/>
            </a:pPr>
            <a:r>
              <a:rPr lang="en-US" altLang="zh-TW" sz="1800" b="0" i="0" dirty="0">
                <a:solidFill>
                  <a:srgbClr val="263238"/>
                </a:solidFill>
                <a:effectLst/>
                <a:latin typeface="Times New Roman" panose="02020603050405020304" pitchFamily="18" charset="0"/>
                <a:ea typeface="微軟正黑體" panose="020B0604030504040204" pitchFamily="34" charset="-120"/>
              </a:rPr>
              <a:t>JPEG (</a:t>
            </a:r>
            <a:r>
              <a:rPr lang="zh-TW" altLang="en-US" sz="1800" b="0" i="0" dirty="0">
                <a:solidFill>
                  <a:srgbClr val="263238"/>
                </a:solidFill>
                <a:effectLst/>
                <a:latin typeface="Times New Roman" panose="02020603050405020304" pitchFamily="18" charset="0"/>
                <a:ea typeface="微軟正黑體" panose="020B0604030504040204" pitchFamily="34" charset="-120"/>
              </a:rPr>
              <a:t>有損</a:t>
            </a:r>
            <a:r>
              <a:rPr lang="en-US" altLang="zh-TW" sz="1800" b="0" i="0" dirty="0">
                <a:solidFill>
                  <a:srgbClr val="263238"/>
                </a:solidFill>
                <a:effectLst/>
                <a:latin typeface="Times New Roman" panose="02020603050405020304" pitchFamily="18" charset="0"/>
                <a:ea typeface="微軟正黑體" panose="020B0604030504040204" pitchFamily="34" charset="-120"/>
              </a:rPr>
              <a:t>)</a:t>
            </a:r>
            <a:r>
              <a:rPr lang="zh-TW" altLang="en-US" sz="1800" b="0" i="0" dirty="0">
                <a:solidFill>
                  <a:srgbClr val="263238"/>
                </a:solidFill>
                <a:effectLst/>
                <a:latin typeface="Times New Roman" panose="02020603050405020304" pitchFamily="18" charset="0"/>
                <a:ea typeface="微軟正黑體" panose="020B0604030504040204" pitchFamily="34" charset="-120"/>
              </a:rPr>
              <a:t>：產生區塊效應</a:t>
            </a:r>
            <a:r>
              <a:rPr lang="en-US" altLang="zh-TW" sz="1600" dirty="0"/>
              <a:t>(Blocking Artifacts)</a:t>
            </a:r>
            <a:r>
              <a:rPr lang="zh-TW" altLang="en-US" sz="1800" b="0" i="0" dirty="0">
                <a:solidFill>
                  <a:srgbClr val="263238"/>
                </a:solidFill>
                <a:effectLst/>
                <a:latin typeface="Times New Roman" panose="02020603050405020304" pitchFamily="18" charset="0"/>
                <a:ea typeface="微軟正黑體" panose="020B0604030504040204" pitchFamily="34" charset="-120"/>
              </a:rPr>
              <a:t>，誤導診斷。</a:t>
            </a:r>
            <a:endParaRPr lang="en-US" altLang="zh-TW" sz="1800" b="0" i="0" dirty="0">
              <a:solidFill>
                <a:srgbClr val="263238"/>
              </a:solidFill>
              <a:effectLst/>
              <a:latin typeface="Times New Roman" panose="02020603050405020304" pitchFamily="18" charset="0"/>
              <a:ea typeface="微軟正黑體" panose="020B0604030504040204" pitchFamily="34" charset="-120"/>
            </a:endParaRPr>
          </a:p>
          <a:p>
            <a:pPr marL="742950" lvl="1" indent="-285750" algn="l">
              <a:buFont typeface="Arial" panose="020B0604020202020204" pitchFamily="34" charset="0"/>
              <a:buChar char="•"/>
            </a:pPr>
            <a:r>
              <a:rPr lang="en-US" altLang="zh-TW" sz="1800" b="0" i="0" dirty="0">
                <a:solidFill>
                  <a:srgbClr val="263238"/>
                </a:solidFill>
                <a:effectLst/>
                <a:latin typeface="Times New Roman" panose="02020603050405020304" pitchFamily="18" charset="0"/>
                <a:ea typeface="微軟正黑體" panose="020B0604030504040204" pitchFamily="34" charset="-120"/>
              </a:rPr>
              <a:t>JPEG2000:</a:t>
            </a:r>
            <a:r>
              <a:rPr lang="zh-TW" altLang="en-US" sz="1800" b="0" i="0" dirty="0">
                <a:solidFill>
                  <a:srgbClr val="263238"/>
                </a:solidFill>
                <a:effectLst/>
                <a:latin typeface="Times New Roman" panose="02020603050405020304" pitchFamily="18" charset="0"/>
                <a:ea typeface="微軟正黑體" panose="020B0604030504040204" pitchFamily="34" charset="-120"/>
              </a:rPr>
              <a:t>目前的醫療標準，但在超高壓縮比時圖像會變得模糊。</a:t>
            </a:r>
          </a:p>
          <a:p>
            <a:pPr marL="742950" lvl="1" indent="-285750" algn="l">
              <a:buFont typeface="Arial" panose="020B0604020202020204" pitchFamily="34" charset="0"/>
              <a:buChar char="•"/>
            </a:pPr>
            <a:r>
              <a:rPr lang="en-US" altLang="zh-TW" sz="1800" b="0" i="0" dirty="0">
                <a:solidFill>
                  <a:srgbClr val="263238"/>
                </a:solidFill>
                <a:effectLst/>
                <a:latin typeface="Times New Roman" panose="02020603050405020304" pitchFamily="18" charset="0"/>
                <a:ea typeface="微軟正黑體" panose="020B0604030504040204" pitchFamily="34" charset="-120"/>
              </a:rPr>
              <a:t>JPEG-LS(</a:t>
            </a:r>
            <a:r>
              <a:rPr lang="zh-TW" altLang="en-US" sz="1800" b="0" i="0" dirty="0">
                <a:solidFill>
                  <a:srgbClr val="263238"/>
                </a:solidFill>
                <a:effectLst/>
                <a:latin typeface="Times New Roman" panose="02020603050405020304" pitchFamily="18" charset="0"/>
                <a:ea typeface="微軟正黑體" panose="020B0604030504040204" pitchFamily="34" charset="-120"/>
              </a:rPr>
              <a:t>無損</a:t>
            </a:r>
            <a:r>
              <a:rPr lang="en-US" altLang="zh-TW" sz="1800" b="0" i="0" dirty="0">
                <a:solidFill>
                  <a:srgbClr val="263238"/>
                </a:solidFill>
                <a:effectLst/>
                <a:latin typeface="Times New Roman" panose="02020603050405020304" pitchFamily="18" charset="0"/>
                <a:ea typeface="微軟正黑體" panose="020B0604030504040204" pitchFamily="34" charset="-120"/>
              </a:rPr>
              <a:t>)</a:t>
            </a:r>
            <a:r>
              <a:rPr lang="zh-TW" altLang="en-US" sz="1800" b="0" i="0" dirty="0">
                <a:solidFill>
                  <a:srgbClr val="263238"/>
                </a:solidFill>
                <a:effectLst/>
                <a:latin typeface="Times New Roman" panose="02020603050405020304" pitchFamily="18" charset="0"/>
                <a:ea typeface="微軟正黑體" panose="020B0604030504040204" pitchFamily="34" charset="-120"/>
              </a:rPr>
              <a:t>：壓縮率太低，無法應付海量數據。</a:t>
            </a:r>
          </a:p>
        </p:txBody>
      </p:sp>
      <p:sp>
        <p:nvSpPr>
          <p:cNvPr id="14" name="文字方塊 13">
            <a:extLst>
              <a:ext uri="{FF2B5EF4-FFF2-40B4-BE49-F238E27FC236}">
                <a16:creationId xmlns:a16="http://schemas.microsoft.com/office/drawing/2014/main" id="{051EA851-2775-4386-8BF4-5D72F3FDDED2}"/>
              </a:ext>
            </a:extLst>
          </p:cNvPr>
          <p:cNvSpPr txBox="1"/>
          <p:nvPr/>
        </p:nvSpPr>
        <p:spPr>
          <a:xfrm>
            <a:off x="342027" y="5353360"/>
            <a:ext cx="5995951" cy="873316"/>
          </a:xfrm>
          <a:prstGeom prst="rect">
            <a:avLst/>
          </a:prstGeom>
          <a:noFill/>
        </p:spPr>
        <p:txBody>
          <a:bodyPr wrap="square">
            <a:spAutoFit/>
          </a:bodyPr>
          <a:lstStyle/>
          <a:p>
            <a:pPr algn="l">
              <a:lnSpc>
                <a:spcPct val="150000"/>
              </a:lnSpc>
              <a:buFont typeface="Arial" panose="020B0604020202020204" pitchFamily="34" charset="0"/>
              <a:buChar char="•"/>
            </a:pPr>
            <a:r>
              <a:rPr lang="zh-TW" altLang="en-US" sz="1800" b="1" i="0" dirty="0">
                <a:solidFill>
                  <a:srgbClr val="263238"/>
                </a:solidFill>
                <a:effectLst/>
                <a:latin typeface="Times New Roman" panose="02020603050405020304" pitchFamily="18" charset="0"/>
                <a:ea typeface="微軟正黑體" panose="020B0604030504040204" pitchFamily="34" charset="-120"/>
              </a:rPr>
              <a:t>遠距</a:t>
            </a:r>
            <a:r>
              <a:rPr lang="en-US" altLang="zh-TW" sz="1800" b="1" i="0" dirty="0">
                <a:solidFill>
                  <a:srgbClr val="263238"/>
                </a:solidFill>
                <a:effectLst/>
                <a:latin typeface="Times New Roman" panose="02020603050405020304" pitchFamily="18" charset="0"/>
                <a:ea typeface="微軟正黑體" panose="020B0604030504040204" pitchFamily="34" charset="-120"/>
              </a:rPr>
              <a:t>/</a:t>
            </a:r>
            <a:r>
              <a:rPr lang="zh-TW" altLang="en-US" sz="1800" b="1" i="0" dirty="0">
                <a:solidFill>
                  <a:srgbClr val="263238"/>
                </a:solidFill>
                <a:effectLst/>
                <a:latin typeface="Times New Roman" panose="02020603050405020304" pitchFamily="18" charset="0"/>
                <a:ea typeface="微軟正黑體" panose="020B0604030504040204" pitchFamily="34" charset="-120"/>
              </a:rPr>
              <a:t>行動醫療：</a:t>
            </a:r>
            <a:r>
              <a:rPr lang="zh-TW" altLang="en-US" sz="1800" b="0" i="0" dirty="0">
                <a:solidFill>
                  <a:srgbClr val="263238"/>
                </a:solidFill>
                <a:effectLst/>
                <a:latin typeface="Times New Roman" panose="02020603050405020304" pitchFamily="18" charset="0"/>
                <a:ea typeface="微軟正黑體" panose="020B0604030504040204" pitchFamily="34" charset="-120"/>
              </a:rPr>
              <a:t> 需在低頻寬下即時傳輸高品質影像。</a:t>
            </a:r>
          </a:p>
          <a:p>
            <a:pPr algn="l">
              <a:lnSpc>
                <a:spcPct val="150000"/>
              </a:lnSpc>
              <a:buFont typeface="Arial" panose="020B0604020202020204" pitchFamily="34" charset="0"/>
              <a:buChar char="•"/>
            </a:pPr>
            <a:r>
              <a:rPr lang="zh-TW" altLang="en-US" sz="1800" b="1" i="0" dirty="0">
                <a:solidFill>
                  <a:srgbClr val="263238"/>
                </a:solidFill>
                <a:effectLst/>
                <a:latin typeface="Times New Roman" panose="02020603050405020304" pitchFamily="18" charset="0"/>
                <a:ea typeface="微軟正黑體" panose="020B0604030504040204" pitchFamily="34" charset="-120"/>
              </a:rPr>
              <a:t>目的：</a:t>
            </a:r>
            <a:r>
              <a:rPr lang="zh-TW" altLang="en-US" sz="1800" b="0" i="0" dirty="0">
                <a:solidFill>
                  <a:srgbClr val="263238"/>
                </a:solidFill>
                <a:effectLst/>
                <a:latin typeface="Times New Roman" panose="02020603050405020304" pitchFamily="18" charset="0"/>
                <a:ea typeface="微軟正黑體" panose="020B0604030504040204" pitchFamily="34" charset="-120"/>
              </a:rPr>
              <a:t> 高壓縮比 </a:t>
            </a:r>
            <a:r>
              <a:rPr lang="en-US" altLang="zh-TW" sz="1800" b="0" i="0" dirty="0">
                <a:solidFill>
                  <a:srgbClr val="263238"/>
                </a:solidFill>
                <a:effectLst/>
                <a:latin typeface="Times New Roman" panose="02020603050405020304" pitchFamily="18" charset="0"/>
                <a:ea typeface="微軟正黑體" panose="020B0604030504040204" pitchFamily="34" charset="-120"/>
              </a:rPr>
              <a:t>+ </a:t>
            </a:r>
            <a:r>
              <a:rPr lang="zh-TW" altLang="en-US" sz="1800" i="0" dirty="0">
                <a:solidFill>
                  <a:srgbClr val="263238"/>
                </a:solidFill>
                <a:effectLst/>
                <a:latin typeface="Times New Roman" panose="02020603050405020304" pitchFamily="18" charset="0"/>
                <a:ea typeface="微軟正黑體" panose="020B0604030504040204" pitchFamily="34" charset="-120"/>
              </a:rPr>
              <a:t>診斷無損 </a:t>
            </a:r>
            <a:r>
              <a:rPr lang="en-US" altLang="zh-TW" sz="1800" i="0" dirty="0">
                <a:solidFill>
                  <a:srgbClr val="263238"/>
                </a:solidFill>
                <a:effectLst/>
                <a:latin typeface="Times New Roman" panose="02020603050405020304" pitchFamily="18" charset="0"/>
                <a:ea typeface="微軟正黑體" panose="020B0604030504040204" pitchFamily="34" charset="-120"/>
              </a:rPr>
              <a:t>(Diagnostically Lossless)</a:t>
            </a:r>
            <a:r>
              <a:rPr lang="zh-TW" altLang="en-US" sz="1800" b="0" i="0" dirty="0">
                <a:solidFill>
                  <a:srgbClr val="263238"/>
                </a:solidFill>
                <a:effectLst/>
                <a:latin typeface="Times New Roman" panose="02020603050405020304" pitchFamily="18" charset="0"/>
                <a:ea typeface="微軟正黑體" panose="020B0604030504040204" pitchFamily="34" charset="-120"/>
              </a:rPr>
              <a:t>。</a:t>
            </a:r>
          </a:p>
        </p:txBody>
      </p:sp>
    </p:spTree>
    <p:extLst>
      <p:ext uri="{BB962C8B-B14F-4D97-AF65-F5344CB8AC3E}">
        <p14:creationId xmlns:p14="http://schemas.microsoft.com/office/powerpoint/2010/main" val="20356778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 name="AutoShape 8">
            <a:extLst>
              <a:ext uri="{FF2B5EF4-FFF2-40B4-BE49-F238E27FC236}">
                <a16:creationId xmlns:a16="http://schemas.microsoft.com/office/drawing/2014/main" id="{6FA5D0CD-1FC5-4142-A442-99B7B5486D00}"/>
              </a:ext>
            </a:extLst>
          </p:cNvPr>
          <p:cNvSpPr>
            <a:spLocks noChangeAspect="1" noChangeArrowheads="1"/>
          </p:cNvSpPr>
          <p:nvPr/>
        </p:nvSpPr>
        <p:spPr bwMode="auto">
          <a:xfrm>
            <a:off x="4698836" y="3199411"/>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latin typeface="Times New Roman" panose="02020603050405020304" pitchFamily="18" charset="0"/>
              <a:ea typeface="微軟正黑體" panose="020B0604030504040204" pitchFamily="34" charset="-120"/>
            </a:endParaRPr>
          </a:p>
        </p:txBody>
      </p:sp>
      <p:sp>
        <p:nvSpPr>
          <p:cNvPr id="23" name="文字方塊 22">
            <a:extLst>
              <a:ext uri="{FF2B5EF4-FFF2-40B4-BE49-F238E27FC236}">
                <a16:creationId xmlns:a16="http://schemas.microsoft.com/office/drawing/2014/main" id="{17A0C541-810B-4FA1-82BB-AE89FCFDEFF7}"/>
              </a:ext>
            </a:extLst>
          </p:cNvPr>
          <p:cNvSpPr txBox="1"/>
          <p:nvPr/>
        </p:nvSpPr>
        <p:spPr>
          <a:xfrm>
            <a:off x="0" y="454684"/>
            <a:ext cx="12192000" cy="707886"/>
          </a:xfrm>
          <a:prstGeom prst="rect">
            <a:avLst/>
          </a:prstGeom>
          <a:noFill/>
        </p:spPr>
        <p:txBody>
          <a:bodyPr wrap="square" rtlCol="0">
            <a:spAutoFit/>
          </a:bodyPr>
          <a:lstStyle/>
          <a:p>
            <a:pPr algn="ctr"/>
            <a:r>
              <a:rPr lang="zh-TW" altLang="en-US" sz="4000" dirty="0">
                <a:latin typeface="Times New Roman" panose="02020603050405020304" pitchFamily="18" charset="0"/>
                <a:ea typeface="微軟正黑體" panose="020B0604030504040204" pitchFamily="34" charset="-120"/>
              </a:rPr>
              <a:t>醫學影像壓縮評估方法</a:t>
            </a:r>
            <a:endParaRPr lang="en-US" altLang="zh-TW" sz="4000" dirty="0">
              <a:latin typeface="Times New Roman" panose="02020603050405020304" pitchFamily="18" charset="0"/>
              <a:ea typeface="微軟正黑體" panose="020B0604030504040204" pitchFamily="34" charset="-120"/>
            </a:endParaRPr>
          </a:p>
        </p:txBody>
      </p:sp>
      <p:sp>
        <p:nvSpPr>
          <p:cNvPr id="12" name="文字方塊 11">
            <a:extLst>
              <a:ext uri="{FF2B5EF4-FFF2-40B4-BE49-F238E27FC236}">
                <a16:creationId xmlns:a16="http://schemas.microsoft.com/office/drawing/2014/main" id="{2FC9174B-3CEE-491E-A96A-FC051ABDE56D}"/>
              </a:ext>
            </a:extLst>
          </p:cNvPr>
          <p:cNvSpPr txBox="1"/>
          <p:nvPr/>
        </p:nvSpPr>
        <p:spPr>
          <a:xfrm>
            <a:off x="445566" y="1466560"/>
            <a:ext cx="11413713" cy="477053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tabLst/>
            </a:pPr>
            <a:r>
              <a:rPr kumimoji="0" lang="zh-TW" altLang="en-US" sz="2400" b="0" i="0" u="none" strike="noStrike" cap="none" normalizeH="0" baseline="0" dirty="0">
                <a:ln>
                  <a:noFill/>
                </a:ln>
                <a:solidFill>
                  <a:schemeClr val="tx1"/>
                </a:solidFill>
                <a:effectLst/>
                <a:latin typeface="Times New Roman" panose="02020603050405020304" pitchFamily="18" charset="0"/>
                <a:ea typeface="微軟正黑體" panose="020B0604030504040204" pitchFamily="34" charset="-120"/>
              </a:rPr>
              <a:t>主要的評估方式包含：</a:t>
            </a:r>
            <a:endParaRPr kumimoji="0" lang="en-US" altLang="zh-TW" sz="2400" b="0" i="0" u="none" strike="noStrike" cap="none" normalizeH="0" baseline="0" dirty="0">
              <a:ln>
                <a:noFill/>
              </a:ln>
              <a:solidFill>
                <a:schemeClr val="tx1"/>
              </a:solidFill>
              <a:effectLst/>
              <a:latin typeface="Times New Roman" panose="02020603050405020304" pitchFamily="18" charset="0"/>
              <a:ea typeface="微軟正黑體" panose="020B0604030504040204" pitchFamily="34" charset="-12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zh-TW" sz="2000" b="0" i="0" u="none" strike="noStrike" cap="none" normalizeH="0" baseline="0" dirty="0">
                <a:ln>
                  <a:noFill/>
                </a:ln>
                <a:solidFill>
                  <a:schemeClr val="tx1"/>
                </a:solidFill>
                <a:effectLst/>
                <a:latin typeface="Times New Roman" panose="02020603050405020304" pitchFamily="18" charset="0"/>
                <a:ea typeface="微軟正黑體" panose="020B0604030504040204" pitchFamily="34" charset="-120"/>
              </a:rPr>
              <a:t>PSNR</a:t>
            </a:r>
            <a:r>
              <a:rPr kumimoji="0" lang="zh-TW" altLang="en-US" sz="2000" b="0" i="0" u="none" strike="noStrike" cap="none" normalizeH="0" baseline="0" dirty="0">
                <a:ln>
                  <a:noFill/>
                </a:ln>
                <a:solidFill>
                  <a:schemeClr val="tx1"/>
                </a:solidFill>
                <a:effectLst/>
                <a:latin typeface="Times New Roman" panose="02020603050405020304" pitchFamily="18" charset="0"/>
                <a:ea typeface="微軟正黑體" panose="020B0604030504040204" pitchFamily="34" charset="-120"/>
              </a:rPr>
              <a:t>（</a:t>
            </a:r>
            <a:r>
              <a:rPr kumimoji="0" lang="en-US" altLang="zh-TW" sz="2000" b="0" i="0" u="none" strike="noStrike" cap="none" normalizeH="0" baseline="0" dirty="0">
                <a:ln>
                  <a:noFill/>
                </a:ln>
                <a:solidFill>
                  <a:schemeClr val="tx1"/>
                </a:solidFill>
                <a:effectLst/>
                <a:latin typeface="Times New Roman" panose="02020603050405020304" pitchFamily="18" charset="0"/>
                <a:ea typeface="微軟正黑體" panose="020B0604030504040204" pitchFamily="34" charset="-120"/>
              </a:rPr>
              <a:t>Peak Signal-to-Noise Ratio</a:t>
            </a:r>
            <a:r>
              <a:rPr kumimoji="0" lang="zh-TW" altLang="en-US" sz="2000" b="0" i="0" u="none" strike="noStrike" cap="none" normalizeH="0" baseline="0" dirty="0">
                <a:ln>
                  <a:noFill/>
                </a:ln>
                <a:solidFill>
                  <a:schemeClr val="tx1"/>
                </a:solidFill>
                <a:effectLst/>
                <a:latin typeface="Times New Roman" panose="02020603050405020304" pitchFamily="18" charset="0"/>
                <a:ea typeface="微軟正黑體" panose="020B0604030504040204" pitchFamily="34" charset="-120"/>
              </a:rPr>
              <a:t>）：衡量還原影像與原始影像差距數值越高代表畫質越接近原圖但不一定與人眼觀感一致。</a:t>
            </a:r>
            <a:endParaRPr kumimoji="0" lang="en-US" altLang="zh-TW" sz="2000" b="0" i="0" u="none" strike="noStrike" cap="none" normalizeH="0" baseline="0" dirty="0">
              <a:ln>
                <a:noFill/>
              </a:ln>
              <a:solidFill>
                <a:schemeClr val="tx1"/>
              </a:solidFill>
              <a:effectLst/>
              <a:latin typeface="Times New Roman" panose="02020603050405020304" pitchFamily="18" charset="0"/>
              <a:ea typeface="微軟正黑體" panose="020B0604030504040204" pitchFamily="34" charset="-12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en-US" altLang="zh-TW" sz="2000" dirty="0">
              <a:solidFill>
                <a:schemeClr val="tx1"/>
              </a:solidFill>
              <a:latin typeface="Times New Roman" panose="02020603050405020304" pitchFamily="18" charset="0"/>
              <a:ea typeface="微軟正黑體" panose="020B0604030504040204" pitchFamily="34" charset="-12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zh-TW" sz="2000" b="0" i="0" u="none" strike="noStrike" cap="none" normalizeH="0" baseline="0" dirty="0">
              <a:ln>
                <a:noFill/>
              </a:ln>
              <a:solidFill>
                <a:schemeClr val="tx1"/>
              </a:solidFill>
              <a:effectLst/>
              <a:latin typeface="Times New Roman" panose="02020603050405020304" pitchFamily="18" charset="0"/>
              <a:ea typeface="微軟正黑體" panose="020B0604030504040204" pitchFamily="34" charset="-12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zh-TW" sz="2000" b="0" i="0" u="none" strike="noStrike" cap="none" normalizeH="0" baseline="0" dirty="0">
              <a:ln>
                <a:noFill/>
              </a:ln>
              <a:solidFill>
                <a:schemeClr val="tx1"/>
              </a:solidFill>
              <a:effectLst/>
              <a:latin typeface="Times New Roman" panose="02020603050405020304" pitchFamily="18" charset="0"/>
              <a:ea typeface="微軟正黑體" panose="020B0604030504040204" pitchFamily="34" charset="-12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zh-TW" sz="2000" b="0" i="0" u="none" strike="noStrike" cap="none" normalizeH="0" baseline="0" dirty="0">
              <a:ln>
                <a:noFill/>
              </a:ln>
              <a:solidFill>
                <a:schemeClr val="tx1"/>
              </a:solidFill>
              <a:effectLst/>
              <a:latin typeface="Times New Roman" panose="02020603050405020304" pitchFamily="18" charset="0"/>
              <a:ea typeface="微軟正黑體" panose="020B0604030504040204" pitchFamily="34" charset="-12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zh-TW" sz="2000" b="0" i="0" u="none" strike="noStrike" cap="none" normalizeH="0" baseline="0" dirty="0">
                <a:ln>
                  <a:noFill/>
                </a:ln>
                <a:solidFill>
                  <a:schemeClr val="tx1"/>
                </a:solidFill>
                <a:effectLst/>
                <a:latin typeface="Times New Roman" panose="02020603050405020304" pitchFamily="18" charset="0"/>
                <a:ea typeface="微軟正黑體" panose="020B0604030504040204" pitchFamily="34" charset="-120"/>
              </a:rPr>
              <a:t>SSIM</a:t>
            </a:r>
            <a:r>
              <a:rPr kumimoji="0" lang="zh-TW" altLang="en-US" sz="2000" b="0" i="0" u="none" strike="noStrike" cap="none" normalizeH="0" baseline="0" dirty="0">
                <a:ln>
                  <a:noFill/>
                </a:ln>
                <a:solidFill>
                  <a:schemeClr val="tx1"/>
                </a:solidFill>
                <a:effectLst/>
                <a:latin typeface="Times New Roman" panose="02020603050405020304" pitchFamily="18" charset="0"/>
                <a:ea typeface="微軟正黑體" panose="020B0604030504040204" pitchFamily="34" charset="-120"/>
              </a:rPr>
              <a:t>（</a:t>
            </a:r>
            <a:r>
              <a:rPr kumimoji="0" lang="en-US" altLang="zh-TW" sz="2000" b="0" i="0" u="none" strike="noStrike" cap="none" normalizeH="0" baseline="0" dirty="0">
                <a:ln>
                  <a:noFill/>
                </a:ln>
                <a:solidFill>
                  <a:schemeClr val="tx1"/>
                </a:solidFill>
                <a:effectLst/>
                <a:latin typeface="Times New Roman" panose="02020603050405020304" pitchFamily="18" charset="0"/>
                <a:ea typeface="微軟正黑體" panose="020B0604030504040204" pitchFamily="34" charset="-120"/>
              </a:rPr>
              <a:t>Structural Similarity Index</a:t>
            </a:r>
            <a:r>
              <a:rPr kumimoji="0" lang="zh-TW" altLang="en-US" sz="2000" b="0" i="0" u="none" strike="noStrike" cap="none" normalizeH="0" baseline="0" dirty="0">
                <a:ln>
                  <a:noFill/>
                </a:ln>
                <a:solidFill>
                  <a:schemeClr val="tx1"/>
                </a:solidFill>
                <a:effectLst/>
                <a:latin typeface="Times New Roman" panose="02020603050405020304" pitchFamily="18" charset="0"/>
                <a:ea typeface="微軟正黑體" panose="020B0604030504040204" pitchFamily="34" charset="-120"/>
              </a:rPr>
              <a:t> </a:t>
            </a:r>
            <a:r>
              <a:rPr kumimoji="0" lang="en-US" altLang="zh-TW" sz="2000" b="0" i="0" u="none" strike="noStrike" cap="none" normalizeH="0" baseline="0" dirty="0">
                <a:ln>
                  <a:noFill/>
                </a:ln>
                <a:solidFill>
                  <a:schemeClr val="tx1"/>
                </a:solidFill>
                <a:effectLst/>
                <a:latin typeface="Times New Roman" panose="02020603050405020304" pitchFamily="18" charset="0"/>
                <a:ea typeface="微軟正黑體" panose="020B0604030504040204" pitchFamily="34" charset="-120"/>
              </a:rPr>
              <a:t>Method</a:t>
            </a:r>
            <a:r>
              <a:rPr kumimoji="0" lang="zh-TW" altLang="en-US" sz="2000" b="0" i="0" u="none" strike="noStrike" cap="none" normalizeH="0" baseline="0" dirty="0">
                <a:ln>
                  <a:noFill/>
                </a:ln>
                <a:solidFill>
                  <a:schemeClr val="tx1"/>
                </a:solidFill>
                <a:effectLst/>
                <a:latin typeface="Times New Roman" panose="02020603050405020304" pitchFamily="18" charset="0"/>
                <a:ea typeface="微軟正黑體" panose="020B0604030504040204" pitchFamily="34" charset="-120"/>
              </a:rPr>
              <a:t>）：比 </a:t>
            </a:r>
            <a:r>
              <a:rPr kumimoji="0" lang="en-US" altLang="zh-TW" sz="2000" b="0" i="0" u="none" strike="noStrike" cap="none" normalizeH="0" baseline="0" dirty="0">
                <a:ln>
                  <a:noFill/>
                </a:ln>
                <a:solidFill>
                  <a:schemeClr val="tx1"/>
                </a:solidFill>
                <a:effectLst/>
                <a:latin typeface="Times New Roman" panose="02020603050405020304" pitchFamily="18" charset="0"/>
                <a:ea typeface="微軟正黑體" panose="020B0604030504040204" pitchFamily="34" charset="-120"/>
              </a:rPr>
              <a:t>PSNR </a:t>
            </a:r>
            <a:r>
              <a:rPr kumimoji="0" lang="zh-TW" altLang="en-US" sz="2000" b="0" i="0" u="none" strike="noStrike" cap="none" normalizeH="0" baseline="0" dirty="0">
                <a:ln>
                  <a:noFill/>
                </a:ln>
                <a:solidFill>
                  <a:schemeClr val="tx1"/>
                </a:solidFill>
                <a:effectLst/>
                <a:latin typeface="Times New Roman" panose="02020603050405020304" pitchFamily="18" charset="0"/>
                <a:ea typeface="微軟正黑體" panose="020B0604030504040204" pitchFamily="34" charset="-120"/>
              </a:rPr>
              <a:t>更符合視覺結構衡量亮度、對比、結構三項相似性數值範圍 </a:t>
            </a:r>
            <a:r>
              <a:rPr kumimoji="0" lang="en-US" altLang="zh-TW" sz="2000" b="0" i="0" u="none" strike="noStrike" cap="none" normalizeH="0" baseline="0" dirty="0">
                <a:ln>
                  <a:noFill/>
                </a:ln>
                <a:solidFill>
                  <a:schemeClr val="tx1"/>
                </a:solidFill>
                <a:effectLst/>
                <a:latin typeface="Times New Roman" panose="02020603050405020304" pitchFamily="18" charset="0"/>
                <a:ea typeface="微軟正黑體" panose="020B0604030504040204" pitchFamily="34" charset="-120"/>
              </a:rPr>
              <a:t>0</a:t>
            </a:r>
            <a:r>
              <a:rPr kumimoji="0" lang="zh-TW" altLang="en-US" sz="2000" b="0" i="0" u="none" strike="noStrike" cap="none" normalizeH="0" baseline="0" dirty="0">
                <a:ln>
                  <a:noFill/>
                </a:ln>
                <a:solidFill>
                  <a:schemeClr val="tx1"/>
                </a:solidFill>
                <a:effectLst/>
                <a:latin typeface="Times New Roman" panose="02020603050405020304" pitchFamily="18" charset="0"/>
                <a:ea typeface="微軟正黑體" panose="020B0604030504040204" pitchFamily="34" charset="-120"/>
              </a:rPr>
              <a:t>～</a:t>
            </a:r>
            <a:r>
              <a:rPr kumimoji="0" lang="en-US" altLang="zh-TW" sz="2000" b="0" i="0" u="none" strike="noStrike" cap="none" normalizeH="0" baseline="0" dirty="0">
                <a:ln>
                  <a:noFill/>
                </a:ln>
                <a:solidFill>
                  <a:schemeClr val="tx1"/>
                </a:solidFill>
                <a:effectLst/>
                <a:latin typeface="Times New Roman" panose="02020603050405020304" pitchFamily="18" charset="0"/>
                <a:ea typeface="微軟正黑體" panose="020B0604030504040204" pitchFamily="34" charset="-120"/>
              </a:rPr>
              <a:t>1</a:t>
            </a:r>
            <a:r>
              <a:rPr kumimoji="0" lang="zh-TW" altLang="en-US" sz="2000" b="0" i="0" u="none" strike="noStrike" cap="none" normalizeH="0" baseline="0" dirty="0">
                <a:ln>
                  <a:noFill/>
                </a:ln>
                <a:solidFill>
                  <a:schemeClr val="tx1"/>
                </a:solidFill>
                <a:effectLst/>
                <a:latin typeface="Times New Roman" panose="02020603050405020304" pitchFamily="18" charset="0"/>
                <a:ea typeface="微軟正黑體" panose="020B0604030504040204" pitchFamily="34" charset="-120"/>
              </a:rPr>
              <a:t>，越接近 </a:t>
            </a:r>
            <a:r>
              <a:rPr kumimoji="0" lang="en-US" altLang="zh-TW" sz="2000" b="0" i="0" u="none" strike="noStrike" cap="none" normalizeH="0" baseline="0" dirty="0">
                <a:ln>
                  <a:noFill/>
                </a:ln>
                <a:solidFill>
                  <a:schemeClr val="tx1"/>
                </a:solidFill>
                <a:effectLst/>
                <a:latin typeface="Times New Roman" panose="02020603050405020304" pitchFamily="18" charset="0"/>
                <a:ea typeface="微軟正黑體" panose="020B0604030504040204" pitchFamily="34" charset="-120"/>
              </a:rPr>
              <a:t>1 </a:t>
            </a:r>
            <a:r>
              <a:rPr kumimoji="0" lang="zh-TW" altLang="en-US" sz="2000" b="0" i="0" u="none" strike="noStrike" cap="none" normalizeH="0" baseline="0" dirty="0">
                <a:ln>
                  <a:noFill/>
                </a:ln>
                <a:solidFill>
                  <a:schemeClr val="tx1"/>
                </a:solidFill>
                <a:effectLst/>
                <a:latin typeface="Times New Roman" panose="02020603050405020304" pitchFamily="18" charset="0"/>
                <a:ea typeface="微軟正黑體" panose="020B0604030504040204" pitchFamily="34" charset="-120"/>
              </a:rPr>
              <a:t>越相似。</a:t>
            </a:r>
            <a:endParaRPr kumimoji="0" lang="en-US" altLang="zh-TW" sz="2000" b="0" i="0" u="none" strike="noStrike" cap="none" normalizeH="0" baseline="0" dirty="0">
              <a:ln>
                <a:noFill/>
              </a:ln>
              <a:solidFill>
                <a:schemeClr val="tx1"/>
              </a:solidFill>
              <a:effectLst/>
              <a:latin typeface="Times New Roman" panose="02020603050405020304" pitchFamily="18" charset="0"/>
              <a:ea typeface="微軟正黑體" panose="020B0604030504040204" pitchFamily="34" charset="-12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en-US" altLang="zh-TW" sz="2000" dirty="0">
              <a:solidFill>
                <a:schemeClr val="tx1"/>
              </a:solidFill>
              <a:latin typeface="Times New Roman" panose="02020603050405020304" pitchFamily="18" charset="0"/>
              <a:ea typeface="微軟正黑體" panose="020B0604030504040204" pitchFamily="34" charset="-12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zh-TW" sz="2000" b="0" i="0" u="none" strike="noStrike" cap="none" normalizeH="0" baseline="0" dirty="0">
              <a:ln>
                <a:noFill/>
              </a:ln>
              <a:solidFill>
                <a:schemeClr val="tx1"/>
              </a:solidFill>
              <a:effectLst/>
              <a:latin typeface="Times New Roman" panose="02020603050405020304" pitchFamily="18" charset="0"/>
              <a:ea typeface="微軟正黑體" panose="020B0604030504040204" pitchFamily="34" charset="-12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en-US" altLang="zh-TW" sz="2000" dirty="0">
              <a:solidFill>
                <a:schemeClr val="tx1"/>
              </a:solidFill>
              <a:latin typeface="Times New Roman" panose="02020603050405020304" pitchFamily="18" charset="0"/>
              <a:ea typeface="微軟正黑體" panose="020B0604030504040204" pitchFamily="34" charset="-120"/>
            </a:endParaRPr>
          </a:p>
          <a:p>
            <a:pPr marL="0" marR="0" lvl="0" indent="0" algn="l" defTabSz="914400" rtl="0" eaLnBrk="0" fontAlgn="base" latinLnBrk="0" hangingPunct="0">
              <a:lnSpc>
                <a:spcPct val="100000"/>
              </a:lnSpc>
              <a:spcBef>
                <a:spcPct val="0"/>
              </a:spcBef>
              <a:spcAft>
                <a:spcPct val="0"/>
              </a:spcAft>
              <a:buClrTx/>
              <a:buSzTx/>
              <a:tabLst/>
            </a:pPr>
            <a:endParaRPr kumimoji="0" lang="en-US" altLang="zh-TW" sz="2000" b="0" i="0" u="none" strike="noStrike" cap="none" normalizeH="0" baseline="0" dirty="0">
              <a:ln>
                <a:noFill/>
              </a:ln>
              <a:solidFill>
                <a:schemeClr val="tx1"/>
              </a:solidFill>
              <a:effectLst/>
              <a:latin typeface="Times New Roman" panose="02020603050405020304" pitchFamily="18" charset="0"/>
              <a:ea typeface="微軟正黑體" panose="020B0604030504040204" pitchFamily="34" charset="-12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zh-TW" sz="2000" b="0" i="0" u="none" strike="noStrike" cap="none" normalizeH="0" baseline="0" dirty="0">
                <a:ln>
                  <a:noFill/>
                </a:ln>
                <a:solidFill>
                  <a:schemeClr val="tx1"/>
                </a:solidFill>
                <a:effectLst/>
                <a:latin typeface="Times New Roman" panose="02020603050405020304" pitchFamily="18" charset="0"/>
                <a:ea typeface="微軟正黑體" panose="020B0604030504040204" pitchFamily="34" charset="-120"/>
              </a:rPr>
              <a:t>MOS</a:t>
            </a:r>
            <a:r>
              <a:rPr kumimoji="0" lang="zh-TW" altLang="en-US" sz="2000" b="0" i="0" u="none" strike="noStrike" cap="none" normalizeH="0" baseline="0" dirty="0">
                <a:ln>
                  <a:noFill/>
                </a:ln>
                <a:solidFill>
                  <a:schemeClr val="tx1"/>
                </a:solidFill>
                <a:effectLst/>
                <a:latin typeface="Times New Roman" panose="02020603050405020304" pitchFamily="18" charset="0"/>
                <a:ea typeface="微軟正黑體" panose="020B0604030504040204" pitchFamily="34" charset="-120"/>
              </a:rPr>
              <a:t>（</a:t>
            </a:r>
            <a:r>
              <a:rPr kumimoji="0" lang="en-US" altLang="zh-TW" sz="2000" b="0" i="0" u="none" strike="noStrike" cap="none" normalizeH="0" baseline="0" dirty="0">
                <a:ln>
                  <a:noFill/>
                </a:ln>
                <a:solidFill>
                  <a:schemeClr val="tx1"/>
                </a:solidFill>
                <a:effectLst/>
                <a:latin typeface="Times New Roman" panose="02020603050405020304" pitchFamily="18" charset="0"/>
                <a:ea typeface="微軟正黑體" panose="020B0604030504040204" pitchFamily="34" charset="-120"/>
              </a:rPr>
              <a:t>Mean Opinion Score</a:t>
            </a:r>
            <a:r>
              <a:rPr kumimoji="0" lang="zh-TW" altLang="en-US" sz="2000" b="0" i="0" u="none" strike="noStrike" cap="none" normalizeH="0" baseline="0" dirty="0">
                <a:ln>
                  <a:noFill/>
                </a:ln>
                <a:solidFill>
                  <a:schemeClr val="tx1"/>
                </a:solidFill>
                <a:effectLst/>
                <a:latin typeface="Times New Roman" panose="02020603050405020304" pitchFamily="18" charset="0"/>
                <a:ea typeface="微軟正黑體" panose="020B0604030504040204" pitchFamily="34" charset="-120"/>
              </a:rPr>
              <a:t>）：主觀評估，由專業醫師打分數根據診斷可讀性、視覺品質等給出 </a:t>
            </a:r>
            <a:r>
              <a:rPr kumimoji="0" lang="en-US" altLang="zh-TW" sz="2000" b="0" i="0" u="none" strike="noStrike" cap="none" normalizeH="0" baseline="0" dirty="0">
                <a:ln>
                  <a:noFill/>
                </a:ln>
                <a:solidFill>
                  <a:schemeClr val="tx1"/>
                </a:solidFill>
                <a:effectLst/>
                <a:latin typeface="Times New Roman" panose="02020603050405020304" pitchFamily="18" charset="0"/>
                <a:ea typeface="微軟正黑體" panose="020B0604030504040204" pitchFamily="34" charset="-120"/>
              </a:rPr>
              <a:t>1</a:t>
            </a:r>
            <a:r>
              <a:rPr kumimoji="0" lang="zh-TW" altLang="en-US" sz="2000" b="0" i="0" u="none" strike="noStrike" cap="none" normalizeH="0" baseline="0" dirty="0">
                <a:ln>
                  <a:noFill/>
                </a:ln>
                <a:solidFill>
                  <a:schemeClr val="tx1"/>
                </a:solidFill>
                <a:effectLst/>
                <a:latin typeface="Times New Roman" panose="02020603050405020304" pitchFamily="18" charset="0"/>
                <a:ea typeface="微軟正黑體" panose="020B0604030504040204" pitchFamily="34" charset="-120"/>
              </a:rPr>
              <a:t>～</a:t>
            </a:r>
            <a:r>
              <a:rPr kumimoji="0" lang="en-US" altLang="zh-TW" sz="2000" b="0" i="0" u="none" strike="noStrike" cap="none" normalizeH="0" baseline="0" dirty="0">
                <a:ln>
                  <a:noFill/>
                </a:ln>
                <a:solidFill>
                  <a:schemeClr val="tx1"/>
                </a:solidFill>
                <a:effectLst/>
                <a:latin typeface="Times New Roman" panose="02020603050405020304" pitchFamily="18" charset="0"/>
                <a:ea typeface="微軟正黑體" panose="020B0604030504040204" pitchFamily="34" charset="-120"/>
              </a:rPr>
              <a:t>5 </a:t>
            </a:r>
            <a:r>
              <a:rPr kumimoji="0" lang="zh-TW" altLang="en-US" sz="2000" b="0" i="0" u="none" strike="noStrike" cap="none" normalizeH="0" baseline="0" dirty="0">
                <a:ln>
                  <a:noFill/>
                </a:ln>
                <a:solidFill>
                  <a:schemeClr val="tx1"/>
                </a:solidFill>
                <a:effectLst/>
                <a:latin typeface="Times New Roman" panose="02020603050405020304" pitchFamily="18" charset="0"/>
                <a:ea typeface="微軟正黑體" panose="020B0604030504040204" pitchFamily="34" charset="-120"/>
              </a:rPr>
              <a:t>分可反映實際臨床使用信任度。</a:t>
            </a:r>
            <a:endParaRPr kumimoji="0" lang="en-US" altLang="zh-TW" sz="2000" b="0" i="0" u="none" strike="noStrike" cap="none" normalizeH="0" baseline="0" dirty="0">
              <a:ln>
                <a:noFill/>
              </a:ln>
              <a:solidFill>
                <a:schemeClr val="tx1"/>
              </a:solidFill>
              <a:effectLst/>
              <a:latin typeface="Times New Roman" panose="02020603050405020304" pitchFamily="18" charset="0"/>
              <a:ea typeface="微軟正黑體" panose="020B0604030504040204" pitchFamily="34" charset="-120"/>
            </a:endParaRPr>
          </a:p>
        </p:txBody>
      </p:sp>
      <p:pic>
        <p:nvPicPr>
          <p:cNvPr id="3" name="圖片 2">
            <a:extLst>
              <a:ext uri="{FF2B5EF4-FFF2-40B4-BE49-F238E27FC236}">
                <a16:creationId xmlns:a16="http://schemas.microsoft.com/office/drawing/2014/main" id="{ABEA9FE7-5329-45CE-B7C3-48C95F8BB608}"/>
              </a:ext>
            </a:extLst>
          </p:cNvPr>
          <p:cNvPicPr>
            <a:picLocks noChangeAspect="1"/>
          </p:cNvPicPr>
          <p:nvPr/>
        </p:nvPicPr>
        <p:blipFill>
          <a:blip r:embed="rId3"/>
          <a:stretch>
            <a:fillRect/>
          </a:stretch>
        </p:blipFill>
        <p:spPr>
          <a:xfrm>
            <a:off x="825433" y="2530718"/>
            <a:ext cx="3342300" cy="824723"/>
          </a:xfrm>
          <a:prstGeom prst="rect">
            <a:avLst/>
          </a:prstGeom>
        </p:spPr>
      </p:pic>
      <p:pic>
        <p:nvPicPr>
          <p:cNvPr id="7" name="圖片 6">
            <a:extLst>
              <a:ext uri="{FF2B5EF4-FFF2-40B4-BE49-F238E27FC236}">
                <a16:creationId xmlns:a16="http://schemas.microsoft.com/office/drawing/2014/main" id="{E1C68057-0E64-4CBE-913B-A23A36F7DAEF}"/>
              </a:ext>
            </a:extLst>
          </p:cNvPr>
          <p:cNvPicPr>
            <a:picLocks noChangeAspect="1"/>
          </p:cNvPicPr>
          <p:nvPr/>
        </p:nvPicPr>
        <p:blipFill>
          <a:blip r:embed="rId4"/>
          <a:stretch>
            <a:fillRect/>
          </a:stretch>
        </p:blipFill>
        <p:spPr>
          <a:xfrm>
            <a:off x="4851236" y="2610001"/>
            <a:ext cx="4112551" cy="666156"/>
          </a:xfrm>
          <a:prstGeom prst="rect">
            <a:avLst/>
          </a:prstGeom>
        </p:spPr>
      </p:pic>
      <p:pic>
        <p:nvPicPr>
          <p:cNvPr id="11" name="圖片 10">
            <a:extLst>
              <a:ext uri="{FF2B5EF4-FFF2-40B4-BE49-F238E27FC236}">
                <a16:creationId xmlns:a16="http://schemas.microsoft.com/office/drawing/2014/main" id="{FFF806C7-B454-4259-BA62-ED1E9BA40741}"/>
              </a:ext>
            </a:extLst>
          </p:cNvPr>
          <p:cNvPicPr>
            <a:picLocks noChangeAspect="1"/>
          </p:cNvPicPr>
          <p:nvPr/>
        </p:nvPicPr>
        <p:blipFill>
          <a:blip r:embed="rId5"/>
          <a:stretch>
            <a:fillRect/>
          </a:stretch>
        </p:blipFill>
        <p:spPr>
          <a:xfrm>
            <a:off x="445566" y="4673816"/>
            <a:ext cx="4918750" cy="670384"/>
          </a:xfrm>
          <a:prstGeom prst="rect">
            <a:avLst/>
          </a:prstGeom>
        </p:spPr>
      </p:pic>
      <p:pic>
        <p:nvPicPr>
          <p:cNvPr id="15" name="圖片 14">
            <a:extLst>
              <a:ext uri="{FF2B5EF4-FFF2-40B4-BE49-F238E27FC236}">
                <a16:creationId xmlns:a16="http://schemas.microsoft.com/office/drawing/2014/main" id="{FA0277DB-DA26-4CC3-801D-5A1BAE2B1C5B}"/>
              </a:ext>
            </a:extLst>
          </p:cNvPr>
          <p:cNvPicPr>
            <a:picLocks noChangeAspect="1"/>
          </p:cNvPicPr>
          <p:nvPr/>
        </p:nvPicPr>
        <p:blipFill>
          <a:blip r:embed="rId6"/>
          <a:stretch>
            <a:fillRect/>
          </a:stretch>
        </p:blipFill>
        <p:spPr>
          <a:xfrm>
            <a:off x="5635310" y="4633831"/>
            <a:ext cx="4248896" cy="710369"/>
          </a:xfrm>
          <a:prstGeom prst="rect">
            <a:avLst/>
          </a:prstGeom>
        </p:spPr>
      </p:pic>
    </p:spTree>
    <p:extLst>
      <p:ext uri="{BB962C8B-B14F-4D97-AF65-F5344CB8AC3E}">
        <p14:creationId xmlns:p14="http://schemas.microsoft.com/office/powerpoint/2010/main" val="26758867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 name="AutoShape 8">
            <a:extLst>
              <a:ext uri="{FF2B5EF4-FFF2-40B4-BE49-F238E27FC236}">
                <a16:creationId xmlns:a16="http://schemas.microsoft.com/office/drawing/2014/main" id="{6FA5D0CD-1FC5-4142-A442-99B7B5486D00}"/>
              </a:ext>
            </a:extLst>
          </p:cNvPr>
          <p:cNvSpPr>
            <a:spLocks noChangeAspect="1" noChangeArrowheads="1"/>
          </p:cNvSpPr>
          <p:nvPr/>
        </p:nvSpPr>
        <p:spPr bwMode="auto">
          <a:xfrm>
            <a:off x="4698836" y="3199411"/>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latin typeface="Times New Roman" panose="02020603050405020304" pitchFamily="18" charset="0"/>
              <a:ea typeface="微軟正黑體" panose="020B0604030504040204" pitchFamily="34" charset="-120"/>
            </a:endParaRPr>
          </a:p>
        </p:txBody>
      </p:sp>
      <p:sp>
        <p:nvSpPr>
          <p:cNvPr id="23" name="文字方塊 22">
            <a:extLst>
              <a:ext uri="{FF2B5EF4-FFF2-40B4-BE49-F238E27FC236}">
                <a16:creationId xmlns:a16="http://schemas.microsoft.com/office/drawing/2014/main" id="{17A0C541-810B-4FA1-82BB-AE89FCFDEFF7}"/>
              </a:ext>
            </a:extLst>
          </p:cNvPr>
          <p:cNvSpPr txBox="1"/>
          <p:nvPr/>
        </p:nvSpPr>
        <p:spPr>
          <a:xfrm>
            <a:off x="0" y="417915"/>
            <a:ext cx="12192000" cy="707886"/>
          </a:xfrm>
          <a:prstGeom prst="rect">
            <a:avLst/>
          </a:prstGeom>
          <a:noFill/>
        </p:spPr>
        <p:txBody>
          <a:bodyPr wrap="square" rtlCol="0">
            <a:spAutoFit/>
          </a:bodyPr>
          <a:lstStyle/>
          <a:p>
            <a:pPr algn="ctr"/>
            <a:r>
              <a:rPr lang="zh-TW" altLang="en-US" sz="4000" dirty="0">
                <a:latin typeface="Times New Roman" panose="02020603050405020304" pitchFamily="18" charset="0"/>
                <a:ea typeface="微軟正黑體" panose="020B0604030504040204" pitchFamily="34" charset="-120"/>
              </a:rPr>
              <a:t>演算法流程</a:t>
            </a:r>
            <a:endParaRPr lang="en-US" altLang="zh-TW" sz="4000" dirty="0">
              <a:latin typeface="Times New Roman" panose="02020603050405020304" pitchFamily="18" charset="0"/>
              <a:ea typeface="微軟正黑體" panose="020B0604030504040204" pitchFamily="34" charset="-120"/>
            </a:endParaRPr>
          </a:p>
        </p:txBody>
      </p:sp>
      <p:pic>
        <p:nvPicPr>
          <p:cNvPr id="4" name="圖片 3">
            <a:extLst>
              <a:ext uri="{FF2B5EF4-FFF2-40B4-BE49-F238E27FC236}">
                <a16:creationId xmlns:a16="http://schemas.microsoft.com/office/drawing/2014/main" id="{1AAD4D32-26D5-41F4-9FAE-1A8BC0D2B0B3}"/>
              </a:ext>
            </a:extLst>
          </p:cNvPr>
          <p:cNvPicPr>
            <a:picLocks noChangeAspect="1"/>
          </p:cNvPicPr>
          <p:nvPr/>
        </p:nvPicPr>
        <p:blipFill>
          <a:blip r:embed="rId3"/>
          <a:stretch>
            <a:fillRect/>
          </a:stretch>
        </p:blipFill>
        <p:spPr>
          <a:xfrm>
            <a:off x="6944686" y="1224486"/>
            <a:ext cx="4982672" cy="5510072"/>
          </a:xfrm>
          <a:prstGeom prst="rect">
            <a:avLst/>
          </a:prstGeom>
        </p:spPr>
      </p:pic>
      <p:sp>
        <p:nvSpPr>
          <p:cNvPr id="8" name="文字方塊 7">
            <a:extLst>
              <a:ext uri="{FF2B5EF4-FFF2-40B4-BE49-F238E27FC236}">
                <a16:creationId xmlns:a16="http://schemas.microsoft.com/office/drawing/2014/main" id="{5CC0A1FF-84C9-4B0D-B6D3-236887323A0E}"/>
              </a:ext>
            </a:extLst>
          </p:cNvPr>
          <p:cNvSpPr txBox="1"/>
          <p:nvPr/>
        </p:nvSpPr>
        <p:spPr>
          <a:xfrm>
            <a:off x="278296" y="1421294"/>
            <a:ext cx="6474088" cy="1323439"/>
          </a:xfrm>
          <a:prstGeom prst="rect">
            <a:avLst/>
          </a:prstGeom>
          <a:noFill/>
        </p:spPr>
        <p:txBody>
          <a:bodyPr wrap="square" rtlCol="0">
            <a:spAutoFit/>
          </a:bodyPr>
          <a:lstStyle/>
          <a:p>
            <a:pPr>
              <a:buFont typeface="Arial" panose="020B0604020202020204" pitchFamily="34" charset="0"/>
              <a:buChar char="•"/>
            </a:pPr>
            <a:r>
              <a:rPr lang="zh-TW" altLang="en-US" sz="2000" b="1" dirty="0">
                <a:latin typeface="Times New Roman" panose="02020603050405020304" pitchFamily="18" charset="0"/>
                <a:ea typeface="微軟正黑體" panose="020B0604030504040204" pitchFamily="34" charset="-120"/>
              </a:rPr>
              <a:t>前處理</a:t>
            </a:r>
            <a:r>
              <a:rPr lang="en-US" altLang="zh-TW" sz="2000" b="1" dirty="0">
                <a:latin typeface="Times New Roman" panose="02020603050405020304" pitchFamily="18" charset="0"/>
                <a:ea typeface="微軟正黑體" panose="020B0604030504040204" pitchFamily="34" charset="-120"/>
              </a:rPr>
              <a:t>(Preprocessing)</a:t>
            </a:r>
          </a:p>
          <a:p>
            <a:pPr>
              <a:buFont typeface="Arial" panose="020B0604020202020204" pitchFamily="34" charset="0"/>
              <a:buChar char="•"/>
            </a:pPr>
            <a:endParaRPr lang="en-US" altLang="zh-TW" sz="2000" b="1" dirty="0">
              <a:latin typeface="Times New Roman" panose="02020603050405020304" pitchFamily="18" charset="0"/>
              <a:ea typeface="微軟正黑體" panose="020B0604030504040204" pitchFamily="34" charset="-120"/>
            </a:endParaRPr>
          </a:p>
          <a:p>
            <a:r>
              <a:rPr lang="zh-TW" altLang="en-US" sz="2000" dirty="0">
                <a:latin typeface="Times New Roman" panose="02020603050405020304" pitchFamily="18" charset="0"/>
                <a:ea typeface="微軟正黑體" panose="020B0604030504040204" pitchFamily="34" charset="-120"/>
              </a:rPr>
              <a:t>影像輸入</a:t>
            </a:r>
            <a:r>
              <a:rPr lang="zh-TW" altLang="en-US" sz="2000" dirty="0">
                <a:latin typeface="Times New Roman" panose="02020603050405020304" pitchFamily="18" charset="0"/>
                <a:ea typeface="微軟正黑體" panose="020B0604030504040204" pitchFamily="34" charset="-120"/>
                <a:sym typeface="Wingdings" panose="05000000000000000000" pitchFamily="2" charset="2"/>
              </a:rPr>
              <a:t>將</a:t>
            </a:r>
            <a:r>
              <a:rPr lang="en-US" altLang="zh-TW" sz="2000" dirty="0">
                <a:latin typeface="Times New Roman" panose="02020603050405020304" pitchFamily="18" charset="0"/>
                <a:ea typeface="微軟正黑體" panose="020B0604030504040204" pitchFamily="34" charset="-120"/>
                <a:sym typeface="Wingdings" panose="05000000000000000000" pitchFamily="2" charset="2"/>
              </a:rPr>
              <a:t>RGB</a:t>
            </a:r>
            <a:r>
              <a:rPr lang="zh-TW" altLang="en-US" sz="2000" dirty="0">
                <a:latin typeface="Times New Roman" panose="02020603050405020304" pitchFamily="18" charset="0"/>
                <a:ea typeface="微軟正黑體" panose="020B0604030504040204" pitchFamily="34" charset="-120"/>
                <a:sym typeface="Wingdings" panose="05000000000000000000" pitchFamily="2" charset="2"/>
              </a:rPr>
              <a:t>影像轉換為</a:t>
            </a:r>
            <a:r>
              <a:rPr lang="en-US" altLang="zh-TW" sz="2000" dirty="0">
                <a:latin typeface="Times New Roman" panose="02020603050405020304" pitchFamily="18" charset="0"/>
                <a:ea typeface="微軟正黑體" panose="020B0604030504040204" pitchFamily="34" charset="-120"/>
                <a:sym typeface="Wingdings" panose="05000000000000000000" pitchFamily="2" charset="2"/>
              </a:rPr>
              <a:t> YUV</a:t>
            </a:r>
            <a:r>
              <a:rPr lang="zh-TW" altLang="en-US" sz="2000" dirty="0">
                <a:latin typeface="Times New Roman" panose="02020603050405020304" pitchFamily="18" charset="0"/>
                <a:ea typeface="微軟正黑體" panose="020B0604030504040204" pitchFamily="34" charset="-120"/>
                <a:sym typeface="Wingdings" panose="05000000000000000000" pitchFamily="2" charset="2"/>
              </a:rPr>
              <a:t>格式，並分離為三個通道，以去除色彩相關性。</a:t>
            </a:r>
            <a:endParaRPr lang="zh-TW" altLang="en-US" sz="2000" dirty="0">
              <a:latin typeface="Times New Roman" panose="02020603050405020304" pitchFamily="18" charset="0"/>
              <a:ea typeface="微軟正黑體" panose="020B0604030504040204" pitchFamily="34" charset="-120"/>
            </a:endParaRPr>
          </a:p>
        </p:txBody>
      </p:sp>
      <p:sp>
        <p:nvSpPr>
          <p:cNvPr id="13" name="文字方塊 12">
            <a:extLst>
              <a:ext uri="{FF2B5EF4-FFF2-40B4-BE49-F238E27FC236}">
                <a16:creationId xmlns:a16="http://schemas.microsoft.com/office/drawing/2014/main" id="{6466B8CB-0F63-478D-9857-B82DA5719D5D}"/>
              </a:ext>
            </a:extLst>
          </p:cNvPr>
          <p:cNvSpPr txBox="1"/>
          <p:nvPr/>
        </p:nvSpPr>
        <p:spPr>
          <a:xfrm>
            <a:off x="278297" y="3002041"/>
            <a:ext cx="6474088" cy="1384995"/>
          </a:xfrm>
          <a:prstGeom prst="rect">
            <a:avLst/>
          </a:prstGeom>
          <a:noFill/>
        </p:spPr>
        <p:txBody>
          <a:bodyPr wrap="square">
            <a:spAutoFit/>
          </a:bodyPr>
          <a:lstStyle/>
          <a:p>
            <a:pPr>
              <a:buFont typeface="Arial" panose="020B0604020202020204" pitchFamily="34" charset="0"/>
              <a:buChar char="•"/>
            </a:pPr>
            <a:r>
              <a:rPr lang="zh-TW" altLang="en-US" sz="2000" b="1" dirty="0">
                <a:latin typeface="Times New Roman" panose="02020603050405020304" pitchFamily="18" charset="0"/>
                <a:ea typeface="微軟正黑體" panose="020B0604030504040204" pitchFamily="34" charset="-120"/>
              </a:rPr>
              <a:t>變換與編碼 </a:t>
            </a:r>
            <a:r>
              <a:rPr lang="en-US" altLang="zh-TW" sz="2000" b="1" dirty="0">
                <a:latin typeface="Times New Roman" panose="02020603050405020304" pitchFamily="18" charset="0"/>
                <a:ea typeface="微軟正黑體" panose="020B0604030504040204" pitchFamily="34" charset="-120"/>
              </a:rPr>
              <a:t>(Encode)</a:t>
            </a:r>
          </a:p>
          <a:p>
            <a:pPr>
              <a:buFont typeface="Arial" panose="020B0604020202020204" pitchFamily="34" charset="0"/>
              <a:buChar char="•"/>
            </a:pPr>
            <a:endParaRPr lang="en-US" altLang="zh-TW" sz="2400" b="1" dirty="0">
              <a:latin typeface="Times New Roman" panose="02020603050405020304" pitchFamily="18" charset="0"/>
              <a:ea typeface="微軟正黑體" panose="020B0604030504040204" pitchFamily="34" charset="-120"/>
            </a:endParaRPr>
          </a:p>
          <a:p>
            <a:r>
              <a:rPr lang="en-US" altLang="zh-TW" sz="2000" dirty="0">
                <a:latin typeface="Times New Roman" panose="02020603050405020304" pitchFamily="18" charset="0"/>
                <a:ea typeface="微軟正黑體" panose="020B0604030504040204" pitchFamily="34" charset="-120"/>
              </a:rPr>
              <a:t>DWT + WDR</a:t>
            </a:r>
            <a:r>
              <a:rPr lang="zh-TW" altLang="en-US" sz="2000" dirty="0">
                <a:latin typeface="Times New Roman" panose="02020603050405020304" pitchFamily="18" charset="0"/>
                <a:ea typeface="微軟正黑體" panose="020B0604030504040204" pitchFamily="34" charset="-120"/>
              </a:rPr>
              <a:t>：對每個通道分別進行離散小波轉換 </a:t>
            </a:r>
            <a:r>
              <a:rPr lang="en-US" altLang="zh-TW" sz="2000" dirty="0">
                <a:latin typeface="Times New Roman" panose="02020603050405020304" pitchFamily="18" charset="0"/>
                <a:ea typeface="微軟正黑體" panose="020B0604030504040204" pitchFamily="34" charset="-120"/>
              </a:rPr>
              <a:t>(DWT)</a:t>
            </a:r>
            <a:r>
              <a:rPr lang="zh-TW" altLang="en-US" sz="2000" dirty="0">
                <a:latin typeface="Times New Roman" panose="02020603050405020304" pitchFamily="18" charset="0"/>
                <a:ea typeface="微軟正黑體" panose="020B0604030504040204" pitchFamily="34" charset="-120"/>
              </a:rPr>
              <a:t>，接著使用 </a:t>
            </a:r>
            <a:r>
              <a:rPr lang="en-US" altLang="zh-TW" sz="2000" dirty="0">
                <a:latin typeface="Times New Roman" panose="02020603050405020304" pitchFamily="18" charset="0"/>
                <a:ea typeface="微軟正黑體" panose="020B0604030504040204" pitchFamily="34" charset="-120"/>
              </a:rPr>
              <a:t>WDR </a:t>
            </a:r>
            <a:r>
              <a:rPr lang="zh-TW" altLang="en-US" sz="2000" dirty="0">
                <a:latin typeface="Times New Roman" panose="02020603050405020304" pitchFamily="18" charset="0"/>
                <a:ea typeface="微軟正黑體" panose="020B0604030504040204" pitchFamily="34" charset="-120"/>
              </a:rPr>
              <a:t>演算法對係數進行量化與編碼。</a:t>
            </a:r>
            <a:endParaRPr lang="zh-TW" altLang="en-US" sz="2400" dirty="0">
              <a:latin typeface="Times New Roman" panose="02020603050405020304" pitchFamily="18" charset="0"/>
              <a:ea typeface="微軟正黑體" panose="020B0604030504040204" pitchFamily="34" charset="-120"/>
            </a:endParaRPr>
          </a:p>
        </p:txBody>
      </p:sp>
      <p:sp>
        <p:nvSpPr>
          <p:cNvPr id="14" name="文字方塊 13">
            <a:extLst>
              <a:ext uri="{FF2B5EF4-FFF2-40B4-BE49-F238E27FC236}">
                <a16:creationId xmlns:a16="http://schemas.microsoft.com/office/drawing/2014/main" id="{57D8D70A-E160-4837-AC50-12B9BF415587}"/>
              </a:ext>
            </a:extLst>
          </p:cNvPr>
          <p:cNvSpPr txBox="1"/>
          <p:nvPr/>
        </p:nvSpPr>
        <p:spPr>
          <a:xfrm>
            <a:off x="278296" y="4644344"/>
            <a:ext cx="6474088" cy="1938992"/>
          </a:xfrm>
          <a:prstGeom prst="rect">
            <a:avLst/>
          </a:prstGeom>
          <a:noFill/>
        </p:spPr>
        <p:txBody>
          <a:bodyPr wrap="square">
            <a:spAutoFit/>
          </a:bodyPr>
          <a:lstStyle/>
          <a:p>
            <a:pPr>
              <a:buFont typeface="Arial" panose="020B0604020202020204" pitchFamily="34" charset="0"/>
              <a:buChar char="•"/>
            </a:pPr>
            <a:r>
              <a:rPr lang="zh-TW" altLang="en-US" sz="2000" b="1" dirty="0">
                <a:latin typeface="Times New Roman" panose="02020603050405020304" pitchFamily="18" charset="0"/>
                <a:ea typeface="微軟正黑體" panose="020B0604030504040204" pitchFamily="34" charset="-120"/>
              </a:rPr>
              <a:t>輸出 </a:t>
            </a:r>
            <a:r>
              <a:rPr lang="en-US" altLang="zh-TW" sz="2000" b="1" dirty="0">
                <a:latin typeface="Times New Roman" panose="02020603050405020304" pitchFamily="18" charset="0"/>
                <a:ea typeface="微軟正黑體" panose="020B0604030504040204" pitchFamily="34" charset="-120"/>
              </a:rPr>
              <a:t>(Bitstream Output)</a:t>
            </a:r>
          </a:p>
          <a:p>
            <a:pPr>
              <a:buFont typeface="Arial" panose="020B0604020202020204" pitchFamily="34" charset="0"/>
              <a:buChar char="•"/>
            </a:pPr>
            <a:endParaRPr lang="en-US" altLang="zh-TW" sz="2000" b="1" dirty="0">
              <a:latin typeface="Times New Roman" panose="02020603050405020304" pitchFamily="18" charset="0"/>
              <a:ea typeface="微軟正黑體" panose="020B0604030504040204" pitchFamily="34" charset="-120"/>
            </a:endParaRPr>
          </a:p>
          <a:p>
            <a:r>
              <a:rPr lang="zh-TW" altLang="en-US" sz="2000" dirty="0">
                <a:latin typeface="Times New Roman" panose="02020603050405020304" pitchFamily="18" charset="0"/>
                <a:ea typeface="微軟正黑體" panose="020B0604030504040204" pitchFamily="34" charset="-120"/>
              </a:rPr>
              <a:t>經過編碼的數據會被打包成 </a:t>
            </a:r>
            <a:r>
              <a:rPr lang="en-US" altLang="zh-TW" sz="2000" dirty="0">
                <a:latin typeface="Times New Roman" panose="02020603050405020304" pitchFamily="18" charset="0"/>
                <a:ea typeface="微軟正黑體" panose="020B0604030504040204" pitchFamily="34" charset="-120"/>
              </a:rPr>
              <a:t>Bitstream</a:t>
            </a:r>
            <a:r>
              <a:rPr lang="zh-TW" altLang="en-US" sz="2000" dirty="0">
                <a:latin typeface="Times New Roman" panose="02020603050405020304" pitchFamily="18" charset="0"/>
                <a:ea typeface="微軟正黑體" panose="020B0604030504040204" pitchFamily="34" charset="-120"/>
              </a:rPr>
              <a:t> 並透過</a:t>
            </a:r>
            <a:r>
              <a:rPr lang="en-US" altLang="zh-TW" sz="2000" dirty="0">
                <a:latin typeface="Times New Roman" panose="02020603050405020304" pitchFamily="18" charset="0"/>
                <a:ea typeface="微軟正黑體" panose="020B0604030504040204" pitchFamily="34" charset="-120"/>
              </a:rPr>
              <a:t>R</a:t>
            </a:r>
            <a:r>
              <a:rPr lang="zh-TW" altLang="en-US" sz="2000" dirty="0">
                <a:latin typeface="Times New Roman" panose="02020603050405020304" pitchFamily="18" charset="0"/>
                <a:ea typeface="微軟正黑體" panose="020B0604030504040204" pitchFamily="34" charset="-120"/>
              </a:rPr>
              <a:t>、</a:t>
            </a:r>
            <a:r>
              <a:rPr lang="en-US" altLang="zh-TW" sz="2000" dirty="0">
                <a:latin typeface="Times New Roman" panose="02020603050405020304" pitchFamily="18" charset="0"/>
                <a:ea typeface="微軟正黑體" panose="020B0604030504040204" pitchFamily="34" charset="-120"/>
              </a:rPr>
              <a:t>G</a:t>
            </a:r>
            <a:r>
              <a:rPr lang="zh-TW" altLang="en-US" sz="2000" dirty="0">
                <a:latin typeface="Times New Roman" panose="02020603050405020304" pitchFamily="18" charset="0"/>
                <a:ea typeface="微軟正黑體" panose="020B0604030504040204" pitchFamily="34" charset="-120"/>
              </a:rPr>
              <a:t>、</a:t>
            </a:r>
            <a:r>
              <a:rPr lang="en-US" altLang="zh-TW" sz="2000" dirty="0">
                <a:latin typeface="Times New Roman" panose="02020603050405020304" pitchFamily="18" charset="0"/>
                <a:ea typeface="微軟正黑體" panose="020B0604030504040204" pitchFamily="34" charset="-120"/>
              </a:rPr>
              <a:t>B </a:t>
            </a:r>
            <a:r>
              <a:rPr lang="zh-TW" altLang="en-US" sz="2000" dirty="0">
                <a:latin typeface="Times New Roman" panose="02020603050405020304" pitchFamily="18" charset="0"/>
                <a:ea typeface="微軟正黑體" panose="020B0604030504040204" pitchFamily="34" charset="-120"/>
              </a:rPr>
              <a:t>三個通道的數據流合併輸出，形成最終的壓縮檔案，方便進行網路傳輸或儲存。</a:t>
            </a:r>
          </a:p>
          <a:p>
            <a:endParaRPr lang="zh-TW" altLang="en-US" sz="2000" dirty="0">
              <a:latin typeface="Times New Roman" panose="02020603050405020304" pitchFamily="18" charset="0"/>
              <a:ea typeface="微軟正黑體" panose="020B0604030504040204" pitchFamily="34" charset="-120"/>
            </a:endParaRPr>
          </a:p>
        </p:txBody>
      </p:sp>
    </p:spTree>
    <p:extLst>
      <p:ext uri="{BB962C8B-B14F-4D97-AF65-F5344CB8AC3E}">
        <p14:creationId xmlns:p14="http://schemas.microsoft.com/office/powerpoint/2010/main" val="23679255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 name="AutoShape 8">
            <a:extLst>
              <a:ext uri="{FF2B5EF4-FFF2-40B4-BE49-F238E27FC236}">
                <a16:creationId xmlns:a16="http://schemas.microsoft.com/office/drawing/2014/main" id="{6FA5D0CD-1FC5-4142-A442-99B7B5486D00}"/>
              </a:ext>
            </a:extLst>
          </p:cNvPr>
          <p:cNvSpPr>
            <a:spLocks noChangeAspect="1" noChangeArrowheads="1"/>
          </p:cNvSpPr>
          <p:nvPr/>
        </p:nvSpPr>
        <p:spPr bwMode="auto">
          <a:xfrm>
            <a:off x="4698836" y="3199411"/>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latin typeface="Times New Roman" panose="02020603050405020304" pitchFamily="18" charset="0"/>
              <a:ea typeface="微軟正黑體" panose="020B0604030504040204" pitchFamily="34" charset="-120"/>
            </a:endParaRPr>
          </a:p>
        </p:txBody>
      </p:sp>
      <p:sp>
        <p:nvSpPr>
          <p:cNvPr id="23" name="文字方塊 22">
            <a:extLst>
              <a:ext uri="{FF2B5EF4-FFF2-40B4-BE49-F238E27FC236}">
                <a16:creationId xmlns:a16="http://schemas.microsoft.com/office/drawing/2014/main" id="{17A0C541-810B-4FA1-82BB-AE89FCFDEFF7}"/>
              </a:ext>
            </a:extLst>
          </p:cNvPr>
          <p:cNvSpPr txBox="1"/>
          <p:nvPr/>
        </p:nvSpPr>
        <p:spPr>
          <a:xfrm>
            <a:off x="39554" y="447825"/>
            <a:ext cx="12192000" cy="707886"/>
          </a:xfrm>
          <a:prstGeom prst="rect">
            <a:avLst/>
          </a:prstGeom>
          <a:noFill/>
        </p:spPr>
        <p:txBody>
          <a:bodyPr wrap="square" rtlCol="0">
            <a:spAutoFit/>
          </a:bodyPr>
          <a:lstStyle/>
          <a:p>
            <a:pPr algn="ctr"/>
            <a:r>
              <a:rPr lang="zh-TW" altLang="en-US" sz="4000" dirty="0">
                <a:latin typeface="Times New Roman" panose="02020603050405020304" pitchFamily="18" charset="0"/>
                <a:ea typeface="微軟正黑體" panose="020B0604030504040204" pitchFamily="34" charset="-120"/>
              </a:rPr>
              <a:t>核心技術</a:t>
            </a:r>
            <a:r>
              <a:rPr lang="en-US" altLang="zh-TW" sz="4000" dirty="0">
                <a:latin typeface="Times New Roman" panose="02020603050405020304" pitchFamily="18" charset="0"/>
                <a:ea typeface="微軟正黑體" panose="020B0604030504040204" pitchFamily="34" charset="-120"/>
              </a:rPr>
              <a:t>Ⅰ:</a:t>
            </a:r>
            <a:r>
              <a:rPr lang="zh-TW" altLang="en-US" sz="4000" dirty="0">
                <a:latin typeface="Times New Roman" panose="02020603050405020304" pitchFamily="18" charset="0"/>
                <a:ea typeface="微軟正黑體" panose="020B0604030504040204" pitchFamily="34" charset="-120"/>
              </a:rPr>
              <a:t>離散小波轉換</a:t>
            </a:r>
            <a:r>
              <a:rPr lang="en-US" altLang="zh-TW" sz="4000" dirty="0">
                <a:latin typeface="Times New Roman" panose="02020603050405020304" pitchFamily="18" charset="0"/>
                <a:ea typeface="微軟正黑體" panose="020B0604030504040204" pitchFamily="34" charset="-120"/>
              </a:rPr>
              <a:t>(DWT)</a:t>
            </a:r>
          </a:p>
        </p:txBody>
      </p:sp>
      <p:pic>
        <p:nvPicPr>
          <p:cNvPr id="3" name="圖片 2">
            <a:extLst>
              <a:ext uri="{FF2B5EF4-FFF2-40B4-BE49-F238E27FC236}">
                <a16:creationId xmlns:a16="http://schemas.microsoft.com/office/drawing/2014/main" id="{BB27114B-3EC8-4B5A-8B8B-096109C089AE}"/>
              </a:ext>
            </a:extLst>
          </p:cNvPr>
          <p:cNvPicPr>
            <a:picLocks noChangeAspect="1"/>
          </p:cNvPicPr>
          <p:nvPr/>
        </p:nvPicPr>
        <p:blipFill>
          <a:blip r:embed="rId3"/>
          <a:stretch>
            <a:fillRect/>
          </a:stretch>
        </p:blipFill>
        <p:spPr>
          <a:xfrm>
            <a:off x="181987" y="3969512"/>
            <a:ext cx="4910327" cy="2440664"/>
          </a:xfrm>
          <a:prstGeom prst="rect">
            <a:avLst/>
          </a:prstGeom>
          <a:ln>
            <a:solidFill>
              <a:schemeClr val="tx1"/>
            </a:solidFill>
          </a:ln>
        </p:spPr>
      </p:pic>
      <p:pic>
        <p:nvPicPr>
          <p:cNvPr id="6" name="圖片 5">
            <a:extLst>
              <a:ext uri="{FF2B5EF4-FFF2-40B4-BE49-F238E27FC236}">
                <a16:creationId xmlns:a16="http://schemas.microsoft.com/office/drawing/2014/main" id="{21BB4FEF-DC2C-4F2E-A000-27C47AAAC0D5}"/>
              </a:ext>
            </a:extLst>
          </p:cNvPr>
          <p:cNvPicPr>
            <a:picLocks noChangeAspect="1"/>
          </p:cNvPicPr>
          <p:nvPr/>
        </p:nvPicPr>
        <p:blipFill>
          <a:blip r:embed="rId4"/>
          <a:stretch>
            <a:fillRect/>
          </a:stretch>
        </p:blipFill>
        <p:spPr>
          <a:xfrm>
            <a:off x="6510972" y="2856298"/>
            <a:ext cx="5161673" cy="3764528"/>
          </a:xfrm>
          <a:prstGeom prst="rect">
            <a:avLst/>
          </a:prstGeom>
          <a:ln>
            <a:solidFill>
              <a:schemeClr val="tx1"/>
            </a:solidFill>
          </a:ln>
        </p:spPr>
      </p:pic>
      <p:sp>
        <p:nvSpPr>
          <p:cNvPr id="7" name="箭號: 向右 6">
            <a:extLst>
              <a:ext uri="{FF2B5EF4-FFF2-40B4-BE49-F238E27FC236}">
                <a16:creationId xmlns:a16="http://schemas.microsoft.com/office/drawing/2014/main" id="{8CC2B0D4-786B-44E2-BBE3-8D3228767EAC}"/>
              </a:ext>
            </a:extLst>
          </p:cNvPr>
          <p:cNvSpPr/>
          <p:nvPr/>
        </p:nvSpPr>
        <p:spPr>
          <a:xfrm>
            <a:off x="5177639" y="5016355"/>
            <a:ext cx="1033062" cy="2947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Times New Roman" panose="02020603050405020304" pitchFamily="18" charset="0"/>
              <a:ea typeface="微軟正黑體" panose="020B0604030504040204" pitchFamily="34" charset="-120"/>
            </a:endParaRPr>
          </a:p>
        </p:txBody>
      </p:sp>
      <p:sp>
        <p:nvSpPr>
          <p:cNvPr id="8" name="文字方塊 7">
            <a:extLst>
              <a:ext uri="{FF2B5EF4-FFF2-40B4-BE49-F238E27FC236}">
                <a16:creationId xmlns:a16="http://schemas.microsoft.com/office/drawing/2014/main" id="{DA055B3E-9BA0-4B9A-BB3D-A162E29649B5}"/>
              </a:ext>
            </a:extLst>
          </p:cNvPr>
          <p:cNvSpPr txBox="1"/>
          <p:nvPr/>
        </p:nvSpPr>
        <p:spPr>
          <a:xfrm>
            <a:off x="5210160" y="4790272"/>
            <a:ext cx="882695" cy="307777"/>
          </a:xfrm>
          <a:prstGeom prst="rect">
            <a:avLst/>
          </a:prstGeom>
          <a:noFill/>
        </p:spPr>
        <p:txBody>
          <a:bodyPr wrap="square" rtlCol="0">
            <a:spAutoFit/>
          </a:bodyPr>
          <a:lstStyle/>
          <a:p>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做</a:t>
            </a:r>
            <a:r>
              <a:rPr lang="en-US" altLang="zh-TW" dirty="0">
                <a:latin typeface="Times New Roman" panose="02020603050405020304" pitchFamily="18" charset="0"/>
                <a:ea typeface="微軟正黑體" panose="020B0604030504040204" pitchFamily="34" charset="-120"/>
                <a:cs typeface="Times New Roman" panose="02020603050405020304" pitchFamily="18" charset="0"/>
              </a:rPr>
              <a:t>DWT</a:t>
            </a:r>
            <a:endParaRPr lang="zh-TW" altLang="en-US" dirty="0">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3" name="文字方塊 12">
            <a:extLst>
              <a:ext uri="{FF2B5EF4-FFF2-40B4-BE49-F238E27FC236}">
                <a16:creationId xmlns:a16="http://schemas.microsoft.com/office/drawing/2014/main" id="{D614D26C-B67B-4F08-9DDF-BD7792FB4714}"/>
              </a:ext>
            </a:extLst>
          </p:cNvPr>
          <p:cNvSpPr txBox="1"/>
          <p:nvPr/>
        </p:nvSpPr>
        <p:spPr>
          <a:xfrm>
            <a:off x="308113" y="1344285"/>
            <a:ext cx="11883887" cy="1323439"/>
          </a:xfrm>
          <a:prstGeom prst="rect">
            <a:avLst/>
          </a:prstGeom>
          <a:noFill/>
        </p:spPr>
        <p:txBody>
          <a:bodyPr wrap="square" rtlCol="0">
            <a:spAutoFit/>
          </a:bodyPr>
          <a:lstStyle/>
          <a:p>
            <a:r>
              <a:rPr lang="zh-TW" altLang="en-US" sz="2800" b="1" dirty="0">
                <a:latin typeface="Times New Roman" panose="02020603050405020304" pitchFamily="18" charset="0"/>
                <a:ea typeface="微軟正黑體" panose="020B0604030504040204" pitchFamily="34" charset="-120"/>
              </a:rPr>
              <a:t>離散小波轉換原理</a:t>
            </a:r>
            <a:endParaRPr lang="en-US" altLang="zh-TW" sz="2800" b="1" dirty="0">
              <a:latin typeface="Times New Roman" panose="02020603050405020304" pitchFamily="18" charset="0"/>
              <a:ea typeface="微軟正黑體" panose="020B0604030504040204" pitchFamily="34" charset="-120"/>
            </a:endParaRPr>
          </a:p>
          <a:p>
            <a:endParaRPr lang="zh-TW" altLang="en-US" sz="3200" dirty="0">
              <a:latin typeface="Times New Roman" panose="02020603050405020304" pitchFamily="18" charset="0"/>
              <a:ea typeface="微軟正黑體" panose="020B0604030504040204" pitchFamily="34" charset="-120"/>
            </a:endParaRPr>
          </a:p>
          <a:p>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不同於 </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JPEG </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的 </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DCT (</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只看頻率</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DWT </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能夠同時保留影像的「空間」與「頻率」的資訊。</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4" name="文字方塊 13">
            <a:extLst>
              <a:ext uri="{FF2B5EF4-FFF2-40B4-BE49-F238E27FC236}">
                <a16:creationId xmlns:a16="http://schemas.microsoft.com/office/drawing/2014/main" id="{2670ED54-0469-4561-A5F0-61C234A666CB}"/>
              </a:ext>
            </a:extLst>
          </p:cNvPr>
          <p:cNvSpPr txBox="1"/>
          <p:nvPr/>
        </p:nvSpPr>
        <p:spPr>
          <a:xfrm>
            <a:off x="308113" y="2966135"/>
            <a:ext cx="6117534" cy="646331"/>
          </a:xfrm>
          <a:prstGeom prst="rect">
            <a:avLst/>
          </a:prstGeom>
          <a:noFill/>
        </p:spPr>
        <p:txBody>
          <a:bodyPr wrap="square">
            <a:spAutoFit/>
          </a:bodyPr>
          <a:lstStyle/>
          <a:p>
            <a:pPr marL="285750" indent="-285750">
              <a:buFont typeface="Arial" panose="020B0604020202020204" pitchFamily="34" charset="0"/>
              <a:buChar char="•"/>
            </a:pPr>
            <a:r>
              <a:rPr lang="en-US" altLang="zh-TW" sz="1800" b="0" i="0" dirty="0">
                <a:solidFill>
                  <a:srgbClr val="263238"/>
                </a:solidFill>
                <a:effectLst/>
                <a:latin typeface="Times New Roman" panose="02020603050405020304" pitchFamily="18" charset="0"/>
                <a:ea typeface="微軟正黑體" panose="020B0604030504040204" pitchFamily="34" charset="-120"/>
              </a:rPr>
              <a:t>LL(</a:t>
            </a:r>
            <a:r>
              <a:rPr lang="zh-TW" altLang="en-US" sz="1800" b="0" i="0" dirty="0">
                <a:solidFill>
                  <a:srgbClr val="263238"/>
                </a:solidFill>
                <a:effectLst/>
                <a:latin typeface="Times New Roman" panose="02020603050405020304" pitchFamily="18" charset="0"/>
                <a:ea typeface="微軟正黑體" panose="020B0604030504040204" pitchFamily="34" charset="-120"/>
              </a:rPr>
              <a:t>低頻</a:t>
            </a:r>
            <a:r>
              <a:rPr lang="en-US" altLang="zh-TW" sz="1800" b="0" i="0" dirty="0">
                <a:solidFill>
                  <a:srgbClr val="263238"/>
                </a:solidFill>
                <a:effectLst/>
                <a:latin typeface="Times New Roman" panose="02020603050405020304" pitchFamily="18" charset="0"/>
                <a:ea typeface="微軟正黑體" panose="020B0604030504040204" pitchFamily="34" charset="-120"/>
              </a:rPr>
              <a:t>):</a:t>
            </a:r>
            <a:r>
              <a:rPr lang="zh-TW" altLang="en-US" sz="1800" b="0" i="0" dirty="0">
                <a:solidFill>
                  <a:srgbClr val="263238"/>
                </a:solidFill>
                <a:effectLst/>
                <a:latin typeface="Times New Roman" panose="02020603050405020304" pitchFamily="18" charset="0"/>
                <a:ea typeface="微軟正黑體" panose="020B0604030504040204" pitchFamily="34" charset="-120"/>
              </a:rPr>
              <a:t>低頻近似圖，包含主要的能量與輪廓</a:t>
            </a:r>
            <a:endParaRPr lang="en-US" altLang="zh-TW" sz="1800" b="0" i="0" dirty="0">
              <a:solidFill>
                <a:srgbClr val="263238"/>
              </a:solidFill>
              <a:effectLst/>
              <a:latin typeface="Times New Roman" panose="02020603050405020304" pitchFamily="18" charset="0"/>
              <a:ea typeface="微軟正黑體" panose="020B0604030504040204" pitchFamily="34" charset="-120"/>
            </a:endParaRPr>
          </a:p>
          <a:p>
            <a:pPr marL="285750" indent="-285750">
              <a:buFont typeface="Arial" panose="020B0604020202020204" pitchFamily="34" charset="0"/>
              <a:buChar char="•"/>
            </a:pPr>
            <a:r>
              <a:rPr lang="en-US" altLang="zh-TW" sz="1800" dirty="0">
                <a:solidFill>
                  <a:srgbClr val="263238"/>
                </a:solidFill>
                <a:latin typeface="Times New Roman" panose="02020603050405020304" pitchFamily="18" charset="0"/>
                <a:ea typeface="微軟正黑體" panose="020B0604030504040204" pitchFamily="34" charset="-120"/>
              </a:rPr>
              <a:t>LH,HL,HH(</a:t>
            </a:r>
            <a:r>
              <a:rPr lang="zh-TW" altLang="en-US" sz="1800" dirty="0">
                <a:solidFill>
                  <a:srgbClr val="263238"/>
                </a:solidFill>
                <a:latin typeface="Times New Roman" panose="02020603050405020304" pitchFamily="18" charset="0"/>
                <a:ea typeface="微軟正黑體" panose="020B0604030504040204" pitchFamily="34" charset="-120"/>
              </a:rPr>
              <a:t>高頻</a:t>
            </a:r>
            <a:r>
              <a:rPr lang="en-US" altLang="zh-TW" sz="1800" dirty="0">
                <a:solidFill>
                  <a:srgbClr val="263238"/>
                </a:solidFill>
                <a:latin typeface="Times New Roman" panose="02020603050405020304" pitchFamily="18" charset="0"/>
                <a:ea typeface="微軟正黑體" panose="020B0604030504040204" pitchFamily="34" charset="-120"/>
              </a:rPr>
              <a:t>):</a:t>
            </a:r>
            <a:r>
              <a:rPr lang="zh-TW" altLang="en-US" sz="1800" dirty="0">
                <a:solidFill>
                  <a:srgbClr val="263238"/>
                </a:solidFill>
                <a:latin typeface="Times New Roman" panose="02020603050405020304" pitchFamily="18" charset="0"/>
                <a:ea typeface="微軟正黑體" panose="020B0604030504040204" pitchFamily="34" charset="-120"/>
              </a:rPr>
              <a:t>包含水平、垂直的邊緣細節</a:t>
            </a:r>
            <a:endParaRPr lang="zh-TW" altLang="en-US" sz="1800" dirty="0">
              <a:latin typeface="Times New Roman" panose="02020603050405020304" pitchFamily="18" charset="0"/>
              <a:ea typeface="微軟正黑體" panose="020B0604030504040204" pitchFamily="34" charset="-120"/>
            </a:endParaRPr>
          </a:p>
        </p:txBody>
      </p:sp>
    </p:spTree>
    <p:extLst>
      <p:ext uri="{BB962C8B-B14F-4D97-AF65-F5344CB8AC3E}">
        <p14:creationId xmlns:p14="http://schemas.microsoft.com/office/powerpoint/2010/main" val="33667652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 name="AutoShape 8">
            <a:extLst>
              <a:ext uri="{FF2B5EF4-FFF2-40B4-BE49-F238E27FC236}">
                <a16:creationId xmlns:a16="http://schemas.microsoft.com/office/drawing/2014/main" id="{6FA5D0CD-1FC5-4142-A442-99B7B5486D00}"/>
              </a:ext>
            </a:extLst>
          </p:cNvPr>
          <p:cNvSpPr>
            <a:spLocks noChangeAspect="1" noChangeArrowheads="1"/>
          </p:cNvSpPr>
          <p:nvPr/>
        </p:nvSpPr>
        <p:spPr bwMode="auto">
          <a:xfrm>
            <a:off x="4624083" y="412025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latin typeface="Times New Roman" panose="02020603050405020304" pitchFamily="18" charset="0"/>
              <a:ea typeface="微軟正黑體" panose="020B0604030504040204" pitchFamily="34" charset="-120"/>
            </a:endParaRPr>
          </a:p>
        </p:txBody>
      </p:sp>
      <p:sp>
        <p:nvSpPr>
          <p:cNvPr id="23" name="文字方塊 22">
            <a:extLst>
              <a:ext uri="{FF2B5EF4-FFF2-40B4-BE49-F238E27FC236}">
                <a16:creationId xmlns:a16="http://schemas.microsoft.com/office/drawing/2014/main" id="{17A0C541-810B-4FA1-82BB-AE89FCFDEFF7}"/>
              </a:ext>
            </a:extLst>
          </p:cNvPr>
          <p:cNvSpPr txBox="1"/>
          <p:nvPr/>
        </p:nvSpPr>
        <p:spPr>
          <a:xfrm>
            <a:off x="0" y="454684"/>
            <a:ext cx="12192000" cy="707886"/>
          </a:xfrm>
          <a:prstGeom prst="rect">
            <a:avLst/>
          </a:prstGeom>
          <a:noFill/>
        </p:spPr>
        <p:txBody>
          <a:bodyPr wrap="square" rtlCol="0">
            <a:spAutoFit/>
          </a:bodyPr>
          <a:lstStyle/>
          <a:p>
            <a:pPr algn="ctr"/>
            <a:r>
              <a:rPr lang="zh-TW" altLang="en-US" sz="4000" dirty="0">
                <a:latin typeface="Times New Roman" panose="02020603050405020304" pitchFamily="18" charset="0"/>
                <a:ea typeface="微軟正黑體" panose="020B0604030504040204" pitchFamily="34" charset="-120"/>
              </a:rPr>
              <a:t>核心技術</a:t>
            </a:r>
            <a:r>
              <a:rPr lang="en-US" altLang="zh-TW" sz="4000" dirty="0">
                <a:latin typeface="Times New Roman" panose="02020603050405020304" pitchFamily="18" charset="0"/>
                <a:ea typeface="微軟正黑體" panose="020B0604030504040204" pitchFamily="34" charset="-120"/>
              </a:rPr>
              <a:t>Ⅱ:WDR</a:t>
            </a:r>
            <a:r>
              <a:rPr lang="zh-TW" altLang="en-US" sz="4000" dirty="0">
                <a:latin typeface="Times New Roman" panose="02020603050405020304" pitchFamily="18" charset="0"/>
                <a:ea typeface="微軟正黑體" panose="020B0604030504040204" pitchFamily="34" charset="-120"/>
              </a:rPr>
              <a:t>原理與架構</a:t>
            </a:r>
            <a:endParaRPr lang="en-US" altLang="zh-TW" sz="4000" dirty="0">
              <a:latin typeface="Times New Roman" panose="02020603050405020304" pitchFamily="18" charset="0"/>
              <a:ea typeface="微軟正黑體" panose="020B0604030504040204" pitchFamily="34" charset="-120"/>
            </a:endParaRPr>
          </a:p>
        </p:txBody>
      </p:sp>
      <p:sp>
        <p:nvSpPr>
          <p:cNvPr id="12" name="文字方塊 11">
            <a:extLst>
              <a:ext uri="{FF2B5EF4-FFF2-40B4-BE49-F238E27FC236}">
                <a16:creationId xmlns:a16="http://schemas.microsoft.com/office/drawing/2014/main" id="{2FC9174B-3CEE-491E-A96A-FC051ABDE56D}"/>
              </a:ext>
            </a:extLst>
          </p:cNvPr>
          <p:cNvSpPr txBox="1"/>
          <p:nvPr/>
        </p:nvSpPr>
        <p:spPr>
          <a:xfrm>
            <a:off x="330881" y="1794645"/>
            <a:ext cx="11225431" cy="584775"/>
          </a:xfrm>
          <a:prstGeom prst="rect">
            <a:avLst/>
          </a:prstGeom>
          <a:noFill/>
        </p:spPr>
        <p:txBody>
          <a:bodyPr wrap="square" rtlCol="0">
            <a:spAutoFit/>
          </a:bodyPr>
          <a:lstStyle/>
          <a:p>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Wavelet Difference Reduction </a:t>
            </a:r>
          </a:p>
        </p:txBody>
      </p:sp>
      <p:sp>
        <p:nvSpPr>
          <p:cNvPr id="7" name="文字方塊 6">
            <a:extLst>
              <a:ext uri="{FF2B5EF4-FFF2-40B4-BE49-F238E27FC236}">
                <a16:creationId xmlns:a16="http://schemas.microsoft.com/office/drawing/2014/main" id="{DBD14EBF-9076-48D7-8A32-7E9FD1BD758B}"/>
              </a:ext>
            </a:extLst>
          </p:cNvPr>
          <p:cNvSpPr txBox="1"/>
          <p:nvPr/>
        </p:nvSpPr>
        <p:spPr>
          <a:xfrm>
            <a:off x="330881" y="3366202"/>
            <a:ext cx="6859869" cy="1508105"/>
          </a:xfrm>
          <a:prstGeom prst="rect">
            <a:avLst/>
          </a:prstGeom>
          <a:noFill/>
        </p:spPr>
        <p:txBody>
          <a:bodyPr wrap="square">
            <a:spAutoFit/>
          </a:bodyPr>
          <a:lstStyle/>
          <a:p>
            <a:pPr rtl="0">
              <a:spcBef>
                <a:spcPts val="0"/>
              </a:spcBef>
              <a:spcAft>
                <a:spcPts val="0"/>
              </a:spcAft>
            </a:pPr>
            <a:br>
              <a:rPr lang="zh-TW" altLang="en-US" sz="2000" b="0" dirty="0">
                <a:effectLst/>
                <a:latin typeface="Times New Roman" panose="02020603050405020304" pitchFamily="18" charset="0"/>
                <a:ea typeface="微軟正黑體" panose="020B0604030504040204" pitchFamily="34" charset="-120"/>
              </a:rPr>
            </a:br>
            <a:r>
              <a:rPr lang="zh-TW" altLang="en-US" sz="2000" b="1" i="0" u="none" strike="noStrike" dirty="0">
                <a:solidFill>
                  <a:srgbClr val="263238"/>
                </a:solidFill>
                <a:effectLst/>
                <a:latin typeface="Times New Roman" panose="02020603050405020304" pitchFamily="18" charset="0"/>
                <a:ea typeface="微軟正黑體" panose="020B0604030504040204" pitchFamily="34" charset="-120"/>
              </a:rPr>
              <a:t>傳統方法 </a:t>
            </a:r>
            <a:r>
              <a:rPr lang="en-US" altLang="zh-TW" sz="2000" b="1" i="0" u="none" strike="noStrike" dirty="0">
                <a:solidFill>
                  <a:srgbClr val="263238"/>
                </a:solidFill>
                <a:effectLst/>
                <a:latin typeface="Times New Roman" panose="02020603050405020304" pitchFamily="18" charset="0"/>
                <a:ea typeface="微軟正黑體" panose="020B0604030504040204" pitchFamily="34" charset="-120"/>
              </a:rPr>
              <a:t>(</a:t>
            </a:r>
            <a:r>
              <a:rPr lang="zh-TW" altLang="en-US" sz="2000" b="1" i="0" u="none" strike="noStrike" dirty="0">
                <a:solidFill>
                  <a:srgbClr val="263238"/>
                </a:solidFill>
                <a:effectLst/>
                <a:latin typeface="Times New Roman" panose="02020603050405020304" pitchFamily="18" charset="0"/>
                <a:ea typeface="微軟正黑體" panose="020B0604030504040204" pitchFamily="34" charset="-120"/>
              </a:rPr>
              <a:t>紀錄座標索引</a:t>
            </a:r>
            <a:r>
              <a:rPr lang="en-US" altLang="zh-TW" sz="2000" b="1" i="0" u="none" strike="noStrike" dirty="0">
                <a:solidFill>
                  <a:srgbClr val="263238"/>
                </a:solidFill>
                <a:effectLst/>
                <a:latin typeface="Times New Roman" panose="02020603050405020304" pitchFamily="18" charset="0"/>
                <a:ea typeface="微軟正黑體" panose="020B0604030504040204" pitchFamily="34" charset="-120"/>
              </a:rPr>
              <a:t>)</a:t>
            </a:r>
            <a:r>
              <a:rPr lang="zh-TW" altLang="en-US" sz="2000" b="1" i="0" u="none" strike="noStrike" dirty="0">
                <a:solidFill>
                  <a:srgbClr val="263238"/>
                </a:solidFill>
                <a:effectLst/>
                <a:latin typeface="Times New Roman" panose="02020603050405020304" pitchFamily="18" charset="0"/>
                <a:ea typeface="微軟正黑體" panose="020B0604030504040204" pitchFamily="34" charset="-120"/>
              </a:rPr>
              <a:t>：</a:t>
            </a:r>
            <a:endParaRPr lang="en-US" altLang="zh-TW" sz="2000" b="1" dirty="0">
              <a:solidFill>
                <a:srgbClr val="263238"/>
              </a:solidFill>
              <a:latin typeface="Times New Roman" panose="02020603050405020304" pitchFamily="18" charset="0"/>
              <a:ea typeface="微軟正黑體" panose="020B0604030504040204" pitchFamily="34" charset="-120"/>
            </a:endParaRPr>
          </a:p>
          <a:p>
            <a:pPr rtl="0">
              <a:spcBef>
                <a:spcPts val="0"/>
              </a:spcBef>
              <a:spcAft>
                <a:spcPts val="0"/>
              </a:spcAft>
            </a:pPr>
            <a:r>
              <a:rPr lang="en-US" altLang="zh-TW" sz="2000" b="1" dirty="0">
                <a:solidFill>
                  <a:srgbClr val="263238"/>
                </a:solidFill>
                <a:latin typeface="Times New Roman" panose="02020603050405020304" pitchFamily="18" charset="0"/>
                <a:ea typeface="微軟正黑體" panose="020B0604030504040204" pitchFamily="34" charset="-120"/>
              </a:rPr>
              <a:t>Index : 2 , 6 , 15 , 30...     </a:t>
            </a:r>
            <a:r>
              <a:rPr lang="zh-TW" altLang="en-US" sz="2000" b="0" i="0" u="none" strike="noStrike" dirty="0">
                <a:solidFill>
                  <a:srgbClr val="D32F2F"/>
                </a:solidFill>
                <a:effectLst/>
                <a:latin typeface="Times New Roman" panose="02020603050405020304" pitchFamily="18" charset="0"/>
                <a:ea typeface="微軟正黑體" panose="020B0604030504040204" pitchFamily="34" charset="-120"/>
              </a:rPr>
              <a:t>數值大 ➔ 需要多 </a:t>
            </a:r>
            <a:r>
              <a:rPr lang="en-US" altLang="zh-TW" sz="2000" b="0" i="0" u="none" strike="noStrike" dirty="0">
                <a:solidFill>
                  <a:srgbClr val="D32F2F"/>
                </a:solidFill>
                <a:effectLst/>
                <a:latin typeface="Times New Roman" panose="02020603050405020304" pitchFamily="18" charset="0"/>
                <a:ea typeface="微軟正黑體" panose="020B0604030504040204" pitchFamily="34" charset="-120"/>
              </a:rPr>
              <a:t>bits</a:t>
            </a:r>
            <a:endParaRPr lang="zh-TW" altLang="en-US" sz="2000" b="0" dirty="0">
              <a:effectLst/>
              <a:latin typeface="Times New Roman" panose="02020603050405020304" pitchFamily="18" charset="0"/>
              <a:ea typeface="微軟正黑體" panose="020B0604030504040204" pitchFamily="34" charset="-120"/>
            </a:endParaRPr>
          </a:p>
          <a:p>
            <a:br>
              <a:rPr lang="zh-TW" altLang="en-US" sz="1600" dirty="0">
                <a:latin typeface="Times New Roman" panose="02020603050405020304" pitchFamily="18" charset="0"/>
                <a:ea typeface="微軟正黑體" panose="020B0604030504040204" pitchFamily="34" charset="-120"/>
              </a:rPr>
            </a:br>
            <a:endParaRPr lang="zh-TW" altLang="en-US" sz="1600" dirty="0">
              <a:latin typeface="Times New Roman" panose="02020603050405020304" pitchFamily="18" charset="0"/>
              <a:ea typeface="微軟正黑體" panose="020B0604030504040204" pitchFamily="34" charset="-120"/>
            </a:endParaRPr>
          </a:p>
        </p:txBody>
      </p:sp>
      <p:sp>
        <p:nvSpPr>
          <p:cNvPr id="3" name="文字方塊 2">
            <a:extLst>
              <a:ext uri="{FF2B5EF4-FFF2-40B4-BE49-F238E27FC236}">
                <a16:creationId xmlns:a16="http://schemas.microsoft.com/office/drawing/2014/main" id="{5F6D2C88-7DD7-42D0-86F8-7450E0A3B6C7}"/>
              </a:ext>
            </a:extLst>
          </p:cNvPr>
          <p:cNvSpPr txBox="1"/>
          <p:nvPr/>
        </p:nvSpPr>
        <p:spPr>
          <a:xfrm>
            <a:off x="764146" y="2674469"/>
            <a:ext cx="5096908" cy="461665"/>
          </a:xfrm>
          <a:prstGeom prst="rect">
            <a:avLst/>
          </a:prstGeom>
          <a:noFill/>
        </p:spPr>
        <p:txBody>
          <a:bodyPr wrap="square" rtlCol="0">
            <a:spAutoFit/>
          </a:bodyPr>
          <a:lstStyle/>
          <a:p>
            <a:r>
              <a:rPr lang="zh-TW" altLang="en-US" sz="2400" dirty="0">
                <a:latin typeface="Times New Roman" panose="02020603050405020304" pitchFamily="18" charset="0"/>
                <a:ea typeface="微軟正黑體" panose="020B0604030504040204" pitchFamily="34" charset="-120"/>
              </a:rPr>
              <a:t>核心在於如何記錄重要係數的位置</a:t>
            </a:r>
          </a:p>
        </p:txBody>
      </p:sp>
      <p:sp>
        <p:nvSpPr>
          <p:cNvPr id="4" name="箭號: 向右 3">
            <a:extLst>
              <a:ext uri="{FF2B5EF4-FFF2-40B4-BE49-F238E27FC236}">
                <a16:creationId xmlns:a16="http://schemas.microsoft.com/office/drawing/2014/main" id="{9188E4EE-89BB-4D9B-A5D8-4806FF6FF497}"/>
              </a:ext>
            </a:extLst>
          </p:cNvPr>
          <p:cNvSpPr/>
          <p:nvPr/>
        </p:nvSpPr>
        <p:spPr>
          <a:xfrm>
            <a:off x="331162" y="2874939"/>
            <a:ext cx="321785" cy="588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Times New Roman" panose="02020603050405020304" pitchFamily="18" charset="0"/>
              <a:ea typeface="微軟正黑體" panose="020B0604030504040204" pitchFamily="34" charset="-120"/>
            </a:endParaRPr>
          </a:p>
        </p:txBody>
      </p:sp>
      <p:sp>
        <p:nvSpPr>
          <p:cNvPr id="8" name="矩形: 圓角 7">
            <a:extLst>
              <a:ext uri="{FF2B5EF4-FFF2-40B4-BE49-F238E27FC236}">
                <a16:creationId xmlns:a16="http://schemas.microsoft.com/office/drawing/2014/main" id="{A9FF71ED-EDC9-43E1-82F6-04384328E6B0}"/>
              </a:ext>
            </a:extLst>
          </p:cNvPr>
          <p:cNvSpPr/>
          <p:nvPr/>
        </p:nvSpPr>
        <p:spPr>
          <a:xfrm>
            <a:off x="764145" y="2674469"/>
            <a:ext cx="4729161" cy="46166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Times New Roman" panose="02020603050405020304" pitchFamily="18" charset="0"/>
              <a:ea typeface="微軟正黑體" panose="020B0604030504040204" pitchFamily="34" charset="-120"/>
            </a:endParaRPr>
          </a:p>
        </p:txBody>
      </p:sp>
      <p:sp>
        <p:nvSpPr>
          <p:cNvPr id="11" name="文字方塊 10">
            <a:extLst>
              <a:ext uri="{FF2B5EF4-FFF2-40B4-BE49-F238E27FC236}">
                <a16:creationId xmlns:a16="http://schemas.microsoft.com/office/drawing/2014/main" id="{4E046DE0-001F-44DB-B19A-CF80E9B1B9C2}"/>
              </a:ext>
            </a:extLst>
          </p:cNvPr>
          <p:cNvSpPr txBox="1"/>
          <p:nvPr/>
        </p:nvSpPr>
        <p:spPr>
          <a:xfrm>
            <a:off x="244743" y="4711309"/>
            <a:ext cx="7224304" cy="1508105"/>
          </a:xfrm>
          <a:prstGeom prst="rect">
            <a:avLst/>
          </a:prstGeom>
          <a:noFill/>
        </p:spPr>
        <p:txBody>
          <a:bodyPr wrap="square">
            <a:spAutoFit/>
          </a:bodyPr>
          <a:lstStyle/>
          <a:p>
            <a:pPr rtl="0">
              <a:spcBef>
                <a:spcPts val="0"/>
              </a:spcBef>
              <a:spcAft>
                <a:spcPts val="0"/>
              </a:spcAft>
            </a:pPr>
            <a:br>
              <a:rPr lang="zh-TW" altLang="en-US" sz="2000" b="0" dirty="0">
                <a:effectLst/>
                <a:latin typeface="Times New Roman" panose="02020603050405020304" pitchFamily="18" charset="0"/>
                <a:ea typeface="微軟正黑體" panose="020B0604030504040204" pitchFamily="34" charset="-120"/>
              </a:rPr>
            </a:br>
            <a:r>
              <a:rPr lang="en-US" altLang="zh-TW" sz="2000" b="1" dirty="0">
                <a:solidFill>
                  <a:srgbClr val="263238"/>
                </a:solidFill>
                <a:effectLst/>
                <a:latin typeface="Times New Roman" panose="02020603050405020304" pitchFamily="18" charset="0"/>
                <a:ea typeface="微軟正黑體" panose="020B0604030504040204" pitchFamily="34" charset="-120"/>
              </a:rPr>
              <a:t>WDR</a:t>
            </a:r>
            <a:r>
              <a:rPr lang="zh-TW" altLang="en-US" sz="2000" b="1" i="0" u="none" strike="noStrike" dirty="0">
                <a:solidFill>
                  <a:srgbClr val="263238"/>
                </a:solidFill>
                <a:effectLst/>
                <a:latin typeface="Times New Roman" panose="02020603050405020304" pitchFamily="18" charset="0"/>
                <a:ea typeface="微軟正黑體" panose="020B0604030504040204" pitchFamily="34" charset="-120"/>
              </a:rPr>
              <a:t>方法 </a:t>
            </a:r>
            <a:r>
              <a:rPr lang="en-US" altLang="zh-TW" sz="2000" b="1" i="0" u="none" strike="noStrike" dirty="0">
                <a:solidFill>
                  <a:srgbClr val="263238"/>
                </a:solidFill>
                <a:effectLst/>
                <a:latin typeface="Times New Roman" panose="02020603050405020304" pitchFamily="18" charset="0"/>
                <a:ea typeface="微軟正黑體" panose="020B0604030504040204" pitchFamily="34" charset="-120"/>
              </a:rPr>
              <a:t>(</a:t>
            </a:r>
            <a:r>
              <a:rPr lang="zh-TW" altLang="en-US" sz="2000" b="1" i="0" u="none" strike="noStrike" dirty="0">
                <a:solidFill>
                  <a:srgbClr val="263238"/>
                </a:solidFill>
                <a:effectLst/>
                <a:latin typeface="Times New Roman" panose="02020603050405020304" pitchFamily="18" charset="0"/>
                <a:ea typeface="微軟正黑體" panose="020B0604030504040204" pitchFamily="34" charset="-120"/>
              </a:rPr>
              <a:t>紀錄</a:t>
            </a:r>
            <a:r>
              <a:rPr lang="zh-TW" altLang="en-US" sz="2000" b="1" dirty="0">
                <a:solidFill>
                  <a:srgbClr val="263238"/>
                </a:solidFill>
                <a:latin typeface="Times New Roman" panose="02020603050405020304" pitchFamily="18" charset="0"/>
                <a:ea typeface="微軟正黑體" panose="020B0604030504040204" pitchFamily="34" charset="-120"/>
              </a:rPr>
              <a:t>相對距離</a:t>
            </a:r>
            <a:r>
              <a:rPr lang="en-US" altLang="zh-TW" sz="2000" b="1" i="0" u="none" strike="noStrike" dirty="0">
                <a:solidFill>
                  <a:srgbClr val="263238"/>
                </a:solidFill>
                <a:effectLst/>
                <a:latin typeface="Times New Roman" panose="02020603050405020304" pitchFamily="18" charset="0"/>
                <a:ea typeface="微軟正黑體" panose="020B0604030504040204" pitchFamily="34" charset="-120"/>
              </a:rPr>
              <a:t>)</a:t>
            </a:r>
            <a:r>
              <a:rPr lang="zh-TW" altLang="en-US" sz="2000" b="1" i="0" u="none" strike="noStrike" dirty="0">
                <a:solidFill>
                  <a:srgbClr val="263238"/>
                </a:solidFill>
                <a:effectLst/>
                <a:latin typeface="Times New Roman" panose="02020603050405020304" pitchFamily="18" charset="0"/>
                <a:ea typeface="微軟正黑體" panose="020B0604030504040204" pitchFamily="34" charset="-120"/>
              </a:rPr>
              <a:t>：</a:t>
            </a:r>
            <a:endParaRPr lang="en-US" altLang="zh-TW" sz="2000" b="1" dirty="0">
              <a:solidFill>
                <a:srgbClr val="263238"/>
              </a:solidFill>
              <a:latin typeface="Times New Roman" panose="02020603050405020304" pitchFamily="18" charset="0"/>
              <a:ea typeface="微軟正黑體" panose="020B0604030504040204" pitchFamily="34" charset="-120"/>
            </a:endParaRPr>
          </a:p>
          <a:p>
            <a:pPr rtl="0">
              <a:spcBef>
                <a:spcPts val="0"/>
              </a:spcBef>
              <a:spcAft>
                <a:spcPts val="0"/>
              </a:spcAft>
            </a:pPr>
            <a:r>
              <a:rPr lang="en-US" altLang="zh-TW" sz="2000" b="1" dirty="0">
                <a:solidFill>
                  <a:srgbClr val="263238"/>
                </a:solidFill>
                <a:latin typeface="Times New Roman" panose="02020603050405020304" pitchFamily="18" charset="0"/>
                <a:ea typeface="微軟正黑體" panose="020B0604030504040204" pitchFamily="34" charset="-120"/>
              </a:rPr>
              <a:t>Diff : 2 , 4 , 9 , 15...     </a:t>
            </a:r>
            <a:r>
              <a:rPr lang="zh-TW" altLang="en-US" sz="2000" b="0" i="0" u="none" strike="noStrike" dirty="0">
                <a:solidFill>
                  <a:srgbClr val="D32F2F"/>
                </a:solidFill>
                <a:effectLst/>
                <a:latin typeface="Times New Roman" panose="02020603050405020304" pitchFamily="18" charset="0"/>
                <a:ea typeface="微軟正黑體" panose="020B0604030504040204" pitchFamily="34" charset="-120"/>
              </a:rPr>
              <a:t>數值小 ➔ </a:t>
            </a:r>
            <a:r>
              <a:rPr lang="zh-TW" altLang="en-US" sz="2000" dirty="0">
                <a:solidFill>
                  <a:srgbClr val="D32F2F"/>
                </a:solidFill>
                <a:latin typeface="Times New Roman" panose="02020603050405020304" pitchFamily="18" charset="0"/>
                <a:ea typeface="微軟正黑體" panose="020B0604030504040204" pitchFamily="34" charset="-120"/>
              </a:rPr>
              <a:t>節</a:t>
            </a:r>
            <a:r>
              <a:rPr lang="zh-TW" altLang="en-US" sz="2000" b="0" i="0" u="none" strike="noStrike" dirty="0">
                <a:solidFill>
                  <a:srgbClr val="D32F2F"/>
                </a:solidFill>
                <a:effectLst/>
                <a:latin typeface="Times New Roman" panose="02020603050405020304" pitchFamily="18" charset="0"/>
                <a:ea typeface="微軟正黑體" panose="020B0604030504040204" pitchFamily="34" charset="-120"/>
              </a:rPr>
              <a:t>省空間</a:t>
            </a:r>
            <a:r>
              <a:rPr lang="en-US" altLang="zh-TW" sz="2000" b="0" i="0" u="none" strike="noStrike" dirty="0">
                <a:solidFill>
                  <a:srgbClr val="D32F2F"/>
                </a:solidFill>
                <a:effectLst/>
                <a:latin typeface="Times New Roman" panose="02020603050405020304" pitchFamily="18" charset="0"/>
                <a:ea typeface="微軟正黑體" panose="020B0604030504040204" pitchFamily="34" charset="-120"/>
              </a:rPr>
              <a:t>(</a:t>
            </a:r>
            <a:r>
              <a:rPr lang="zh-TW" altLang="en-US" sz="2000" b="0" i="0" u="none" strike="noStrike" dirty="0">
                <a:solidFill>
                  <a:srgbClr val="D32F2F"/>
                </a:solidFill>
                <a:effectLst/>
                <a:latin typeface="Times New Roman" panose="02020603050405020304" pitchFamily="18" charset="0"/>
                <a:ea typeface="微軟正黑體" panose="020B0604030504040204" pitchFamily="34" charset="-120"/>
              </a:rPr>
              <a:t>差分縮減</a:t>
            </a:r>
            <a:r>
              <a:rPr lang="en-US" altLang="zh-TW" sz="2000" b="0" i="0" u="none" strike="noStrike" dirty="0">
                <a:solidFill>
                  <a:srgbClr val="D32F2F"/>
                </a:solidFill>
                <a:effectLst/>
                <a:latin typeface="Times New Roman" panose="02020603050405020304" pitchFamily="18" charset="0"/>
                <a:ea typeface="微軟正黑體" panose="020B0604030504040204" pitchFamily="34" charset="-120"/>
              </a:rPr>
              <a:t>)</a:t>
            </a:r>
            <a:endParaRPr lang="zh-TW" altLang="en-US" sz="2000" b="0" dirty="0">
              <a:effectLst/>
              <a:latin typeface="Times New Roman" panose="02020603050405020304" pitchFamily="18" charset="0"/>
              <a:ea typeface="微軟正黑體" panose="020B0604030504040204" pitchFamily="34" charset="-120"/>
            </a:endParaRPr>
          </a:p>
          <a:p>
            <a:br>
              <a:rPr lang="zh-TW" altLang="en-US" sz="1600" dirty="0">
                <a:latin typeface="Times New Roman" panose="02020603050405020304" pitchFamily="18" charset="0"/>
                <a:ea typeface="微軟正黑體" panose="020B0604030504040204" pitchFamily="34" charset="-120"/>
              </a:rPr>
            </a:br>
            <a:endParaRPr lang="zh-TW" altLang="en-US" sz="1600" dirty="0">
              <a:latin typeface="Times New Roman" panose="02020603050405020304" pitchFamily="18" charset="0"/>
              <a:ea typeface="微軟正黑體" panose="020B0604030504040204" pitchFamily="34" charset="-120"/>
            </a:endParaRPr>
          </a:p>
        </p:txBody>
      </p:sp>
      <p:pic>
        <p:nvPicPr>
          <p:cNvPr id="10" name="圖片 9">
            <a:extLst>
              <a:ext uri="{FF2B5EF4-FFF2-40B4-BE49-F238E27FC236}">
                <a16:creationId xmlns:a16="http://schemas.microsoft.com/office/drawing/2014/main" id="{70E3B8EA-A6E4-4C7B-9576-964D8260187C}"/>
              </a:ext>
            </a:extLst>
          </p:cNvPr>
          <p:cNvPicPr>
            <a:picLocks noChangeAspect="1"/>
          </p:cNvPicPr>
          <p:nvPr/>
        </p:nvPicPr>
        <p:blipFill>
          <a:blip r:embed="rId3"/>
          <a:stretch>
            <a:fillRect/>
          </a:stretch>
        </p:blipFill>
        <p:spPr>
          <a:xfrm>
            <a:off x="6185696" y="2507677"/>
            <a:ext cx="5934239" cy="2504012"/>
          </a:xfrm>
          <a:prstGeom prst="rect">
            <a:avLst/>
          </a:prstGeom>
          <a:ln>
            <a:solidFill>
              <a:schemeClr val="bg1"/>
            </a:solidFill>
          </a:ln>
        </p:spPr>
      </p:pic>
    </p:spTree>
    <p:extLst>
      <p:ext uri="{BB962C8B-B14F-4D97-AF65-F5344CB8AC3E}">
        <p14:creationId xmlns:p14="http://schemas.microsoft.com/office/powerpoint/2010/main" val="33122095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 name="AutoShape 8">
            <a:extLst>
              <a:ext uri="{FF2B5EF4-FFF2-40B4-BE49-F238E27FC236}">
                <a16:creationId xmlns:a16="http://schemas.microsoft.com/office/drawing/2014/main" id="{6FA5D0CD-1FC5-4142-A442-99B7B5486D00}"/>
              </a:ext>
            </a:extLst>
          </p:cNvPr>
          <p:cNvSpPr>
            <a:spLocks noChangeAspect="1" noChangeArrowheads="1"/>
          </p:cNvSpPr>
          <p:nvPr/>
        </p:nvSpPr>
        <p:spPr bwMode="auto">
          <a:xfrm>
            <a:off x="4867801" y="4591100"/>
            <a:ext cx="352371"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sz="2000">
              <a:latin typeface="Times New Roman" panose="02020603050405020304" pitchFamily="18" charset="0"/>
              <a:ea typeface="微軟正黑體" panose="020B0604030504040204" pitchFamily="34" charset="-120"/>
            </a:endParaRPr>
          </a:p>
        </p:txBody>
      </p:sp>
      <p:sp>
        <p:nvSpPr>
          <p:cNvPr id="23" name="文字方塊 22">
            <a:extLst>
              <a:ext uri="{FF2B5EF4-FFF2-40B4-BE49-F238E27FC236}">
                <a16:creationId xmlns:a16="http://schemas.microsoft.com/office/drawing/2014/main" id="{17A0C541-810B-4FA1-82BB-AE89FCFDEFF7}"/>
              </a:ext>
            </a:extLst>
          </p:cNvPr>
          <p:cNvSpPr txBox="1"/>
          <p:nvPr/>
        </p:nvSpPr>
        <p:spPr>
          <a:xfrm>
            <a:off x="0" y="454684"/>
            <a:ext cx="12192000" cy="707886"/>
          </a:xfrm>
          <a:prstGeom prst="rect">
            <a:avLst/>
          </a:prstGeom>
          <a:noFill/>
        </p:spPr>
        <p:txBody>
          <a:bodyPr wrap="square" rtlCol="0">
            <a:spAutoFit/>
          </a:bodyPr>
          <a:lstStyle/>
          <a:p>
            <a:pPr algn="ctr"/>
            <a:r>
              <a:rPr lang="en-US" altLang="zh-TW" sz="4000" dirty="0">
                <a:latin typeface="Times New Roman" panose="02020603050405020304" pitchFamily="18" charset="0"/>
                <a:ea typeface="微軟正黑體" panose="020B0604030504040204" pitchFamily="34" charset="-120"/>
              </a:rPr>
              <a:t>WDR</a:t>
            </a:r>
            <a:r>
              <a:rPr lang="zh-TW" altLang="en-US" sz="4000" dirty="0">
                <a:latin typeface="Times New Roman" panose="02020603050405020304" pitchFamily="18" charset="0"/>
                <a:ea typeface="微軟正黑體" panose="020B0604030504040204" pitchFamily="34" charset="-120"/>
              </a:rPr>
              <a:t>核心編碼流程</a:t>
            </a:r>
            <a:r>
              <a:rPr lang="en-US" altLang="zh-TW" sz="4000" dirty="0">
                <a:latin typeface="Times New Roman" panose="02020603050405020304" pitchFamily="18" charset="0"/>
                <a:ea typeface="微軟正黑體" panose="020B0604030504040204" pitchFamily="34" charset="-120"/>
              </a:rPr>
              <a:t>(Encoding Loop)</a:t>
            </a:r>
          </a:p>
        </p:txBody>
      </p:sp>
      <p:pic>
        <p:nvPicPr>
          <p:cNvPr id="6" name="圖片 5">
            <a:extLst>
              <a:ext uri="{FF2B5EF4-FFF2-40B4-BE49-F238E27FC236}">
                <a16:creationId xmlns:a16="http://schemas.microsoft.com/office/drawing/2014/main" id="{57ACBC6D-0A95-42FF-94E3-45843B4FA87F}"/>
              </a:ext>
            </a:extLst>
          </p:cNvPr>
          <p:cNvPicPr>
            <a:picLocks noChangeAspect="1"/>
          </p:cNvPicPr>
          <p:nvPr/>
        </p:nvPicPr>
        <p:blipFill>
          <a:blip r:embed="rId3"/>
          <a:stretch>
            <a:fillRect/>
          </a:stretch>
        </p:blipFill>
        <p:spPr>
          <a:xfrm>
            <a:off x="2291798" y="1360149"/>
            <a:ext cx="7295324" cy="1339770"/>
          </a:xfrm>
          <a:prstGeom prst="rect">
            <a:avLst/>
          </a:prstGeom>
        </p:spPr>
      </p:pic>
      <p:sp>
        <p:nvSpPr>
          <p:cNvPr id="10" name="文字方塊 9">
            <a:extLst>
              <a:ext uri="{FF2B5EF4-FFF2-40B4-BE49-F238E27FC236}">
                <a16:creationId xmlns:a16="http://schemas.microsoft.com/office/drawing/2014/main" id="{40B11949-8270-40BE-847F-F019A05C5D13}"/>
              </a:ext>
            </a:extLst>
          </p:cNvPr>
          <p:cNvSpPr txBox="1"/>
          <p:nvPr/>
        </p:nvSpPr>
        <p:spPr>
          <a:xfrm>
            <a:off x="766971" y="2788294"/>
            <a:ext cx="8903803" cy="1077218"/>
          </a:xfrm>
          <a:prstGeom prst="rect">
            <a:avLst/>
          </a:prstGeom>
          <a:noFill/>
        </p:spPr>
        <p:txBody>
          <a:bodyPr wrap="square">
            <a:spAutoFit/>
          </a:bodyPr>
          <a:lstStyle/>
          <a:p>
            <a:pPr rtl="0">
              <a:spcBef>
                <a:spcPts val="0"/>
              </a:spcBef>
              <a:spcAft>
                <a:spcPts val="0"/>
              </a:spcAft>
            </a:pPr>
            <a:r>
              <a:rPr lang="en-US" altLang="zh-TW" sz="2000" b="1" i="0" u="none" strike="noStrike" dirty="0">
                <a:solidFill>
                  <a:srgbClr val="263238"/>
                </a:solidFill>
                <a:effectLst/>
                <a:latin typeface="Times New Roman" panose="02020603050405020304" pitchFamily="18" charset="0"/>
                <a:ea typeface="微軟正黑體" panose="020B0604030504040204" pitchFamily="34" charset="-120"/>
              </a:rPr>
              <a:t>1.</a:t>
            </a:r>
            <a:r>
              <a:rPr lang="zh-TW" altLang="en-US" sz="2000" b="1" i="0" u="none" strike="noStrike" dirty="0">
                <a:solidFill>
                  <a:srgbClr val="263238"/>
                </a:solidFill>
                <a:effectLst/>
                <a:latin typeface="Times New Roman" panose="02020603050405020304" pitchFamily="18" charset="0"/>
                <a:ea typeface="微軟正黑體" panose="020B0604030504040204" pitchFamily="34" charset="-120"/>
              </a:rPr>
              <a:t>初始化 </a:t>
            </a:r>
            <a:r>
              <a:rPr lang="en-US" altLang="zh-TW" sz="2000" b="1" i="0" u="none" strike="noStrike" dirty="0">
                <a:solidFill>
                  <a:srgbClr val="263238"/>
                </a:solidFill>
                <a:effectLst/>
                <a:latin typeface="Times New Roman" panose="02020603050405020304" pitchFamily="18" charset="0"/>
                <a:ea typeface="微軟正黑體" panose="020B0604030504040204" pitchFamily="34" charset="-120"/>
              </a:rPr>
              <a:t>(Initialize)</a:t>
            </a:r>
            <a:r>
              <a:rPr lang="zh-TW" altLang="en-US" sz="2000" b="1" i="0" u="none" strike="noStrike" dirty="0">
                <a:solidFill>
                  <a:srgbClr val="263238"/>
                </a:solidFill>
                <a:effectLst/>
                <a:latin typeface="Times New Roman" panose="02020603050405020304" pitchFamily="18" charset="0"/>
                <a:ea typeface="微軟正黑體" panose="020B0604030504040204" pitchFamily="34" charset="-120"/>
              </a:rPr>
              <a:t>：</a:t>
            </a:r>
            <a:br>
              <a:rPr lang="en-US" altLang="zh-TW" sz="2400" b="0" i="0" u="none" strike="noStrike" dirty="0">
                <a:solidFill>
                  <a:srgbClr val="000000"/>
                </a:solidFill>
                <a:effectLst/>
                <a:latin typeface="Times New Roman" panose="02020603050405020304" pitchFamily="18" charset="0"/>
                <a:ea typeface="微軟正黑體" panose="020B0604030504040204" pitchFamily="34" charset="-120"/>
              </a:rPr>
            </a:br>
            <a:r>
              <a:rPr lang="zh-TW" altLang="en-US" sz="2400" b="0" i="0" u="none" strike="noStrike" dirty="0">
                <a:solidFill>
                  <a:srgbClr val="000000"/>
                </a:solidFill>
                <a:effectLst/>
                <a:latin typeface="Times New Roman" panose="02020603050405020304" pitchFamily="18" charset="0"/>
                <a:ea typeface="微軟正黑體" panose="020B0604030504040204" pitchFamily="34" charset="-120"/>
              </a:rPr>
              <a:t>   </a:t>
            </a:r>
            <a:r>
              <a:rPr lang="zh-TW" altLang="en-US" sz="2000" b="0" i="0" u="none" strike="noStrike" dirty="0">
                <a:solidFill>
                  <a:srgbClr val="263238"/>
                </a:solidFill>
                <a:effectLst/>
                <a:latin typeface="Times New Roman" panose="02020603050405020304" pitchFamily="18" charset="0"/>
                <a:ea typeface="微軟正黑體" panose="020B0604030504040204" pitchFamily="34" charset="-120"/>
              </a:rPr>
              <a:t>掃描所有係數找出最大值，設定初始閾值 </a:t>
            </a:r>
            <a:r>
              <a:rPr lang="en-US" altLang="zh-TW" sz="2000" dirty="0">
                <a:solidFill>
                  <a:srgbClr val="263238"/>
                </a:solidFill>
                <a:latin typeface="Times New Roman" panose="02020603050405020304" pitchFamily="18" charset="0"/>
                <a:ea typeface="微軟正黑體" panose="020B0604030504040204" pitchFamily="34" charset="-120"/>
              </a:rPr>
              <a:t>To </a:t>
            </a:r>
            <a:r>
              <a:rPr lang="zh-TW" altLang="en-US" sz="2000" dirty="0">
                <a:solidFill>
                  <a:srgbClr val="263238"/>
                </a:solidFill>
                <a:latin typeface="Times New Roman" panose="02020603050405020304" pitchFamily="18" charset="0"/>
                <a:ea typeface="微軟正黑體" panose="020B0604030504040204" pitchFamily="34" charset="-120"/>
              </a:rPr>
              <a:t>。</a:t>
            </a:r>
            <a:br>
              <a:rPr lang="en-US" altLang="zh-TW" sz="2000" dirty="0">
                <a:latin typeface="Times New Roman" panose="02020603050405020304" pitchFamily="18" charset="0"/>
                <a:ea typeface="微軟正黑體" panose="020B0604030504040204" pitchFamily="34" charset="-120"/>
              </a:rPr>
            </a:br>
            <a:endParaRPr lang="zh-TW" altLang="en-US" sz="2000" dirty="0">
              <a:latin typeface="Times New Roman" panose="02020603050405020304" pitchFamily="18" charset="0"/>
              <a:ea typeface="微軟正黑體" panose="020B0604030504040204" pitchFamily="34" charset="-120"/>
            </a:endParaRPr>
          </a:p>
        </p:txBody>
      </p:sp>
      <p:sp>
        <p:nvSpPr>
          <p:cNvPr id="13" name="文字方塊 12">
            <a:extLst>
              <a:ext uri="{FF2B5EF4-FFF2-40B4-BE49-F238E27FC236}">
                <a16:creationId xmlns:a16="http://schemas.microsoft.com/office/drawing/2014/main" id="{E0529583-5A40-42ED-9AF5-43842E4C643A}"/>
              </a:ext>
            </a:extLst>
          </p:cNvPr>
          <p:cNvSpPr txBox="1"/>
          <p:nvPr/>
        </p:nvSpPr>
        <p:spPr>
          <a:xfrm>
            <a:off x="766971" y="3603837"/>
            <a:ext cx="9172159" cy="1384995"/>
          </a:xfrm>
          <a:prstGeom prst="rect">
            <a:avLst/>
          </a:prstGeom>
          <a:noFill/>
        </p:spPr>
        <p:txBody>
          <a:bodyPr wrap="square">
            <a:spAutoFit/>
          </a:bodyPr>
          <a:lstStyle/>
          <a:p>
            <a:pPr rtl="0">
              <a:spcBef>
                <a:spcPts val="0"/>
              </a:spcBef>
              <a:spcAft>
                <a:spcPts val="0"/>
              </a:spcAft>
            </a:pPr>
            <a:r>
              <a:rPr lang="en-US" altLang="zh-TW" sz="2000" b="1" i="0" u="none" strike="noStrike" dirty="0">
                <a:solidFill>
                  <a:srgbClr val="263238"/>
                </a:solidFill>
                <a:effectLst/>
                <a:latin typeface="Times New Roman" panose="02020603050405020304" pitchFamily="18" charset="0"/>
                <a:ea typeface="微軟正黑體" panose="020B0604030504040204" pitchFamily="34" charset="-120"/>
              </a:rPr>
              <a:t>2.</a:t>
            </a:r>
            <a:r>
              <a:rPr lang="zh-TW" altLang="en-US" sz="2000" b="1" i="0" u="none" strike="noStrike" dirty="0">
                <a:solidFill>
                  <a:srgbClr val="263238"/>
                </a:solidFill>
                <a:effectLst/>
                <a:latin typeface="Times New Roman" panose="02020603050405020304" pitchFamily="18" charset="0"/>
                <a:ea typeface="微軟正黑體" panose="020B0604030504040204" pitchFamily="34" charset="-120"/>
              </a:rPr>
              <a:t>更新閾值 </a:t>
            </a:r>
            <a:r>
              <a:rPr lang="en-US" altLang="zh-TW" sz="2000" b="1" i="0" u="none" strike="noStrike" dirty="0">
                <a:solidFill>
                  <a:srgbClr val="263238"/>
                </a:solidFill>
                <a:effectLst/>
                <a:latin typeface="Times New Roman" panose="02020603050405020304" pitchFamily="18" charset="0"/>
                <a:ea typeface="微軟正黑體" panose="020B0604030504040204" pitchFamily="34" charset="-120"/>
              </a:rPr>
              <a:t>(Update Threshold)</a:t>
            </a:r>
            <a:r>
              <a:rPr lang="zh-TW" altLang="en-US" sz="2000" b="1" i="0" u="none" strike="noStrike" dirty="0">
                <a:solidFill>
                  <a:srgbClr val="263238"/>
                </a:solidFill>
                <a:effectLst/>
                <a:latin typeface="Times New Roman" panose="02020603050405020304" pitchFamily="18" charset="0"/>
                <a:ea typeface="微軟正黑體" panose="020B0604030504040204" pitchFamily="34" charset="-120"/>
              </a:rPr>
              <a:t>：</a:t>
            </a:r>
            <a:br>
              <a:rPr lang="en-US" altLang="zh-TW" sz="2400" b="0" i="0" u="none" strike="noStrike" dirty="0">
                <a:solidFill>
                  <a:srgbClr val="000000"/>
                </a:solidFill>
                <a:effectLst/>
                <a:latin typeface="Times New Roman" panose="02020603050405020304" pitchFamily="18" charset="0"/>
                <a:ea typeface="微軟正黑體" panose="020B0604030504040204" pitchFamily="34" charset="-120"/>
              </a:rPr>
            </a:br>
            <a:r>
              <a:rPr lang="zh-TW" altLang="en-US" sz="2400" b="0" i="0" u="none" strike="noStrike" dirty="0">
                <a:solidFill>
                  <a:srgbClr val="000000"/>
                </a:solidFill>
                <a:effectLst/>
                <a:latin typeface="Times New Roman" panose="02020603050405020304" pitchFamily="18" charset="0"/>
                <a:ea typeface="微軟正黑體" panose="020B0604030504040204" pitchFamily="34" charset="-120"/>
              </a:rPr>
              <a:t>   </a:t>
            </a:r>
            <a:r>
              <a:rPr lang="en-US" altLang="zh-TW" sz="2000" b="0" i="0" u="none" strike="noStrike" dirty="0">
                <a:solidFill>
                  <a:srgbClr val="263238"/>
                </a:solidFill>
                <a:effectLst/>
                <a:latin typeface="Times New Roman" panose="02020603050405020304" pitchFamily="18" charset="0"/>
                <a:ea typeface="微軟正黑體" panose="020B0604030504040204" pitchFamily="34" charset="-120"/>
              </a:rPr>
              <a:t>Tk = T{k-1} / 2</a:t>
            </a:r>
            <a:r>
              <a:rPr lang="zh-TW" altLang="en-US" sz="2000" b="0" i="0" u="none" strike="noStrike" dirty="0">
                <a:solidFill>
                  <a:srgbClr val="263238"/>
                </a:solidFill>
                <a:effectLst/>
                <a:latin typeface="Times New Roman" panose="02020603050405020304" pitchFamily="18" charset="0"/>
                <a:ea typeface="微軟正黑體" panose="020B0604030504040204" pitchFamily="34" charset="-120"/>
              </a:rPr>
              <a:t>。從最高的位元平面 </a:t>
            </a:r>
            <a:r>
              <a:rPr lang="en-US" altLang="zh-TW" sz="2000" b="0" i="0" u="none" strike="noStrike" dirty="0">
                <a:solidFill>
                  <a:srgbClr val="263238"/>
                </a:solidFill>
                <a:effectLst/>
                <a:latin typeface="Times New Roman" panose="02020603050405020304" pitchFamily="18" charset="0"/>
                <a:ea typeface="微軟正黑體" panose="020B0604030504040204" pitchFamily="34" charset="-120"/>
              </a:rPr>
              <a:t>(Bit-plane) </a:t>
            </a:r>
            <a:r>
              <a:rPr lang="zh-TW" altLang="en-US" sz="2000" b="0" i="0" u="none" strike="noStrike" dirty="0">
                <a:solidFill>
                  <a:srgbClr val="263238"/>
                </a:solidFill>
                <a:effectLst/>
                <a:latin typeface="Times New Roman" panose="02020603050405020304" pitchFamily="18" charset="0"/>
                <a:ea typeface="微軟正黑體" panose="020B0604030504040204" pitchFamily="34" charset="-120"/>
              </a:rPr>
              <a:t>開始往下掃描。</a:t>
            </a:r>
            <a:endParaRPr lang="zh-TW" altLang="en-US" sz="2000" b="0" dirty="0">
              <a:effectLst/>
              <a:latin typeface="Times New Roman" panose="02020603050405020304" pitchFamily="18" charset="0"/>
              <a:ea typeface="微軟正黑體" panose="020B0604030504040204" pitchFamily="34" charset="-120"/>
            </a:endParaRPr>
          </a:p>
          <a:p>
            <a:br>
              <a:rPr lang="zh-TW" altLang="en-US" sz="2000" dirty="0">
                <a:latin typeface="Times New Roman" panose="02020603050405020304" pitchFamily="18" charset="0"/>
                <a:ea typeface="微軟正黑體" panose="020B0604030504040204" pitchFamily="34" charset="-120"/>
              </a:rPr>
            </a:br>
            <a:endParaRPr lang="zh-TW" altLang="en-US" sz="2000" dirty="0">
              <a:latin typeface="Times New Roman" panose="02020603050405020304" pitchFamily="18" charset="0"/>
              <a:ea typeface="微軟正黑體" panose="020B0604030504040204" pitchFamily="34" charset="-120"/>
            </a:endParaRPr>
          </a:p>
        </p:txBody>
      </p:sp>
      <p:sp>
        <p:nvSpPr>
          <p:cNvPr id="14" name="文字方塊 13">
            <a:extLst>
              <a:ext uri="{FF2B5EF4-FFF2-40B4-BE49-F238E27FC236}">
                <a16:creationId xmlns:a16="http://schemas.microsoft.com/office/drawing/2014/main" id="{1CAC1149-29CC-4BC9-A42F-1C570570511D}"/>
              </a:ext>
            </a:extLst>
          </p:cNvPr>
          <p:cNvSpPr txBox="1"/>
          <p:nvPr/>
        </p:nvSpPr>
        <p:spPr>
          <a:xfrm>
            <a:off x="766971" y="4345703"/>
            <a:ext cx="10344978" cy="1077218"/>
          </a:xfrm>
          <a:prstGeom prst="rect">
            <a:avLst/>
          </a:prstGeom>
          <a:noFill/>
        </p:spPr>
        <p:txBody>
          <a:bodyPr wrap="square">
            <a:spAutoFit/>
          </a:bodyPr>
          <a:lstStyle/>
          <a:p>
            <a:pPr rtl="0">
              <a:spcBef>
                <a:spcPts val="0"/>
              </a:spcBef>
              <a:spcAft>
                <a:spcPts val="0"/>
              </a:spcAft>
            </a:pPr>
            <a:r>
              <a:rPr lang="en-US" altLang="zh-TW" sz="2000" b="1" i="0" u="none" strike="noStrike" dirty="0">
                <a:solidFill>
                  <a:srgbClr val="263238"/>
                </a:solidFill>
                <a:effectLst/>
                <a:latin typeface="Times New Roman" panose="02020603050405020304" pitchFamily="18" charset="0"/>
                <a:ea typeface="微軟正黑體" panose="020B0604030504040204" pitchFamily="34" charset="-120"/>
              </a:rPr>
              <a:t>3.</a:t>
            </a:r>
            <a:r>
              <a:rPr lang="zh-TW" altLang="en-US" sz="2000" b="1" i="0" u="none" strike="noStrike" dirty="0">
                <a:solidFill>
                  <a:srgbClr val="263238"/>
                </a:solidFill>
                <a:effectLst/>
                <a:latin typeface="Times New Roman" panose="02020603050405020304" pitchFamily="18" charset="0"/>
                <a:ea typeface="微軟正黑體" panose="020B0604030504040204" pitchFamily="34" charset="-120"/>
              </a:rPr>
              <a:t>顯著性掃描 </a:t>
            </a:r>
            <a:r>
              <a:rPr lang="en-US" altLang="zh-TW" sz="2000" b="1" i="0" u="none" strike="noStrike" dirty="0">
                <a:solidFill>
                  <a:srgbClr val="263238"/>
                </a:solidFill>
                <a:effectLst/>
                <a:latin typeface="Times New Roman" panose="02020603050405020304" pitchFamily="18" charset="0"/>
                <a:ea typeface="微軟正黑體" panose="020B0604030504040204" pitchFamily="34" charset="-120"/>
              </a:rPr>
              <a:t>(Significance Pass)</a:t>
            </a:r>
            <a:r>
              <a:rPr lang="zh-TW" altLang="en-US" sz="2000" b="1" i="0" u="none" strike="noStrike" dirty="0">
                <a:solidFill>
                  <a:srgbClr val="263238"/>
                </a:solidFill>
                <a:effectLst/>
                <a:latin typeface="Times New Roman" panose="02020603050405020304" pitchFamily="18" charset="0"/>
                <a:ea typeface="微軟正黑體" panose="020B0604030504040204" pitchFamily="34" charset="-120"/>
              </a:rPr>
              <a:t>：</a:t>
            </a:r>
            <a:br>
              <a:rPr lang="zh-TW" altLang="en-US" sz="2400" b="0" i="0" u="none" strike="noStrike" dirty="0">
                <a:solidFill>
                  <a:srgbClr val="000000"/>
                </a:solidFill>
                <a:effectLst/>
                <a:latin typeface="Times New Roman" panose="02020603050405020304" pitchFamily="18" charset="0"/>
                <a:ea typeface="微軟正黑體" panose="020B0604030504040204" pitchFamily="34" charset="-120"/>
              </a:rPr>
            </a:br>
            <a:r>
              <a:rPr lang="zh-TW" altLang="en-US" sz="2400" b="0" i="0" u="none" strike="noStrike" dirty="0">
                <a:solidFill>
                  <a:srgbClr val="000000"/>
                </a:solidFill>
                <a:effectLst/>
                <a:latin typeface="Times New Roman" panose="02020603050405020304" pitchFamily="18" charset="0"/>
                <a:ea typeface="微軟正黑體" panose="020B0604030504040204" pitchFamily="34" charset="-120"/>
              </a:rPr>
              <a:t>   </a:t>
            </a:r>
            <a:r>
              <a:rPr lang="zh-TW" altLang="en-US" sz="2000" b="0" i="0" u="none" strike="noStrike" dirty="0">
                <a:solidFill>
                  <a:srgbClr val="263238"/>
                </a:solidFill>
                <a:effectLst/>
                <a:latin typeface="Times New Roman" panose="02020603050405020304" pitchFamily="18" charset="0"/>
                <a:ea typeface="微軟正黑體" panose="020B0604030504040204" pitchFamily="34" charset="-120"/>
              </a:rPr>
              <a:t>找出絕對值大於 </a:t>
            </a:r>
            <a:r>
              <a:rPr lang="en-US" altLang="zh-TW" sz="2000" b="0" i="0" u="none" strike="noStrike" dirty="0">
                <a:solidFill>
                  <a:srgbClr val="263238"/>
                </a:solidFill>
                <a:effectLst/>
                <a:latin typeface="Times New Roman" panose="02020603050405020304" pitchFamily="18" charset="0"/>
                <a:ea typeface="微軟正黑體" panose="020B0604030504040204" pitchFamily="34" charset="-120"/>
              </a:rPr>
              <a:t>Tk </a:t>
            </a:r>
            <a:r>
              <a:rPr lang="zh-TW" altLang="en-US" sz="2000" b="0" i="0" u="none" strike="noStrike" dirty="0">
                <a:solidFill>
                  <a:srgbClr val="263238"/>
                </a:solidFill>
                <a:effectLst/>
                <a:latin typeface="Times New Roman" panose="02020603050405020304" pitchFamily="18" charset="0"/>
                <a:ea typeface="微軟正黑體" panose="020B0604030504040204" pitchFamily="34" charset="-120"/>
              </a:rPr>
              <a:t>的係數，標記為顯著，並記錄其與上一個顯著係數的「相對距離」。</a:t>
            </a:r>
            <a:br>
              <a:rPr lang="zh-TW" altLang="en-US" sz="2000" dirty="0">
                <a:latin typeface="Times New Roman" panose="02020603050405020304" pitchFamily="18" charset="0"/>
                <a:ea typeface="微軟正黑體" panose="020B0604030504040204" pitchFamily="34" charset="-120"/>
              </a:rPr>
            </a:br>
            <a:endParaRPr lang="zh-TW" altLang="en-US" sz="2000" dirty="0">
              <a:latin typeface="Times New Roman" panose="02020603050405020304" pitchFamily="18" charset="0"/>
              <a:ea typeface="微軟正黑體" panose="020B0604030504040204" pitchFamily="34" charset="-120"/>
            </a:endParaRPr>
          </a:p>
        </p:txBody>
      </p:sp>
      <p:sp>
        <p:nvSpPr>
          <p:cNvPr id="16" name="文字方塊 15">
            <a:extLst>
              <a:ext uri="{FF2B5EF4-FFF2-40B4-BE49-F238E27FC236}">
                <a16:creationId xmlns:a16="http://schemas.microsoft.com/office/drawing/2014/main" id="{631540A6-9C68-4C34-AAC5-98D5BBCAEF97}"/>
              </a:ext>
            </a:extLst>
          </p:cNvPr>
          <p:cNvSpPr txBox="1"/>
          <p:nvPr/>
        </p:nvSpPr>
        <p:spPr>
          <a:xfrm>
            <a:off x="766971" y="5141297"/>
            <a:ext cx="9529968" cy="1323439"/>
          </a:xfrm>
          <a:prstGeom prst="rect">
            <a:avLst/>
          </a:prstGeom>
          <a:noFill/>
        </p:spPr>
        <p:txBody>
          <a:bodyPr wrap="square">
            <a:spAutoFit/>
          </a:bodyPr>
          <a:lstStyle/>
          <a:p>
            <a:pPr rtl="0">
              <a:spcBef>
                <a:spcPts val="0"/>
              </a:spcBef>
              <a:spcAft>
                <a:spcPts val="0"/>
              </a:spcAft>
            </a:pPr>
            <a:r>
              <a:rPr lang="en-US" altLang="zh-TW" sz="2000" b="1" i="0" u="none" strike="noStrike" dirty="0">
                <a:solidFill>
                  <a:srgbClr val="263238"/>
                </a:solidFill>
                <a:effectLst/>
                <a:latin typeface="Times New Roman" panose="02020603050405020304" pitchFamily="18" charset="0"/>
                <a:ea typeface="微軟正黑體" panose="020B0604030504040204" pitchFamily="34" charset="-120"/>
              </a:rPr>
              <a:t>4.</a:t>
            </a:r>
            <a:r>
              <a:rPr lang="zh-TW" altLang="en-US" sz="2000" b="1" i="0" u="none" strike="noStrike" dirty="0">
                <a:solidFill>
                  <a:srgbClr val="263238"/>
                </a:solidFill>
                <a:effectLst/>
                <a:latin typeface="Times New Roman" panose="02020603050405020304" pitchFamily="18" charset="0"/>
                <a:ea typeface="微軟正黑體" panose="020B0604030504040204" pitchFamily="34" charset="-120"/>
              </a:rPr>
              <a:t>精細化 </a:t>
            </a:r>
            <a:r>
              <a:rPr lang="en-US" altLang="zh-TW" sz="2000" b="1" i="0" u="none" strike="noStrike" dirty="0">
                <a:solidFill>
                  <a:srgbClr val="263238"/>
                </a:solidFill>
                <a:effectLst/>
                <a:latin typeface="Times New Roman" panose="02020603050405020304" pitchFamily="18" charset="0"/>
                <a:ea typeface="微軟正黑體" panose="020B0604030504040204" pitchFamily="34" charset="-120"/>
              </a:rPr>
              <a:t>(Refinement Pass)</a:t>
            </a:r>
            <a:r>
              <a:rPr lang="zh-TW" altLang="en-US" sz="2000" b="1" i="0" u="none" strike="noStrike" dirty="0">
                <a:solidFill>
                  <a:srgbClr val="263238"/>
                </a:solidFill>
                <a:effectLst/>
                <a:latin typeface="Times New Roman" panose="02020603050405020304" pitchFamily="18" charset="0"/>
                <a:ea typeface="微軟正黑體" panose="020B0604030504040204" pitchFamily="34" charset="-120"/>
              </a:rPr>
              <a:t>：</a:t>
            </a:r>
            <a:endParaRPr lang="en-US" altLang="zh-TW" sz="2000" b="1" i="0" u="none" strike="noStrike" dirty="0">
              <a:solidFill>
                <a:srgbClr val="263238"/>
              </a:solidFill>
              <a:effectLst/>
              <a:latin typeface="Times New Roman" panose="02020603050405020304" pitchFamily="18" charset="0"/>
              <a:ea typeface="微軟正黑體" panose="020B0604030504040204" pitchFamily="34" charset="-120"/>
            </a:endParaRPr>
          </a:p>
          <a:p>
            <a:pPr rtl="0">
              <a:spcBef>
                <a:spcPts val="0"/>
              </a:spcBef>
              <a:spcAft>
                <a:spcPts val="0"/>
              </a:spcAft>
            </a:pPr>
            <a:r>
              <a:rPr lang="zh-TW" altLang="en-US" sz="2000" b="1" i="0" u="none" strike="noStrike" dirty="0">
                <a:solidFill>
                  <a:srgbClr val="263238"/>
                </a:solidFill>
                <a:effectLst/>
                <a:latin typeface="Times New Roman" panose="02020603050405020304" pitchFamily="18" charset="0"/>
                <a:ea typeface="微軟正黑體" panose="020B0604030504040204" pitchFamily="34" charset="-120"/>
              </a:rPr>
              <a:t>    </a:t>
            </a:r>
            <a:r>
              <a:rPr lang="zh-TW" altLang="en-US" sz="2000" b="0" i="0" u="none" strike="noStrike" dirty="0">
                <a:solidFill>
                  <a:srgbClr val="263238"/>
                </a:solidFill>
                <a:effectLst/>
                <a:latin typeface="Times New Roman" panose="02020603050405020304" pitchFamily="18" charset="0"/>
                <a:ea typeface="微軟正黑體" panose="020B0604030504040204" pitchFamily="34" charset="-120"/>
              </a:rPr>
              <a:t>對已經被標記為顯著的係數，輸出更精確的位元值以提升精度。</a:t>
            </a:r>
            <a:endParaRPr lang="zh-TW" altLang="en-US" sz="2000" b="0" dirty="0">
              <a:effectLst/>
              <a:latin typeface="Times New Roman" panose="02020603050405020304" pitchFamily="18" charset="0"/>
              <a:ea typeface="微軟正黑體" panose="020B0604030504040204" pitchFamily="34" charset="-120"/>
            </a:endParaRPr>
          </a:p>
          <a:p>
            <a:br>
              <a:rPr lang="zh-TW" altLang="en-US" sz="2000" dirty="0">
                <a:latin typeface="Times New Roman" panose="02020603050405020304" pitchFamily="18" charset="0"/>
                <a:ea typeface="微軟正黑體" panose="020B0604030504040204" pitchFamily="34" charset="-120"/>
              </a:rPr>
            </a:br>
            <a:endParaRPr lang="zh-TW" altLang="en-US" sz="2000" dirty="0">
              <a:latin typeface="Times New Roman" panose="02020603050405020304" pitchFamily="18" charset="0"/>
              <a:ea typeface="微軟正黑體" panose="020B0604030504040204" pitchFamily="34" charset="-120"/>
            </a:endParaRPr>
          </a:p>
        </p:txBody>
      </p:sp>
      <p:sp>
        <p:nvSpPr>
          <p:cNvPr id="18" name="文字方塊 17">
            <a:extLst>
              <a:ext uri="{FF2B5EF4-FFF2-40B4-BE49-F238E27FC236}">
                <a16:creationId xmlns:a16="http://schemas.microsoft.com/office/drawing/2014/main" id="{6172E6C5-82F6-43ED-89B4-B6461704058C}"/>
              </a:ext>
            </a:extLst>
          </p:cNvPr>
          <p:cNvSpPr txBox="1"/>
          <p:nvPr/>
        </p:nvSpPr>
        <p:spPr>
          <a:xfrm>
            <a:off x="766971" y="5971427"/>
            <a:ext cx="7049340" cy="707886"/>
          </a:xfrm>
          <a:prstGeom prst="rect">
            <a:avLst/>
          </a:prstGeom>
          <a:noFill/>
        </p:spPr>
        <p:txBody>
          <a:bodyPr wrap="square">
            <a:spAutoFit/>
          </a:bodyPr>
          <a:lstStyle/>
          <a:p>
            <a:pPr rtl="0">
              <a:spcBef>
                <a:spcPts val="0"/>
              </a:spcBef>
              <a:spcAft>
                <a:spcPts val="0"/>
              </a:spcAft>
            </a:pPr>
            <a:r>
              <a:rPr lang="en-US" altLang="zh-TW" sz="2000" b="1" i="0" u="none" strike="noStrike" dirty="0">
                <a:solidFill>
                  <a:srgbClr val="263238"/>
                </a:solidFill>
                <a:effectLst/>
                <a:latin typeface="Times New Roman" panose="02020603050405020304" pitchFamily="18" charset="0"/>
                <a:ea typeface="微軟正黑體" panose="020B0604030504040204" pitchFamily="34" charset="-120"/>
              </a:rPr>
              <a:t>5.</a:t>
            </a:r>
            <a:r>
              <a:rPr lang="zh-TW" altLang="en-US" sz="2000" b="1" i="0" u="none" strike="noStrike" dirty="0">
                <a:solidFill>
                  <a:srgbClr val="263238"/>
                </a:solidFill>
                <a:effectLst/>
                <a:latin typeface="Times New Roman" panose="02020603050405020304" pitchFamily="18" charset="0"/>
                <a:ea typeface="微軟正黑體" panose="020B0604030504040204" pitchFamily="34" charset="-120"/>
              </a:rPr>
              <a:t>迴圈：</a:t>
            </a:r>
            <a:r>
              <a:rPr lang="zh-TW" altLang="en-US" sz="2000" b="0" i="0" u="none" strike="noStrike" dirty="0">
                <a:solidFill>
                  <a:srgbClr val="263238"/>
                </a:solidFill>
                <a:effectLst/>
                <a:latin typeface="Times New Roman" panose="02020603050405020304" pitchFamily="18" charset="0"/>
                <a:ea typeface="微軟正黑體" panose="020B0604030504040204" pitchFamily="34" charset="-120"/>
              </a:rPr>
              <a:t> </a:t>
            </a:r>
            <a:endParaRPr lang="en-US" altLang="zh-TW" sz="2000" b="0" i="0" u="none" strike="noStrike" dirty="0">
              <a:solidFill>
                <a:srgbClr val="263238"/>
              </a:solidFill>
              <a:effectLst/>
              <a:latin typeface="Times New Roman" panose="02020603050405020304" pitchFamily="18" charset="0"/>
              <a:ea typeface="微軟正黑體" panose="020B0604030504040204" pitchFamily="34" charset="-120"/>
            </a:endParaRPr>
          </a:p>
          <a:p>
            <a:pPr rtl="0">
              <a:spcBef>
                <a:spcPts val="0"/>
              </a:spcBef>
              <a:spcAft>
                <a:spcPts val="0"/>
              </a:spcAft>
            </a:pPr>
            <a:r>
              <a:rPr lang="zh-TW" altLang="en-US" sz="2000" b="0" i="0" u="none" strike="noStrike" dirty="0">
                <a:solidFill>
                  <a:srgbClr val="263238"/>
                </a:solidFill>
                <a:effectLst/>
                <a:latin typeface="Times New Roman" panose="02020603050405020304" pitchFamily="18" charset="0"/>
                <a:ea typeface="微軟正黑體" panose="020B0604030504040204" pitchFamily="34" charset="-120"/>
              </a:rPr>
              <a:t>    重複步驟 </a:t>
            </a:r>
            <a:r>
              <a:rPr lang="en-US" altLang="zh-TW" sz="2000" b="0" i="0" u="none" strike="noStrike" dirty="0">
                <a:solidFill>
                  <a:srgbClr val="263238"/>
                </a:solidFill>
                <a:effectLst/>
                <a:latin typeface="Times New Roman" panose="02020603050405020304" pitchFamily="18" charset="0"/>
                <a:ea typeface="微軟正黑體" panose="020B0604030504040204" pitchFamily="34" charset="-120"/>
              </a:rPr>
              <a:t>2-4 </a:t>
            </a:r>
            <a:r>
              <a:rPr lang="zh-TW" altLang="en-US" sz="2000" b="0" i="0" u="none" strike="noStrike" dirty="0">
                <a:solidFill>
                  <a:srgbClr val="263238"/>
                </a:solidFill>
                <a:effectLst/>
                <a:latin typeface="Times New Roman" panose="02020603050405020304" pitchFamily="18" charset="0"/>
                <a:ea typeface="微軟正黑體" panose="020B0604030504040204" pitchFamily="34" charset="-120"/>
              </a:rPr>
              <a:t>直到滿足</a:t>
            </a:r>
            <a:r>
              <a:rPr lang="zh-TW" altLang="en-US" sz="2000" dirty="0">
                <a:solidFill>
                  <a:srgbClr val="263238"/>
                </a:solidFill>
                <a:latin typeface="Times New Roman" panose="02020603050405020304" pitchFamily="18" charset="0"/>
                <a:ea typeface="微軟正黑體" panose="020B0604030504040204" pitchFamily="34" charset="-120"/>
              </a:rPr>
              <a:t>所需的</a:t>
            </a:r>
            <a:r>
              <a:rPr lang="zh-TW" altLang="en-US" sz="2000" b="0" i="0" u="none" strike="noStrike" dirty="0">
                <a:solidFill>
                  <a:srgbClr val="263238"/>
                </a:solidFill>
                <a:effectLst/>
                <a:latin typeface="Times New Roman" panose="02020603050405020304" pitchFamily="18" charset="0"/>
                <a:ea typeface="微軟正黑體" panose="020B0604030504040204" pitchFamily="34" charset="-120"/>
              </a:rPr>
              <a:t>壓縮比。</a:t>
            </a:r>
            <a:endParaRPr lang="zh-TW" altLang="en-US" sz="2000" dirty="0">
              <a:latin typeface="Times New Roman" panose="02020603050405020304" pitchFamily="18" charset="0"/>
              <a:ea typeface="微軟正黑體" panose="020B0604030504040204" pitchFamily="34" charset="-120"/>
            </a:endParaRPr>
          </a:p>
        </p:txBody>
      </p:sp>
    </p:spTree>
    <p:extLst>
      <p:ext uri="{BB962C8B-B14F-4D97-AF65-F5344CB8AC3E}">
        <p14:creationId xmlns:p14="http://schemas.microsoft.com/office/powerpoint/2010/main" val="5320155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pic>
        <p:nvPicPr>
          <p:cNvPr id="1026" name="Picture 2">
            <a:extLst>
              <a:ext uri="{FF2B5EF4-FFF2-40B4-BE49-F238E27FC236}">
                <a16:creationId xmlns:a16="http://schemas.microsoft.com/office/drawing/2014/main" id="{63E4C450-81BE-471A-AC3C-782CC81BCC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5747" y="2043398"/>
            <a:ext cx="5143500" cy="3486150"/>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8">
            <a:extLst>
              <a:ext uri="{FF2B5EF4-FFF2-40B4-BE49-F238E27FC236}">
                <a16:creationId xmlns:a16="http://schemas.microsoft.com/office/drawing/2014/main" id="{6FA5D0CD-1FC5-4142-A442-99B7B5486D00}"/>
              </a:ext>
            </a:extLst>
          </p:cNvPr>
          <p:cNvSpPr>
            <a:spLocks noChangeAspect="1" noChangeArrowheads="1"/>
          </p:cNvSpPr>
          <p:nvPr/>
        </p:nvSpPr>
        <p:spPr bwMode="auto">
          <a:xfrm>
            <a:off x="4698836" y="3199411"/>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latin typeface="Times New Roman" panose="02020603050405020304" pitchFamily="18" charset="0"/>
              <a:ea typeface="微軟正黑體" panose="020B0604030504040204" pitchFamily="34" charset="-120"/>
            </a:endParaRPr>
          </a:p>
        </p:txBody>
      </p:sp>
      <p:sp>
        <p:nvSpPr>
          <p:cNvPr id="23" name="文字方塊 22">
            <a:extLst>
              <a:ext uri="{FF2B5EF4-FFF2-40B4-BE49-F238E27FC236}">
                <a16:creationId xmlns:a16="http://schemas.microsoft.com/office/drawing/2014/main" id="{17A0C541-810B-4FA1-82BB-AE89FCFDEFF7}"/>
              </a:ext>
            </a:extLst>
          </p:cNvPr>
          <p:cNvSpPr txBox="1"/>
          <p:nvPr/>
        </p:nvSpPr>
        <p:spPr>
          <a:xfrm>
            <a:off x="0" y="454684"/>
            <a:ext cx="12192000" cy="707886"/>
          </a:xfrm>
          <a:prstGeom prst="rect">
            <a:avLst/>
          </a:prstGeom>
          <a:noFill/>
        </p:spPr>
        <p:txBody>
          <a:bodyPr wrap="square" rtlCol="0">
            <a:spAutoFit/>
          </a:bodyPr>
          <a:lstStyle/>
          <a:p>
            <a:pPr algn="ctr"/>
            <a:r>
              <a:rPr lang="en-US" altLang="zh-TW" sz="4000" dirty="0">
                <a:latin typeface="Times New Roman" panose="02020603050405020304" pitchFamily="18" charset="0"/>
                <a:ea typeface="微軟正黑體" panose="020B0604030504040204" pitchFamily="34" charset="-120"/>
              </a:rPr>
              <a:t>CWDR</a:t>
            </a:r>
            <a:r>
              <a:rPr lang="zh-TW" altLang="en-US" sz="4000" dirty="0">
                <a:latin typeface="Times New Roman" panose="02020603050405020304" pitchFamily="18" charset="0"/>
                <a:ea typeface="微軟正黑體" panose="020B0604030504040204" pitchFamily="34" charset="-120"/>
              </a:rPr>
              <a:t>解析</a:t>
            </a:r>
            <a:r>
              <a:rPr lang="en-US" altLang="zh-TW" sz="4000" dirty="0">
                <a:latin typeface="Times New Roman" panose="02020603050405020304" pitchFamily="18" charset="0"/>
                <a:ea typeface="微軟正黑體" panose="020B0604030504040204" pitchFamily="34" charset="-120"/>
              </a:rPr>
              <a:t>Ⅰ:</a:t>
            </a:r>
            <a:r>
              <a:rPr lang="zh-TW" altLang="en-US" sz="4000" dirty="0">
                <a:latin typeface="Times New Roman" panose="02020603050405020304" pitchFamily="18" charset="0"/>
                <a:ea typeface="微軟正黑體" panose="020B0604030504040204" pitchFamily="34" charset="-120"/>
              </a:rPr>
              <a:t>色彩轉換</a:t>
            </a:r>
            <a:endParaRPr lang="en-US" altLang="zh-TW" sz="4000" dirty="0">
              <a:latin typeface="Times New Roman" panose="02020603050405020304" pitchFamily="18" charset="0"/>
              <a:ea typeface="微軟正黑體" panose="020B0604030504040204" pitchFamily="34" charset="-120"/>
            </a:endParaRPr>
          </a:p>
        </p:txBody>
      </p:sp>
      <p:sp>
        <p:nvSpPr>
          <p:cNvPr id="12" name="文字方塊 11">
            <a:extLst>
              <a:ext uri="{FF2B5EF4-FFF2-40B4-BE49-F238E27FC236}">
                <a16:creationId xmlns:a16="http://schemas.microsoft.com/office/drawing/2014/main" id="{2FC9174B-3CEE-491E-A96A-FC051ABDE56D}"/>
              </a:ext>
            </a:extLst>
          </p:cNvPr>
          <p:cNvSpPr txBox="1"/>
          <p:nvPr/>
        </p:nvSpPr>
        <p:spPr>
          <a:xfrm>
            <a:off x="631136" y="1531523"/>
            <a:ext cx="2528694" cy="523220"/>
          </a:xfrm>
          <a:prstGeom prst="rect">
            <a:avLst/>
          </a:prstGeom>
          <a:noFill/>
        </p:spPr>
        <p:txBody>
          <a:bodyPr wrap="square" rtlCol="0">
            <a:spAutoFit/>
          </a:bodyPr>
          <a:lstStyle/>
          <a:p>
            <a:r>
              <a:rPr lang="en-US" altLang="zh-TW" sz="2800" b="1" dirty="0">
                <a:latin typeface="Times New Roman" panose="02020603050405020304" pitchFamily="18" charset="0"/>
                <a:ea typeface="微軟正黑體" panose="020B0604030504040204" pitchFamily="34" charset="-120"/>
              </a:rPr>
              <a:t>RGB</a:t>
            </a:r>
            <a:r>
              <a:rPr lang="zh-TW" altLang="en-US" sz="2800" b="1" dirty="0">
                <a:latin typeface="Times New Roman" panose="02020603050405020304" pitchFamily="18" charset="0"/>
                <a:ea typeface="微軟正黑體" panose="020B0604030504040204" pitchFamily="34" charset="-120"/>
              </a:rPr>
              <a:t>的侷限性</a:t>
            </a:r>
            <a:endParaRPr lang="en-US" altLang="zh-TW" sz="2800" b="1" dirty="0">
              <a:latin typeface="Times New Roman" panose="02020603050405020304" pitchFamily="18" charset="0"/>
              <a:ea typeface="微軟正黑體" panose="020B0604030504040204" pitchFamily="34" charset="-120"/>
            </a:endParaRPr>
          </a:p>
        </p:txBody>
      </p:sp>
      <p:sp>
        <p:nvSpPr>
          <p:cNvPr id="2" name="文字方塊 1">
            <a:extLst>
              <a:ext uri="{FF2B5EF4-FFF2-40B4-BE49-F238E27FC236}">
                <a16:creationId xmlns:a16="http://schemas.microsoft.com/office/drawing/2014/main" id="{AD9C89C6-AB36-4025-9817-BB04FDA2E792}"/>
              </a:ext>
            </a:extLst>
          </p:cNvPr>
          <p:cNvSpPr txBox="1"/>
          <p:nvPr/>
        </p:nvSpPr>
        <p:spPr>
          <a:xfrm>
            <a:off x="8020880" y="2483242"/>
            <a:ext cx="3508512" cy="461665"/>
          </a:xfrm>
          <a:prstGeom prst="rect">
            <a:avLst/>
          </a:prstGeom>
          <a:noFill/>
        </p:spPr>
        <p:txBody>
          <a:bodyPr wrap="square" rtlCol="0">
            <a:spAutoFit/>
          </a:bodyPr>
          <a:lstStyle/>
          <a:p>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RGB</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sym typeface="Wingdings" panose="05000000000000000000" pitchFamily="2" charset="2"/>
              </a:rPr>
              <a:t></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sym typeface="Wingdings" panose="05000000000000000000" pitchFamily="2" charset="2"/>
              </a:rPr>
              <a:t> </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sym typeface="Wingdings" panose="05000000000000000000" pitchFamily="2" charset="2"/>
              </a:rPr>
              <a:t>YUV</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sym typeface="Wingdings" panose="05000000000000000000" pitchFamily="2" charset="2"/>
              </a:rPr>
              <a:t> 轉換策略</a:t>
            </a:r>
            <a:endPar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9" name="文字方塊 8">
            <a:extLst>
              <a:ext uri="{FF2B5EF4-FFF2-40B4-BE49-F238E27FC236}">
                <a16:creationId xmlns:a16="http://schemas.microsoft.com/office/drawing/2014/main" id="{969692D9-D93D-40A4-9394-BE7A574BBF36}"/>
              </a:ext>
            </a:extLst>
          </p:cNvPr>
          <p:cNvSpPr txBox="1"/>
          <p:nvPr/>
        </p:nvSpPr>
        <p:spPr>
          <a:xfrm>
            <a:off x="7228125" y="3186308"/>
            <a:ext cx="4092545" cy="1200329"/>
          </a:xfrm>
          <a:prstGeom prst="rect">
            <a:avLst/>
          </a:prstGeom>
          <a:noFill/>
        </p:spPr>
        <p:txBody>
          <a:bodyPr wrap="square">
            <a:spAutoFit/>
          </a:bodyPr>
          <a:lstStyle/>
          <a:p>
            <a:pPr rtl="0">
              <a:spcBef>
                <a:spcPts val="0"/>
              </a:spcBef>
              <a:spcAft>
                <a:spcPts val="0"/>
              </a:spcAft>
            </a:pPr>
            <a:r>
              <a:rPr lang="en-US" altLang="zh-TW" sz="1800" b="1" i="0" u="none" strike="noStrike" dirty="0">
                <a:solidFill>
                  <a:srgbClr val="263238"/>
                </a:solidFill>
                <a:effectLst/>
                <a:latin typeface="Times New Roman" panose="02020603050405020304" pitchFamily="18" charset="0"/>
                <a:ea typeface="微軟正黑體" panose="020B0604030504040204" pitchFamily="34" charset="-120"/>
              </a:rPr>
              <a:t>Y (</a:t>
            </a:r>
            <a:r>
              <a:rPr lang="zh-TW" altLang="en-US" sz="1800" b="1" i="0" u="none" strike="noStrike" dirty="0">
                <a:solidFill>
                  <a:srgbClr val="263238"/>
                </a:solidFill>
                <a:effectLst/>
                <a:latin typeface="Times New Roman" panose="02020603050405020304" pitchFamily="18" charset="0"/>
                <a:ea typeface="微軟正黑體" panose="020B0604030504040204" pitchFamily="34" charset="-120"/>
              </a:rPr>
              <a:t>亮度</a:t>
            </a:r>
            <a:r>
              <a:rPr lang="en-US" altLang="zh-TW" sz="1800" b="1" i="0" u="none" strike="noStrike" dirty="0">
                <a:solidFill>
                  <a:srgbClr val="263238"/>
                </a:solidFill>
                <a:effectLst/>
                <a:latin typeface="Times New Roman" panose="02020603050405020304" pitchFamily="18" charset="0"/>
                <a:ea typeface="微軟正黑體" panose="020B0604030504040204" pitchFamily="34" charset="-120"/>
              </a:rPr>
              <a:t>)</a:t>
            </a:r>
            <a:r>
              <a:rPr lang="zh-TW" altLang="en-US" sz="1800" b="1" i="0" u="none" strike="noStrike" dirty="0">
                <a:solidFill>
                  <a:srgbClr val="263238"/>
                </a:solidFill>
                <a:effectLst/>
                <a:latin typeface="Times New Roman" panose="02020603050405020304" pitchFamily="18" charset="0"/>
                <a:ea typeface="微軟正黑體" panose="020B0604030504040204" pitchFamily="34" charset="-120"/>
              </a:rPr>
              <a:t>：</a:t>
            </a:r>
            <a:r>
              <a:rPr lang="zh-TW" altLang="en-US" sz="1800" b="0" i="0" u="none" strike="noStrike" dirty="0">
                <a:solidFill>
                  <a:srgbClr val="263238"/>
                </a:solidFill>
                <a:effectLst/>
                <a:latin typeface="Times New Roman" panose="02020603050405020304" pitchFamily="18" charset="0"/>
                <a:ea typeface="微軟正黑體" panose="020B0604030504040204" pitchFamily="34" charset="-120"/>
              </a:rPr>
              <a:t> 包含主要的結構與紋理資訊  </a:t>
            </a:r>
            <a:r>
              <a:rPr lang="en-US" altLang="zh-TW" sz="1800" b="0" i="0" u="none" strike="noStrike" dirty="0">
                <a:solidFill>
                  <a:srgbClr val="263238"/>
                </a:solidFill>
                <a:effectLst/>
                <a:latin typeface="Times New Roman" panose="02020603050405020304" pitchFamily="18" charset="0"/>
                <a:ea typeface="微軟正黑體" panose="020B0604030504040204" pitchFamily="34" charset="-120"/>
              </a:rPr>
              <a:t>	</a:t>
            </a:r>
            <a:r>
              <a:rPr lang="zh-TW" altLang="en-US" sz="1800" b="0" i="0" u="none" strike="noStrike" dirty="0">
                <a:solidFill>
                  <a:srgbClr val="263238"/>
                </a:solidFill>
                <a:effectLst/>
                <a:latin typeface="Times New Roman" panose="02020603050405020304" pitchFamily="18" charset="0"/>
                <a:ea typeface="微軟正黑體" panose="020B0604030504040204" pitchFamily="34" charset="-120"/>
              </a:rPr>
              <a:t>    需分配最多 </a:t>
            </a:r>
            <a:r>
              <a:rPr lang="en-US" altLang="zh-TW" sz="1800" b="0" i="0" u="none" strike="noStrike" dirty="0">
                <a:solidFill>
                  <a:srgbClr val="263238"/>
                </a:solidFill>
                <a:effectLst/>
                <a:latin typeface="Times New Roman" panose="02020603050405020304" pitchFamily="18" charset="0"/>
                <a:ea typeface="微軟正黑體" panose="020B0604030504040204" pitchFamily="34" charset="-120"/>
              </a:rPr>
              <a:t>Bits</a:t>
            </a:r>
            <a:r>
              <a:rPr lang="zh-TW" altLang="en-US" sz="1800" b="0" i="0" u="none" strike="noStrike" dirty="0">
                <a:solidFill>
                  <a:srgbClr val="263238"/>
                </a:solidFill>
                <a:effectLst/>
                <a:latin typeface="Times New Roman" panose="02020603050405020304" pitchFamily="18" charset="0"/>
                <a:ea typeface="微軟正黑體" panose="020B0604030504040204" pitchFamily="34" charset="-120"/>
              </a:rPr>
              <a:t>。</a:t>
            </a:r>
            <a:endParaRPr lang="zh-TW" altLang="en-US" sz="1800" b="0" dirty="0">
              <a:effectLst/>
              <a:latin typeface="Times New Roman" panose="02020603050405020304" pitchFamily="18" charset="0"/>
              <a:ea typeface="微軟正黑體" panose="020B0604030504040204" pitchFamily="34" charset="-120"/>
            </a:endParaRPr>
          </a:p>
          <a:p>
            <a:br>
              <a:rPr lang="zh-TW" altLang="en-US" sz="1800" dirty="0">
                <a:latin typeface="Times New Roman" panose="02020603050405020304" pitchFamily="18" charset="0"/>
                <a:ea typeface="微軟正黑體" panose="020B0604030504040204" pitchFamily="34" charset="-120"/>
              </a:rPr>
            </a:br>
            <a:endParaRPr lang="zh-TW" altLang="en-US" sz="1800" dirty="0">
              <a:latin typeface="Times New Roman" panose="02020603050405020304" pitchFamily="18" charset="0"/>
              <a:ea typeface="微軟正黑體" panose="020B0604030504040204" pitchFamily="34" charset="-120"/>
            </a:endParaRPr>
          </a:p>
        </p:txBody>
      </p:sp>
      <p:sp>
        <p:nvSpPr>
          <p:cNvPr id="11" name="文字方塊 10">
            <a:extLst>
              <a:ext uri="{FF2B5EF4-FFF2-40B4-BE49-F238E27FC236}">
                <a16:creationId xmlns:a16="http://schemas.microsoft.com/office/drawing/2014/main" id="{64AE953B-B04A-494C-9FB7-AA15AD7C8A3B}"/>
              </a:ext>
            </a:extLst>
          </p:cNvPr>
          <p:cNvSpPr txBox="1"/>
          <p:nvPr/>
        </p:nvSpPr>
        <p:spPr>
          <a:xfrm>
            <a:off x="7228125" y="4037745"/>
            <a:ext cx="4221753" cy="646331"/>
          </a:xfrm>
          <a:prstGeom prst="rect">
            <a:avLst/>
          </a:prstGeom>
          <a:noFill/>
        </p:spPr>
        <p:txBody>
          <a:bodyPr wrap="square">
            <a:spAutoFit/>
          </a:bodyPr>
          <a:lstStyle/>
          <a:p>
            <a:pPr rtl="0">
              <a:spcBef>
                <a:spcPts val="0"/>
              </a:spcBef>
              <a:spcAft>
                <a:spcPts val="0"/>
              </a:spcAft>
            </a:pPr>
            <a:r>
              <a:rPr lang="en-US" altLang="zh-TW" sz="1800" b="1" i="0" u="none" strike="noStrike" dirty="0">
                <a:solidFill>
                  <a:srgbClr val="263238"/>
                </a:solidFill>
                <a:effectLst/>
                <a:latin typeface="Times New Roman" panose="02020603050405020304" pitchFamily="18" charset="0"/>
                <a:ea typeface="微軟正黑體" panose="020B0604030504040204" pitchFamily="34" charset="-120"/>
              </a:rPr>
              <a:t>U, V (</a:t>
            </a:r>
            <a:r>
              <a:rPr lang="zh-TW" altLang="en-US" sz="1800" b="1" i="0" u="none" strike="noStrike" dirty="0">
                <a:solidFill>
                  <a:srgbClr val="263238"/>
                </a:solidFill>
                <a:effectLst/>
                <a:latin typeface="Times New Roman" panose="02020603050405020304" pitchFamily="18" charset="0"/>
                <a:ea typeface="微軟正黑體" panose="020B0604030504040204" pitchFamily="34" charset="-120"/>
              </a:rPr>
              <a:t>色度</a:t>
            </a:r>
            <a:r>
              <a:rPr lang="en-US" altLang="zh-TW" sz="1800" b="1" i="0" u="none" strike="noStrike" dirty="0">
                <a:solidFill>
                  <a:srgbClr val="263238"/>
                </a:solidFill>
                <a:effectLst/>
                <a:latin typeface="Times New Roman" panose="02020603050405020304" pitchFamily="18" charset="0"/>
                <a:ea typeface="微軟正黑體" panose="020B0604030504040204" pitchFamily="34" charset="-120"/>
              </a:rPr>
              <a:t>)</a:t>
            </a:r>
            <a:r>
              <a:rPr lang="zh-TW" altLang="en-US" sz="1800" b="1" i="0" u="none" strike="noStrike" dirty="0">
                <a:solidFill>
                  <a:srgbClr val="263238"/>
                </a:solidFill>
                <a:effectLst/>
                <a:latin typeface="Times New Roman" panose="02020603050405020304" pitchFamily="18" charset="0"/>
                <a:ea typeface="微軟正黑體" panose="020B0604030504040204" pitchFamily="34" charset="-120"/>
              </a:rPr>
              <a:t>：</a:t>
            </a:r>
            <a:r>
              <a:rPr lang="zh-TW" altLang="en-US" sz="1800" b="0" i="0" u="none" strike="noStrike" dirty="0">
                <a:solidFill>
                  <a:srgbClr val="263238"/>
                </a:solidFill>
                <a:effectLst/>
                <a:latin typeface="Times New Roman" panose="02020603050405020304" pitchFamily="18" charset="0"/>
                <a:ea typeface="微軟正黑體" panose="020B0604030504040204" pitchFamily="34" charset="-120"/>
              </a:rPr>
              <a:t>人眼對顏色細節較不敏感</a:t>
            </a:r>
            <a:r>
              <a:rPr lang="en-US" altLang="zh-TW" sz="1800" b="0" i="0" u="none" strike="noStrike" dirty="0">
                <a:solidFill>
                  <a:srgbClr val="263238"/>
                </a:solidFill>
                <a:effectLst/>
                <a:latin typeface="Times New Roman" panose="02020603050405020304" pitchFamily="18" charset="0"/>
                <a:ea typeface="微軟正黑體" panose="020B0604030504040204" pitchFamily="34" charset="-120"/>
              </a:rPr>
              <a:t>	</a:t>
            </a:r>
            <a:r>
              <a:rPr lang="zh-TW" altLang="en-US" sz="1800" b="0" i="0" u="none" strike="noStrike" dirty="0">
                <a:solidFill>
                  <a:srgbClr val="263238"/>
                </a:solidFill>
                <a:effectLst/>
                <a:latin typeface="Times New Roman" panose="02020603050405020304" pitchFamily="18" charset="0"/>
                <a:ea typeface="微軟正黑體" panose="020B0604030504040204" pitchFamily="34" charset="-120"/>
              </a:rPr>
              <a:t>        可承受較高壓縮率。</a:t>
            </a:r>
            <a:endParaRPr lang="zh-TW" altLang="en-US" sz="1800" dirty="0">
              <a:latin typeface="Times New Roman" panose="02020603050405020304" pitchFamily="18" charset="0"/>
              <a:ea typeface="微軟正黑體" panose="020B0604030504040204" pitchFamily="34" charset="-120"/>
            </a:endParaRPr>
          </a:p>
        </p:txBody>
      </p:sp>
      <p:sp>
        <p:nvSpPr>
          <p:cNvPr id="13" name="文字方塊 12">
            <a:extLst>
              <a:ext uri="{FF2B5EF4-FFF2-40B4-BE49-F238E27FC236}">
                <a16:creationId xmlns:a16="http://schemas.microsoft.com/office/drawing/2014/main" id="{B9BF1871-A762-4024-B411-9AB686DB0C72}"/>
              </a:ext>
            </a:extLst>
          </p:cNvPr>
          <p:cNvSpPr txBox="1"/>
          <p:nvPr/>
        </p:nvSpPr>
        <p:spPr>
          <a:xfrm>
            <a:off x="7720634" y="4959688"/>
            <a:ext cx="3729244" cy="307777"/>
          </a:xfrm>
          <a:prstGeom prst="rect">
            <a:avLst/>
          </a:prstGeom>
          <a:noFill/>
        </p:spPr>
        <p:txBody>
          <a:bodyPr wrap="square">
            <a:spAutoFit/>
          </a:bodyPr>
          <a:lstStyle/>
          <a:p>
            <a:pPr algn="ctr" rtl="0">
              <a:spcBef>
                <a:spcPts val="0"/>
              </a:spcBef>
              <a:spcAft>
                <a:spcPts val="0"/>
              </a:spcAft>
            </a:pPr>
            <a:r>
              <a:rPr lang="zh-TW" altLang="en-US" sz="1400" b="1" i="0" u="none" strike="noStrike" dirty="0">
                <a:solidFill>
                  <a:srgbClr val="00695C"/>
                </a:solidFill>
                <a:effectLst/>
                <a:latin typeface="Times New Roman" panose="02020603050405020304" pitchFamily="18" charset="0"/>
                <a:ea typeface="微軟正黑體" panose="020B0604030504040204" pitchFamily="34" charset="-120"/>
              </a:rPr>
              <a:t>目的：去相關性 </a:t>
            </a:r>
            <a:r>
              <a:rPr lang="en-US" altLang="zh-TW" sz="1400" b="1" i="0" u="none" strike="noStrike" dirty="0">
                <a:solidFill>
                  <a:srgbClr val="00695C"/>
                </a:solidFill>
                <a:effectLst/>
                <a:latin typeface="Times New Roman" panose="02020603050405020304" pitchFamily="18" charset="0"/>
                <a:ea typeface="微軟正黑體" panose="020B0604030504040204" pitchFamily="34" charset="-120"/>
              </a:rPr>
              <a:t>(Decorrelation)</a:t>
            </a:r>
            <a:endParaRPr lang="zh-TW" altLang="en-US" dirty="0">
              <a:latin typeface="Times New Roman" panose="02020603050405020304" pitchFamily="18" charset="0"/>
              <a:ea typeface="微軟正黑體" panose="020B0604030504040204" pitchFamily="34" charset="-120"/>
            </a:endParaRPr>
          </a:p>
        </p:txBody>
      </p:sp>
      <p:sp>
        <p:nvSpPr>
          <p:cNvPr id="15" name="文字方塊 14">
            <a:extLst>
              <a:ext uri="{FF2B5EF4-FFF2-40B4-BE49-F238E27FC236}">
                <a16:creationId xmlns:a16="http://schemas.microsoft.com/office/drawing/2014/main" id="{0EA432FA-CE26-4680-8C7F-F6BF7C2D6830}"/>
              </a:ext>
            </a:extLst>
          </p:cNvPr>
          <p:cNvSpPr txBox="1"/>
          <p:nvPr/>
        </p:nvSpPr>
        <p:spPr>
          <a:xfrm>
            <a:off x="631136" y="2230975"/>
            <a:ext cx="5546034" cy="1323439"/>
          </a:xfrm>
          <a:prstGeom prst="rect">
            <a:avLst/>
          </a:prstGeom>
          <a:noFill/>
        </p:spPr>
        <p:txBody>
          <a:bodyPr wrap="square">
            <a:spAutoFit/>
          </a:bodyPr>
          <a:lstStyle/>
          <a:p>
            <a:pPr rtl="0">
              <a:spcBef>
                <a:spcPts val="0"/>
              </a:spcBef>
              <a:spcAft>
                <a:spcPts val="0"/>
              </a:spcAft>
            </a:pPr>
            <a:r>
              <a:rPr lang="zh-TW" altLang="en-US" sz="2000" b="0" i="0" u="none" strike="noStrike" dirty="0">
                <a:solidFill>
                  <a:srgbClr val="263238"/>
                </a:solidFill>
                <a:effectLst/>
                <a:latin typeface="Times New Roman" panose="02020603050405020304" pitchFamily="18" charset="0"/>
                <a:ea typeface="微軟正黑體" panose="020B0604030504040204" pitchFamily="34" charset="-120"/>
              </a:rPr>
              <a:t>病理顯微影像通常是彩色的 </a:t>
            </a:r>
            <a:r>
              <a:rPr lang="en-US" altLang="zh-TW" sz="2000" b="0" i="0" u="none" strike="noStrike" dirty="0">
                <a:solidFill>
                  <a:srgbClr val="263238"/>
                </a:solidFill>
                <a:effectLst/>
                <a:latin typeface="Times New Roman" panose="02020603050405020304" pitchFamily="18" charset="0"/>
                <a:ea typeface="微軟正黑體" panose="020B0604030504040204" pitchFamily="34" charset="-120"/>
              </a:rPr>
              <a:t>(H&amp;E</a:t>
            </a:r>
            <a:r>
              <a:rPr lang="zh-TW" altLang="en-US" sz="2000" b="0" i="0" u="none" strike="noStrike" dirty="0">
                <a:solidFill>
                  <a:srgbClr val="263238"/>
                </a:solidFill>
                <a:effectLst/>
                <a:latin typeface="Times New Roman" panose="02020603050405020304" pitchFamily="18" charset="0"/>
                <a:ea typeface="微軟正黑體" panose="020B0604030504040204" pitchFamily="34" charset="-120"/>
              </a:rPr>
              <a:t>染色</a:t>
            </a:r>
            <a:r>
              <a:rPr lang="en-US" altLang="zh-TW" sz="2000" b="0" i="0" u="none" strike="noStrike" dirty="0">
                <a:solidFill>
                  <a:srgbClr val="263238"/>
                </a:solidFill>
                <a:effectLst/>
                <a:latin typeface="Times New Roman" panose="02020603050405020304" pitchFamily="18" charset="0"/>
                <a:ea typeface="微軟正黑體" panose="020B0604030504040204" pitchFamily="34" charset="-120"/>
              </a:rPr>
              <a:t>)</a:t>
            </a:r>
            <a:r>
              <a:rPr lang="zh-TW" altLang="en-US" sz="2000" b="0" i="0" u="none" strike="noStrike" dirty="0">
                <a:solidFill>
                  <a:srgbClr val="263238"/>
                </a:solidFill>
                <a:effectLst/>
                <a:latin typeface="Times New Roman" panose="02020603050405020304" pitchFamily="18" charset="0"/>
                <a:ea typeface="微軟正黑體" panose="020B0604030504040204" pitchFamily="34" charset="-120"/>
              </a:rPr>
              <a:t>，若直接使用 </a:t>
            </a:r>
            <a:r>
              <a:rPr lang="en-US" altLang="zh-TW" sz="2000" b="0" i="0" u="none" strike="noStrike" dirty="0">
                <a:solidFill>
                  <a:srgbClr val="263238"/>
                </a:solidFill>
                <a:effectLst/>
                <a:latin typeface="Times New Roman" panose="02020603050405020304" pitchFamily="18" charset="0"/>
                <a:ea typeface="微軟正黑體" panose="020B0604030504040204" pitchFamily="34" charset="-120"/>
              </a:rPr>
              <a:t>RGB </a:t>
            </a:r>
            <a:r>
              <a:rPr lang="zh-TW" altLang="en-US" sz="2000" b="0" i="0" u="none" strike="noStrike" dirty="0">
                <a:solidFill>
                  <a:srgbClr val="263238"/>
                </a:solidFill>
                <a:effectLst/>
                <a:latin typeface="Times New Roman" panose="02020603050405020304" pitchFamily="18" charset="0"/>
                <a:ea typeface="微軟正黑體" panose="020B0604030504040204" pitchFamily="34" charset="-120"/>
              </a:rPr>
              <a:t>三通道進行壓縮，效率很低。</a:t>
            </a:r>
            <a:endParaRPr lang="zh-TW" altLang="en-US" sz="2000" b="0" dirty="0">
              <a:effectLst/>
              <a:latin typeface="Times New Roman" panose="02020603050405020304" pitchFamily="18" charset="0"/>
              <a:ea typeface="微軟正黑體" panose="020B0604030504040204" pitchFamily="34" charset="-120"/>
            </a:endParaRPr>
          </a:p>
          <a:p>
            <a:br>
              <a:rPr lang="zh-TW" altLang="en-US" sz="2000" dirty="0">
                <a:latin typeface="Times New Roman" panose="02020603050405020304" pitchFamily="18" charset="0"/>
                <a:ea typeface="微軟正黑體" panose="020B0604030504040204" pitchFamily="34" charset="-120"/>
              </a:rPr>
            </a:br>
            <a:endParaRPr lang="zh-TW" altLang="en-US" sz="2000" dirty="0">
              <a:latin typeface="Times New Roman" panose="02020603050405020304" pitchFamily="18" charset="0"/>
              <a:ea typeface="微軟正黑體" panose="020B0604030504040204" pitchFamily="34" charset="-120"/>
            </a:endParaRPr>
          </a:p>
        </p:txBody>
      </p:sp>
      <p:sp>
        <p:nvSpPr>
          <p:cNvPr id="17" name="文字方塊 16">
            <a:extLst>
              <a:ext uri="{FF2B5EF4-FFF2-40B4-BE49-F238E27FC236}">
                <a16:creationId xmlns:a16="http://schemas.microsoft.com/office/drawing/2014/main" id="{88E8F54D-CCFB-4140-B218-9B4C7C8C8AFE}"/>
              </a:ext>
            </a:extLst>
          </p:cNvPr>
          <p:cNvSpPr txBox="1"/>
          <p:nvPr/>
        </p:nvSpPr>
        <p:spPr>
          <a:xfrm>
            <a:off x="588290" y="3504211"/>
            <a:ext cx="6097656" cy="1015663"/>
          </a:xfrm>
          <a:prstGeom prst="rect">
            <a:avLst/>
          </a:prstGeom>
          <a:noFill/>
        </p:spPr>
        <p:txBody>
          <a:bodyPr wrap="square">
            <a:spAutoFit/>
          </a:bodyPr>
          <a:lstStyle/>
          <a:p>
            <a:pPr rtl="0">
              <a:spcBef>
                <a:spcPts val="0"/>
              </a:spcBef>
              <a:spcAft>
                <a:spcPts val="0"/>
              </a:spcAft>
            </a:pPr>
            <a:r>
              <a:rPr lang="en-US" altLang="zh-TW" sz="2000" b="1" i="0" u="none" strike="noStrike" dirty="0">
                <a:solidFill>
                  <a:srgbClr val="D32F2F"/>
                </a:solidFill>
                <a:effectLst/>
                <a:latin typeface="Times New Roman" panose="02020603050405020304" pitchFamily="18" charset="0"/>
                <a:ea typeface="微軟正黑體" panose="020B0604030504040204" pitchFamily="34" charset="-120"/>
              </a:rPr>
              <a:t>RGB </a:t>
            </a:r>
            <a:r>
              <a:rPr lang="zh-TW" altLang="en-US" sz="2000" b="1" i="0" u="none" strike="noStrike" dirty="0">
                <a:solidFill>
                  <a:srgbClr val="D32F2F"/>
                </a:solidFill>
                <a:effectLst/>
                <a:latin typeface="Times New Roman" panose="02020603050405020304" pitchFamily="18" charset="0"/>
                <a:ea typeface="微軟正黑體" panose="020B0604030504040204" pitchFamily="34" charset="-120"/>
              </a:rPr>
              <a:t>問題：通道間高度相關 </a:t>
            </a:r>
            <a:r>
              <a:rPr lang="en-US" altLang="zh-TW" sz="2000" b="1" i="0" u="none" strike="noStrike" dirty="0">
                <a:solidFill>
                  <a:srgbClr val="D32F2F"/>
                </a:solidFill>
                <a:effectLst/>
                <a:latin typeface="Times New Roman" panose="02020603050405020304" pitchFamily="18" charset="0"/>
                <a:ea typeface="微軟正黑體" panose="020B0604030504040204" pitchFamily="34" charset="-120"/>
              </a:rPr>
              <a:t>(High Correlation)</a:t>
            </a:r>
            <a:r>
              <a:rPr lang="zh-TW" altLang="en-US" sz="2000" b="1" i="0" u="none" strike="noStrike" dirty="0">
                <a:solidFill>
                  <a:srgbClr val="D32F2F"/>
                </a:solidFill>
                <a:effectLst/>
                <a:latin typeface="Times New Roman" panose="02020603050405020304" pitchFamily="18" charset="0"/>
                <a:ea typeface="微軟正黑體" panose="020B0604030504040204" pitchFamily="34" charset="-120"/>
              </a:rPr>
              <a:t>。</a:t>
            </a:r>
            <a:endParaRPr lang="en-US" altLang="zh-TW" sz="2000" b="0" dirty="0">
              <a:effectLst/>
              <a:latin typeface="Times New Roman" panose="02020603050405020304" pitchFamily="18" charset="0"/>
              <a:ea typeface="微軟正黑體" panose="020B0604030504040204" pitchFamily="34" charset="-120"/>
            </a:endParaRPr>
          </a:p>
          <a:p>
            <a:br>
              <a:rPr lang="en-US" altLang="zh-TW" sz="2000" dirty="0">
                <a:latin typeface="Times New Roman" panose="02020603050405020304" pitchFamily="18" charset="0"/>
                <a:ea typeface="微軟正黑體" panose="020B0604030504040204" pitchFamily="34" charset="-120"/>
              </a:rPr>
            </a:br>
            <a:endParaRPr lang="zh-TW" altLang="en-US" sz="2000" dirty="0">
              <a:latin typeface="Times New Roman" panose="02020603050405020304" pitchFamily="18" charset="0"/>
              <a:ea typeface="微軟正黑體" panose="020B0604030504040204" pitchFamily="34" charset="-120"/>
            </a:endParaRPr>
          </a:p>
        </p:txBody>
      </p:sp>
      <p:sp>
        <p:nvSpPr>
          <p:cNvPr id="19" name="文字方塊 18">
            <a:extLst>
              <a:ext uri="{FF2B5EF4-FFF2-40B4-BE49-F238E27FC236}">
                <a16:creationId xmlns:a16="http://schemas.microsoft.com/office/drawing/2014/main" id="{56FE71AD-EDEA-4D41-8BD7-C3BEF5D7139F}"/>
              </a:ext>
            </a:extLst>
          </p:cNvPr>
          <p:cNvSpPr txBox="1"/>
          <p:nvPr/>
        </p:nvSpPr>
        <p:spPr>
          <a:xfrm>
            <a:off x="588290" y="4063515"/>
            <a:ext cx="6097656" cy="1323439"/>
          </a:xfrm>
          <a:prstGeom prst="rect">
            <a:avLst/>
          </a:prstGeom>
          <a:noFill/>
        </p:spPr>
        <p:txBody>
          <a:bodyPr wrap="square">
            <a:spAutoFit/>
          </a:bodyPr>
          <a:lstStyle/>
          <a:p>
            <a:pPr rtl="0">
              <a:spcBef>
                <a:spcPts val="0"/>
              </a:spcBef>
              <a:spcAft>
                <a:spcPts val="0"/>
              </a:spcAft>
            </a:pPr>
            <a:r>
              <a:rPr lang="zh-TW" altLang="en-US" sz="2000" b="0" i="0" u="none" strike="noStrike" dirty="0">
                <a:solidFill>
                  <a:srgbClr val="263238"/>
                </a:solidFill>
                <a:effectLst/>
                <a:latin typeface="Times New Roman" panose="02020603050405020304" pitchFamily="18" charset="0"/>
                <a:ea typeface="微軟正黑體" panose="020B0604030504040204" pitchFamily="34" charset="-120"/>
              </a:rPr>
              <a:t>例如：紅色通道變亮時，綠色與藍色通常也會變亮，這代表這三個通道儲存了「重複」的亮度資訊。</a:t>
            </a:r>
            <a:endParaRPr lang="zh-TW" altLang="en-US" sz="2000" b="0" dirty="0">
              <a:effectLst/>
              <a:latin typeface="Times New Roman" panose="02020603050405020304" pitchFamily="18" charset="0"/>
              <a:ea typeface="微軟正黑體" panose="020B0604030504040204" pitchFamily="34" charset="-120"/>
            </a:endParaRPr>
          </a:p>
          <a:p>
            <a:br>
              <a:rPr lang="zh-TW" altLang="en-US" sz="2000" dirty="0">
                <a:latin typeface="Times New Roman" panose="02020603050405020304" pitchFamily="18" charset="0"/>
                <a:ea typeface="微軟正黑體" panose="020B0604030504040204" pitchFamily="34" charset="-120"/>
              </a:rPr>
            </a:br>
            <a:endParaRPr lang="zh-TW" altLang="en-US" sz="2000" dirty="0">
              <a:latin typeface="Times New Roman" panose="02020603050405020304" pitchFamily="18" charset="0"/>
              <a:ea typeface="微軟正黑體" panose="020B0604030504040204" pitchFamily="34" charset="-120"/>
            </a:endParaRPr>
          </a:p>
        </p:txBody>
      </p:sp>
    </p:spTree>
    <p:extLst>
      <p:ext uri="{BB962C8B-B14F-4D97-AF65-F5344CB8AC3E}">
        <p14:creationId xmlns:p14="http://schemas.microsoft.com/office/powerpoint/2010/main" val="2733110474"/>
      </p:ext>
    </p:extLst>
  </p:cSld>
  <p:clrMapOvr>
    <a:masterClrMapping/>
  </p:clrMapOvr>
</p:sld>
</file>

<file path=ppt/theme/theme1.xml><?xml version="1.0" encoding="utf-8"?>
<a:theme xmlns:a="http://schemas.openxmlformats.org/drawingml/2006/main" name="Office 佈景主題">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16752</TotalTime>
  <Words>1421</Words>
  <Application>Microsoft Office PowerPoint</Application>
  <PresentationFormat>寬螢幕</PresentationFormat>
  <Paragraphs>144</Paragraphs>
  <Slides>17</Slides>
  <Notes>17</Notes>
  <HiddenSlides>0</HiddenSlides>
  <MMClips>0</MMClips>
  <ScaleCrop>false</ScaleCrop>
  <HeadingPairs>
    <vt:vector size="6" baseType="variant">
      <vt:variant>
        <vt:lpstr>使用字型</vt:lpstr>
      </vt:variant>
      <vt:variant>
        <vt:i4>5</vt:i4>
      </vt:variant>
      <vt:variant>
        <vt:lpstr>佈景主題</vt:lpstr>
      </vt:variant>
      <vt:variant>
        <vt:i4>1</vt:i4>
      </vt:variant>
      <vt:variant>
        <vt:lpstr>投影片標題</vt:lpstr>
      </vt:variant>
      <vt:variant>
        <vt:i4>17</vt:i4>
      </vt:variant>
    </vt:vector>
  </HeadingPairs>
  <TitlesOfParts>
    <vt:vector size="23" baseType="lpstr">
      <vt:lpstr>微軟正黑體</vt:lpstr>
      <vt:lpstr>新細明體</vt:lpstr>
      <vt:lpstr>Arial</vt:lpstr>
      <vt:lpstr>Calibri</vt:lpstr>
      <vt:lpstr>Times New Roman</vt:lpstr>
      <vt:lpstr>Office 佈景主題</vt:lpstr>
      <vt:lpstr>基於小波差值壓縮的醫療影像壓縮方法 An Improved Medical Image Compression Method Based on Wavelet Difference Reduction  2025.12.18 </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Weekly report  2025.08.10</dc:title>
  <dc:creator>張修晢</dc:creator>
  <cp:lastModifiedBy>tan Tan</cp:lastModifiedBy>
  <cp:revision>782</cp:revision>
  <dcterms:created xsi:type="dcterms:W3CDTF">2024-04-10T03:47:07Z</dcterms:created>
  <dcterms:modified xsi:type="dcterms:W3CDTF">2025-12-14T10:05:40Z</dcterms:modified>
</cp:coreProperties>
</file>