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3" r:id="rId3"/>
    <p:sldId id="307" r:id="rId4"/>
    <p:sldId id="265" r:id="rId5"/>
    <p:sldId id="257" r:id="rId6"/>
    <p:sldId id="305" r:id="rId7"/>
    <p:sldId id="302" r:id="rId8"/>
    <p:sldId id="303" r:id="rId9"/>
    <p:sldId id="301" r:id="rId10"/>
    <p:sldId id="304" r:id="rId11"/>
    <p:sldId id="306" r:id="rId12"/>
    <p:sldId id="294" r:id="rId13"/>
    <p:sldId id="295" r:id="rId14"/>
    <p:sldId id="312" r:id="rId15"/>
    <p:sldId id="314" r:id="rId16"/>
    <p:sldId id="315" r:id="rId17"/>
    <p:sldId id="311" r:id="rId18"/>
    <p:sldId id="296" r:id="rId19"/>
    <p:sldId id="316" r:id="rId20"/>
    <p:sldId id="308" r:id="rId21"/>
    <p:sldId id="269" r:id="rId22"/>
    <p:sldId id="313" r:id="rId23"/>
    <p:sldId id="318" r:id="rId24"/>
    <p:sldId id="317" r:id="rId25"/>
    <p:sldId id="319" r:id="rId26"/>
    <p:sldId id="309" r:id="rId27"/>
    <p:sldId id="262" r:id="rId28"/>
    <p:sldId id="292" r:id="rId29"/>
    <p:sldId id="310" r:id="rId30"/>
    <p:sldId id="293" r:id="rId31"/>
    <p:sldId id="297" r:id="rId32"/>
    <p:sldId id="320"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煜竑 王" initials="煜竑" lastIdx="1" clrIdx="0">
    <p:extLst>
      <p:ext uri="{19B8F6BF-5375-455C-9EA6-DF929625EA0E}">
        <p15:presenceInfo xmlns:p15="http://schemas.microsoft.com/office/powerpoint/2012/main" userId="73a194d10b55ff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CB3"/>
    <a:srgbClr val="B58D53"/>
    <a:srgbClr val="20BAE8"/>
    <a:srgbClr val="03499A"/>
    <a:srgbClr val="00A5E3"/>
    <a:srgbClr val="1FBAE7"/>
    <a:srgbClr val="7E3F98"/>
    <a:srgbClr val="E6E6E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8793" autoAdjust="0"/>
  </p:normalViewPr>
  <p:slideViewPr>
    <p:cSldViewPr snapToGrid="0">
      <p:cViewPr varScale="1">
        <p:scale>
          <a:sx n="85" d="100"/>
          <a:sy n="85" d="100"/>
        </p:scale>
        <p:origin x="976" y="68"/>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6CAE7F-CD91-3D57-3C2E-4BBFCCE52D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A2D8E0D-A008-3B6D-F128-A365139F33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7AEC8A-3EF1-442C-A9D1-C6FCB18454B8}" type="datetimeFigureOut">
              <a:rPr lang="en-US" smtClean="0"/>
              <a:t>12/21/2023</a:t>
            </a:fld>
            <a:endParaRPr lang="en-US"/>
          </a:p>
        </p:txBody>
      </p:sp>
      <p:sp>
        <p:nvSpPr>
          <p:cNvPr id="4" name="Footer Placeholder 3">
            <a:extLst>
              <a:ext uri="{FF2B5EF4-FFF2-40B4-BE49-F238E27FC236}">
                <a16:creationId xmlns:a16="http://schemas.microsoft.com/office/drawing/2014/main" id="{B11DE2E0-BD72-6125-EF46-490651475F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6B4BFA-C909-B033-222B-61444DBF8C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A4961E-AD5C-491D-A72C-A390DD3D1355}" type="slidenum">
              <a:rPr lang="en-US" smtClean="0"/>
              <a:t>‹#›</a:t>
            </a:fld>
            <a:endParaRPr lang="en-US"/>
          </a:p>
        </p:txBody>
      </p:sp>
    </p:spTree>
    <p:extLst>
      <p:ext uri="{BB962C8B-B14F-4D97-AF65-F5344CB8AC3E}">
        <p14:creationId xmlns:p14="http://schemas.microsoft.com/office/powerpoint/2010/main" val="3252315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10A87-ABE0-4871-9705-1D37FF1C897C}" type="datetimeFigureOut">
              <a:rPr lang="en-US" smtClean="0"/>
              <a:t>12/21/2023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3DB43-AA5F-4C26-B7A2-F660F44A7604}" type="slidenum">
              <a:rPr lang="en-US" smtClean="0"/>
              <a:t>‹#›</a:t>
            </a:fld>
            <a:endParaRPr lang="en-US" dirty="0"/>
          </a:p>
        </p:txBody>
      </p:sp>
    </p:spTree>
    <p:extLst>
      <p:ext uri="{BB962C8B-B14F-4D97-AF65-F5344CB8AC3E}">
        <p14:creationId xmlns:p14="http://schemas.microsoft.com/office/powerpoint/2010/main" val="178897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273DB43-AA5F-4C26-B7A2-F660F44A7604}" type="slidenum">
              <a:rPr lang="en-US" smtClean="0"/>
              <a:t>1</a:t>
            </a:fld>
            <a:endParaRPr lang="en-US" dirty="0"/>
          </a:p>
        </p:txBody>
      </p:sp>
    </p:spTree>
    <p:extLst>
      <p:ext uri="{BB962C8B-B14F-4D97-AF65-F5344CB8AC3E}">
        <p14:creationId xmlns:p14="http://schemas.microsoft.com/office/powerpoint/2010/main" val="301593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11</a:t>
            </a:fld>
            <a:endParaRPr lang="en-US" dirty="0"/>
          </a:p>
        </p:txBody>
      </p:sp>
    </p:spTree>
    <p:extLst>
      <p:ext uri="{BB962C8B-B14F-4D97-AF65-F5344CB8AC3E}">
        <p14:creationId xmlns:p14="http://schemas.microsoft.com/office/powerpoint/2010/main" val="389179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12</a:t>
            </a:fld>
            <a:endParaRPr lang="en-US" dirty="0"/>
          </a:p>
        </p:txBody>
      </p:sp>
    </p:spTree>
    <p:extLst>
      <p:ext uri="{BB962C8B-B14F-4D97-AF65-F5344CB8AC3E}">
        <p14:creationId xmlns:p14="http://schemas.microsoft.com/office/powerpoint/2010/main" val="298471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13</a:t>
            </a:fld>
            <a:endParaRPr lang="en-US" dirty="0"/>
          </a:p>
        </p:txBody>
      </p:sp>
    </p:spTree>
    <p:extLst>
      <p:ext uri="{BB962C8B-B14F-4D97-AF65-F5344CB8AC3E}">
        <p14:creationId xmlns:p14="http://schemas.microsoft.com/office/powerpoint/2010/main" val="151137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14</a:t>
            </a:fld>
            <a:endParaRPr lang="en-US" dirty="0"/>
          </a:p>
        </p:txBody>
      </p:sp>
    </p:spTree>
    <p:extLst>
      <p:ext uri="{BB962C8B-B14F-4D97-AF65-F5344CB8AC3E}">
        <p14:creationId xmlns:p14="http://schemas.microsoft.com/office/powerpoint/2010/main" val="110068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15</a:t>
            </a:fld>
            <a:endParaRPr lang="en-US" dirty="0"/>
          </a:p>
        </p:txBody>
      </p:sp>
    </p:spTree>
    <p:extLst>
      <p:ext uri="{BB962C8B-B14F-4D97-AF65-F5344CB8AC3E}">
        <p14:creationId xmlns:p14="http://schemas.microsoft.com/office/powerpoint/2010/main" val="1156534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16</a:t>
            </a:fld>
            <a:endParaRPr lang="en-US" dirty="0"/>
          </a:p>
        </p:txBody>
      </p:sp>
    </p:spTree>
    <p:extLst>
      <p:ext uri="{BB962C8B-B14F-4D97-AF65-F5344CB8AC3E}">
        <p14:creationId xmlns:p14="http://schemas.microsoft.com/office/powerpoint/2010/main" val="4205551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17</a:t>
            </a:fld>
            <a:endParaRPr lang="en-US" dirty="0"/>
          </a:p>
        </p:txBody>
      </p:sp>
    </p:spTree>
    <p:extLst>
      <p:ext uri="{BB962C8B-B14F-4D97-AF65-F5344CB8AC3E}">
        <p14:creationId xmlns:p14="http://schemas.microsoft.com/office/powerpoint/2010/main" val="3143653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p150</a:t>
            </a:r>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18</a:t>
            </a:fld>
            <a:endParaRPr lang="en-US" dirty="0"/>
          </a:p>
        </p:txBody>
      </p:sp>
    </p:spTree>
    <p:extLst>
      <p:ext uri="{BB962C8B-B14F-4D97-AF65-F5344CB8AC3E}">
        <p14:creationId xmlns:p14="http://schemas.microsoft.com/office/powerpoint/2010/main" val="2639373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a:t>
            </a:r>
            <a:r>
              <a:rPr lang="en-US" altLang="zh-TW" dirty="0"/>
              <a:t>1</a:t>
            </a:r>
            <a:r>
              <a:rPr lang="zh-TW" altLang="en-US" dirty="0"/>
              <a:t>）網路結構參數：如小波元（</a:t>
            </a:r>
            <a:r>
              <a:rPr lang="en-US" altLang="zh-TW" dirty="0" err="1"/>
              <a:t>wavelons</a:t>
            </a:r>
            <a:r>
              <a:rPr lang="zh-TW" altLang="en-US" dirty="0"/>
              <a:t>）的個數，在時間序列的預測上，為了避免</a:t>
            </a:r>
            <a:r>
              <a:rPr lang="en-US" altLang="zh-TW" dirty="0"/>
              <a:t>over fitting</a:t>
            </a:r>
            <a:r>
              <a:rPr lang="zh-TW" altLang="en-US" dirty="0"/>
              <a:t>的情形出現，一般將小波元個數設為</a:t>
            </a:r>
            <a:r>
              <a:rPr lang="en-US" altLang="zh-TW" dirty="0"/>
              <a:t>1</a:t>
            </a:r>
            <a:r>
              <a:rPr lang="zh-TW" altLang="en-US" dirty="0"/>
              <a:t>。</a:t>
            </a:r>
            <a:endParaRPr lang="en-US" altLang="zh-TW" dirty="0"/>
          </a:p>
          <a:p>
            <a:r>
              <a:rPr lang="zh-TW" altLang="en-US" dirty="0"/>
              <a:t>（</a:t>
            </a:r>
            <a:r>
              <a:rPr lang="en-US" altLang="zh-TW" dirty="0"/>
              <a:t>2</a:t>
            </a:r>
            <a:r>
              <a:rPr lang="zh-TW" altLang="en-US" dirty="0"/>
              <a:t>）小波初始化參數：如同初始化時，訓練樣本空間掃瞄的</a:t>
            </a:r>
            <a:r>
              <a:rPr lang="en-US" altLang="zh-TW" dirty="0"/>
              <a:t>scale level</a:t>
            </a:r>
            <a:r>
              <a:rPr lang="zh-TW" altLang="en-US" dirty="0"/>
              <a:t>，與每個小波元所涵蓋到的輸入案例數。</a:t>
            </a:r>
            <a:endParaRPr lang="en-US" altLang="zh-TW" dirty="0"/>
          </a:p>
          <a:p>
            <a:r>
              <a:rPr lang="zh-TW" altLang="en-US" dirty="0"/>
              <a:t>（</a:t>
            </a:r>
            <a:r>
              <a:rPr lang="en-US" altLang="zh-TW" dirty="0"/>
              <a:t>3</a:t>
            </a:r>
            <a:r>
              <a:rPr lang="zh-TW" altLang="en-US" dirty="0"/>
              <a:t>）學習參數：最大迭代次數，以及停止條件</a:t>
            </a:r>
          </a:p>
        </p:txBody>
      </p:sp>
      <p:sp>
        <p:nvSpPr>
          <p:cNvPr id="4" name="投影片編號版面配置區 3"/>
          <p:cNvSpPr>
            <a:spLocks noGrp="1"/>
          </p:cNvSpPr>
          <p:nvPr>
            <p:ph type="sldNum" sz="quarter" idx="10"/>
          </p:nvPr>
        </p:nvSpPr>
        <p:spPr/>
        <p:txBody>
          <a:bodyPr/>
          <a:lstStyle/>
          <a:p>
            <a:fld id="{8273DB43-AA5F-4C26-B7A2-F660F44A7604}" type="slidenum">
              <a:rPr lang="en-US" smtClean="0"/>
              <a:t>19</a:t>
            </a:fld>
            <a:endParaRPr lang="en-US" dirty="0"/>
          </a:p>
        </p:txBody>
      </p:sp>
    </p:spTree>
    <p:extLst>
      <p:ext uri="{BB962C8B-B14F-4D97-AF65-F5344CB8AC3E}">
        <p14:creationId xmlns:p14="http://schemas.microsoft.com/office/powerpoint/2010/main" val="770335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20</a:t>
            </a:fld>
            <a:endParaRPr lang="en-US" dirty="0"/>
          </a:p>
        </p:txBody>
      </p:sp>
    </p:spTree>
    <p:extLst>
      <p:ext uri="{BB962C8B-B14F-4D97-AF65-F5344CB8AC3E}">
        <p14:creationId xmlns:p14="http://schemas.microsoft.com/office/powerpoint/2010/main" val="303044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3</a:t>
            </a:fld>
            <a:endParaRPr lang="en-US" dirty="0"/>
          </a:p>
        </p:txBody>
      </p:sp>
    </p:spTree>
    <p:extLst>
      <p:ext uri="{BB962C8B-B14F-4D97-AF65-F5344CB8AC3E}">
        <p14:creationId xmlns:p14="http://schemas.microsoft.com/office/powerpoint/2010/main" val="718694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這個研究採用整合小波分解以及神經網路的混合架構 。整個混合預測模型的系統建構示意圖如圖所示。第一階段先處理時間性的資料</a:t>
            </a:r>
          </a:p>
        </p:txBody>
      </p:sp>
      <p:sp>
        <p:nvSpPr>
          <p:cNvPr id="4" name="投影片編號版面配置區 3"/>
          <p:cNvSpPr>
            <a:spLocks noGrp="1"/>
          </p:cNvSpPr>
          <p:nvPr>
            <p:ph type="sldNum" sz="quarter" idx="5"/>
          </p:nvPr>
        </p:nvSpPr>
        <p:spPr/>
        <p:txBody>
          <a:bodyPr/>
          <a:lstStyle/>
          <a:p>
            <a:fld id="{8273DB43-AA5F-4C26-B7A2-F660F44A7604}" type="slidenum">
              <a:rPr lang="en-US" smtClean="0"/>
              <a:t>21</a:t>
            </a:fld>
            <a:endParaRPr lang="en-US" dirty="0"/>
          </a:p>
        </p:txBody>
      </p:sp>
    </p:spTree>
    <p:extLst>
      <p:ext uri="{BB962C8B-B14F-4D97-AF65-F5344CB8AC3E}">
        <p14:creationId xmlns:p14="http://schemas.microsoft.com/office/powerpoint/2010/main" val="249438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22</a:t>
            </a:fld>
            <a:endParaRPr lang="en-US" dirty="0"/>
          </a:p>
        </p:txBody>
      </p:sp>
    </p:spTree>
    <p:extLst>
      <p:ext uri="{BB962C8B-B14F-4D97-AF65-F5344CB8AC3E}">
        <p14:creationId xmlns:p14="http://schemas.microsoft.com/office/powerpoint/2010/main" val="3996016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兩個常用的評估指標</a:t>
            </a:r>
          </a:p>
        </p:txBody>
      </p:sp>
      <p:sp>
        <p:nvSpPr>
          <p:cNvPr id="4" name="投影片編號版面配置區 3"/>
          <p:cNvSpPr>
            <a:spLocks noGrp="1"/>
          </p:cNvSpPr>
          <p:nvPr>
            <p:ph type="sldNum" sz="quarter" idx="10"/>
          </p:nvPr>
        </p:nvSpPr>
        <p:spPr/>
        <p:txBody>
          <a:bodyPr/>
          <a:lstStyle/>
          <a:p>
            <a:fld id="{8273DB43-AA5F-4C26-B7A2-F660F44A7604}" type="slidenum">
              <a:rPr lang="en-US" smtClean="0"/>
              <a:t>23</a:t>
            </a:fld>
            <a:endParaRPr lang="en-US" dirty="0"/>
          </a:p>
        </p:txBody>
      </p:sp>
    </p:spTree>
    <p:extLst>
      <p:ext uri="{BB962C8B-B14F-4D97-AF65-F5344CB8AC3E}">
        <p14:creationId xmlns:p14="http://schemas.microsoft.com/office/powerpoint/2010/main" val="694223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24</a:t>
            </a:fld>
            <a:endParaRPr lang="en-US" dirty="0"/>
          </a:p>
        </p:txBody>
      </p:sp>
    </p:spTree>
    <p:extLst>
      <p:ext uri="{BB962C8B-B14F-4D97-AF65-F5344CB8AC3E}">
        <p14:creationId xmlns:p14="http://schemas.microsoft.com/office/powerpoint/2010/main" val="1083764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25</a:t>
            </a:fld>
            <a:endParaRPr lang="en-US" dirty="0"/>
          </a:p>
        </p:txBody>
      </p:sp>
    </p:spTree>
    <p:extLst>
      <p:ext uri="{BB962C8B-B14F-4D97-AF65-F5344CB8AC3E}">
        <p14:creationId xmlns:p14="http://schemas.microsoft.com/office/powerpoint/2010/main" val="2060119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26</a:t>
            </a:fld>
            <a:endParaRPr lang="en-US" dirty="0"/>
          </a:p>
        </p:txBody>
      </p:sp>
    </p:spTree>
    <p:extLst>
      <p:ext uri="{BB962C8B-B14F-4D97-AF65-F5344CB8AC3E}">
        <p14:creationId xmlns:p14="http://schemas.microsoft.com/office/powerpoint/2010/main" val="400439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29</a:t>
            </a:fld>
            <a:endParaRPr lang="en-US" dirty="0"/>
          </a:p>
        </p:txBody>
      </p:sp>
    </p:spTree>
    <p:extLst>
      <p:ext uri="{BB962C8B-B14F-4D97-AF65-F5344CB8AC3E}">
        <p14:creationId xmlns:p14="http://schemas.microsoft.com/office/powerpoint/2010/main" val="2535906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32</a:t>
            </a:fld>
            <a:endParaRPr lang="en-US" dirty="0"/>
          </a:p>
        </p:txBody>
      </p:sp>
    </p:spTree>
    <p:extLst>
      <p:ext uri="{BB962C8B-B14F-4D97-AF65-F5344CB8AC3E}">
        <p14:creationId xmlns:p14="http://schemas.microsoft.com/office/powerpoint/2010/main" val="109575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273DB43-AA5F-4C26-B7A2-F660F44A7604}" type="slidenum">
              <a:rPr lang="en-US" smtClean="0"/>
              <a:t>4</a:t>
            </a:fld>
            <a:endParaRPr lang="en-US" dirty="0"/>
          </a:p>
        </p:txBody>
      </p:sp>
    </p:spTree>
    <p:extLst>
      <p:ext uri="{BB962C8B-B14F-4D97-AF65-F5344CB8AC3E}">
        <p14:creationId xmlns:p14="http://schemas.microsoft.com/office/powerpoint/2010/main" val="2190319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5</a:t>
            </a:fld>
            <a:endParaRPr lang="en-US" dirty="0"/>
          </a:p>
        </p:txBody>
      </p:sp>
    </p:spTree>
    <p:extLst>
      <p:ext uri="{BB962C8B-B14F-4D97-AF65-F5344CB8AC3E}">
        <p14:creationId xmlns:p14="http://schemas.microsoft.com/office/powerpoint/2010/main" val="179207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6</a:t>
            </a:fld>
            <a:endParaRPr lang="en-US" dirty="0"/>
          </a:p>
        </p:txBody>
      </p:sp>
    </p:spTree>
    <p:extLst>
      <p:ext uri="{BB962C8B-B14F-4D97-AF65-F5344CB8AC3E}">
        <p14:creationId xmlns:p14="http://schemas.microsoft.com/office/powerpoint/2010/main" val="329973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7</a:t>
            </a:fld>
            <a:endParaRPr lang="en-US" dirty="0"/>
          </a:p>
        </p:txBody>
      </p:sp>
    </p:spTree>
    <p:extLst>
      <p:ext uri="{BB962C8B-B14F-4D97-AF65-F5344CB8AC3E}">
        <p14:creationId xmlns:p14="http://schemas.microsoft.com/office/powerpoint/2010/main" val="119823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8</a:t>
            </a:fld>
            <a:endParaRPr lang="en-US" dirty="0"/>
          </a:p>
        </p:txBody>
      </p:sp>
    </p:spTree>
    <p:extLst>
      <p:ext uri="{BB962C8B-B14F-4D97-AF65-F5344CB8AC3E}">
        <p14:creationId xmlns:p14="http://schemas.microsoft.com/office/powerpoint/2010/main" val="416661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9</a:t>
            </a:fld>
            <a:endParaRPr lang="en-US" dirty="0"/>
          </a:p>
        </p:txBody>
      </p:sp>
    </p:spTree>
    <p:extLst>
      <p:ext uri="{BB962C8B-B14F-4D97-AF65-F5344CB8AC3E}">
        <p14:creationId xmlns:p14="http://schemas.microsoft.com/office/powerpoint/2010/main" val="248963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273DB43-AA5F-4C26-B7A2-F660F44A7604}" type="slidenum">
              <a:rPr lang="en-US" smtClean="0"/>
              <a:t>10</a:t>
            </a:fld>
            <a:endParaRPr lang="en-US" dirty="0"/>
          </a:p>
        </p:txBody>
      </p:sp>
    </p:spTree>
    <p:extLst>
      <p:ext uri="{BB962C8B-B14F-4D97-AF65-F5344CB8AC3E}">
        <p14:creationId xmlns:p14="http://schemas.microsoft.com/office/powerpoint/2010/main" val="2088598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2CC03B-BFC0-4EA5-93C3-FB8E468DE2E2}"/>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347534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46EE737C-5388-80E4-6677-D79E5F5FE0E6}"/>
              </a:ext>
            </a:extLst>
          </p:cNvPr>
          <p:cNvSpPr>
            <a:spLocks noGrp="1"/>
          </p:cNvSpPr>
          <p:nvPr>
            <p:ph type="pic" sz="quarter" idx="10"/>
          </p:nvPr>
        </p:nvSpPr>
        <p:spPr>
          <a:xfrm>
            <a:off x="3809999" y="2505076"/>
            <a:ext cx="4524375" cy="2824298"/>
          </a:xfrm>
          <a:custGeom>
            <a:avLst/>
            <a:gdLst>
              <a:gd name="connsiteX0" fmla="*/ 0 w 2844446"/>
              <a:gd name="connsiteY0" fmla="*/ 0 h 3547190"/>
              <a:gd name="connsiteX1" fmla="*/ 2844446 w 2844446"/>
              <a:gd name="connsiteY1" fmla="*/ 0 h 3547190"/>
              <a:gd name="connsiteX2" fmla="*/ 2844446 w 2844446"/>
              <a:gd name="connsiteY2" fmla="*/ 3547190 h 3547190"/>
              <a:gd name="connsiteX3" fmla="*/ 0 w 2844446"/>
              <a:gd name="connsiteY3" fmla="*/ 3547190 h 3547190"/>
            </a:gdLst>
            <a:ahLst/>
            <a:cxnLst>
              <a:cxn ang="0">
                <a:pos x="connsiteX0" y="connsiteY0"/>
              </a:cxn>
              <a:cxn ang="0">
                <a:pos x="connsiteX1" y="connsiteY1"/>
              </a:cxn>
              <a:cxn ang="0">
                <a:pos x="connsiteX2" y="connsiteY2"/>
              </a:cxn>
              <a:cxn ang="0">
                <a:pos x="connsiteX3" y="connsiteY3"/>
              </a:cxn>
            </a:cxnLst>
            <a:rect l="l" t="t" r="r" b="b"/>
            <a:pathLst>
              <a:path w="2844446" h="3547190">
                <a:moveTo>
                  <a:pt x="0" y="0"/>
                </a:moveTo>
                <a:lnTo>
                  <a:pt x="2844446" y="0"/>
                </a:lnTo>
                <a:lnTo>
                  <a:pt x="2844446" y="3547190"/>
                </a:lnTo>
                <a:lnTo>
                  <a:pt x="0" y="3547190"/>
                </a:lnTo>
                <a:close/>
              </a:path>
            </a:pathLst>
          </a:custGeom>
        </p:spPr>
        <p:txBody>
          <a:bodyPr wrap="square">
            <a:noAutofit/>
          </a:bodyPr>
          <a:lstStyle/>
          <a:p>
            <a:endParaRPr lang="en-US" dirty="0"/>
          </a:p>
        </p:txBody>
      </p:sp>
    </p:spTree>
    <p:extLst>
      <p:ext uri="{BB962C8B-B14F-4D97-AF65-F5344CB8AC3E}">
        <p14:creationId xmlns:p14="http://schemas.microsoft.com/office/powerpoint/2010/main" val="287615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46EE737C-5388-80E4-6677-D79E5F5FE0E6}"/>
              </a:ext>
            </a:extLst>
          </p:cNvPr>
          <p:cNvSpPr>
            <a:spLocks noGrp="1"/>
          </p:cNvSpPr>
          <p:nvPr>
            <p:ph type="pic" sz="quarter" idx="10"/>
          </p:nvPr>
        </p:nvSpPr>
        <p:spPr>
          <a:xfrm>
            <a:off x="1021475" y="2110106"/>
            <a:ext cx="5892486" cy="2890520"/>
          </a:xfrm>
          <a:custGeom>
            <a:avLst/>
            <a:gdLst>
              <a:gd name="connsiteX0" fmla="*/ 0 w 2844446"/>
              <a:gd name="connsiteY0" fmla="*/ 0 h 3547190"/>
              <a:gd name="connsiteX1" fmla="*/ 2844446 w 2844446"/>
              <a:gd name="connsiteY1" fmla="*/ 0 h 3547190"/>
              <a:gd name="connsiteX2" fmla="*/ 2844446 w 2844446"/>
              <a:gd name="connsiteY2" fmla="*/ 3547190 h 3547190"/>
              <a:gd name="connsiteX3" fmla="*/ 0 w 2844446"/>
              <a:gd name="connsiteY3" fmla="*/ 3547190 h 3547190"/>
            </a:gdLst>
            <a:ahLst/>
            <a:cxnLst>
              <a:cxn ang="0">
                <a:pos x="connsiteX0" y="connsiteY0"/>
              </a:cxn>
              <a:cxn ang="0">
                <a:pos x="connsiteX1" y="connsiteY1"/>
              </a:cxn>
              <a:cxn ang="0">
                <a:pos x="connsiteX2" y="connsiteY2"/>
              </a:cxn>
              <a:cxn ang="0">
                <a:pos x="connsiteX3" y="connsiteY3"/>
              </a:cxn>
            </a:cxnLst>
            <a:rect l="l" t="t" r="r" b="b"/>
            <a:pathLst>
              <a:path w="2844446" h="3547190">
                <a:moveTo>
                  <a:pt x="0" y="0"/>
                </a:moveTo>
                <a:lnTo>
                  <a:pt x="2844446" y="0"/>
                </a:lnTo>
                <a:lnTo>
                  <a:pt x="2844446" y="3547190"/>
                </a:lnTo>
                <a:lnTo>
                  <a:pt x="0" y="3547190"/>
                </a:lnTo>
                <a:close/>
              </a:path>
            </a:pathLst>
          </a:custGeom>
        </p:spPr>
        <p:txBody>
          <a:bodyPr wrap="square">
            <a:noAutofit/>
          </a:bodyPr>
          <a:lstStyle/>
          <a:p>
            <a:endParaRPr lang="en-US" dirty="0"/>
          </a:p>
        </p:txBody>
      </p:sp>
    </p:spTree>
    <p:extLst>
      <p:ext uri="{BB962C8B-B14F-4D97-AF65-F5344CB8AC3E}">
        <p14:creationId xmlns:p14="http://schemas.microsoft.com/office/powerpoint/2010/main" val="20898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46EE737C-5388-80E4-6677-D79E5F5FE0E6}"/>
              </a:ext>
            </a:extLst>
          </p:cNvPr>
          <p:cNvSpPr>
            <a:spLocks noGrp="1"/>
          </p:cNvSpPr>
          <p:nvPr>
            <p:ph type="pic" sz="quarter" idx="10"/>
          </p:nvPr>
        </p:nvSpPr>
        <p:spPr>
          <a:xfrm>
            <a:off x="1257299" y="2230438"/>
            <a:ext cx="2565401" cy="2578100"/>
          </a:xfrm>
          <a:custGeom>
            <a:avLst/>
            <a:gdLst>
              <a:gd name="connsiteX0" fmla="*/ 0 w 2844446"/>
              <a:gd name="connsiteY0" fmla="*/ 0 h 3547190"/>
              <a:gd name="connsiteX1" fmla="*/ 2844446 w 2844446"/>
              <a:gd name="connsiteY1" fmla="*/ 0 h 3547190"/>
              <a:gd name="connsiteX2" fmla="*/ 2844446 w 2844446"/>
              <a:gd name="connsiteY2" fmla="*/ 3547190 h 3547190"/>
              <a:gd name="connsiteX3" fmla="*/ 0 w 2844446"/>
              <a:gd name="connsiteY3" fmla="*/ 3547190 h 3547190"/>
            </a:gdLst>
            <a:ahLst/>
            <a:cxnLst>
              <a:cxn ang="0">
                <a:pos x="connsiteX0" y="connsiteY0"/>
              </a:cxn>
              <a:cxn ang="0">
                <a:pos x="connsiteX1" y="connsiteY1"/>
              </a:cxn>
              <a:cxn ang="0">
                <a:pos x="connsiteX2" y="connsiteY2"/>
              </a:cxn>
              <a:cxn ang="0">
                <a:pos x="connsiteX3" y="connsiteY3"/>
              </a:cxn>
            </a:cxnLst>
            <a:rect l="l" t="t" r="r" b="b"/>
            <a:pathLst>
              <a:path w="2844446" h="3547190">
                <a:moveTo>
                  <a:pt x="0" y="0"/>
                </a:moveTo>
                <a:lnTo>
                  <a:pt x="2844446" y="0"/>
                </a:lnTo>
                <a:lnTo>
                  <a:pt x="2844446" y="3547190"/>
                </a:lnTo>
                <a:lnTo>
                  <a:pt x="0" y="3547190"/>
                </a:lnTo>
                <a:close/>
              </a:path>
            </a:pathLst>
          </a:custGeom>
        </p:spPr>
        <p:txBody>
          <a:bodyPr wrap="square">
            <a:noAutofit/>
          </a:bodyPr>
          <a:lstStyle/>
          <a:p>
            <a:endParaRPr lang="en-US" dirty="0"/>
          </a:p>
        </p:txBody>
      </p:sp>
    </p:spTree>
    <p:extLst>
      <p:ext uri="{BB962C8B-B14F-4D97-AF65-F5344CB8AC3E}">
        <p14:creationId xmlns:p14="http://schemas.microsoft.com/office/powerpoint/2010/main" val="973961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F98AED71-E316-FEA3-9969-3848EB33B0A4}"/>
              </a:ext>
            </a:extLst>
          </p:cNvPr>
          <p:cNvSpPr>
            <a:spLocks noGrp="1"/>
          </p:cNvSpPr>
          <p:nvPr>
            <p:ph type="pic" sz="quarter" idx="12"/>
          </p:nvPr>
        </p:nvSpPr>
        <p:spPr>
          <a:xfrm>
            <a:off x="6641917" y="2484939"/>
            <a:ext cx="1787708" cy="1787708"/>
          </a:xfrm>
          <a:custGeom>
            <a:avLst/>
            <a:gdLst>
              <a:gd name="connsiteX0" fmla="*/ 1567543 w 3135086"/>
              <a:gd name="connsiteY0" fmla="*/ 0 h 3135086"/>
              <a:gd name="connsiteX1" fmla="*/ 3135086 w 3135086"/>
              <a:gd name="connsiteY1" fmla="*/ 1567543 h 3135086"/>
              <a:gd name="connsiteX2" fmla="*/ 1567543 w 3135086"/>
              <a:gd name="connsiteY2" fmla="*/ 3135086 h 3135086"/>
              <a:gd name="connsiteX3" fmla="*/ 0 w 3135086"/>
              <a:gd name="connsiteY3" fmla="*/ 1567543 h 3135086"/>
              <a:gd name="connsiteX4" fmla="*/ 1567543 w 3135086"/>
              <a:gd name="connsiteY4" fmla="*/ 0 h 313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6" h="3135086">
                <a:moveTo>
                  <a:pt x="1567543" y="0"/>
                </a:moveTo>
                <a:cubicBezTo>
                  <a:pt x="2433273" y="0"/>
                  <a:pt x="3135086" y="701813"/>
                  <a:pt x="3135086" y="1567543"/>
                </a:cubicBezTo>
                <a:cubicBezTo>
                  <a:pt x="3135086" y="2433273"/>
                  <a:pt x="2433273" y="3135086"/>
                  <a:pt x="1567543" y="3135086"/>
                </a:cubicBezTo>
                <a:cubicBezTo>
                  <a:pt x="701813" y="3135086"/>
                  <a:pt x="0" y="2433273"/>
                  <a:pt x="0" y="1567543"/>
                </a:cubicBezTo>
                <a:cubicBezTo>
                  <a:pt x="0" y="701813"/>
                  <a:pt x="701813" y="0"/>
                  <a:pt x="1567543" y="0"/>
                </a:cubicBezTo>
                <a:close/>
              </a:path>
            </a:pathLst>
          </a:custGeom>
        </p:spPr>
        <p:txBody>
          <a:bodyPr wrap="square">
            <a:noAutofit/>
          </a:bodyPr>
          <a:lstStyle/>
          <a:p>
            <a:endParaRPr lang="en-US" dirty="0"/>
          </a:p>
        </p:txBody>
      </p:sp>
      <p:sp>
        <p:nvSpPr>
          <p:cNvPr id="9" name="Picture Placeholder 8">
            <a:extLst>
              <a:ext uri="{FF2B5EF4-FFF2-40B4-BE49-F238E27FC236}">
                <a16:creationId xmlns:a16="http://schemas.microsoft.com/office/drawing/2014/main" id="{3E540AB5-218B-79D1-57AE-0F5041C36372}"/>
              </a:ext>
            </a:extLst>
          </p:cNvPr>
          <p:cNvSpPr>
            <a:spLocks noGrp="1"/>
          </p:cNvSpPr>
          <p:nvPr>
            <p:ph type="pic" sz="quarter" idx="13"/>
          </p:nvPr>
        </p:nvSpPr>
        <p:spPr>
          <a:xfrm>
            <a:off x="9489892" y="2484939"/>
            <a:ext cx="1787708" cy="1787708"/>
          </a:xfrm>
          <a:custGeom>
            <a:avLst/>
            <a:gdLst>
              <a:gd name="connsiteX0" fmla="*/ 1567543 w 3135086"/>
              <a:gd name="connsiteY0" fmla="*/ 0 h 3135086"/>
              <a:gd name="connsiteX1" fmla="*/ 3135086 w 3135086"/>
              <a:gd name="connsiteY1" fmla="*/ 1567543 h 3135086"/>
              <a:gd name="connsiteX2" fmla="*/ 1567543 w 3135086"/>
              <a:gd name="connsiteY2" fmla="*/ 3135086 h 3135086"/>
              <a:gd name="connsiteX3" fmla="*/ 0 w 3135086"/>
              <a:gd name="connsiteY3" fmla="*/ 1567543 h 3135086"/>
              <a:gd name="connsiteX4" fmla="*/ 1567543 w 3135086"/>
              <a:gd name="connsiteY4" fmla="*/ 0 h 313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6" h="3135086">
                <a:moveTo>
                  <a:pt x="1567543" y="0"/>
                </a:moveTo>
                <a:cubicBezTo>
                  <a:pt x="2433273" y="0"/>
                  <a:pt x="3135086" y="701813"/>
                  <a:pt x="3135086" y="1567543"/>
                </a:cubicBezTo>
                <a:cubicBezTo>
                  <a:pt x="3135086" y="2433273"/>
                  <a:pt x="2433273" y="3135086"/>
                  <a:pt x="1567543" y="3135086"/>
                </a:cubicBezTo>
                <a:cubicBezTo>
                  <a:pt x="701813" y="3135086"/>
                  <a:pt x="0" y="2433273"/>
                  <a:pt x="0" y="1567543"/>
                </a:cubicBezTo>
                <a:cubicBezTo>
                  <a:pt x="0" y="701813"/>
                  <a:pt x="701813" y="0"/>
                  <a:pt x="1567543" y="0"/>
                </a:cubicBezTo>
                <a:close/>
              </a:path>
            </a:pathLst>
          </a:custGeom>
        </p:spPr>
        <p:txBody>
          <a:bodyPr wrap="square">
            <a:noAutofit/>
          </a:bodyPr>
          <a:lstStyle/>
          <a:p>
            <a:endParaRPr lang="en-US" dirty="0"/>
          </a:p>
        </p:txBody>
      </p:sp>
      <p:sp>
        <p:nvSpPr>
          <p:cNvPr id="7" name="Picture Placeholder 8">
            <a:extLst>
              <a:ext uri="{FF2B5EF4-FFF2-40B4-BE49-F238E27FC236}">
                <a16:creationId xmlns:a16="http://schemas.microsoft.com/office/drawing/2014/main" id="{B20E4844-1701-0B52-D06F-29DCB8841764}"/>
              </a:ext>
            </a:extLst>
          </p:cNvPr>
          <p:cNvSpPr>
            <a:spLocks noGrp="1"/>
          </p:cNvSpPr>
          <p:nvPr>
            <p:ph type="pic" sz="quarter" idx="11"/>
          </p:nvPr>
        </p:nvSpPr>
        <p:spPr>
          <a:xfrm>
            <a:off x="3784417" y="2484939"/>
            <a:ext cx="1787708" cy="1787708"/>
          </a:xfrm>
          <a:custGeom>
            <a:avLst/>
            <a:gdLst>
              <a:gd name="connsiteX0" fmla="*/ 1567543 w 3135086"/>
              <a:gd name="connsiteY0" fmla="*/ 0 h 3135086"/>
              <a:gd name="connsiteX1" fmla="*/ 3135086 w 3135086"/>
              <a:gd name="connsiteY1" fmla="*/ 1567543 h 3135086"/>
              <a:gd name="connsiteX2" fmla="*/ 1567543 w 3135086"/>
              <a:gd name="connsiteY2" fmla="*/ 3135086 h 3135086"/>
              <a:gd name="connsiteX3" fmla="*/ 0 w 3135086"/>
              <a:gd name="connsiteY3" fmla="*/ 1567543 h 3135086"/>
              <a:gd name="connsiteX4" fmla="*/ 1567543 w 3135086"/>
              <a:gd name="connsiteY4" fmla="*/ 0 h 313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6" h="3135086">
                <a:moveTo>
                  <a:pt x="1567543" y="0"/>
                </a:moveTo>
                <a:cubicBezTo>
                  <a:pt x="2433273" y="0"/>
                  <a:pt x="3135086" y="701813"/>
                  <a:pt x="3135086" y="1567543"/>
                </a:cubicBezTo>
                <a:cubicBezTo>
                  <a:pt x="3135086" y="2433273"/>
                  <a:pt x="2433273" y="3135086"/>
                  <a:pt x="1567543" y="3135086"/>
                </a:cubicBezTo>
                <a:cubicBezTo>
                  <a:pt x="701813" y="3135086"/>
                  <a:pt x="0" y="2433273"/>
                  <a:pt x="0" y="1567543"/>
                </a:cubicBezTo>
                <a:cubicBezTo>
                  <a:pt x="0" y="701813"/>
                  <a:pt x="701813" y="0"/>
                  <a:pt x="1567543" y="0"/>
                </a:cubicBezTo>
                <a:close/>
              </a:path>
            </a:pathLst>
          </a:custGeom>
        </p:spPr>
        <p:txBody>
          <a:bodyPr wrap="square">
            <a:noAutofit/>
          </a:bodyPr>
          <a:lstStyle/>
          <a:p>
            <a:endParaRPr lang="en-US" dirty="0"/>
          </a:p>
        </p:txBody>
      </p:sp>
      <p:sp>
        <p:nvSpPr>
          <p:cNvPr id="6" name="Picture Placeholder 8">
            <a:extLst>
              <a:ext uri="{FF2B5EF4-FFF2-40B4-BE49-F238E27FC236}">
                <a16:creationId xmlns:a16="http://schemas.microsoft.com/office/drawing/2014/main" id="{58F38B47-649D-C0E3-9FFF-C8B5B51F7C52}"/>
              </a:ext>
            </a:extLst>
          </p:cNvPr>
          <p:cNvSpPr>
            <a:spLocks noGrp="1"/>
          </p:cNvSpPr>
          <p:nvPr>
            <p:ph type="pic" sz="quarter" idx="10"/>
          </p:nvPr>
        </p:nvSpPr>
        <p:spPr>
          <a:xfrm>
            <a:off x="974542" y="2484939"/>
            <a:ext cx="1787708" cy="1787708"/>
          </a:xfrm>
          <a:custGeom>
            <a:avLst/>
            <a:gdLst>
              <a:gd name="connsiteX0" fmla="*/ 1567543 w 3135086"/>
              <a:gd name="connsiteY0" fmla="*/ 0 h 3135086"/>
              <a:gd name="connsiteX1" fmla="*/ 3135086 w 3135086"/>
              <a:gd name="connsiteY1" fmla="*/ 1567543 h 3135086"/>
              <a:gd name="connsiteX2" fmla="*/ 1567543 w 3135086"/>
              <a:gd name="connsiteY2" fmla="*/ 3135086 h 3135086"/>
              <a:gd name="connsiteX3" fmla="*/ 0 w 3135086"/>
              <a:gd name="connsiteY3" fmla="*/ 1567543 h 3135086"/>
              <a:gd name="connsiteX4" fmla="*/ 1567543 w 3135086"/>
              <a:gd name="connsiteY4" fmla="*/ 0 h 313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6" h="3135086">
                <a:moveTo>
                  <a:pt x="1567543" y="0"/>
                </a:moveTo>
                <a:cubicBezTo>
                  <a:pt x="2433273" y="0"/>
                  <a:pt x="3135086" y="701813"/>
                  <a:pt x="3135086" y="1567543"/>
                </a:cubicBezTo>
                <a:cubicBezTo>
                  <a:pt x="3135086" y="2433273"/>
                  <a:pt x="2433273" y="3135086"/>
                  <a:pt x="1567543" y="3135086"/>
                </a:cubicBezTo>
                <a:cubicBezTo>
                  <a:pt x="701813" y="3135086"/>
                  <a:pt x="0" y="2433273"/>
                  <a:pt x="0" y="1567543"/>
                </a:cubicBezTo>
                <a:cubicBezTo>
                  <a:pt x="0" y="701813"/>
                  <a:pt x="701813" y="0"/>
                  <a:pt x="1567543"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286669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1EDA853-70BB-5C40-12A8-74EC028357F2}"/>
              </a:ext>
            </a:extLst>
          </p:cNvPr>
          <p:cNvSpPr>
            <a:spLocks noGrp="1"/>
          </p:cNvSpPr>
          <p:nvPr>
            <p:ph type="pic" sz="quarter" idx="12"/>
          </p:nvPr>
        </p:nvSpPr>
        <p:spPr>
          <a:xfrm>
            <a:off x="6116435" y="1828310"/>
            <a:ext cx="1600420" cy="1600420"/>
          </a:xfrm>
          <a:custGeom>
            <a:avLst/>
            <a:gdLst>
              <a:gd name="connsiteX0" fmla="*/ 1567543 w 3135086"/>
              <a:gd name="connsiteY0" fmla="*/ 0 h 3135086"/>
              <a:gd name="connsiteX1" fmla="*/ 3135086 w 3135086"/>
              <a:gd name="connsiteY1" fmla="*/ 1567543 h 3135086"/>
              <a:gd name="connsiteX2" fmla="*/ 1567543 w 3135086"/>
              <a:gd name="connsiteY2" fmla="*/ 3135086 h 3135086"/>
              <a:gd name="connsiteX3" fmla="*/ 0 w 3135086"/>
              <a:gd name="connsiteY3" fmla="*/ 1567543 h 3135086"/>
              <a:gd name="connsiteX4" fmla="*/ 1567543 w 3135086"/>
              <a:gd name="connsiteY4" fmla="*/ 0 h 313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6" h="3135086">
                <a:moveTo>
                  <a:pt x="1567543" y="0"/>
                </a:moveTo>
                <a:cubicBezTo>
                  <a:pt x="2433273" y="0"/>
                  <a:pt x="3135086" y="701813"/>
                  <a:pt x="3135086" y="1567543"/>
                </a:cubicBezTo>
                <a:cubicBezTo>
                  <a:pt x="3135086" y="2433273"/>
                  <a:pt x="2433273" y="3135086"/>
                  <a:pt x="1567543" y="3135086"/>
                </a:cubicBezTo>
                <a:cubicBezTo>
                  <a:pt x="701813" y="3135086"/>
                  <a:pt x="0" y="2433273"/>
                  <a:pt x="0" y="1567543"/>
                </a:cubicBezTo>
                <a:cubicBezTo>
                  <a:pt x="0" y="701813"/>
                  <a:pt x="701813" y="0"/>
                  <a:pt x="1567543" y="0"/>
                </a:cubicBezTo>
                <a:close/>
              </a:path>
            </a:pathLst>
          </a:custGeom>
        </p:spPr>
        <p:txBody>
          <a:bodyPr wrap="square">
            <a:noAutofit/>
          </a:bodyPr>
          <a:lstStyle>
            <a:lvl1pPr>
              <a:defRPr sz="1000"/>
            </a:lvl1pPr>
          </a:lstStyle>
          <a:p>
            <a:endParaRPr lang="en-US" dirty="0"/>
          </a:p>
        </p:txBody>
      </p:sp>
      <p:sp>
        <p:nvSpPr>
          <p:cNvPr id="11" name="Picture Placeholder 8">
            <a:extLst>
              <a:ext uri="{FF2B5EF4-FFF2-40B4-BE49-F238E27FC236}">
                <a16:creationId xmlns:a16="http://schemas.microsoft.com/office/drawing/2014/main" id="{ABA1B87A-5AE5-20EE-C3D0-E361A39CD488}"/>
              </a:ext>
            </a:extLst>
          </p:cNvPr>
          <p:cNvSpPr>
            <a:spLocks noGrp="1"/>
          </p:cNvSpPr>
          <p:nvPr>
            <p:ph type="pic" sz="quarter" idx="15"/>
          </p:nvPr>
        </p:nvSpPr>
        <p:spPr>
          <a:xfrm>
            <a:off x="3972893" y="3742949"/>
            <a:ext cx="1600420" cy="1600420"/>
          </a:xfrm>
          <a:custGeom>
            <a:avLst/>
            <a:gdLst>
              <a:gd name="connsiteX0" fmla="*/ 1567543 w 3135086"/>
              <a:gd name="connsiteY0" fmla="*/ 0 h 3135086"/>
              <a:gd name="connsiteX1" fmla="*/ 3135086 w 3135086"/>
              <a:gd name="connsiteY1" fmla="*/ 1567543 h 3135086"/>
              <a:gd name="connsiteX2" fmla="*/ 1567543 w 3135086"/>
              <a:gd name="connsiteY2" fmla="*/ 3135086 h 3135086"/>
              <a:gd name="connsiteX3" fmla="*/ 0 w 3135086"/>
              <a:gd name="connsiteY3" fmla="*/ 1567543 h 3135086"/>
              <a:gd name="connsiteX4" fmla="*/ 1567543 w 3135086"/>
              <a:gd name="connsiteY4" fmla="*/ 0 h 313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6" h="3135086">
                <a:moveTo>
                  <a:pt x="1567543" y="0"/>
                </a:moveTo>
                <a:cubicBezTo>
                  <a:pt x="2433273" y="0"/>
                  <a:pt x="3135086" y="701813"/>
                  <a:pt x="3135086" y="1567543"/>
                </a:cubicBezTo>
                <a:cubicBezTo>
                  <a:pt x="3135086" y="2433273"/>
                  <a:pt x="2433273" y="3135086"/>
                  <a:pt x="1567543" y="3135086"/>
                </a:cubicBezTo>
                <a:cubicBezTo>
                  <a:pt x="701813" y="3135086"/>
                  <a:pt x="0" y="2433273"/>
                  <a:pt x="0" y="1567543"/>
                </a:cubicBezTo>
                <a:cubicBezTo>
                  <a:pt x="0" y="701813"/>
                  <a:pt x="701813" y="0"/>
                  <a:pt x="1567543" y="0"/>
                </a:cubicBezTo>
                <a:close/>
              </a:path>
            </a:pathLst>
          </a:custGeom>
        </p:spPr>
        <p:txBody>
          <a:bodyPr wrap="square">
            <a:noAutofit/>
          </a:bodyPr>
          <a:lstStyle>
            <a:lvl1pPr>
              <a:defRPr sz="1000"/>
            </a:lvl1pPr>
          </a:lstStyle>
          <a:p>
            <a:endParaRPr lang="en-US" dirty="0"/>
          </a:p>
        </p:txBody>
      </p:sp>
      <p:sp>
        <p:nvSpPr>
          <p:cNvPr id="9" name="Picture Placeholder 8">
            <a:extLst>
              <a:ext uri="{FF2B5EF4-FFF2-40B4-BE49-F238E27FC236}">
                <a16:creationId xmlns:a16="http://schemas.microsoft.com/office/drawing/2014/main" id="{79E4FE08-4C89-7902-3CAB-8628866EB848}"/>
              </a:ext>
            </a:extLst>
          </p:cNvPr>
          <p:cNvSpPr>
            <a:spLocks noGrp="1"/>
          </p:cNvSpPr>
          <p:nvPr>
            <p:ph type="pic" sz="quarter" idx="13"/>
          </p:nvPr>
        </p:nvSpPr>
        <p:spPr>
          <a:xfrm>
            <a:off x="8351978" y="3736761"/>
            <a:ext cx="1600420" cy="1600420"/>
          </a:xfrm>
          <a:custGeom>
            <a:avLst/>
            <a:gdLst>
              <a:gd name="connsiteX0" fmla="*/ 1567543 w 3135086"/>
              <a:gd name="connsiteY0" fmla="*/ 0 h 3135086"/>
              <a:gd name="connsiteX1" fmla="*/ 3135086 w 3135086"/>
              <a:gd name="connsiteY1" fmla="*/ 1567543 h 3135086"/>
              <a:gd name="connsiteX2" fmla="*/ 1567543 w 3135086"/>
              <a:gd name="connsiteY2" fmla="*/ 3135086 h 3135086"/>
              <a:gd name="connsiteX3" fmla="*/ 0 w 3135086"/>
              <a:gd name="connsiteY3" fmla="*/ 1567543 h 3135086"/>
              <a:gd name="connsiteX4" fmla="*/ 1567543 w 3135086"/>
              <a:gd name="connsiteY4" fmla="*/ 0 h 313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6" h="3135086">
                <a:moveTo>
                  <a:pt x="1567543" y="0"/>
                </a:moveTo>
                <a:cubicBezTo>
                  <a:pt x="2433273" y="0"/>
                  <a:pt x="3135086" y="701813"/>
                  <a:pt x="3135086" y="1567543"/>
                </a:cubicBezTo>
                <a:cubicBezTo>
                  <a:pt x="3135086" y="2433273"/>
                  <a:pt x="2433273" y="3135086"/>
                  <a:pt x="1567543" y="3135086"/>
                </a:cubicBezTo>
                <a:cubicBezTo>
                  <a:pt x="701813" y="3135086"/>
                  <a:pt x="0" y="2433273"/>
                  <a:pt x="0" y="1567543"/>
                </a:cubicBezTo>
                <a:cubicBezTo>
                  <a:pt x="0" y="701813"/>
                  <a:pt x="701813" y="0"/>
                  <a:pt x="1567543" y="0"/>
                </a:cubicBezTo>
                <a:close/>
              </a:path>
            </a:pathLst>
          </a:custGeom>
        </p:spPr>
        <p:txBody>
          <a:bodyPr wrap="square">
            <a:noAutofit/>
          </a:bodyPr>
          <a:lstStyle>
            <a:lvl1pPr>
              <a:defRPr sz="1000"/>
            </a:lvl1pPr>
          </a:lstStyle>
          <a:p>
            <a:endParaRPr lang="en-US" dirty="0"/>
          </a:p>
        </p:txBody>
      </p:sp>
      <p:sp>
        <p:nvSpPr>
          <p:cNvPr id="7" name="Picture Placeholder 8">
            <a:extLst>
              <a:ext uri="{FF2B5EF4-FFF2-40B4-BE49-F238E27FC236}">
                <a16:creationId xmlns:a16="http://schemas.microsoft.com/office/drawing/2014/main" id="{BDE9D3CF-EFF6-6019-0F4C-9AD37C0742A9}"/>
              </a:ext>
            </a:extLst>
          </p:cNvPr>
          <p:cNvSpPr>
            <a:spLocks noGrp="1"/>
          </p:cNvSpPr>
          <p:nvPr>
            <p:ph type="pic" sz="quarter" idx="11"/>
          </p:nvPr>
        </p:nvSpPr>
        <p:spPr>
          <a:xfrm>
            <a:off x="1168460" y="2682576"/>
            <a:ext cx="1600420" cy="1600420"/>
          </a:xfrm>
          <a:custGeom>
            <a:avLst/>
            <a:gdLst>
              <a:gd name="connsiteX0" fmla="*/ 1567543 w 3135086"/>
              <a:gd name="connsiteY0" fmla="*/ 0 h 3135086"/>
              <a:gd name="connsiteX1" fmla="*/ 3135086 w 3135086"/>
              <a:gd name="connsiteY1" fmla="*/ 1567543 h 3135086"/>
              <a:gd name="connsiteX2" fmla="*/ 1567543 w 3135086"/>
              <a:gd name="connsiteY2" fmla="*/ 3135086 h 3135086"/>
              <a:gd name="connsiteX3" fmla="*/ 0 w 3135086"/>
              <a:gd name="connsiteY3" fmla="*/ 1567543 h 3135086"/>
              <a:gd name="connsiteX4" fmla="*/ 1567543 w 3135086"/>
              <a:gd name="connsiteY4" fmla="*/ 0 h 313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6" h="3135086">
                <a:moveTo>
                  <a:pt x="1567543" y="0"/>
                </a:moveTo>
                <a:cubicBezTo>
                  <a:pt x="2433273" y="0"/>
                  <a:pt x="3135086" y="701813"/>
                  <a:pt x="3135086" y="1567543"/>
                </a:cubicBezTo>
                <a:cubicBezTo>
                  <a:pt x="3135086" y="2433273"/>
                  <a:pt x="2433273" y="3135086"/>
                  <a:pt x="1567543" y="3135086"/>
                </a:cubicBezTo>
                <a:cubicBezTo>
                  <a:pt x="701813" y="3135086"/>
                  <a:pt x="0" y="2433273"/>
                  <a:pt x="0" y="1567543"/>
                </a:cubicBezTo>
                <a:cubicBezTo>
                  <a:pt x="0" y="701813"/>
                  <a:pt x="701813" y="0"/>
                  <a:pt x="1567543" y="0"/>
                </a:cubicBezTo>
                <a:close/>
              </a:path>
            </a:pathLst>
          </a:custGeom>
        </p:spPr>
        <p:txBody>
          <a:bodyPr wrap="square">
            <a:noAutofit/>
          </a:bodyPr>
          <a:lstStyle>
            <a:lvl1pPr>
              <a:defRPr sz="1000"/>
            </a:lvl1pPr>
          </a:lstStyle>
          <a:p>
            <a:endParaRPr lang="en-US" dirty="0"/>
          </a:p>
        </p:txBody>
      </p:sp>
    </p:spTree>
    <p:extLst>
      <p:ext uri="{BB962C8B-B14F-4D97-AF65-F5344CB8AC3E}">
        <p14:creationId xmlns:p14="http://schemas.microsoft.com/office/powerpoint/2010/main" val="2162495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C9D7B7B6-83A7-5EFC-134A-9E43D70467F4}"/>
              </a:ext>
            </a:extLst>
          </p:cNvPr>
          <p:cNvSpPr>
            <a:spLocks noGrp="1"/>
          </p:cNvSpPr>
          <p:nvPr>
            <p:ph type="pic" sz="quarter" idx="10"/>
          </p:nvPr>
        </p:nvSpPr>
        <p:spPr>
          <a:xfrm>
            <a:off x="1000126" y="2743198"/>
            <a:ext cx="1955011" cy="2000251"/>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
        <p:nvSpPr>
          <p:cNvPr id="5" name="Picture Placeholder 9">
            <a:extLst>
              <a:ext uri="{FF2B5EF4-FFF2-40B4-BE49-F238E27FC236}">
                <a16:creationId xmlns:a16="http://schemas.microsoft.com/office/drawing/2014/main" id="{2EEC7E6C-9397-F921-59D1-F65E1451729E}"/>
              </a:ext>
            </a:extLst>
          </p:cNvPr>
          <p:cNvSpPr>
            <a:spLocks noGrp="1"/>
          </p:cNvSpPr>
          <p:nvPr>
            <p:ph type="pic" sz="quarter" idx="11"/>
          </p:nvPr>
        </p:nvSpPr>
        <p:spPr>
          <a:xfrm>
            <a:off x="3752851" y="2743198"/>
            <a:ext cx="1955011" cy="2000251"/>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Tree>
    <p:extLst>
      <p:ext uri="{BB962C8B-B14F-4D97-AF65-F5344CB8AC3E}">
        <p14:creationId xmlns:p14="http://schemas.microsoft.com/office/powerpoint/2010/main" val="4200076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C06783BA-8816-3FB2-BAA3-74C9C8B7D5EC}"/>
              </a:ext>
            </a:extLst>
          </p:cNvPr>
          <p:cNvSpPr>
            <a:spLocks noGrp="1"/>
          </p:cNvSpPr>
          <p:nvPr>
            <p:ph type="pic" sz="quarter" idx="12"/>
          </p:nvPr>
        </p:nvSpPr>
        <p:spPr>
          <a:xfrm>
            <a:off x="6743700" y="2633663"/>
            <a:ext cx="1666875" cy="1809750"/>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
        <p:nvSpPr>
          <p:cNvPr id="10" name="Picture Placeholder 9">
            <a:extLst>
              <a:ext uri="{FF2B5EF4-FFF2-40B4-BE49-F238E27FC236}">
                <a16:creationId xmlns:a16="http://schemas.microsoft.com/office/drawing/2014/main" id="{0A394DC2-EF36-8D05-3F3C-385E5573C623}"/>
              </a:ext>
            </a:extLst>
          </p:cNvPr>
          <p:cNvSpPr>
            <a:spLocks noGrp="1"/>
          </p:cNvSpPr>
          <p:nvPr>
            <p:ph type="pic" sz="quarter" idx="13"/>
          </p:nvPr>
        </p:nvSpPr>
        <p:spPr>
          <a:xfrm>
            <a:off x="9391650" y="2633663"/>
            <a:ext cx="1666875" cy="1809750"/>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
        <p:nvSpPr>
          <p:cNvPr id="7" name="Picture Placeholder 9">
            <a:extLst>
              <a:ext uri="{FF2B5EF4-FFF2-40B4-BE49-F238E27FC236}">
                <a16:creationId xmlns:a16="http://schemas.microsoft.com/office/drawing/2014/main" id="{3F501271-10FA-AC1E-CB5B-3DD782547C50}"/>
              </a:ext>
            </a:extLst>
          </p:cNvPr>
          <p:cNvSpPr>
            <a:spLocks noGrp="1"/>
          </p:cNvSpPr>
          <p:nvPr>
            <p:ph type="pic" sz="quarter" idx="11"/>
          </p:nvPr>
        </p:nvSpPr>
        <p:spPr>
          <a:xfrm>
            <a:off x="4105275" y="2633663"/>
            <a:ext cx="1666875" cy="1809750"/>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
        <p:nvSpPr>
          <p:cNvPr id="6" name="Picture Placeholder 9">
            <a:extLst>
              <a:ext uri="{FF2B5EF4-FFF2-40B4-BE49-F238E27FC236}">
                <a16:creationId xmlns:a16="http://schemas.microsoft.com/office/drawing/2014/main" id="{E3955AF8-78BD-74EF-9EB5-6BC65353EF39}"/>
              </a:ext>
            </a:extLst>
          </p:cNvPr>
          <p:cNvSpPr>
            <a:spLocks noGrp="1"/>
          </p:cNvSpPr>
          <p:nvPr>
            <p:ph type="pic" sz="quarter" idx="10"/>
          </p:nvPr>
        </p:nvSpPr>
        <p:spPr>
          <a:xfrm>
            <a:off x="1457325" y="2633663"/>
            <a:ext cx="1666875" cy="1809750"/>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Tree>
    <p:extLst>
      <p:ext uri="{BB962C8B-B14F-4D97-AF65-F5344CB8AC3E}">
        <p14:creationId xmlns:p14="http://schemas.microsoft.com/office/powerpoint/2010/main" val="3255218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A556B36-5635-4F3A-C672-47D2108CF727}"/>
              </a:ext>
            </a:extLst>
          </p:cNvPr>
          <p:cNvSpPr>
            <a:spLocks noGrp="1"/>
          </p:cNvSpPr>
          <p:nvPr>
            <p:ph type="pic" sz="quarter" idx="10"/>
          </p:nvPr>
        </p:nvSpPr>
        <p:spPr>
          <a:xfrm>
            <a:off x="1019174" y="1724025"/>
            <a:ext cx="2857501" cy="3038474"/>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
        <p:nvSpPr>
          <p:cNvPr id="9" name="Picture Placeholder 9">
            <a:extLst>
              <a:ext uri="{FF2B5EF4-FFF2-40B4-BE49-F238E27FC236}">
                <a16:creationId xmlns:a16="http://schemas.microsoft.com/office/drawing/2014/main" id="{788D71A0-D190-6DF8-ADEC-62E429986CC6}"/>
              </a:ext>
            </a:extLst>
          </p:cNvPr>
          <p:cNvSpPr>
            <a:spLocks noGrp="1"/>
          </p:cNvSpPr>
          <p:nvPr>
            <p:ph type="pic" sz="quarter" idx="11"/>
          </p:nvPr>
        </p:nvSpPr>
        <p:spPr>
          <a:xfrm>
            <a:off x="4067173" y="1724025"/>
            <a:ext cx="5178425" cy="3038474"/>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
        <p:nvSpPr>
          <p:cNvPr id="10" name="Picture Placeholder 9">
            <a:extLst>
              <a:ext uri="{FF2B5EF4-FFF2-40B4-BE49-F238E27FC236}">
                <a16:creationId xmlns:a16="http://schemas.microsoft.com/office/drawing/2014/main" id="{5417E64D-2B9E-CAE6-5CB8-35E1313EF557}"/>
              </a:ext>
            </a:extLst>
          </p:cNvPr>
          <p:cNvSpPr>
            <a:spLocks noGrp="1"/>
          </p:cNvSpPr>
          <p:nvPr>
            <p:ph type="pic" sz="quarter" idx="12"/>
          </p:nvPr>
        </p:nvSpPr>
        <p:spPr>
          <a:xfrm>
            <a:off x="1019174" y="4970462"/>
            <a:ext cx="4822735" cy="1869848"/>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
        <p:nvSpPr>
          <p:cNvPr id="12" name="Picture Placeholder 9">
            <a:extLst>
              <a:ext uri="{FF2B5EF4-FFF2-40B4-BE49-F238E27FC236}">
                <a16:creationId xmlns:a16="http://schemas.microsoft.com/office/drawing/2014/main" id="{48419E41-D981-1A48-5F16-D019EE8E16C9}"/>
              </a:ext>
            </a:extLst>
          </p:cNvPr>
          <p:cNvSpPr>
            <a:spLocks noGrp="1"/>
          </p:cNvSpPr>
          <p:nvPr>
            <p:ph type="pic" sz="quarter" idx="14"/>
          </p:nvPr>
        </p:nvSpPr>
        <p:spPr>
          <a:xfrm>
            <a:off x="6037943" y="4970462"/>
            <a:ext cx="3207655" cy="1887537"/>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
        <p:nvSpPr>
          <p:cNvPr id="14" name="Picture Placeholder 9">
            <a:extLst>
              <a:ext uri="{FF2B5EF4-FFF2-40B4-BE49-F238E27FC236}">
                <a16:creationId xmlns:a16="http://schemas.microsoft.com/office/drawing/2014/main" id="{1F214C21-B3EA-2B40-18F7-281F261173EF}"/>
              </a:ext>
            </a:extLst>
          </p:cNvPr>
          <p:cNvSpPr>
            <a:spLocks noGrp="1"/>
          </p:cNvSpPr>
          <p:nvPr>
            <p:ph type="pic" sz="quarter" idx="15"/>
          </p:nvPr>
        </p:nvSpPr>
        <p:spPr>
          <a:xfrm>
            <a:off x="9508667" y="3843111"/>
            <a:ext cx="2233389" cy="3038475"/>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Tree>
    <p:extLst>
      <p:ext uri="{BB962C8B-B14F-4D97-AF65-F5344CB8AC3E}">
        <p14:creationId xmlns:p14="http://schemas.microsoft.com/office/powerpoint/2010/main" val="143270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AE15430-56D0-9FEC-8D3A-8906A4AA44A5}"/>
              </a:ext>
            </a:extLst>
          </p:cNvPr>
          <p:cNvSpPr>
            <a:spLocks noGrp="1"/>
          </p:cNvSpPr>
          <p:nvPr>
            <p:ph type="pic" sz="quarter" idx="10"/>
          </p:nvPr>
        </p:nvSpPr>
        <p:spPr>
          <a:xfrm>
            <a:off x="5617019" y="2855897"/>
            <a:ext cx="698772" cy="698772"/>
          </a:xfrm>
          <a:custGeom>
            <a:avLst/>
            <a:gdLst>
              <a:gd name="connsiteX0" fmla="*/ 1567543 w 3135086"/>
              <a:gd name="connsiteY0" fmla="*/ 0 h 3135086"/>
              <a:gd name="connsiteX1" fmla="*/ 3135086 w 3135086"/>
              <a:gd name="connsiteY1" fmla="*/ 1567543 h 3135086"/>
              <a:gd name="connsiteX2" fmla="*/ 1567543 w 3135086"/>
              <a:gd name="connsiteY2" fmla="*/ 3135086 h 3135086"/>
              <a:gd name="connsiteX3" fmla="*/ 0 w 3135086"/>
              <a:gd name="connsiteY3" fmla="*/ 1567543 h 3135086"/>
              <a:gd name="connsiteX4" fmla="*/ 1567543 w 3135086"/>
              <a:gd name="connsiteY4" fmla="*/ 0 h 313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6" h="3135086">
                <a:moveTo>
                  <a:pt x="1567543" y="0"/>
                </a:moveTo>
                <a:cubicBezTo>
                  <a:pt x="2433273" y="0"/>
                  <a:pt x="3135086" y="701813"/>
                  <a:pt x="3135086" y="1567543"/>
                </a:cubicBezTo>
                <a:cubicBezTo>
                  <a:pt x="3135086" y="2433273"/>
                  <a:pt x="2433273" y="3135086"/>
                  <a:pt x="1567543" y="3135086"/>
                </a:cubicBezTo>
                <a:cubicBezTo>
                  <a:pt x="701813" y="3135086"/>
                  <a:pt x="0" y="2433273"/>
                  <a:pt x="0" y="1567543"/>
                </a:cubicBezTo>
                <a:cubicBezTo>
                  <a:pt x="0" y="701813"/>
                  <a:pt x="701813" y="0"/>
                  <a:pt x="1567543" y="0"/>
                </a:cubicBezTo>
                <a:close/>
              </a:path>
            </a:pathLst>
          </a:custGeom>
        </p:spPr>
        <p:txBody>
          <a:bodyPr wrap="square">
            <a:noAutofit/>
          </a:bodyPr>
          <a:lstStyle>
            <a:lvl1pPr>
              <a:defRPr sz="500"/>
            </a:lvl1pPr>
          </a:lstStyle>
          <a:p>
            <a:endParaRPr lang="en-US" dirty="0"/>
          </a:p>
        </p:txBody>
      </p:sp>
    </p:spTree>
    <p:extLst>
      <p:ext uri="{BB962C8B-B14F-4D97-AF65-F5344CB8AC3E}">
        <p14:creationId xmlns:p14="http://schemas.microsoft.com/office/powerpoint/2010/main" val="4185169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43A9EB90-2348-3230-BCA8-1A3F9CD96FA0}"/>
              </a:ext>
            </a:extLst>
          </p:cNvPr>
          <p:cNvSpPr>
            <a:spLocks noGrp="1"/>
          </p:cNvSpPr>
          <p:nvPr>
            <p:ph type="pic" sz="quarter" idx="11"/>
          </p:nvPr>
        </p:nvSpPr>
        <p:spPr>
          <a:xfrm>
            <a:off x="1" y="0"/>
            <a:ext cx="12192000" cy="6858000"/>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Tree>
    <p:extLst>
      <p:ext uri="{BB962C8B-B14F-4D97-AF65-F5344CB8AC3E}">
        <p14:creationId xmlns:p14="http://schemas.microsoft.com/office/powerpoint/2010/main" val="228292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2CC03B-BFC0-4EA5-93C3-FB8E468DE2E2}"/>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1271660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43A9EB90-2348-3230-BCA8-1A3F9CD96FA0}"/>
              </a:ext>
            </a:extLst>
          </p:cNvPr>
          <p:cNvSpPr>
            <a:spLocks noGrp="1"/>
          </p:cNvSpPr>
          <p:nvPr>
            <p:ph type="pic" sz="quarter" idx="11"/>
          </p:nvPr>
        </p:nvSpPr>
        <p:spPr>
          <a:xfrm>
            <a:off x="1" y="0"/>
            <a:ext cx="12192000" cy="6858000"/>
          </a:xfrm>
          <a:custGeom>
            <a:avLst/>
            <a:gdLst>
              <a:gd name="connsiteX0" fmla="*/ 0 w 3456759"/>
              <a:gd name="connsiteY0" fmla="*/ 0 h 6085332"/>
              <a:gd name="connsiteX1" fmla="*/ 3456759 w 3456759"/>
              <a:gd name="connsiteY1" fmla="*/ 0 h 6085332"/>
              <a:gd name="connsiteX2" fmla="*/ 3456759 w 3456759"/>
              <a:gd name="connsiteY2" fmla="*/ 6085332 h 6085332"/>
              <a:gd name="connsiteX3" fmla="*/ 0 w 3456759"/>
              <a:gd name="connsiteY3" fmla="*/ 6085332 h 6085332"/>
            </a:gdLst>
            <a:ahLst/>
            <a:cxnLst>
              <a:cxn ang="0">
                <a:pos x="connsiteX0" y="connsiteY0"/>
              </a:cxn>
              <a:cxn ang="0">
                <a:pos x="connsiteX1" y="connsiteY1"/>
              </a:cxn>
              <a:cxn ang="0">
                <a:pos x="connsiteX2" y="connsiteY2"/>
              </a:cxn>
              <a:cxn ang="0">
                <a:pos x="connsiteX3" y="connsiteY3"/>
              </a:cxn>
            </a:cxnLst>
            <a:rect l="l" t="t" r="r" b="b"/>
            <a:pathLst>
              <a:path w="3456759" h="6085332">
                <a:moveTo>
                  <a:pt x="0" y="0"/>
                </a:moveTo>
                <a:lnTo>
                  <a:pt x="3456759" y="0"/>
                </a:lnTo>
                <a:lnTo>
                  <a:pt x="3456759" y="6085332"/>
                </a:lnTo>
                <a:lnTo>
                  <a:pt x="0" y="6085332"/>
                </a:lnTo>
                <a:close/>
              </a:path>
            </a:pathLst>
          </a:custGeom>
        </p:spPr>
        <p:txBody>
          <a:bodyPr wrap="square">
            <a:noAutofit/>
          </a:bodyPr>
          <a:lstStyle/>
          <a:p>
            <a:endParaRPr lang="en-US" dirty="0"/>
          </a:p>
        </p:txBody>
      </p:sp>
    </p:spTree>
    <p:extLst>
      <p:ext uri="{BB962C8B-B14F-4D97-AF65-F5344CB8AC3E}">
        <p14:creationId xmlns:p14="http://schemas.microsoft.com/office/powerpoint/2010/main" val="4083668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977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443D1A9-2306-41B4-9BD8-5CA1E8AFE305}"/>
              </a:ext>
            </a:extLst>
          </p:cNvPr>
          <p:cNvSpPr>
            <a:spLocks noGrp="1"/>
          </p:cNvSpPr>
          <p:nvPr>
            <p:ph type="pic" sz="quarter" idx="11"/>
          </p:nvPr>
        </p:nvSpPr>
        <p:spPr>
          <a:xfrm>
            <a:off x="4564939" y="2730501"/>
            <a:ext cx="1374158" cy="1374145"/>
          </a:xfrm>
          <a:custGeom>
            <a:avLst/>
            <a:gdLst>
              <a:gd name="connsiteX0" fmla="*/ 686950 w 1374158"/>
              <a:gd name="connsiteY0" fmla="*/ 0 h 1374145"/>
              <a:gd name="connsiteX1" fmla="*/ 687208 w 1374158"/>
              <a:gd name="connsiteY1" fmla="*/ 0 h 1374145"/>
              <a:gd name="connsiteX2" fmla="*/ 825550 w 1374158"/>
              <a:gd name="connsiteY2" fmla="*/ 13946 h 1374145"/>
              <a:gd name="connsiteX3" fmla="*/ 1374158 w 1374158"/>
              <a:gd name="connsiteY3" fmla="*/ 687066 h 1374145"/>
              <a:gd name="connsiteX4" fmla="*/ 687079 w 1374158"/>
              <a:gd name="connsiteY4" fmla="*/ 1374145 h 1374145"/>
              <a:gd name="connsiteX5" fmla="*/ 0 w 1374158"/>
              <a:gd name="connsiteY5" fmla="*/ 687066 h 1374145"/>
              <a:gd name="connsiteX6" fmla="*/ 548609 w 1374158"/>
              <a:gd name="connsiteY6" fmla="*/ 13946 h 137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158" h="1374145">
                <a:moveTo>
                  <a:pt x="686950" y="0"/>
                </a:moveTo>
                <a:lnTo>
                  <a:pt x="687208" y="0"/>
                </a:lnTo>
                <a:lnTo>
                  <a:pt x="825550" y="13946"/>
                </a:lnTo>
                <a:cubicBezTo>
                  <a:pt x="1138640" y="78014"/>
                  <a:pt x="1374158" y="355036"/>
                  <a:pt x="1374158" y="687066"/>
                </a:cubicBezTo>
                <a:cubicBezTo>
                  <a:pt x="1374158" y="1066529"/>
                  <a:pt x="1066542" y="1374145"/>
                  <a:pt x="687079" y="1374145"/>
                </a:cubicBezTo>
                <a:cubicBezTo>
                  <a:pt x="307616" y="1374145"/>
                  <a:pt x="0" y="1066529"/>
                  <a:pt x="0" y="687066"/>
                </a:cubicBezTo>
                <a:cubicBezTo>
                  <a:pt x="0" y="355036"/>
                  <a:pt x="235519" y="78014"/>
                  <a:pt x="548609" y="13946"/>
                </a:cubicBezTo>
                <a:close/>
              </a:path>
            </a:pathLst>
          </a:custGeom>
        </p:spPr>
        <p:txBody>
          <a:bodyPr wrap="square">
            <a:noAutofit/>
          </a:bodyPr>
          <a:lstStyle/>
          <a:p>
            <a:endParaRPr lang="en-US" dirty="0"/>
          </a:p>
        </p:txBody>
      </p:sp>
      <p:sp>
        <p:nvSpPr>
          <p:cNvPr id="22" name="Picture Placeholder 21">
            <a:extLst>
              <a:ext uri="{FF2B5EF4-FFF2-40B4-BE49-F238E27FC236}">
                <a16:creationId xmlns:a16="http://schemas.microsoft.com/office/drawing/2014/main" id="{15EB5F65-4ED8-4C83-BD1E-09F738239A6D}"/>
              </a:ext>
            </a:extLst>
          </p:cNvPr>
          <p:cNvSpPr>
            <a:spLocks noGrp="1"/>
          </p:cNvSpPr>
          <p:nvPr>
            <p:ph type="pic" sz="quarter" idx="13"/>
          </p:nvPr>
        </p:nvSpPr>
        <p:spPr>
          <a:xfrm>
            <a:off x="5638167" y="3842742"/>
            <a:ext cx="1374158" cy="1374158"/>
          </a:xfrm>
          <a:custGeom>
            <a:avLst/>
            <a:gdLst>
              <a:gd name="connsiteX0" fmla="*/ 687079 w 1374158"/>
              <a:gd name="connsiteY0" fmla="*/ 0 h 1374158"/>
              <a:gd name="connsiteX1" fmla="*/ 1374158 w 1374158"/>
              <a:gd name="connsiteY1" fmla="*/ 687079 h 1374158"/>
              <a:gd name="connsiteX2" fmla="*/ 687079 w 1374158"/>
              <a:gd name="connsiteY2" fmla="*/ 1374158 h 1374158"/>
              <a:gd name="connsiteX3" fmla="*/ 0 w 1374158"/>
              <a:gd name="connsiteY3" fmla="*/ 687079 h 1374158"/>
              <a:gd name="connsiteX4" fmla="*/ 687079 w 1374158"/>
              <a:gd name="connsiteY4" fmla="*/ 0 h 137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158" h="1374158">
                <a:moveTo>
                  <a:pt x="687079" y="0"/>
                </a:moveTo>
                <a:cubicBezTo>
                  <a:pt x="1066542" y="0"/>
                  <a:pt x="1374158" y="307616"/>
                  <a:pt x="1374158" y="687079"/>
                </a:cubicBezTo>
                <a:cubicBezTo>
                  <a:pt x="1374158" y="1066542"/>
                  <a:pt x="1066542" y="1374158"/>
                  <a:pt x="687079" y="1374158"/>
                </a:cubicBezTo>
                <a:cubicBezTo>
                  <a:pt x="307616" y="1374158"/>
                  <a:pt x="0" y="1066542"/>
                  <a:pt x="0" y="687079"/>
                </a:cubicBezTo>
                <a:cubicBezTo>
                  <a:pt x="0" y="307616"/>
                  <a:pt x="307616" y="0"/>
                  <a:pt x="687079" y="0"/>
                </a:cubicBezTo>
                <a:close/>
              </a:path>
            </a:pathLst>
          </a:custGeom>
        </p:spPr>
        <p:txBody>
          <a:bodyPr wrap="square">
            <a:noAutofit/>
          </a:bodyPr>
          <a:lstStyle/>
          <a:p>
            <a:endParaRPr lang="en-US" dirty="0"/>
          </a:p>
        </p:txBody>
      </p:sp>
      <p:sp>
        <p:nvSpPr>
          <p:cNvPr id="21" name="Picture Placeholder 20">
            <a:extLst>
              <a:ext uri="{FF2B5EF4-FFF2-40B4-BE49-F238E27FC236}">
                <a16:creationId xmlns:a16="http://schemas.microsoft.com/office/drawing/2014/main" id="{B90C7D55-B440-489E-BB8F-D82653F7E0E1}"/>
              </a:ext>
            </a:extLst>
          </p:cNvPr>
          <p:cNvSpPr>
            <a:spLocks noGrp="1"/>
          </p:cNvSpPr>
          <p:nvPr>
            <p:ph type="pic" sz="quarter" idx="12"/>
          </p:nvPr>
        </p:nvSpPr>
        <p:spPr>
          <a:xfrm>
            <a:off x="6691883" y="2730487"/>
            <a:ext cx="1374158" cy="1374158"/>
          </a:xfrm>
          <a:custGeom>
            <a:avLst/>
            <a:gdLst>
              <a:gd name="connsiteX0" fmla="*/ 687079 w 1374158"/>
              <a:gd name="connsiteY0" fmla="*/ 0 h 1374158"/>
              <a:gd name="connsiteX1" fmla="*/ 1374158 w 1374158"/>
              <a:gd name="connsiteY1" fmla="*/ 687079 h 1374158"/>
              <a:gd name="connsiteX2" fmla="*/ 687079 w 1374158"/>
              <a:gd name="connsiteY2" fmla="*/ 1374158 h 1374158"/>
              <a:gd name="connsiteX3" fmla="*/ 0 w 1374158"/>
              <a:gd name="connsiteY3" fmla="*/ 687079 h 1374158"/>
              <a:gd name="connsiteX4" fmla="*/ 687079 w 1374158"/>
              <a:gd name="connsiteY4" fmla="*/ 0 h 137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158" h="1374158">
                <a:moveTo>
                  <a:pt x="687079" y="0"/>
                </a:moveTo>
                <a:cubicBezTo>
                  <a:pt x="1066542" y="0"/>
                  <a:pt x="1374158" y="307616"/>
                  <a:pt x="1374158" y="687079"/>
                </a:cubicBezTo>
                <a:cubicBezTo>
                  <a:pt x="1374158" y="1066542"/>
                  <a:pt x="1066542" y="1374158"/>
                  <a:pt x="687079" y="1374158"/>
                </a:cubicBezTo>
                <a:cubicBezTo>
                  <a:pt x="307616" y="1374158"/>
                  <a:pt x="0" y="1066542"/>
                  <a:pt x="0" y="687079"/>
                </a:cubicBezTo>
                <a:cubicBezTo>
                  <a:pt x="0" y="307616"/>
                  <a:pt x="307616" y="0"/>
                  <a:pt x="687079" y="0"/>
                </a:cubicBezTo>
                <a:close/>
              </a:path>
            </a:pathLst>
          </a:custGeom>
        </p:spPr>
        <p:txBody>
          <a:bodyPr wrap="square">
            <a:noAutofit/>
          </a:bodyPr>
          <a:lstStyle/>
          <a:p>
            <a:endParaRPr lang="en-US" dirty="0"/>
          </a:p>
        </p:txBody>
      </p:sp>
      <p:sp>
        <p:nvSpPr>
          <p:cNvPr id="19" name="Picture Placeholder 18">
            <a:extLst>
              <a:ext uri="{FF2B5EF4-FFF2-40B4-BE49-F238E27FC236}">
                <a16:creationId xmlns:a16="http://schemas.microsoft.com/office/drawing/2014/main" id="{EDB3E08A-E60B-49AA-A710-12FBECCF53FA}"/>
              </a:ext>
            </a:extLst>
          </p:cNvPr>
          <p:cNvSpPr>
            <a:spLocks noGrp="1"/>
          </p:cNvSpPr>
          <p:nvPr>
            <p:ph type="pic" sz="quarter" idx="10"/>
          </p:nvPr>
        </p:nvSpPr>
        <p:spPr>
          <a:xfrm>
            <a:off x="5638167" y="1637745"/>
            <a:ext cx="1374158" cy="1374158"/>
          </a:xfrm>
          <a:custGeom>
            <a:avLst/>
            <a:gdLst>
              <a:gd name="connsiteX0" fmla="*/ 687079 w 1374158"/>
              <a:gd name="connsiteY0" fmla="*/ 0 h 1374158"/>
              <a:gd name="connsiteX1" fmla="*/ 1374158 w 1374158"/>
              <a:gd name="connsiteY1" fmla="*/ 687079 h 1374158"/>
              <a:gd name="connsiteX2" fmla="*/ 687079 w 1374158"/>
              <a:gd name="connsiteY2" fmla="*/ 1374158 h 1374158"/>
              <a:gd name="connsiteX3" fmla="*/ 0 w 1374158"/>
              <a:gd name="connsiteY3" fmla="*/ 687079 h 1374158"/>
              <a:gd name="connsiteX4" fmla="*/ 687079 w 1374158"/>
              <a:gd name="connsiteY4" fmla="*/ 0 h 137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158" h="1374158">
                <a:moveTo>
                  <a:pt x="687079" y="0"/>
                </a:moveTo>
                <a:cubicBezTo>
                  <a:pt x="1066542" y="0"/>
                  <a:pt x="1374158" y="307616"/>
                  <a:pt x="1374158" y="687079"/>
                </a:cubicBezTo>
                <a:cubicBezTo>
                  <a:pt x="1374158" y="1066542"/>
                  <a:pt x="1066542" y="1374158"/>
                  <a:pt x="687079" y="1374158"/>
                </a:cubicBezTo>
                <a:cubicBezTo>
                  <a:pt x="307616" y="1374158"/>
                  <a:pt x="0" y="1066542"/>
                  <a:pt x="0" y="687079"/>
                </a:cubicBezTo>
                <a:cubicBezTo>
                  <a:pt x="0" y="307616"/>
                  <a:pt x="307616" y="0"/>
                  <a:pt x="687079"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061367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84B9FA5-AFE9-4F7C-930D-0776B55FC64A}"/>
              </a:ext>
            </a:extLst>
          </p:cNvPr>
          <p:cNvSpPr>
            <a:spLocks noGrp="1"/>
          </p:cNvSpPr>
          <p:nvPr>
            <p:ph type="pic" sz="quarter" idx="10"/>
          </p:nvPr>
        </p:nvSpPr>
        <p:spPr>
          <a:xfrm>
            <a:off x="4498796" y="2464906"/>
            <a:ext cx="3135086" cy="3135086"/>
          </a:xfrm>
          <a:custGeom>
            <a:avLst/>
            <a:gdLst>
              <a:gd name="connsiteX0" fmla="*/ 1567543 w 3135086"/>
              <a:gd name="connsiteY0" fmla="*/ 0 h 3135086"/>
              <a:gd name="connsiteX1" fmla="*/ 3135086 w 3135086"/>
              <a:gd name="connsiteY1" fmla="*/ 1567543 h 3135086"/>
              <a:gd name="connsiteX2" fmla="*/ 1567543 w 3135086"/>
              <a:gd name="connsiteY2" fmla="*/ 3135086 h 3135086"/>
              <a:gd name="connsiteX3" fmla="*/ 0 w 3135086"/>
              <a:gd name="connsiteY3" fmla="*/ 1567543 h 3135086"/>
              <a:gd name="connsiteX4" fmla="*/ 1567543 w 3135086"/>
              <a:gd name="connsiteY4" fmla="*/ 0 h 313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6" h="3135086">
                <a:moveTo>
                  <a:pt x="1567543" y="0"/>
                </a:moveTo>
                <a:cubicBezTo>
                  <a:pt x="2433273" y="0"/>
                  <a:pt x="3135086" y="701813"/>
                  <a:pt x="3135086" y="1567543"/>
                </a:cubicBezTo>
                <a:cubicBezTo>
                  <a:pt x="3135086" y="2433273"/>
                  <a:pt x="2433273" y="3135086"/>
                  <a:pt x="1567543" y="3135086"/>
                </a:cubicBezTo>
                <a:cubicBezTo>
                  <a:pt x="701813" y="3135086"/>
                  <a:pt x="0" y="2433273"/>
                  <a:pt x="0" y="1567543"/>
                </a:cubicBezTo>
                <a:cubicBezTo>
                  <a:pt x="0" y="701813"/>
                  <a:pt x="701813" y="0"/>
                  <a:pt x="1567543"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679799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3AE80C4-B668-44E8-866A-6B8A41A98A6A}"/>
              </a:ext>
            </a:extLst>
          </p:cNvPr>
          <p:cNvSpPr>
            <a:spLocks noGrp="1"/>
          </p:cNvSpPr>
          <p:nvPr>
            <p:ph type="pic" sz="quarter" idx="10"/>
          </p:nvPr>
        </p:nvSpPr>
        <p:spPr>
          <a:xfrm>
            <a:off x="2899293" y="2494306"/>
            <a:ext cx="1233284" cy="1233284"/>
          </a:xfrm>
          <a:custGeom>
            <a:avLst/>
            <a:gdLst>
              <a:gd name="connsiteX0" fmla="*/ 616642 w 1233284"/>
              <a:gd name="connsiteY0" fmla="*/ 0 h 1233284"/>
              <a:gd name="connsiteX1" fmla="*/ 1233284 w 1233284"/>
              <a:gd name="connsiteY1" fmla="*/ 616642 h 1233284"/>
              <a:gd name="connsiteX2" fmla="*/ 616642 w 1233284"/>
              <a:gd name="connsiteY2" fmla="*/ 1233284 h 1233284"/>
              <a:gd name="connsiteX3" fmla="*/ 0 w 1233284"/>
              <a:gd name="connsiteY3" fmla="*/ 616642 h 1233284"/>
              <a:gd name="connsiteX4" fmla="*/ 616642 w 1233284"/>
              <a:gd name="connsiteY4" fmla="*/ 0 h 12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284" h="1233284">
                <a:moveTo>
                  <a:pt x="616642" y="0"/>
                </a:moveTo>
                <a:cubicBezTo>
                  <a:pt x="957204" y="0"/>
                  <a:pt x="1233284" y="276080"/>
                  <a:pt x="1233284" y="616642"/>
                </a:cubicBezTo>
                <a:cubicBezTo>
                  <a:pt x="1233284" y="957204"/>
                  <a:pt x="957204" y="1233284"/>
                  <a:pt x="616642" y="1233284"/>
                </a:cubicBezTo>
                <a:cubicBezTo>
                  <a:pt x="276080" y="1233284"/>
                  <a:pt x="0" y="957204"/>
                  <a:pt x="0" y="616642"/>
                </a:cubicBezTo>
                <a:cubicBezTo>
                  <a:pt x="0" y="276080"/>
                  <a:pt x="276080" y="0"/>
                  <a:pt x="616642" y="0"/>
                </a:cubicBezTo>
                <a:close/>
              </a:path>
            </a:pathLst>
          </a:custGeom>
        </p:spPr>
        <p:txBody>
          <a:bodyPr wrap="square">
            <a:noAutofit/>
          </a:bodyPr>
          <a:lstStyle/>
          <a:p>
            <a:endParaRPr lang="en-US" dirty="0"/>
          </a:p>
        </p:txBody>
      </p:sp>
      <p:sp>
        <p:nvSpPr>
          <p:cNvPr id="13" name="Picture Placeholder 12">
            <a:extLst>
              <a:ext uri="{FF2B5EF4-FFF2-40B4-BE49-F238E27FC236}">
                <a16:creationId xmlns:a16="http://schemas.microsoft.com/office/drawing/2014/main" id="{0A414D59-64E8-4641-95A6-4CFC7ACDC14E}"/>
              </a:ext>
            </a:extLst>
          </p:cNvPr>
          <p:cNvSpPr>
            <a:spLocks noGrp="1"/>
          </p:cNvSpPr>
          <p:nvPr>
            <p:ph type="pic" sz="quarter" idx="11"/>
          </p:nvPr>
        </p:nvSpPr>
        <p:spPr>
          <a:xfrm>
            <a:off x="5530221" y="2494306"/>
            <a:ext cx="1233284" cy="1233284"/>
          </a:xfrm>
          <a:custGeom>
            <a:avLst/>
            <a:gdLst>
              <a:gd name="connsiteX0" fmla="*/ 616642 w 1233284"/>
              <a:gd name="connsiteY0" fmla="*/ 0 h 1233284"/>
              <a:gd name="connsiteX1" fmla="*/ 1233284 w 1233284"/>
              <a:gd name="connsiteY1" fmla="*/ 616642 h 1233284"/>
              <a:gd name="connsiteX2" fmla="*/ 616642 w 1233284"/>
              <a:gd name="connsiteY2" fmla="*/ 1233284 h 1233284"/>
              <a:gd name="connsiteX3" fmla="*/ 0 w 1233284"/>
              <a:gd name="connsiteY3" fmla="*/ 616642 h 1233284"/>
              <a:gd name="connsiteX4" fmla="*/ 616642 w 1233284"/>
              <a:gd name="connsiteY4" fmla="*/ 0 h 12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284" h="1233284">
                <a:moveTo>
                  <a:pt x="616642" y="0"/>
                </a:moveTo>
                <a:cubicBezTo>
                  <a:pt x="957204" y="0"/>
                  <a:pt x="1233284" y="276080"/>
                  <a:pt x="1233284" y="616642"/>
                </a:cubicBezTo>
                <a:cubicBezTo>
                  <a:pt x="1233284" y="957204"/>
                  <a:pt x="957204" y="1233284"/>
                  <a:pt x="616642" y="1233284"/>
                </a:cubicBezTo>
                <a:cubicBezTo>
                  <a:pt x="276080" y="1233284"/>
                  <a:pt x="0" y="957204"/>
                  <a:pt x="0" y="616642"/>
                </a:cubicBezTo>
                <a:cubicBezTo>
                  <a:pt x="0" y="276080"/>
                  <a:pt x="276080" y="0"/>
                  <a:pt x="616642" y="0"/>
                </a:cubicBezTo>
                <a:close/>
              </a:path>
            </a:pathLst>
          </a:custGeom>
        </p:spPr>
        <p:txBody>
          <a:bodyPr wrap="square">
            <a:noAutofit/>
          </a:bodyPr>
          <a:lstStyle/>
          <a:p>
            <a:endParaRPr lang="en-US" dirty="0"/>
          </a:p>
        </p:txBody>
      </p:sp>
      <p:sp>
        <p:nvSpPr>
          <p:cNvPr id="14" name="Picture Placeholder 13">
            <a:extLst>
              <a:ext uri="{FF2B5EF4-FFF2-40B4-BE49-F238E27FC236}">
                <a16:creationId xmlns:a16="http://schemas.microsoft.com/office/drawing/2014/main" id="{6E943AC3-DAB2-4F8A-B159-D354BC15F104}"/>
              </a:ext>
            </a:extLst>
          </p:cNvPr>
          <p:cNvSpPr>
            <a:spLocks noGrp="1"/>
          </p:cNvSpPr>
          <p:nvPr>
            <p:ph type="pic" sz="quarter" idx="12"/>
          </p:nvPr>
        </p:nvSpPr>
        <p:spPr>
          <a:xfrm>
            <a:off x="8161150" y="2494306"/>
            <a:ext cx="1233284" cy="1233284"/>
          </a:xfrm>
          <a:custGeom>
            <a:avLst/>
            <a:gdLst>
              <a:gd name="connsiteX0" fmla="*/ 616642 w 1233284"/>
              <a:gd name="connsiteY0" fmla="*/ 0 h 1233284"/>
              <a:gd name="connsiteX1" fmla="*/ 1233284 w 1233284"/>
              <a:gd name="connsiteY1" fmla="*/ 616642 h 1233284"/>
              <a:gd name="connsiteX2" fmla="*/ 616642 w 1233284"/>
              <a:gd name="connsiteY2" fmla="*/ 1233284 h 1233284"/>
              <a:gd name="connsiteX3" fmla="*/ 0 w 1233284"/>
              <a:gd name="connsiteY3" fmla="*/ 616642 h 1233284"/>
              <a:gd name="connsiteX4" fmla="*/ 616642 w 1233284"/>
              <a:gd name="connsiteY4" fmla="*/ 0 h 12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284" h="1233284">
                <a:moveTo>
                  <a:pt x="616642" y="0"/>
                </a:moveTo>
                <a:cubicBezTo>
                  <a:pt x="957204" y="0"/>
                  <a:pt x="1233284" y="276080"/>
                  <a:pt x="1233284" y="616642"/>
                </a:cubicBezTo>
                <a:cubicBezTo>
                  <a:pt x="1233284" y="957204"/>
                  <a:pt x="957204" y="1233284"/>
                  <a:pt x="616642" y="1233284"/>
                </a:cubicBezTo>
                <a:cubicBezTo>
                  <a:pt x="276080" y="1233284"/>
                  <a:pt x="0" y="957204"/>
                  <a:pt x="0" y="616642"/>
                </a:cubicBezTo>
                <a:cubicBezTo>
                  <a:pt x="0" y="276080"/>
                  <a:pt x="276080" y="0"/>
                  <a:pt x="616642"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810088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CB037C-2E85-4C1F-8435-8DF5A7B3CCB3}"/>
              </a:ext>
            </a:extLst>
          </p:cNvPr>
          <p:cNvSpPr>
            <a:spLocks noGrp="1"/>
          </p:cNvSpPr>
          <p:nvPr>
            <p:ph type="pic" sz="quarter" idx="10"/>
          </p:nvPr>
        </p:nvSpPr>
        <p:spPr>
          <a:xfrm>
            <a:off x="1828046" y="2560368"/>
            <a:ext cx="4175884" cy="2618534"/>
          </a:xfrm>
          <a:custGeom>
            <a:avLst/>
            <a:gdLst>
              <a:gd name="connsiteX0" fmla="*/ 0 w 4175884"/>
              <a:gd name="connsiteY0" fmla="*/ 0 h 2618534"/>
              <a:gd name="connsiteX1" fmla="*/ 4175884 w 4175884"/>
              <a:gd name="connsiteY1" fmla="*/ 0 h 2618534"/>
              <a:gd name="connsiteX2" fmla="*/ 4175884 w 4175884"/>
              <a:gd name="connsiteY2" fmla="*/ 2618534 h 2618534"/>
              <a:gd name="connsiteX3" fmla="*/ 0 w 4175884"/>
              <a:gd name="connsiteY3" fmla="*/ 2618534 h 2618534"/>
            </a:gdLst>
            <a:ahLst/>
            <a:cxnLst>
              <a:cxn ang="0">
                <a:pos x="connsiteX0" y="connsiteY0"/>
              </a:cxn>
              <a:cxn ang="0">
                <a:pos x="connsiteX1" y="connsiteY1"/>
              </a:cxn>
              <a:cxn ang="0">
                <a:pos x="connsiteX2" y="connsiteY2"/>
              </a:cxn>
              <a:cxn ang="0">
                <a:pos x="connsiteX3" y="connsiteY3"/>
              </a:cxn>
            </a:cxnLst>
            <a:rect l="l" t="t" r="r" b="b"/>
            <a:pathLst>
              <a:path w="4175884" h="2618534">
                <a:moveTo>
                  <a:pt x="0" y="0"/>
                </a:moveTo>
                <a:lnTo>
                  <a:pt x="4175884" y="0"/>
                </a:lnTo>
                <a:lnTo>
                  <a:pt x="4175884" y="2618534"/>
                </a:lnTo>
                <a:lnTo>
                  <a:pt x="0" y="2618534"/>
                </a:lnTo>
                <a:close/>
              </a:path>
            </a:pathLst>
          </a:custGeom>
        </p:spPr>
        <p:txBody>
          <a:bodyPr wrap="square">
            <a:noAutofit/>
          </a:bodyPr>
          <a:lstStyle/>
          <a:p>
            <a:endParaRPr lang="en-US" dirty="0"/>
          </a:p>
        </p:txBody>
      </p:sp>
    </p:spTree>
    <p:extLst>
      <p:ext uri="{BB962C8B-B14F-4D97-AF65-F5344CB8AC3E}">
        <p14:creationId xmlns:p14="http://schemas.microsoft.com/office/powerpoint/2010/main" val="2601702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745C61E-39C5-401E-B4A4-41706B676650}"/>
              </a:ext>
            </a:extLst>
          </p:cNvPr>
          <p:cNvSpPr>
            <a:spLocks noGrp="1"/>
          </p:cNvSpPr>
          <p:nvPr>
            <p:ph type="pic" sz="quarter" idx="10"/>
          </p:nvPr>
        </p:nvSpPr>
        <p:spPr>
          <a:xfrm>
            <a:off x="2154444" y="2633225"/>
            <a:ext cx="1177552" cy="1177552"/>
          </a:xfrm>
          <a:custGeom>
            <a:avLst/>
            <a:gdLst>
              <a:gd name="connsiteX0" fmla="*/ 588776 w 1177552"/>
              <a:gd name="connsiteY0" fmla="*/ 0 h 1177552"/>
              <a:gd name="connsiteX1" fmla="*/ 1177552 w 1177552"/>
              <a:gd name="connsiteY1" fmla="*/ 588776 h 1177552"/>
              <a:gd name="connsiteX2" fmla="*/ 588776 w 1177552"/>
              <a:gd name="connsiteY2" fmla="*/ 1177552 h 1177552"/>
              <a:gd name="connsiteX3" fmla="*/ 0 w 1177552"/>
              <a:gd name="connsiteY3" fmla="*/ 588776 h 1177552"/>
              <a:gd name="connsiteX4" fmla="*/ 588776 w 1177552"/>
              <a:gd name="connsiteY4" fmla="*/ 0 h 117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552" h="1177552">
                <a:moveTo>
                  <a:pt x="588776" y="0"/>
                </a:moveTo>
                <a:cubicBezTo>
                  <a:pt x="913948" y="0"/>
                  <a:pt x="1177552" y="263604"/>
                  <a:pt x="1177552" y="588776"/>
                </a:cubicBezTo>
                <a:cubicBezTo>
                  <a:pt x="1177552" y="913948"/>
                  <a:pt x="913948" y="1177552"/>
                  <a:pt x="588776" y="1177552"/>
                </a:cubicBezTo>
                <a:cubicBezTo>
                  <a:pt x="263604" y="1177552"/>
                  <a:pt x="0" y="913948"/>
                  <a:pt x="0" y="588776"/>
                </a:cubicBezTo>
                <a:cubicBezTo>
                  <a:pt x="0" y="263604"/>
                  <a:pt x="263604" y="0"/>
                  <a:pt x="588776" y="0"/>
                </a:cubicBezTo>
                <a:close/>
              </a:path>
            </a:pathLst>
          </a:custGeom>
        </p:spPr>
        <p:txBody>
          <a:bodyPr wrap="square">
            <a:noAutofit/>
          </a:bodyPr>
          <a:lstStyle>
            <a:lvl1pPr>
              <a:defRPr sz="2400"/>
            </a:lvl1pPr>
          </a:lstStyle>
          <a:p>
            <a:endParaRPr lang="en-US" dirty="0"/>
          </a:p>
        </p:txBody>
      </p:sp>
      <p:sp>
        <p:nvSpPr>
          <p:cNvPr id="16" name="Picture Placeholder 15">
            <a:extLst>
              <a:ext uri="{FF2B5EF4-FFF2-40B4-BE49-F238E27FC236}">
                <a16:creationId xmlns:a16="http://schemas.microsoft.com/office/drawing/2014/main" id="{064390A4-566C-4ED3-9E02-EAE780466204}"/>
              </a:ext>
            </a:extLst>
          </p:cNvPr>
          <p:cNvSpPr>
            <a:spLocks noGrp="1"/>
          </p:cNvSpPr>
          <p:nvPr>
            <p:ph type="pic" sz="quarter" idx="11"/>
          </p:nvPr>
        </p:nvSpPr>
        <p:spPr>
          <a:xfrm>
            <a:off x="4389631" y="2633225"/>
            <a:ext cx="1177552" cy="1177552"/>
          </a:xfrm>
          <a:custGeom>
            <a:avLst/>
            <a:gdLst>
              <a:gd name="connsiteX0" fmla="*/ 588776 w 1177552"/>
              <a:gd name="connsiteY0" fmla="*/ 0 h 1177552"/>
              <a:gd name="connsiteX1" fmla="*/ 1177552 w 1177552"/>
              <a:gd name="connsiteY1" fmla="*/ 588776 h 1177552"/>
              <a:gd name="connsiteX2" fmla="*/ 588776 w 1177552"/>
              <a:gd name="connsiteY2" fmla="*/ 1177552 h 1177552"/>
              <a:gd name="connsiteX3" fmla="*/ 0 w 1177552"/>
              <a:gd name="connsiteY3" fmla="*/ 588776 h 1177552"/>
              <a:gd name="connsiteX4" fmla="*/ 588776 w 1177552"/>
              <a:gd name="connsiteY4" fmla="*/ 0 h 117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552" h="1177552">
                <a:moveTo>
                  <a:pt x="588776" y="0"/>
                </a:moveTo>
                <a:cubicBezTo>
                  <a:pt x="913948" y="0"/>
                  <a:pt x="1177552" y="263604"/>
                  <a:pt x="1177552" y="588776"/>
                </a:cubicBezTo>
                <a:cubicBezTo>
                  <a:pt x="1177552" y="913948"/>
                  <a:pt x="913948" y="1177552"/>
                  <a:pt x="588776" y="1177552"/>
                </a:cubicBezTo>
                <a:cubicBezTo>
                  <a:pt x="263604" y="1177552"/>
                  <a:pt x="0" y="913948"/>
                  <a:pt x="0" y="588776"/>
                </a:cubicBezTo>
                <a:cubicBezTo>
                  <a:pt x="0" y="263604"/>
                  <a:pt x="263604" y="0"/>
                  <a:pt x="588776" y="0"/>
                </a:cubicBezTo>
                <a:close/>
              </a:path>
            </a:pathLst>
          </a:custGeom>
        </p:spPr>
        <p:txBody>
          <a:bodyPr wrap="square">
            <a:noAutofit/>
          </a:bodyPr>
          <a:lstStyle/>
          <a:p>
            <a:endParaRPr lang="en-US" dirty="0"/>
          </a:p>
        </p:txBody>
      </p:sp>
      <p:sp>
        <p:nvSpPr>
          <p:cNvPr id="18" name="Picture Placeholder 17">
            <a:extLst>
              <a:ext uri="{FF2B5EF4-FFF2-40B4-BE49-F238E27FC236}">
                <a16:creationId xmlns:a16="http://schemas.microsoft.com/office/drawing/2014/main" id="{6508D71E-A5B2-45D8-A7A3-2687550EC9AA}"/>
              </a:ext>
            </a:extLst>
          </p:cNvPr>
          <p:cNvSpPr>
            <a:spLocks noGrp="1"/>
          </p:cNvSpPr>
          <p:nvPr>
            <p:ph type="pic" sz="quarter" idx="12"/>
          </p:nvPr>
        </p:nvSpPr>
        <p:spPr>
          <a:xfrm>
            <a:off x="6624818" y="2633225"/>
            <a:ext cx="1177552" cy="1177552"/>
          </a:xfrm>
          <a:custGeom>
            <a:avLst/>
            <a:gdLst>
              <a:gd name="connsiteX0" fmla="*/ 588776 w 1177552"/>
              <a:gd name="connsiteY0" fmla="*/ 0 h 1177552"/>
              <a:gd name="connsiteX1" fmla="*/ 1177552 w 1177552"/>
              <a:gd name="connsiteY1" fmla="*/ 588776 h 1177552"/>
              <a:gd name="connsiteX2" fmla="*/ 588776 w 1177552"/>
              <a:gd name="connsiteY2" fmla="*/ 1177552 h 1177552"/>
              <a:gd name="connsiteX3" fmla="*/ 0 w 1177552"/>
              <a:gd name="connsiteY3" fmla="*/ 588776 h 1177552"/>
              <a:gd name="connsiteX4" fmla="*/ 588776 w 1177552"/>
              <a:gd name="connsiteY4" fmla="*/ 0 h 117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552" h="1177552">
                <a:moveTo>
                  <a:pt x="588776" y="0"/>
                </a:moveTo>
                <a:cubicBezTo>
                  <a:pt x="913948" y="0"/>
                  <a:pt x="1177552" y="263604"/>
                  <a:pt x="1177552" y="588776"/>
                </a:cubicBezTo>
                <a:cubicBezTo>
                  <a:pt x="1177552" y="913948"/>
                  <a:pt x="913948" y="1177552"/>
                  <a:pt x="588776" y="1177552"/>
                </a:cubicBezTo>
                <a:cubicBezTo>
                  <a:pt x="263604" y="1177552"/>
                  <a:pt x="0" y="913948"/>
                  <a:pt x="0" y="588776"/>
                </a:cubicBezTo>
                <a:cubicBezTo>
                  <a:pt x="0" y="263604"/>
                  <a:pt x="263604" y="0"/>
                  <a:pt x="588776" y="0"/>
                </a:cubicBezTo>
                <a:close/>
              </a:path>
            </a:pathLst>
          </a:custGeom>
        </p:spPr>
        <p:txBody>
          <a:bodyPr wrap="square">
            <a:noAutofit/>
          </a:bodyPr>
          <a:lstStyle/>
          <a:p>
            <a:endParaRPr lang="en-US" dirty="0"/>
          </a:p>
        </p:txBody>
      </p:sp>
      <p:sp>
        <p:nvSpPr>
          <p:cNvPr id="19" name="Picture Placeholder 18">
            <a:extLst>
              <a:ext uri="{FF2B5EF4-FFF2-40B4-BE49-F238E27FC236}">
                <a16:creationId xmlns:a16="http://schemas.microsoft.com/office/drawing/2014/main" id="{8DA574D7-D43F-4368-BD96-955EFBF042DB}"/>
              </a:ext>
            </a:extLst>
          </p:cNvPr>
          <p:cNvSpPr>
            <a:spLocks noGrp="1"/>
          </p:cNvSpPr>
          <p:nvPr>
            <p:ph type="pic" sz="quarter" idx="13"/>
          </p:nvPr>
        </p:nvSpPr>
        <p:spPr>
          <a:xfrm>
            <a:off x="8860005" y="2633225"/>
            <a:ext cx="1177552" cy="1177552"/>
          </a:xfrm>
          <a:custGeom>
            <a:avLst/>
            <a:gdLst>
              <a:gd name="connsiteX0" fmla="*/ 588776 w 1177552"/>
              <a:gd name="connsiteY0" fmla="*/ 0 h 1177552"/>
              <a:gd name="connsiteX1" fmla="*/ 1177552 w 1177552"/>
              <a:gd name="connsiteY1" fmla="*/ 588776 h 1177552"/>
              <a:gd name="connsiteX2" fmla="*/ 588776 w 1177552"/>
              <a:gd name="connsiteY2" fmla="*/ 1177552 h 1177552"/>
              <a:gd name="connsiteX3" fmla="*/ 0 w 1177552"/>
              <a:gd name="connsiteY3" fmla="*/ 588776 h 1177552"/>
              <a:gd name="connsiteX4" fmla="*/ 588776 w 1177552"/>
              <a:gd name="connsiteY4" fmla="*/ 0 h 117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552" h="1177552">
                <a:moveTo>
                  <a:pt x="588776" y="0"/>
                </a:moveTo>
                <a:cubicBezTo>
                  <a:pt x="913948" y="0"/>
                  <a:pt x="1177552" y="263604"/>
                  <a:pt x="1177552" y="588776"/>
                </a:cubicBezTo>
                <a:cubicBezTo>
                  <a:pt x="1177552" y="913948"/>
                  <a:pt x="913948" y="1177552"/>
                  <a:pt x="588776" y="1177552"/>
                </a:cubicBezTo>
                <a:cubicBezTo>
                  <a:pt x="263604" y="1177552"/>
                  <a:pt x="0" y="913948"/>
                  <a:pt x="0" y="588776"/>
                </a:cubicBezTo>
                <a:cubicBezTo>
                  <a:pt x="0" y="263604"/>
                  <a:pt x="263604" y="0"/>
                  <a:pt x="588776"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616541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70E42CB-CAA2-4FFB-8E26-A696D66483B2}"/>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260912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0D98D3F-4833-9202-5E30-45197BE12D89}"/>
              </a:ext>
            </a:extLst>
          </p:cNvPr>
          <p:cNvSpPr>
            <a:spLocks noGrp="1"/>
          </p:cNvSpPr>
          <p:nvPr>
            <p:ph type="pic" sz="quarter" idx="10"/>
          </p:nvPr>
        </p:nvSpPr>
        <p:spPr>
          <a:xfrm>
            <a:off x="1710575" y="3080713"/>
            <a:ext cx="1963650" cy="1963650"/>
          </a:xfrm>
          <a:custGeom>
            <a:avLst/>
            <a:gdLst>
              <a:gd name="connsiteX0" fmla="*/ 1567543 w 3135086"/>
              <a:gd name="connsiteY0" fmla="*/ 0 h 3135086"/>
              <a:gd name="connsiteX1" fmla="*/ 3135086 w 3135086"/>
              <a:gd name="connsiteY1" fmla="*/ 1567543 h 3135086"/>
              <a:gd name="connsiteX2" fmla="*/ 1567543 w 3135086"/>
              <a:gd name="connsiteY2" fmla="*/ 3135086 h 3135086"/>
              <a:gd name="connsiteX3" fmla="*/ 0 w 3135086"/>
              <a:gd name="connsiteY3" fmla="*/ 1567543 h 3135086"/>
              <a:gd name="connsiteX4" fmla="*/ 1567543 w 3135086"/>
              <a:gd name="connsiteY4" fmla="*/ 0 h 313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6" h="3135086">
                <a:moveTo>
                  <a:pt x="1567543" y="0"/>
                </a:moveTo>
                <a:cubicBezTo>
                  <a:pt x="2433273" y="0"/>
                  <a:pt x="3135086" y="701813"/>
                  <a:pt x="3135086" y="1567543"/>
                </a:cubicBezTo>
                <a:cubicBezTo>
                  <a:pt x="3135086" y="2433273"/>
                  <a:pt x="2433273" y="3135086"/>
                  <a:pt x="1567543" y="3135086"/>
                </a:cubicBezTo>
                <a:cubicBezTo>
                  <a:pt x="701813" y="3135086"/>
                  <a:pt x="0" y="2433273"/>
                  <a:pt x="0" y="1567543"/>
                </a:cubicBezTo>
                <a:cubicBezTo>
                  <a:pt x="0" y="701813"/>
                  <a:pt x="701813" y="0"/>
                  <a:pt x="1567543" y="0"/>
                </a:cubicBezTo>
                <a:close/>
              </a:path>
            </a:pathLst>
          </a:custGeom>
        </p:spPr>
        <p:txBody>
          <a:bodyPr wrap="square">
            <a:noAutofit/>
          </a:bodyPr>
          <a:lstStyle>
            <a:lvl1pPr>
              <a:defRPr sz="1050"/>
            </a:lvl1pPr>
          </a:lstStyle>
          <a:p>
            <a:endParaRPr lang="en-US" dirty="0"/>
          </a:p>
        </p:txBody>
      </p:sp>
    </p:spTree>
    <p:extLst>
      <p:ext uri="{BB962C8B-B14F-4D97-AF65-F5344CB8AC3E}">
        <p14:creationId xmlns:p14="http://schemas.microsoft.com/office/powerpoint/2010/main" val="4281158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ED0369B-2356-C007-C3E4-56D4FC12ED62}"/>
              </a:ext>
            </a:extLst>
          </p:cNvPr>
          <p:cNvSpPr>
            <a:spLocks noGrp="1"/>
          </p:cNvSpPr>
          <p:nvPr>
            <p:ph type="pic" sz="quarter" idx="10"/>
          </p:nvPr>
        </p:nvSpPr>
        <p:spPr>
          <a:xfrm>
            <a:off x="0" y="1270000"/>
            <a:ext cx="12192000" cy="4235448"/>
          </a:xfrm>
          <a:custGeom>
            <a:avLst/>
            <a:gdLst>
              <a:gd name="connsiteX0" fmla="*/ 0 w 2844446"/>
              <a:gd name="connsiteY0" fmla="*/ 0 h 3547190"/>
              <a:gd name="connsiteX1" fmla="*/ 2844446 w 2844446"/>
              <a:gd name="connsiteY1" fmla="*/ 0 h 3547190"/>
              <a:gd name="connsiteX2" fmla="*/ 2844446 w 2844446"/>
              <a:gd name="connsiteY2" fmla="*/ 3547190 h 3547190"/>
              <a:gd name="connsiteX3" fmla="*/ 0 w 2844446"/>
              <a:gd name="connsiteY3" fmla="*/ 3547190 h 3547190"/>
            </a:gdLst>
            <a:ahLst/>
            <a:cxnLst>
              <a:cxn ang="0">
                <a:pos x="connsiteX0" y="connsiteY0"/>
              </a:cxn>
              <a:cxn ang="0">
                <a:pos x="connsiteX1" y="connsiteY1"/>
              </a:cxn>
              <a:cxn ang="0">
                <a:pos x="connsiteX2" y="connsiteY2"/>
              </a:cxn>
              <a:cxn ang="0">
                <a:pos x="connsiteX3" y="connsiteY3"/>
              </a:cxn>
            </a:cxnLst>
            <a:rect l="l" t="t" r="r" b="b"/>
            <a:pathLst>
              <a:path w="2844446" h="3547190">
                <a:moveTo>
                  <a:pt x="0" y="0"/>
                </a:moveTo>
                <a:lnTo>
                  <a:pt x="2844446" y="0"/>
                </a:lnTo>
                <a:lnTo>
                  <a:pt x="2844446" y="3547190"/>
                </a:lnTo>
                <a:lnTo>
                  <a:pt x="0" y="3547190"/>
                </a:lnTo>
                <a:close/>
              </a:path>
            </a:pathLst>
          </a:custGeom>
        </p:spPr>
        <p:txBody>
          <a:bodyPr wrap="square">
            <a:noAutofit/>
          </a:bodyPr>
          <a:lstStyle/>
          <a:p>
            <a:endParaRPr lang="en-US" dirty="0"/>
          </a:p>
        </p:txBody>
      </p:sp>
    </p:spTree>
    <p:extLst>
      <p:ext uri="{BB962C8B-B14F-4D97-AF65-F5344CB8AC3E}">
        <p14:creationId xmlns:p14="http://schemas.microsoft.com/office/powerpoint/2010/main" val="113735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ED0369B-2356-C007-C3E4-56D4FC12ED62}"/>
              </a:ext>
            </a:extLst>
          </p:cNvPr>
          <p:cNvSpPr>
            <a:spLocks noGrp="1"/>
          </p:cNvSpPr>
          <p:nvPr>
            <p:ph type="pic" sz="quarter" idx="10"/>
          </p:nvPr>
        </p:nvSpPr>
        <p:spPr>
          <a:xfrm>
            <a:off x="-2" y="2695575"/>
            <a:ext cx="12192001" cy="4162425"/>
          </a:xfrm>
          <a:custGeom>
            <a:avLst/>
            <a:gdLst>
              <a:gd name="connsiteX0" fmla="*/ 0 w 2844446"/>
              <a:gd name="connsiteY0" fmla="*/ 0 h 3547190"/>
              <a:gd name="connsiteX1" fmla="*/ 2844446 w 2844446"/>
              <a:gd name="connsiteY1" fmla="*/ 0 h 3547190"/>
              <a:gd name="connsiteX2" fmla="*/ 2844446 w 2844446"/>
              <a:gd name="connsiteY2" fmla="*/ 3547190 h 3547190"/>
              <a:gd name="connsiteX3" fmla="*/ 0 w 2844446"/>
              <a:gd name="connsiteY3" fmla="*/ 3547190 h 3547190"/>
            </a:gdLst>
            <a:ahLst/>
            <a:cxnLst>
              <a:cxn ang="0">
                <a:pos x="connsiteX0" y="connsiteY0"/>
              </a:cxn>
              <a:cxn ang="0">
                <a:pos x="connsiteX1" y="connsiteY1"/>
              </a:cxn>
              <a:cxn ang="0">
                <a:pos x="connsiteX2" y="connsiteY2"/>
              </a:cxn>
              <a:cxn ang="0">
                <a:pos x="connsiteX3" y="connsiteY3"/>
              </a:cxn>
            </a:cxnLst>
            <a:rect l="l" t="t" r="r" b="b"/>
            <a:pathLst>
              <a:path w="2844446" h="3547190">
                <a:moveTo>
                  <a:pt x="0" y="0"/>
                </a:moveTo>
                <a:lnTo>
                  <a:pt x="2844446" y="0"/>
                </a:lnTo>
                <a:lnTo>
                  <a:pt x="2844446" y="3547190"/>
                </a:lnTo>
                <a:lnTo>
                  <a:pt x="0" y="3547190"/>
                </a:lnTo>
                <a:close/>
              </a:path>
            </a:pathLst>
          </a:custGeom>
        </p:spPr>
        <p:txBody>
          <a:bodyPr wrap="square">
            <a:noAutofit/>
          </a:bodyPr>
          <a:lstStyle/>
          <a:p>
            <a:endParaRPr lang="en-US" dirty="0"/>
          </a:p>
        </p:txBody>
      </p:sp>
    </p:spTree>
    <p:extLst>
      <p:ext uri="{BB962C8B-B14F-4D97-AF65-F5344CB8AC3E}">
        <p14:creationId xmlns:p14="http://schemas.microsoft.com/office/powerpoint/2010/main" val="227423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C9D2E6-6016-4381-BB3F-5EFF7A7BBB6F}"/>
              </a:ext>
            </a:extLst>
          </p:cNvPr>
          <p:cNvSpPr>
            <a:spLocks noGrp="1"/>
          </p:cNvSpPr>
          <p:nvPr>
            <p:ph type="pic" sz="quarter" idx="10"/>
          </p:nvPr>
        </p:nvSpPr>
        <p:spPr>
          <a:xfrm>
            <a:off x="4724401" y="2621796"/>
            <a:ext cx="7467599" cy="4236203"/>
          </a:xfrm>
          <a:custGeom>
            <a:avLst/>
            <a:gdLst>
              <a:gd name="connsiteX0" fmla="*/ 0 w 2844446"/>
              <a:gd name="connsiteY0" fmla="*/ 0 h 3547190"/>
              <a:gd name="connsiteX1" fmla="*/ 2844446 w 2844446"/>
              <a:gd name="connsiteY1" fmla="*/ 0 h 3547190"/>
              <a:gd name="connsiteX2" fmla="*/ 2844446 w 2844446"/>
              <a:gd name="connsiteY2" fmla="*/ 3547190 h 3547190"/>
              <a:gd name="connsiteX3" fmla="*/ 0 w 2844446"/>
              <a:gd name="connsiteY3" fmla="*/ 3547190 h 3547190"/>
            </a:gdLst>
            <a:ahLst/>
            <a:cxnLst>
              <a:cxn ang="0">
                <a:pos x="connsiteX0" y="connsiteY0"/>
              </a:cxn>
              <a:cxn ang="0">
                <a:pos x="connsiteX1" y="connsiteY1"/>
              </a:cxn>
              <a:cxn ang="0">
                <a:pos x="connsiteX2" y="connsiteY2"/>
              </a:cxn>
              <a:cxn ang="0">
                <a:pos x="connsiteX3" y="connsiteY3"/>
              </a:cxn>
            </a:cxnLst>
            <a:rect l="l" t="t" r="r" b="b"/>
            <a:pathLst>
              <a:path w="2844446" h="3547190">
                <a:moveTo>
                  <a:pt x="0" y="0"/>
                </a:moveTo>
                <a:lnTo>
                  <a:pt x="2844446" y="0"/>
                </a:lnTo>
                <a:lnTo>
                  <a:pt x="2844446" y="3547190"/>
                </a:lnTo>
                <a:lnTo>
                  <a:pt x="0" y="3547190"/>
                </a:lnTo>
                <a:close/>
              </a:path>
            </a:pathLst>
          </a:custGeom>
        </p:spPr>
        <p:txBody>
          <a:bodyPr wrap="square">
            <a:noAutofit/>
          </a:bodyPr>
          <a:lstStyle/>
          <a:p>
            <a:endParaRPr lang="en-US" dirty="0"/>
          </a:p>
        </p:txBody>
      </p:sp>
    </p:spTree>
    <p:extLst>
      <p:ext uri="{BB962C8B-B14F-4D97-AF65-F5344CB8AC3E}">
        <p14:creationId xmlns:p14="http://schemas.microsoft.com/office/powerpoint/2010/main" val="117684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C9D2E6-6016-4381-BB3F-5EFF7A7BBB6F}"/>
              </a:ext>
            </a:extLst>
          </p:cNvPr>
          <p:cNvSpPr>
            <a:spLocks noGrp="1"/>
          </p:cNvSpPr>
          <p:nvPr>
            <p:ph type="pic" sz="quarter" idx="10"/>
          </p:nvPr>
        </p:nvSpPr>
        <p:spPr>
          <a:xfrm>
            <a:off x="0" y="2390774"/>
            <a:ext cx="6633454" cy="3629025"/>
          </a:xfrm>
          <a:custGeom>
            <a:avLst/>
            <a:gdLst>
              <a:gd name="connsiteX0" fmla="*/ 0 w 2844446"/>
              <a:gd name="connsiteY0" fmla="*/ 0 h 3547190"/>
              <a:gd name="connsiteX1" fmla="*/ 2844446 w 2844446"/>
              <a:gd name="connsiteY1" fmla="*/ 0 h 3547190"/>
              <a:gd name="connsiteX2" fmla="*/ 2844446 w 2844446"/>
              <a:gd name="connsiteY2" fmla="*/ 3547190 h 3547190"/>
              <a:gd name="connsiteX3" fmla="*/ 0 w 2844446"/>
              <a:gd name="connsiteY3" fmla="*/ 3547190 h 3547190"/>
            </a:gdLst>
            <a:ahLst/>
            <a:cxnLst>
              <a:cxn ang="0">
                <a:pos x="connsiteX0" y="connsiteY0"/>
              </a:cxn>
              <a:cxn ang="0">
                <a:pos x="connsiteX1" y="connsiteY1"/>
              </a:cxn>
              <a:cxn ang="0">
                <a:pos x="connsiteX2" y="connsiteY2"/>
              </a:cxn>
              <a:cxn ang="0">
                <a:pos x="connsiteX3" y="connsiteY3"/>
              </a:cxn>
            </a:cxnLst>
            <a:rect l="l" t="t" r="r" b="b"/>
            <a:pathLst>
              <a:path w="2844446" h="3547190">
                <a:moveTo>
                  <a:pt x="0" y="0"/>
                </a:moveTo>
                <a:lnTo>
                  <a:pt x="2844446" y="0"/>
                </a:lnTo>
                <a:lnTo>
                  <a:pt x="2844446" y="3547190"/>
                </a:lnTo>
                <a:lnTo>
                  <a:pt x="0" y="3547190"/>
                </a:lnTo>
                <a:close/>
              </a:path>
            </a:pathLst>
          </a:custGeom>
        </p:spPr>
        <p:txBody>
          <a:bodyPr wrap="square">
            <a:noAutofit/>
          </a:bodyPr>
          <a:lstStyle/>
          <a:p>
            <a:endParaRPr lang="en-US" dirty="0"/>
          </a:p>
        </p:txBody>
      </p:sp>
    </p:spTree>
    <p:extLst>
      <p:ext uri="{BB962C8B-B14F-4D97-AF65-F5344CB8AC3E}">
        <p14:creationId xmlns:p14="http://schemas.microsoft.com/office/powerpoint/2010/main" val="381953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C9D2E6-6016-4381-BB3F-5EFF7A7BBB6F}"/>
              </a:ext>
            </a:extLst>
          </p:cNvPr>
          <p:cNvSpPr>
            <a:spLocks noGrp="1"/>
          </p:cNvSpPr>
          <p:nvPr>
            <p:ph type="pic" sz="quarter" idx="10"/>
          </p:nvPr>
        </p:nvSpPr>
        <p:spPr>
          <a:xfrm>
            <a:off x="7840365" y="2614686"/>
            <a:ext cx="2860764" cy="3430514"/>
          </a:xfrm>
          <a:custGeom>
            <a:avLst/>
            <a:gdLst>
              <a:gd name="connsiteX0" fmla="*/ 0 w 2844446"/>
              <a:gd name="connsiteY0" fmla="*/ 0 h 3547190"/>
              <a:gd name="connsiteX1" fmla="*/ 2844446 w 2844446"/>
              <a:gd name="connsiteY1" fmla="*/ 0 h 3547190"/>
              <a:gd name="connsiteX2" fmla="*/ 2844446 w 2844446"/>
              <a:gd name="connsiteY2" fmla="*/ 3547190 h 3547190"/>
              <a:gd name="connsiteX3" fmla="*/ 0 w 2844446"/>
              <a:gd name="connsiteY3" fmla="*/ 3547190 h 3547190"/>
            </a:gdLst>
            <a:ahLst/>
            <a:cxnLst>
              <a:cxn ang="0">
                <a:pos x="connsiteX0" y="connsiteY0"/>
              </a:cxn>
              <a:cxn ang="0">
                <a:pos x="connsiteX1" y="connsiteY1"/>
              </a:cxn>
              <a:cxn ang="0">
                <a:pos x="connsiteX2" y="connsiteY2"/>
              </a:cxn>
              <a:cxn ang="0">
                <a:pos x="connsiteX3" y="connsiteY3"/>
              </a:cxn>
            </a:cxnLst>
            <a:rect l="l" t="t" r="r" b="b"/>
            <a:pathLst>
              <a:path w="2844446" h="3547190">
                <a:moveTo>
                  <a:pt x="0" y="0"/>
                </a:moveTo>
                <a:lnTo>
                  <a:pt x="2844446" y="0"/>
                </a:lnTo>
                <a:lnTo>
                  <a:pt x="2844446" y="3547190"/>
                </a:lnTo>
                <a:lnTo>
                  <a:pt x="0" y="3547190"/>
                </a:lnTo>
                <a:close/>
              </a:path>
            </a:pathLst>
          </a:custGeom>
        </p:spPr>
        <p:txBody>
          <a:bodyPr wrap="square">
            <a:noAutofit/>
          </a:bodyPr>
          <a:lstStyle/>
          <a:p>
            <a:endParaRPr lang="en-US" dirty="0"/>
          </a:p>
        </p:txBody>
      </p:sp>
    </p:spTree>
    <p:extLst>
      <p:ext uri="{BB962C8B-B14F-4D97-AF65-F5344CB8AC3E}">
        <p14:creationId xmlns:p14="http://schemas.microsoft.com/office/powerpoint/2010/main" val="344715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46EE737C-5388-80E4-6677-D79E5F5FE0E6}"/>
              </a:ext>
            </a:extLst>
          </p:cNvPr>
          <p:cNvSpPr>
            <a:spLocks noGrp="1"/>
          </p:cNvSpPr>
          <p:nvPr>
            <p:ph type="pic" sz="quarter" idx="10"/>
          </p:nvPr>
        </p:nvSpPr>
        <p:spPr>
          <a:xfrm>
            <a:off x="6913961" y="2200275"/>
            <a:ext cx="4496982" cy="2385531"/>
          </a:xfrm>
          <a:custGeom>
            <a:avLst/>
            <a:gdLst>
              <a:gd name="connsiteX0" fmla="*/ 0 w 2844446"/>
              <a:gd name="connsiteY0" fmla="*/ 0 h 3547190"/>
              <a:gd name="connsiteX1" fmla="*/ 2844446 w 2844446"/>
              <a:gd name="connsiteY1" fmla="*/ 0 h 3547190"/>
              <a:gd name="connsiteX2" fmla="*/ 2844446 w 2844446"/>
              <a:gd name="connsiteY2" fmla="*/ 3547190 h 3547190"/>
              <a:gd name="connsiteX3" fmla="*/ 0 w 2844446"/>
              <a:gd name="connsiteY3" fmla="*/ 3547190 h 3547190"/>
            </a:gdLst>
            <a:ahLst/>
            <a:cxnLst>
              <a:cxn ang="0">
                <a:pos x="connsiteX0" y="connsiteY0"/>
              </a:cxn>
              <a:cxn ang="0">
                <a:pos x="connsiteX1" y="connsiteY1"/>
              </a:cxn>
              <a:cxn ang="0">
                <a:pos x="connsiteX2" y="connsiteY2"/>
              </a:cxn>
              <a:cxn ang="0">
                <a:pos x="connsiteX3" y="connsiteY3"/>
              </a:cxn>
            </a:cxnLst>
            <a:rect l="l" t="t" r="r" b="b"/>
            <a:pathLst>
              <a:path w="2844446" h="3547190">
                <a:moveTo>
                  <a:pt x="0" y="0"/>
                </a:moveTo>
                <a:lnTo>
                  <a:pt x="2844446" y="0"/>
                </a:lnTo>
                <a:lnTo>
                  <a:pt x="2844446" y="3547190"/>
                </a:lnTo>
                <a:lnTo>
                  <a:pt x="0" y="3547190"/>
                </a:lnTo>
                <a:close/>
              </a:path>
            </a:pathLst>
          </a:custGeom>
        </p:spPr>
        <p:txBody>
          <a:bodyPr wrap="square">
            <a:noAutofit/>
          </a:bodyPr>
          <a:lstStyle/>
          <a:p>
            <a:endParaRPr lang="en-US" dirty="0"/>
          </a:p>
        </p:txBody>
      </p:sp>
    </p:spTree>
    <p:extLst>
      <p:ext uri="{BB962C8B-B14F-4D97-AF65-F5344CB8AC3E}">
        <p14:creationId xmlns:p14="http://schemas.microsoft.com/office/powerpoint/2010/main" val="2459484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85913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6" r:id="rId3"/>
    <p:sldLayoutId id="2147483649" r:id="rId4"/>
    <p:sldLayoutId id="2147483663" r:id="rId5"/>
    <p:sldLayoutId id="2147483662" r:id="rId6"/>
    <p:sldLayoutId id="2147483664" r:id="rId7"/>
    <p:sldLayoutId id="2147483667" r:id="rId8"/>
    <p:sldLayoutId id="2147483665" r:id="rId9"/>
    <p:sldLayoutId id="2147483668" r:id="rId10"/>
    <p:sldLayoutId id="2147483669" r:id="rId11"/>
    <p:sldLayoutId id="2147483671" r:id="rId12"/>
    <p:sldLayoutId id="2147483670" r:id="rId13"/>
    <p:sldLayoutId id="2147483650" r:id="rId14"/>
    <p:sldLayoutId id="2147483651" r:id="rId15"/>
    <p:sldLayoutId id="2147483652" r:id="rId16"/>
    <p:sldLayoutId id="2147483653" r:id="rId17"/>
    <p:sldLayoutId id="2147483672" r:id="rId18"/>
    <p:sldLayoutId id="2147483673" r:id="rId19"/>
    <p:sldLayoutId id="2147483675" r:id="rId20"/>
    <p:sldLayoutId id="2147483674" r:id="rId21"/>
    <p:sldLayoutId id="2147483654" r:id="rId22"/>
    <p:sldLayoutId id="2147483655" r:id="rId23"/>
    <p:sldLayoutId id="2147483656" r:id="rId24"/>
    <p:sldLayoutId id="2147483657" r:id="rId25"/>
    <p:sldLayoutId id="2147483658" r:id="rId26"/>
    <p:sldLayoutId id="214748365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6382/JIM.200401.0139"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www.sciencedirect.com/journal/applied-soft-computing/vol/11/issue/2" TargetMode="External"/><Relationship Id="rId4" Type="http://schemas.openxmlformats.org/officeDocument/2006/relationships/hyperlink" Target="https://www.sciencedirect.com/journal/applied-soft-computi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A1B9FD8-A0C4-01A7-A22B-AB3F1855AB20}"/>
              </a:ext>
            </a:extLst>
          </p:cNvPr>
          <p:cNvSpPr>
            <a:spLocks noGrp="1"/>
          </p:cNvSpPr>
          <p:nvPr>
            <p:ph type="pic" sz="quarter" idx="10"/>
          </p:nvPr>
        </p:nvSpPr>
        <p:spPr/>
      </p:sp>
      <p:sp>
        <p:nvSpPr>
          <p:cNvPr id="18" name="Rectangle 17">
            <a:extLst>
              <a:ext uri="{FF2B5EF4-FFF2-40B4-BE49-F238E27FC236}">
                <a16:creationId xmlns:a16="http://schemas.microsoft.com/office/drawing/2014/main" id="{EAE02FCA-C18E-6079-B522-A292BF35C554}"/>
              </a:ext>
            </a:extLst>
          </p:cNvPr>
          <p:cNvSpPr/>
          <p:nvPr/>
        </p:nvSpPr>
        <p:spPr>
          <a:xfrm>
            <a:off x="0" y="0"/>
            <a:ext cx="12192000" cy="6858000"/>
          </a:xfrm>
          <a:prstGeom prst="rect">
            <a:avLst/>
          </a:prstGeom>
          <a:blipFill dpi="0" rotWithShape="1">
            <a:blip r:embed="rId3">
              <a:alphaModFix amt="3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6ED720B-7D91-4CC6-884A-A5504307E926}"/>
              </a:ext>
            </a:extLst>
          </p:cNvPr>
          <p:cNvSpPr txBox="1"/>
          <p:nvPr/>
        </p:nvSpPr>
        <p:spPr>
          <a:xfrm>
            <a:off x="2504882" y="3023050"/>
            <a:ext cx="6440027" cy="369332"/>
          </a:xfrm>
          <a:prstGeom prst="rect">
            <a:avLst/>
          </a:prstGeom>
          <a:noFill/>
        </p:spPr>
        <p:txBody>
          <a:bodyPr wrap="square" rtlCol="0">
            <a:spAutoFit/>
          </a:bodyPr>
          <a:lstStyle/>
          <a:p>
            <a:pPr algn="ctr"/>
            <a:r>
              <a:rPr lang="en-US" altLang="zh-TW" b="1" dirty="0">
                <a:solidFill>
                  <a:schemeClr val="bg1">
                    <a:lumMod val="85000"/>
                  </a:schemeClr>
                </a:solidFill>
                <a:latin typeface="Times New Roman" panose="02020603050405020304" pitchFamily="18" charset="0"/>
                <a:ea typeface="Open Sans Light" panose="020B0306030504020204" pitchFamily="34" charset="0"/>
                <a:cs typeface="Times New Roman" panose="02020603050405020304" pitchFamily="18" charset="0"/>
              </a:rPr>
              <a:t>Time Frequency Analysis and Wavelet Transform Final Project</a:t>
            </a:r>
          </a:p>
        </p:txBody>
      </p:sp>
      <p:sp>
        <p:nvSpPr>
          <p:cNvPr id="12" name="TextBox 11">
            <a:extLst>
              <a:ext uri="{FF2B5EF4-FFF2-40B4-BE49-F238E27FC236}">
                <a16:creationId xmlns:a16="http://schemas.microsoft.com/office/drawing/2014/main" id="{8EAB14A2-5737-4014-9C05-2D22D920B8EF}"/>
              </a:ext>
            </a:extLst>
          </p:cNvPr>
          <p:cNvSpPr txBox="1"/>
          <p:nvPr/>
        </p:nvSpPr>
        <p:spPr>
          <a:xfrm>
            <a:off x="1981151" y="2253609"/>
            <a:ext cx="7627544" cy="769441"/>
          </a:xfrm>
          <a:prstGeom prst="rect">
            <a:avLst/>
          </a:prstGeom>
          <a:noFill/>
        </p:spPr>
        <p:txBody>
          <a:bodyPr wrap="square" rtlCol="0">
            <a:spAutoFit/>
          </a:bodyPr>
          <a:lstStyle/>
          <a:p>
            <a:pPr algn="ctr"/>
            <a:r>
              <a:rPr lang="zh-TW" altLang="en-US" sz="4400" dirty="0">
                <a:solidFill>
                  <a:schemeClr val="bg1"/>
                </a:solidFill>
                <a:effectLst>
                  <a:outerShdw blurRad="38100" dist="38100" dir="2700000" algn="tl">
                    <a:srgbClr val="000000">
                      <a:alpha val="43137"/>
                    </a:srgbClr>
                  </a:outerShdw>
                </a:effectLst>
                <a:latin typeface="STZhongsong" panose="02010600040101010101" pitchFamily="2" charset="-122"/>
                <a:ea typeface="STZhongsong" panose="02010600040101010101" pitchFamily="2" charset="-122"/>
                <a:cs typeface="Poppins" panose="00000500000000000000" pitchFamily="2" charset="0"/>
              </a:rPr>
              <a:t>時頻分析與小波轉換 期末報告</a:t>
            </a:r>
            <a:endParaRPr lang="en-US" sz="4400" dirty="0">
              <a:solidFill>
                <a:schemeClr val="bg1"/>
              </a:solidFill>
              <a:effectLst>
                <a:outerShdw blurRad="38100" dist="38100" dir="2700000" algn="tl">
                  <a:srgbClr val="000000">
                    <a:alpha val="43137"/>
                  </a:srgbClr>
                </a:outerShdw>
              </a:effectLst>
              <a:latin typeface="STZhongsong" panose="02010600040101010101" pitchFamily="2" charset="-122"/>
              <a:ea typeface="STZhongsong" panose="02010600040101010101" pitchFamily="2" charset="-122"/>
              <a:cs typeface="Poppins" panose="00000500000000000000" pitchFamily="2" charset="0"/>
            </a:endParaRPr>
          </a:p>
        </p:txBody>
      </p:sp>
      <p:sp>
        <p:nvSpPr>
          <p:cNvPr id="10" name="標題 1">
            <a:extLst>
              <a:ext uri="{FF2B5EF4-FFF2-40B4-BE49-F238E27FC236}">
                <a16:creationId xmlns:a16="http://schemas.microsoft.com/office/drawing/2014/main" id="{773A7BA3-BB8E-485F-B506-D75C6D437359}"/>
              </a:ext>
            </a:extLst>
          </p:cNvPr>
          <p:cNvSpPr txBox="1">
            <a:spLocks/>
          </p:cNvSpPr>
          <p:nvPr/>
        </p:nvSpPr>
        <p:spPr>
          <a:xfrm>
            <a:off x="953581" y="1732085"/>
            <a:ext cx="10443099" cy="202223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4800" b="1" dirty="0">
              <a:latin typeface="+mn-lt"/>
            </a:endParaRPr>
          </a:p>
        </p:txBody>
      </p:sp>
      <p:sp>
        <p:nvSpPr>
          <p:cNvPr id="14" name="TextBox 10">
            <a:extLst>
              <a:ext uri="{FF2B5EF4-FFF2-40B4-BE49-F238E27FC236}">
                <a16:creationId xmlns:a16="http://schemas.microsoft.com/office/drawing/2014/main" id="{56ED720B-7D91-4CC6-884A-A5504307E926}"/>
              </a:ext>
            </a:extLst>
          </p:cNvPr>
          <p:cNvSpPr txBox="1"/>
          <p:nvPr/>
        </p:nvSpPr>
        <p:spPr>
          <a:xfrm>
            <a:off x="3343317" y="3812022"/>
            <a:ext cx="4763164" cy="461665"/>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Calibri Light" panose="020F0302020204030204" pitchFamily="34" charset="0"/>
              </a:rPr>
              <a:t>小波轉換於股市價格預測中的應用</a:t>
            </a:r>
            <a:endParaRPr lang="en-US" altLang="zh-TW" sz="2400" b="1" dirty="0">
              <a:solidFill>
                <a:schemeClr val="bg1"/>
              </a:solidFill>
              <a:latin typeface="標楷體" panose="03000509000000000000" pitchFamily="65" charset="-120"/>
              <a:ea typeface="標楷體" panose="03000509000000000000" pitchFamily="65" charset="-120"/>
              <a:cs typeface="Calibri Light" panose="020F0302020204030204" pitchFamily="34" charset="0"/>
            </a:endParaRPr>
          </a:p>
        </p:txBody>
      </p:sp>
      <p:sp>
        <p:nvSpPr>
          <p:cNvPr id="15" name="副標題 2">
            <a:extLst>
              <a:ext uri="{FF2B5EF4-FFF2-40B4-BE49-F238E27FC236}">
                <a16:creationId xmlns:a16="http://schemas.microsoft.com/office/drawing/2014/main" id="{C5D64A8E-80D6-49F2-9712-425D4511220A}"/>
              </a:ext>
            </a:extLst>
          </p:cNvPr>
          <p:cNvSpPr txBox="1">
            <a:spLocks/>
          </p:cNvSpPr>
          <p:nvPr/>
        </p:nvSpPr>
        <p:spPr>
          <a:xfrm>
            <a:off x="4784992" y="5100223"/>
            <a:ext cx="1879815" cy="77235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TW" altLang="en-US" sz="1800" b="1" dirty="0">
                <a:solidFill>
                  <a:schemeClr val="bg1"/>
                </a:solidFill>
                <a:latin typeface="STZhongsong" panose="02010600040101010101" pitchFamily="2" charset="-122"/>
                <a:ea typeface="STZhongsong" panose="02010600040101010101" pitchFamily="2" charset="-122"/>
                <a:cs typeface="Times New Roman" panose="02020603050405020304" pitchFamily="18" charset="0"/>
              </a:rPr>
              <a:t>學號</a:t>
            </a:r>
            <a:r>
              <a:rPr lang="en-US" altLang="zh-TW" sz="1800" b="1" dirty="0">
                <a:solidFill>
                  <a:schemeClr val="bg1"/>
                </a:solidFill>
                <a:latin typeface="STZhongsong" panose="02010600040101010101" pitchFamily="2" charset="-122"/>
                <a:ea typeface="STZhongsong" panose="02010600040101010101" pitchFamily="2" charset="-122"/>
                <a:cs typeface="Times New Roman" panose="02020603050405020304" pitchFamily="18" charset="0"/>
              </a:rPr>
              <a:t> </a:t>
            </a:r>
            <a:r>
              <a:rPr lang="en-US" altLang="zh-TW" sz="1800" b="1" dirty="0">
                <a:solidFill>
                  <a:schemeClr val="bg1"/>
                </a:solidFill>
                <a:latin typeface="Times New Roman" panose="02020603050405020304" pitchFamily="18" charset="0"/>
                <a:ea typeface="SentyWen" panose="03000600000000000000" pitchFamily="66" charset="-120"/>
                <a:cs typeface="Times New Roman" panose="02020603050405020304" pitchFamily="18" charset="0"/>
              </a:rPr>
              <a:t>:</a:t>
            </a:r>
            <a:r>
              <a:rPr lang="zh-TW" altLang="en-US" sz="1800" b="1" dirty="0">
                <a:solidFill>
                  <a:schemeClr val="bg1"/>
                </a:solidFill>
                <a:latin typeface="Times New Roman" panose="02020603050405020304" pitchFamily="18" charset="0"/>
                <a:ea typeface="SentyWen" panose="03000600000000000000" pitchFamily="66" charset="-120"/>
                <a:cs typeface="Times New Roman" panose="02020603050405020304" pitchFamily="18" charset="0"/>
              </a:rPr>
              <a:t> </a:t>
            </a:r>
            <a:r>
              <a:rPr lang="en-US" altLang="zh-TW" sz="1800" b="1" dirty="0">
                <a:solidFill>
                  <a:schemeClr val="bg1"/>
                </a:solidFill>
                <a:latin typeface="Times New Roman" panose="02020603050405020304" pitchFamily="18" charset="0"/>
                <a:ea typeface="SentyWen" panose="03000600000000000000" pitchFamily="66" charset="-120"/>
                <a:cs typeface="Times New Roman" panose="02020603050405020304" pitchFamily="18" charset="0"/>
              </a:rPr>
              <a:t>R11941104 </a:t>
            </a:r>
          </a:p>
          <a:p>
            <a:r>
              <a:rPr lang="zh-TW" altLang="en-US" sz="1800" b="1" dirty="0">
                <a:solidFill>
                  <a:schemeClr val="bg1"/>
                </a:solidFill>
                <a:latin typeface="STZhongsong" panose="02010600040101010101" pitchFamily="2" charset="-122"/>
                <a:ea typeface="STZhongsong" panose="02010600040101010101" pitchFamily="2" charset="-122"/>
                <a:cs typeface="Times New Roman" panose="02020603050405020304" pitchFamily="18" charset="0"/>
              </a:rPr>
              <a:t>姓名</a:t>
            </a:r>
            <a:r>
              <a:rPr lang="en-US" altLang="zh-TW" sz="1800" b="1" dirty="0">
                <a:solidFill>
                  <a:schemeClr val="bg1"/>
                </a:solidFill>
                <a:latin typeface="STZhongsong" panose="02010600040101010101" pitchFamily="2" charset="-122"/>
                <a:ea typeface="STZhongsong" panose="02010600040101010101" pitchFamily="2" charset="-122"/>
                <a:cs typeface="Times New Roman" panose="02020603050405020304" pitchFamily="18" charset="0"/>
              </a:rPr>
              <a:t> :</a:t>
            </a:r>
            <a:r>
              <a:rPr lang="zh-TW" altLang="en-US" sz="1800" b="1" dirty="0">
                <a:solidFill>
                  <a:schemeClr val="bg1"/>
                </a:solidFill>
                <a:latin typeface="STZhongsong" panose="02010600040101010101" pitchFamily="2" charset="-122"/>
                <a:ea typeface="STZhongsong" panose="02010600040101010101" pitchFamily="2" charset="-122"/>
                <a:cs typeface="Times New Roman" panose="02020603050405020304" pitchFamily="18" charset="0"/>
              </a:rPr>
              <a:t> 王煜竑</a:t>
            </a:r>
            <a:endParaRPr lang="en-US" altLang="zh-TW" sz="1800" b="1" dirty="0">
              <a:solidFill>
                <a:schemeClr val="bg1"/>
              </a:solidFill>
              <a:latin typeface="STZhongsong" panose="02010600040101010101" pitchFamily="2" charset="-122"/>
              <a:ea typeface="STZhongsong" panose="02010600040101010101" pitchFamily="2" charset="-122"/>
              <a:cs typeface="Times New Roman" panose="02020603050405020304" pitchFamily="18" charset="0"/>
            </a:endParaRPr>
          </a:p>
          <a:p>
            <a:pPr algn="l"/>
            <a:endParaRPr lang="zh-TW" altLang="en-US" sz="1800" b="1" dirty="0">
              <a:solidFill>
                <a:schemeClr val="bg1"/>
              </a:solidFill>
              <a:latin typeface="Times New Roman" panose="02020603050405020304" pitchFamily="18" charset="0"/>
              <a:ea typeface="SentyWen" panose="03000600000000000000" pitchFamily="66" charset="-120"/>
              <a:cs typeface="Times New Roman" panose="02020603050405020304" pitchFamily="18" charset="0"/>
            </a:endParaRPr>
          </a:p>
        </p:txBody>
      </p:sp>
      <p:sp>
        <p:nvSpPr>
          <p:cNvPr id="13" name="TextBox 10">
            <a:extLst>
              <a:ext uri="{FF2B5EF4-FFF2-40B4-BE49-F238E27FC236}">
                <a16:creationId xmlns:a16="http://schemas.microsoft.com/office/drawing/2014/main" id="{B503A10A-A292-47AD-8E94-B799D9377CD6}"/>
              </a:ext>
            </a:extLst>
          </p:cNvPr>
          <p:cNvSpPr txBox="1"/>
          <p:nvPr/>
        </p:nvSpPr>
        <p:spPr>
          <a:xfrm>
            <a:off x="3343312" y="4154424"/>
            <a:ext cx="4763165" cy="276999"/>
          </a:xfrm>
          <a:prstGeom prst="rect">
            <a:avLst/>
          </a:prstGeom>
          <a:noFill/>
        </p:spPr>
        <p:txBody>
          <a:bodyPr wrap="square" rtlCol="0">
            <a:spAutoFit/>
          </a:bodyPr>
          <a:lstStyle/>
          <a:p>
            <a:pPr algn="ctr"/>
            <a:r>
              <a:rPr lang="en-US" altLang="zh-TW" sz="1200" b="1" dirty="0">
                <a:solidFill>
                  <a:schemeClr val="bg1">
                    <a:lumMod val="85000"/>
                  </a:schemeClr>
                </a:solidFill>
                <a:latin typeface="Times New Roman" panose="02020603050405020304" pitchFamily="18" charset="0"/>
                <a:ea typeface="Open Sans Light" panose="020B0306030504020204" pitchFamily="34" charset="0"/>
                <a:cs typeface="Times New Roman" panose="02020603050405020304" pitchFamily="18" charset="0"/>
              </a:rPr>
              <a:t>Prediction of Stock Market Price using Hybrid of Wavelet Transform</a:t>
            </a:r>
          </a:p>
        </p:txBody>
      </p:sp>
    </p:spTree>
    <p:extLst>
      <p:ext uri="{BB962C8B-B14F-4D97-AF65-F5344CB8AC3E}">
        <p14:creationId xmlns:p14="http://schemas.microsoft.com/office/powerpoint/2010/main" val="36517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Introduction</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矩形 1">
            <a:extLst>
              <a:ext uri="{FF2B5EF4-FFF2-40B4-BE49-F238E27FC236}">
                <a16:creationId xmlns:a16="http://schemas.microsoft.com/office/drawing/2014/main" id="{038FD697-8962-45E2-8562-1725359888C2}"/>
              </a:ext>
            </a:extLst>
          </p:cNvPr>
          <p:cNvSpPr/>
          <p:nvPr/>
        </p:nvSpPr>
        <p:spPr>
          <a:xfrm>
            <a:off x="884636" y="1981094"/>
            <a:ext cx="10054606" cy="4154984"/>
          </a:xfrm>
          <a:prstGeom prst="rect">
            <a:avLst/>
          </a:prstGeom>
        </p:spPr>
        <p:txBody>
          <a:bodyPr wrap="square">
            <a:spAutoFit/>
          </a:bodyPr>
          <a:lstStyle/>
          <a:p>
            <a:r>
              <a:rPr lang="en-US" altLang="zh-TW" sz="2400" dirty="0">
                <a:solidFill>
                  <a:srgbClr val="0F0F0F"/>
                </a:solidFill>
                <a:latin typeface="STZhongsong" panose="02010600040101010101" pitchFamily="2" charset="-122"/>
                <a:ea typeface="STZhongsong" panose="02010600040101010101" pitchFamily="2" charset="-122"/>
              </a:rPr>
              <a:t>	</a:t>
            </a:r>
            <a:r>
              <a:rPr lang="zh-TW" altLang="en-US" sz="2400" dirty="0">
                <a:solidFill>
                  <a:srgbClr val="0F0F0F"/>
                </a:solidFill>
                <a:latin typeface="STZhongsong" panose="02010600040101010101" pitchFamily="2" charset="-122"/>
                <a:ea typeface="STZhongsong" panose="02010600040101010101" pitchFamily="2" charset="-122"/>
              </a:rPr>
              <a:t>小波轉換在近年來引起各領域研究者的關注，尤其在時序分析和股市預測方面展現出強大的分析能力。其結合時域和尺度的解析資訊，廣泛應用於邊緣偵測、訊號處理、影像處理、資料壓縮、等工程領域。在財務時間序列中，小波轉換常被視為前處理工具，用來擷取特徵或隔離雜訊，再結合機器學習方法構建預測模型。</a:t>
            </a:r>
          </a:p>
          <a:p>
            <a:endParaRPr lang="zh-TW" altLang="en-US" sz="2400" dirty="0">
              <a:solidFill>
                <a:srgbClr val="0F0F0F"/>
              </a:solidFill>
              <a:latin typeface="STZhongsong" panose="02010600040101010101" pitchFamily="2" charset="-122"/>
              <a:ea typeface="STZhongsong" panose="02010600040101010101" pitchFamily="2" charset="-122"/>
            </a:endParaRPr>
          </a:p>
          <a:p>
            <a:r>
              <a:rPr lang="en-US" altLang="zh-TW" sz="2400" dirty="0">
                <a:solidFill>
                  <a:srgbClr val="0F0F0F"/>
                </a:solidFill>
                <a:latin typeface="STZhongsong" panose="02010600040101010101" pitchFamily="2" charset="-122"/>
                <a:ea typeface="STZhongsong" panose="02010600040101010101" pitchFamily="2" charset="-122"/>
              </a:rPr>
              <a:t>	</a:t>
            </a:r>
            <a:r>
              <a:rPr lang="zh-TW" altLang="en-US" sz="2400" dirty="0">
                <a:solidFill>
                  <a:srgbClr val="0F0F0F"/>
                </a:solidFill>
                <a:latin typeface="STZhongsong" panose="02010600040101010101" pitchFamily="2" charset="-122"/>
                <a:ea typeface="STZhongsong" panose="02010600040101010101" pitchFamily="2" charset="-122"/>
              </a:rPr>
              <a:t>這項研究的目標是應對非定態的財務時間序列，提出了一種新的預測模型。主要步驟包括使用小波轉換多尺度解析進行預處理，透過小波神經網路學習各尺度的子序列，再合成預測結果。研究結果顯示新模型在台灣證券交易所數據上表現最佳，具有投資決策的參考價值。該成果可用於發展決策支援系統和資訊管理系統的智能技術。</a:t>
            </a:r>
            <a:endParaRPr lang="zh-TW" altLang="en-US" sz="2400" dirty="0">
              <a:latin typeface="STZhongsong" panose="02010600040101010101" pitchFamily="2" charset="-122"/>
              <a:ea typeface="STZhongsong" panose="02010600040101010101" pitchFamily="2" charset="-122"/>
            </a:endParaRPr>
          </a:p>
        </p:txBody>
      </p:sp>
    </p:spTree>
    <p:extLst>
      <p:ext uri="{BB962C8B-B14F-4D97-AF65-F5344CB8AC3E}">
        <p14:creationId xmlns:p14="http://schemas.microsoft.com/office/powerpoint/2010/main" val="179494592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5064854" y="3149628"/>
            <a:ext cx="2062290"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Theory</a:t>
            </a:r>
          </a:p>
        </p:txBody>
      </p:sp>
      <p:sp>
        <p:nvSpPr>
          <p:cNvPr id="5" name="Rectangle 1">
            <a:extLst>
              <a:ext uri="{FF2B5EF4-FFF2-40B4-BE49-F238E27FC236}">
                <a16:creationId xmlns:a16="http://schemas.microsoft.com/office/drawing/2014/main" id="{4B27668B-7F6D-46BB-B64A-5FD92E497456}"/>
              </a:ext>
            </a:extLst>
          </p:cNvPr>
          <p:cNvSpPr/>
          <p:nvPr/>
        </p:nvSpPr>
        <p:spPr>
          <a:xfrm>
            <a:off x="3586162" y="2119311"/>
            <a:ext cx="5019674" cy="261937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07151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Theory</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矩形 1">
            <a:extLst>
              <a:ext uri="{FF2B5EF4-FFF2-40B4-BE49-F238E27FC236}">
                <a16:creationId xmlns:a16="http://schemas.microsoft.com/office/drawing/2014/main" id="{01D365CE-DC2E-42A1-A8CA-8F505FA1104E}"/>
              </a:ext>
            </a:extLst>
          </p:cNvPr>
          <p:cNvSpPr/>
          <p:nvPr/>
        </p:nvSpPr>
        <p:spPr>
          <a:xfrm>
            <a:off x="884636" y="1962670"/>
            <a:ext cx="10656054" cy="2562112"/>
          </a:xfrm>
          <a:prstGeom prst="rect">
            <a:avLst/>
          </a:prstGeom>
        </p:spPr>
        <p:txBody>
          <a:bodyPr wrap="square">
            <a:spAutoFit/>
          </a:bodyPr>
          <a:lstStyle/>
          <a:p>
            <a:pPr lvl="0">
              <a:spcAft>
                <a:spcPts val="0"/>
              </a:spcAft>
              <a:buSzPts val="1200"/>
              <a:tabLst>
                <a:tab pos="381000" algn="l"/>
                <a:tab pos="381635" algn="l"/>
              </a:tabLst>
            </a:pPr>
            <a:r>
              <a:rPr lang="en-US" altLang="zh-TW" sz="2400" b="1" kern="0" dirty="0" err="1">
                <a:uFill>
                  <a:solidFill>
                    <a:srgbClr val="000000"/>
                  </a:solidFill>
                </a:uFill>
                <a:latin typeface="STZhongsong" panose="02010600040101010101" pitchFamily="2" charset="-122"/>
                <a:ea typeface="STZhongsong" panose="02010600040101010101" pitchFamily="2" charset="-122"/>
              </a:rPr>
              <a:t>小波轉換</a:t>
            </a:r>
            <a:r>
              <a:rPr lang="en-US" altLang="zh-TW" sz="2400" b="1" kern="0" dirty="0">
                <a:uFill>
                  <a:solidFill>
                    <a:srgbClr val="000000"/>
                  </a:solidFill>
                </a:uFill>
                <a:latin typeface="STZhongsong" panose="02010600040101010101" pitchFamily="2" charset="-122"/>
                <a:ea typeface="STZhongsong" panose="02010600040101010101" pitchFamily="2" charset="-122"/>
              </a:rPr>
              <a:t>(The</a:t>
            </a:r>
            <a:r>
              <a:rPr lang="en-US" altLang="zh-TW" sz="2400" b="1" kern="0" spc="-40" dirty="0">
                <a:uFill>
                  <a:solidFill>
                    <a:srgbClr val="000000"/>
                  </a:solidFill>
                </a:uFill>
                <a:latin typeface="STZhongsong" panose="02010600040101010101" pitchFamily="2" charset="-122"/>
                <a:ea typeface="STZhongsong" panose="02010600040101010101" pitchFamily="2" charset="-122"/>
              </a:rPr>
              <a:t> </a:t>
            </a:r>
            <a:r>
              <a:rPr lang="en-US" altLang="zh-TW" sz="2400" b="1" kern="0" dirty="0">
                <a:uFill>
                  <a:solidFill>
                    <a:srgbClr val="000000"/>
                  </a:solidFill>
                </a:uFill>
                <a:latin typeface="STZhongsong" panose="02010600040101010101" pitchFamily="2" charset="-122"/>
                <a:ea typeface="STZhongsong" panose="02010600040101010101" pitchFamily="2" charset="-122"/>
              </a:rPr>
              <a:t>wavelet</a:t>
            </a:r>
            <a:r>
              <a:rPr lang="en-US" altLang="zh-TW" sz="2400" b="1" kern="0" spc="-25" dirty="0">
                <a:uFill>
                  <a:solidFill>
                    <a:srgbClr val="000000"/>
                  </a:solidFill>
                </a:uFill>
                <a:latin typeface="STZhongsong" panose="02010600040101010101" pitchFamily="2" charset="-122"/>
                <a:ea typeface="STZhongsong" panose="02010600040101010101" pitchFamily="2" charset="-122"/>
              </a:rPr>
              <a:t> </a:t>
            </a:r>
            <a:r>
              <a:rPr lang="en-US" altLang="zh-TW" sz="2400" b="1" kern="0" dirty="0">
                <a:uFill>
                  <a:solidFill>
                    <a:srgbClr val="000000"/>
                  </a:solidFill>
                </a:uFill>
                <a:latin typeface="STZhongsong" panose="02010600040101010101" pitchFamily="2" charset="-122"/>
                <a:ea typeface="STZhongsong" panose="02010600040101010101" pitchFamily="2" charset="-122"/>
              </a:rPr>
              <a:t>transform)</a:t>
            </a:r>
            <a:endParaRPr lang="zh-TW" altLang="zh-TW" sz="2400" b="1" kern="0" dirty="0">
              <a:uFill>
                <a:solidFill>
                  <a:srgbClr val="000000"/>
                </a:solidFill>
              </a:uFill>
              <a:latin typeface="STZhongsong" panose="02010600040101010101" pitchFamily="2" charset="-122"/>
              <a:ea typeface="STZhongsong" panose="02010600040101010101" pitchFamily="2" charset="-122"/>
            </a:endParaRPr>
          </a:p>
          <a:p>
            <a:pPr>
              <a:spcBef>
                <a:spcPts val="40"/>
              </a:spcBef>
              <a:spcAft>
                <a:spcPts val="0"/>
              </a:spcAft>
            </a:pPr>
            <a:r>
              <a:rPr lang="en-US" altLang="zh-TW" sz="2400" b="1" dirty="0">
                <a:latin typeface="STZhongsong" panose="02010600040101010101" pitchFamily="2" charset="-122"/>
                <a:ea typeface="STZhongsong" panose="02010600040101010101" pitchFamily="2" charset="-122"/>
                <a:cs typeface="SimSun" panose="02010600030101010101" pitchFamily="2" charset="-122"/>
              </a:rPr>
              <a:t> </a:t>
            </a:r>
            <a:endParaRPr lang="zh-TW" altLang="zh-TW" sz="2400" dirty="0">
              <a:latin typeface="STZhongsong" panose="02010600040101010101" pitchFamily="2" charset="-122"/>
              <a:ea typeface="STZhongsong" panose="02010600040101010101" pitchFamily="2" charset="-122"/>
              <a:cs typeface="SimSun" panose="02010600030101010101" pitchFamily="2" charset="-122"/>
            </a:endParaRPr>
          </a:p>
          <a:p>
            <a:pPr marL="381000" marR="209550" indent="304800" algn="just">
              <a:lnSpc>
                <a:spcPct val="116000"/>
              </a:lnSpc>
              <a:spcBef>
                <a:spcPts val="370"/>
              </a:spcBef>
              <a:spcAft>
                <a:spcPts val="0"/>
              </a:spcAft>
            </a:pPr>
            <a:r>
              <a:rPr lang="en-US" altLang="zh-TW" sz="2400" dirty="0" err="1">
                <a:latin typeface="STZhongsong" panose="02010600040101010101" pitchFamily="2" charset="-122"/>
                <a:ea typeface="STZhongsong" panose="02010600040101010101" pitchFamily="2" charset="-122"/>
                <a:cs typeface="SimSun" panose="02010600030101010101" pitchFamily="2" charset="-122"/>
              </a:rPr>
              <a:t>小波轉換是指利用有限長或快速衰減</a:t>
            </a:r>
            <a:r>
              <a:rPr lang="zh-TW" altLang="en-US" sz="2400" dirty="0">
                <a:latin typeface="STZhongsong" panose="02010600040101010101" pitchFamily="2" charset="-122"/>
                <a:ea typeface="STZhongsong" panose="02010600040101010101" pitchFamily="2" charset="-122"/>
                <a:cs typeface="SimSun" panose="02010600030101010101" pitchFamily="2" charset="-122"/>
              </a:rPr>
              <a:t>的</a:t>
            </a:r>
            <a:r>
              <a:rPr lang="en-US" altLang="zh-TW" sz="2400" dirty="0" err="1">
                <a:latin typeface="STZhongsong" panose="02010600040101010101" pitchFamily="2" charset="-122"/>
                <a:ea typeface="STZhongsong" panose="02010600040101010101" pitchFamily="2" charset="-122"/>
                <a:cs typeface="SimSun" panose="02010600030101010101" pitchFamily="2" charset="-122"/>
              </a:rPr>
              <a:t>母小波（mother</a:t>
            </a:r>
            <a:r>
              <a:rPr lang="en-US" altLang="zh-TW" sz="2400" spc="-15" dirty="0">
                <a:latin typeface="STZhongsong" panose="02010600040101010101" pitchFamily="2" charset="-122"/>
                <a:ea typeface="STZhongsong" panose="02010600040101010101" pitchFamily="2" charset="-122"/>
                <a:cs typeface="SimSun" panose="02010600030101010101" pitchFamily="2" charset="-122"/>
              </a:rPr>
              <a:t> </a:t>
            </a:r>
            <a:r>
              <a:rPr lang="en-US" altLang="zh-TW" sz="2400" dirty="0" err="1">
                <a:latin typeface="STZhongsong" panose="02010600040101010101" pitchFamily="2" charset="-122"/>
                <a:ea typeface="STZhongsong" panose="02010600040101010101" pitchFamily="2" charset="-122"/>
                <a:cs typeface="SimSun" panose="02010600030101010101" pitchFamily="2" charset="-122"/>
              </a:rPr>
              <a:t>wavelet）的振盪波形來表示訊號，將波形縮放和平移</a:t>
            </a:r>
            <a:r>
              <a:rPr lang="zh-TW" altLang="en-US" sz="2400" dirty="0">
                <a:latin typeface="STZhongsong" panose="02010600040101010101" pitchFamily="2" charset="-122"/>
                <a:ea typeface="STZhongsong" panose="02010600040101010101" pitchFamily="2" charset="-122"/>
                <a:cs typeface="SimSun" panose="02010600030101010101" pitchFamily="2" charset="-122"/>
              </a:rPr>
              <a:t>，來</a:t>
            </a:r>
            <a:r>
              <a:rPr lang="en-US" altLang="zh-TW" sz="2400" dirty="0" err="1">
                <a:latin typeface="STZhongsong" panose="02010600040101010101" pitchFamily="2" charset="-122"/>
                <a:ea typeface="STZhongsong" panose="02010600040101010101" pitchFamily="2" charset="-122"/>
                <a:cs typeface="SimSun" panose="02010600030101010101" pitchFamily="2" charset="-122"/>
              </a:rPr>
              <a:t>匹配輸入的訊號，主要可分為兩個大類：離散小波轉換</a:t>
            </a:r>
            <a:r>
              <a:rPr lang="en-US" altLang="zh-TW" sz="2400" dirty="0">
                <a:latin typeface="STZhongsong" panose="02010600040101010101" pitchFamily="2" charset="-122"/>
                <a:ea typeface="STZhongsong" panose="02010600040101010101" pitchFamily="2" charset="-122"/>
                <a:cs typeface="SimSun" panose="02010600030101010101" pitchFamily="2" charset="-122"/>
              </a:rPr>
              <a:t>(Discrete</a:t>
            </a:r>
            <a:r>
              <a:rPr lang="en-US" altLang="zh-TW" sz="2400" spc="-70" dirty="0">
                <a:latin typeface="STZhongsong" panose="02010600040101010101" pitchFamily="2" charset="-122"/>
                <a:ea typeface="STZhongsong" panose="02010600040101010101" pitchFamily="2" charset="-122"/>
                <a:cs typeface="SimSun" panose="02010600030101010101" pitchFamily="2" charset="-122"/>
              </a:rPr>
              <a:t> </a:t>
            </a:r>
            <a:r>
              <a:rPr lang="en-US" altLang="zh-TW" sz="2400" dirty="0">
                <a:latin typeface="STZhongsong" panose="02010600040101010101" pitchFamily="2" charset="-122"/>
                <a:ea typeface="STZhongsong" panose="02010600040101010101" pitchFamily="2" charset="-122"/>
                <a:cs typeface="SimSun" panose="02010600030101010101" pitchFamily="2" charset="-122"/>
              </a:rPr>
              <a:t>Wavelet</a:t>
            </a:r>
            <a:r>
              <a:rPr lang="en-US" altLang="zh-TW" sz="2400" spc="-45" dirty="0">
                <a:latin typeface="STZhongsong" panose="02010600040101010101" pitchFamily="2" charset="-122"/>
                <a:ea typeface="STZhongsong" panose="02010600040101010101" pitchFamily="2" charset="-122"/>
                <a:cs typeface="SimSun" panose="02010600030101010101" pitchFamily="2" charset="-122"/>
              </a:rPr>
              <a:t> </a:t>
            </a:r>
            <a:r>
              <a:rPr lang="en-US" altLang="zh-TW" sz="2400" dirty="0">
                <a:latin typeface="STZhongsong" panose="02010600040101010101" pitchFamily="2" charset="-122"/>
                <a:ea typeface="STZhongsong" panose="02010600040101010101" pitchFamily="2" charset="-122"/>
                <a:cs typeface="SimSun" panose="02010600030101010101" pitchFamily="2" charset="-122"/>
              </a:rPr>
              <a:t>Transform</a:t>
            </a:r>
            <a:r>
              <a:rPr lang="en-US" altLang="zh-TW" sz="2400" spc="-10" dirty="0">
                <a:latin typeface="STZhongsong" panose="02010600040101010101" pitchFamily="2" charset="-122"/>
                <a:ea typeface="STZhongsong" panose="02010600040101010101" pitchFamily="2" charset="-122"/>
                <a:cs typeface="SimSun" panose="02010600030101010101" pitchFamily="2" charset="-122"/>
              </a:rPr>
              <a:t>, </a:t>
            </a:r>
            <a:r>
              <a:rPr lang="en-US" altLang="zh-TW" sz="2400" dirty="0">
                <a:latin typeface="STZhongsong" panose="02010600040101010101" pitchFamily="2" charset="-122"/>
                <a:ea typeface="STZhongsong" panose="02010600040101010101" pitchFamily="2" charset="-122"/>
                <a:cs typeface="SimSun" panose="02010600030101010101" pitchFamily="2" charset="-122"/>
              </a:rPr>
              <a:t>DWT</a:t>
            </a:r>
            <a:r>
              <a:rPr lang="en-US" altLang="zh-TW" sz="2400" spc="100" dirty="0">
                <a:latin typeface="STZhongsong" panose="02010600040101010101" pitchFamily="2" charset="-122"/>
                <a:ea typeface="STZhongsong" panose="02010600040101010101" pitchFamily="2" charset="-122"/>
                <a:cs typeface="SimSun" panose="02010600030101010101" pitchFamily="2" charset="-122"/>
              </a:rPr>
              <a:t>) </a:t>
            </a:r>
            <a:r>
              <a:rPr lang="en-US" altLang="zh-TW" sz="2400" dirty="0" err="1">
                <a:latin typeface="STZhongsong" panose="02010600040101010101" pitchFamily="2" charset="-122"/>
                <a:ea typeface="STZhongsong" panose="02010600040101010101" pitchFamily="2" charset="-122"/>
                <a:cs typeface="SimSun" panose="02010600030101010101" pitchFamily="2" charset="-122"/>
              </a:rPr>
              <a:t>和連續小波轉換</a:t>
            </a:r>
            <a:r>
              <a:rPr lang="en-US" altLang="zh-TW" sz="2400" dirty="0">
                <a:latin typeface="STZhongsong" panose="02010600040101010101" pitchFamily="2" charset="-122"/>
                <a:ea typeface="STZhongsong" panose="02010600040101010101" pitchFamily="2" charset="-122"/>
                <a:cs typeface="SimSun" panose="02010600030101010101" pitchFamily="2" charset="-122"/>
              </a:rPr>
              <a:t>(Continuous</a:t>
            </a:r>
            <a:r>
              <a:rPr lang="en-US" altLang="zh-TW" sz="2400" spc="-25" dirty="0">
                <a:latin typeface="STZhongsong" panose="02010600040101010101" pitchFamily="2" charset="-122"/>
                <a:ea typeface="STZhongsong" panose="02010600040101010101" pitchFamily="2" charset="-122"/>
                <a:cs typeface="SimSun" panose="02010600030101010101" pitchFamily="2" charset="-122"/>
              </a:rPr>
              <a:t> </a:t>
            </a:r>
            <a:r>
              <a:rPr lang="en-US" altLang="zh-TW" sz="2400" dirty="0">
                <a:latin typeface="STZhongsong" panose="02010600040101010101" pitchFamily="2" charset="-122"/>
                <a:ea typeface="STZhongsong" panose="02010600040101010101" pitchFamily="2" charset="-122"/>
                <a:cs typeface="SimSun" panose="02010600030101010101" pitchFamily="2" charset="-122"/>
              </a:rPr>
              <a:t>Wavelet</a:t>
            </a:r>
            <a:r>
              <a:rPr lang="en-US" altLang="zh-TW" sz="2400" spc="15" dirty="0">
                <a:latin typeface="STZhongsong" panose="02010600040101010101" pitchFamily="2" charset="-122"/>
                <a:ea typeface="STZhongsong" panose="02010600040101010101" pitchFamily="2" charset="-122"/>
                <a:cs typeface="SimSun" panose="02010600030101010101" pitchFamily="2" charset="-122"/>
              </a:rPr>
              <a:t> </a:t>
            </a:r>
            <a:r>
              <a:rPr lang="en-US" altLang="zh-TW" sz="2400" dirty="0">
                <a:latin typeface="STZhongsong" panose="02010600040101010101" pitchFamily="2" charset="-122"/>
                <a:ea typeface="STZhongsong" panose="02010600040101010101" pitchFamily="2" charset="-122"/>
                <a:cs typeface="SimSun" panose="02010600030101010101" pitchFamily="2" charset="-122"/>
              </a:rPr>
              <a:t>Transform</a:t>
            </a:r>
            <a:r>
              <a:rPr lang="en-US" altLang="zh-TW" sz="2400" spc="5" dirty="0">
                <a:latin typeface="STZhongsong" panose="02010600040101010101" pitchFamily="2" charset="-122"/>
                <a:ea typeface="STZhongsong" panose="02010600040101010101" pitchFamily="2" charset="-122"/>
                <a:cs typeface="SimSun" panose="02010600030101010101" pitchFamily="2" charset="-122"/>
              </a:rPr>
              <a:t>, </a:t>
            </a:r>
            <a:r>
              <a:rPr lang="en-US" altLang="zh-TW" sz="2400" dirty="0">
                <a:latin typeface="STZhongsong" panose="02010600040101010101" pitchFamily="2" charset="-122"/>
                <a:ea typeface="STZhongsong" panose="02010600040101010101" pitchFamily="2" charset="-122"/>
                <a:cs typeface="SimSun" panose="02010600030101010101" pitchFamily="2" charset="-122"/>
              </a:rPr>
              <a:t>CWT)：</a:t>
            </a:r>
            <a:endParaRPr lang="zh-TW" altLang="zh-TW" sz="2400" dirty="0">
              <a:latin typeface="STZhongsong" panose="02010600040101010101" pitchFamily="2" charset="-122"/>
              <a:ea typeface="STZhongsong" panose="02010600040101010101" pitchFamily="2" charset="-122"/>
              <a:cs typeface="SimSun" panose="02010600030101010101" pitchFamily="2" charset="-122"/>
            </a:endParaRPr>
          </a:p>
        </p:txBody>
      </p:sp>
    </p:spTree>
    <p:extLst>
      <p:ext uri="{BB962C8B-B14F-4D97-AF65-F5344CB8AC3E}">
        <p14:creationId xmlns:p14="http://schemas.microsoft.com/office/powerpoint/2010/main" val="64282623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Theory</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矩形 12">
            <a:extLst>
              <a:ext uri="{FF2B5EF4-FFF2-40B4-BE49-F238E27FC236}">
                <a16:creationId xmlns:a16="http://schemas.microsoft.com/office/drawing/2014/main" id="{54F2A9CB-B3D8-45CA-8EB3-61DE9E5EB9BA}"/>
              </a:ext>
            </a:extLst>
          </p:cNvPr>
          <p:cNvSpPr/>
          <p:nvPr/>
        </p:nvSpPr>
        <p:spPr>
          <a:xfrm>
            <a:off x="884636" y="2274838"/>
            <a:ext cx="10502050" cy="2308324"/>
          </a:xfrm>
          <a:prstGeom prst="rect">
            <a:avLst/>
          </a:prstGeom>
        </p:spPr>
        <p:txBody>
          <a:bodyPr wrap="square">
            <a:spAutoFit/>
          </a:bodyPr>
          <a:lstStyle/>
          <a:p>
            <a:r>
              <a:rPr lang="en-US" altLang="zh-TW" sz="2400" dirty="0">
                <a:latin typeface="STZhongsong" panose="02010600040101010101" pitchFamily="2" charset="-122"/>
                <a:ea typeface="STZhongsong" panose="02010600040101010101" pitchFamily="2" charset="-122"/>
              </a:rPr>
              <a:t>I.</a:t>
            </a:r>
            <a:r>
              <a:rPr lang="zh-TW" altLang="en-US" sz="2400" dirty="0">
                <a:latin typeface="STZhongsong" panose="02010600040101010101" pitchFamily="2" charset="-122"/>
                <a:ea typeface="STZhongsong" panose="02010600040101010101" pitchFamily="2" charset="-122"/>
              </a:rPr>
              <a:t>連續小波轉換</a:t>
            </a:r>
            <a:r>
              <a:rPr lang="en-US" altLang="zh-TW" sz="2400" dirty="0">
                <a:latin typeface="STZhongsong" panose="02010600040101010101" pitchFamily="2" charset="-122"/>
                <a:ea typeface="STZhongsong" panose="02010600040101010101" pitchFamily="2" charset="-122"/>
              </a:rPr>
              <a:t>(Continuous Wavelet Transform, CWT)</a:t>
            </a:r>
          </a:p>
          <a:p>
            <a:endParaRPr lang="en-US" altLang="zh-TW" sz="2400" dirty="0">
              <a:latin typeface="STZhongsong" panose="02010600040101010101" pitchFamily="2" charset="-122"/>
              <a:ea typeface="STZhongsong" panose="02010600040101010101" pitchFamily="2" charset="-122"/>
            </a:endParaRPr>
          </a:p>
          <a:p>
            <a:r>
              <a:rPr lang="zh-TW" altLang="en-US" sz="2400" dirty="0">
                <a:latin typeface="STZhongsong" panose="02010600040101010101" pitchFamily="2" charset="-122"/>
                <a:ea typeface="STZhongsong" panose="02010600040101010101" pitchFamily="2" charset="-122"/>
              </a:rPr>
              <a:t>連續小波轉換是一種用來分解一個連續時間函數，把它拆分為數個小波</a:t>
            </a:r>
            <a:r>
              <a:rPr lang="en-US" altLang="zh-TW" sz="2400" dirty="0">
                <a:latin typeface="STZhongsong" panose="02010600040101010101" pitchFamily="2" charset="-122"/>
                <a:ea typeface="STZhongsong" panose="02010600040101010101" pitchFamily="2" charset="-122"/>
              </a:rPr>
              <a:t>(wavelet)</a:t>
            </a:r>
            <a:r>
              <a:rPr lang="zh-TW" altLang="en-US" sz="2400" dirty="0">
                <a:latin typeface="STZhongsong" panose="02010600040101010101" pitchFamily="2" charset="-122"/>
                <a:ea typeface="STZhongsong" panose="02010600040101010101" pitchFamily="2" charset="-122"/>
              </a:rPr>
              <a:t>的方式。其中與傅立葉轉換</a:t>
            </a:r>
            <a:r>
              <a:rPr lang="en-US" altLang="zh-TW" sz="2400" dirty="0">
                <a:latin typeface="STZhongsong" panose="02010600040101010101" pitchFamily="2" charset="-122"/>
                <a:ea typeface="STZhongsong" panose="02010600040101010101" pitchFamily="2" charset="-122"/>
              </a:rPr>
              <a:t>(Fourier Transform)</a:t>
            </a:r>
            <a:r>
              <a:rPr lang="zh-TW" altLang="en-US" sz="2400" dirty="0">
                <a:latin typeface="STZhongsong" panose="02010600040101010101" pitchFamily="2" charset="-122"/>
                <a:ea typeface="STZhongsong" panose="02010600040101010101" pitchFamily="2" charset="-122"/>
              </a:rPr>
              <a:t>不一樣的是連續小波轉換可以建構一個具有良好時域和頻域局部化的時頻訊號。對於一個有連續時間性質且可積分訊號函數 </a:t>
            </a:r>
            <a:r>
              <a:rPr lang="en-US" altLang="zh-TW" sz="2400" dirty="0">
                <a:latin typeface="STZhongsong" panose="02010600040101010101" pitchFamily="2" charset="-122"/>
                <a:ea typeface="STZhongsong" panose="02010600040101010101" pitchFamily="2" charset="-122"/>
              </a:rPr>
              <a:t>x(t) </a:t>
            </a:r>
            <a:r>
              <a:rPr lang="zh-TW" altLang="en-US" sz="2400" dirty="0">
                <a:latin typeface="STZhongsong" panose="02010600040101010101" pitchFamily="2" charset="-122"/>
                <a:ea typeface="STZhongsong" panose="02010600040101010101" pitchFamily="2" charset="-122"/>
              </a:rPr>
              <a:t>的連續小波轉換可以下述積分式表示：</a:t>
            </a:r>
          </a:p>
        </p:txBody>
      </p: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EA2B42B0-A87D-477E-B9AF-5F7C7B9AE1D1}"/>
                  </a:ext>
                </a:extLst>
              </p:cNvPr>
              <p:cNvSpPr txBox="1"/>
              <p:nvPr/>
            </p:nvSpPr>
            <p:spPr>
              <a:xfrm>
                <a:off x="3806497" y="4902939"/>
                <a:ext cx="4658327" cy="435632"/>
              </a:xfrm>
              <a:prstGeom prst="rect">
                <a:avLst/>
              </a:prstGeom>
              <a:noFill/>
            </p:spPr>
            <p:txBody>
              <a:bodyPr wrap="none" lIns="0" tIns="0" rIns="0" bIns="0" rtlCol="0">
                <a:spAutoFit/>
              </a:bodyPr>
              <a:lstStyle/>
              <a:p>
                <a14:m>
                  <m:oMath xmlns:m="http://schemas.openxmlformats.org/officeDocument/2006/math">
                    <m:sSub>
                      <m:sSubPr>
                        <m:ctrlPr>
                          <a:rPr lang="en-US" altLang="zh-TW" b="1" i="1" smtClean="0">
                            <a:latin typeface="Cambria Math" panose="02040503050406030204" pitchFamily="18" charset="0"/>
                            <a:cs typeface="Times New Roman" panose="02020603050405020304" pitchFamily="18" charset="0"/>
                          </a:rPr>
                        </m:ctrlPr>
                      </m:sSubPr>
                      <m:e>
                        <m:r>
                          <a:rPr lang="en-US" altLang="zh-TW" b="1" i="1" smtClean="0">
                            <a:latin typeface="Cambria Math" panose="02040503050406030204" pitchFamily="18" charset="0"/>
                            <a:cs typeface="Times New Roman" panose="02020603050405020304" pitchFamily="18" charset="0"/>
                          </a:rPr>
                          <m:t>𝑾</m:t>
                        </m:r>
                      </m:e>
                      <m:sub>
                        <m:r>
                          <a:rPr lang="zh-TW" altLang="en-US" b="1" i="1" smtClean="0">
                            <a:latin typeface="Cambria Math" panose="02040503050406030204" pitchFamily="18" charset="0"/>
                            <a:cs typeface="Times New Roman" panose="02020603050405020304" pitchFamily="18" charset="0"/>
                          </a:rPr>
                          <m:t>𝝍</m:t>
                        </m:r>
                      </m:sub>
                    </m:sSub>
                  </m:oMath>
                </a14:m>
                <a:r>
                  <a:rPr lang="en-US" altLang="zh-TW" b="1" dirty="0">
                    <a:latin typeface="Times New Roman" panose="02020603050405020304" pitchFamily="18" charset="0"/>
                    <a:cs typeface="Times New Roman" panose="02020603050405020304" pitchFamily="18" charset="0"/>
                  </a:rPr>
                  <a:t>f</a:t>
                </a:r>
                <a14:m>
                  <m:oMath xmlns:m="http://schemas.openxmlformats.org/officeDocument/2006/math">
                    <m:d>
                      <m:dPr>
                        <m:ctrlPr>
                          <a:rPr lang="en-US" altLang="zh-TW" b="1" i="1" smtClean="0">
                            <a:latin typeface="Cambria Math" panose="02040503050406030204" pitchFamily="18" charset="0"/>
                          </a:rPr>
                        </m:ctrlPr>
                      </m:dPr>
                      <m:e>
                        <m:r>
                          <m:rPr>
                            <m:nor/>
                          </m:rPr>
                          <a:rPr lang="en-US" altLang="zh-TW" b="1" dirty="0">
                            <a:latin typeface="Times New Roman" panose="02020603050405020304" pitchFamily="18" charset="0"/>
                            <a:cs typeface="Times New Roman" panose="02020603050405020304" pitchFamily="18" charset="0"/>
                          </a:rPr>
                          <m:t>a</m:t>
                        </m:r>
                        <m:r>
                          <m:rPr>
                            <m:nor/>
                          </m:rPr>
                          <a:rPr lang="en-US" altLang="zh-TW" b="1" dirty="0">
                            <a:latin typeface="Times New Roman" panose="02020603050405020304" pitchFamily="18" charset="0"/>
                            <a:cs typeface="Times New Roman" panose="02020603050405020304" pitchFamily="18" charset="0"/>
                          </a:rPr>
                          <m:t>,</m:t>
                        </m:r>
                        <m:r>
                          <m:rPr>
                            <m:nor/>
                          </m:rPr>
                          <a:rPr lang="en-US" altLang="zh-TW" b="1" dirty="0">
                            <a:latin typeface="Times New Roman" panose="02020603050405020304" pitchFamily="18" charset="0"/>
                            <a:cs typeface="Times New Roman" panose="02020603050405020304" pitchFamily="18" charset="0"/>
                          </a:rPr>
                          <m:t>b</m:t>
                        </m:r>
                      </m:e>
                    </m:d>
                    <m:r>
                      <a:rPr lang="en-US" altLang="zh-TW" b="1" i="1" smtClean="0">
                        <a:latin typeface="Cambria Math" panose="02040503050406030204" pitchFamily="18" charset="0"/>
                      </a:rPr>
                      <m:t>=</m:t>
                    </m:r>
                    <m:f>
                      <m:fPr>
                        <m:ctrlPr>
                          <a:rPr lang="en-US" altLang="zh-TW" b="1" i="1" smtClean="0">
                            <a:latin typeface="Cambria Math" panose="02040503050406030204" pitchFamily="18" charset="0"/>
                          </a:rPr>
                        </m:ctrlPr>
                      </m:fPr>
                      <m:num>
                        <m:r>
                          <a:rPr lang="en-US" altLang="zh-TW" b="1" i="1" smtClean="0">
                            <a:latin typeface="Cambria Math" panose="02040503050406030204" pitchFamily="18" charset="0"/>
                          </a:rPr>
                          <m:t>𝟏</m:t>
                        </m:r>
                      </m:num>
                      <m:den>
                        <m:rad>
                          <m:radPr>
                            <m:degHide m:val="on"/>
                            <m:ctrlPr>
                              <a:rPr lang="en-US" altLang="zh-TW" b="1" i="1" smtClean="0">
                                <a:latin typeface="Cambria Math" panose="02040503050406030204" pitchFamily="18" charset="0"/>
                              </a:rPr>
                            </m:ctrlPr>
                          </m:radPr>
                          <m:deg/>
                          <m:e>
                            <m:r>
                              <a:rPr lang="en-US" altLang="zh-TW" b="1" i="1" smtClean="0">
                                <a:latin typeface="Cambria Math" panose="02040503050406030204" pitchFamily="18" charset="0"/>
                              </a:rPr>
                              <m:t>𝒂</m:t>
                            </m:r>
                          </m:e>
                        </m:rad>
                      </m:den>
                    </m:f>
                    <m:nary>
                      <m:naryPr>
                        <m:ctrlPr>
                          <a:rPr lang="en-US" altLang="zh-TW" b="1" i="1" smtClean="0">
                            <a:latin typeface="Cambria Math" panose="02040503050406030204" pitchFamily="18" charset="0"/>
                          </a:rPr>
                        </m:ctrlPr>
                      </m:naryPr>
                      <m:sub>
                        <m:r>
                          <m:rPr>
                            <m:brk m:alnAt="23"/>
                          </m:rPr>
                          <a:rPr lang="en-US" altLang="zh-TW" b="1" i="1" smtClean="0">
                            <a:latin typeface="Cambria Math" panose="02040503050406030204" pitchFamily="18" charset="0"/>
                          </a:rPr>
                          <m:t>−</m:t>
                        </m:r>
                        <m:r>
                          <a:rPr lang="en-US" altLang="zh-TW" b="1" i="1" smtClean="0">
                            <a:latin typeface="Cambria Math" panose="02040503050406030204" pitchFamily="18" charset="0"/>
                            <a:ea typeface="Cambria Math" panose="02040503050406030204" pitchFamily="18" charset="0"/>
                          </a:rPr>
                          <m:t>∞</m:t>
                        </m:r>
                      </m:sub>
                      <m:sup>
                        <m:r>
                          <a:rPr lang="en-US" altLang="zh-TW" b="1" i="1" smtClean="0">
                            <a:latin typeface="Cambria Math" panose="02040503050406030204" pitchFamily="18" charset="0"/>
                            <a:ea typeface="Cambria Math" panose="02040503050406030204" pitchFamily="18" charset="0"/>
                          </a:rPr>
                          <m:t>∞</m:t>
                        </m:r>
                      </m:sup>
                      <m:e>
                        <m:r>
                          <a:rPr lang="en-US" altLang="zh-TW" b="1" i="1" smtClean="0">
                            <a:latin typeface="Cambria Math" panose="02040503050406030204" pitchFamily="18" charset="0"/>
                          </a:rPr>
                          <m:t>𝒇</m:t>
                        </m:r>
                        <m:r>
                          <a:rPr lang="en-US" altLang="zh-TW" b="1" i="1" smtClean="0">
                            <a:latin typeface="Cambria Math" panose="02040503050406030204" pitchFamily="18" charset="0"/>
                          </a:rPr>
                          <m:t>(</m:t>
                        </m:r>
                        <m:r>
                          <a:rPr lang="en-US" altLang="zh-TW" b="1" i="1" smtClean="0">
                            <a:latin typeface="Cambria Math" panose="02040503050406030204" pitchFamily="18" charset="0"/>
                          </a:rPr>
                          <m:t>𝒕</m:t>
                        </m:r>
                        <m:r>
                          <a:rPr lang="en-US" altLang="zh-TW" b="1" i="1" smtClean="0">
                            <a:latin typeface="Cambria Math" panose="02040503050406030204" pitchFamily="18" charset="0"/>
                          </a:rPr>
                          <m:t>)</m:t>
                        </m:r>
                        <m:r>
                          <a:rPr lang="zh-TW" altLang="en-US" b="1" i="1">
                            <a:latin typeface="Cambria Math" panose="02040503050406030204" pitchFamily="18" charset="0"/>
                          </a:rPr>
                          <m:t>𝝍</m:t>
                        </m:r>
                        <m:d>
                          <m:dPr>
                            <m:ctrlPr>
                              <a:rPr lang="en-US" altLang="zh-TW" b="1" i="1">
                                <a:latin typeface="Cambria Math" panose="02040503050406030204" pitchFamily="18" charset="0"/>
                              </a:rPr>
                            </m:ctrlPr>
                          </m:dPr>
                          <m:e>
                            <m:f>
                              <m:fPr>
                                <m:ctrlPr>
                                  <a:rPr lang="en-US" altLang="zh-TW" b="1" i="1">
                                    <a:latin typeface="Cambria Math" panose="02040503050406030204" pitchFamily="18" charset="0"/>
                                  </a:rPr>
                                </m:ctrlPr>
                              </m:fPr>
                              <m:num>
                                <m:r>
                                  <a:rPr lang="en-US" altLang="zh-TW" b="1" i="1">
                                    <a:latin typeface="Cambria Math" panose="02040503050406030204" pitchFamily="18" charset="0"/>
                                  </a:rPr>
                                  <m:t>𝒕</m:t>
                                </m:r>
                                <m:r>
                                  <a:rPr lang="en-US" altLang="zh-TW" b="1" i="1">
                                    <a:latin typeface="Cambria Math" panose="02040503050406030204" pitchFamily="18" charset="0"/>
                                  </a:rPr>
                                  <m:t>−</m:t>
                                </m:r>
                                <m:r>
                                  <a:rPr lang="en-US" altLang="zh-TW" b="1" i="1">
                                    <a:latin typeface="Cambria Math" panose="02040503050406030204" pitchFamily="18" charset="0"/>
                                  </a:rPr>
                                  <m:t>𝒃</m:t>
                                </m:r>
                              </m:num>
                              <m:den>
                                <m:r>
                                  <a:rPr lang="en-US" altLang="zh-TW" b="1" i="1">
                                    <a:latin typeface="Cambria Math" panose="02040503050406030204" pitchFamily="18" charset="0"/>
                                  </a:rPr>
                                  <m:t>𝒂</m:t>
                                </m:r>
                              </m:den>
                            </m:f>
                          </m:e>
                        </m:d>
                      </m:e>
                    </m:nary>
                    <m:r>
                      <a:rPr lang="en-US" altLang="zh-TW" b="1" i="1" smtClean="0">
                        <a:latin typeface="Cambria Math" panose="02040503050406030204" pitchFamily="18" charset="0"/>
                      </a:rPr>
                      <m:t>,</m:t>
                    </m:r>
                    <m:r>
                      <a:rPr lang="en-US" altLang="zh-TW" b="1" i="1" smtClean="0">
                        <a:latin typeface="Cambria Math" panose="02040503050406030204" pitchFamily="18" charset="0"/>
                      </a:rPr>
                      <m:t>𝒂</m:t>
                    </m:r>
                    <m:r>
                      <a:rPr lang="en-US" altLang="zh-TW" b="1" i="1" smtClean="0">
                        <a:latin typeface="Cambria Math" panose="02040503050406030204" pitchFamily="18" charset="0"/>
                      </a:rPr>
                      <m:t>,</m:t>
                    </m:r>
                    <m:r>
                      <a:rPr lang="en-US" altLang="zh-TW" b="1" i="1" smtClean="0">
                        <a:latin typeface="Cambria Math" panose="02040503050406030204" pitchFamily="18" charset="0"/>
                      </a:rPr>
                      <m:t>𝒃</m:t>
                    </m:r>
                    <m:r>
                      <a:rPr lang="en-US" altLang="zh-TW" b="1" i="1" smtClean="0">
                        <a:latin typeface="Cambria Math" panose="02040503050406030204" pitchFamily="18" charset="0"/>
                        <a:ea typeface="Cambria Math" panose="02040503050406030204" pitchFamily="18" charset="0"/>
                      </a:rPr>
                      <m:t>∈</m:t>
                    </m:r>
                    <m:r>
                      <a:rPr lang="en-US" altLang="zh-TW" b="1" i="1" smtClean="0">
                        <a:latin typeface="Cambria Math" panose="02040503050406030204" pitchFamily="18" charset="0"/>
                        <a:ea typeface="Cambria Math" panose="02040503050406030204" pitchFamily="18" charset="0"/>
                      </a:rPr>
                      <m:t>𝑹</m:t>
                    </m:r>
                    <m:r>
                      <a:rPr lang="en-US" altLang="zh-TW" b="1" i="1" smtClean="0">
                        <a:latin typeface="Cambria Math" panose="02040503050406030204" pitchFamily="18" charset="0"/>
                        <a:ea typeface="Cambria Math" panose="02040503050406030204" pitchFamily="18" charset="0"/>
                      </a:rPr>
                      <m:t>,</m:t>
                    </m:r>
                    <m:r>
                      <a:rPr lang="en-US" altLang="zh-TW" b="1" i="1" smtClean="0">
                        <a:latin typeface="Cambria Math" panose="02040503050406030204" pitchFamily="18" charset="0"/>
                        <a:ea typeface="Cambria Math" panose="02040503050406030204" pitchFamily="18" charset="0"/>
                      </a:rPr>
                      <m:t>𝒂</m:t>
                    </m:r>
                    <m:r>
                      <a:rPr lang="en-US" altLang="zh-TW" b="1" i="1" smtClean="0">
                        <a:latin typeface="Cambria Math" panose="02040503050406030204" pitchFamily="18" charset="0"/>
                        <a:ea typeface="Cambria Math" panose="02040503050406030204" pitchFamily="18" charset="0"/>
                      </a:rPr>
                      <m:t>≠</m:t>
                    </m:r>
                    <m:r>
                      <a:rPr lang="en-US" altLang="zh-TW" b="1" i="1" smtClean="0">
                        <a:latin typeface="Cambria Math" panose="02040503050406030204" pitchFamily="18" charset="0"/>
                        <a:ea typeface="Cambria Math" panose="02040503050406030204" pitchFamily="18" charset="0"/>
                      </a:rPr>
                      <m:t>𝟎</m:t>
                    </m:r>
                  </m:oMath>
                </a14:m>
                <a:endParaRPr lang="zh-TW" altLang="en-US" b="1" dirty="0">
                  <a:latin typeface="STZhongsong" panose="02010600040101010101" pitchFamily="2" charset="-122"/>
                  <a:ea typeface="STZhongsong" panose="02010600040101010101" pitchFamily="2" charset="-122"/>
                  <a:cs typeface="Times New Roman" panose="02020603050405020304" pitchFamily="18" charset="0"/>
                </a:endParaRPr>
              </a:p>
            </p:txBody>
          </p:sp>
        </mc:Choice>
        <mc:Fallback xmlns="">
          <p:sp>
            <p:nvSpPr>
              <p:cNvPr id="14" name="文字方塊 13">
                <a:extLst>
                  <a:ext uri="{FF2B5EF4-FFF2-40B4-BE49-F238E27FC236}">
                    <a16:creationId xmlns:a16="http://schemas.microsoft.com/office/drawing/2014/main" id="{EA2B42B0-A87D-477E-B9AF-5F7C7B9AE1D1}"/>
                  </a:ext>
                </a:extLst>
              </p:cNvPr>
              <p:cNvSpPr txBox="1">
                <a:spLocks noRot="1" noChangeAspect="1" noMove="1" noResize="1" noEditPoints="1" noAdjustHandles="1" noChangeArrowheads="1" noChangeShapeType="1" noTextEdit="1"/>
              </p:cNvSpPr>
              <p:nvPr/>
            </p:nvSpPr>
            <p:spPr>
              <a:xfrm>
                <a:off x="3806497" y="4902939"/>
                <a:ext cx="4658327" cy="435632"/>
              </a:xfrm>
              <a:prstGeom prst="rect">
                <a:avLst/>
              </a:prstGeom>
              <a:blipFill>
                <a:blip r:embed="rId3"/>
                <a:stretch>
                  <a:fillRect l="-1699" t="-119444" r="-784" b="-18055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5749471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Theory</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54F2A9CB-B3D8-45CA-8EB3-61DE9E5EB9BA}"/>
                  </a:ext>
                </a:extLst>
              </p:cNvPr>
              <p:cNvSpPr/>
              <p:nvPr/>
            </p:nvSpPr>
            <p:spPr>
              <a:xfrm>
                <a:off x="884636" y="2274838"/>
                <a:ext cx="10502050" cy="3584315"/>
              </a:xfrm>
              <a:prstGeom prst="rect">
                <a:avLst/>
              </a:prstGeom>
            </p:spPr>
            <p:txBody>
              <a:bodyPr wrap="square">
                <a:spAutoFit/>
              </a:bodyPr>
              <a:lstStyle/>
              <a:p>
                <a:r>
                  <a:rPr lang="en-US" altLang="zh-TW" sz="2400" dirty="0">
                    <a:latin typeface="STZhongsong" panose="02010600040101010101" pitchFamily="2" charset="-122"/>
                    <a:ea typeface="STZhongsong" panose="02010600040101010101" pitchFamily="2" charset="-122"/>
                  </a:rPr>
                  <a:t>II.</a:t>
                </a:r>
                <a:r>
                  <a:rPr lang="zh-TW" altLang="en-US" sz="2400" dirty="0">
                    <a:latin typeface="STZhongsong" panose="02010600040101010101" pitchFamily="2" charset="-122"/>
                    <a:ea typeface="STZhongsong" panose="02010600040101010101" pitchFamily="2" charset="-122"/>
                  </a:rPr>
                  <a:t>離散小波轉換</a:t>
                </a:r>
                <a:r>
                  <a:rPr lang="en-US" altLang="zh-TW" sz="2400" dirty="0">
                    <a:latin typeface="STZhongsong" panose="02010600040101010101" pitchFamily="2" charset="-122"/>
                    <a:ea typeface="STZhongsong" panose="02010600040101010101" pitchFamily="2" charset="-122"/>
                  </a:rPr>
                  <a:t>(Discrete Wavelet Transform, DWT)</a:t>
                </a:r>
              </a:p>
              <a:p>
                <a:endParaRPr lang="en-US" altLang="zh-TW" sz="2400" dirty="0">
                  <a:latin typeface="STZhongsong" panose="02010600040101010101" pitchFamily="2" charset="-122"/>
                  <a:ea typeface="STZhongsong" panose="02010600040101010101" pitchFamily="2" charset="-122"/>
                </a:endParaRPr>
              </a:p>
              <a:p>
                <a:r>
                  <a:rPr lang="en-US" altLang="zh-TW" sz="2400" dirty="0">
                    <a:latin typeface="STZhongsong" panose="02010600040101010101" pitchFamily="2" charset="-122"/>
                    <a:ea typeface="STZhongsong" panose="02010600040101010101" pitchFamily="2" charset="-122"/>
                  </a:rPr>
                  <a:t>	</a:t>
                </a:r>
                <a:r>
                  <a:rPr lang="zh-TW" altLang="en-US" sz="2400" dirty="0">
                    <a:latin typeface="STZhongsong" panose="02010600040101010101" pitchFamily="2" charset="-122"/>
                    <a:ea typeface="STZhongsong" panose="02010600040101010101" pitchFamily="2" charset="-122"/>
                  </a:rPr>
                  <a:t>離散小波轉換是母小波函數的離散次數擴張與轉換，將離散的訊號輸</a:t>
                </a:r>
              </a:p>
              <a:p>
                <a:r>
                  <a:rPr lang="zh-TW" altLang="en-US" sz="2400" dirty="0">
                    <a:latin typeface="STZhongsong" panose="02010600040101010101" pitchFamily="2" charset="-122"/>
                    <a:ea typeface="STZhongsong" panose="02010600040101010101" pitchFamily="2" charset="-122"/>
                  </a:rPr>
                  <a:t>入並以離散的方式輸出，目前並沒有確切的公式來表示輸入及輸出的</a:t>
                </a:r>
              </a:p>
              <a:p>
                <a:r>
                  <a:rPr lang="zh-TW" altLang="en-US" sz="2400" dirty="0">
                    <a:latin typeface="STZhongsong" panose="02010600040101010101" pitchFamily="2" charset="-122"/>
                    <a:ea typeface="STZhongsong" panose="02010600040101010101" pitchFamily="2" charset="-122"/>
                  </a:rPr>
                  <a:t>關係，最常見的形式中採用了階層式架構來表示。</a:t>
                </a:r>
                <a:endParaRPr lang="en-US" altLang="zh-TW" sz="2400" dirty="0">
                  <a:latin typeface="STZhongsong" panose="02010600040101010101" pitchFamily="2" charset="-122"/>
                  <a:ea typeface="STZhongsong" panose="02010600040101010101" pitchFamily="2" charset="-122"/>
                </a:endParaRPr>
              </a:p>
              <a:p>
                <a:endParaRPr lang="en-US" altLang="zh-TW" sz="2400" dirty="0">
                  <a:latin typeface="STZhongsong" panose="02010600040101010101" pitchFamily="2" charset="-122"/>
                  <a:ea typeface="STZhongsong" panose="02010600040101010101" pitchFamily="2" charset="-122"/>
                </a:endParaRPr>
              </a:p>
              <a:p>
                <a:endParaRPr lang="en-US" altLang="zh-TW" sz="2400" dirty="0">
                  <a:latin typeface="STZhongsong" panose="02010600040101010101" pitchFamily="2" charset="-122"/>
                  <a:ea typeface="STZhongsong" panose="02010600040101010101" pitchFamily="2" charset="-122"/>
                </a:endParaRPr>
              </a:p>
              <a:p>
                <a14:m>
                  <m:oMath xmlns:m="http://schemas.openxmlformats.org/officeDocument/2006/math">
                    <m:r>
                      <a:rPr lang="zh-TW" altLang="en-US" sz="2400" b="1" i="1" dirty="0">
                        <a:latin typeface="Cambria Math" panose="02040503050406030204" pitchFamily="18" charset="0"/>
                        <a:ea typeface="STZhongsong" panose="02010600040101010101" pitchFamily="2" charset="-122"/>
                        <a:cs typeface="Times New Roman" panose="02020603050405020304" pitchFamily="18" charset="0"/>
                      </a:rPr>
                      <m:t>尺度及平移因子</m:t>
                    </m:r>
                    <m:r>
                      <a:rPr lang="en-US" altLang="zh-TW" sz="2400" b="1" i="1" dirty="0" smtClean="0">
                        <a:latin typeface="Cambria Math" panose="02040503050406030204" pitchFamily="18" charset="0"/>
                        <a:ea typeface="STZhongsong" panose="02010600040101010101" pitchFamily="2" charset="-122"/>
                        <a:cs typeface="Times New Roman" panose="02020603050405020304" pitchFamily="18" charset="0"/>
                      </a:rPr>
                      <m:t>𝒂</m:t>
                    </m:r>
                    <m:r>
                      <a:rPr lang="en-US" altLang="zh-TW" sz="2400" b="1" i="1" dirty="0" smtClean="0">
                        <a:latin typeface="Cambria Math" panose="02040503050406030204" pitchFamily="18" charset="0"/>
                        <a:ea typeface="STZhongsong" panose="02010600040101010101" pitchFamily="2" charset="-122"/>
                        <a:cs typeface="Times New Roman" panose="02020603050405020304" pitchFamily="18" charset="0"/>
                      </a:rPr>
                      <m:t>=</m:t>
                    </m:r>
                    <m:f>
                      <m:fPr>
                        <m:ctrlPr>
                          <a:rPr lang="en-US" altLang="zh-TW" sz="2400" b="1" i="1">
                            <a:latin typeface="Cambria Math" panose="02040503050406030204" pitchFamily="18" charset="0"/>
                            <a:ea typeface="STZhongsong" panose="02010600040101010101" pitchFamily="2" charset="-122"/>
                            <a:cs typeface="Times New Roman" panose="02020603050405020304" pitchFamily="18" charset="0"/>
                          </a:rPr>
                        </m:ctrlPr>
                      </m:fPr>
                      <m:num>
                        <m:r>
                          <a:rPr lang="en-US" altLang="zh-TW" sz="2400" b="1" i="1">
                            <a:latin typeface="Cambria Math" panose="02040503050406030204" pitchFamily="18" charset="0"/>
                            <a:ea typeface="STZhongsong" panose="02010600040101010101" pitchFamily="2" charset="-122"/>
                            <a:cs typeface="Times New Roman" panose="02020603050405020304" pitchFamily="18" charset="0"/>
                          </a:rPr>
                          <m:t>𝟏</m:t>
                        </m:r>
                      </m:num>
                      <m:den>
                        <m:sSup>
                          <m:sSupPr>
                            <m:ctrlPr>
                              <a:rPr lang="en-US" altLang="zh-TW" sz="2400" b="1" i="1">
                                <a:latin typeface="Cambria Math" panose="02040503050406030204" pitchFamily="18" charset="0"/>
                                <a:ea typeface="STZhongsong" panose="02010600040101010101" pitchFamily="2" charset="-122"/>
                                <a:cs typeface="Times New Roman" panose="02020603050405020304" pitchFamily="18" charset="0"/>
                              </a:rPr>
                            </m:ctrlPr>
                          </m:sSupPr>
                          <m:e>
                            <m:r>
                              <a:rPr lang="en-US" altLang="zh-TW" sz="2400" b="1" i="1">
                                <a:latin typeface="Cambria Math" panose="02040503050406030204" pitchFamily="18" charset="0"/>
                                <a:ea typeface="STZhongsong" panose="02010600040101010101" pitchFamily="2" charset="-122"/>
                                <a:cs typeface="Times New Roman" panose="02020603050405020304" pitchFamily="18" charset="0"/>
                              </a:rPr>
                              <m:t>𝟐</m:t>
                            </m:r>
                          </m:e>
                          <m:sup>
                            <m:r>
                              <a:rPr lang="en-US" altLang="zh-TW" sz="2400" b="1" i="1">
                                <a:latin typeface="Cambria Math" panose="02040503050406030204" pitchFamily="18" charset="0"/>
                                <a:ea typeface="STZhongsong" panose="02010600040101010101" pitchFamily="2" charset="-122"/>
                                <a:cs typeface="Times New Roman" panose="02020603050405020304" pitchFamily="18" charset="0"/>
                              </a:rPr>
                              <m:t>𝒋</m:t>
                            </m:r>
                          </m:sup>
                        </m:sSup>
                      </m:den>
                    </m:f>
                    <m:r>
                      <a:rPr lang="en-US" altLang="zh-TW" sz="2400" b="1" i="1">
                        <a:latin typeface="Cambria Math" panose="02040503050406030204" pitchFamily="18" charset="0"/>
                        <a:ea typeface="STZhongsong" panose="02010600040101010101" pitchFamily="2" charset="-122"/>
                        <a:cs typeface="Times New Roman" panose="02020603050405020304" pitchFamily="18" charset="0"/>
                      </a:rPr>
                      <m:t>,</m:t>
                    </m:r>
                    <m:r>
                      <a:rPr lang="en-US" altLang="zh-TW" sz="2400" b="1" i="1" smtClean="0">
                        <a:latin typeface="Cambria Math" panose="02040503050406030204" pitchFamily="18" charset="0"/>
                        <a:ea typeface="STZhongsong" panose="02010600040101010101" pitchFamily="2" charset="-122"/>
                        <a:cs typeface="Times New Roman" panose="02020603050405020304" pitchFamily="18" charset="0"/>
                      </a:rPr>
                      <m:t>𝒃</m:t>
                    </m:r>
                    <m:r>
                      <a:rPr lang="en-US" altLang="zh-TW" sz="2400" b="1" i="1" smtClean="0">
                        <a:latin typeface="Cambria Math" panose="02040503050406030204" pitchFamily="18" charset="0"/>
                        <a:ea typeface="STZhongsong" panose="02010600040101010101" pitchFamily="2" charset="-122"/>
                        <a:cs typeface="Times New Roman" panose="02020603050405020304" pitchFamily="18" charset="0"/>
                      </a:rPr>
                      <m:t>=</m:t>
                    </m:r>
                    <m:f>
                      <m:fPr>
                        <m:ctrlPr>
                          <a:rPr lang="en-US" altLang="zh-TW" sz="2400" b="1" i="1">
                            <a:latin typeface="Cambria Math" panose="02040503050406030204" pitchFamily="18" charset="0"/>
                            <a:ea typeface="STZhongsong" panose="02010600040101010101" pitchFamily="2" charset="-122"/>
                            <a:cs typeface="Times New Roman" panose="02020603050405020304" pitchFamily="18" charset="0"/>
                          </a:rPr>
                        </m:ctrlPr>
                      </m:fPr>
                      <m:num>
                        <m:r>
                          <a:rPr lang="en-US" altLang="zh-TW" sz="2400" b="1" i="1">
                            <a:latin typeface="Cambria Math" panose="02040503050406030204" pitchFamily="18" charset="0"/>
                            <a:ea typeface="STZhongsong" panose="02010600040101010101" pitchFamily="2" charset="-122"/>
                            <a:cs typeface="Times New Roman" panose="02020603050405020304" pitchFamily="18" charset="0"/>
                          </a:rPr>
                          <m:t>𝒌</m:t>
                        </m:r>
                      </m:num>
                      <m:den>
                        <m:sSup>
                          <m:sSupPr>
                            <m:ctrlPr>
                              <a:rPr lang="en-US" altLang="zh-TW" sz="2400" b="1" i="1">
                                <a:latin typeface="Cambria Math" panose="02040503050406030204" pitchFamily="18" charset="0"/>
                                <a:ea typeface="STZhongsong" panose="02010600040101010101" pitchFamily="2" charset="-122"/>
                                <a:cs typeface="Times New Roman" panose="02020603050405020304" pitchFamily="18" charset="0"/>
                              </a:rPr>
                            </m:ctrlPr>
                          </m:sSupPr>
                          <m:e>
                            <m:r>
                              <a:rPr lang="en-US" altLang="zh-TW" sz="2400" b="1" i="1">
                                <a:latin typeface="Cambria Math" panose="02040503050406030204" pitchFamily="18" charset="0"/>
                                <a:ea typeface="STZhongsong" panose="02010600040101010101" pitchFamily="2" charset="-122"/>
                                <a:cs typeface="Times New Roman" panose="02020603050405020304" pitchFamily="18" charset="0"/>
                              </a:rPr>
                              <m:t>𝟐</m:t>
                            </m:r>
                          </m:e>
                          <m:sup>
                            <m:r>
                              <a:rPr lang="en-US" altLang="zh-TW" sz="2400" b="1" i="1">
                                <a:latin typeface="Cambria Math" panose="02040503050406030204" pitchFamily="18" charset="0"/>
                                <a:ea typeface="STZhongsong" panose="02010600040101010101" pitchFamily="2" charset="-122"/>
                                <a:cs typeface="Times New Roman" panose="02020603050405020304" pitchFamily="18" charset="0"/>
                              </a:rPr>
                              <m:t>𝒋</m:t>
                            </m:r>
                          </m:sup>
                        </m:sSup>
                      </m:den>
                    </m:f>
                  </m:oMath>
                </a14:m>
                <a:r>
                  <a:rPr lang="zh-TW" altLang="en-US" sz="2400" dirty="0">
                    <a:latin typeface="STZhongsong" panose="02010600040101010101" pitchFamily="2" charset="-122"/>
                    <a:ea typeface="STZhongsong" panose="02010600040101010101" pitchFamily="2" charset="-122"/>
                  </a:rPr>
                  <a:t>，其中</a:t>
                </a:r>
                <a:r>
                  <a:rPr lang="en-US" altLang="zh-TW" sz="2400" dirty="0" err="1">
                    <a:latin typeface="STZhongsong" panose="02010600040101010101" pitchFamily="2" charset="-122"/>
                    <a:ea typeface="STZhongsong" panose="02010600040101010101" pitchFamily="2" charset="-122"/>
                  </a:rPr>
                  <a:t>j,k</a:t>
                </a:r>
                <a:r>
                  <a:rPr lang="zh-TW" altLang="en-US" sz="2400" dirty="0">
                    <a:latin typeface="STZhongsong" panose="02010600040101010101" pitchFamily="2" charset="-122"/>
                    <a:ea typeface="STZhongsong" panose="02010600040101010101" pitchFamily="2" charset="-122"/>
                  </a:rPr>
                  <a:t>為整數，</a:t>
                </a:r>
                <a:endParaRPr lang="en-US" altLang="zh-TW" sz="2400" dirty="0">
                  <a:latin typeface="STZhongsong" panose="02010600040101010101" pitchFamily="2" charset="-122"/>
                  <a:ea typeface="STZhongsong" panose="02010600040101010101" pitchFamily="2" charset="-122"/>
                </a:endParaRPr>
              </a:p>
              <a:p>
                <a:r>
                  <a:rPr lang="zh-TW" altLang="en-US" sz="2400" dirty="0">
                    <a:latin typeface="STZhongsong" panose="02010600040101010101" pitchFamily="2" charset="-122"/>
                    <a:ea typeface="STZhongsong" panose="02010600040101010101" pitchFamily="2" charset="-122"/>
                  </a:rPr>
                  <a:t>以二的次方離散化，可看作在</a:t>
                </a:r>
                <a:r>
                  <a:rPr lang="en-US" altLang="zh-TW" sz="2400" dirty="0">
                    <a:latin typeface="STZhongsong" panose="02010600040101010101" pitchFamily="2" charset="-122"/>
                    <a:ea typeface="STZhongsong" panose="02010600040101010101" pitchFamily="2" charset="-122"/>
                  </a:rPr>
                  <a:t>ab</a:t>
                </a:r>
                <a:r>
                  <a:rPr lang="zh-TW" altLang="en-US" sz="2400" dirty="0">
                    <a:latin typeface="STZhongsong" panose="02010600040101010101" pitchFamily="2" charset="-122"/>
                    <a:ea typeface="STZhongsong" panose="02010600040101010101" pitchFamily="2" charset="-122"/>
                  </a:rPr>
                  <a:t>平面上取格子點</a:t>
                </a:r>
              </a:p>
            </p:txBody>
          </p:sp>
        </mc:Choice>
        <mc:Fallback xmlns="">
          <p:sp>
            <p:nvSpPr>
              <p:cNvPr id="13" name="矩形 12">
                <a:extLst>
                  <a:ext uri="{FF2B5EF4-FFF2-40B4-BE49-F238E27FC236}">
                    <a16:creationId xmlns:a16="http://schemas.microsoft.com/office/drawing/2014/main" id="{54F2A9CB-B3D8-45CA-8EB3-61DE9E5EB9BA}"/>
                  </a:ext>
                </a:extLst>
              </p:cNvPr>
              <p:cNvSpPr>
                <a:spLocks noRot="1" noChangeAspect="1" noMove="1" noResize="1" noEditPoints="1" noAdjustHandles="1" noChangeArrowheads="1" noChangeShapeType="1" noTextEdit="1"/>
              </p:cNvSpPr>
              <p:nvPr/>
            </p:nvSpPr>
            <p:spPr>
              <a:xfrm>
                <a:off x="884636" y="2274838"/>
                <a:ext cx="10502050" cy="3584315"/>
              </a:xfrm>
              <a:prstGeom prst="rect">
                <a:avLst/>
              </a:prstGeom>
              <a:blipFill>
                <a:blip r:embed="rId3"/>
                <a:stretch>
                  <a:fillRect l="-871" t="-1361" b="-289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EA2B42B0-A87D-477E-B9AF-5F7C7B9AE1D1}"/>
                  </a:ext>
                </a:extLst>
              </p:cNvPr>
              <p:cNvSpPr txBox="1"/>
              <p:nvPr/>
            </p:nvSpPr>
            <p:spPr>
              <a:xfrm>
                <a:off x="1904915" y="4230906"/>
                <a:ext cx="4479047"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ctrlPr>
                        </m:sSubPr>
                        <m:e>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𝑾</m:t>
                          </m:r>
                        </m:e>
                        <m:sub>
                          <m:r>
                            <a:rPr lang="zh-TW" altLang="en-US" b="1" i="1" smtClean="0">
                              <a:latin typeface="Cambria Math" panose="02040503050406030204" pitchFamily="18" charset="0"/>
                              <a:ea typeface="STZhongsong" panose="02010600040101010101" pitchFamily="2" charset="-122"/>
                              <a:cs typeface="Times New Roman" panose="02020603050405020304" pitchFamily="18" charset="0"/>
                            </a:rPr>
                            <m:t>𝝍</m:t>
                          </m:r>
                        </m:sub>
                      </m:sSub>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 </m:t>
                      </m:r>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𝒇</m:t>
                      </m:r>
                      <m:d>
                        <m:dPr>
                          <m:ctrl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ctrlPr>
                        </m:dPr>
                        <m:e>
                          <m:f>
                            <m:fPr>
                              <m:ctrl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ctrlPr>
                            </m:fPr>
                            <m:num>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𝟏</m:t>
                              </m:r>
                            </m:num>
                            <m:den>
                              <m:sSup>
                                <m:sSupPr>
                                  <m:ctrl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ctrlPr>
                                </m:sSupPr>
                                <m:e>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𝟐</m:t>
                                  </m:r>
                                </m:e>
                                <m:sup>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𝒋</m:t>
                                  </m:r>
                                </m:sup>
                              </m:sSup>
                            </m:den>
                          </m:f>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m:t>
                          </m:r>
                          <m:f>
                            <m:fPr>
                              <m:ctrlPr>
                                <a:rPr lang="en-US" altLang="zh-TW" b="1" i="1">
                                  <a:latin typeface="Cambria Math" panose="02040503050406030204" pitchFamily="18" charset="0"/>
                                  <a:ea typeface="STZhongsong" panose="02010600040101010101" pitchFamily="2" charset="-122"/>
                                  <a:cs typeface="Times New Roman" panose="02020603050405020304" pitchFamily="18" charset="0"/>
                                </a:rPr>
                              </m:ctrlPr>
                            </m:fPr>
                            <m:num>
                              <m:r>
                                <a:rPr lang="en-US" altLang="zh-TW" b="1" i="1">
                                  <a:latin typeface="Cambria Math" panose="02040503050406030204" pitchFamily="18" charset="0"/>
                                  <a:ea typeface="STZhongsong" panose="02010600040101010101" pitchFamily="2" charset="-122"/>
                                  <a:cs typeface="Times New Roman" panose="02020603050405020304" pitchFamily="18" charset="0"/>
                                </a:rPr>
                                <m:t>𝒌</m:t>
                              </m:r>
                            </m:num>
                            <m:den>
                              <m:sSup>
                                <m:sSupPr>
                                  <m:ctrlPr>
                                    <a:rPr lang="en-US" altLang="zh-TW" b="1" i="1">
                                      <a:latin typeface="Cambria Math" panose="02040503050406030204" pitchFamily="18" charset="0"/>
                                      <a:ea typeface="STZhongsong" panose="02010600040101010101" pitchFamily="2" charset="-122"/>
                                      <a:cs typeface="Times New Roman" panose="02020603050405020304" pitchFamily="18" charset="0"/>
                                    </a:rPr>
                                  </m:ctrlPr>
                                </m:sSupPr>
                                <m:e>
                                  <m:r>
                                    <a:rPr lang="en-US" altLang="zh-TW" b="1" i="1">
                                      <a:latin typeface="Cambria Math" panose="02040503050406030204" pitchFamily="18" charset="0"/>
                                      <a:ea typeface="STZhongsong" panose="02010600040101010101" pitchFamily="2" charset="-122"/>
                                      <a:cs typeface="Times New Roman" panose="02020603050405020304" pitchFamily="18" charset="0"/>
                                    </a:rPr>
                                    <m:t>𝟐</m:t>
                                  </m:r>
                                </m:e>
                                <m:sup>
                                  <m:r>
                                    <a:rPr lang="en-US" altLang="zh-TW" b="1" i="1">
                                      <a:latin typeface="Cambria Math" panose="02040503050406030204" pitchFamily="18" charset="0"/>
                                      <a:ea typeface="STZhongsong" panose="02010600040101010101" pitchFamily="2" charset="-122"/>
                                      <a:cs typeface="Times New Roman" panose="02020603050405020304" pitchFamily="18" charset="0"/>
                                    </a:rPr>
                                    <m:t>𝒋</m:t>
                                  </m:r>
                                </m:sup>
                              </m:sSup>
                            </m:den>
                          </m:f>
                        </m:e>
                      </m:d>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m:t>
                      </m:r>
                      <m:nary>
                        <m:naryPr>
                          <m:ctrl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ctrlPr>
                        </m:naryPr>
                        <m:sub>
                          <m:r>
                            <m:rPr>
                              <m:brk m:alnAt="23"/>
                            </m:r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m:t>
                          </m:r>
                          <m:r>
                            <a:rPr lang="en-US" altLang="zh-TW" b="1" i="1" smtClean="0">
                              <a:latin typeface="Cambria Math" panose="02040503050406030204" pitchFamily="18" charset="0"/>
                              <a:ea typeface="Cambria Math" panose="02040503050406030204" pitchFamily="18" charset="0"/>
                              <a:cs typeface="Times New Roman" panose="02020603050405020304" pitchFamily="18" charset="0"/>
                            </a:rPr>
                            <m:t>∞</m:t>
                          </m:r>
                        </m:sub>
                        <m:sup>
                          <m:r>
                            <a:rPr lang="en-US" altLang="zh-TW" b="1" i="1" smtClean="0">
                              <a:latin typeface="Cambria Math" panose="02040503050406030204" pitchFamily="18" charset="0"/>
                              <a:ea typeface="Cambria Math" panose="02040503050406030204" pitchFamily="18" charset="0"/>
                              <a:cs typeface="Times New Roman" panose="02020603050405020304" pitchFamily="18" charset="0"/>
                            </a:rPr>
                            <m:t>∞</m:t>
                          </m:r>
                        </m:sup>
                        <m:e>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𝒇</m:t>
                          </m:r>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m:t>
                          </m:r>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𝒕</m:t>
                          </m:r>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m:t>
                          </m:r>
                          <m:d>
                            <m:dPr>
                              <m:begChr m:val="{"/>
                              <m:endChr m:val="}"/>
                              <m:ctrl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ctrlPr>
                            </m:dPr>
                            <m:e>
                              <m:sSup>
                                <m:sSupPr>
                                  <m:ctrlPr>
                                    <a:rPr lang="en-US" altLang="zh-TW" b="1" i="1">
                                      <a:latin typeface="Cambria Math" panose="02040503050406030204" pitchFamily="18" charset="0"/>
                                      <a:ea typeface="STZhongsong" panose="02010600040101010101" pitchFamily="2" charset="-122"/>
                                      <a:cs typeface="Times New Roman" panose="02020603050405020304" pitchFamily="18" charset="0"/>
                                    </a:rPr>
                                  </m:ctrlPr>
                                </m:sSupPr>
                                <m:e>
                                  <m:r>
                                    <a:rPr lang="en-US" altLang="zh-TW" b="1" i="1">
                                      <a:latin typeface="Cambria Math" panose="02040503050406030204" pitchFamily="18" charset="0"/>
                                      <a:ea typeface="STZhongsong" panose="02010600040101010101" pitchFamily="2" charset="-122"/>
                                      <a:cs typeface="Times New Roman" panose="02020603050405020304" pitchFamily="18" charset="0"/>
                                    </a:rPr>
                                    <m:t>𝟐</m:t>
                                  </m:r>
                                </m:e>
                                <m:sup>
                                  <m:f>
                                    <m:fPr>
                                      <m:ctrl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ctrlPr>
                                    </m:fPr>
                                    <m:num>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𝒋</m:t>
                                      </m:r>
                                    </m:num>
                                    <m:den>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𝟐</m:t>
                                      </m:r>
                                    </m:den>
                                  </m:f>
                                </m:sup>
                              </m:sSup>
                              <m:r>
                                <a:rPr lang="zh-TW" altLang="en-US" b="1" i="1" smtClean="0">
                                  <a:latin typeface="Cambria Math" panose="02040503050406030204" pitchFamily="18" charset="0"/>
                                  <a:ea typeface="STZhongsong" panose="02010600040101010101" pitchFamily="2" charset="-122"/>
                                  <a:cs typeface="Times New Roman" panose="02020603050405020304" pitchFamily="18" charset="0"/>
                                </a:rPr>
                                <m:t>𝝍</m:t>
                              </m:r>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m:t>
                              </m:r>
                              <m:sSup>
                                <m:sSupPr>
                                  <m:ctrlPr>
                                    <a:rPr lang="en-US" altLang="zh-TW" b="1" i="1">
                                      <a:latin typeface="Cambria Math" panose="02040503050406030204" pitchFamily="18" charset="0"/>
                                      <a:ea typeface="STZhongsong" panose="02010600040101010101" pitchFamily="2" charset="-122"/>
                                      <a:cs typeface="Times New Roman" panose="02020603050405020304" pitchFamily="18" charset="0"/>
                                    </a:rPr>
                                  </m:ctrlPr>
                                </m:sSupPr>
                                <m:e>
                                  <m:r>
                                    <a:rPr lang="en-US" altLang="zh-TW" b="1" i="1">
                                      <a:latin typeface="Cambria Math" panose="02040503050406030204" pitchFamily="18" charset="0"/>
                                      <a:ea typeface="STZhongsong" panose="02010600040101010101" pitchFamily="2" charset="-122"/>
                                      <a:cs typeface="Times New Roman" panose="02020603050405020304" pitchFamily="18" charset="0"/>
                                    </a:rPr>
                                    <m:t>𝟐</m:t>
                                  </m:r>
                                </m:e>
                                <m:sup>
                                  <m:r>
                                    <a:rPr lang="en-US" altLang="zh-TW" b="1" i="1">
                                      <a:latin typeface="Cambria Math" panose="02040503050406030204" pitchFamily="18" charset="0"/>
                                      <a:ea typeface="STZhongsong" panose="02010600040101010101" pitchFamily="2" charset="-122"/>
                                      <a:cs typeface="Times New Roman" panose="02020603050405020304" pitchFamily="18" charset="0"/>
                                    </a:rPr>
                                    <m:t>𝒋</m:t>
                                  </m:r>
                                </m:sup>
                              </m:sSup>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𝒕</m:t>
                              </m:r>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m:t>
                              </m:r>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𝒌</m:t>
                              </m:r>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m:t>
                              </m:r>
                            </m:e>
                          </m:d>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𝒅𝒕</m:t>
                          </m:r>
                        </m:e>
                      </m:nary>
                    </m:oMath>
                  </m:oMathPara>
                </a14:m>
                <a:endParaRPr lang="zh-TW" altLang="en-US" b="1" dirty="0">
                  <a:latin typeface="STZhongsong" panose="02010600040101010101" pitchFamily="2" charset="-122"/>
                  <a:ea typeface="STZhongsong" panose="02010600040101010101" pitchFamily="2" charset="-122"/>
                  <a:cs typeface="Times New Roman" panose="02020603050405020304" pitchFamily="18" charset="0"/>
                </a:endParaRPr>
              </a:p>
            </p:txBody>
          </p:sp>
        </mc:Choice>
        <mc:Fallback xmlns="">
          <p:sp>
            <p:nvSpPr>
              <p:cNvPr id="14" name="文字方塊 13">
                <a:extLst>
                  <a:ext uri="{FF2B5EF4-FFF2-40B4-BE49-F238E27FC236}">
                    <a16:creationId xmlns:a16="http://schemas.microsoft.com/office/drawing/2014/main" id="{EA2B42B0-A87D-477E-B9AF-5F7C7B9AE1D1}"/>
                  </a:ext>
                </a:extLst>
              </p:cNvPr>
              <p:cNvSpPr txBox="1">
                <a:spLocks noRot="1" noChangeAspect="1" noMove="1" noResize="1" noEditPoints="1" noAdjustHandles="1" noChangeArrowheads="1" noChangeShapeType="1" noTextEdit="1"/>
              </p:cNvSpPr>
              <p:nvPr/>
            </p:nvSpPr>
            <p:spPr>
              <a:xfrm>
                <a:off x="1904915" y="4230906"/>
                <a:ext cx="4479047" cy="622350"/>
              </a:xfrm>
              <a:prstGeom prst="rect">
                <a:avLst/>
              </a:prstGeom>
              <a:blipFill>
                <a:blip r:embed="rId4"/>
                <a:stretch>
                  <a:fillRect/>
                </a:stretch>
              </a:blipFill>
            </p:spPr>
            <p:txBody>
              <a:bodyPr/>
              <a:lstStyle/>
              <a:p>
                <a:r>
                  <a:rPr lang="zh-TW" altLang="en-US">
                    <a:noFill/>
                  </a:rPr>
                  <a:t> </a:t>
                </a:r>
              </a:p>
            </p:txBody>
          </p:sp>
        </mc:Fallback>
      </mc:AlternateContent>
      <p:pic>
        <p:nvPicPr>
          <p:cNvPr id="3" name="圖片 2">
            <a:extLst>
              <a:ext uri="{FF2B5EF4-FFF2-40B4-BE49-F238E27FC236}">
                <a16:creationId xmlns:a16="http://schemas.microsoft.com/office/drawing/2014/main" id="{E541B7B4-8A20-4BD6-9955-292086A900F9}"/>
              </a:ext>
            </a:extLst>
          </p:cNvPr>
          <p:cNvPicPr>
            <a:picLocks noChangeAspect="1"/>
          </p:cNvPicPr>
          <p:nvPr/>
        </p:nvPicPr>
        <p:blipFill>
          <a:blip r:embed="rId5"/>
          <a:stretch>
            <a:fillRect/>
          </a:stretch>
        </p:blipFill>
        <p:spPr>
          <a:xfrm>
            <a:off x="7791031" y="3950308"/>
            <a:ext cx="3516333" cy="1962685"/>
          </a:xfrm>
          <a:prstGeom prst="rect">
            <a:avLst/>
          </a:prstGeom>
        </p:spPr>
      </p:pic>
    </p:spTree>
    <p:extLst>
      <p:ext uri="{BB962C8B-B14F-4D97-AF65-F5344CB8AC3E}">
        <p14:creationId xmlns:p14="http://schemas.microsoft.com/office/powerpoint/2010/main" val="142917884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Theory</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矩形 1">
            <a:extLst>
              <a:ext uri="{FF2B5EF4-FFF2-40B4-BE49-F238E27FC236}">
                <a16:creationId xmlns:a16="http://schemas.microsoft.com/office/drawing/2014/main" id="{01D365CE-DC2E-42A1-A8CA-8F505FA1104E}"/>
              </a:ext>
            </a:extLst>
          </p:cNvPr>
          <p:cNvSpPr/>
          <p:nvPr/>
        </p:nvSpPr>
        <p:spPr>
          <a:xfrm>
            <a:off x="884636" y="1962670"/>
            <a:ext cx="10656054" cy="4154984"/>
          </a:xfrm>
          <a:prstGeom prst="rect">
            <a:avLst/>
          </a:prstGeom>
        </p:spPr>
        <p:txBody>
          <a:bodyPr wrap="square">
            <a:spAutoFit/>
          </a:bodyPr>
          <a:lstStyle/>
          <a:p>
            <a:pPr lvl="0">
              <a:spcAft>
                <a:spcPts val="0"/>
              </a:spcAft>
              <a:buSzPts val="1200"/>
              <a:tabLst>
                <a:tab pos="381000" algn="l"/>
                <a:tab pos="381635" algn="l"/>
              </a:tabLst>
            </a:pPr>
            <a:r>
              <a:rPr lang="zh-TW" altLang="en-US" sz="2400" kern="0" dirty="0">
                <a:uFill>
                  <a:solidFill>
                    <a:srgbClr val="000000"/>
                  </a:solidFill>
                </a:uFill>
                <a:latin typeface="STZhongsong" panose="02010600040101010101" pitchFamily="2" charset="-122"/>
                <a:ea typeface="STZhongsong" panose="02010600040101010101" pitchFamily="2" charset="-122"/>
              </a:rPr>
              <a:t>小波分析通常用於將訊號分解為高頻與低頻部分，其中低頻部分通常包含重要特徵，而高頻部分則添加一些韻味或色調。以人聲為例，去除高頻部分仍可保留語言內容，但過多移除低頻成分會導致無法理解。</a:t>
            </a:r>
            <a:endParaRPr lang="en-US" altLang="zh-TW" sz="2400" kern="0" dirty="0">
              <a:uFill>
                <a:solidFill>
                  <a:srgbClr val="000000"/>
                </a:solidFill>
              </a:uFill>
              <a:latin typeface="STZhongsong" panose="02010600040101010101" pitchFamily="2" charset="-122"/>
              <a:ea typeface="STZhongsong" panose="02010600040101010101" pitchFamily="2" charset="-122"/>
            </a:endParaRPr>
          </a:p>
          <a:p>
            <a:pPr lvl="0">
              <a:spcAft>
                <a:spcPts val="0"/>
              </a:spcAft>
              <a:buSzPts val="1200"/>
              <a:tabLst>
                <a:tab pos="381000" algn="l"/>
                <a:tab pos="381635" algn="l"/>
              </a:tabLst>
            </a:pPr>
            <a:endParaRPr lang="en-US" altLang="zh-TW" sz="2400" kern="0" dirty="0">
              <a:uFill>
                <a:solidFill>
                  <a:srgbClr val="000000"/>
                </a:solidFill>
              </a:uFill>
              <a:latin typeface="STZhongsong" panose="02010600040101010101" pitchFamily="2" charset="-122"/>
              <a:ea typeface="STZhongsong" panose="02010600040101010101" pitchFamily="2" charset="-122"/>
            </a:endParaRPr>
          </a:p>
          <a:p>
            <a:pPr lvl="0">
              <a:spcAft>
                <a:spcPts val="0"/>
              </a:spcAft>
              <a:buSzPts val="1200"/>
              <a:tabLst>
                <a:tab pos="381000" algn="l"/>
                <a:tab pos="381635" algn="l"/>
              </a:tabLst>
            </a:pPr>
            <a:r>
              <a:rPr lang="zh-TW" altLang="en-US" sz="2400" kern="0" dirty="0">
                <a:uFill>
                  <a:solidFill>
                    <a:srgbClr val="000000"/>
                  </a:solidFill>
                </a:uFill>
                <a:latin typeface="STZhongsong" panose="02010600040101010101" pitchFamily="2" charset="-122"/>
                <a:ea typeface="STZhongsong" panose="02010600040101010101" pitchFamily="2" charset="-122"/>
              </a:rPr>
              <a:t>小波分析涉及「近似」（高尺度、低頻）與「細部」（低尺度、高頻），這種分解過程可迭代進行，形成小波分解樹。</a:t>
            </a:r>
            <a:endParaRPr lang="en-US" altLang="zh-TW" sz="2400" kern="0" dirty="0">
              <a:uFill>
                <a:solidFill>
                  <a:srgbClr val="000000"/>
                </a:solidFill>
              </a:uFill>
              <a:latin typeface="STZhongsong" panose="02010600040101010101" pitchFamily="2" charset="-122"/>
              <a:ea typeface="STZhongsong" panose="02010600040101010101" pitchFamily="2" charset="-122"/>
            </a:endParaRPr>
          </a:p>
          <a:p>
            <a:pPr lvl="0">
              <a:spcAft>
                <a:spcPts val="0"/>
              </a:spcAft>
              <a:buSzPts val="1200"/>
              <a:tabLst>
                <a:tab pos="381000" algn="l"/>
                <a:tab pos="381635" algn="l"/>
              </a:tabLst>
            </a:pPr>
            <a:endParaRPr lang="en-US" altLang="zh-TW" sz="2400" kern="0" dirty="0">
              <a:uFill>
                <a:solidFill>
                  <a:srgbClr val="000000"/>
                </a:solidFill>
              </a:uFill>
              <a:latin typeface="STZhongsong" panose="02010600040101010101" pitchFamily="2" charset="-122"/>
              <a:ea typeface="STZhongsong" panose="02010600040101010101" pitchFamily="2" charset="-122"/>
            </a:endParaRPr>
          </a:p>
          <a:p>
            <a:pPr lvl="0">
              <a:spcAft>
                <a:spcPts val="0"/>
              </a:spcAft>
              <a:buSzPts val="1200"/>
              <a:tabLst>
                <a:tab pos="381000" algn="l"/>
                <a:tab pos="381635" algn="l"/>
              </a:tabLst>
            </a:pPr>
            <a:r>
              <a:rPr lang="zh-TW" altLang="en-US" sz="2400" kern="0" dirty="0">
                <a:uFill>
                  <a:solidFill>
                    <a:srgbClr val="000000"/>
                  </a:solidFill>
                </a:uFill>
                <a:latin typeface="STZhongsong" panose="02010600040101010101" pitchFamily="2" charset="-122"/>
                <a:ea typeface="STZhongsong" panose="02010600040101010101" pitchFamily="2" charset="-122"/>
              </a:rPr>
              <a:t>根據多尺度分解，訊號可由上而下或由下而上合成，</a:t>
            </a:r>
            <a:endParaRPr lang="en-US" altLang="zh-TW" sz="2400" kern="0" dirty="0">
              <a:uFill>
                <a:solidFill>
                  <a:srgbClr val="000000"/>
                </a:solidFill>
              </a:uFill>
              <a:latin typeface="STZhongsong" panose="02010600040101010101" pitchFamily="2" charset="-122"/>
              <a:ea typeface="STZhongsong" panose="02010600040101010101" pitchFamily="2" charset="-122"/>
            </a:endParaRPr>
          </a:p>
          <a:p>
            <a:pPr lvl="0">
              <a:spcAft>
                <a:spcPts val="0"/>
              </a:spcAft>
              <a:buSzPts val="1200"/>
              <a:tabLst>
                <a:tab pos="381000" algn="l"/>
                <a:tab pos="381635" algn="l"/>
              </a:tabLst>
            </a:pPr>
            <a:r>
              <a:rPr lang="zh-TW" altLang="en-US" sz="2400" kern="0" dirty="0">
                <a:uFill>
                  <a:solidFill>
                    <a:srgbClr val="000000"/>
                  </a:solidFill>
                </a:uFill>
                <a:latin typeface="STZhongsong" panose="02010600040101010101" pitchFamily="2" charset="-122"/>
                <a:ea typeface="STZhongsong" panose="02010600040101010101" pitchFamily="2" charset="-122"/>
              </a:rPr>
              <a:t>並由分解樹中的近似和細部部分組成。這反映在多尺</a:t>
            </a:r>
            <a:endParaRPr lang="en-US" altLang="zh-TW" sz="2400" kern="0" dirty="0">
              <a:uFill>
                <a:solidFill>
                  <a:srgbClr val="000000"/>
                </a:solidFill>
              </a:uFill>
              <a:latin typeface="STZhongsong" panose="02010600040101010101" pitchFamily="2" charset="-122"/>
              <a:ea typeface="STZhongsong" panose="02010600040101010101" pitchFamily="2" charset="-122"/>
            </a:endParaRPr>
          </a:p>
          <a:p>
            <a:pPr lvl="0">
              <a:spcAft>
                <a:spcPts val="0"/>
              </a:spcAft>
              <a:buSzPts val="1200"/>
              <a:tabLst>
                <a:tab pos="381000" algn="l"/>
                <a:tab pos="381635" algn="l"/>
              </a:tabLst>
            </a:pPr>
            <a:r>
              <a:rPr lang="zh-TW" altLang="en-US" sz="2400" kern="0" dirty="0">
                <a:uFill>
                  <a:solidFill>
                    <a:srgbClr val="000000"/>
                  </a:solidFill>
                </a:uFill>
                <a:latin typeface="STZhongsong" panose="02010600040101010101" pitchFamily="2" charset="-122"/>
                <a:ea typeface="STZhongsong" panose="02010600040101010101" pitchFamily="2" charset="-122"/>
              </a:rPr>
              <a:t>度解析分析</a:t>
            </a:r>
            <a:r>
              <a:rPr lang="en-US" altLang="zh-TW" sz="2400" kern="0" dirty="0">
                <a:uFill>
                  <a:solidFill>
                    <a:srgbClr val="000000"/>
                  </a:solidFill>
                </a:uFill>
                <a:latin typeface="STZhongsong" panose="02010600040101010101" pitchFamily="2" charset="-122"/>
                <a:ea typeface="STZhongsong" panose="02010600040101010101" pitchFamily="2" charset="-122"/>
              </a:rPr>
              <a:t>(MRA) </a:t>
            </a:r>
            <a:r>
              <a:rPr lang="zh-TW" altLang="en-US" sz="2400" kern="0" dirty="0">
                <a:uFill>
                  <a:solidFill>
                    <a:srgbClr val="000000"/>
                  </a:solidFill>
                </a:uFill>
                <a:latin typeface="STZhongsong" panose="02010600040101010101" pitchFamily="2" charset="-122"/>
                <a:ea typeface="STZhongsong" panose="02010600040101010101" pitchFamily="2" charset="-122"/>
              </a:rPr>
              <a:t>中，近似部分是尺度空間的</a:t>
            </a:r>
            <a:endParaRPr lang="en-US" altLang="zh-TW" sz="2400" kern="0" dirty="0">
              <a:uFill>
                <a:solidFill>
                  <a:srgbClr val="000000"/>
                </a:solidFill>
              </a:uFill>
              <a:latin typeface="STZhongsong" panose="02010600040101010101" pitchFamily="2" charset="-122"/>
              <a:ea typeface="STZhongsong" panose="02010600040101010101" pitchFamily="2" charset="-122"/>
            </a:endParaRPr>
          </a:p>
          <a:p>
            <a:pPr lvl="0">
              <a:spcAft>
                <a:spcPts val="0"/>
              </a:spcAft>
              <a:buSzPts val="1200"/>
              <a:tabLst>
                <a:tab pos="381000" algn="l"/>
                <a:tab pos="381635" algn="l"/>
              </a:tabLst>
            </a:pPr>
            <a:r>
              <a:rPr lang="zh-TW" altLang="en-US" sz="2400" kern="0" dirty="0">
                <a:uFill>
                  <a:solidFill>
                    <a:srgbClr val="000000"/>
                  </a:solidFill>
                </a:uFill>
                <a:latin typeface="STZhongsong" panose="02010600040101010101" pitchFamily="2" charset="-122"/>
                <a:ea typeface="STZhongsong" panose="02010600040101010101" pitchFamily="2" charset="-122"/>
              </a:rPr>
              <a:t>「增量」，而細部則是小波空間的「差異」。</a:t>
            </a:r>
            <a:endParaRPr lang="zh-TW" altLang="zh-TW" sz="2400" dirty="0">
              <a:latin typeface="STZhongsong" panose="02010600040101010101" pitchFamily="2" charset="-122"/>
              <a:ea typeface="STZhongsong" panose="02010600040101010101" pitchFamily="2" charset="-122"/>
              <a:cs typeface="SimSun" panose="02010600030101010101" pitchFamily="2" charset="-122"/>
            </a:endParaRPr>
          </a:p>
        </p:txBody>
      </p:sp>
      <p:pic>
        <p:nvPicPr>
          <p:cNvPr id="11" name="圖片 10">
            <a:extLst>
              <a:ext uri="{FF2B5EF4-FFF2-40B4-BE49-F238E27FC236}">
                <a16:creationId xmlns:a16="http://schemas.microsoft.com/office/drawing/2014/main" id="{E32DB22D-25AA-47D3-92C7-141C1654951F}"/>
              </a:ext>
            </a:extLst>
          </p:cNvPr>
          <p:cNvPicPr>
            <a:picLocks noChangeAspect="1"/>
          </p:cNvPicPr>
          <p:nvPr/>
        </p:nvPicPr>
        <p:blipFill rotWithShape="1">
          <a:blip r:embed="rId3"/>
          <a:srcRect b="16240"/>
          <a:stretch/>
        </p:blipFill>
        <p:spPr>
          <a:xfrm>
            <a:off x="8145947" y="3924021"/>
            <a:ext cx="3394744" cy="2193633"/>
          </a:xfrm>
          <a:prstGeom prst="rect">
            <a:avLst/>
          </a:prstGeom>
        </p:spPr>
      </p:pic>
    </p:spTree>
    <p:extLst>
      <p:ext uri="{BB962C8B-B14F-4D97-AF65-F5344CB8AC3E}">
        <p14:creationId xmlns:p14="http://schemas.microsoft.com/office/powerpoint/2010/main" val="352841961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Theory</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85FED244-6B5A-4BF3-A35E-C9B2C77345F7}"/>
                  </a:ext>
                </a:extLst>
              </p:cNvPr>
              <p:cNvSpPr/>
              <p:nvPr/>
            </p:nvSpPr>
            <p:spPr>
              <a:xfrm>
                <a:off x="350844" y="2358537"/>
                <a:ext cx="11490310" cy="3388107"/>
              </a:xfrm>
              <a:prstGeom prst="rect">
                <a:avLst/>
              </a:prstGeom>
            </p:spPr>
            <p:txBody>
              <a:bodyPr wrap="square">
                <a:spAutoFit/>
              </a:bodyPr>
              <a:lstStyle/>
              <a:p>
                <a:r>
                  <a:rPr lang="zh-TW" altLang="en-US" sz="2400" dirty="0">
                    <a:latin typeface="STZhongsong" panose="02010600040101010101" pitchFamily="2" charset="-122"/>
                    <a:ea typeface="STZhongsong" panose="02010600040101010101" pitchFamily="2" charset="-122"/>
                  </a:rPr>
                  <a:t>藉由小波分解與多尺度解析的概念，將平滑後的訊號Cp加上所有的階層之差異項</a:t>
                </a:r>
              </a:p>
              <a:p>
                <a14:m>
                  <m:oMath xmlns:m="http://schemas.openxmlformats.org/officeDocument/2006/math">
                    <m:sSub>
                      <m:sSubPr>
                        <m:ctrlPr>
                          <a:rPr lang="en-US" altLang="zh-TW" sz="2400" i="1">
                            <a:latin typeface="Cambria Math" panose="02040503050406030204" pitchFamily="18" charset="0"/>
                            <a:ea typeface="STZhongsong" panose="02010600040101010101" pitchFamily="2" charset="-122"/>
                          </a:rPr>
                        </m:ctrlPr>
                      </m:sSubPr>
                      <m:e>
                        <m:r>
                          <a:rPr lang="en-US" altLang="zh-TW" sz="2400" i="1">
                            <a:latin typeface="Cambria Math" panose="02040503050406030204" pitchFamily="18" charset="0"/>
                            <a:ea typeface="STZhongsong" panose="02010600040101010101" pitchFamily="2" charset="-122"/>
                          </a:rPr>
                          <m:t>𝑤</m:t>
                        </m:r>
                      </m:e>
                      <m:sub>
                        <m:r>
                          <a:rPr lang="en-US" altLang="zh-TW" sz="2400" i="1">
                            <a:latin typeface="Cambria Math" panose="02040503050406030204" pitchFamily="18" charset="0"/>
                            <a:ea typeface="STZhongsong" panose="02010600040101010101" pitchFamily="2" charset="-122"/>
                          </a:rPr>
                          <m:t>𝑗</m:t>
                        </m:r>
                      </m:sub>
                    </m:sSub>
                    <m:r>
                      <a:rPr lang="en-US" altLang="zh-TW" sz="2400" i="1">
                        <a:latin typeface="Cambria Math" panose="02040503050406030204" pitchFamily="18" charset="0"/>
                        <a:ea typeface="STZhongsong" panose="02010600040101010101" pitchFamily="2" charset="-122"/>
                      </a:rPr>
                      <m:t> </m:t>
                    </m:r>
                  </m:oMath>
                </a14:m>
                <a:r>
                  <a:rPr lang="zh-TW" altLang="en-US" sz="2400" dirty="0">
                    <a:latin typeface="STZhongsong" panose="02010600040101010101" pitchFamily="2" charset="-122"/>
                    <a:ea typeface="STZhongsong" panose="02010600040101010101" pitchFamily="2" charset="-122"/>
                  </a:rPr>
                  <a:t>；我們可以得到原始訊號</a:t>
                </a:r>
                <a14:m>
                  <m:oMath xmlns:m="http://schemas.openxmlformats.org/officeDocument/2006/math">
                    <m:sSub>
                      <m:sSubPr>
                        <m:ctrlPr>
                          <a:rPr lang="en-US" altLang="zh-TW" sz="2400" i="1">
                            <a:latin typeface="Cambria Math" panose="02040503050406030204" pitchFamily="18" charset="0"/>
                            <a:ea typeface="STZhongsong" panose="02010600040101010101" pitchFamily="2" charset="-122"/>
                          </a:rPr>
                        </m:ctrlPr>
                      </m:sSubPr>
                      <m:e>
                        <m:r>
                          <a:rPr lang="en-US" altLang="zh-TW" sz="2400" i="1">
                            <a:latin typeface="Cambria Math" panose="02040503050406030204" pitchFamily="18" charset="0"/>
                            <a:ea typeface="STZhongsong" panose="02010600040101010101" pitchFamily="2" charset="-122"/>
                          </a:rPr>
                          <m:t>𝑐</m:t>
                        </m:r>
                      </m:e>
                      <m:sub>
                        <m:r>
                          <a:rPr lang="en-US" altLang="zh-TW" sz="2400" i="1">
                            <a:latin typeface="Cambria Math" panose="02040503050406030204" pitchFamily="18" charset="0"/>
                            <a:ea typeface="STZhongsong" panose="02010600040101010101" pitchFamily="2" charset="-122"/>
                          </a:rPr>
                          <m:t>0</m:t>
                        </m:r>
                      </m:sub>
                    </m:sSub>
                    <m:r>
                      <a:rPr lang="en-US" altLang="zh-TW" sz="2400" i="1">
                        <a:latin typeface="Cambria Math" panose="02040503050406030204" pitchFamily="18" charset="0"/>
                        <a:ea typeface="STZhongsong" panose="02010600040101010101" pitchFamily="2" charset="-122"/>
                      </a:rPr>
                      <m:t> </m:t>
                    </m:r>
                  </m:oMath>
                </a14:m>
                <a:r>
                  <a:rPr lang="en-US" altLang="zh-TW" sz="2400" dirty="0">
                    <a:latin typeface="STZhongsong" panose="02010600040101010101" pitchFamily="2" charset="-122"/>
                    <a:ea typeface="STZhongsong" panose="02010600040101010101" pitchFamily="2" charset="-122"/>
                  </a:rPr>
                  <a:t>,</a:t>
                </a:r>
                <a:r>
                  <a:rPr lang="zh-TW" altLang="en-US" sz="2400" dirty="0">
                    <a:latin typeface="STZhongsong" panose="02010600040101010101" pitchFamily="2" charset="-122"/>
                    <a:ea typeface="STZhongsong" panose="02010600040101010101" pitchFamily="2" charset="-122"/>
                  </a:rPr>
                  <a:t>以這些小波係數項組合而成的級數展開式，表示如下：</a:t>
                </a:r>
                <a:endParaRPr lang="en-US" altLang="zh-TW" sz="2400" dirty="0">
                  <a:latin typeface="STZhongsong" panose="02010600040101010101" pitchFamily="2" charset="-122"/>
                  <a:ea typeface="STZhongsong" panose="02010600040101010101" pitchFamily="2" charset="-122"/>
                </a:endParaRPr>
              </a:p>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STZhongsong" panose="02010600040101010101" pitchFamily="2" charset="-122"/>
                            </a:rPr>
                          </m:ctrlPr>
                        </m:sSubPr>
                        <m:e>
                          <m:r>
                            <a:rPr lang="en-US" altLang="zh-TW" sz="2400" b="0" i="1" smtClean="0">
                              <a:latin typeface="Cambria Math" panose="02040503050406030204" pitchFamily="18" charset="0"/>
                              <a:ea typeface="STZhongsong" panose="02010600040101010101" pitchFamily="2" charset="-122"/>
                            </a:rPr>
                            <m:t>𝑐</m:t>
                          </m:r>
                        </m:e>
                        <m:sub>
                          <m:r>
                            <a:rPr lang="en-US" altLang="zh-TW" sz="2400" b="0" i="1" smtClean="0">
                              <a:latin typeface="Cambria Math" panose="02040503050406030204" pitchFamily="18" charset="0"/>
                              <a:ea typeface="STZhongsong" panose="02010600040101010101" pitchFamily="2" charset="-122"/>
                            </a:rPr>
                            <m:t>0</m:t>
                          </m:r>
                        </m:sub>
                      </m:sSub>
                      <m:d>
                        <m:dPr>
                          <m:ctrlPr>
                            <a:rPr lang="en-US" altLang="zh-TW" sz="2400" b="0" i="1" smtClean="0">
                              <a:latin typeface="Cambria Math" panose="02040503050406030204" pitchFamily="18" charset="0"/>
                              <a:ea typeface="STZhongsong" panose="02010600040101010101" pitchFamily="2" charset="-122"/>
                            </a:rPr>
                          </m:ctrlPr>
                        </m:dPr>
                        <m:e>
                          <m:r>
                            <a:rPr lang="en-US" altLang="zh-TW" sz="2400" b="0" i="1" smtClean="0">
                              <a:latin typeface="Cambria Math" panose="02040503050406030204" pitchFamily="18" charset="0"/>
                              <a:ea typeface="STZhongsong" panose="02010600040101010101" pitchFamily="2" charset="-122"/>
                            </a:rPr>
                            <m:t>𝑘</m:t>
                          </m:r>
                        </m:e>
                      </m:d>
                      <m:r>
                        <a:rPr lang="en-US" altLang="zh-TW" sz="2400" b="0" i="1" smtClean="0">
                          <a:latin typeface="Cambria Math" panose="02040503050406030204" pitchFamily="18" charset="0"/>
                          <a:ea typeface="STZhongsong" panose="02010600040101010101" pitchFamily="2" charset="-122"/>
                        </a:rPr>
                        <m:t>=</m:t>
                      </m:r>
                      <m:sSub>
                        <m:sSubPr>
                          <m:ctrlPr>
                            <a:rPr lang="en-US" altLang="zh-TW" sz="2400" b="0" i="1" smtClean="0">
                              <a:latin typeface="Cambria Math" panose="02040503050406030204" pitchFamily="18" charset="0"/>
                              <a:ea typeface="STZhongsong" panose="02010600040101010101" pitchFamily="2" charset="-122"/>
                            </a:rPr>
                          </m:ctrlPr>
                        </m:sSubPr>
                        <m:e>
                          <m:r>
                            <a:rPr lang="en-US" altLang="zh-TW" sz="2400" b="0" i="1" smtClean="0">
                              <a:latin typeface="Cambria Math" panose="02040503050406030204" pitchFamily="18" charset="0"/>
                              <a:ea typeface="STZhongsong" panose="02010600040101010101" pitchFamily="2" charset="-122"/>
                            </a:rPr>
                            <m:t>𝑐</m:t>
                          </m:r>
                        </m:e>
                        <m:sub>
                          <m:r>
                            <a:rPr lang="en-US" altLang="zh-TW" sz="2400" b="0" i="1" smtClean="0">
                              <a:latin typeface="Cambria Math" panose="02040503050406030204" pitchFamily="18" charset="0"/>
                              <a:ea typeface="STZhongsong" panose="02010600040101010101" pitchFamily="2" charset="-122"/>
                            </a:rPr>
                            <m:t>𝑝</m:t>
                          </m:r>
                        </m:sub>
                      </m:sSub>
                      <m:r>
                        <a:rPr lang="en-US" altLang="zh-TW" sz="2400" b="0" i="1" smtClean="0">
                          <a:latin typeface="Cambria Math" panose="02040503050406030204" pitchFamily="18" charset="0"/>
                          <a:ea typeface="STZhongsong" panose="02010600040101010101" pitchFamily="2" charset="-122"/>
                        </a:rPr>
                        <m:t>+</m:t>
                      </m:r>
                      <m:nary>
                        <m:naryPr>
                          <m:chr m:val="∑"/>
                          <m:ctrlPr>
                            <a:rPr lang="en-US" altLang="zh-TW" sz="2400" b="0" i="1" smtClean="0">
                              <a:latin typeface="Cambria Math" panose="02040503050406030204" pitchFamily="18" charset="0"/>
                              <a:ea typeface="STZhongsong" panose="02010600040101010101" pitchFamily="2" charset="-122"/>
                            </a:rPr>
                          </m:ctrlPr>
                        </m:naryPr>
                        <m:sub>
                          <m:r>
                            <m:rPr>
                              <m:brk m:alnAt="23"/>
                            </m:rPr>
                            <a:rPr lang="en-US" altLang="zh-TW" sz="2400" b="0" i="1" smtClean="0">
                              <a:latin typeface="Cambria Math" panose="02040503050406030204" pitchFamily="18" charset="0"/>
                              <a:ea typeface="STZhongsong" panose="02010600040101010101" pitchFamily="2" charset="-122"/>
                            </a:rPr>
                            <m:t>𝑗</m:t>
                          </m:r>
                          <m:r>
                            <a:rPr lang="en-US" altLang="zh-TW" sz="2400" b="0" i="1" smtClean="0">
                              <a:latin typeface="Cambria Math" panose="02040503050406030204" pitchFamily="18" charset="0"/>
                              <a:ea typeface="STZhongsong" panose="02010600040101010101" pitchFamily="2" charset="-122"/>
                            </a:rPr>
                            <m:t>=1</m:t>
                          </m:r>
                        </m:sub>
                        <m:sup>
                          <m:r>
                            <a:rPr lang="en-US" altLang="zh-TW" sz="2400" b="0" i="1" smtClean="0">
                              <a:latin typeface="Cambria Math" panose="02040503050406030204" pitchFamily="18" charset="0"/>
                              <a:ea typeface="STZhongsong" panose="02010600040101010101" pitchFamily="2" charset="-122"/>
                            </a:rPr>
                            <m:t>𝑝</m:t>
                          </m:r>
                        </m:sup>
                        <m:e>
                          <m:sSub>
                            <m:sSubPr>
                              <m:ctrlPr>
                                <a:rPr lang="en-US" altLang="zh-TW" sz="2400" b="0" i="1" smtClean="0">
                                  <a:latin typeface="Cambria Math" panose="02040503050406030204" pitchFamily="18" charset="0"/>
                                  <a:ea typeface="STZhongsong" panose="02010600040101010101" pitchFamily="2" charset="-122"/>
                                </a:rPr>
                              </m:ctrlPr>
                            </m:sSubPr>
                            <m:e>
                              <m:r>
                                <a:rPr lang="en-US" altLang="zh-TW" sz="2400" b="0" i="1" smtClean="0">
                                  <a:latin typeface="Cambria Math" panose="02040503050406030204" pitchFamily="18" charset="0"/>
                                  <a:ea typeface="STZhongsong" panose="02010600040101010101" pitchFamily="2" charset="-122"/>
                                </a:rPr>
                                <m:t>𝑤</m:t>
                              </m:r>
                            </m:e>
                            <m:sub>
                              <m:r>
                                <a:rPr lang="en-US" altLang="zh-TW" sz="2400" b="0" i="1" smtClean="0">
                                  <a:latin typeface="Cambria Math" panose="02040503050406030204" pitchFamily="18" charset="0"/>
                                  <a:ea typeface="STZhongsong" panose="02010600040101010101" pitchFamily="2" charset="-122"/>
                                </a:rPr>
                                <m:t>𝑗</m:t>
                              </m:r>
                            </m:sub>
                          </m:sSub>
                          <m:r>
                            <a:rPr lang="en-US" altLang="zh-TW" sz="2400" b="0" i="1" smtClean="0">
                              <a:latin typeface="Cambria Math" panose="02040503050406030204" pitchFamily="18" charset="0"/>
                              <a:ea typeface="STZhongsong" panose="02010600040101010101" pitchFamily="2" charset="-122"/>
                            </a:rPr>
                            <m:t>(</m:t>
                          </m:r>
                          <m:r>
                            <a:rPr lang="en-US" altLang="zh-TW" sz="2400" b="0" i="1" smtClean="0">
                              <a:latin typeface="Cambria Math" panose="02040503050406030204" pitchFamily="18" charset="0"/>
                              <a:ea typeface="STZhongsong" panose="02010600040101010101" pitchFamily="2" charset="-122"/>
                            </a:rPr>
                            <m:t>𝑘</m:t>
                          </m:r>
                          <m:r>
                            <a:rPr lang="en-US" altLang="zh-TW" sz="2400" b="0" i="1" smtClean="0">
                              <a:latin typeface="Cambria Math" panose="02040503050406030204" pitchFamily="18" charset="0"/>
                              <a:ea typeface="STZhongsong" panose="02010600040101010101" pitchFamily="2" charset="-122"/>
                            </a:rPr>
                            <m:t>)</m:t>
                          </m:r>
                        </m:e>
                      </m:nary>
                      <m:r>
                        <a:rPr lang="en-US" altLang="zh-TW" sz="2400" b="0" i="1" smtClean="0">
                          <a:latin typeface="Cambria Math" panose="02040503050406030204" pitchFamily="18" charset="0"/>
                          <a:ea typeface="STZhongsong" panose="02010600040101010101" pitchFamily="2" charset="-122"/>
                        </a:rPr>
                        <m:t> , </m:t>
                      </m:r>
                      <m:sSub>
                        <m:sSubPr>
                          <m:ctrlPr>
                            <a:rPr lang="en-US" altLang="zh-TW" sz="2400" b="0" i="1" smtClean="0">
                              <a:latin typeface="Cambria Math" panose="02040503050406030204" pitchFamily="18" charset="0"/>
                              <a:ea typeface="STZhongsong" panose="02010600040101010101" pitchFamily="2" charset="-122"/>
                            </a:rPr>
                          </m:ctrlPr>
                        </m:sSubPr>
                        <m:e>
                          <m:r>
                            <a:rPr lang="en-US" altLang="zh-TW" sz="2400" b="0" i="1" smtClean="0">
                              <a:latin typeface="Cambria Math" panose="02040503050406030204" pitchFamily="18" charset="0"/>
                              <a:ea typeface="STZhongsong" panose="02010600040101010101" pitchFamily="2" charset="-122"/>
                            </a:rPr>
                            <m:t>𝑤</m:t>
                          </m:r>
                        </m:e>
                        <m:sub>
                          <m:r>
                            <a:rPr lang="en-US" altLang="zh-TW" sz="2400" b="0" i="1" smtClean="0">
                              <a:latin typeface="Cambria Math" panose="02040503050406030204" pitchFamily="18" charset="0"/>
                              <a:ea typeface="STZhongsong" panose="02010600040101010101" pitchFamily="2" charset="-122"/>
                            </a:rPr>
                            <m:t>𝑗</m:t>
                          </m:r>
                        </m:sub>
                      </m:sSub>
                      <m:r>
                        <a:rPr lang="en-US" altLang="zh-TW" sz="2400" b="0" i="1" smtClean="0">
                          <a:latin typeface="Cambria Math" panose="02040503050406030204" pitchFamily="18" charset="0"/>
                          <a:ea typeface="STZhongsong" panose="02010600040101010101" pitchFamily="2" charset="-122"/>
                        </a:rPr>
                        <m:t>=</m:t>
                      </m:r>
                      <m:sSub>
                        <m:sSubPr>
                          <m:ctrlPr>
                            <a:rPr lang="en-US" altLang="zh-TW" sz="2400" b="0" i="1" smtClean="0">
                              <a:latin typeface="Cambria Math" panose="02040503050406030204" pitchFamily="18" charset="0"/>
                              <a:ea typeface="STZhongsong" panose="02010600040101010101" pitchFamily="2" charset="-122"/>
                            </a:rPr>
                          </m:ctrlPr>
                        </m:sSubPr>
                        <m:e>
                          <m:r>
                            <a:rPr lang="en-US" altLang="zh-TW" sz="2400" b="0" i="1" smtClean="0">
                              <a:latin typeface="Cambria Math" panose="02040503050406030204" pitchFamily="18" charset="0"/>
                              <a:ea typeface="STZhongsong" panose="02010600040101010101" pitchFamily="2" charset="-122"/>
                            </a:rPr>
                            <m:t>𝑐</m:t>
                          </m:r>
                        </m:e>
                        <m:sub>
                          <m:r>
                            <a:rPr lang="en-US" altLang="zh-TW" sz="2400" b="0" i="1" smtClean="0">
                              <a:latin typeface="Cambria Math" panose="02040503050406030204" pitchFamily="18" charset="0"/>
                              <a:ea typeface="STZhongsong" panose="02010600040101010101" pitchFamily="2" charset="-122"/>
                            </a:rPr>
                            <m:t>𝑗</m:t>
                          </m:r>
                          <m:r>
                            <a:rPr lang="en-US" altLang="zh-TW" sz="2400" b="0" i="1" smtClean="0">
                              <a:latin typeface="Cambria Math" panose="02040503050406030204" pitchFamily="18" charset="0"/>
                              <a:ea typeface="STZhongsong" panose="02010600040101010101" pitchFamily="2" charset="-122"/>
                            </a:rPr>
                            <m:t>−1</m:t>
                          </m:r>
                        </m:sub>
                      </m:sSub>
                      <m:d>
                        <m:dPr>
                          <m:ctrlPr>
                            <a:rPr lang="en-US" altLang="zh-TW" sz="2400" b="0" i="1" smtClean="0">
                              <a:latin typeface="Cambria Math" panose="02040503050406030204" pitchFamily="18" charset="0"/>
                              <a:ea typeface="STZhongsong" panose="02010600040101010101" pitchFamily="2" charset="-122"/>
                            </a:rPr>
                          </m:ctrlPr>
                        </m:dPr>
                        <m:e>
                          <m:r>
                            <a:rPr lang="en-US" altLang="zh-TW" sz="2400" b="0" i="1" smtClean="0">
                              <a:latin typeface="Cambria Math" panose="02040503050406030204" pitchFamily="18" charset="0"/>
                              <a:ea typeface="STZhongsong" panose="02010600040101010101" pitchFamily="2" charset="-122"/>
                            </a:rPr>
                            <m:t>𝑘</m:t>
                          </m:r>
                        </m:e>
                      </m:d>
                      <m:r>
                        <a:rPr lang="en-US" altLang="zh-TW" sz="2400" b="0" i="1" smtClean="0">
                          <a:latin typeface="Cambria Math" panose="02040503050406030204" pitchFamily="18" charset="0"/>
                          <a:ea typeface="STZhongsong" panose="02010600040101010101" pitchFamily="2" charset="-122"/>
                        </a:rPr>
                        <m:t>−</m:t>
                      </m:r>
                      <m:sSub>
                        <m:sSubPr>
                          <m:ctrlPr>
                            <a:rPr lang="en-US" altLang="zh-TW" sz="2400" i="1">
                              <a:latin typeface="Cambria Math" panose="02040503050406030204" pitchFamily="18" charset="0"/>
                              <a:ea typeface="STZhongsong" panose="02010600040101010101" pitchFamily="2" charset="-122"/>
                            </a:rPr>
                          </m:ctrlPr>
                        </m:sSubPr>
                        <m:e>
                          <m:r>
                            <a:rPr lang="en-US" altLang="zh-TW" sz="2400" i="1">
                              <a:latin typeface="Cambria Math" panose="02040503050406030204" pitchFamily="18" charset="0"/>
                              <a:ea typeface="STZhongsong" panose="02010600040101010101" pitchFamily="2" charset="-122"/>
                            </a:rPr>
                            <m:t>𝑐</m:t>
                          </m:r>
                        </m:e>
                        <m:sub>
                          <m:r>
                            <a:rPr lang="en-US" altLang="zh-TW" sz="2400" i="1">
                              <a:latin typeface="Cambria Math" panose="02040503050406030204" pitchFamily="18" charset="0"/>
                              <a:ea typeface="STZhongsong" panose="02010600040101010101" pitchFamily="2" charset="-122"/>
                            </a:rPr>
                            <m:t>𝑗</m:t>
                          </m:r>
                        </m:sub>
                      </m:sSub>
                      <m:d>
                        <m:dPr>
                          <m:ctrlPr>
                            <a:rPr lang="en-US" altLang="zh-TW" sz="2400" i="1">
                              <a:latin typeface="Cambria Math" panose="02040503050406030204" pitchFamily="18" charset="0"/>
                              <a:ea typeface="STZhongsong" panose="02010600040101010101" pitchFamily="2" charset="-122"/>
                            </a:rPr>
                          </m:ctrlPr>
                        </m:dPr>
                        <m:e>
                          <m:r>
                            <a:rPr lang="en-US" altLang="zh-TW" sz="2400" i="1">
                              <a:latin typeface="Cambria Math" panose="02040503050406030204" pitchFamily="18" charset="0"/>
                              <a:ea typeface="STZhongsong" panose="02010600040101010101" pitchFamily="2" charset="-122"/>
                            </a:rPr>
                            <m:t>𝑘</m:t>
                          </m:r>
                        </m:e>
                      </m:d>
                    </m:oMath>
                  </m:oMathPara>
                </a14:m>
                <a:endParaRPr lang="en-US" altLang="zh-TW" sz="2400" dirty="0">
                  <a:latin typeface="STZhongsong" panose="02010600040101010101" pitchFamily="2" charset="-122"/>
                  <a:ea typeface="STZhongsong" panose="02010600040101010101" pitchFamily="2" charset="-122"/>
                </a:endParaRPr>
              </a:p>
              <a:p>
                <a:r>
                  <a:rPr lang="zh-TW" altLang="en-US" sz="2400" dirty="0">
                    <a:latin typeface="STZhongsong" panose="02010600040101010101" pitchFamily="2" charset="-122"/>
                    <a:ea typeface="STZhongsong" panose="02010600040101010101" pitchFamily="2" charset="-122"/>
                  </a:rPr>
                  <a:t>考慮一個訊號：</a:t>
                </a:r>
                <a:r>
                  <a:rPr lang="en-US" altLang="zh-TW" sz="2400" dirty="0">
                    <a:ea typeface="STZhongsong" panose="02010600040101010101" pitchFamily="2" charset="-122"/>
                  </a:rPr>
                  <a:t> </a:t>
                </a:r>
                <a:r>
                  <a:rPr lang="en-US" altLang="zh-TW" sz="2400" dirty="0">
                    <a:latin typeface="STZhongsong" panose="02010600040101010101" pitchFamily="2" charset="-122"/>
                    <a:ea typeface="STZhongsong" panose="02010600040101010101" pitchFamily="2" charset="-122"/>
                  </a:rPr>
                  <a:t>c(1)</a:t>
                </a:r>
                <a:r>
                  <a:rPr lang="zh-TW" altLang="en-US" sz="2400" dirty="0">
                    <a:latin typeface="STZhongsong" panose="02010600040101010101" pitchFamily="2" charset="-122"/>
                    <a:ea typeface="STZhongsong" panose="02010600040101010101" pitchFamily="2" charset="-122"/>
                  </a:rPr>
                  <a:t>，</a:t>
                </a:r>
                <a:r>
                  <a:rPr lang="en-US" altLang="zh-TW" sz="2400" dirty="0">
                    <a:latin typeface="STZhongsong" panose="02010600040101010101" pitchFamily="2" charset="-122"/>
                    <a:ea typeface="STZhongsong" panose="02010600040101010101" pitchFamily="2" charset="-122"/>
                  </a:rPr>
                  <a:t>c(2</a:t>
                </a:r>
                <a:r>
                  <a:rPr lang="zh-TW" altLang="en-US" sz="2400" dirty="0">
                    <a:latin typeface="STZhongsong" panose="02010600040101010101" pitchFamily="2" charset="-122"/>
                    <a:ea typeface="STZhongsong" panose="02010600040101010101" pitchFamily="2" charset="-122"/>
                  </a:rPr>
                  <a:t>）</a:t>
                </a:r>
                <a:r>
                  <a:rPr lang="en-US" altLang="zh-TW" sz="2400" dirty="0">
                    <a:latin typeface="STZhongsong" panose="02010600040101010101" pitchFamily="2" charset="-122"/>
                    <a:ea typeface="STZhongsong" panose="02010600040101010101" pitchFamily="2" charset="-122"/>
                  </a:rPr>
                  <a:t>....c(n</a:t>
                </a:r>
                <a:r>
                  <a:rPr lang="zh-TW" altLang="en-US" sz="2400" dirty="0">
                    <a:latin typeface="STZhongsong" panose="02010600040101010101" pitchFamily="2" charset="-122"/>
                    <a:ea typeface="STZhongsong" panose="02010600040101010101" pitchFamily="2" charset="-122"/>
                  </a:rPr>
                  <a:t>），</a:t>
                </a:r>
                <a:r>
                  <a:rPr lang="en-US" altLang="zh-TW" sz="2400" dirty="0">
                    <a:latin typeface="STZhongsong" panose="02010600040101010101" pitchFamily="2" charset="-122"/>
                    <a:ea typeface="STZhongsong" panose="02010600040101010101" pitchFamily="2" charset="-122"/>
                  </a:rPr>
                  <a:t>n</a:t>
                </a:r>
                <a:r>
                  <a:rPr lang="zh-TW" altLang="en-US" sz="2400" dirty="0">
                    <a:latin typeface="STZhongsong" panose="02010600040101010101" pitchFamily="2" charset="-122"/>
                    <a:ea typeface="STZhongsong" panose="02010600040101010101" pitchFamily="2" charset="-122"/>
                  </a:rPr>
                  <a:t>為目前的時間點，依下列的步驟來處理：</a:t>
                </a:r>
              </a:p>
              <a:p>
                <a:pPr marL="457200" indent="-457200">
                  <a:buAutoNum type="arabicPeriod"/>
                </a:pPr>
                <a:r>
                  <a:rPr lang="zh-TW" altLang="en-US" sz="2400" dirty="0">
                    <a:latin typeface="STZhongsong" panose="02010600040101010101" pitchFamily="2" charset="-122"/>
                    <a:ea typeface="STZhongsong" panose="02010600040101010101" pitchFamily="2" charset="-122"/>
                  </a:rPr>
                  <a:t>當指標</a:t>
                </a:r>
                <a:r>
                  <a:rPr lang="en-US" altLang="zh-TW" sz="2400" dirty="0">
                    <a:latin typeface="STZhongsong" panose="02010600040101010101" pitchFamily="2" charset="-122"/>
                    <a:ea typeface="STZhongsong" panose="02010600040101010101" pitchFamily="2" charset="-122"/>
                  </a:rPr>
                  <a:t>k</a:t>
                </a:r>
                <a:r>
                  <a:rPr lang="zh-TW" altLang="en-US" sz="2400" dirty="0">
                    <a:latin typeface="STZhongsong" panose="02010600040101010101" pitchFamily="2" charset="-122"/>
                    <a:ea typeface="STZhongsong" panose="02010600040101010101" pitchFamily="2" charset="-122"/>
                  </a:rPr>
                  <a:t>夠大的時候，對時間序列實行</a:t>
                </a:r>
                <a:r>
                  <a:rPr lang="en-US" altLang="zh-TW" sz="2400" dirty="0" err="1">
                    <a:latin typeface="STZhongsong" panose="02010600040101010101" pitchFamily="2" charset="-122"/>
                    <a:ea typeface="STZhongsong" panose="02010600040101010101" pitchFamily="2" charset="-122"/>
                  </a:rPr>
                  <a:t>a’trous</a:t>
                </a:r>
                <a:r>
                  <a:rPr lang="en-US" altLang="zh-TW" sz="2400" dirty="0">
                    <a:latin typeface="STZhongsong" panose="02010600040101010101" pitchFamily="2" charset="-122"/>
                    <a:ea typeface="STZhongsong" panose="02010600040101010101" pitchFamily="2" charset="-122"/>
                  </a:rPr>
                  <a:t> wavelet transform</a:t>
                </a:r>
                <a:r>
                  <a:rPr lang="zh-TW" altLang="en-US" sz="2400" dirty="0">
                    <a:latin typeface="STZhongsong" panose="02010600040101010101" pitchFamily="2" charset="-122"/>
                    <a:ea typeface="STZhongsong" panose="02010600040101010101" pitchFamily="2" charset="-122"/>
                  </a:rPr>
                  <a:t>。</a:t>
                </a:r>
                <a:endParaRPr lang="en-US" altLang="zh-TW" sz="2400" dirty="0">
                  <a:latin typeface="STZhongsong" panose="02010600040101010101" pitchFamily="2" charset="-122"/>
                  <a:ea typeface="STZhongsong" panose="02010600040101010101" pitchFamily="2" charset="-122"/>
                </a:endParaRPr>
              </a:p>
              <a:p>
                <a:pPr marL="457200" indent="-457200">
                  <a:buAutoNum type="arabicPeriod"/>
                </a:pPr>
                <a:r>
                  <a:rPr lang="zh-TW" altLang="en-US" sz="2400" dirty="0">
                    <a:latin typeface="STZhongsong" panose="02010600040101010101" pitchFamily="2" charset="-122"/>
                    <a:ea typeface="STZhongsong" panose="02010600040101010101" pitchFamily="2" charset="-122"/>
                  </a:rPr>
                  <a:t>對於轉換後所得到的係數值與殘差值僅保留最後第</a:t>
                </a:r>
                <a:r>
                  <a:rPr lang="en-US" altLang="zh-TW" sz="2400" dirty="0">
                    <a:latin typeface="STZhongsong" panose="02010600040101010101" pitchFamily="2" charset="-122"/>
                    <a:ea typeface="STZhongsong" panose="02010600040101010101" pitchFamily="2" charset="-122"/>
                  </a:rPr>
                  <a:t>k </a:t>
                </a:r>
                <a:r>
                  <a:rPr lang="zh-TW" altLang="en-US" sz="2400" dirty="0">
                    <a:latin typeface="STZhongsong" panose="02010600040101010101" pitchFamily="2" charset="-122"/>
                    <a:ea typeface="STZhongsong" panose="02010600040101010101" pitchFamily="2" charset="-122"/>
                  </a:rPr>
                  <a:t>個時間點之值。</a:t>
                </a:r>
                <a:endParaRPr lang="en-US" altLang="zh-TW" sz="2400" dirty="0">
                  <a:latin typeface="STZhongsong" panose="02010600040101010101" pitchFamily="2" charset="-122"/>
                  <a:ea typeface="STZhongsong" panose="02010600040101010101" pitchFamily="2" charset="-122"/>
                </a:endParaRPr>
              </a:p>
              <a:p>
                <a:pPr marL="457200" indent="-457200">
                  <a:buAutoNum type="arabicPeriod"/>
                </a:pPr>
                <a:r>
                  <a:rPr lang="zh-TW" altLang="en-US" sz="2400" dirty="0">
                    <a:latin typeface="STZhongsong" panose="02010600040101010101" pitchFamily="2" charset="-122"/>
                    <a:ea typeface="STZhongsong" panose="02010600040101010101" pitchFamily="2" charset="-122"/>
                  </a:rPr>
                  <a:t>若</a:t>
                </a:r>
                <a:r>
                  <a:rPr lang="en-US" altLang="zh-TW" sz="2400" dirty="0">
                    <a:latin typeface="STZhongsong" panose="02010600040101010101" pitchFamily="2" charset="-122"/>
                    <a:ea typeface="STZhongsong" panose="02010600040101010101" pitchFamily="2" charset="-122"/>
                  </a:rPr>
                  <a:t>k</a:t>
                </a:r>
                <a:r>
                  <a:rPr lang="zh-TW" altLang="en-US" sz="2400" dirty="0">
                    <a:latin typeface="STZhongsong" panose="02010600040101010101" pitchFamily="2" charset="-122"/>
                    <a:ea typeface="STZhongsong" panose="02010600040101010101" pitchFamily="2" charset="-122"/>
                  </a:rPr>
                  <a:t>小於</a:t>
                </a:r>
                <a:r>
                  <a:rPr lang="en-US" altLang="zh-TW" sz="2400" dirty="0">
                    <a:latin typeface="STZhongsong" panose="02010600040101010101" pitchFamily="2" charset="-122"/>
                    <a:ea typeface="STZhongsong" panose="02010600040101010101" pitchFamily="2" charset="-122"/>
                  </a:rPr>
                  <a:t>n</a:t>
                </a:r>
                <a:r>
                  <a:rPr lang="zh-TW" altLang="en-US" sz="2400" dirty="0">
                    <a:latin typeface="STZhongsong" panose="02010600040101010101" pitchFamily="2" charset="-122"/>
                    <a:ea typeface="STZhongsong" panose="02010600040101010101" pitchFamily="2" charset="-122"/>
                  </a:rPr>
                  <a:t>，則令</a:t>
                </a:r>
                <a:r>
                  <a:rPr lang="en-US" altLang="zh-TW" sz="2400" dirty="0">
                    <a:latin typeface="STZhongsong" panose="02010600040101010101" pitchFamily="2" charset="-122"/>
                    <a:ea typeface="STZhongsong" panose="02010600040101010101" pitchFamily="2" charset="-122"/>
                  </a:rPr>
                  <a:t>k=k+1</a:t>
                </a:r>
                <a:r>
                  <a:rPr lang="zh-TW" altLang="en-US" sz="2400" dirty="0">
                    <a:latin typeface="STZhongsong" panose="02010600040101010101" pitchFamily="2" charset="-122"/>
                    <a:ea typeface="STZhongsong" panose="02010600040101010101" pitchFamily="2" charset="-122"/>
                  </a:rPr>
                  <a:t>，並回到步驟</a:t>
                </a:r>
                <a:r>
                  <a:rPr lang="en-US" altLang="zh-TW" sz="2400" dirty="0">
                    <a:latin typeface="STZhongsong" panose="02010600040101010101" pitchFamily="2" charset="-122"/>
                    <a:ea typeface="STZhongsong" panose="02010600040101010101" pitchFamily="2" charset="-122"/>
                  </a:rPr>
                  <a:t>1</a:t>
                </a:r>
                <a:r>
                  <a:rPr lang="zh-TW" altLang="en-US" sz="2400" dirty="0">
                    <a:latin typeface="STZhongsong" panose="02010600040101010101" pitchFamily="2" charset="-122"/>
                    <a:ea typeface="STZhongsong" panose="02010600040101010101" pitchFamily="2" charset="-122"/>
                  </a:rPr>
                  <a:t>。</a:t>
                </a:r>
              </a:p>
            </p:txBody>
          </p:sp>
        </mc:Choice>
        <mc:Fallback xmlns="">
          <p:sp>
            <p:nvSpPr>
              <p:cNvPr id="5" name="矩形 4">
                <a:extLst>
                  <a:ext uri="{FF2B5EF4-FFF2-40B4-BE49-F238E27FC236}">
                    <a16:creationId xmlns:a16="http://schemas.microsoft.com/office/drawing/2014/main" id="{85FED244-6B5A-4BF3-A35E-C9B2C77345F7}"/>
                  </a:ext>
                </a:extLst>
              </p:cNvPr>
              <p:cNvSpPr>
                <a:spLocks noRot="1" noChangeAspect="1" noMove="1" noResize="1" noEditPoints="1" noAdjustHandles="1" noChangeArrowheads="1" noChangeShapeType="1" noTextEdit="1"/>
              </p:cNvSpPr>
              <p:nvPr/>
            </p:nvSpPr>
            <p:spPr>
              <a:xfrm>
                <a:off x="350844" y="2358537"/>
                <a:ext cx="11490310" cy="3388107"/>
              </a:xfrm>
              <a:prstGeom prst="rect">
                <a:avLst/>
              </a:prstGeom>
              <a:blipFill>
                <a:blip r:embed="rId3"/>
                <a:stretch>
                  <a:fillRect l="-849" t="-1439" r="-3503" b="-323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8776202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Theory</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圖片 2">
            <a:extLst>
              <a:ext uri="{FF2B5EF4-FFF2-40B4-BE49-F238E27FC236}">
                <a16:creationId xmlns:a16="http://schemas.microsoft.com/office/drawing/2014/main" id="{31CAB789-7E01-4F2A-8D6A-464E4A7DFE97}"/>
              </a:ext>
            </a:extLst>
          </p:cNvPr>
          <p:cNvPicPr>
            <a:picLocks noChangeAspect="1"/>
          </p:cNvPicPr>
          <p:nvPr/>
        </p:nvPicPr>
        <p:blipFill>
          <a:blip r:embed="rId3"/>
          <a:stretch>
            <a:fillRect/>
          </a:stretch>
        </p:blipFill>
        <p:spPr>
          <a:xfrm>
            <a:off x="6319635" y="1905539"/>
            <a:ext cx="5271081" cy="4271904"/>
          </a:xfrm>
          <a:prstGeom prst="rect">
            <a:avLst/>
          </a:prstGeom>
        </p:spPr>
      </p:pic>
      <p:sp>
        <p:nvSpPr>
          <p:cNvPr id="5" name="矩形 4">
            <a:extLst>
              <a:ext uri="{FF2B5EF4-FFF2-40B4-BE49-F238E27FC236}">
                <a16:creationId xmlns:a16="http://schemas.microsoft.com/office/drawing/2014/main" id="{85FED244-6B5A-4BF3-A35E-C9B2C77345F7}"/>
              </a:ext>
            </a:extLst>
          </p:cNvPr>
          <p:cNvSpPr/>
          <p:nvPr/>
        </p:nvSpPr>
        <p:spPr>
          <a:xfrm>
            <a:off x="223635" y="2934821"/>
            <a:ext cx="6096000" cy="1938992"/>
          </a:xfrm>
          <a:prstGeom prst="rect">
            <a:avLst/>
          </a:prstGeom>
        </p:spPr>
        <p:txBody>
          <a:bodyPr>
            <a:spAutoFit/>
          </a:bodyPr>
          <a:lstStyle/>
          <a:p>
            <a:r>
              <a:rPr lang="zh-TW" altLang="en-US" sz="2400" dirty="0">
                <a:latin typeface="STZhongsong" panose="02010600040101010101" pitchFamily="2" charset="-122"/>
                <a:ea typeface="STZhongsong" panose="02010600040101010101" pitchFamily="2" charset="-122"/>
              </a:rPr>
              <a:t>這個過程將訊號</a:t>
            </a:r>
            <a:r>
              <a:rPr lang="en-US" altLang="zh-TW" sz="2400" dirty="0">
                <a:latin typeface="STZhongsong" panose="02010600040101010101" pitchFamily="2" charset="-122"/>
                <a:ea typeface="STZhongsong" panose="02010600040101010101" pitchFamily="2" charset="-122"/>
              </a:rPr>
              <a:t>c(k)</a:t>
            </a:r>
            <a:r>
              <a:rPr lang="zh-TW" altLang="en-US" sz="2400" dirty="0">
                <a:latin typeface="STZhongsong" panose="02010600040101010101" pitchFamily="2" charset="-122"/>
                <a:ea typeface="STZhongsong" panose="02010600040101010101" pitchFamily="2" charset="-122"/>
              </a:rPr>
              <a:t>，</a:t>
            </a:r>
            <a:r>
              <a:rPr lang="en-US" altLang="zh-TW" sz="2400" dirty="0">
                <a:latin typeface="STZhongsong" panose="02010600040101010101" pitchFamily="2" charset="-122"/>
                <a:ea typeface="STZhongsong" panose="02010600040101010101" pitchFamily="2" charset="-122"/>
              </a:rPr>
              <a:t>c(k+1)..</a:t>
            </a:r>
            <a:r>
              <a:rPr lang="zh-TW" altLang="en-US" sz="2400" dirty="0">
                <a:latin typeface="STZhongsong" panose="02010600040101010101" pitchFamily="2" charset="-122"/>
                <a:ea typeface="STZhongsong" panose="02010600040101010101" pitchFamily="2" charset="-122"/>
              </a:rPr>
              <a:t>，</a:t>
            </a:r>
            <a:r>
              <a:rPr lang="en-US" altLang="zh-TW" sz="2400" dirty="0">
                <a:latin typeface="STZhongsong" panose="02010600040101010101" pitchFamily="2" charset="-122"/>
                <a:ea typeface="STZhongsong" panose="02010600040101010101" pitchFamily="2" charset="-122"/>
              </a:rPr>
              <a:t>c(n)</a:t>
            </a:r>
            <a:r>
              <a:rPr lang="zh-TW" altLang="en-US" sz="2400" dirty="0">
                <a:latin typeface="STZhongsong" panose="02010600040101010101" pitchFamily="2" charset="-122"/>
                <a:ea typeface="STZhongsong" panose="02010600040101010101" pitchFamily="2" charset="-122"/>
              </a:rPr>
              <a:t>又做了額外的分解，這個額外的分解實質上與</a:t>
            </a:r>
            <a:r>
              <a:rPr lang="en-US" altLang="zh-TW" sz="2400" dirty="0">
                <a:latin typeface="STZhongsong" panose="02010600040101010101" pitchFamily="2" charset="-122"/>
                <a:ea typeface="STZhongsong" panose="02010600040101010101" pitchFamily="2" charset="-122"/>
              </a:rPr>
              <a:t>c(1)</a:t>
            </a:r>
            <a:r>
              <a:rPr lang="zh-TW" altLang="en-US" sz="2400" dirty="0">
                <a:latin typeface="STZhongsong" panose="02010600040101010101" pitchFamily="2" charset="-122"/>
                <a:ea typeface="STZhongsong" panose="02010600040101010101" pitchFamily="2" charset="-122"/>
              </a:rPr>
              <a:t>， </a:t>
            </a:r>
            <a:r>
              <a:rPr lang="en-US" altLang="zh-TW" sz="2400" dirty="0">
                <a:latin typeface="STZhongsong" panose="02010600040101010101" pitchFamily="2" charset="-122"/>
                <a:ea typeface="STZhongsong" panose="02010600040101010101" pitchFamily="2" charset="-122"/>
              </a:rPr>
              <a:t>c(2)...</a:t>
            </a:r>
            <a:r>
              <a:rPr lang="zh-TW" altLang="en-US" sz="2400" dirty="0">
                <a:latin typeface="STZhongsong" panose="02010600040101010101" pitchFamily="2" charset="-122"/>
                <a:ea typeface="STZhongsong" panose="02010600040101010101" pitchFamily="2" charset="-122"/>
              </a:rPr>
              <a:t>，</a:t>
            </a:r>
            <a:r>
              <a:rPr lang="en-US" altLang="zh-TW" sz="2400" dirty="0">
                <a:latin typeface="STZhongsong" panose="02010600040101010101" pitchFamily="2" charset="-122"/>
                <a:ea typeface="STZhongsong" panose="02010600040101010101" pitchFamily="2" charset="-122"/>
              </a:rPr>
              <a:t>c(k)...</a:t>
            </a:r>
            <a:r>
              <a:rPr lang="zh-TW" altLang="en-US" sz="2400" dirty="0">
                <a:latin typeface="STZhongsong" panose="02010600040101010101" pitchFamily="2" charset="-122"/>
                <a:ea typeface="STZhongsong" panose="02010600040101010101" pitchFamily="2" charset="-122"/>
              </a:rPr>
              <a:t>，</a:t>
            </a:r>
            <a:r>
              <a:rPr lang="en-US" altLang="zh-TW" sz="2400" dirty="0">
                <a:latin typeface="STZhongsong" panose="02010600040101010101" pitchFamily="2" charset="-122"/>
                <a:ea typeface="STZhongsong" panose="02010600040101010101" pitchFamily="2" charset="-122"/>
              </a:rPr>
              <a:t>c(n)</a:t>
            </a:r>
            <a:r>
              <a:rPr lang="zh-TW" altLang="en-US" sz="2400" dirty="0">
                <a:latin typeface="STZhongsong" panose="02010600040101010101" pitchFamily="2" charset="-122"/>
                <a:ea typeface="STZhongsong" panose="02010600040101010101" pitchFamily="2" charset="-122"/>
              </a:rPr>
              <a:t>的 </a:t>
            </a:r>
            <a:r>
              <a:rPr lang="en-US" altLang="zh-TW" sz="2400" dirty="0" err="1">
                <a:latin typeface="STZhongsong" panose="02010600040101010101" pitchFamily="2" charset="-122"/>
                <a:ea typeface="STZhongsong" panose="02010600040101010101" pitchFamily="2" charset="-122"/>
              </a:rPr>
              <a:t>a’trous</a:t>
            </a:r>
            <a:r>
              <a:rPr lang="en-US" altLang="zh-TW" sz="2400" dirty="0">
                <a:latin typeface="STZhongsong" panose="02010600040101010101" pitchFamily="2" charset="-122"/>
                <a:ea typeface="STZhongsong" panose="02010600040101010101" pitchFamily="2" charset="-122"/>
              </a:rPr>
              <a:t> wavelet transform </a:t>
            </a:r>
            <a:r>
              <a:rPr lang="zh-TW" altLang="en-US" sz="2400" dirty="0">
                <a:latin typeface="STZhongsong" panose="02010600040101010101" pitchFamily="2" charset="-122"/>
                <a:ea typeface="STZhongsong" panose="02010600040101010101" pitchFamily="2" charset="-122"/>
              </a:rPr>
              <a:t>分解相似。</a:t>
            </a:r>
            <a:endParaRPr lang="en-US" altLang="zh-TW" sz="2400" dirty="0">
              <a:latin typeface="STZhongsong" panose="02010600040101010101" pitchFamily="2" charset="-122"/>
              <a:ea typeface="STZhongsong" panose="02010600040101010101" pitchFamily="2" charset="-122"/>
            </a:endParaRPr>
          </a:p>
          <a:p>
            <a:r>
              <a:rPr lang="zh-TW" altLang="en-US" sz="2400" dirty="0">
                <a:latin typeface="STZhongsong" panose="02010600040101010101" pitchFamily="2" charset="-122"/>
                <a:ea typeface="STZhongsong" panose="02010600040101010101" pitchFamily="2" charset="-122"/>
              </a:rPr>
              <a:t>左圖這個演算法的示意圖：</a:t>
            </a:r>
          </a:p>
        </p:txBody>
      </p:sp>
    </p:spTree>
    <p:extLst>
      <p:ext uri="{BB962C8B-B14F-4D97-AF65-F5344CB8AC3E}">
        <p14:creationId xmlns:p14="http://schemas.microsoft.com/office/powerpoint/2010/main" val="358752430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Theory</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圖片 1">
            <a:extLst>
              <a:ext uri="{FF2B5EF4-FFF2-40B4-BE49-F238E27FC236}">
                <a16:creationId xmlns:a16="http://schemas.microsoft.com/office/drawing/2014/main" id="{604DA849-255A-4EA2-AB8E-8469878C124F}"/>
              </a:ext>
            </a:extLst>
          </p:cNvPr>
          <p:cNvPicPr>
            <a:picLocks noChangeAspect="1"/>
          </p:cNvPicPr>
          <p:nvPr/>
        </p:nvPicPr>
        <p:blipFill rotWithShape="1">
          <a:blip r:embed="rId3"/>
          <a:srcRect l="15610" t="2941" r="13034" b="19743"/>
          <a:stretch/>
        </p:blipFill>
        <p:spPr>
          <a:xfrm>
            <a:off x="4267302" y="4049801"/>
            <a:ext cx="4023360" cy="2176704"/>
          </a:xfrm>
          <a:prstGeom prst="rect">
            <a:avLst/>
          </a:prstGeom>
        </p:spPr>
      </p:pic>
      <p:sp>
        <p:nvSpPr>
          <p:cNvPr id="6" name="文字方塊 5">
            <a:extLst>
              <a:ext uri="{FF2B5EF4-FFF2-40B4-BE49-F238E27FC236}">
                <a16:creationId xmlns:a16="http://schemas.microsoft.com/office/drawing/2014/main" id="{52B4AA62-DECF-401D-82EC-9510AC49B059}"/>
              </a:ext>
            </a:extLst>
          </p:cNvPr>
          <p:cNvSpPr txBox="1"/>
          <p:nvPr/>
        </p:nvSpPr>
        <p:spPr>
          <a:xfrm>
            <a:off x="884635" y="2090172"/>
            <a:ext cx="10636805" cy="2308324"/>
          </a:xfrm>
          <a:prstGeom prst="rect">
            <a:avLst/>
          </a:prstGeom>
          <a:noFill/>
        </p:spPr>
        <p:txBody>
          <a:bodyPr wrap="square" rtlCol="0">
            <a:spAutoFit/>
          </a:bodyPr>
          <a:lstStyle/>
          <a:p>
            <a:r>
              <a:rPr lang="zh-TW" altLang="en-US" sz="2400" dirty="0">
                <a:latin typeface="STZhongsong" panose="02010600040101010101" pitchFamily="2" charset="-122"/>
                <a:ea typeface="STZhongsong" panose="02010600040101010101" pitchFamily="2" charset="-122"/>
              </a:rPr>
              <a:t>小波神經網路是一種結合小波轉換和類神經網路的新型網路架構。根據小波理論，它使用小波函數族的投影表達函數，實現了離散小波分解的概念。透過選擇具有時間</a:t>
            </a:r>
            <a:r>
              <a:rPr lang="en-US" altLang="zh-TW" sz="2400" dirty="0">
                <a:latin typeface="STZhongsong" panose="02010600040101010101" pitchFamily="2" charset="-122"/>
                <a:ea typeface="STZhongsong" panose="02010600040101010101" pitchFamily="2" charset="-122"/>
              </a:rPr>
              <a:t>-</a:t>
            </a:r>
            <a:r>
              <a:rPr lang="zh-TW" altLang="en-US" sz="2400" dirty="0">
                <a:latin typeface="STZhongsong" panose="02010600040101010101" pitchFamily="2" charset="-122"/>
                <a:ea typeface="STZhongsong" panose="02010600040101010101" pitchFamily="2" charset="-122"/>
              </a:rPr>
              <a:t>頻率局部化特性的小波函數，實現對時間</a:t>
            </a:r>
            <a:r>
              <a:rPr lang="en-US" altLang="zh-TW" sz="2400" dirty="0">
                <a:latin typeface="STZhongsong" panose="02010600040101010101" pitchFamily="2" charset="-122"/>
                <a:ea typeface="STZhongsong" panose="02010600040101010101" pitchFamily="2" charset="-122"/>
              </a:rPr>
              <a:t>-</a:t>
            </a:r>
            <a:r>
              <a:rPr lang="zh-TW" altLang="en-US" sz="2400" dirty="0">
                <a:latin typeface="STZhongsong" panose="02010600040101010101" pitchFamily="2" charset="-122"/>
                <a:ea typeface="STZhongsong" panose="02010600040101010101" pitchFamily="2" charset="-122"/>
              </a:rPr>
              <a:t>頻率局部化的有效處理。</a:t>
            </a:r>
            <a:endParaRPr lang="en-US" altLang="zh-TW" sz="2400" dirty="0">
              <a:latin typeface="STZhongsong" panose="02010600040101010101" pitchFamily="2" charset="-122"/>
              <a:ea typeface="STZhongsong" panose="02010600040101010101" pitchFamily="2" charset="-122"/>
            </a:endParaRPr>
          </a:p>
          <a:p>
            <a:r>
              <a:rPr lang="zh-TW" altLang="en-US" sz="2400" dirty="0">
                <a:latin typeface="STZhongsong" panose="02010600040101010101" pitchFamily="2" charset="-122"/>
                <a:ea typeface="STZhongsong" panose="02010600040101010101" pitchFamily="2" charset="-122"/>
              </a:rPr>
              <a:t>小波神經網路的參數通常由類似於倒傳遞學習演算法的方法來決定，例如梯度陡降、演化式程式等。該架構融合了小波轉換和</a:t>
            </a:r>
            <a:r>
              <a:rPr lang="en-US" altLang="zh-TW" sz="2400" dirty="0">
                <a:latin typeface="STZhongsong" panose="02010600040101010101" pitchFamily="2" charset="-122"/>
                <a:ea typeface="STZhongsong" panose="02010600040101010101" pitchFamily="2" charset="-122"/>
              </a:rPr>
              <a:t>RBF</a:t>
            </a:r>
            <a:r>
              <a:rPr lang="zh-TW" altLang="en-US" sz="2400" dirty="0">
                <a:latin typeface="STZhongsong" panose="02010600040101010101" pitchFamily="2" charset="-122"/>
                <a:ea typeface="STZhongsong" panose="02010600040101010101" pitchFamily="2" charset="-122"/>
              </a:rPr>
              <a:t>網路的結構，提供了對函數近似的強大工具。</a:t>
            </a:r>
          </a:p>
        </p:txBody>
      </p:sp>
      <p:sp>
        <p:nvSpPr>
          <p:cNvPr id="11" name="文字方塊 10">
            <a:extLst>
              <a:ext uri="{FF2B5EF4-FFF2-40B4-BE49-F238E27FC236}">
                <a16:creationId xmlns:a16="http://schemas.microsoft.com/office/drawing/2014/main" id="{DC508EA4-FFEC-486B-AE18-26753E9774D1}"/>
              </a:ext>
            </a:extLst>
          </p:cNvPr>
          <p:cNvSpPr txBox="1"/>
          <p:nvPr/>
        </p:nvSpPr>
        <p:spPr>
          <a:xfrm>
            <a:off x="8616216" y="5258222"/>
            <a:ext cx="3397718" cy="646331"/>
          </a:xfrm>
          <a:prstGeom prst="rect">
            <a:avLst/>
          </a:prstGeom>
          <a:noFill/>
        </p:spPr>
        <p:txBody>
          <a:bodyPr wrap="square" rtlCol="0">
            <a:spAutoFit/>
          </a:bodyPr>
          <a:lstStyle/>
          <a:p>
            <a:r>
              <a:rPr lang="zh-TW" altLang="en-US" dirty="0">
                <a:latin typeface="STZhongsong" panose="02010600040101010101" pitchFamily="2" charset="-122"/>
                <a:ea typeface="STZhongsong" panose="02010600040101010101" pitchFamily="2" charset="-122"/>
              </a:rPr>
              <a:t>用來逼近</a:t>
            </a:r>
            <a:r>
              <a:rPr lang="en-US" altLang="zh-TW" dirty="0">
                <a:latin typeface="STZhongsong" panose="02010600040101010101" pitchFamily="2" charset="-122"/>
                <a:ea typeface="STZhongsong" panose="02010600040101010101" pitchFamily="2" charset="-122"/>
              </a:rPr>
              <a:t>(approximation)</a:t>
            </a:r>
            <a:r>
              <a:rPr lang="zh-TW" altLang="en-US" dirty="0">
                <a:latin typeface="STZhongsong" panose="02010600040101010101" pitchFamily="2" charset="-122"/>
                <a:ea typeface="STZhongsong" panose="02010600040101010101" pitchFamily="2" charset="-122"/>
              </a:rPr>
              <a:t>的</a:t>
            </a:r>
            <a:endParaRPr lang="en-US" altLang="zh-TW" dirty="0">
              <a:latin typeface="STZhongsong" panose="02010600040101010101" pitchFamily="2" charset="-122"/>
              <a:ea typeface="STZhongsong" panose="02010600040101010101" pitchFamily="2" charset="-122"/>
            </a:endParaRPr>
          </a:p>
          <a:p>
            <a:r>
              <a:rPr lang="zh-TW" altLang="en-US" dirty="0">
                <a:latin typeface="STZhongsong" panose="02010600040101010101" pitchFamily="2" charset="-122"/>
                <a:ea typeface="STZhongsong" panose="02010600040101010101" pitchFamily="2" charset="-122"/>
              </a:rPr>
              <a:t>小波神經網路架構</a:t>
            </a:r>
          </a:p>
        </p:txBody>
      </p:sp>
      <p:cxnSp>
        <p:nvCxnSpPr>
          <p:cNvPr id="13" name="直線單箭頭接點 12">
            <a:extLst>
              <a:ext uri="{FF2B5EF4-FFF2-40B4-BE49-F238E27FC236}">
                <a16:creationId xmlns:a16="http://schemas.microsoft.com/office/drawing/2014/main" id="{B6652257-A3CB-4E14-ACED-5ADC52380661}"/>
              </a:ext>
            </a:extLst>
          </p:cNvPr>
          <p:cNvCxnSpPr>
            <a:stCxn id="11" idx="1"/>
          </p:cNvCxnSpPr>
          <p:nvPr/>
        </p:nvCxnSpPr>
        <p:spPr>
          <a:xfrm flipH="1">
            <a:off x="8260082" y="5581388"/>
            <a:ext cx="356134" cy="40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532A07EA-30EE-43A9-86A5-1D6BE24862A9}"/>
                  </a:ext>
                </a:extLst>
              </p:cNvPr>
              <p:cNvSpPr/>
              <p:nvPr/>
            </p:nvSpPr>
            <p:spPr>
              <a:xfrm>
                <a:off x="983261" y="4730629"/>
                <a:ext cx="3284041" cy="651460"/>
              </a:xfrm>
              <a:prstGeom prst="rect">
                <a:avLst/>
              </a:prstGeom>
            </p:spPr>
            <p:txBody>
              <a:bodyPr wrap="none">
                <a:spAutoFit/>
              </a:bodyPr>
              <a:lstStyle/>
              <a:p>
                <a14:m>
                  <m:oMath xmlns:m="http://schemas.openxmlformats.org/officeDocument/2006/math">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𝒇</m:t>
                    </m:r>
                    <m:d>
                      <m:dPr>
                        <m:ctrl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ctrlPr>
                      </m:dPr>
                      <m:e>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𝒙</m:t>
                        </m:r>
                      </m:e>
                    </m:d>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m:t>
                    </m:r>
                    <m:nary>
                      <m:naryPr>
                        <m:chr m:val="∑"/>
                        <m:supHide m:val="on"/>
                        <m:ctrl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ctrlPr>
                      </m:naryPr>
                      <m:sub>
                        <m:r>
                          <m:rPr>
                            <m:brk m:alnAt="7"/>
                          </m:r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𝒊</m:t>
                        </m:r>
                      </m:sub>
                      <m:sup/>
                      <m:e>
                        <m:sSub>
                          <m:sSubPr>
                            <m:ctrl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ctrlPr>
                          </m:sSubPr>
                          <m:e>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𝒘</m:t>
                            </m:r>
                          </m:e>
                          <m:sub>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𝒊</m:t>
                            </m:r>
                          </m:sub>
                        </m:sSub>
                      </m:e>
                    </m:nary>
                    <m:sSubSup>
                      <m:sSubSupPr>
                        <m:ctrlP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ctrlPr>
                      </m:sSubSupPr>
                      <m:e>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𝒂</m:t>
                        </m:r>
                      </m:e>
                      <m:sub>
                        <m:r>
                          <a:rPr lang="en-US" altLang="zh-TW" b="1" i="1" smtClean="0">
                            <a:latin typeface="Cambria Math" panose="02040503050406030204" pitchFamily="18" charset="0"/>
                            <a:ea typeface="STZhongsong" panose="02010600040101010101" pitchFamily="2" charset="-122"/>
                            <a:cs typeface="Times New Roman" panose="02020603050405020304" pitchFamily="18" charset="0"/>
                          </a:rPr>
                          <m:t>𝒊</m:t>
                        </m:r>
                      </m:sub>
                      <m:sup>
                        <m:f>
                          <m:fPr>
                            <m:ctrlPr>
                              <a:rPr lang="en-US" altLang="zh-TW" b="1" i="1">
                                <a:latin typeface="Cambria Math" panose="02040503050406030204" pitchFamily="18" charset="0"/>
                                <a:ea typeface="STZhongsong" panose="02010600040101010101" pitchFamily="2" charset="-122"/>
                                <a:cs typeface="Times New Roman" panose="02020603050405020304" pitchFamily="18" charset="0"/>
                              </a:rPr>
                            </m:ctrlPr>
                          </m:fPr>
                          <m:num>
                            <m:r>
                              <a:rPr lang="en-US" altLang="zh-TW" b="1" i="1">
                                <a:latin typeface="Cambria Math" panose="02040503050406030204" pitchFamily="18" charset="0"/>
                                <a:ea typeface="STZhongsong" panose="02010600040101010101" pitchFamily="2" charset="-122"/>
                                <a:cs typeface="Times New Roman" panose="02020603050405020304" pitchFamily="18" charset="0"/>
                              </a:rPr>
                              <m:t>𝒋</m:t>
                            </m:r>
                          </m:num>
                          <m:den>
                            <m:r>
                              <a:rPr lang="en-US" altLang="zh-TW" b="1" i="1">
                                <a:latin typeface="Cambria Math" panose="02040503050406030204" pitchFamily="18" charset="0"/>
                                <a:ea typeface="STZhongsong" panose="02010600040101010101" pitchFamily="2" charset="-122"/>
                                <a:cs typeface="Times New Roman" panose="02020603050405020304" pitchFamily="18" charset="0"/>
                              </a:rPr>
                              <m:t>𝟐</m:t>
                            </m:r>
                          </m:den>
                        </m:f>
                      </m:sup>
                    </m:sSubSup>
                    <m:r>
                      <a:rPr lang="zh-TW" altLang="en-US" b="1" i="1">
                        <a:latin typeface="Cambria Math" panose="02040503050406030204" pitchFamily="18" charset="0"/>
                      </a:rPr>
                      <m:t>𝝍</m:t>
                    </m:r>
                    <m:d>
                      <m:dPr>
                        <m:ctrlPr>
                          <a:rPr lang="en-US" altLang="zh-TW" b="1" i="1">
                            <a:latin typeface="Cambria Math" panose="02040503050406030204" pitchFamily="18" charset="0"/>
                          </a:rPr>
                        </m:ctrlPr>
                      </m:dPr>
                      <m:e>
                        <m:f>
                          <m:fPr>
                            <m:ctrlPr>
                              <a:rPr lang="en-US" altLang="zh-TW" b="1" i="1" smtClean="0">
                                <a:latin typeface="Cambria Math" panose="02040503050406030204" pitchFamily="18" charset="0"/>
                              </a:rPr>
                            </m:ctrlPr>
                          </m:fPr>
                          <m:num>
                            <m:r>
                              <a:rPr lang="en-US" altLang="zh-TW" b="1" i="1" smtClean="0">
                                <a:latin typeface="Cambria Math" panose="02040503050406030204" pitchFamily="18" charset="0"/>
                              </a:rPr>
                              <m:t>𝒙</m:t>
                            </m:r>
                            <m:r>
                              <a:rPr lang="en-US" altLang="zh-TW" b="1" i="1">
                                <a:latin typeface="Cambria Math" panose="02040503050406030204" pitchFamily="18" charset="0"/>
                              </a:rPr>
                              <m:t>−</m:t>
                            </m:r>
                            <m:sSub>
                              <m:sSubPr>
                                <m:ctrlPr>
                                  <a:rPr lang="en-US" altLang="zh-TW" b="1" i="1" smtClean="0">
                                    <a:latin typeface="Cambria Math" panose="02040503050406030204" pitchFamily="18" charset="0"/>
                                  </a:rPr>
                                </m:ctrlPr>
                              </m:sSubPr>
                              <m:e>
                                <m:r>
                                  <a:rPr lang="en-US" altLang="zh-TW" b="1" i="1" smtClean="0">
                                    <a:latin typeface="Cambria Math" panose="02040503050406030204" pitchFamily="18" charset="0"/>
                                  </a:rPr>
                                  <m:t>𝒕</m:t>
                                </m:r>
                              </m:e>
                              <m:sub>
                                <m:r>
                                  <a:rPr lang="en-US" altLang="zh-TW" b="1" i="1" smtClean="0">
                                    <a:latin typeface="Cambria Math" panose="02040503050406030204" pitchFamily="18" charset="0"/>
                                  </a:rPr>
                                  <m:t>𝒊</m:t>
                                </m:r>
                              </m:sub>
                            </m:sSub>
                          </m:num>
                          <m:den>
                            <m:sSub>
                              <m:sSubPr>
                                <m:ctrlPr>
                                  <a:rPr lang="en-US" altLang="zh-TW" b="1" i="1" smtClean="0">
                                    <a:latin typeface="Cambria Math" panose="02040503050406030204" pitchFamily="18" charset="0"/>
                                  </a:rPr>
                                </m:ctrlPr>
                              </m:sSubPr>
                              <m:e>
                                <m:r>
                                  <a:rPr lang="en-US" altLang="zh-TW" b="1" i="1">
                                    <a:latin typeface="Cambria Math" panose="02040503050406030204" pitchFamily="18" charset="0"/>
                                  </a:rPr>
                                  <m:t>𝒂</m:t>
                                </m:r>
                              </m:e>
                              <m:sub>
                                <m:r>
                                  <a:rPr lang="en-US" altLang="zh-TW" b="1" i="1" smtClean="0">
                                    <a:latin typeface="Cambria Math" panose="02040503050406030204" pitchFamily="18" charset="0"/>
                                  </a:rPr>
                                  <m:t>𝒊</m:t>
                                </m:r>
                              </m:sub>
                            </m:sSub>
                          </m:den>
                        </m:f>
                      </m:e>
                    </m:d>
                  </m:oMath>
                </a14:m>
                <a:r>
                  <a:rPr lang="en-US" altLang="zh-TW" dirty="0"/>
                  <a:t>+</a:t>
                </a:r>
                <a14:m>
                  <m:oMath xmlns:m="http://schemas.openxmlformats.org/officeDocument/2006/math">
                    <m:sSup>
                      <m:sSupPr>
                        <m:ctrlPr>
                          <a:rPr lang="en-US" altLang="zh-TW" i="1" dirty="0" smtClean="0">
                            <a:latin typeface="Cambria Math" panose="02040503050406030204" pitchFamily="18" charset="0"/>
                          </a:rPr>
                        </m:ctrlPr>
                      </m:sSupPr>
                      <m:e>
                        <m:r>
                          <a:rPr lang="en-US" altLang="zh-TW" b="0" i="1" dirty="0" smtClean="0">
                            <a:latin typeface="Cambria Math" panose="02040503050406030204" pitchFamily="18" charset="0"/>
                          </a:rPr>
                          <m:t>𝑐</m:t>
                        </m:r>
                      </m:e>
                      <m:sup>
                        <m:r>
                          <a:rPr lang="en-US" altLang="zh-TW" b="0" i="1" dirty="0" smtClean="0">
                            <a:latin typeface="Cambria Math" panose="02040503050406030204" pitchFamily="18" charset="0"/>
                          </a:rPr>
                          <m:t>𝑇</m:t>
                        </m:r>
                      </m:sup>
                    </m:sSup>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𝑏</m:t>
                    </m:r>
                  </m:oMath>
                </a14:m>
                <a:endParaRPr lang="zh-TW" altLang="en-US" dirty="0"/>
              </a:p>
            </p:txBody>
          </p:sp>
        </mc:Choice>
        <mc:Fallback xmlns="">
          <p:sp>
            <p:nvSpPr>
              <p:cNvPr id="14" name="矩形 13">
                <a:extLst>
                  <a:ext uri="{FF2B5EF4-FFF2-40B4-BE49-F238E27FC236}">
                    <a16:creationId xmlns:a16="http://schemas.microsoft.com/office/drawing/2014/main" id="{532A07EA-30EE-43A9-86A5-1D6BE24862A9}"/>
                  </a:ext>
                </a:extLst>
              </p:cNvPr>
              <p:cNvSpPr>
                <a:spLocks noRot="1" noChangeAspect="1" noMove="1" noResize="1" noEditPoints="1" noAdjustHandles="1" noChangeArrowheads="1" noChangeShapeType="1" noTextEdit="1"/>
              </p:cNvSpPr>
              <p:nvPr/>
            </p:nvSpPr>
            <p:spPr>
              <a:xfrm>
                <a:off x="983261" y="4730629"/>
                <a:ext cx="3284041" cy="651460"/>
              </a:xfrm>
              <a:prstGeom prst="rect">
                <a:avLst/>
              </a:prstGeom>
              <a:blipFill>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698833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Theory</a:t>
            </a:r>
          </a:p>
        </p:txBody>
      </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圖片 2">
            <a:extLst>
              <a:ext uri="{FF2B5EF4-FFF2-40B4-BE49-F238E27FC236}">
                <a16:creationId xmlns:a16="http://schemas.microsoft.com/office/drawing/2014/main" id="{17A9DD01-16A1-4FB4-B09C-733C3839D624}"/>
              </a:ext>
            </a:extLst>
          </p:cNvPr>
          <p:cNvPicPr>
            <a:picLocks noChangeAspect="1"/>
          </p:cNvPicPr>
          <p:nvPr/>
        </p:nvPicPr>
        <p:blipFill>
          <a:blip r:embed="rId3"/>
          <a:stretch>
            <a:fillRect/>
          </a:stretch>
        </p:blipFill>
        <p:spPr>
          <a:xfrm>
            <a:off x="7468317" y="107644"/>
            <a:ext cx="3240639" cy="6642711"/>
          </a:xfrm>
          <a:prstGeom prst="rect">
            <a:avLst/>
          </a:prstGeom>
        </p:spPr>
      </p:pic>
      <p:sp>
        <p:nvSpPr>
          <p:cNvPr id="5" name="矩形 4">
            <a:extLst>
              <a:ext uri="{FF2B5EF4-FFF2-40B4-BE49-F238E27FC236}">
                <a16:creationId xmlns:a16="http://schemas.microsoft.com/office/drawing/2014/main" id="{3A0A55A2-CFE9-4016-B2ED-E874604695C6}"/>
              </a:ext>
            </a:extLst>
          </p:cNvPr>
          <p:cNvSpPr/>
          <p:nvPr/>
        </p:nvSpPr>
        <p:spPr>
          <a:xfrm>
            <a:off x="817961" y="1945892"/>
            <a:ext cx="6096000" cy="4247317"/>
          </a:xfrm>
          <a:prstGeom prst="rect">
            <a:avLst/>
          </a:prstGeom>
        </p:spPr>
        <p:txBody>
          <a:bodyPr>
            <a:spAutoFit/>
          </a:bodyPr>
          <a:lstStyle/>
          <a:p>
            <a:r>
              <a:rPr lang="zh-TW" altLang="en-US" dirty="0">
                <a:latin typeface="STZhongsong" panose="02010600040101010101" pitchFamily="2" charset="-122"/>
                <a:ea typeface="STZhongsong" panose="02010600040101010101" pitchFamily="2" charset="-122"/>
              </a:rPr>
              <a:t>第一個步驟 </a:t>
            </a:r>
            <a:r>
              <a:rPr lang="en-US" altLang="zh-TW" dirty="0">
                <a:latin typeface="STZhongsong" panose="02010600040101010101" pitchFamily="2" charset="-122"/>
                <a:ea typeface="STZhongsong" panose="02010600040101010101" pitchFamily="2" charset="-122"/>
              </a:rPr>
              <a:t>:</a:t>
            </a:r>
          </a:p>
          <a:p>
            <a:r>
              <a:rPr lang="zh-TW" altLang="en-US" dirty="0">
                <a:latin typeface="STZhongsong" panose="02010600040101010101" pitchFamily="2" charset="-122"/>
                <a:ea typeface="STZhongsong" panose="02010600040101010101" pitchFamily="2" charset="-122"/>
              </a:rPr>
              <a:t>先決定</a:t>
            </a:r>
            <a:endParaRPr lang="en-US" altLang="zh-TW" dirty="0">
              <a:latin typeface="STZhongsong" panose="02010600040101010101" pitchFamily="2" charset="-122"/>
              <a:ea typeface="STZhongsong" panose="02010600040101010101" pitchFamily="2" charset="-122"/>
            </a:endParaRPr>
          </a:p>
          <a:p>
            <a:r>
              <a:rPr lang="zh-TW" altLang="en-US" dirty="0">
                <a:latin typeface="STZhongsong" panose="02010600040101010101" pitchFamily="2" charset="-122"/>
                <a:ea typeface="STZhongsong" panose="02010600040101010101" pitchFamily="2" charset="-122"/>
              </a:rPr>
              <a:t>（</a:t>
            </a:r>
            <a:r>
              <a:rPr lang="en-US" altLang="zh-TW" dirty="0">
                <a:latin typeface="STZhongsong" panose="02010600040101010101" pitchFamily="2" charset="-122"/>
                <a:ea typeface="STZhongsong" panose="02010600040101010101" pitchFamily="2" charset="-122"/>
              </a:rPr>
              <a:t>1</a:t>
            </a:r>
            <a:r>
              <a:rPr lang="zh-TW" altLang="en-US" dirty="0">
                <a:latin typeface="STZhongsong" panose="02010600040101010101" pitchFamily="2" charset="-122"/>
                <a:ea typeface="STZhongsong" panose="02010600040101010101" pitchFamily="2" charset="-122"/>
              </a:rPr>
              <a:t>）網路結構參數（</a:t>
            </a:r>
            <a:r>
              <a:rPr lang="en-US" altLang="zh-TW" dirty="0">
                <a:latin typeface="STZhongsong" panose="02010600040101010101" pitchFamily="2" charset="-122"/>
                <a:ea typeface="STZhongsong" panose="02010600040101010101" pitchFamily="2" charset="-122"/>
              </a:rPr>
              <a:t>2</a:t>
            </a:r>
            <a:r>
              <a:rPr lang="zh-TW" altLang="en-US" dirty="0">
                <a:latin typeface="STZhongsong" panose="02010600040101010101" pitchFamily="2" charset="-122"/>
                <a:ea typeface="STZhongsong" panose="02010600040101010101" pitchFamily="2" charset="-122"/>
              </a:rPr>
              <a:t>）小波初始化參數（</a:t>
            </a:r>
            <a:r>
              <a:rPr lang="en-US" altLang="zh-TW" dirty="0">
                <a:latin typeface="STZhongsong" panose="02010600040101010101" pitchFamily="2" charset="-122"/>
                <a:ea typeface="STZhongsong" panose="02010600040101010101" pitchFamily="2" charset="-122"/>
              </a:rPr>
              <a:t>3</a:t>
            </a:r>
            <a:r>
              <a:rPr lang="zh-TW" altLang="en-US" dirty="0">
                <a:latin typeface="STZhongsong" panose="02010600040101010101" pitchFamily="2" charset="-122"/>
                <a:ea typeface="STZhongsong" panose="02010600040101010101" pitchFamily="2" charset="-122"/>
              </a:rPr>
              <a:t>）學習參數</a:t>
            </a:r>
            <a:endParaRPr lang="en-US" altLang="zh-TW" dirty="0">
              <a:latin typeface="STZhongsong" panose="02010600040101010101" pitchFamily="2" charset="-122"/>
              <a:ea typeface="STZhongsong" panose="02010600040101010101" pitchFamily="2" charset="-122"/>
            </a:endParaRPr>
          </a:p>
          <a:p>
            <a:endParaRPr lang="en-US" altLang="zh-TW" dirty="0">
              <a:latin typeface="STZhongsong" panose="02010600040101010101" pitchFamily="2" charset="-122"/>
              <a:ea typeface="STZhongsong" panose="02010600040101010101" pitchFamily="2" charset="-122"/>
            </a:endParaRPr>
          </a:p>
          <a:p>
            <a:r>
              <a:rPr lang="zh-TW" altLang="en-US" dirty="0">
                <a:latin typeface="STZhongsong" panose="02010600040101010101" pitchFamily="2" charset="-122"/>
                <a:ea typeface="STZhongsong" panose="02010600040101010101" pitchFamily="2" charset="-122"/>
              </a:rPr>
              <a:t>第二個步驟 </a:t>
            </a:r>
            <a:r>
              <a:rPr lang="en-US" altLang="zh-TW" dirty="0">
                <a:latin typeface="STZhongsong" panose="02010600040101010101" pitchFamily="2" charset="-122"/>
                <a:ea typeface="STZhongsong" panose="02010600040101010101" pitchFamily="2" charset="-122"/>
              </a:rPr>
              <a:t>:</a:t>
            </a:r>
            <a:r>
              <a:rPr lang="zh-TW" altLang="en-US" dirty="0">
                <a:latin typeface="STZhongsong" panose="02010600040101010101" pitchFamily="2" charset="-122"/>
                <a:ea typeface="STZhongsong" panose="02010600040101010101" pitchFamily="2" charset="-122"/>
              </a:rPr>
              <a:t> 根據這些初始化的參數以及輪入輸出的資料樣本，選擇網路中的小波，然後這些小波經過回歸選擇（</a:t>
            </a:r>
            <a:r>
              <a:rPr lang="en-US" altLang="zh-TW" dirty="0">
                <a:latin typeface="STZhongsong" panose="02010600040101010101" pitchFamily="2" charset="-122"/>
                <a:ea typeface="STZhongsong" panose="02010600040101010101" pitchFamily="2" charset="-122"/>
              </a:rPr>
              <a:t>regressive selection</a:t>
            </a:r>
            <a:r>
              <a:rPr lang="zh-TW" altLang="en-US" dirty="0">
                <a:latin typeface="STZhongsong" panose="02010600040101010101" pitchFamily="2" charset="-122"/>
                <a:ea typeface="STZhongsong" panose="02010600040101010101" pitchFamily="2" charset="-122"/>
              </a:rPr>
              <a:t>）後，初始化的小波元就被建立出來了。</a:t>
            </a:r>
            <a:endParaRPr lang="en-US" altLang="zh-TW" dirty="0">
              <a:latin typeface="STZhongsong" panose="02010600040101010101" pitchFamily="2" charset="-122"/>
              <a:ea typeface="STZhongsong" panose="02010600040101010101" pitchFamily="2" charset="-122"/>
            </a:endParaRPr>
          </a:p>
          <a:p>
            <a:endParaRPr lang="en-US" altLang="zh-TW" dirty="0">
              <a:latin typeface="STZhongsong" panose="02010600040101010101" pitchFamily="2" charset="-122"/>
              <a:ea typeface="STZhongsong" panose="02010600040101010101" pitchFamily="2" charset="-122"/>
            </a:endParaRPr>
          </a:p>
          <a:p>
            <a:r>
              <a:rPr lang="zh-TW" altLang="en-US" dirty="0">
                <a:latin typeface="STZhongsong" panose="02010600040101010101" pitchFamily="2" charset="-122"/>
                <a:ea typeface="STZhongsong" panose="02010600040101010101" pitchFamily="2" charset="-122"/>
              </a:rPr>
              <a:t>第三個步驟，使用準牛頓法（</a:t>
            </a:r>
            <a:r>
              <a:rPr lang="en-US" altLang="zh-TW" dirty="0">
                <a:latin typeface="STZhongsong" panose="02010600040101010101" pitchFamily="2" charset="-122"/>
                <a:ea typeface="STZhongsong" panose="02010600040101010101" pitchFamily="2" charset="-122"/>
              </a:rPr>
              <a:t>Quasi-Newton's algorithm</a:t>
            </a:r>
            <a:r>
              <a:rPr lang="zh-TW" altLang="en-US" dirty="0">
                <a:latin typeface="STZhongsong" panose="02010600040101010101" pitchFamily="2" charset="-122"/>
                <a:ea typeface="STZhongsong" panose="02010600040101010101" pitchFamily="2" charset="-122"/>
              </a:rPr>
              <a:t>）來計算網路中的權重。</a:t>
            </a:r>
            <a:endParaRPr lang="en-US" altLang="zh-TW" dirty="0">
              <a:latin typeface="STZhongsong" panose="02010600040101010101" pitchFamily="2" charset="-122"/>
              <a:ea typeface="STZhongsong" panose="02010600040101010101" pitchFamily="2" charset="-122"/>
            </a:endParaRPr>
          </a:p>
          <a:p>
            <a:endParaRPr lang="en-US" altLang="zh-TW" dirty="0">
              <a:latin typeface="STZhongsong" panose="02010600040101010101" pitchFamily="2" charset="-122"/>
              <a:ea typeface="STZhongsong" panose="02010600040101010101" pitchFamily="2" charset="-122"/>
            </a:endParaRPr>
          </a:p>
          <a:p>
            <a:r>
              <a:rPr lang="zh-TW" altLang="en-US" dirty="0">
                <a:latin typeface="STZhongsong" panose="02010600040101010101" pitchFamily="2" charset="-122"/>
                <a:ea typeface="STZhongsong" panose="02010600040101010101" pitchFamily="2" charset="-122"/>
              </a:rPr>
              <a:t>經過反覆的學習過程後，計算的輸出值與實際量測的輸出值間的差異將會被縮到最小，如此小波神經網路模型的建構就完成了，可拿來當成模擬或預測的工具。</a:t>
            </a:r>
          </a:p>
        </p:txBody>
      </p:sp>
    </p:spTree>
    <p:extLst>
      <p:ext uri="{BB962C8B-B14F-4D97-AF65-F5344CB8AC3E}">
        <p14:creationId xmlns:p14="http://schemas.microsoft.com/office/powerpoint/2010/main" val="155391542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B70CCD6-EC7B-47E5-446C-632CAE14184F}"/>
              </a:ext>
            </a:extLst>
          </p:cNvPr>
          <p:cNvSpPr>
            <a:spLocks noGrp="1"/>
          </p:cNvSpPr>
          <p:nvPr>
            <p:ph type="pic" sz="quarter" idx="10"/>
          </p:nvPr>
        </p:nvSpPr>
        <p:spPr/>
      </p:sp>
      <p:sp>
        <p:nvSpPr>
          <p:cNvPr id="55" name="Rectangle 54">
            <a:extLst>
              <a:ext uri="{FF2B5EF4-FFF2-40B4-BE49-F238E27FC236}">
                <a16:creationId xmlns:a16="http://schemas.microsoft.com/office/drawing/2014/main" id="{5F978BD9-B01C-25C7-BF4F-B97AE6882943}"/>
              </a:ext>
            </a:extLst>
          </p:cNvPr>
          <p:cNvSpPr/>
          <p:nvPr/>
        </p:nvSpPr>
        <p:spPr>
          <a:xfrm>
            <a:off x="0" y="1270001"/>
            <a:ext cx="12192000" cy="4235448"/>
          </a:xfrm>
          <a:prstGeom prst="rect">
            <a:avLst/>
          </a:prstGeom>
          <a:solidFill>
            <a:schemeClr val="tx2">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A83A5CFA-17F0-20CA-AD19-8594BFC21781}"/>
              </a:ext>
            </a:extLst>
          </p:cNvPr>
          <p:cNvSpPr/>
          <p:nvPr/>
        </p:nvSpPr>
        <p:spPr>
          <a:xfrm>
            <a:off x="525546" y="-5601"/>
            <a:ext cx="4010024" cy="6857997"/>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0755E9D-C2BA-7220-6E82-FC53E7710124}"/>
              </a:ext>
            </a:extLst>
          </p:cNvPr>
          <p:cNvSpPr txBox="1"/>
          <p:nvPr/>
        </p:nvSpPr>
        <p:spPr>
          <a:xfrm>
            <a:off x="884636" y="1525111"/>
            <a:ext cx="2584208" cy="669414"/>
          </a:xfrm>
          <a:prstGeom prst="rect">
            <a:avLst/>
          </a:prstGeom>
          <a:noFill/>
        </p:spPr>
        <p:txBody>
          <a:bodyPr wrap="square" rtlCol="0">
            <a:spAutoFit/>
          </a:bodyPr>
          <a:lstStyle/>
          <a:p>
            <a:pPr>
              <a:lnSpc>
                <a:spcPts val="4500"/>
              </a:lnSpc>
            </a:pPr>
            <a:r>
              <a:rPr lang="en-US" sz="4500" dirty="0">
                <a:latin typeface="Open Sans Light" panose="020B0306030504020204"/>
                <a:ea typeface="Open Sans bold" panose="020B0806030504020204" pitchFamily="34" charset="0"/>
                <a:cs typeface="Poppins" panose="00000500000000000000" pitchFamily="2" charset="0"/>
              </a:rPr>
              <a:t>Outline</a:t>
            </a:r>
          </a:p>
        </p:txBody>
      </p:sp>
      <p:sp>
        <p:nvSpPr>
          <p:cNvPr id="78" name="Rectangle 77">
            <a:extLst>
              <a:ext uri="{FF2B5EF4-FFF2-40B4-BE49-F238E27FC236}">
                <a16:creationId xmlns:a16="http://schemas.microsoft.com/office/drawing/2014/main" id="{B79EFC1B-C1CD-E52C-8BDB-26C5FACE6044}"/>
              </a:ext>
            </a:extLst>
          </p:cNvPr>
          <p:cNvSpPr/>
          <p:nvPr/>
        </p:nvSpPr>
        <p:spPr>
          <a:xfrm>
            <a:off x="4880561" y="2575420"/>
            <a:ext cx="3269730" cy="464845"/>
          </a:xfrm>
          <a:prstGeom prst="rect">
            <a:avLst/>
          </a:prstGeom>
          <a:solidFill>
            <a:schemeClr val="accent1">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B091B434-F30D-411E-C11E-F9340810D432}"/>
              </a:ext>
            </a:extLst>
          </p:cNvPr>
          <p:cNvSpPr/>
          <p:nvPr/>
        </p:nvSpPr>
        <p:spPr>
          <a:xfrm>
            <a:off x="4880561" y="3171039"/>
            <a:ext cx="3269730" cy="464845"/>
          </a:xfrm>
          <a:prstGeom prst="rect">
            <a:avLst/>
          </a:prstGeom>
          <a:solidFill>
            <a:schemeClr val="accent1">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44C1711-10BE-A274-15F3-EB0146CD343F}"/>
              </a:ext>
            </a:extLst>
          </p:cNvPr>
          <p:cNvSpPr/>
          <p:nvPr/>
        </p:nvSpPr>
        <p:spPr>
          <a:xfrm>
            <a:off x="4880561" y="3766657"/>
            <a:ext cx="3269730" cy="464845"/>
          </a:xfrm>
          <a:prstGeom prst="rect">
            <a:avLst/>
          </a:prstGeom>
          <a:solidFill>
            <a:schemeClr val="accent1">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C7479EEF-DB5F-F6E6-B1C7-70B95496AD89}"/>
              </a:ext>
            </a:extLst>
          </p:cNvPr>
          <p:cNvSpPr/>
          <p:nvPr/>
        </p:nvSpPr>
        <p:spPr>
          <a:xfrm>
            <a:off x="8529772" y="2575420"/>
            <a:ext cx="3269730" cy="464845"/>
          </a:xfrm>
          <a:prstGeom prst="rect">
            <a:avLst/>
          </a:prstGeom>
          <a:solidFill>
            <a:schemeClr val="accent1">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B3CBF81F-A23C-A9F3-96D8-D94CEE7CA98B}"/>
              </a:ext>
            </a:extLst>
          </p:cNvPr>
          <p:cNvSpPr/>
          <p:nvPr/>
        </p:nvSpPr>
        <p:spPr>
          <a:xfrm>
            <a:off x="8529772" y="3171039"/>
            <a:ext cx="3269730" cy="464845"/>
          </a:xfrm>
          <a:prstGeom prst="rect">
            <a:avLst/>
          </a:prstGeom>
          <a:solidFill>
            <a:schemeClr val="accent1">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3A8FBB00-466F-C72B-0DA5-0D7A535B1C87}"/>
              </a:ext>
            </a:extLst>
          </p:cNvPr>
          <p:cNvSpPr/>
          <p:nvPr/>
        </p:nvSpPr>
        <p:spPr>
          <a:xfrm>
            <a:off x="8529772" y="3766657"/>
            <a:ext cx="3269730" cy="464845"/>
          </a:xfrm>
          <a:prstGeom prst="rect">
            <a:avLst/>
          </a:prstGeom>
          <a:solidFill>
            <a:schemeClr val="accent1">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ED28A08-002E-0D54-20F8-E797FDC6293F}"/>
              </a:ext>
            </a:extLst>
          </p:cNvPr>
          <p:cNvSpPr txBox="1"/>
          <p:nvPr/>
        </p:nvSpPr>
        <p:spPr>
          <a:xfrm>
            <a:off x="5526250" y="2657491"/>
            <a:ext cx="2412892" cy="323165"/>
          </a:xfrm>
          <a:prstGeom prst="rect">
            <a:avLst/>
          </a:prstGeom>
          <a:noFill/>
        </p:spPr>
        <p:txBody>
          <a:bodyPr wrap="square" rtlCol="0">
            <a:spAutoFit/>
          </a:bodyPr>
          <a:lstStyle/>
          <a:p>
            <a:r>
              <a:rPr lang="en-US" altLang="zh-TW" sz="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Abstract</a:t>
            </a:r>
          </a:p>
        </p:txBody>
      </p:sp>
      <p:sp>
        <p:nvSpPr>
          <p:cNvPr id="13" name="TextBox 12">
            <a:extLst>
              <a:ext uri="{FF2B5EF4-FFF2-40B4-BE49-F238E27FC236}">
                <a16:creationId xmlns:a16="http://schemas.microsoft.com/office/drawing/2014/main" id="{B113F067-A854-6F30-188D-148C9B2CD620}"/>
              </a:ext>
            </a:extLst>
          </p:cNvPr>
          <p:cNvSpPr txBox="1"/>
          <p:nvPr/>
        </p:nvSpPr>
        <p:spPr>
          <a:xfrm>
            <a:off x="4972839" y="2634551"/>
            <a:ext cx="513613" cy="323165"/>
          </a:xfrm>
          <a:prstGeom prst="rect">
            <a:avLst/>
          </a:prstGeom>
          <a:noFill/>
        </p:spPr>
        <p:txBody>
          <a:bodyPr wrap="square" rtlCol="0">
            <a:spAutoFit/>
          </a:bodyPr>
          <a:lstStyle/>
          <a:p>
            <a:r>
              <a:rPr lang="en-US" sz="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14" name="TextBox 13">
            <a:extLst>
              <a:ext uri="{FF2B5EF4-FFF2-40B4-BE49-F238E27FC236}">
                <a16:creationId xmlns:a16="http://schemas.microsoft.com/office/drawing/2014/main" id="{8FAE434F-AD48-9CBE-5752-136C1651C142}"/>
              </a:ext>
            </a:extLst>
          </p:cNvPr>
          <p:cNvSpPr txBox="1"/>
          <p:nvPr/>
        </p:nvSpPr>
        <p:spPr>
          <a:xfrm>
            <a:off x="4972839" y="3271523"/>
            <a:ext cx="513613" cy="323165"/>
          </a:xfrm>
          <a:prstGeom prst="rect">
            <a:avLst/>
          </a:prstGeom>
          <a:noFill/>
        </p:spPr>
        <p:txBody>
          <a:bodyPr wrap="square" rtlCol="0">
            <a:spAutoFit/>
          </a:bodyPr>
          <a:lstStyle/>
          <a:p>
            <a:r>
              <a:rPr lang="en-US" sz="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16" name="TextBox 15">
            <a:extLst>
              <a:ext uri="{FF2B5EF4-FFF2-40B4-BE49-F238E27FC236}">
                <a16:creationId xmlns:a16="http://schemas.microsoft.com/office/drawing/2014/main" id="{3BB58AC9-9250-C77C-82EF-01EFCEBD2D1E}"/>
              </a:ext>
            </a:extLst>
          </p:cNvPr>
          <p:cNvSpPr txBox="1"/>
          <p:nvPr/>
        </p:nvSpPr>
        <p:spPr>
          <a:xfrm>
            <a:off x="4972839" y="3837495"/>
            <a:ext cx="513613" cy="323165"/>
          </a:xfrm>
          <a:prstGeom prst="rect">
            <a:avLst/>
          </a:prstGeom>
          <a:noFill/>
        </p:spPr>
        <p:txBody>
          <a:bodyPr wrap="square" rtlCol="0">
            <a:spAutoFit/>
          </a:bodyPr>
          <a:lstStyle/>
          <a:p>
            <a:r>
              <a:rPr lang="en-US" sz="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39" name="TextBox 38">
            <a:extLst>
              <a:ext uri="{FF2B5EF4-FFF2-40B4-BE49-F238E27FC236}">
                <a16:creationId xmlns:a16="http://schemas.microsoft.com/office/drawing/2014/main" id="{3900309F-0CAB-9E20-1F3D-082B2FDEB54B}"/>
              </a:ext>
            </a:extLst>
          </p:cNvPr>
          <p:cNvSpPr txBox="1"/>
          <p:nvPr/>
        </p:nvSpPr>
        <p:spPr>
          <a:xfrm>
            <a:off x="5526250" y="3256371"/>
            <a:ext cx="2412896" cy="323165"/>
          </a:xfrm>
          <a:prstGeom prst="rect">
            <a:avLst/>
          </a:prstGeom>
          <a:noFill/>
        </p:spPr>
        <p:txBody>
          <a:bodyPr wrap="square" rtlCol="0">
            <a:spAutoFit/>
          </a:bodyPr>
          <a:lstStyle/>
          <a:p>
            <a:r>
              <a:rPr lang="en-US" altLang="zh-TW" sz="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Introduction</a:t>
            </a:r>
          </a:p>
        </p:txBody>
      </p:sp>
      <p:sp>
        <p:nvSpPr>
          <p:cNvPr id="40" name="TextBox 39">
            <a:extLst>
              <a:ext uri="{FF2B5EF4-FFF2-40B4-BE49-F238E27FC236}">
                <a16:creationId xmlns:a16="http://schemas.microsoft.com/office/drawing/2014/main" id="{2D776319-1E13-110C-8E00-AADD03F7562F}"/>
              </a:ext>
            </a:extLst>
          </p:cNvPr>
          <p:cNvSpPr txBox="1"/>
          <p:nvPr/>
        </p:nvSpPr>
        <p:spPr>
          <a:xfrm>
            <a:off x="5526250" y="3817735"/>
            <a:ext cx="2412894" cy="323165"/>
          </a:xfrm>
          <a:prstGeom prst="rect">
            <a:avLst/>
          </a:prstGeom>
          <a:noFill/>
        </p:spPr>
        <p:txBody>
          <a:bodyPr wrap="square" rtlCol="0">
            <a:spAutoFit/>
          </a:bodyPr>
          <a:lstStyle/>
          <a:p>
            <a:r>
              <a:rPr lang="en-US" altLang="zh-TW" sz="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Theory</a:t>
            </a:r>
          </a:p>
        </p:txBody>
      </p:sp>
      <p:sp>
        <p:nvSpPr>
          <p:cNvPr id="17" name="TextBox 16">
            <a:extLst>
              <a:ext uri="{FF2B5EF4-FFF2-40B4-BE49-F238E27FC236}">
                <a16:creationId xmlns:a16="http://schemas.microsoft.com/office/drawing/2014/main" id="{BA7A2079-7982-5095-DC01-666FE5A409D2}"/>
              </a:ext>
            </a:extLst>
          </p:cNvPr>
          <p:cNvSpPr txBox="1"/>
          <p:nvPr/>
        </p:nvSpPr>
        <p:spPr>
          <a:xfrm>
            <a:off x="8709313" y="2654692"/>
            <a:ext cx="513613" cy="323165"/>
          </a:xfrm>
          <a:prstGeom prst="rect">
            <a:avLst/>
          </a:prstGeom>
          <a:noFill/>
        </p:spPr>
        <p:txBody>
          <a:bodyPr wrap="square" rtlCol="0">
            <a:spAutoFit/>
          </a:bodyPr>
          <a:lstStyle/>
          <a:p>
            <a:r>
              <a:rPr lang="en-US" sz="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sp>
        <p:nvSpPr>
          <p:cNvPr id="18" name="TextBox 17">
            <a:extLst>
              <a:ext uri="{FF2B5EF4-FFF2-40B4-BE49-F238E27FC236}">
                <a16:creationId xmlns:a16="http://schemas.microsoft.com/office/drawing/2014/main" id="{036C2B2D-F3AF-3A21-5B72-6F059906EDDC}"/>
              </a:ext>
            </a:extLst>
          </p:cNvPr>
          <p:cNvSpPr txBox="1"/>
          <p:nvPr/>
        </p:nvSpPr>
        <p:spPr>
          <a:xfrm>
            <a:off x="8709313" y="3242009"/>
            <a:ext cx="513613" cy="323165"/>
          </a:xfrm>
          <a:prstGeom prst="rect">
            <a:avLst/>
          </a:prstGeom>
          <a:noFill/>
        </p:spPr>
        <p:txBody>
          <a:bodyPr wrap="square" rtlCol="0">
            <a:spAutoFit/>
          </a:bodyPr>
          <a:lstStyle/>
          <a:p>
            <a:r>
              <a:rPr lang="en-US" sz="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05</a:t>
            </a:r>
          </a:p>
        </p:txBody>
      </p:sp>
      <p:sp>
        <p:nvSpPr>
          <p:cNvPr id="19" name="TextBox 18">
            <a:extLst>
              <a:ext uri="{FF2B5EF4-FFF2-40B4-BE49-F238E27FC236}">
                <a16:creationId xmlns:a16="http://schemas.microsoft.com/office/drawing/2014/main" id="{72D09733-C1B2-CBF0-71A5-B678873F8A73}"/>
              </a:ext>
            </a:extLst>
          </p:cNvPr>
          <p:cNvSpPr txBox="1"/>
          <p:nvPr/>
        </p:nvSpPr>
        <p:spPr>
          <a:xfrm>
            <a:off x="8709313" y="3837496"/>
            <a:ext cx="513613" cy="323165"/>
          </a:xfrm>
          <a:prstGeom prst="rect">
            <a:avLst/>
          </a:prstGeom>
          <a:noFill/>
        </p:spPr>
        <p:txBody>
          <a:bodyPr wrap="square" rtlCol="0">
            <a:spAutoFit/>
          </a:bodyPr>
          <a:lstStyle/>
          <a:p>
            <a:r>
              <a:rPr lang="en-US" sz="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06</a:t>
            </a:r>
          </a:p>
        </p:txBody>
      </p:sp>
      <p:sp>
        <p:nvSpPr>
          <p:cNvPr id="41" name="TextBox 40">
            <a:extLst>
              <a:ext uri="{FF2B5EF4-FFF2-40B4-BE49-F238E27FC236}">
                <a16:creationId xmlns:a16="http://schemas.microsoft.com/office/drawing/2014/main" id="{5CEE13B2-E39F-8952-ABD8-ADBA1FDA6FF4}"/>
              </a:ext>
            </a:extLst>
          </p:cNvPr>
          <p:cNvSpPr txBox="1"/>
          <p:nvPr/>
        </p:nvSpPr>
        <p:spPr>
          <a:xfrm>
            <a:off x="9262724" y="2634551"/>
            <a:ext cx="2336697" cy="323165"/>
          </a:xfrm>
          <a:prstGeom prst="rect">
            <a:avLst/>
          </a:prstGeom>
          <a:noFill/>
        </p:spPr>
        <p:txBody>
          <a:bodyPr wrap="square" rtlCol="0">
            <a:spAutoFit/>
          </a:bodyPr>
          <a:lstStyle/>
          <a:p>
            <a:r>
              <a:rPr lang="en-US" altLang="zh-TW" sz="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Experiment</a:t>
            </a:r>
          </a:p>
        </p:txBody>
      </p:sp>
      <p:sp>
        <p:nvSpPr>
          <p:cNvPr id="42" name="TextBox 41">
            <a:extLst>
              <a:ext uri="{FF2B5EF4-FFF2-40B4-BE49-F238E27FC236}">
                <a16:creationId xmlns:a16="http://schemas.microsoft.com/office/drawing/2014/main" id="{5B7F5C6E-3E12-2012-105F-6EC2FED18CAD}"/>
              </a:ext>
            </a:extLst>
          </p:cNvPr>
          <p:cNvSpPr txBox="1"/>
          <p:nvPr/>
        </p:nvSpPr>
        <p:spPr>
          <a:xfrm>
            <a:off x="9304768" y="3234052"/>
            <a:ext cx="2412892" cy="323165"/>
          </a:xfrm>
          <a:prstGeom prst="rect">
            <a:avLst/>
          </a:prstGeom>
          <a:noFill/>
        </p:spPr>
        <p:txBody>
          <a:bodyPr wrap="square" rtlCol="0">
            <a:spAutoFit/>
          </a:bodyPr>
          <a:lstStyle/>
          <a:p>
            <a:r>
              <a:rPr lang="en-US" sz="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Result</a:t>
            </a:r>
          </a:p>
        </p:txBody>
      </p:sp>
      <p:sp>
        <p:nvSpPr>
          <p:cNvPr id="43" name="TextBox 42">
            <a:extLst>
              <a:ext uri="{FF2B5EF4-FFF2-40B4-BE49-F238E27FC236}">
                <a16:creationId xmlns:a16="http://schemas.microsoft.com/office/drawing/2014/main" id="{7E46EBEC-63DC-9D7D-BC22-E891254949E5}"/>
              </a:ext>
            </a:extLst>
          </p:cNvPr>
          <p:cNvSpPr txBox="1"/>
          <p:nvPr/>
        </p:nvSpPr>
        <p:spPr>
          <a:xfrm>
            <a:off x="9304768" y="3837495"/>
            <a:ext cx="2412892" cy="323165"/>
          </a:xfrm>
          <a:prstGeom prst="rect">
            <a:avLst/>
          </a:prstGeom>
          <a:noFill/>
        </p:spPr>
        <p:txBody>
          <a:bodyPr wrap="square" rtlCol="0">
            <a:spAutoFit/>
          </a:bodyPr>
          <a:lstStyle/>
          <a:p>
            <a:r>
              <a:rPr lang="en-US" sz="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Conclusion</a:t>
            </a:r>
          </a:p>
        </p:txBody>
      </p:sp>
    </p:spTree>
    <p:extLst>
      <p:ext uri="{BB962C8B-B14F-4D97-AF65-F5344CB8AC3E}">
        <p14:creationId xmlns:p14="http://schemas.microsoft.com/office/powerpoint/2010/main" val="3867675770"/>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4346004" y="3149626"/>
            <a:ext cx="3499987" cy="558743"/>
          </a:xfrm>
          <a:prstGeom prst="rect">
            <a:avLst/>
          </a:prstGeom>
          <a:noFill/>
        </p:spPr>
        <p:txBody>
          <a:bodyPr wrap="square" rtlCol="0">
            <a:spAutoFit/>
          </a:bodyPr>
          <a:lstStyle/>
          <a:p>
            <a:pPr algn="ctr">
              <a:lnSpc>
                <a:spcPts val="3500"/>
              </a:lnSpc>
            </a:pPr>
            <a:r>
              <a:rPr lang="en-US" sz="4000" dirty="0">
                <a:solidFill>
                  <a:schemeClr val="bg1"/>
                </a:solidFill>
                <a:latin typeface="Open Sans Light" panose="020B0306030504020204"/>
                <a:ea typeface="Open Sans bold" panose="020B0806030504020204" pitchFamily="34" charset="0"/>
                <a:cs typeface="Poppins" panose="00000500000000000000" pitchFamily="2" charset="0"/>
              </a:rPr>
              <a:t>Experiment</a:t>
            </a:r>
          </a:p>
        </p:txBody>
      </p:sp>
      <p:sp>
        <p:nvSpPr>
          <p:cNvPr id="11" name="Rectangle 1">
            <a:extLst>
              <a:ext uri="{FF2B5EF4-FFF2-40B4-BE49-F238E27FC236}">
                <a16:creationId xmlns:a16="http://schemas.microsoft.com/office/drawing/2014/main" id="{2FDAC5D5-C2EE-47C7-927E-2469D4C0A8A1}"/>
              </a:ext>
            </a:extLst>
          </p:cNvPr>
          <p:cNvSpPr/>
          <p:nvPr/>
        </p:nvSpPr>
        <p:spPr>
          <a:xfrm>
            <a:off x="3586161" y="2119311"/>
            <a:ext cx="5019674" cy="261937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53724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0A5998C6-4993-6862-D77E-65CE53932F6F}"/>
              </a:ext>
            </a:extLst>
          </p:cNvPr>
          <p:cNvSpPr/>
          <p:nvPr/>
        </p:nvSpPr>
        <p:spPr>
          <a:xfrm>
            <a:off x="0" y="-563"/>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0CFF791-5E36-5DE8-39A6-BCD10E885AC2}"/>
              </a:ext>
            </a:extLst>
          </p:cNvPr>
          <p:cNvSpPr txBox="1"/>
          <p:nvPr/>
        </p:nvSpPr>
        <p:spPr>
          <a:xfrm>
            <a:off x="884636" y="783840"/>
            <a:ext cx="5899622" cy="541174"/>
          </a:xfrm>
          <a:prstGeom prst="rect">
            <a:avLst/>
          </a:prstGeom>
          <a:noFill/>
        </p:spPr>
        <p:txBody>
          <a:bodyPr wrap="square" rtlCol="0">
            <a:spAutoFit/>
          </a:bodyPr>
          <a:lstStyle/>
          <a:p>
            <a:pPr>
              <a:lnSpc>
                <a:spcPts val="3500"/>
              </a:lnSpc>
            </a:pPr>
            <a:r>
              <a:rPr lang="en-US" altLang="zh-TW" sz="3200" b="1" dirty="0">
                <a:solidFill>
                  <a:schemeClr val="bg1"/>
                </a:solidFill>
                <a:latin typeface="Open Sans Light" panose="020B0306030504020204"/>
                <a:ea typeface="Open Sans bold" panose="020B0806030504020204" pitchFamily="34" charset="0"/>
                <a:cs typeface="Poppins" panose="00000500000000000000" pitchFamily="2" charset="0"/>
              </a:rPr>
              <a:t>Experiment</a:t>
            </a:r>
          </a:p>
        </p:txBody>
      </p:sp>
      <p:grpSp>
        <p:nvGrpSpPr>
          <p:cNvPr id="32" name="Group 6">
            <a:extLst>
              <a:ext uri="{FF2B5EF4-FFF2-40B4-BE49-F238E27FC236}">
                <a16:creationId xmlns:a16="http://schemas.microsoft.com/office/drawing/2014/main" id="{334B4567-D4FD-41C3-A1BA-D9635F1D4E9B}"/>
              </a:ext>
            </a:extLst>
          </p:cNvPr>
          <p:cNvGrpSpPr/>
          <p:nvPr/>
        </p:nvGrpSpPr>
        <p:grpSpPr>
          <a:xfrm>
            <a:off x="7004457" y="862964"/>
            <a:ext cx="4025281" cy="462050"/>
            <a:chOff x="6913961" y="1343920"/>
            <a:chExt cx="4025281" cy="462050"/>
          </a:xfrm>
        </p:grpSpPr>
        <p:sp>
          <p:nvSpPr>
            <p:cNvPr id="34" name="TextBox 7">
              <a:extLst>
                <a:ext uri="{FF2B5EF4-FFF2-40B4-BE49-F238E27FC236}">
                  <a16:creationId xmlns:a16="http://schemas.microsoft.com/office/drawing/2014/main" id="{9F8F2FFD-95B1-4F92-8145-3CE68B9240D3}"/>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35" name="Straight Connector 8">
              <a:extLst>
                <a:ext uri="{FF2B5EF4-FFF2-40B4-BE49-F238E27FC236}">
                  <a16:creationId xmlns:a16="http://schemas.microsoft.com/office/drawing/2014/main" id="{2D3DC5AA-D7A4-4F22-A7EA-FC893B2364DC}"/>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grpSp>
        <p:nvGrpSpPr>
          <p:cNvPr id="38" name="群組 37">
            <a:extLst>
              <a:ext uri="{FF2B5EF4-FFF2-40B4-BE49-F238E27FC236}">
                <a16:creationId xmlns:a16="http://schemas.microsoft.com/office/drawing/2014/main" id="{38F16CF1-3191-4CA4-BF92-836CDF0B5321}"/>
              </a:ext>
            </a:extLst>
          </p:cNvPr>
          <p:cNvGrpSpPr/>
          <p:nvPr/>
        </p:nvGrpSpPr>
        <p:grpSpPr>
          <a:xfrm>
            <a:off x="4269601" y="2586014"/>
            <a:ext cx="3089896" cy="3068453"/>
            <a:chOff x="3724852" y="2410916"/>
            <a:chExt cx="3089896" cy="3068453"/>
          </a:xfrm>
        </p:grpSpPr>
        <p:grpSp>
          <p:nvGrpSpPr>
            <p:cNvPr id="18" name="群組 17">
              <a:extLst>
                <a:ext uri="{FF2B5EF4-FFF2-40B4-BE49-F238E27FC236}">
                  <a16:creationId xmlns:a16="http://schemas.microsoft.com/office/drawing/2014/main" id="{C088BA6A-81F5-490B-BD95-F84D12A820B8}"/>
                </a:ext>
              </a:extLst>
            </p:cNvPr>
            <p:cNvGrpSpPr/>
            <p:nvPr/>
          </p:nvGrpSpPr>
          <p:grpSpPr>
            <a:xfrm>
              <a:off x="3724852" y="2410916"/>
              <a:ext cx="2059931" cy="954584"/>
              <a:chOff x="3724852" y="2410916"/>
              <a:chExt cx="2059931" cy="954584"/>
            </a:xfrm>
          </p:grpSpPr>
          <p:grpSp>
            <p:nvGrpSpPr>
              <p:cNvPr id="16" name="群組 15">
                <a:extLst>
                  <a:ext uri="{FF2B5EF4-FFF2-40B4-BE49-F238E27FC236}">
                    <a16:creationId xmlns:a16="http://schemas.microsoft.com/office/drawing/2014/main" id="{556C9C14-C58F-434D-9EFA-DF88E6AD3142}"/>
                  </a:ext>
                </a:extLst>
              </p:cNvPr>
              <p:cNvGrpSpPr/>
              <p:nvPr/>
            </p:nvGrpSpPr>
            <p:grpSpPr>
              <a:xfrm>
                <a:off x="3724852" y="2410916"/>
                <a:ext cx="2059931" cy="954584"/>
                <a:chOff x="3724852" y="2410916"/>
                <a:chExt cx="2059931" cy="954584"/>
              </a:xfrm>
            </p:grpSpPr>
            <p:sp>
              <p:nvSpPr>
                <p:cNvPr id="14" name="矩形 13">
                  <a:extLst>
                    <a:ext uri="{FF2B5EF4-FFF2-40B4-BE49-F238E27FC236}">
                      <a16:creationId xmlns:a16="http://schemas.microsoft.com/office/drawing/2014/main" id="{8E642DA1-DCC3-40CA-91A4-719A500E5A43}"/>
                    </a:ext>
                  </a:extLst>
                </p:cNvPr>
                <p:cNvSpPr/>
                <p:nvPr/>
              </p:nvSpPr>
              <p:spPr>
                <a:xfrm>
                  <a:off x="3830855" y="2492943"/>
                  <a:ext cx="1953928" cy="760396"/>
                </a:xfrm>
                <a:prstGeom prst="rect">
                  <a:avLst/>
                </a:prstGeom>
                <a:solidFill>
                  <a:schemeClr val="bg1">
                    <a:lumMod val="85000"/>
                  </a:schemeClr>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平行四邊形 14">
                  <a:extLst>
                    <a:ext uri="{FF2B5EF4-FFF2-40B4-BE49-F238E27FC236}">
                      <a16:creationId xmlns:a16="http://schemas.microsoft.com/office/drawing/2014/main" id="{1F919F74-F007-4251-92D4-393012B7EB88}"/>
                    </a:ext>
                  </a:extLst>
                </p:cNvPr>
                <p:cNvSpPr/>
                <p:nvPr/>
              </p:nvSpPr>
              <p:spPr>
                <a:xfrm rot="21078337" flipV="1">
                  <a:off x="3724852" y="2410916"/>
                  <a:ext cx="1976643" cy="116882"/>
                </a:xfrm>
                <a:prstGeom prst="parallelogram">
                  <a:avLst>
                    <a:gd name="adj" fmla="val 16891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平行四邊形 36">
                  <a:extLst>
                    <a:ext uri="{FF2B5EF4-FFF2-40B4-BE49-F238E27FC236}">
                      <a16:creationId xmlns:a16="http://schemas.microsoft.com/office/drawing/2014/main" id="{94CEE86D-465B-44A4-92DE-250757F738A5}"/>
                    </a:ext>
                  </a:extLst>
                </p:cNvPr>
                <p:cNvSpPr/>
                <p:nvPr/>
              </p:nvSpPr>
              <p:spPr>
                <a:xfrm rot="16200000">
                  <a:off x="3424718" y="2869092"/>
                  <a:ext cx="799064" cy="193752"/>
                </a:xfrm>
                <a:prstGeom prst="parallelogram">
                  <a:avLst>
                    <a:gd name="adj" fmla="val 369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文字方塊 16">
                <a:extLst>
                  <a:ext uri="{FF2B5EF4-FFF2-40B4-BE49-F238E27FC236}">
                    <a16:creationId xmlns:a16="http://schemas.microsoft.com/office/drawing/2014/main" id="{8B3F214B-1C73-42C2-8B6B-4FB2E85E65D2}"/>
                  </a:ext>
                </a:extLst>
              </p:cNvPr>
              <p:cNvSpPr txBox="1"/>
              <p:nvPr/>
            </p:nvSpPr>
            <p:spPr>
              <a:xfrm>
                <a:off x="4067513" y="2597196"/>
                <a:ext cx="1674365" cy="523220"/>
              </a:xfrm>
              <a:prstGeom prst="rect">
                <a:avLst/>
              </a:prstGeom>
              <a:noFill/>
              <a:scene3d>
                <a:camera prst="isometricOffAxis1Right"/>
                <a:lightRig rig="threePt" dir="t"/>
              </a:scene3d>
            </p:spPr>
            <p:txBody>
              <a:bodyPr wrap="square" rtlCol="0">
                <a:spAutoFit/>
              </a:bodyPr>
              <a:lstStyle/>
              <a:p>
                <a:r>
                  <a:rPr lang="en-US" altLang="zh-TW" sz="2800" dirty="0"/>
                  <a:t>predictor</a:t>
                </a:r>
                <a:endParaRPr lang="zh-TW" altLang="en-US" sz="2800" dirty="0"/>
              </a:p>
            </p:txBody>
          </p:sp>
        </p:grpSp>
        <p:grpSp>
          <p:nvGrpSpPr>
            <p:cNvPr id="53" name="群組 52">
              <a:extLst>
                <a:ext uri="{FF2B5EF4-FFF2-40B4-BE49-F238E27FC236}">
                  <a16:creationId xmlns:a16="http://schemas.microsoft.com/office/drawing/2014/main" id="{E1209DF3-A884-41E4-9F4B-CF9B3CF7E994}"/>
                </a:ext>
              </a:extLst>
            </p:cNvPr>
            <p:cNvGrpSpPr/>
            <p:nvPr/>
          </p:nvGrpSpPr>
          <p:grpSpPr>
            <a:xfrm>
              <a:off x="4067513" y="3120416"/>
              <a:ext cx="2059931" cy="954584"/>
              <a:chOff x="3724852" y="2410916"/>
              <a:chExt cx="2059931" cy="954584"/>
            </a:xfrm>
          </p:grpSpPr>
          <p:grpSp>
            <p:nvGrpSpPr>
              <p:cNvPr id="55" name="群組 54">
                <a:extLst>
                  <a:ext uri="{FF2B5EF4-FFF2-40B4-BE49-F238E27FC236}">
                    <a16:creationId xmlns:a16="http://schemas.microsoft.com/office/drawing/2014/main" id="{5B213AEE-24D9-40F7-8178-820FF88A8106}"/>
                  </a:ext>
                </a:extLst>
              </p:cNvPr>
              <p:cNvGrpSpPr/>
              <p:nvPr/>
            </p:nvGrpSpPr>
            <p:grpSpPr>
              <a:xfrm>
                <a:off x="3724852" y="2410916"/>
                <a:ext cx="2059931" cy="954584"/>
                <a:chOff x="3724852" y="2410916"/>
                <a:chExt cx="2059931" cy="954584"/>
              </a:xfrm>
            </p:grpSpPr>
            <p:sp>
              <p:nvSpPr>
                <p:cNvPr id="57" name="矩形 56">
                  <a:extLst>
                    <a:ext uri="{FF2B5EF4-FFF2-40B4-BE49-F238E27FC236}">
                      <a16:creationId xmlns:a16="http://schemas.microsoft.com/office/drawing/2014/main" id="{30C75A6D-DA2D-4133-9C9D-D4A6852591F5}"/>
                    </a:ext>
                  </a:extLst>
                </p:cNvPr>
                <p:cNvSpPr/>
                <p:nvPr/>
              </p:nvSpPr>
              <p:spPr>
                <a:xfrm>
                  <a:off x="3830855" y="2492943"/>
                  <a:ext cx="1953928" cy="760396"/>
                </a:xfrm>
                <a:prstGeom prst="rect">
                  <a:avLst/>
                </a:prstGeom>
                <a:solidFill>
                  <a:schemeClr val="bg1">
                    <a:lumMod val="85000"/>
                  </a:schemeClr>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平行四邊形 57">
                  <a:extLst>
                    <a:ext uri="{FF2B5EF4-FFF2-40B4-BE49-F238E27FC236}">
                      <a16:creationId xmlns:a16="http://schemas.microsoft.com/office/drawing/2014/main" id="{F680185B-1127-4F3F-A7F3-D0AB59B5E901}"/>
                    </a:ext>
                  </a:extLst>
                </p:cNvPr>
                <p:cNvSpPr/>
                <p:nvPr/>
              </p:nvSpPr>
              <p:spPr>
                <a:xfrm rot="21078337" flipV="1">
                  <a:off x="3724852" y="2410916"/>
                  <a:ext cx="1976643" cy="116882"/>
                </a:xfrm>
                <a:prstGeom prst="parallelogram">
                  <a:avLst>
                    <a:gd name="adj" fmla="val 16891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平行四邊形 58">
                  <a:extLst>
                    <a:ext uri="{FF2B5EF4-FFF2-40B4-BE49-F238E27FC236}">
                      <a16:creationId xmlns:a16="http://schemas.microsoft.com/office/drawing/2014/main" id="{3AB1EA48-CB0C-4DD5-A8A3-B79D4D4218D6}"/>
                    </a:ext>
                  </a:extLst>
                </p:cNvPr>
                <p:cNvSpPr/>
                <p:nvPr/>
              </p:nvSpPr>
              <p:spPr>
                <a:xfrm rot="16200000">
                  <a:off x="3424718" y="2869092"/>
                  <a:ext cx="799064" cy="193752"/>
                </a:xfrm>
                <a:prstGeom prst="parallelogram">
                  <a:avLst>
                    <a:gd name="adj" fmla="val 369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6" name="文字方塊 55">
                <a:extLst>
                  <a:ext uri="{FF2B5EF4-FFF2-40B4-BE49-F238E27FC236}">
                    <a16:creationId xmlns:a16="http://schemas.microsoft.com/office/drawing/2014/main" id="{E578A74D-F0F2-4178-86A7-14E15EEE2B8A}"/>
                  </a:ext>
                </a:extLst>
              </p:cNvPr>
              <p:cNvSpPr txBox="1"/>
              <p:nvPr/>
            </p:nvSpPr>
            <p:spPr>
              <a:xfrm>
                <a:off x="4067513" y="2597196"/>
                <a:ext cx="1674365" cy="523220"/>
              </a:xfrm>
              <a:prstGeom prst="rect">
                <a:avLst/>
              </a:prstGeom>
              <a:noFill/>
              <a:scene3d>
                <a:camera prst="isometricOffAxis1Right"/>
                <a:lightRig rig="threePt" dir="t"/>
              </a:scene3d>
            </p:spPr>
            <p:txBody>
              <a:bodyPr wrap="square" rtlCol="0">
                <a:spAutoFit/>
              </a:bodyPr>
              <a:lstStyle/>
              <a:p>
                <a:r>
                  <a:rPr lang="en-US" altLang="zh-TW" sz="2800" dirty="0"/>
                  <a:t>predictor</a:t>
                </a:r>
                <a:endParaRPr lang="zh-TW" altLang="en-US" sz="2800" dirty="0"/>
              </a:p>
            </p:txBody>
          </p:sp>
        </p:grpSp>
        <p:grpSp>
          <p:nvGrpSpPr>
            <p:cNvPr id="60" name="群組 59">
              <a:extLst>
                <a:ext uri="{FF2B5EF4-FFF2-40B4-BE49-F238E27FC236}">
                  <a16:creationId xmlns:a16="http://schemas.microsoft.com/office/drawing/2014/main" id="{D3985720-8C83-4ED1-826C-4F5D4D1ED88D}"/>
                </a:ext>
              </a:extLst>
            </p:cNvPr>
            <p:cNvGrpSpPr/>
            <p:nvPr/>
          </p:nvGrpSpPr>
          <p:grpSpPr>
            <a:xfrm>
              <a:off x="4410174" y="3812507"/>
              <a:ext cx="2059931" cy="954584"/>
              <a:chOff x="3724852" y="2410916"/>
              <a:chExt cx="2059931" cy="954584"/>
            </a:xfrm>
          </p:grpSpPr>
          <p:grpSp>
            <p:nvGrpSpPr>
              <p:cNvPr id="61" name="群組 60">
                <a:extLst>
                  <a:ext uri="{FF2B5EF4-FFF2-40B4-BE49-F238E27FC236}">
                    <a16:creationId xmlns:a16="http://schemas.microsoft.com/office/drawing/2014/main" id="{DBEE6E62-5746-43E8-961E-0B82F8197B1A}"/>
                  </a:ext>
                </a:extLst>
              </p:cNvPr>
              <p:cNvGrpSpPr/>
              <p:nvPr/>
            </p:nvGrpSpPr>
            <p:grpSpPr>
              <a:xfrm>
                <a:off x="3724852" y="2410916"/>
                <a:ext cx="2059931" cy="954584"/>
                <a:chOff x="3724852" y="2410916"/>
                <a:chExt cx="2059931" cy="954584"/>
              </a:xfrm>
            </p:grpSpPr>
            <p:sp>
              <p:nvSpPr>
                <p:cNvPr id="63" name="矩形 62">
                  <a:extLst>
                    <a:ext uri="{FF2B5EF4-FFF2-40B4-BE49-F238E27FC236}">
                      <a16:creationId xmlns:a16="http://schemas.microsoft.com/office/drawing/2014/main" id="{0EF488C6-8953-459F-B5C4-5853EC529525}"/>
                    </a:ext>
                  </a:extLst>
                </p:cNvPr>
                <p:cNvSpPr/>
                <p:nvPr/>
              </p:nvSpPr>
              <p:spPr>
                <a:xfrm>
                  <a:off x="3830855" y="2492943"/>
                  <a:ext cx="1953928" cy="760396"/>
                </a:xfrm>
                <a:prstGeom prst="rect">
                  <a:avLst/>
                </a:prstGeom>
                <a:solidFill>
                  <a:schemeClr val="bg1">
                    <a:lumMod val="85000"/>
                  </a:schemeClr>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平行四邊形 63">
                  <a:extLst>
                    <a:ext uri="{FF2B5EF4-FFF2-40B4-BE49-F238E27FC236}">
                      <a16:creationId xmlns:a16="http://schemas.microsoft.com/office/drawing/2014/main" id="{27F7A611-61A9-4F81-905B-6AD513AD465A}"/>
                    </a:ext>
                  </a:extLst>
                </p:cNvPr>
                <p:cNvSpPr/>
                <p:nvPr/>
              </p:nvSpPr>
              <p:spPr>
                <a:xfrm rot="21078337" flipV="1">
                  <a:off x="3724852" y="2410916"/>
                  <a:ext cx="1976643" cy="116882"/>
                </a:xfrm>
                <a:prstGeom prst="parallelogram">
                  <a:avLst>
                    <a:gd name="adj" fmla="val 16891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平行四邊形 64">
                  <a:extLst>
                    <a:ext uri="{FF2B5EF4-FFF2-40B4-BE49-F238E27FC236}">
                      <a16:creationId xmlns:a16="http://schemas.microsoft.com/office/drawing/2014/main" id="{815AF16A-EE9C-467A-A0BD-2A570DD99441}"/>
                    </a:ext>
                  </a:extLst>
                </p:cNvPr>
                <p:cNvSpPr/>
                <p:nvPr/>
              </p:nvSpPr>
              <p:spPr>
                <a:xfrm rot="16200000">
                  <a:off x="3424718" y="2869092"/>
                  <a:ext cx="799064" cy="193752"/>
                </a:xfrm>
                <a:prstGeom prst="parallelogram">
                  <a:avLst>
                    <a:gd name="adj" fmla="val 369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2" name="文字方塊 61">
                <a:extLst>
                  <a:ext uri="{FF2B5EF4-FFF2-40B4-BE49-F238E27FC236}">
                    <a16:creationId xmlns:a16="http://schemas.microsoft.com/office/drawing/2014/main" id="{678A6331-FA75-4ED1-AB37-71CB4FD85E9B}"/>
                  </a:ext>
                </a:extLst>
              </p:cNvPr>
              <p:cNvSpPr txBox="1"/>
              <p:nvPr/>
            </p:nvSpPr>
            <p:spPr>
              <a:xfrm>
                <a:off x="4067513" y="2597196"/>
                <a:ext cx="1674365" cy="523220"/>
              </a:xfrm>
              <a:prstGeom prst="rect">
                <a:avLst/>
              </a:prstGeom>
              <a:noFill/>
              <a:scene3d>
                <a:camera prst="isometricOffAxis1Right"/>
                <a:lightRig rig="threePt" dir="t"/>
              </a:scene3d>
            </p:spPr>
            <p:txBody>
              <a:bodyPr wrap="square" rtlCol="0">
                <a:spAutoFit/>
              </a:bodyPr>
              <a:lstStyle/>
              <a:p>
                <a:r>
                  <a:rPr lang="en-US" altLang="zh-TW" sz="2800" dirty="0"/>
                  <a:t>predictor</a:t>
                </a:r>
                <a:endParaRPr lang="zh-TW" altLang="en-US" sz="2800" dirty="0"/>
              </a:p>
            </p:txBody>
          </p:sp>
        </p:grpSp>
        <p:grpSp>
          <p:nvGrpSpPr>
            <p:cNvPr id="66" name="群組 65">
              <a:extLst>
                <a:ext uri="{FF2B5EF4-FFF2-40B4-BE49-F238E27FC236}">
                  <a16:creationId xmlns:a16="http://schemas.microsoft.com/office/drawing/2014/main" id="{B7EEF3D1-7513-4236-83FE-85531515DF02}"/>
                </a:ext>
              </a:extLst>
            </p:cNvPr>
            <p:cNvGrpSpPr/>
            <p:nvPr/>
          </p:nvGrpSpPr>
          <p:grpSpPr>
            <a:xfrm>
              <a:off x="4754817" y="4524785"/>
              <a:ext cx="2059931" cy="954584"/>
              <a:chOff x="3724852" y="2410916"/>
              <a:chExt cx="2059931" cy="954584"/>
            </a:xfrm>
          </p:grpSpPr>
          <p:grpSp>
            <p:nvGrpSpPr>
              <p:cNvPr id="67" name="群組 66">
                <a:extLst>
                  <a:ext uri="{FF2B5EF4-FFF2-40B4-BE49-F238E27FC236}">
                    <a16:creationId xmlns:a16="http://schemas.microsoft.com/office/drawing/2014/main" id="{32523D84-CD53-47F1-AA74-6157A84FADEE}"/>
                  </a:ext>
                </a:extLst>
              </p:cNvPr>
              <p:cNvGrpSpPr/>
              <p:nvPr/>
            </p:nvGrpSpPr>
            <p:grpSpPr>
              <a:xfrm>
                <a:off x="3724852" y="2410916"/>
                <a:ext cx="2059931" cy="954584"/>
                <a:chOff x="3724852" y="2410916"/>
                <a:chExt cx="2059931" cy="954584"/>
              </a:xfrm>
            </p:grpSpPr>
            <p:sp>
              <p:nvSpPr>
                <p:cNvPr id="70" name="矩形 69">
                  <a:extLst>
                    <a:ext uri="{FF2B5EF4-FFF2-40B4-BE49-F238E27FC236}">
                      <a16:creationId xmlns:a16="http://schemas.microsoft.com/office/drawing/2014/main" id="{A6F1ECCC-AF37-4AEA-9837-EC05179AFEA0}"/>
                    </a:ext>
                  </a:extLst>
                </p:cNvPr>
                <p:cNvSpPr/>
                <p:nvPr/>
              </p:nvSpPr>
              <p:spPr>
                <a:xfrm>
                  <a:off x="3830855" y="2492943"/>
                  <a:ext cx="1953928" cy="760396"/>
                </a:xfrm>
                <a:prstGeom prst="rect">
                  <a:avLst/>
                </a:prstGeom>
                <a:solidFill>
                  <a:schemeClr val="bg1">
                    <a:lumMod val="85000"/>
                  </a:schemeClr>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平行四邊形 70">
                  <a:extLst>
                    <a:ext uri="{FF2B5EF4-FFF2-40B4-BE49-F238E27FC236}">
                      <a16:creationId xmlns:a16="http://schemas.microsoft.com/office/drawing/2014/main" id="{433CB6CE-EADD-4981-BC5D-9114A6EF8273}"/>
                    </a:ext>
                  </a:extLst>
                </p:cNvPr>
                <p:cNvSpPr/>
                <p:nvPr/>
              </p:nvSpPr>
              <p:spPr>
                <a:xfrm rot="21078337" flipV="1">
                  <a:off x="3724852" y="2410916"/>
                  <a:ext cx="1976643" cy="116882"/>
                </a:xfrm>
                <a:prstGeom prst="parallelogram">
                  <a:avLst>
                    <a:gd name="adj" fmla="val 16891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平行四邊形 71">
                  <a:extLst>
                    <a:ext uri="{FF2B5EF4-FFF2-40B4-BE49-F238E27FC236}">
                      <a16:creationId xmlns:a16="http://schemas.microsoft.com/office/drawing/2014/main" id="{7608BACB-75F8-4F57-990C-793551E453C9}"/>
                    </a:ext>
                  </a:extLst>
                </p:cNvPr>
                <p:cNvSpPr/>
                <p:nvPr/>
              </p:nvSpPr>
              <p:spPr>
                <a:xfrm rot="16200000">
                  <a:off x="3424718" y="2869092"/>
                  <a:ext cx="799064" cy="193752"/>
                </a:xfrm>
                <a:prstGeom prst="parallelogram">
                  <a:avLst>
                    <a:gd name="adj" fmla="val 3697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9" name="文字方塊 68">
                <a:extLst>
                  <a:ext uri="{FF2B5EF4-FFF2-40B4-BE49-F238E27FC236}">
                    <a16:creationId xmlns:a16="http://schemas.microsoft.com/office/drawing/2014/main" id="{FD15D0B9-97DA-4613-8653-9BAAC191B947}"/>
                  </a:ext>
                </a:extLst>
              </p:cNvPr>
              <p:cNvSpPr txBox="1"/>
              <p:nvPr/>
            </p:nvSpPr>
            <p:spPr>
              <a:xfrm>
                <a:off x="4067513" y="2597196"/>
                <a:ext cx="1674365" cy="523220"/>
              </a:xfrm>
              <a:prstGeom prst="rect">
                <a:avLst/>
              </a:prstGeom>
              <a:noFill/>
              <a:scene3d>
                <a:camera prst="isometricOffAxis1Right"/>
                <a:lightRig rig="threePt" dir="t"/>
              </a:scene3d>
            </p:spPr>
            <p:txBody>
              <a:bodyPr wrap="square" rtlCol="0">
                <a:spAutoFit/>
              </a:bodyPr>
              <a:lstStyle/>
              <a:p>
                <a:r>
                  <a:rPr lang="en-US" altLang="zh-TW" sz="2800" dirty="0"/>
                  <a:t>predictor</a:t>
                </a:r>
                <a:endParaRPr lang="zh-TW" altLang="en-US" sz="2800" dirty="0"/>
              </a:p>
            </p:txBody>
          </p:sp>
        </p:grpSp>
      </p:grpSp>
      <p:pic>
        <p:nvPicPr>
          <p:cNvPr id="36" name="圖片 35">
            <a:extLst>
              <a:ext uri="{FF2B5EF4-FFF2-40B4-BE49-F238E27FC236}">
                <a16:creationId xmlns:a16="http://schemas.microsoft.com/office/drawing/2014/main" id="{F62137B1-B2A1-47B1-B970-67E8BD376C6C}"/>
              </a:ext>
            </a:extLst>
          </p:cNvPr>
          <p:cNvPicPr>
            <a:picLocks noChangeAspect="1"/>
          </p:cNvPicPr>
          <p:nvPr/>
        </p:nvPicPr>
        <p:blipFill>
          <a:blip r:embed="rId3"/>
          <a:stretch>
            <a:fillRect/>
          </a:stretch>
        </p:blipFill>
        <p:spPr>
          <a:xfrm>
            <a:off x="8530944" y="1969649"/>
            <a:ext cx="1714513" cy="2962767"/>
          </a:xfrm>
          <a:prstGeom prst="rect">
            <a:avLst/>
          </a:prstGeom>
        </p:spPr>
      </p:pic>
      <p:cxnSp>
        <p:nvCxnSpPr>
          <p:cNvPr id="74" name="接點: 肘形 73">
            <a:extLst>
              <a:ext uri="{FF2B5EF4-FFF2-40B4-BE49-F238E27FC236}">
                <a16:creationId xmlns:a16="http://schemas.microsoft.com/office/drawing/2014/main" id="{B60B101E-B348-447D-8690-4E2EDC00D16C}"/>
              </a:ext>
            </a:extLst>
          </p:cNvPr>
          <p:cNvCxnSpPr>
            <a:cxnSpLocks/>
          </p:cNvCxnSpPr>
          <p:nvPr/>
        </p:nvCxnSpPr>
        <p:spPr>
          <a:xfrm rot="10800000" flipV="1">
            <a:off x="6319663" y="2741534"/>
            <a:ext cx="2468202" cy="292370"/>
          </a:xfrm>
          <a:prstGeom prst="bentConnector3">
            <a:avLst>
              <a:gd name="adj1" fmla="val 53509"/>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79" name="接點: 肘形 78">
            <a:extLst>
              <a:ext uri="{FF2B5EF4-FFF2-40B4-BE49-F238E27FC236}">
                <a16:creationId xmlns:a16="http://schemas.microsoft.com/office/drawing/2014/main" id="{B233592E-5729-46CF-ADAB-5E7E22244828}"/>
              </a:ext>
            </a:extLst>
          </p:cNvPr>
          <p:cNvCxnSpPr>
            <a:cxnSpLocks/>
          </p:cNvCxnSpPr>
          <p:nvPr/>
        </p:nvCxnSpPr>
        <p:spPr>
          <a:xfrm rot="10800000" flipV="1">
            <a:off x="6584401" y="3451812"/>
            <a:ext cx="2012178" cy="256274"/>
          </a:xfrm>
          <a:prstGeom prst="bentConnector3">
            <a:avLst>
              <a:gd name="adj1" fmla="val 50000"/>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82" name="接點: 肘形 81">
            <a:extLst>
              <a:ext uri="{FF2B5EF4-FFF2-40B4-BE49-F238E27FC236}">
                <a16:creationId xmlns:a16="http://schemas.microsoft.com/office/drawing/2014/main" id="{28A2D606-5003-4A27-A2CC-EC91CC0EC137}"/>
              </a:ext>
            </a:extLst>
          </p:cNvPr>
          <p:cNvCxnSpPr>
            <a:cxnSpLocks/>
          </p:cNvCxnSpPr>
          <p:nvPr/>
        </p:nvCxnSpPr>
        <p:spPr>
          <a:xfrm rot="10800000" flipV="1">
            <a:off x="6908374" y="4163164"/>
            <a:ext cx="2468202" cy="292370"/>
          </a:xfrm>
          <a:prstGeom prst="bentConnector3">
            <a:avLst>
              <a:gd name="adj1" fmla="val 70668"/>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單箭頭接點 84">
            <a:extLst>
              <a:ext uri="{FF2B5EF4-FFF2-40B4-BE49-F238E27FC236}">
                <a16:creationId xmlns:a16="http://schemas.microsoft.com/office/drawing/2014/main" id="{29D8A12F-56DB-434B-BF65-9624032BE7B4}"/>
              </a:ext>
            </a:extLst>
          </p:cNvPr>
          <p:cNvCxnSpPr>
            <a:cxnSpLocks/>
          </p:cNvCxnSpPr>
          <p:nvPr/>
        </p:nvCxnSpPr>
        <p:spPr>
          <a:xfrm flipH="1">
            <a:off x="7377168" y="4886163"/>
            <a:ext cx="1153776" cy="0"/>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pic>
        <p:nvPicPr>
          <p:cNvPr id="87" name="圖片 86">
            <a:extLst>
              <a:ext uri="{FF2B5EF4-FFF2-40B4-BE49-F238E27FC236}">
                <a16:creationId xmlns:a16="http://schemas.microsoft.com/office/drawing/2014/main" id="{A0EFF44F-9D38-406C-8E5F-B1D7828F4619}"/>
              </a:ext>
            </a:extLst>
          </p:cNvPr>
          <p:cNvPicPr>
            <a:picLocks noChangeAspect="1"/>
          </p:cNvPicPr>
          <p:nvPr/>
        </p:nvPicPr>
        <p:blipFill>
          <a:blip r:embed="rId4"/>
          <a:stretch>
            <a:fillRect/>
          </a:stretch>
        </p:blipFill>
        <p:spPr>
          <a:xfrm>
            <a:off x="1546072" y="1781585"/>
            <a:ext cx="1803599" cy="990709"/>
          </a:xfrm>
          <a:prstGeom prst="rect">
            <a:avLst/>
          </a:prstGeom>
        </p:spPr>
      </p:pic>
      <p:cxnSp>
        <p:nvCxnSpPr>
          <p:cNvPr id="89" name="直線單箭頭接點 88">
            <a:extLst>
              <a:ext uri="{FF2B5EF4-FFF2-40B4-BE49-F238E27FC236}">
                <a16:creationId xmlns:a16="http://schemas.microsoft.com/office/drawing/2014/main" id="{B4D8BA6F-AE4F-4214-A236-4267609A292D}"/>
              </a:ext>
            </a:extLst>
          </p:cNvPr>
          <p:cNvCxnSpPr>
            <a:cxnSpLocks/>
          </p:cNvCxnSpPr>
          <p:nvPr/>
        </p:nvCxnSpPr>
        <p:spPr>
          <a:xfrm>
            <a:off x="3349671" y="2117558"/>
            <a:ext cx="5095463"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 name="文字方塊 90">
            <a:extLst>
              <a:ext uri="{FF2B5EF4-FFF2-40B4-BE49-F238E27FC236}">
                <a16:creationId xmlns:a16="http://schemas.microsoft.com/office/drawing/2014/main" id="{60EF6DEE-A972-4990-9E4F-AF88B5CD502D}"/>
              </a:ext>
            </a:extLst>
          </p:cNvPr>
          <p:cNvSpPr txBox="1"/>
          <p:nvPr/>
        </p:nvSpPr>
        <p:spPr>
          <a:xfrm>
            <a:off x="4612273" y="1663942"/>
            <a:ext cx="2704319" cy="369332"/>
          </a:xfrm>
          <a:prstGeom prst="rect">
            <a:avLst/>
          </a:prstGeom>
          <a:noFill/>
        </p:spPr>
        <p:txBody>
          <a:bodyPr wrap="square" rtlCol="0">
            <a:spAutoFit/>
          </a:bodyPr>
          <a:lstStyle/>
          <a:p>
            <a:pPr algn="ctr"/>
            <a:r>
              <a:rPr lang="zh-TW" altLang="en-US" u="sng" dirty="0">
                <a:solidFill>
                  <a:schemeClr val="bg1"/>
                </a:solidFill>
                <a:latin typeface="STZhongsong" panose="02010600040101010101" pitchFamily="2" charset="-122"/>
                <a:ea typeface="STZhongsong" panose="02010600040101010101" pitchFamily="2" charset="-122"/>
              </a:rPr>
              <a:t>前處理</a:t>
            </a:r>
            <a:r>
              <a:rPr lang="en-US" altLang="zh-TW" u="sng" dirty="0">
                <a:solidFill>
                  <a:schemeClr val="bg1"/>
                </a:solidFill>
                <a:latin typeface="STZhongsong" panose="02010600040101010101" pitchFamily="2" charset="-122"/>
                <a:ea typeface="STZhongsong" panose="02010600040101010101" pitchFamily="2" charset="-122"/>
              </a:rPr>
              <a:t>:</a:t>
            </a:r>
            <a:r>
              <a:rPr lang="zh-TW" altLang="en-US" u="sng" dirty="0">
                <a:solidFill>
                  <a:schemeClr val="bg1"/>
                </a:solidFill>
                <a:latin typeface="STZhongsong" panose="02010600040101010101" pitchFamily="2" charset="-122"/>
                <a:ea typeface="STZhongsong" panose="02010600040101010101" pitchFamily="2" charset="-122"/>
              </a:rPr>
              <a:t>小波分解</a:t>
            </a:r>
          </a:p>
        </p:txBody>
      </p:sp>
      <p:cxnSp>
        <p:nvCxnSpPr>
          <p:cNvPr id="95" name="直線接點 94">
            <a:extLst>
              <a:ext uri="{FF2B5EF4-FFF2-40B4-BE49-F238E27FC236}">
                <a16:creationId xmlns:a16="http://schemas.microsoft.com/office/drawing/2014/main" id="{BC5A5255-2975-4778-A8A8-87D39303E0FB}"/>
              </a:ext>
            </a:extLst>
          </p:cNvPr>
          <p:cNvCxnSpPr>
            <a:cxnSpLocks/>
          </p:cNvCxnSpPr>
          <p:nvPr/>
        </p:nvCxnSpPr>
        <p:spPr>
          <a:xfrm flipH="1">
            <a:off x="3306045" y="3141066"/>
            <a:ext cx="966078" cy="15456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直線接點 95">
            <a:extLst>
              <a:ext uri="{FF2B5EF4-FFF2-40B4-BE49-F238E27FC236}">
                <a16:creationId xmlns:a16="http://schemas.microsoft.com/office/drawing/2014/main" id="{D8E02328-47CA-43D5-B40A-831398395E68}"/>
              </a:ext>
            </a:extLst>
          </p:cNvPr>
          <p:cNvCxnSpPr>
            <a:cxnSpLocks/>
            <a:stCxn id="59" idx="1"/>
          </p:cNvCxnSpPr>
          <p:nvPr/>
        </p:nvCxnSpPr>
        <p:spPr>
          <a:xfrm flipH="1">
            <a:off x="3315757" y="3814751"/>
            <a:ext cx="1299027" cy="87200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線接點 99">
            <a:extLst>
              <a:ext uri="{FF2B5EF4-FFF2-40B4-BE49-F238E27FC236}">
                <a16:creationId xmlns:a16="http://schemas.microsoft.com/office/drawing/2014/main" id="{E7EB2C67-A081-476D-8ACE-C3CFF9355B17}"/>
              </a:ext>
            </a:extLst>
          </p:cNvPr>
          <p:cNvCxnSpPr>
            <a:cxnSpLocks/>
            <a:stCxn id="72" idx="0"/>
          </p:cNvCxnSpPr>
          <p:nvPr/>
        </p:nvCxnSpPr>
        <p:spPr>
          <a:xfrm flipH="1" flipV="1">
            <a:off x="3298086" y="4693664"/>
            <a:ext cx="2004002" cy="5612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直線單箭頭接點 111">
            <a:extLst>
              <a:ext uri="{FF2B5EF4-FFF2-40B4-BE49-F238E27FC236}">
                <a16:creationId xmlns:a16="http://schemas.microsoft.com/office/drawing/2014/main" id="{A1CCBFB7-62BF-4A7F-BF04-CA5D68EDA1CB}"/>
              </a:ext>
            </a:extLst>
          </p:cNvPr>
          <p:cNvCxnSpPr>
            <a:cxnSpLocks/>
          </p:cNvCxnSpPr>
          <p:nvPr/>
        </p:nvCxnSpPr>
        <p:spPr>
          <a:xfrm flipH="1">
            <a:off x="2603213" y="4542657"/>
            <a:ext cx="2351710" cy="20356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17" name="圖片 116">
            <a:extLst>
              <a:ext uri="{FF2B5EF4-FFF2-40B4-BE49-F238E27FC236}">
                <a16:creationId xmlns:a16="http://schemas.microsoft.com/office/drawing/2014/main" id="{775DBBB7-B186-4683-8F55-B8AC78F48F0E}"/>
              </a:ext>
            </a:extLst>
          </p:cNvPr>
          <p:cNvPicPr>
            <a:picLocks noChangeAspect="1"/>
          </p:cNvPicPr>
          <p:nvPr/>
        </p:nvPicPr>
        <p:blipFill rotWithShape="1">
          <a:blip r:embed="rId5"/>
          <a:srcRect t="6158"/>
          <a:stretch/>
        </p:blipFill>
        <p:spPr>
          <a:xfrm>
            <a:off x="748073" y="4501940"/>
            <a:ext cx="1837469" cy="985322"/>
          </a:xfrm>
          <a:prstGeom prst="rect">
            <a:avLst/>
          </a:prstGeom>
        </p:spPr>
      </p:pic>
      <p:sp>
        <p:nvSpPr>
          <p:cNvPr id="118" name="文字方塊 117">
            <a:extLst>
              <a:ext uri="{FF2B5EF4-FFF2-40B4-BE49-F238E27FC236}">
                <a16:creationId xmlns:a16="http://schemas.microsoft.com/office/drawing/2014/main" id="{1D441251-9231-48EC-B2FF-A9143A4D0C39}"/>
              </a:ext>
            </a:extLst>
          </p:cNvPr>
          <p:cNvSpPr txBox="1"/>
          <p:nvPr/>
        </p:nvSpPr>
        <p:spPr>
          <a:xfrm>
            <a:off x="261307" y="5542306"/>
            <a:ext cx="2704319" cy="369332"/>
          </a:xfrm>
          <a:prstGeom prst="rect">
            <a:avLst/>
          </a:prstGeom>
          <a:noFill/>
        </p:spPr>
        <p:txBody>
          <a:bodyPr wrap="square" rtlCol="0">
            <a:spAutoFit/>
          </a:bodyPr>
          <a:lstStyle/>
          <a:p>
            <a:pPr algn="ctr"/>
            <a:r>
              <a:rPr lang="zh-TW" altLang="en-US" u="sng" dirty="0">
                <a:solidFill>
                  <a:schemeClr val="bg1"/>
                </a:solidFill>
                <a:latin typeface="STZhongsong" panose="02010600040101010101" pitchFamily="2" charset="-122"/>
                <a:ea typeface="STZhongsong" panose="02010600040101010101" pitchFamily="2" charset="-122"/>
              </a:rPr>
              <a:t>後處理</a:t>
            </a:r>
            <a:r>
              <a:rPr lang="en-US" altLang="zh-TW" u="sng" dirty="0">
                <a:solidFill>
                  <a:schemeClr val="bg1"/>
                </a:solidFill>
                <a:latin typeface="STZhongsong" panose="02010600040101010101" pitchFamily="2" charset="-122"/>
                <a:ea typeface="STZhongsong" panose="02010600040101010101" pitchFamily="2" charset="-122"/>
              </a:rPr>
              <a:t>:</a:t>
            </a:r>
            <a:r>
              <a:rPr lang="zh-TW" altLang="en-US" u="sng" dirty="0">
                <a:solidFill>
                  <a:schemeClr val="bg1"/>
                </a:solidFill>
                <a:latin typeface="STZhongsong" panose="02010600040101010101" pitchFamily="2" charset="-122"/>
                <a:ea typeface="STZhongsong" panose="02010600040101010101" pitchFamily="2" charset="-122"/>
              </a:rPr>
              <a:t>預測結果呈現</a:t>
            </a:r>
          </a:p>
        </p:txBody>
      </p:sp>
      <p:sp>
        <p:nvSpPr>
          <p:cNvPr id="119" name="文字方塊 118">
            <a:extLst>
              <a:ext uri="{FF2B5EF4-FFF2-40B4-BE49-F238E27FC236}">
                <a16:creationId xmlns:a16="http://schemas.microsoft.com/office/drawing/2014/main" id="{1A7E7907-86FD-4899-A3BF-E03D56E4D409}"/>
              </a:ext>
            </a:extLst>
          </p:cNvPr>
          <p:cNvSpPr txBox="1"/>
          <p:nvPr/>
        </p:nvSpPr>
        <p:spPr>
          <a:xfrm>
            <a:off x="4329998" y="5689794"/>
            <a:ext cx="3979329" cy="369332"/>
          </a:xfrm>
          <a:prstGeom prst="rect">
            <a:avLst/>
          </a:prstGeom>
          <a:noFill/>
        </p:spPr>
        <p:txBody>
          <a:bodyPr wrap="square" rtlCol="0">
            <a:spAutoFit/>
          </a:bodyPr>
          <a:lstStyle/>
          <a:p>
            <a:pPr algn="ctr"/>
            <a:r>
              <a:rPr lang="zh-TW" altLang="en-US" u="sng" dirty="0">
                <a:solidFill>
                  <a:schemeClr val="bg1"/>
                </a:solidFill>
                <a:latin typeface="STZhongsong" panose="02010600040101010101" pitchFamily="2" charset="-122"/>
                <a:ea typeface="STZhongsong" panose="02010600040101010101" pitchFamily="2" charset="-122"/>
              </a:rPr>
              <a:t>預測機</a:t>
            </a:r>
            <a:r>
              <a:rPr lang="en-US" altLang="zh-TW" u="sng" dirty="0">
                <a:solidFill>
                  <a:schemeClr val="bg1"/>
                </a:solidFill>
                <a:latin typeface="STZhongsong" panose="02010600040101010101" pitchFamily="2" charset="-122"/>
                <a:ea typeface="STZhongsong" panose="02010600040101010101" pitchFamily="2" charset="-122"/>
              </a:rPr>
              <a:t>:Wavelet Neural Network</a:t>
            </a:r>
            <a:endParaRPr lang="zh-TW" altLang="en-US" u="sng" dirty="0">
              <a:solidFill>
                <a:schemeClr val="bg1"/>
              </a:solidFill>
              <a:latin typeface="STZhongsong" panose="02010600040101010101" pitchFamily="2" charset="-122"/>
              <a:ea typeface="STZhongsong" panose="02010600040101010101" pitchFamily="2" charset="-122"/>
            </a:endParaRPr>
          </a:p>
        </p:txBody>
      </p:sp>
      <p:sp>
        <p:nvSpPr>
          <p:cNvPr id="120" name="矩形 119">
            <a:extLst>
              <a:ext uri="{FF2B5EF4-FFF2-40B4-BE49-F238E27FC236}">
                <a16:creationId xmlns:a16="http://schemas.microsoft.com/office/drawing/2014/main" id="{B7B51CE6-3C06-43BB-9660-A7A693637671}"/>
              </a:ext>
            </a:extLst>
          </p:cNvPr>
          <p:cNvSpPr/>
          <p:nvPr/>
        </p:nvSpPr>
        <p:spPr>
          <a:xfrm>
            <a:off x="7233720" y="6107959"/>
            <a:ext cx="4801314" cy="369332"/>
          </a:xfrm>
          <a:prstGeom prst="rect">
            <a:avLst/>
          </a:prstGeom>
        </p:spPr>
        <p:txBody>
          <a:bodyPr wrap="none">
            <a:spAutoFit/>
          </a:bodyPr>
          <a:lstStyle/>
          <a:p>
            <a:r>
              <a:rPr lang="zh-TW" altLang="en-US" dirty="0">
                <a:solidFill>
                  <a:schemeClr val="bg1"/>
                </a:solidFill>
                <a:latin typeface="STZhongsong" panose="02010600040101010101" pitchFamily="2" charset="-122"/>
                <a:ea typeface="STZhongsong" panose="02010600040101010101" pitchFamily="2" charset="-122"/>
              </a:rPr>
              <a:t>小波神經網路多尺度解析混合預測模型示意圖</a:t>
            </a:r>
            <a:endParaRPr lang="zh-TW" altLang="en-US" dirty="0"/>
          </a:p>
        </p:txBody>
      </p:sp>
      <p:sp>
        <p:nvSpPr>
          <p:cNvPr id="123" name="文字方塊 122">
            <a:extLst>
              <a:ext uri="{FF2B5EF4-FFF2-40B4-BE49-F238E27FC236}">
                <a16:creationId xmlns:a16="http://schemas.microsoft.com/office/drawing/2014/main" id="{EB7E981F-425E-440E-85A1-1B496C88CC39}"/>
              </a:ext>
            </a:extLst>
          </p:cNvPr>
          <p:cNvSpPr txBox="1"/>
          <p:nvPr/>
        </p:nvSpPr>
        <p:spPr>
          <a:xfrm>
            <a:off x="935662" y="2741534"/>
            <a:ext cx="2704319" cy="369332"/>
          </a:xfrm>
          <a:prstGeom prst="rect">
            <a:avLst/>
          </a:prstGeom>
          <a:noFill/>
        </p:spPr>
        <p:txBody>
          <a:bodyPr wrap="square" rtlCol="0">
            <a:spAutoFit/>
          </a:bodyPr>
          <a:lstStyle/>
          <a:p>
            <a:pPr algn="ctr"/>
            <a:r>
              <a:rPr lang="zh-TW" altLang="en-US" dirty="0">
                <a:solidFill>
                  <a:schemeClr val="bg1"/>
                </a:solidFill>
                <a:latin typeface="Times New Roman" panose="02020603050405020304" pitchFamily="18" charset="0"/>
                <a:ea typeface="STZhongsong" panose="02010600040101010101" pitchFamily="2" charset="-122"/>
                <a:cs typeface="Times New Roman" panose="02020603050405020304" pitchFamily="18" charset="0"/>
              </a:rPr>
              <a:t>給定一時序</a:t>
            </a:r>
            <a:r>
              <a:rPr lang="en-US" altLang="zh-TW" dirty="0">
                <a:solidFill>
                  <a:schemeClr val="bg1"/>
                </a:solidFill>
                <a:latin typeface="Times New Roman" panose="02020603050405020304" pitchFamily="18" charset="0"/>
                <a:ea typeface="STZhongsong" panose="02010600040101010101" pitchFamily="2" charset="-122"/>
                <a:cs typeface="Times New Roman" panose="02020603050405020304" pitchFamily="18" charset="0"/>
              </a:rPr>
              <a:t>y(n),n=1,2…N</a:t>
            </a:r>
            <a:endParaRPr lang="zh-TW" altLang="en-US" dirty="0">
              <a:solidFill>
                <a:schemeClr val="bg1"/>
              </a:solidFill>
              <a:latin typeface="Times New Roman" panose="02020603050405020304" pitchFamily="18" charset="0"/>
              <a:ea typeface="STZhongsong" panose="02010600040101010101" pitchFamily="2" charset="-122"/>
              <a:cs typeface="Times New Roman" panose="02020603050405020304" pitchFamily="18" charset="0"/>
            </a:endParaRPr>
          </a:p>
        </p:txBody>
      </p:sp>
      <p:sp>
        <p:nvSpPr>
          <p:cNvPr id="125" name="文字方塊 124">
            <a:extLst>
              <a:ext uri="{FF2B5EF4-FFF2-40B4-BE49-F238E27FC236}">
                <a16:creationId xmlns:a16="http://schemas.microsoft.com/office/drawing/2014/main" id="{C544D752-B88A-4DDC-94D2-77A1E230412C}"/>
              </a:ext>
            </a:extLst>
          </p:cNvPr>
          <p:cNvSpPr txBox="1"/>
          <p:nvPr/>
        </p:nvSpPr>
        <p:spPr>
          <a:xfrm>
            <a:off x="485158" y="5815570"/>
            <a:ext cx="2704319" cy="369332"/>
          </a:xfrm>
          <a:prstGeom prst="rect">
            <a:avLst/>
          </a:prstGeom>
          <a:noFill/>
        </p:spPr>
        <p:txBody>
          <a:bodyPr wrap="square" rtlCol="0">
            <a:spAutoFit/>
          </a:bodyPr>
          <a:lstStyle/>
          <a:p>
            <a:pPr algn="ctr"/>
            <a:r>
              <a:rPr lang="en-US" altLang="zh-TW" dirty="0">
                <a:solidFill>
                  <a:schemeClr val="bg1"/>
                </a:solidFill>
                <a:latin typeface="Times New Roman" panose="02020603050405020304" pitchFamily="18" charset="0"/>
                <a:ea typeface="STZhongsong" panose="02010600040101010101" pitchFamily="2" charset="-122"/>
                <a:cs typeface="Times New Roman" panose="02020603050405020304" pitchFamily="18" charset="0"/>
              </a:rPr>
              <a:t>y(</a:t>
            </a:r>
            <a:r>
              <a:rPr lang="en-US" altLang="zh-TW" dirty="0" err="1">
                <a:solidFill>
                  <a:schemeClr val="bg1"/>
                </a:solidFill>
                <a:latin typeface="Times New Roman" panose="02020603050405020304" pitchFamily="18" charset="0"/>
                <a:ea typeface="STZhongsong" panose="02010600040101010101" pitchFamily="2" charset="-122"/>
                <a:cs typeface="Times New Roman" panose="02020603050405020304" pitchFamily="18" charset="0"/>
              </a:rPr>
              <a:t>N+l</a:t>
            </a:r>
            <a:r>
              <a:rPr lang="en-US" altLang="zh-TW" dirty="0">
                <a:solidFill>
                  <a:schemeClr val="bg1"/>
                </a:solidFill>
                <a:latin typeface="Times New Roman" panose="02020603050405020304" pitchFamily="18" charset="0"/>
                <a:ea typeface="STZhongsong" panose="02010600040101010101" pitchFamily="2" charset="-122"/>
                <a:cs typeface="Times New Roman" panose="02020603050405020304" pitchFamily="18" charset="0"/>
              </a:rPr>
              <a:t>),</a:t>
            </a:r>
            <a:r>
              <a:rPr lang="zh-TW" altLang="en-US" dirty="0">
                <a:solidFill>
                  <a:schemeClr val="bg1"/>
                </a:solidFill>
                <a:latin typeface="Times New Roman" panose="02020603050405020304" pitchFamily="18" charset="0"/>
                <a:ea typeface="STZhongsong" panose="02010600040101010101" pitchFamily="2" charset="-122"/>
                <a:cs typeface="Times New Roman" panose="02020603050405020304" pitchFamily="18" charset="0"/>
              </a:rPr>
              <a:t> </a:t>
            </a:r>
            <a:r>
              <a:rPr lang="en-US" altLang="zh-TW" dirty="0">
                <a:solidFill>
                  <a:schemeClr val="bg1"/>
                </a:solidFill>
                <a:latin typeface="Times New Roman" panose="02020603050405020304" pitchFamily="18" charset="0"/>
                <a:ea typeface="STZhongsong" panose="02010600040101010101" pitchFamily="2" charset="-122"/>
                <a:cs typeface="Times New Roman" panose="02020603050405020304" pitchFamily="18" charset="0"/>
              </a:rPr>
              <a:t>l:</a:t>
            </a:r>
            <a:r>
              <a:rPr lang="zh-TW" altLang="en-US" dirty="0">
                <a:solidFill>
                  <a:schemeClr val="bg1"/>
                </a:solidFill>
                <a:latin typeface="Times New Roman" panose="02020603050405020304" pitchFamily="18" charset="0"/>
                <a:ea typeface="STZhongsong" panose="02010600040101010101" pitchFamily="2" charset="-122"/>
                <a:cs typeface="Times New Roman" panose="02020603050405020304" pitchFamily="18" charset="0"/>
              </a:rPr>
              <a:t>天數</a:t>
            </a:r>
          </a:p>
        </p:txBody>
      </p:sp>
      <mc:AlternateContent xmlns:mc="http://schemas.openxmlformats.org/markup-compatibility/2006" xmlns:a14="http://schemas.microsoft.com/office/drawing/2010/main">
        <mc:Choice Requires="a14">
          <p:sp>
            <p:nvSpPr>
              <p:cNvPr id="126" name="矩形 125">
                <a:extLst>
                  <a:ext uri="{FF2B5EF4-FFF2-40B4-BE49-F238E27FC236}">
                    <a16:creationId xmlns:a16="http://schemas.microsoft.com/office/drawing/2014/main" id="{81FFFC66-6542-4CFA-81CA-B41BEA164116}"/>
                  </a:ext>
                </a:extLst>
              </p:cNvPr>
              <p:cNvSpPr/>
              <p:nvPr/>
            </p:nvSpPr>
            <p:spPr>
              <a:xfrm>
                <a:off x="1309664" y="3457837"/>
                <a:ext cx="2472238" cy="7923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600" i="1" smtClean="0">
                              <a:solidFill>
                                <a:schemeClr val="bg1"/>
                              </a:solidFill>
                              <a:latin typeface="Cambria Math" panose="02040503050406030204" pitchFamily="18" charset="0"/>
                              <a:ea typeface="STZhongsong" panose="02010600040101010101" pitchFamily="2" charset="-122"/>
                            </a:rPr>
                          </m:ctrlPr>
                        </m:sSubPr>
                        <m:e>
                          <m:r>
                            <a:rPr lang="en-US" altLang="zh-TW" sz="1600" i="1">
                              <a:solidFill>
                                <a:schemeClr val="bg1"/>
                              </a:solidFill>
                              <a:latin typeface="Cambria Math" panose="02040503050406030204" pitchFamily="18" charset="0"/>
                              <a:ea typeface="STZhongsong" panose="02010600040101010101" pitchFamily="2" charset="-122"/>
                            </a:rPr>
                            <m:t>𝑐</m:t>
                          </m:r>
                        </m:e>
                        <m:sub>
                          <m:r>
                            <a:rPr lang="en-US" altLang="zh-TW" sz="1600" i="1">
                              <a:solidFill>
                                <a:schemeClr val="bg1"/>
                              </a:solidFill>
                              <a:latin typeface="Cambria Math" panose="02040503050406030204" pitchFamily="18" charset="0"/>
                              <a:ea typeface="STZhongsong" panose="02010600040101010101" pitchFamily="2" charset="-122"/>
                            </a:rPr>
                            <m:t>0</m:t>
                          </m:r>
                        </m:sub>
                      </m:sSub>
                      <m:d>
                        <m:dPr>
                          <m:ctrlPr>
                            <a:rPr lang="en-US" altLang="zh-TW" sz="1600" i="1">
                              <a:solidFill>
                                <a:schemeClr val="bg1"/>
                              </a:solidFill>
                              <a:latin typeface="Cambria Math" panose="02040503050406030204" pitchFamily="18" charset="0"/>
                              <a:ea typeface="STZhongsong" panose="02010600040101010101" pitchFamily="2" charset="-122"/>
                            </a:rPr>
                          </m:ctrlPr>
                        </m:dPr>
                        <m:e>
                          <m:r>
                            <a:rPr lang="en-US" altLang="zh-TW" sz="1600" i="1">
                              <a:solidFill>
                                <a:schemeClr val="bg1"/>
                              </a:solidFill>
                              <a:latin typeface="Cambria Math" panose="02040503050406030204" pitchFamily="18" charset="0"/>
                              <a:ea typeface="STZhongsong" panose="02010600040101010101" pitchFamily="2" charset="-122"/>
                            </a:rPr>
                            <m:t>𝑘</m:t>
                          </m:r>
                        </m:e>
                      </m:d>
                      <m:r>
                        <a:rPr lang="en-US" altLang="zh-TW" sz="1600" i="1">
                          <a:solidFill>
                            <a:schemeClr val="bg1"/>
                          </a:solidFill>
                          <a:latin typeface="Cambria Math" panose="02040503050406030204" pitchFamily="18" charset="0"/>
                          <a:ea typeface="STZhongsong" panose="02010600040101010101" pitchFamily="2" charset="-122"/>
                        </a:rPr>
                        <m:t>=</m:t>
                      </m:r>
                      <m:sSub>
                        <m:sSubPr>
                          <m:ctrlPr>
                            <a:rPr lang="en-US" altLang="zh-TW" sz="1600" i="1">
                              <a:solidFill>
                                <a:schemeClr val="bg1"/>
                              </a:solidFill>
                              <a:latin typeface="Cambria Math" panose="02040503050406030204" pitchFamily="18" charset="0"/>
                              <a:ea typeface="STZhongsong" panose="02010600040101010101" pitchFamily="2" charset="-122"/>
                            </a:rPr>
                          </m:ctrlPr>
                        </m:sSubPr>
                        <m:e>
                          <m:r>
                            <a:rPr lang="en-US" altLang="zh-TW" sz="1600" i="1">
                              <a:solidFill>
                                <a:schemeClr val="bg1"/>
                              </a:solidFill>
                              <a:latin typeface="Cambria Math" panose="02040503050406030204" pitchFamily="18" charset="0"/>
                              <a:ea typeface="STZhongsong" panose="02010600040101010101" pitchFamily="2" charset="-122"/>
                            </a:rPr>
                            <m:t>𝑐</m:t>
                          </m:r>
                        </m:e>
                        <m:sub>
                          <m:r>
                            <a:rPr lang="en-US" altLang="zh-TW" sz="1600" i="1">
                              <a:solidFill>
                                <a:schemeClr val="bg1"/>
                              </a:solidFill>
                              <a:latin typeface="Cambria Math" panose="02040503050406030204" pitchFamily="18" charset="0"/>
                              <a:ea typeface="STZhongsong" panose="02010600040101010101" pitchFamily="2" charset="-122"/>
                            </a:rPr>
                            <m:t>𝑝</m:t>
                          </m:r>
                        </m:sub>
                      </m:sSub>
                      <m:r>
                        <a:rPr lang="en-US" altLang="zh-TW" sz="1600" i="1">
                          <a:solidFill>
                            <a:schemeClr val="bg1"/>
                          </a:solidFill>
                          <a:latin typeface="Cambria Math" panose="02040503050406030204" pitchFamily="18" charset="0"/>
                          <a:ea typeface="STZhongsong" panose="02010600040101010101" pitchFamily="2" charset="-122"/>
                        </a:rPr>
                        <m:t>+</m:t>
                      </m:r>
                      <m:nary>
                        <m:naryPr>
                          <m:chr m:val="∑"/>
                          <m:ctrlPr>
                            <a:rPr lang="en-US" altLang="zh-TW" sz="1600" i="1">
                              <a:solidFill>
                                <a:schemeClr val="bg1"/>
                              </a:solidFill>
                              <a:latin typeface="Cambria Math" panose="02040503050406030204" pitchFamily="18" charset="0"/>
                              <a:ea typeface="STZhongsong" panose="02010600040101010101" pitchFamily="2" charset="-122"/>
                            </a:rPr>
                          </m:ctrlPr>
                        </m:naryPr>
                        <m:sub>
                          <m:r>
                            <m:rPr>
                              <m:brk m:alnAt="23"/>
                            </m:rPr>
                            <a:rPr lang="en-US" altLang="zh-TW" sz="1600" i="1">
                              <a:solidFill>
                                <a:schemeClr val="bg1"/>
                              </a:solidFill>
                              <a:latin typeface="Cambria Math" panose="02040503050406030204" pitchFamily="18" charset="0"/>
                              <a:ea typeface="STZhongsong" panose="02010600040101010101" pitchFamily="2" charset="-122"/>
                            </a:rPr>
                            <m:t>𝑗</m:t>
                          </m:r>
                          <m:r>
                            <a:rPr lang="en-US" altLang="zh-TW" sz="1600" i="1">
                              <a:solidFill>
                                <a:schemeClr val="bg1"/>
                              </a:solidFill>
                              <a:latin typeface="Cambria Math" panose="02040503050406030204" pitchFamily="18" charset="0"/>
                              <a:ea typeface="STZhongsong" panose="02010600040101010101" pitchFamily="2" charset="-122"/>
                            </a:rPr>
                            <m:t>=1</m:t>
                          </m:r>
                        </m:sub>
                        <m:sup>
                          <m:r>
                            <a:rPr lang="en-US" altLang="zh-TW" sz="1600" i="1">
                              <a:solidFill>
                                <a:schemeClr val="bg1"/>
                              </a:solidFill>
                              <a:latin typeface="Cambria Math" panose="02040503050406030204" pitchFamily="18" charset="0"/>
                              <a:ea typeface="STZhongsong" panose="02010600040101010101" pitchFamily="2" charset="-122"/>
                            </a:rPr>
                            <m:t>𝑝</m:t>
                          </m:r>
                        </m:sup>
                        <m:e>
                          <m:sSub>
                            <m:sSubPr>
                              <m:ctrlPr>
                                <a:rPr lang="en-US" altLang="zh-TW" sz="1600" i="1">
                                  <a:solidFill>
                                    <a:schemeClr val="bg1"/>
                                  </a:solidFill>
                                  <a:latin typeface="Cambria Math" panose="02040503050406030204" pitchFamily="18" charset="0"/>
                                  <a:ea typeface="STZhongsong" panose="02010600040101010101" pitchFamily="2" charset="-122"/>
                                </a:rPr>
                              </m:ctrlPr>
                            </m:sSubPr>
                            <m:e>
                              <m:r>
                                <a:rPr lang="en-US" altLang="zh-TW" sz="1600" i="1">
                                  <a:solidFill>
                                    <a:schemeClr val="bg1"/>
                                  </a:solidFill>
                                  <a:latin typeface="Cambria Math" panose="02040503050406030204" pitchFamily="18" charset="0"/>
                                  <a:ea typeface="STZhongsong" panose="02010600040101010101" pitchFamily="2" charset="-122"/>
                                </a:rPr>
                                <m:t>𝑤</m:t>
                              </m:r>
                            </m:e>
                            <m:sub>
                              <m:r>
                                <a:rPr lang="en-US" altLang="zh-TW" sz="1600" i="1">
                                  <a:solidFill>
                                    <a:schemeClr val="bg1"/>
                                  </a:solidFill>
                                  <a:latin typeface="Cambria Math" panose="02040503050406030204" pitchFamily="18" charset="0"/>
                                  <a:ea typeface="STZhongsong" panose="02010600040101010101" pitchFamily="2" charset="-122"/>
                                </a:rPr>
                                <m:t>𝑗</m:t>
                              </m:r>
                            </m:sub>
                          </m:sSub>
                          <m:r>
                            <a:rPr lang="en-US" altLang="zh-TW" sz="1600" i="1">
                              <a:solidFill>
                                <a:schemeClr val="bg1"/>
                              </a:solidFill>
                              <a:latin typeface="Cambria Math" panose="02040503050406030204" pitchFamily="18" charset="0"/>
                              <a:ea typeface="STZhongsong" panose="02010600040101010101" pitchFamily="2" charset="-122"/>
                            </a:rPr>
                            <m:t>(</m:t>
                          </m:r>
                          <m:r>
                            <a:rPr lang="en-US" altLang="zh-TW" sz="1600" i="1">
                              <a:solidFill>
                                <a:schemeClr val="bg1"/>
                              </a:solidFill>
                              <a:latin typeface="Cambria Math" panose="02040503050406030204" pitchFamily="18" charset="0"/>
                              <a:ea typeface="STZhongsong" panose="02010600040101010101" pitchFamily="2" charset="-122"/>
                            </a:rPr>
                            <m:t>𝑘</m:t>
                          </m:r>
                          <m:r>
                            <a:rPr lang="en-US" altLang="zh-TW" sz="1600" i="1">
                              <a:solidFill>
                                <a:schemeClr val="bg1"/>
                              </a:solidFill>
                              <a:latin typeface="Cambria Math" panose="02040503050406030204" pitchFamily="18" charset="0"/>
                              <a:ea typeface="STZhongsong" panose="02010600040101010101" pitchFamily="2" charset="-122"/>
                            </a:rPr>
                            <m:t>)</m:t>
                          </m:r>
                        </m:e>
                      </m:nary>
                    </m:oMath>
                  </m:oMathPara>
                </a14:m>
                <a:endParaRPr lang="zh-TW" altLang="en-US" dirty="0">
                  <a:solidFill>
                    <a:schemeClr val="bg1"/>
                  </a:solidFill>
                </a:endParaRPr>
              </a:p>
            </p:txBody>
          </p:sp>
        </mc:Choice>
        <mc:Fallback xmlns="">
          <p:sp>
            <p:nvSpPr>
              <p:cNvPr id="126" name="矩形 125">
                <a:extLst>
                  <a:ext uri="{FF2B5EF4-FFF2-40B4-BE49-F238E27FC236}">
                    <a16:creationId xmlns:a16="http://schemas.microsoft.com/office/drawing/2014/main" id="{81FFFC66-6542-4CFA-81CA-B41BEA164116}"/>
                  </a:ext>
                </a:extLst>
              </p:cNvPr>
              <p:cNvSpPr>
                <a:spLocks noRot="1" noChangeAspect="1" noMove="1" noResize="1" noEditPoints="1" noAdjustHandles="1" noChangeArrowheads="1" noChangeShapeType="1" noTextEdit="1"/>
              </p:cNvSpPr>
              <p:nvPr/>
            </p:nvSpPr>
            <p:spPr>
              <a:xfrm>
                <a:off x="1309664" y="3457837"/>
                <a:ext cx="2472238" cy="792396"/>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8" name="文字方塊 127">
                <a:extLst>
                  <a:ext uri="{FF2B5EF4-FFF2-40B4-BE49-F238E27FC236}">
                    <a16:creationId xmlns:a16="http://schemas.microsoft.com/office/drawing/2014/main" id="{14176274-A4E6-490B-950A-5D267F946E04}"/>
                  </a:ext>
                </a:extLst>
              </p:cNvPr>
              <p:cNvSpPr txBox="1"/>
              <p:nvPr/>
            </p:nvSpPr>
            <p:spPr>
              <a:xfrm>
                <a:off x="6888599" y="5390520"/>
                <a:ext cx="51464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b="0" i="1" smtClean="0">
                          <a:solidFill>
                            <a:schemeClr val="bg1"/>
                          </a:solidFill>
                          <a:latin typeface="Cambria Math" panose="02040503050406030204" pitchFamily="18" charset="0"/>
                        </a:rPr>
                        <m:t>𝑦</m:t>
                      </m:r>
                      <m:d>
                        <m:dPr>
                          <m:ctrlPr>
                            <a:rPr lang="en-US" altLang="zh-TW" b="0" i="1" smtClean="0">
                              <a:solidFill>
                                <a:schemeClr val="bg1"/>
                              </a:solidFill>
                              <a:latin typeface="Cambria Math" panose="02040503050406030204" pitchFamily="18" charset="0"/>
                            </a:rPr>
                          </m:ctrlPr>
                        </m:dPr>
                        <m:e>
                          <m:r>
                            <a:rPr lang="en-US" altLang="zh-TW" b="0" i="1" smtClean="0">
                              <a:solidFill>
                                <a:schemeClr val="bg1"/>
                              </a:solidFill>
                              <a:latin typeface="Cambria Math" panose="02040503050406030204" pitchFamily="18" charset="0"/>
                            </a:rPr>
                            <m:t>𝑡</m:t>
                          </m:r>
                        </m:e>
                      </m:d>
                      <m:r>
                        <a:rPr lang="en-US" altLang="zh-TW" b="0" i="1" smtClean="0">
                          <a:solidFill>
                            <a:schemeClr val="bg1"/>
                          </a:solidFill>
                          <a:latin typeface="Cambria Math" panose="02040503050406030204" pitchFamily="18" charset="0"/>
                        </a:rPr>
                        <m:t>=</m:t>
                      </m:r>
                      <m:r>
                        <a:rPr lang="en-US" altLang="zh-TW" b="0" i="1" smtClean="0">
                          <a:solidFill>
                            <a:schemeClr val="bg1"/>
                          </a:solidFill>
                          <a:latin typeface="Cambria Math" panose="02040503050406030204" pitchFamily="18" charset="0"/>
                        </a:rPr>
                        <m:t>𝑓</m:t>
                      </m:r>
                      <m:r>
                        <a:rPr lang="en-US" altLang="zh-TW" b="0" i="1" smtClean="0">
                          <a:solidFill>
                            <a:schemeClr val="bg1"/>
                          </a:solidFill>
                          <a:latin typeface="Cambria Math" panose="02040503050406030204" pitchFamily="18" charset="0"/>
                        </a:rPr>
                        <m:t>(</m:t>
                      </m:r>
                      <m:r>
                        <a:rPr lang="en-US" altLang="zh-TW" b="0" i="1" smtClean="0">
                          <a:solidFill>
                            <a:schemeClr val="bg1"/>
                          </a:solidFill>
                          <a:latin typeface="Cambria Math" panose="02040503050406030204" pitchFamily="18" charset="0"/>
                        </a:rPr>
                        <m:t>𝑦</m:t>
                      </m:r>
                      <m:d>
                        <m:dPr>
                          <m:ctrlPr>
                            <a:rPr lang="en-US" altLang="zh-TW" b="0" i="1" smtClean="0">
                              <a:solidFill>
                                <a:schemeClr val="bg1"/>
                              </a:solidFill>
                              <a:latin typeface="Cambria Math" panose="02040503050406030204" pitchFamily="18" charset="0"/>
                            </a:rPr>
                          </m:ctrlPr>
                        </m:dPr>
                        <m:e>
                          <m:r>
                            <a:rPr lang="en-US" altLang="zh-TW" b="0" i="1" smtClean="0">
                              <a:solidFill>
                                <a:schemeClr val="bg1"/>
                              </a:solidFill>
                              <a:latin typeface="Cambria Math" panose="02040503050406030204" pitchFamily="18" charset="0"/>
                            </a:rPr>
                            <m:t>𝑡</m:t>
                          </m:r>
                          <m:r>
                            <a:rPr lang="en-US" altLang="zh-TW" b="0" i="1" smtClean="0">
                              <a:solidFill>
                                <a:schemeClr val="bg1"/>
                              </a:solidFill>
                              <a:latin typeface="Cambria Math" panose="02040503050406030204" pitchFamily="18" charset="0"/>
                            </a:rPr>
                            <m:t>−</m:t>
                          </m:r>
                          <m:sSub>
                            <m:sSubPr>
                              <m:ctrlPr>
                                <a:rPr lang="en-US" altLang="zh-TW" b="0" i="1" smtClean="0">
                                  <a:solidFill>
                                    <a:schemeClr val="bg1"/>
                                  </a:solidFill>
                                  <a:latin typeface="Cambria Math" panose="02040503050406030204" pitchFamily="18" charset="0"/>
                                </a:rPr>
                              </m:ctrlPr>
                            </m:sSubPr>
                            <m:e>
                              <m:r>
                                <a:rPr lang="en-US" altLang="zh-TW" b="0" i="1" smtClean="0">
                                  <a:solidFill>
                                    <a:schemeClr val="bg1"/>
                                  </a:solidFill>
                                  <a:latin typeface="Cambria Math" panose="02040503050406030204" pitchFamily="18" charset="0"/>
                                </a:rPr>
                                <m:t>𝑛</m:t>
                              </m:r>
                            </m:e>
                            <m:sub>
                              <m:r>
                                <a:rPr lang="en-US" altLang="zh-TW" b="0" i="1" smtClean="0">
                                  <a:solidFill>
                                    <a:schemeClr val="bg1"/>
                                  </a:solidFill>
                                  <a:latin typeface="Cambria Math" panose="02040503050406030204" pitchFamily="18" charset="0"/>
                                </a:rPr>
                                <m:t>𝑘</m:t>
                              </m:r>
                            </m:sub>
                          </m:sSub>
                        </m:e>
                      </m:d>
                      <m:r>
                        <a:rPr lang="en-US" altLang="zh-TW" b="0" i="1" smtClean="0">
                          <a:solidFill>
                            <a:schemeClr val="bg1"/>
                          </a:solidFill>
                          <a:latin typeface="Cambria Math" panose="02040503050406030204" pitchFamily="18" charset="0"/>
                        </a:rPr>
                        <m:t>,</m:t>
                      </m:r>
                      <m:r>
                        <a:rPr lang="en-US" altLang="zh-TW" b="0" i="1" smtClean="0">
                          <a:solidFill>
                            <a:schemeClr val="bg1"/>
                          </a:solidFill>
                          <a:latin typeface="Cambria Math" panose="02040503050406030204" pitchFamily="18" charset="0"/>
                        </a:rPr>
                        <m:t>𝐾</m:t>
                      </m:r>
                      <m:r>
                        <a:rPr lang="en-US" altLang="zh-TW" b="0" i="1" smtClean="0">
                          <a:solidFill>
                            <a:schemeClr val="bg1"/>
                          </a:solidFill>
                          <a:latin typeface="Cambria Math" panose="02040503050406030204" pitchFamily="18" charset="0"/>
                        </a:rPr>
                        <m:t>,</m:t>
                      </m:r>
                      <m:r>
                        <a:rPr lang="en-US" altLang="zh-TW" b="0" i="1" smtClean="0">
                          <a:solidFill>
                            <a:schemeClr val="bg1"/>
                          </a:solidFill>
                          <a:latin typeface="Cambria Math" panose="02040503050406030204" pitchFamily="18" charset="0"/>
                        </a:rPr>
                        <m:t>𝑦</m:t>
                      </m:r>
                      <m:r>
                        <a:rPr lang="en-US" altLang="zh-TW" b="0" i="1" smtClean="0">
                          <a:solidFill>
                            <a:schemeClr val="bg1"/>
                          </a:solidFill>
                          <a:latin typeface="Cambria Math" panose="02040503050406030204" pitchFamily="18" charset="0"/>
                        </a:rPr>
                        <m:t>(</m:t>
                      </m:r>
                      <m:r>
                        <a:rPr lang="en-US" altLang="zh-TW" i="1">
                          <a:solidFill>
                            <a:schemeClr val="bg1"/>
                          </a:solidFill>
                          <a:latin typeface="Cambria Math" panose="02040503050406030204" pitchFamily="18" charset="0"/>
                        </a:rPr>
                        <m:t>𝑡</m:t>
                      </m:r>
                      <m:r>
                        <a:rPr lang="en-US" altLang="zh-TW" i="1">
                          <a:solidFill>
                            <a:schemeClr val="bg1"/>
                          </a:solidFill>
                          <a:latin typeface="Cambria Math" panose="02040503050406030204" pitchFamily="18" charset="0"/>
                        </a:rPr>
                        <m:t>−</m:t>
                      </m:r>
                      <m:sSub>
                        <m:sSubPr>
                          <m:ctrlPr>
                            <a:rPr lang="en-US" altLang="zh-TW" i="1">
                              <a:solidFill>
                                <a:schemeClr val="bg1"/>
                              </a:solidFill>
                              <a:latin typeface="Cambria Math" panose="02040503050406030204" pitchFamily="18" charset="0"/>
                            </a:rPr>
                          </m:ctrlPr>
                        </m:sSubPr>
                        <m:e>
                          <m:r>
                            <a:rPr lang="en-US" altLang="zh-TW" i="1">
                              <a:solidFill>
                                <a:schemeClr val="bg1"/>
                              </a:solidFill>
                              <a:latin typeface="Cambria Math" panose="02040503050406030204" pitchFamily="18" charset="0"/>
                            </a:rPr>
                            <m:t>𝑛</m:t>
                          </m:r>
                        </m:e>
                        <m:sub>
                          <m:r>
                            <a:rPr lang="en-US" altLang="zh-TW" i="1">
                              <a:solidFill>
                                <a:schemeClr val="bg1"/>
                              </a:solidFill>
                              <a:latin typeface="Cambria Math" panose="02040503050406030204" pitchFamily="18" charset="0"/>
                            </a:rPr>
                            <m:t>𝑘</m:t>
                          </m:r>
                        </m:sub>
                      </m:sSub>
                      <m:r>
                        <a:rPr lang="en-US" altLang="zh-TW" b="0" i="1" smtClean="0">
                          <a:solidFill>
                            <a:schemeClr val="bg1"/>
                          </a:solidFill>
                          <a:latin typeface="Cambria Math" panose="02040503050406030204" pitchFamily="18" charset="0"/>
                        </a:rPr>
                        <m:t>−</m:t>
                      </m:r>
                      <m:r>
                        <a:rPr lang="en-US" altLang="zh-TW" i="1">
                          <a:solidFill>
                            <a:schemeClr val="bg1"/>
                          </a:solidFill>
                          <a:latin typeface="Cambria Math" panose="02040503050406030204" pitchFamily="18" charset="0"/>
                        </a:rPr>
                        <m:t>𝑡</m:t>
                      </m:r>
                      <m:r>
                        <a:rPr lang="en-US" altLang="zh-TW" i="1">
                          <a:solidFill>
                            <a:schemeClr val="bg1"/>
                          </a:solidFill>
                          <a:latin typeface="Cambria Math" panose="02040503050406030204" pitchFamily="18" charset="0"/>
                        </a:rPr>
                        <m:t>−</m:t>
                      </m:r>
                      <m:sSub>
                        <m:sSubPr>
                          <m:ctrlPr>
                            <a:rPr lang="en-US" altLang="zh-TW" i="1">
                              <a:solidFill>
                                <a:schemeClr val="bg1"/>
                              </a:solidFill>
                              <a:latin typeface="Cambria Math" panose="02040503050406030204" pitchFamily="18" charset="0"/>
                            </a:rPr>
                          </m:ctrlPr>
                        </m:sSubPr>
                        <m:e>
                          <m:r>
                            <a:rPr lang="en-US" altLang="zh-TW" i="1">
                              <a:solidFill>
                                <a:schemeClr val="bg1"/>
                              </a:solidFill>
                              <a:latin typeface="Cambria Math" panose="02040503050406030204" pitchFamily="18" charset="0"/>
                            </a:rPr>
                            <m:t>𝑛</m:t>
                          </m:r>
                        </m:e>
                        <m:sub>
                          <m:r>
                            <a:rPr lang="en-US" altLang="zh-TW" b="0" i="1" smtClean="0">
                              <a:solidFill>
                                <a:schemeClr val="bg1"/>
                              </a:solidFill>
                              <a:latin typeface="Cambria Math" panose="02040503050406030204" pitchFamily="18" charset="0"/>
                            </a:rPr>
                            <m:t>𝑎</m:t>
                          </m:r>
                        </m:sub>
                      </m:sSub>
                      <m:r>
                        <a:rPr lang="en-US" altLang="zh-TW" b="0" i="1" smtClean="0">
                          <a:solidFill>
                            <a:schemeClr val="bg1"/>
                          </a:solidFill>
                          <a:latin typeface="Cambria Math" panose="02040503050406030204" pitchFamily="18" charset="0"/>
                        </a:rPr>
                        <m:t>+1)</m:t>
                      </m:r>
                    </m:oMath>
                  </m:oMathPara>
                </a14:m>
                <a:endParaRPr lang="zh-TW" altLang="en-US" dirty="0">
                  <a:solidFill>
                    <a:schemeClr val="bg1"/>
                  </a:solidFill>
                </a:endParaRPr>
              </a:p>
            </p:txBody>
          </p:sp>
        </mc:Choice>
        <mc:Fallback xmlns="">
          <p:sp>
            <p:nvSpPr>
              <p:cNvPr id="128" name="文字方塊 127">
                <a:extLst>
                  <a:ext uri="{FF2B5EF4-FFF2-40B4-BE49-F238E27FC236}">
                    <a16:creationId xmlns:a16="http://schemas.microsoft.com/office/drawing/2014/main" id="{14176274-A4E6-490B-950A-5D267F946E04}"/>
                  </a:ext>
                </a:extLst>
              </p:cNvPr>
              <p:cNvSpPr txBox="1">
                <a:spLocks noRot="1" noChangeAspect="1" noMove="1" noResize="1" noEditPoints="1" noAdjustHandles="1" noChangeArrowheads="1" noChangeShapeType="1" noTextEdit="1"/>
              </p:cNvSpPr>
              <p:nvPr/>
            </p:nvSpPr>
            <p:spPr>
              <a:xfrm>
                <a:off x="6888599" y="5390520"/>
                <a:ext cx="5146435" cy="369332"/>
              </a:xfrm>
              <a:prstGeom prst="rect">
                <a:avLst/>
              </a:prstGeom>
              <a:blipFill>
                <a:blip r:embed="rId7"/>
                <a:stretch>
                  <a:fillRect b="-1311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1640838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altLang="zh-TW" sz="4400" b="1" dirty="0">
                <a:solidFill>
                  <a:schemeClr val="bg1"/>
                </a:solidFill>
                <a:latin typeface="Open Sans Light" panose="020B0306030504020204"/>
                <a:ea typeface="Open Sans bold" panose="020B0806030504020204" pitchFamily="34" charset="0"/>
                <a:cs typeface="Poppins" panose="00000500000000000000" pitchFamily="2" charset="0"/>
              </a:rPr>
              <a:t>Experiment</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E28F08B5-C061-4217-9248-DE4809A58319}"/>
                  </a:ext>
                </a:extLst>
              </p:cNvPr>
              <p:cNvSpPr/>
              <p:nvPr/>
            </p:nvSpPr>
            <p:spPr>
              <a:xfrm>
                <a:off x="884636" y="2070445"/>
                <a:ext cx="10054606" cy="3976281"/>
              </a:xfrm>
              <a:prstGeom prst="rect">
                <a:avLst/>
              </a:prstGeom>
            </p:spPr>
            <p:txBody>
              <a:bodyPr wrap="square">
                <a:spAutoFit/>
              </a:bodyPr>
              <a:lstStyle/>
              <a:p>
                <a:r>
                  <a:rPr lang="zh-TW" altLang="en-US" sz="2000" dirty="0">
                    <a:latin typeface="STZhongsong" panose="02010600040101010101" pitchFamily="2" charset="-122"/>
                    <a:ea typeface="STZhongsong" panose="02010600040101010101" pitchFamily="2" charset="-122"/>
                  </a:rPr>
                  <a:t>本研究以台灣證券交易所之加權指數為研究標的，時序中包含了每個交易日的收盤價當成建模的原始資料，研究期間為</a:t>
                </a:r>
                <a:r>
                  <a:rPr lang="en-US" altLang="zh-TW" sz="2000" dirty="0">
                    <a:latin typeface="STZhongsong" panose="02010600040101010101" pitchFamily="2" charset="-122"/>
                    <a:ea typeface="STZhongsong" panose="02010600040101010101" pitchFamily="2" charset="-122"/>
                  </a:rPr>
                  <a:t>1998</a:t>
                </a:r>
                <a:r>
                  <a:rPr lang="zh-TW" altLang="en-US" sz="2000" dirty="0">
                    <a:latin typeface="STZhongsong" panose="02010600040101010101" pitchFamily="2" charset="-122"/>
                    <a:ea typeface="STZhongsong" panose="02010600040101010101" pitchFamily="2" charset="-122"/>
                  </a:rPr>
                  <a:t>年</a:t>
                </a:r>
                <a:r>
                  <a:rPr lang="en-US" altLang="zh-TW" sz="2000" dirty="0">
                    <a:latin typeface="STZhongsong" panose="02010600040101010101" pitchFamily="2" charset="-122"/>
                    <a:ea typeface="STZhongsong" panose="02010600040101010101" pitchFamily="2" charset="-122"/>
                  </a:rPr>
                  <a:t>5</a:t>
                </a:r>
                <a:r>
                  <a:rPr lang="zh-TW" altLang="en-US" sz="2000" dirty="0">
                    <a:latin typeface="STZhongsong" panose="02010600040101010101" pitchFamily="2" charset="-122"/>
                    <a:ea typeface="STZhongsong" panose="02010600040101010101" pitchFamily="2" charset="-122"/>
                  </a:rPr>
                  <a:t>月</a:t>
                </a:r>
                <a:r>
                  <a:rPr lang="en-US" altLang="zh-TW" sz="2000" dirty="0">
                    <a:latin typeface="STZhongsong" panose="02010600040101010101" pitchFamily="2" charset="-122"/>
                    <a:ea typeface="STZhongsong" panose="02010600040101010101" pitchFamily="2" charset="-122"/>
                  </a:rPr>
                  <a:t>4</a:t>
                </a:r>
                <a:r>
                  <a:rPr lang="zh-TW" altLang="en-US" sz="2000" dirty="0">
                    <a:latin typeface="STZhongsong" panose="02010600040101010101" pitchFamily="2" charset="-122"/>
                    <a:ea typeface="STZhongsong" panose="02010600040101010101" pitchFamily="2" charset="-122"/>
                  </a:rPr>
                  <a:t>日至</a:t>
                </a:r>
                <a:r>
                  <a:rPr lang="en-US" altLang="zh-TW" sz="2000" dirty="0">
                    <a:latin typeface="STZhongsong" panose="02010600040101010101" pitchFamily="2" charset="-122"/>
                    <a:ea typeface="STZhongsong" panose="02010600040101010101" pitchFamily="2" charset="-122"/>
                  </a:rPr>
                  <a:t>2002</a:t>
                </a:r>
                <a:r>
                  <a:rPr lang="zh-TW" altLang="en-US" sz="2000" dirty="0">
                    <a:latin typeface="STZhongsong" panose="02010600040101010101" pitchFamily="2" charset="-122"/>
                    <a:ea typeface="STZhongsong" panose="02010600040101010101" pitchFamily="2" charset="-122"/>
                  </a:rPr>
                  <a:t>年</a:t>
                </a:r>
                <a:r>
                  <a:rPr lang="en-US" altLang="zh-TW" sz="2000" dirty="0">
                    <a:latin typeface="STZhongsong" panose="02010600040101010101" pitchFamily="2" charset="-122"/>
                    <a:ea typeface="STZhongsong" panose="02010600040101010101" pitchFamily="2" charset="-122"/>
                  </a:rPr>
                  <a:t>2</a:t>
                </a:r>
                <a:r>
                  <a:rPr lang="zh-TW" altLang="en-US" sz="2000" dirty="0">
                    <a:latin typeface="STZhongsong" panose="02010600040101010101" pitchFamily="2" charset="-122"/>
                    <a:ea typeface="STZhongsong" panose="02010600040101010101" pitchFamily="2" charset="-122"/>
                  </a:rPr>
                  <a:t>月</a:t>
                </a:r>
                <a:r>
                  <a:rPr lang="en-US" altLang="zh-TW" sz="2000" dirty="0">
                    <a:latin typeface="STZhongsong" panose="02010600040101010101" pitchFamily="2" charset="-122"/>
                    <a:ea typeface="STZhongsong" panose="02010600040101010101" pitchFamily="2" charset="-122"/>
                  </a:rPr>
                  <a:t>27</a:t>
                </a:r>
                <a:r>
                  <a:rPr lang="zh-TW" altLang="en-US" sz="2000" dirty="0">
                    <a:latin typeface="STZhongsong" panose="02010600040101010101" pitchFamily="2" charset="-122"/>
                    <a:ea typeface="STZhongsong" panose="02010600040101010101" pitchFamily="2" charset="-122"/>
                  </a:rPr>
                  <a:t>日的</a:t>
                </a:r>
                <a:r>
                  <a:rPr lang="en-US" altLang="zh-TW" sz="2000" dirty="0">
                    <a:latin typeface="STZhongsong" panose="02010600040101010101" pitchFamily="2" charset="-122"/>
                    <a:ea typeface="STZhongsong" panose="02010600040101010101" pitchFamily="2" charset="-122"/>
                  </a:rPr>
                  <a:t>1000</a:t>
                </a:r>
                <a:r>
                  <a:rPr lang="zh-TW" altLang="en-US" sz="2000" dirty="0">
                    <a:latin typeface="STZhongsong" panose="02010600040101010101" pitchFamily="2" charset="-122"/>
                    <a:ea typeface="STZhongsong" panose="02010600040101010101" pitchFamily="2" charset="-122"/>
                  </a:rPr>
                  <a:t>個交易日，前</a:t>
                </a:r>
                <a:r>
                  <a:rPr lang="ja-JP" altLang="en-US" sz="2000" dirty="0">
                    <a:latin typeface="STZhongsong" panose="02010600040101010101" pitchFamily="2" charset="-122"/>
                    <a:ea typeface="STZhongsong" panose="02010600040101010101" pitchFamily="2" charset="-122"/>
                  </a:rPr>
                  <a:t>四分之三</a:t>
                </a:r>
                <a:r>
                  <a:rPr lang="en-US" altLang="ja-JP" sz="2000" dirty="0">
                    <a:latin typeface="STZhongsong" panose="02010600040101010101" pitchFamily="2" charset="-122"/>
                    <a:ea typeface="STZhongsong" panose="02010600040101010101" pitchFamily="2" charset="-122"/>
                  </a:rPr>
                  <a:t>750</a:t>
                </a:r>
                <a:r>
                  <a:rPr lang="ja-JP" altLang="en-US" sz="2000" dirty="0">
                    <a:latin typeface="STZhongsong" panose="02010600040101010101" pitchFamily="2" charset="-122"/>
                    <a:ea typeface="STZhongsong" panose="02010600040101010101" pitchFamily="2" charset="-122"/>
                  </a:rPr>
                  <a:t>筆的資料（</a:t>
                </a:r>
                <a:r>
                  <a:rPr lang="en-US" altLang="ja-JP" sz="2000" dirty="0">
                    <a:latin typeface="STZhongsong" panose="02010600040101010101" pitchFamily="2" charset="-122"/>
                    <a:ea typeface="STZhongsong" panose="02010600040101010101" pitchFamily="2" charset="-122"/>
                  </a:rPr>
                  <a:t>1998/5/4 ~ 2001/2/16</a:t>
                </a:r>
                <a:r>
                  <a:rPr lang="ja-JP" altLang="en-US" sz="2000" dirty="0">
                    <a:latin typeface="STZhongsong" panose="02010600040101010101" pitchFamily="2" charset="-122"/>
                    <a:ea typeface="STZhongsong" panose="02010600040101010101" pitchFamily="2" charset="-122"/>
                  </a:rPr>
                  <a:t>）當成模型建構的訓練資料，後四分之ー</a:t>
                </a:r>
                <a:r>
                  <a:rPr lang="en-US" altLang="ja-JP" sz="2000" dirty="0">
                    <a:latin typeface="STZhongsong" panose="02010600040101010101" pitchFamily="2" charset="-122"/>
                    <a:ea typeface="STZhongsong" panose="02010600040101010101" pitchFamily="2" charset="-122"/>
                  </a:rPr>
                  <a:t>250</a:t>
                </a:r>
                <a:r>
                  <a:rPr lang="ja-JP" altLang="en-US" sz="2000" dirty="0">
                    <a:latin typeface="STZhongsong" panose="02010600040101010101" pitchFamily="2" charset="-122"/>
                    <a:ea typeface="STZhongsong" panose="02010600040101010101" pitchFamily="2" charset="-122"/>
                  </a:rPr>
                  <a:t>筆（</a:t>
                </a:r>
                <a:r>
                  <a:rPr lang="en-US" altLang="ja-JP" sz="2000" dirty="0">
                    <a:latin typeface="STZhongsong" panose="02010600040101010101" pitchFamily="2" charset="-122"/>
                    <a:ea typeface="STZhongsong" panose="02010600040101010101" pitchFamily="2" charset="-122"/>
                  </a:rPr>
                  <a:t>2001/2/19</a:t>
                </a:r>
                <a:r>
                  <a:rPr lang="ja-JP" altLang="en-US" sz="2000" dirty="0">
                    <a:latin typeface="STZhongsong" panose="02010600040101010101" pitchFamily="2" charset="-122"/>
                    <a:ea typeface="STZhongsong" panose="02010600040101010101" pitchFamily="2" charset="-122"/>
                  </a:rPr>
                  <a:t>～</a:t>
                </a:r>
                <a:r>
                  <a:rPr lang="en-US" altLang="ja-JP" sz="2000" dirty="0">
                    <a:latin typeface="STZhongsong" panose="02010600040101010101" pitchFamily="2" charset="-122"/>
                    <a:ea typeface="STZhongsong" panose="02010600040101010101" pitchFamily="2" charset="-122"/>
                  </a:rPr>
                  <a:t>2002/2/27</a:t>
                </a:r>
                <a:r>
                  <a:rPr lang="ja-JP" altLang="en-US" sz="2000" dirty="0">
                    <a:latin typeface="STZhongsong" panose="02010600040101010101" pitchFamily="2" charset="-122"/>
                    <a:ea typeface="STZhongsong" panose="02010600040101010101" pitchFamily="2" charset="-122"/>
                  </a:rPr>
                  <a:t>）的資料，做為預測模型之測資</a:t>
                </a:r>
                <a:r>
                  <a:rPr lang="zh-TW" altLang="en-US" sz="2000" dirty="0">
                    <a:latin typeface="STZhongsong" panose="02010600040101010101" pitchFamily="2" charset="-122"/>
                    <a:ea typeface="STZhongsong" panose="02010600040101010101" pitchFamily="2" charset="-122"/>
                  </a:rPr>
                  <a:t>。</a:t>
                </a:r>
                <a:endParaRPr lang="en-US" altLang="zh-TW" sz="2000" dirty="0">
                  <a:latin typeface="STZhongsong" panose="02010600040101010101" pitchFamily="2" charset="-122"/>
                  <a:ea typeface="STZhongsong" panose="02010600040101010101" pitchFamily="2" charset="-122"/>
                </a:endParaRPr>
              </a:p>
              <a:p>
                <a:r>
                  <a:rPr lang="zh-TW" altLang="en-US" sz="2000" dirty="0">
                    <a:latin typeface="STZhongsong" panose="02010600040101010101" pitchFamily="2" charset="-122"/>
                    <a:ea typeface="STZhongsong" panose="02010600040101010101" pitchFamily="2" charset="-122"/>
                  </a:rPr>
                  <a:t>為了驗證此模型的準確度，並與傳統預測模型有所比較，我們預測的目標分為下列兩種</a:t>
                </a:r>
                <a:r>
                  <a:rPr lang="en-US" altLang="zh-TW" sz="2000" dirty="0">
                    <a:latin typeface="STZhongsong" panose="02010600040101010101" pitchFamily="2" charset="-122"/>
                    <a:ea typeface="STZhongsong" panose="02010600040101010101" pitchFamily="2" charset="-122"/>
                  </a:rPr>
                  <a:t>:</a:t>
                </a:r>
              </a:p>
              <a:p>
                <a:endParaRPr lang="en-US" altLang="zh-TW" sz="2000" dirty="0">
                  <a:latin typeface="STZhongsong" panose="02010600040101010101" pitchFamily="2" charset="-122"/>
                  <a:ea typeface="STZhongsong" panose="02010600040101010101" pitchFamily="2" charset="-122"/>
                </a:endParaRPr>
              </a:p>
              <a:p>
                <a:r>
                  <a:rPr lang="en-US" altLang="zh-TW" sz="2000" dirty="0">
                    <a:latin typeface="STZhongsong" panose="02010600040101010101" pitchFamily="2" charset="-122"/>
                    <a:ea typeface="STZhongsong" panose="02010600040101010101" pitchFamily="2" charset="-122"/>
                  </a:rPr>
                  <a:t>(1)</a:t>
                </a:r>
                <a:r>
                  <a:rPr lang="zh-TW" altLang="en-US" sz="2000" dirty="0">
                    <a:latin typeface="STZhongsong" panose="02010600040101010101" pitchFamily="2" charset="-122"/>
                    <a:ea typeface="STZhongsong" panose="02010600040101010101" pitchFamily="2" charset="-122"/>
                  </a:rPr>
                  <a:t>股價收盤價的預測：</a:t>
                </a:r>
                <a:endParaRPr lang="en-US" altLang="zh-TW" sz="2000" dirty="0">
                  <a:latin typeface="STZhongsong" panose="02010600040101010101" pitchFamily="2" charset="-122"/>
                  <a:ea typeface="STZhongsong" panose="02010600040101010101" pitchFamily="2" charset="-122"/>
                </a:endParaRPr>
              </a:p>
              <a:p>
                <a:r>
                  <a:rPr lang="en-US" altLang="zh-TW" sz="2000" dirty="0">
                    <a:latin typeface="STZhongsong" panose="02010600040101010101" pitchFamily="2" charset="-122"/>
                    <a:ea typeface="STZhongsong" panose="02010600040101010101" pitchFamily="2" charset="-122"/>
                  </a:rPr>
                  <a:t>    </a:t>
                </a:r>
                <a:r>
                  <a:rPr lang="zh-TW" altLang="en-US" sz="2000" dirty="0">
                    <a:latin typeface="STZhongsong" panose="02010600040101010101" pitchFamily="2" charset="-122"/>
                    <a:ea typeface="STZhongsong" panose="02010600040101010101" pitchFamily="2" charset="-122"/>
                  </a:rPr>
                  <a:t>為根據目前時間</a:t>
                </a:r>
                <a:r>
                  <a:rPr lang="en-US" altLang="zh-TW" sz="2000" dirty="0">
                    <a:latin typeface="STZhongsong" panose="02010600040101010101" pitchFamily="2" charset="-122"/>
                    <a:ea typeface="STZhongsong" panose="02010600040101010101" pitchFamily="2" charset="-122"/>
                  </a:rPr>
                  <a:t>t</a:t>
                </a:r>
                <a:r>
                  <a:rPr lang="zh-TW" altLang="en-US" sz="2000" dirty="0">
                    <a:latin typeface="STZhongsong" panose="02010600040101010101" pitchFamily="2" charset="-122"/>
                    <a:ea typeface="STZhongsong" panose="02010600040101010101" pitchFamily="2" charset="-122"/>
                  </a:rPr>
                  <a:t>已有的的歴史資料</a:t>
                </a:r>
                <a14:m>
                  <m:oMath xmlns:m="http://schemas.openxmlformats.org/officeDocument/2006/math">
                    <m:r>
                      <a:rPr lang="en-US" altLang="zh-TW" sz="2000" i="1" smtClean="0">
                        <a:solidFill>
                          <a:schemeClr val="tx1"/>
                        </a:solidFill>
                        <a:latin typeface="Cambria Math" panose="02040503050406030204" pitchFamily="18" charset="0"/>
                      </a:rPr>
                      <m:t>𝑦</m:t>
                    </m:r>
                    <m:d>
                      <m:dPr>
                        <m:ctrlPr>
                          <a:rPr lang="en-US" altLang="zh-TW" sz="2000" i="1">
                            <a:solidFill>
                              <a:schemeClr val="tx1"/>
                            </a:solidFill>
                            <a:latin typeface="Cambria Math" panose="02040503050406030204" pitchFamily="18" charset="0"/>
                          </a:rPr>
                        </m:ctrlPr>
                      </m:dPr>
                      <m:e>
                        <m:r>
                          <a:rPr lang="en-US" altLang="zh-TW" sz="2000" i="1">
                            <a:solidFill>
                              <a:schemeClr val="tx1"/>
                            </a:solidFill>
                            <a:latin typeface="Cambria Math" panose="02040503050406030204" pitchFamily="18" charset="0"/>
                          </a:rPr>
                          <m:t>𝑡</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𝑛</m:t>
                            </m:r>
                          </m:e>
                          <m:sub>
                            <m:r>
                              <a:rPr lang="en-US" altLang="zh-TW" sz="2000" b="0" i="1" smtClean="0">
                                <a:solidFill>
                                  <a:schemeClr val="tx1"/>
                                </a:solidFill>
                                <a:latin typeface="Cambria Math" panose="02040503050406030204" pitchFamily="18" charset="0"/>
                              </a:rPr>
                              <m:t>𝑎</m:t>
                            </m:r>
                          </m:sub>
                        </m:sSub>
                        <m:r>
                          <a:rPr lang="en-US" altLang="zh-TW" sz="2000" b="0" i="1" smtClean="0">
                            <a:solidFill>
                              <a:schemeClr val="tx1"/>
                            </a:solidFill>
                            <a:latin typeface="Cambria Math" panose="02040503050406030204" pitchFamily="18" charset="0"/>
                          </a:rPr>
                          <m:t>+1</m:t>
                        </m:r>
                      </m:e>
                    </m:d>
                    <m:r>
                      <a:rPr lang="en-US" altLang="zh-TW" sz="2000" b="0" i="1" smtClean="0">
                        <a:solidFill>
                          <a:schemeClr val="tx1"/>
                        </a:solidFill>
                        <a:latin typeface="Cambria Math" panose="02040503050406030204" pitchFamily="18" charset="0"/>
                      </a:rPr>
                      <m:t>,…</m:t>
                    </m:r>
                    <m:r>
                      <a:rPr lang="en-US" altLang="zh-TW" sz="2000" i="1" smtClean="0">
                        <a:solidFill>
                          <a:schemeClr val="tx1"/>
                        </a:solidFill>
                        <a:latin typeface="Cambria Math" panose="02040503050406030204" pitchFamily="18" charset="0"/>
                      </a:rPr>
                      <m:t>𝑦</m:t>
                    </m:r>
                    <m:d>
                      <m:dPr>
                        <m:ctrlPr>
                          <a:rPr lang="en-US" altLang="zh-TW" sz="2000" i="1">
                            <a:solidFill>
                              <a:schemeClr val="tx1"/>
                            </a:solidFill>
                            <a:latin typeface="Cambria Math" panose="02040503050406030204" pitchFamily="18" charset="0"/>
                          </a:rPr>
                        </m:ctrlPr>
                      </m:dPr>
                      <m:e>
                        <m:r>
                          <a:rPr lang="en-US" altLang="zh-TW" sz="2000" i="1">
                            <a:solidFill>
                              <a:schemeClr val="tx1"/>
                            </a:solidFill>
                            <a:latin typeface="Cambria Math" panose="02040503050406030204" pitchFamily="18" charset="0"/>
                          </a:rPr>
                          <m:t>𝑡</m:t>
                        </m:r>
                        <m:r>
                          <a:rPr lang="en-US" altLang="zh-TW" sz="2000" i="1">
                            <a:solidFill>
                              <a:schemeClr val="tx1"/>
                            </a:solidFill>
                            <a:latin typeface="Cambria Math" panose="02040503050406030204" pitchFamily="18" charset="0"/>
                          </a:rPr>
                          <m:t>−1</m:t>
                        </m:r>
                      </m:e>
                    </m:d>
                    <m:r>
                      <a:rPr lang="en-US" altLang="zh-TW" sz="2000" b="0" i="1" smtClean="0">
                        <a:solidFill>
                          <a:schemeClr val="tx1"/>
                        </a:solidFill>
                        <a:latin typeface="Cambria Math" panose="02040503050406030204" pitchFamily="18" charset="0"/>
                      </a:rPr>
                      <m:t>,</m:t>
                    </m:r>
                    <m:r>
                      <a:rPr lang="en-US" altLang="zh-TW" sz="2000" b="0" i="1" smtClean="0">
                        <a:solidFill>
                          <a:schemeClr val="tx1"/>
                        </a:solidFill>
                        <a:latin typeface="Cambria Math" panose="02040503050406030204" pitchFamily="18" charset="0"/>
                      </a:rPr>
                      <m:t>𝑦</m:t>
                    </m:r>
                    <m:r>
                      <a:rPr lang="en-US" altLang="zh-TW" sz="2000" b="0" i="1" smtClean="0">
                        <a:solidFill>
                          <a:schemeClr val="tx1"/>
                        </a:solidFill>
                        <a:latin typeface="Cambria Math" panose="02040503050406030204" pitchFamily="18" charset="0"/>
                      </a:rPr>
                      <m:t>(</m:t>
                    </m:r>
                    <m:r>
                      <a:rPr lang="en-US" altLang="zh-TW" sz="2000" b="0" i="1" smtClean="0">
                        <a:solidFill>
                          <a:schemeClr val="tx1"/>
                        </a:solidFill>
                        <a:latin typeface="Cambria Math" panose="02040503050406030204" pitchFamily="18" charset="0"/>
                      </a:rPr>
                      <m:t>𝑡</m:t>
                    </m:r>
                    <m:r>
                      <a:rPr lang="en-US" altLang="zh-TW" sz="2000" b="0" i="1" smtClean="0">
                        <a:solidFill>
                          <a:schemeClr val="tx1"/>
                        </a:solidFill>
                        <a:latin typeface="Cambria Math" panose="02040503050406030204" pitchFamily="18" charset="0"/>
                      </a:rPr>
                      <m:t>)</m:t>
                    </m:r>
                  </m:oMath>
                </a14:m>
                <a:r>
                  <a:rPr lang="zh-TW" altLang="en-US" sz="2000" dirty="0">
                    <a:latin typeface="STZhongsong" panose="02010600040101010101" pitchFamily="2" charset="-122"/>
                    <a:ea typeface="STZhongsong" panose="02010600040101010101" pitchFamily="2" charset="-122"/>
                  </a:rPr>
                  <a:t>來預測往前</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𝑛</m:t>
                        </m:r>
                      </m:e>
                      <m:sub>
                        <m:r>
                          <a:rPr lang="en-US" altLang="zh-TW" sz="2000" b="0" i="1" smtClean="0">
                            <a:latin typeface="Cambria Math" panose="02040503050406030204" pitchFamily="18" charset="0"/>
                          </a:rPr>
                          <m:t>𝑘</m:t>
                        </m:r>
                      </m:sub>
                    </m:sSub>
                  </m:oMath>
                </a14:m>
                <a:r>
                  <a:rPr lang="zh-TW" altLang="en-US" sz="2000" dirty="0">
                    <a:latin typeface="STZhongsong" panose="02010600040101010101" pitchFamily="2" charset="-122"/>
                    <a:ea typeface="STZhongsong" panose="02010600040101010101" pitchFamily="2" charset="-122"/>
                  </a:rPr>
                  <a:t>天的資   </a:t>
                </a:r>
                <a:endParaRPr lang="en-US" altLang="zh-TW" sz="2000" dirty="0">
                  <a:latin typeface="STZhongsong" panose="02010600040101010101" pitchFamily="2" charset="-122"/>
                  <a:ea typeface="STZhongsong" panose="02010600040101010101" pitchFamily="2" charset="-122"/>
                </a:endParaRPr>
              </a:p>
              <a:p>
                <a:r>
                  <a:rPr lang="en-US" altLang="zh-TW" sz="2000" dirty="0">
                    <a:latin typeface="STZhongsong" panose="02010600040101010101" pitchFamily="2" charset="-122"/>
                    <a:ea typeface="STZhongsong" panose="02010600040101010101" pitchFamily="2" charset="-122"/>
                  </a:rPr>
                  <a:t>    </a:t>
                </a:r>
                <a:r>
                  <a:rPr lang="zh-TW" altLang="en-US" sz="2000" dirty="0">
                    <a:latin typeface="STZhongsong" panose="02010600040101010101" pitchFamily="2" charset="-122"/>
                    <a:ea typeface="STZhongsong" panose="02010600040101010101" pitchFamily="2" charset="-122"/>
                  </a:rPr>
                  <a:t>料</a:t>
                </a:r>
                <a14:m>
                  <m:oMath xmlns:m="http://schemas.openxmlformats.org/officeDocument/2006/math">
                    <m:r>
                      <a:rPr lang="en-US" altLang="zh-TW" sz="2000" i="1">
                        <a:latin typeface="Cambria Math" panose="02040503050406030204" pitchFamily="18" charset="0"/>
                      </a:rPr>
                      <m:t>𝑦</m:t>
                    </m:r>
                    <m:d>
                      <m:dPr>
                        <m:ctrlPr>
                          <a:rPr lang="en-US" altLang="zh-TW" sz="2000" i="1">
                            <a:latin typeface="Cambria Math" panose="02040503050406030204" pitchFamily="18" charset="0"/>
                          </a:rPr>
                        </m:ctrlPr>
                      </m:dPr>
                      <m:e>
                        <m:r>
                          <a:rPr lang="en-US" altLang="zh-TW" sz="2000" i="1">
                            <a:latin typeface="Cambria Math" panose="02040503050406030204" pitchFamily="18" charset="0"/>
                          </a:rPr>
                          <m:t>𝑡</m:t>
                        </m:r>
                        <m:r>
                          <a:rPr lang="en-US" altLang="zh-TW" sz="2000" b="0" i="1" smtClean="0">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𝑛</m:t>
                            </m:r>
                          </m:e>
                          <m:sub>
                            <m:r>
                              <a:rPr lang="en-US" altLang="zh-TW" sz="2000" b="0" i="1" smtClean="0">
                                <a:latin typeface="Cambria Math" panose="02040503050406030204" pitchFamily="18" charset="0"/>
                              </a:rPr>
                              <m:t>𝑘</m:t>
                            </m:r>
                          </m:sub>
                        </m:sSub>
                      </m:e>
                    </m:d>
                  </m:oMath>
                </a14:m>
                <a:r>
                  <a:rPr lang="zh-TW" altLang="en-US" sz="2000" dirty="0">
                    <a:latin typeface="STZhongsong" panose="02010600040101010101" pitchFamily="2" charset="-122"/>
                    <a:ea typeface="STZhongsong" panose="02010600040101010101" pitchFamily="2" charset="-122"/>
                  </a:rPr>
                  <a:t>，以未處理的資料帶入模型來檢驗此模型對於非定性時間序列預測的能力。</a:t>
                </a:r>
                <a:endParaRPr lang="en-US" altLang="zh-TW" sz="2000" dirty="0">
                  <a:latin typeface="STZhongsong" panose="02010600040101010101" pitchFamily="2" charset="-122"/>
                  <a:ea typeface="STZhongsong" panose="02010600040101010101" pitchFamily="2" charset="-122"/>
                </a:endParaRPr>
              </a:p>
              <a:p>
                <a:endParaRPr lang="en-US" altLang="zh-TW" sz="2000" dirty="0">
                  <a:latin typeface="STZhongsong" panose="02010600040101010101" pitchFamily="2" charset="-122"/>
                  <a:ea typeface="STZhongsong" panose="02010600040101010101" pitchFamily="2" charset="-122"/>
                </a:endParaRPr>
              </a:p>
              <a:p>
                <a:r>
                  <a:rPr lang="en-US" altLang="zh-TW" sz="2000" dirty="0">
                    <a:latin typeface="STZhongsong" panose="02010600040101010101" pitchFamily="2" charset="-122"/>
                    <a:ea typeface="STZhongsong" panose="02010600040101010101" pitchFamily="2" charset="-122"/>
                  </a:rPr>
                  <a:t>(2)</a:t>
                </a:r>
                <a:r>
                  <a:rPr lang="zh-TW" altLang="en-US" sz="2000" dirty="0">
                    <a:latin typeface="STZhongsong" panose="02010600040101010101" pitchFamily="2" charset="-122"/>
                    <a:ea typeface="STZhongsong" panose="02010600040101010101" pitchFamily="2" charset="-122"/>
                  </a:rPr>
                  <a:t>股價變化率的預測：即</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𝑛</m:t>
                        </m:r>
                      </m:e>
                      <m:sub>
                        <m:r>
                          <a:rPr lang="en-US" altLang="zh-TW" sz="2000" i="1">
                            <a:latin typeface="Cambria Math" panose="02040503050406030204" pitchFamily="18" charset="0"/>
                          </a:rPr>
                          <m:t>𝑘</m:t>
                        </m:r>
                      </m:sub>
                    </m:sSub>
                  </m:oMath>
                </a14:m>
                <a:r>
                  <a:rPr lang="zh-TW" altLang="en-US" sz="2000" dirty="0">
                    <a:latin typeface="STZhongsong" panose="02010600040101010101" pitchFamily="2" charset="-122"/>
                    <a:ea typeface="STZhongsong" panose="02010600040101010101" pitchFamily="2" charset="-122"/>
                  </a:rPr>
                  <a:t>天後收盤價相對變化率的預測，以相對差百分率（</a:t>
                </a:r>
                <a:r>
                  <a:rPr lang="en-US" altLang="zh-TW" sz="2000" dirty="0">
                    <a:latin typeface="STZhongsong" panose="02010600040101010101" pitchFamily="2" charset="-122"/>
                    <a:ea typeface="STZhongsong" panose="02010600040101010101" pitchFamily="2" charset="-122"/>
                  </a:rPr>
                  <a:t>relative </a:t>
                </a:r>
              </a:p>
              <a:p>
                <a:r>
                  <a:rPr lang="zh-TW" altLang="en-US" sz="2000" dirty="0">
                    <a:latin typeface="STZhongsong" panose="02010600040101010101" pitchFamily="2" charset="-122"/>
                    <a:ea typeface="STZhongsong" panose="02010600040101010101" pitchFamily="2" charset="-122"/>
                  </a:rPr>
                  <a:t>    </a:t>
                </a:r>
                <a:r>
                  <a:rPr lang="en-US" altLang="zh-TW" sz="2000" dirty="0">
                    <a:latin typeface="STZhongsong" panose="02010600040101010101" pitchFamily="2" charset="-122"/>
                    <a:ea typeface="STZhongsong" panose="02010600040101010101" pitchFamily="2" charset="-122"/>
                  </a:rPr>
                  <a:t>difference </a:t>
                </a:r>
                <a:r>
                  <a:rPr lang="en-US" altLang="zh-TW" sz="2000" dirty="0" err="1">
                    <a:latin typeface="STZhongsong" panose="02010600040101010101" pitchFamily="2" charset="-122"/>
                    <a:ea typeface="STZhongsong" panose="02010600040101010101" pitchFamily="2" charset="-122"/>
                  </a:rPr>
                  <a:t>percent,RDP</a:t>
                </a:r>
                <a:r>
                  <a:rPr lang="zh-TW" altLang="en-US" sz="2000" dirty="0">
                    <a:latin typeface="STZhongsong" panose="02010600040101010101" pitchFamily="2" charset="-122"/>
                    <a:ea typeface="STZhongsong" panose="02010600040101010101" pitchFamily="2" charset="-122"/>
                  </a:rPr>
                  <a:t>）來表示，</a:t>
                </a:r>
                <a:r>
                  <a:rPr lang="en-US" altLang="zh-TW" sz="2000" dirty="0">
                    <a:latin typeface="STZhongsong" panose="02010600040101010101" pitchFamily="2" charset="-122"/>
                    <a:ea typeface="STZhongsong" panose="02010600040101010101" pitchFamily="2" charset="-122"/>
                  </a:rPr>
                  <a:t>RDP(t)=</a:t>
                </a:r>
                <a14:m>
                  <m:oMath xmlns:m="http://schemas.openxmlformats.org/officeDocument/2006/math">
                    <m:f>
                      <m:fPr>
                        <m:ctrlPr>
                          <a:rPr lang="en-US" altLang="zh-TW" sz="2000" i="1" smtClean="0">
                            <a:latin typeface="Cambria Math" panose="02040503050406030204" pitchFamily="18" charset="0"/>
                            <a:ea typeface="STZhongsong" panose="02010600040101010101" pitchFamily="2" charset="-122"/>
                          </a:rPr>
                        </m:ctrlPr>
                      </m:fPr>
                      <m:num>
                        <m:r>
                          <a:rPr lang="en-US" altLang="zh-TW" sz="2000" b="0" i="1" smtClean="0">
                            <a:latin typeface="Cambria Math" panose="02040503050406030204" pitchFamily="18" charset="0"/>
                            <a:ea typeface="STZhongsong" panose="02010600040101010101" pitchFamily="2" charset="-122"/>
                          </a:rPr>
                          <m:t>(</m:t>
                        </m:r>
                        <m:r>
                          <a:rPr lang="en-US" altLang="zh-TW" sz="2000" b="0" i="1" smtClean="0">
                            <a:latin typeface="Cambria Math" panose="02040503050406030204" pitchFamily="18" charset="0"/>
                            <a:ea typeface="STZhongsong" panose="02010600040101010101" pitchFamily="2" charset="-122"/>
                          </a:rPr>
                          <m:t>𝑥</m:t>
                        </m:r>
                        <m:d>
                          <m:dPr>
                            <m:ctrlPr>
                              <a:rPr lang="en-US" altLang="zh-TW" sz="2000" b="0" i="1" smtClean="0">
                                <a:latin typeface="Cambria Math" panose="02040503050406030204" pitchFamily="18" charset="0"/>
                                <a:ea typeface="STZhongsong" panose="02010600040101010101" pitchFamily="2" charset="-122"/>
                              </a:rPr>
                            </m:ctrlPr>
                          </m:dPr>
                          <m:e>
                            <m:r>
                              <a:rPr lang="en-US" altLang="zh-TW" sz="2000" b="0" i="1" smtClean="0">
                                <a:latin typeface="Cambria Math" panose="02040503050406030204" pitchFamily="18" charset="0"/>
                                <a:ea typeface="STZhongsong" panose="02010600040101010101" pitchFamily="2" charset="-122"/>
                              </a:rPr>
                              <m:t>𝑡</m:t>
                            </m:r>
                            <m:r>
                              <a:rPr lang="en-US" altLang="zh-TW" sz="2000" b="0" i="1" smtClean="0">
                                <a:latin typeface="Cambria Math" panose="02040503050406030204" pitchFamily="18" charset="0"/>
                                <a:ea typeface="STZhongsong" panose="02010600040101010101" pitchFamily="2" charset="-122"/>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𝑛</m:t>
                                </m:r>
                              </m:e>
                              <m:sub>
                                <m:r>
                                  <a:rPr lang="en-US" altLang="zh-TW" sz="2000" i="1">
                                    <a:latin typeface="Cambria Math" panose="02040503050406030204" pitchFamily="18" charset="0"/>
                                  </a:rPr>
                                  <m:t>𝑘</m:t>
                                </m:r>
                              </m:sub>
                            </m:sSub>
                          </m:e>
                        </m:d>
                        <m:r>
                          <a:rPr lang="en-US" altLang="zh-TW" sz="2000" b="0" i="1" smtClean="0">
                            <a:latin typeface="Cambria Math" panose="02040503050406030204" pitchFamily="18" charset="0"/>
                            <a:ea typeface="STZhongsong" panose="02010600040101010101" pitchFamily="2" charset="-122"/>
                          </a:rPr>
                          <m:t>−</m:t>
                        </m:r>
                        <m:r>
                          <a:rPr lang="en-US" altLang="zh-TW" sz="2000" b="0" i="1" smtClean="0">
                            <a:latin typeface="Cambria Math" panose="02040503050406030204" pitchFamily="18" charset="0"/>
                            <a:ea typeface="STZhongsong" panose="02010600040101010101" pitchFamily="2" charset="-122"/>
                          </a:rPr>
                          <m:t>𝑥</m:t>
                        </m:r>
                        <m:r>
                          <a:rPr lang="en-US" altLang="zh-TW" sz="2000" b="0" i="1" smtClean="0">
                            <a:latin typeface="Cambria Math" panose="02040503050406030204" pitchFamily="18" charset="0"/>
                            <a:ea typeface="STZhongsong" panose="02010600040101010101" pitchFamily="2" charset="-122"/>
                          </a:rPr>
                          <m:t>(</m:t>
                        </m:r>
                        <m:r>
                          <a:rPr lang="en-US" altLang="zh-TW" sz="2000" b="0" i="1" smtClean="0">
                            <a:latin typeface="Cambria Math" panose="02040503050406030204" pitchFamily="18" charset="0"/>
                            <a:ea typeface="STZhongsong" panose="02010600040101010101" pitchFamily="2" charset="-122"/>
                          </a:rPr>
                          <m:t>𝑡</m:t>
                        </m:r>
                        <m:r>
                          <a:rPr lang="en-US" altLang="zh-TW" sz="2000" b="0" i="1" smtClean="0">
                            <a:latin typeface="Cambria Math" panose="02040503050406030204" pitchFamily="18" charset="0"/>
                            <a:ea typeface="STZhongsong" panose="02010600040101010101" pitchFamily="2" charset="-122"/>
                          </a:rPr>
                          <m:t>))</m:t>
                        </m:r>
                      </m:num>
                      <m:den>
                        <m:r>
                          <a:rPr lang="en-US" altLang="zh-TW" sz="2000" b="0" i="1" smtClean="0">
                            <a:latin typeface="Cambria Math" panose="02040503050406030204" pitchFamily="18" charset="0"/>
                            <a:ea typeface="STZhongsong" panose="02010600040101010101" pitchFamily="2" charset="-122"/>
                          </a:rPr>
                          <m:t>𝑥</m:t>
                        </m:r>
                        <m:r>
                          <a:rPr lang="en-US" altLang="zh-TW" sz="2000" b="0" i="1" smtClean="0">
                            <a:latin typeface="Cambria Math" panose="02040503050406030204" pitchFamily="18" charset="0"/>
                            <a:ea typeface="STZhongsong" panose="02010600040101010101" pitchFamily="2" charset="-122"/>
                          </a:rPr>
                          <m:t>(</m:t>
                        </m:r>
                        <m:r>
                          <a:rPr lang="en-US" altLang="zh-TW" sz="2000" b="0" i="1" smtClean="0">
                            <a:latin typeface="Cambria Math" panose="02040503050406030204" pitchFamily="18" charset="0"/>
                            <a:ea typeface="STZhongsong" panose="02010600040101010101" pitchFamily="2" charset="-122"/>
                          </a:rPr>
                          <m:t>𝑡</m:t>
                        </m:r>
                        <m:r>
                          <a:rPr lang="en-US" altLang="zh-TW" sz="2000" b="0" i="1" smtClean="0">
                            <a:latin typeface="Cambria Math" panose="02040503050406030204" pitchFamily="18" charset="0"/>
                            <a:ea typeface="STZhongsong" panose="02010600040101010101" pitchFamily="2" charset="-122"/>
                          </a:rPr>
                          <m:t>)</m:t>
                        </m:r>
                      </m:den>
                    </m:f>
                  </m:oMath>
                </a14:m>
                <a:endParaRPr lang="zh-TW" altLang="en-US" sz="2000" dirty="0">
                  <a:latin typeface="STZhongsong" panose="02010600040101010101" pitchFamily="2" charset="-122"/>
                  <a:ea typeface="STZhongsong" panose="02010600040101010101" pitchFamily="2" charset="-122"/>
                </a:endParaRPr>
              </a:p>
            </p:txBody>
          </p:sp>
        </mc:Choice>
        <mc:Fallback xmlns="">
          <p:sp>
            <p:nvSpPr>
              <p:cNvPr id="6" name="矩形 5">
                <a:extLst>
                  <a:ext uri="{FF2B5EF4-FFF2-40B4-BE49-F238E27FC236}">
                    <a16:creationId xmlns:a16="http://schemas.microsoft.com/office/drawing/2014/main" id="{E28F08B5-C061-4217-9248-DE4809A58319}"/>
                  </a:ext>
                </a:extLst>
              </p:cNvPr>
              <p:cNvSpPr>
                <a:spLocks noRot="1" noChangeAspect="1" noMove="1" noResize="1" noEditPoints="1" noAdjustHandles="1" noChangeArrowheads="1" noChangeShapeType="1" noTextEdit="1"/>
              </p:cNvSpPr>
              <p:nvPr/>
            </p:nvSpPr>
            <p:spPr>
              <a:xfrm>
                <a:off x="884636" y="2070445"/>
                <a:ext cx="10054606" cy="3976281"/>
              </a:xfrm>
              <a:prstGeom prst="rect">
                <a:avLst/>
              </a:prstGeom>
              <a:blipFill>
                <a:blip r:embed="rId3"/>
                <a:stretch>
                  <a:fillRect l="-606" t="-920" r="-315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3189807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altLang="zh-TW" sz="4400" b="1" dirty="0">
                <a:solidFill>
                  <a:schemeClr val="bg1"/>
                </a:solidFill>
                <a:latin typeface="Open Sans Light" panose="020B0306030504020204"/>
                <a:ea typeface="Open Sans bold" panose="020B0806030504020204" pitchFamily="34" charset="0"/>
                <a:cs typeface="Poppins" panose="00000500000000000000" pitchFamily="2" charset="0"/>
              </a:rPr>
              <a:t>Experiment</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E28F08B5-C061-4217-9248-DE4809A58319}"/>
                  </a:ext>
                </a:extLst>
              </p:cNvPr>
              <p:cNvSpPr/>
              <p:nvPr/>
            </p:nvSpPr>
            <p:spPr>
              <a:xfrm>
                <a:off x="884636" y="2011872"/>
                <a:ext cx="10054606" cy="4093428"/>
              </a:xfrm>
              <a:prstGeom prst="rect">
                <a:avLst/>
              </a:prstGeom>
            </p:spPr>
            <p:txBody>
              <a:bodyPr wrap="square">
                <a:spAutoFit/>
              </a:bodyPr>
              <a:lstStyle/>
              <a:p>
                <a:r>
                  <a:rPr lang="en-US" altLang="zh-TW" sz="2000" dirty="0">
                    <a:latin typeface="STZhongsong" panose="02010600040101010101" pitchFamily="2" charset="-122"/>
                    <a:ea typeface="STZhongsong" panose="02010600040101010101" pitchFamily="2" charset="-122"/>
                  </a:rPr>
                  <a:t>(1)</a:t>
                </a:r>
                <a:r>
                  <a:rPr lang="zh-TW" altLang="en-US" sz="2000" dirty="0">
                    <a:latin typeface="STZhongsong" panose="02010600040101010101" pitchFamily="2" charset="-122"/>
                    <a:ea typeface="STZhongsong" panose="02010600040101010101" pitchFamily="2" charset="-122"/>
                  </a:rPr>
                  <a:t>標準化平均平方誤差（</a:t>
                </a:r>
                <a:r>
                  <a:rPr lang="en-US" altLang="zh-TW" sz="2000" dirty="0">
                    <a:latin typeface="STZhongsong" panose="02010600040101010101" pitchFamily="2" charset="-122"/>
                    <a:ea typeface="STZhongsong" panose="02010600040101010101" pitchFamily="2" charset="-122"/>
                  </a:rPr>
                  <a:t>normalized mean square error</a:t>
                </a:r>
                <a:r>
                  <a:rPr lang="zh-TW" altLang="en-US" sz="2000" dirty="0">
                    <a:latin typeface="STZhongsong" panose="02010600040101010101" pitchFamily="2" charset="-122"/>
                    <a:ea typeface="STZhongsong" panose="02010600040101010101" pitchFamily="2" charset="-122"/>
                  </a:rPr>
                  <a:t>，</a:t>
                </a:r>
                <a:r>
                  <a:rPr lang="en-US" altLang="zh-TW" sz="2000" dirty="0">
                    <a:latin typeface="STZhongsong" panose="02010600040101010101" pitchFamily="2" charset="-122"/>
                    <a:ea typeface="STZhongsong" panose="02010600040101010101" pitchFamily="2" charset="-122"/>
                  </a:rPr>
                  <a:t>NMSE</a:t>
                </a:r>
                <a:r>
                  <a:rPr lang="zh-TW" altLang="en-US" sz="2000" dirty="0">
                    <a:latin typeface="STZhongsong" panose="02010600040101010101" pitchFamily="2" charset="-122"/>
                    <a:ea typeface="STZhongsong" panose="02010600040101010101" pitchFamily="2" charset="-122"/>
                  </a:rPr>
                  <a:t>）</a:t>
                </a:r>
                <a:endParaRPr lang="en-US" altLang="zh-TW" sz="2000" dirty="0">
                  <a:latin typeface="STZhongsong" panose="02010600040101010101" pitchFamily="2" charset="-122"/>
                  <a:ea typeface="STZhongsong" panose="02010600040101010101" pitchFamily="2" charset="-122"/>
                </a:endParaRPr>
              </a:p>
              <a:p>
                <a:endParaRPr lang="en-US" altLang="zh-TW" sz="2000" dirty="0">
                  <a:latin typeface="STZhongsong" panose="02010600040101010101" pitchFamily="2" charset="-122"/>
                  <a:ea typeface="STZhongsong" panose="02010600040101010101" pitchFamily="2" charset="-122"/>
                </a:endParaRPr>
              </a:p>
              <a:p>
                <a:endParaRPr lang="en-US" altLang="zh-TW" sz="2000" dirty="0">
                  <a:latin typeface="STZhongsong" panose="02010600040101010101" pitchFamily="2" charset="-122"/>
                  <a:ea typeface="STZhongsong" panose="02010600040101010101" pitchFamily="2" charset="-122"/>
                </a:endParaRPr>
              </a:p>
              <a:p>
                <a:r>
                  <a:rPr lang="zh-TW" altLang="en-US" sz="2000" dirty="0">
                    <a:latin typeface="STZhongsong" panose="02010600040101010101" pitchFamily="2" charset="-122"/>
                    <a:ea typeface="STZhongsong" panose="02010600040101010101" pitchFamily="2" charset="-122"/>
                  </a:rPr>
                  <a:t>式中</a:t>
                </a:r>
                <a14:m>
                  <m:oMath xmlns:m="http://schemas.openxmlformats.org/officeDocument/2006/math">
                    <m:r>
                      <m:rPr>
                        <m:sty m:val="p"/>
                      </m:rPr>
                      <a:rPr lang="en-US" altLang="zh-TW" sz="2000" b="0" i="0" dirty="0" smtClean="0">
                        <a:latin typeface="Cambria Math" panose="02040503050406030204" pitchFamily="18" charset="0"/>
                        <a:ea typeface="STZhongsong" panose="02010600040101010101" pitchFamily="2" charset="-122"/>
                      </a:rPr>
                      <m:t>x</m:t>
                    </m:r>
                    <m:r>
                      <a:rPr lang="en-US" altLang="zh-TW" sz="2000" i="1" dirty="0" smtClean="0">
                        <a:latin typeface="Cambria Math" panose="02040503050406030204" pitchFamily="18" charset="0"/>
                        <a:ea typeface="STZhongsong" panose="02010600040101010101" pitchFamily="2" charset="-122"/>
                      </a:rPr>
                      <m:t> </m:t>
                    </m:r>
                    <m:r>
                      <a:rPr lang="en-US" altLang="zh-TW" sz="2000" i="1" dirty="0">
                        <a:latin typeface="Cambria Math" panose="02040503050406030204" pitchFamily="18" charset="0"/>
                        <a:ea typeface="STZhongsong" panose="02010600040101010101" pitchFamily="2" charset="-122"/>
                      </a:rPr>
                      <m:t>(</m:t>
                    </m:r>
                    <m:r>
                      <a:rPr lang="en-US" altLang="zh-TW" sz="2000" b="0" i="1" dirty="0" smtClean="0">
                        <a:latin typeface="Cambria Math" panose="02040503050406030204" pitchFamily="18" charset="0"/>
                        <a:ea typeface="STZhongsong" panose="02010600040101010101" pitchFamily="2" charset="-122"/>
                      </a:rPr>
                      <m:t>𝑘</m:t>
                    </m:r>
                    <m:r>
                      <a:rPr lang="en-US" altLang="zh-TW" sz="2000" b="0" i="1" dirty="0" smtClean="0">
                        <a:latin typeface="Cambria Math" panose="02040503050406030204" pitchFamily="18" charset="0"/>
                        <a:ea typeface="STZhongsong" panose="02010600040101010101" pitchFamily="2" charset="-122"/>
                      </a:rPr>
                      <m:t>)</m:t>
                    </m:r>
                  </m:oMath>
                </a14:m>
                <a:r>
                  <a:rPr lang="zh-TW" altLang="en-US" sz="2000" dirty="0">
                    <a:latin typeface="STZhongsong" panose="02010600040101010101" pitchFamily="2" charset="-122"/>
                    <a:ea typeface="STZhongsong" panose="02010600040101010101" pitchFamily="2" charset="-122"/>
                  </a:rPr>
                  <a:t>為序列之實際值，</a:t>
                </a:r>
                <a:r>
                  <a:rPr lang="en-US" altLang="zh-TW" sz="2000" dirty="0">
                    <a:ea typeface="STZhongsong" panose="02010600040101010101" pitchFamily="2" charset="-122"/>
                  </a:rPr>
                  <a:t> </a:t>
                </a:r>
                <a14:m>
                  <m:oMath xmlns:m="http://schemas.openxmlformats.org/officeDocument/2006/math">
                    <m:acc>
                      <m:accPr>
                        <m:chr m:val="̂"/>
                        <m:ctrlPr>
                          <a:rPr lang="en-US" altLang="zh-TW" sz="2000" i="1" dirty="0">
                            <a:latin typeface="Cambria Math" panose="02040503050406030204" pitchFamily="18" charset="0"/>
                            <a:ea typeface="STZhongsong" panose="02010600040101010101" pitchFamily="2" charset="-122"/>
                          </a:rPr>
                        </m:ctrlPr>
                      </m:accPr>
                      <m:e>
                        <m:r>
                          <a:rPr lang="en-US" altLang="zh-TW" sz="2000" i="1" dirty="0">
                            <a:latin typeface="Cambria Math" panose="02040503050406030204" pitchFamily="18" charset="0"/>
                            <a:ea typeface="STZhongsong" panose="02010600040101010101" pitchFamily="2" charset="-122"/>
                          </a:rPr>
                          <m:t>𝑥</m:t>
                        </m:r>
                      </m:e>
                    </m:acc>
                    <m:r>
                      <a:rPr lang="en-US" altLang="zh-TW" sz="2000" i="1" dirty="0">
                        <a:latin typeface="Cambria Math" panose="02040503050406030204" pitchFamily="18" charset="0"/>
                        <a:ea typeface="STZhongsong" panose="02010600040101010101" pitchFamily="2" charset="-122"/>
                      </a:rPr>
                      <m:t>(</m:t>
                    </m:r>
                    <m:r>
                      <a:rPr lang="en-US" altLang="zh-TW" sz="2000" i="1" dirty="0">
                        <a:latin typeface="Cambria Math" panose="02040503050406030204" pitchFamily="18" charset="0"/>
                        <a:ea typeface="STZhongsong" panose="02010600040101010101" pitchFamily="2" charset="-122"/>
                      </a:rPr>
                      <m:t>𝑘</m:t>
                    </m:r>
                    <m:r>
                      <a:rPr lang="en-US" altLang="zh-TW" sz="2000" i="1" dirty="0">
                        <a:latin typeface="Cambria Math" panose="02040503050406030204" pitchFamily="18" charset="0"/>
                        <a:ea typeface="STZhongsong" panose="02010600040101010101" pitchFamily="2" charset="-122"/>
                      </a:rPr>
                      <m:t>)</m:t>
                    </m:r>
                  </m:oMath>
                </a14:m>
                <a:r>
                  <a:rPr lang="zh-TW" altLang="en-US" sz="2000" dirty="0">
                    <a:latin typeface="STZhongsong" panose="02010600040101010101" pitchFamily="2" charset="-122"/>
                    <a:ea typeface="STZhongsong" panose="02010600040101010101" pitchFamily="2" charset="-122"/>
                  </a:rPr>
                  <a:t>為序列之預測值，</a:t>
                </a:r>
                <a14:m>
                  <m:oMath xmlns:m="http://schemas.openxmlformats.org/officeDocument/2006/math">
                    <m:sSup>
                      <m:sSupPr>
                        <m:ctrlPr>
                          <a:rPr lang="en-US" altLang="zh-TW" sz="2000" i="1" smtClean="0">
                            <a:latin typeface="Cambria Math" panose="02040503050406030204" pitchFamily="18" charset="0"/>
                            <a:ea typeface="STZhongsong" panose="02010600040101010101" pitchFamily="2" charset="-122"/>
                          </a:rPr>
                        </m:ctrlPr>
                      </m:sSupPr>
                      <m:e>
                        <m:r>
                          <a:rPr lang="zh-TW" altLang="en-US" sz="2000" i="1" smtClean="0">
                            <a:latin typeface="Cambria Math" panose="02040503050406030204" pitchFamily="18" charset="0"/>
                            <a:ea typeface="STZhongsong" panose="02010600040101010101" pitchFamily="2" charset="-122"/>
                          </a:rPr>
                          <m:t>𝜎</m:t>
                        </m:r>
                      </m:e>
                      <m:sup>
                        <m:r>
                          <a:rPr lang="en-US" altLang="zh-TW" sz="2000" b="0" i="1" smtClean="0">
                            <a:latin typeface="Cambria Math" panose="02040503050406030204" pitchFamily="18" charset="0"/>
                            <a:ea typeface="STZhongsong" panose="02010600040101010101" pitchFamily="2" charset="-122"/>
                          </a:rPr>
                          <m:t>2</m:t>
                        </m:r>
                      </m:sup>
                    </m:sSup>
                  </m:oMath>
                </a14:m>
                <a:r>
                  <a:rPr lang="zh-TW" altLang="en-US" sz="2000" dirty="0">
                    <a:latin typeface="STZhongsong" panose="02010600040101010101" pitchFamily="2" charset="-122"/>
                    <a:ea typeface="STZhongsong" panose="02010600040101010101" pitchFamily="2" charset="-122"/>
                  </a:rPr>
                  <a:t>為測試序列資料區間內之實際值變異數，</a:t>
                </a:r>
                <a14:m>
                  <m:oMath xmlns:m="http://schemas.openxmlformats.org/officeDocument/2006/math">
                    <m:r>
                      <a:rPr lang="en-US" altLang="zh-TW" sz="2000" i="1" dirty="0" smtClean="0">
                        <a:latin typeface="Cambria Math" panose="02040503050406030204" pitchFamily="18" charset="0"/>
                        <a:ea typeface="STZhongsong" panose="02010600040101010101" pitchFamily="2" charset="-122"/>
                      </a:rPr>
                      <m:t>𝑁</m:t>
                    </m:r>
                  </m:oMath>
                </a14:m>
                <a:r>
                  <a:rPr lang="zh-TW" altLang="en-US" sz="2000" dirty="0">
                    <a:latin typeface="STZhongsong" panose="02010600040101010101" pitchFamily="2" charset="-122"/>
                    <a:ea typeface="STZhongsong" panose="02010600040101010101" pitchFamily="2" charset="-122"/>
                  </a:rPr>
                  <a:t>為測試序列之資料個數。此衡量指標用來量化預測模型的表現，計算樣本外 （</a:t>
                </a:r>
                <a:r>
                  <a:rPr lang="en-US" altLang="zh-TW" sz="2000" dirty="0">
                    <a:latin typeface="STZhongsong" panose="02010600040101010101" pitchFamily="2" charset="-122"/>
                    <a:ea typeface="STZhongsong" panose="02010600040101010101" pitchFamily="2" charset="-122"/>
                  </a:rPr>
                  <a:t>out-of-sample</a:t>
                </a:r>
                <a:r>
                  <a:rPr lang="zh-TW" altLang="en-US" sz="2000" dirty="0">
                    <a:latin typeface="STZhongsong" panose="02010600040101010101" pitchFamily="2" charset="-122"/>
                    <a:ea typeface="STZhongsong" panose="02010600040101010101" pitchFamily="2" charset="-122"/>
                  </a:rPr>
                  <a:t>）的預測誤差，用在股價收盤價之預測。</a:t>
                </a:r>
                <a:r>
                  <a:rPr lang="en-US" altLang="zh-TW" sz="2000" dirty="0">
                    <a:latin typeface="STZhongsong" panose="02010600040101010101" pitchFamily="2" charset="-122"/>
                    <a:ea typeface="STZhongsong" panose="02010600040101010101" pitchFamily="2" charset="-122"/>
                  </a:rPr>
                  <a:t>NMSE </a:t>
                </a:r>
                <a:r>
                  <a:rPr lang="zh-TW" altLang="en-US" sz="2000" dirty="0">
                    <a:latin typeface="STZhongsong" panose="02010600040101010101" pitchFamily="2" charset="-122"/>
                    <a:ea typeface="STZhongsong" panose="02010600040101010101" pitchFamily="2" charset="-122"/>
                  </a:rPr>
                  <a:t>越小代表預測越準。</a:t>
                </a:r>
                <a:endParaRPr lang="en-US" altLang="zh-TW" sz="2000" dirty="0">
                  <a:latin typeface="STZhongsong" panose="02010600040101010101" pitchFamily="2" charset="-122"/>
                  <a:ea typeface="STZhongsong" panose="02010600040101010101" pitchFamily="2" charset="-122"/>
                </a:endParaRPr>
              </a:p>
              <a:p>
                <a:r>
                  <a:rPr lang="en-US" altLang="zh-TW" sz="2000" dirty="0">
                    <a:latin typeface="STZhongsong" panose="02010600040101010101" pitchFamily="2" charset="-122"/>
                    <a:ea typeface="STZhongsong" panose="02010600040101010101" pitchFamily="2" charset="-122"/>
                  </a:rPr>
                  <a:t>(2)</a:t>
                </a:r>
                <a:r>
                  <a:rPr lang="zh-TW" altLang="en-US" sz="2000" dirty="0">
                    <a:latin typeface="STZhongsong" panose="02010600040101010101" pitchFamily="2" charset="-122"/>
                    <a:ea typeface="STZhongsong" panose="02010600040101010101" pitchFamily="2" charset="-122"/>
                  </a:rPr>
                  <a:t>方向對稱性（</a:t>
                </a:r>
                <a:r>
                  <a:rPr lang="en-US" altLang="zh-TW" sz="2000" dirty="0">
                    <a:latin typeface="STZhongsong" panose="02010600040101010101" pitchFamily="2" charset="-122"/>
                    <a:ea typeface="STZhongsong" panose="02010600040101010101" pitchFamily="2" charset="-122"/>
                  </a:rPr>
                  <a:t>directional </a:t>
                </a:r>
                <a:r>
                  <a:rPr lang="en-US" altLang="zh-TW" sz="2000" dirty="0" err="1">
                    <a:latin typeface="STZhongsong" panose="02010600040101010101" pitchFamily="2" charset="-122"/>
                    <a:ea typeface="STZhongsong" panose="02010600040101010101" pitchFamily="2" charset="-122"/>
                  </a:rPr>
                  <a:t>symmetry,DS</a:t>
                </a:r>
                <a:r>
                  <a:rPr lang="zh-TW" altLang="en-US" sz="2000" dirty="0">
                    <a:latin typeface="STZhongsong" panose="02010600040101010101" pitchFamily="2" charset="-122"/>
                    <a:ea typeface="STZhongsong" panose="02010600040101010101" pitchFamily="2" charset="-122"/>
                  </a:rPr>
                  <a:t>）</a:t>
                </a:r>
                <a:endParaRPr lang="en-US" altLang="zh-TW" sz="2000" dirty="0">
                  <a:latin typeface="STZhongsong" panose="02010600040101010101" pitchFamily="2" charset="-122"/>
                  <a:ea typeface="STZhongsong" panose="02010600040101010101" pitchFamily="2" charset="-122"/>
                </a:endParaRPr>
              </a:p>
              <a:p>
                <a:endParaRPr lang="en-US" altLang="zh-TW" sz="2000" dirty="0">
                  <a:latin typeface="STZhongsong" panose="02010600040101010101" pitchFamily="2" charset="-122"/>
                  <a:ea typeface="STZhongsong" panose="02010600040101010101" pitchFamily="2" charset="-122"/>
                </a:endParaRPr>
              </a:p>
              <a:p>
                <a:endParaRPr lang="en-US" altLang="zh-TW" sz="2000" dirty="0">
                  <a:latin typeface="STZhongsong" panose="02010600040101010101" pitchFamily="2" charset="-122"/>
                  <a:ea typeface="STZhongsong" panose="02010600040101010101" pitchFamily="2" charset="-122"/>
                </a:endParaRPr>
              </a:p>
              <a:p>
                <a:r>
                  <a:rPr lang="zh-TW" altLang="en-US" sz="2000" dirty="0">
                    <a:latin typeface="STZhongsong" panose="02010600040101010101" pitchFamily="2" charset="-122"/>
                    <a:ea typeface="STZhongsong" panose="02010600040101010101" pitchFamily="2" charset="-122"/>
                  </a:rPr>
                  <a:t>參數意義與上述相同，日則為 </a:t>
                </a:r>
                <a:r>
                  <a:rPr lang="en-US" altLang="zh-TW" sz="2000" dirty="0">
                    <a:latin typeface="STZhongsong" panose="02010600040101010101" pitchFamily="2" charset="-122"/>
                    <a:ea typeface="STZhongsong" panose="02010600040101010101" pitchFamily="2" charset="-122"/>
                  </a:rPr>
                  <a:t>unit-step function</a:t>
                </a:r>
                <a:r>
                  <a:rPr lang="zh-TW" altLang="en-US" sz="2000" dirty="0">
                    <a:latin typeface="STZhongsong" panose="02010600040101010101" pitchFamily="2" charset="-122"/>
                    <a:ea typeface="STZhongsong" panose="02010600040101010101" pitchFamily="2" charset="-122"/>
                  </a:rPr>
                  <a:t>。這個指標表達了預測模型對於預測結果與實際值的方向是否一致，用來衡量股價變化率（</a:t>
                </a:r>
                <a:r>
                  <a:rPr lang="en-US" altLang="zh-TW" sz="2000" dirty="0">
                    <a:latin typeface="STZhongsong" panose="02010600040101010101" pitchFamily="2" charset="-122"/>
                    <a:ea typeface="STZhongsong" panose="02010600040101010101" pitchFamily="2" charset="-122"/>
                  </a:rPr>
                  <a:t>RDP</a:t>
                </a:r>
                <a:r>
                  <a:rPr lang="zh-TW" altLang="en-US" sz="2000" dirty="0">
                    <a:latin typeface="STZhongsong" panose="02010600040101010101" pitchFamily="2" charset="-122"/>
                    <a:ea typeface="STZhongsong" panose="02010600040101010101" pitchFamily="2" charset="-122"/>
                  </a:rPr>
                  <a:t>）預測的準確度。</a:t>
                </a:r>
                <a:r>
                  <a:rPr lang="en-US" altLang="zh-TW" sz="2000" dirty="0">
                    <a:latin typeface="STZhongsong" panose="02010600040101010101" pitchFamily="2" charset="-122"/>
                    <a:ea typeface="STZhongsong" panose="02010600040101010101" pitchFamily="2" charset="-122"/>
                  </a:rPr>
                  <a:t>]</a:t>
                </a:r>
              </a:p>
              <a:p>
                <a:r>
                  <a:rPr lang="en-US" altLang="zh-TW" sz="2000" dirty="0">
                    <a:latin typeface="STZhongsong" panose="02010600040101010101" pitchFamily="2" charset="-122"/>
                    <a:ea typeface="STZhongsong" panose="02010600040101010101" pitchFamily="2" charset="-122"/>
                  </a:rPr>
                  <a:t>DS </a:t>
                </a:r>
                <a:r>
                  <a:rPr lang="zh-TW" altLang="en-US" sz="2000" dirty="0">
                    <a:latin typeface="STZhongsong" panose="02010600040101010101" pitchFamily="2" charset="-122"/>
                    <a:ea typeface="STZhongsong" panose="02010600040101010101" pitchFamily="2" charset="-122"/>
                  </a:rPr>
                  <a:t>代表預測結果與實際值問，符號一致的機率，也就是預測漲（</a:t>
                </a:r>
                <a:r>
                  <a:rPr lang="en-US" altLang="zh-TW" sz="2000" dirty="0">
                    <a:latin typeface="STZhongsong" panose="02010600040101010101" pitchFamily="2" charset="-122"/>
                    <a:ea typeface="STZhongsong" panose="02010600040101010101" pitchFamily="2" charset="-122"/>
                  </a:rPr>
                  <a:t>RDP </a:t>
                </a:r>
                <a:r>
                  <a:rPr lang="zh-TW" altLang="en-US" sz="2000" dirty="0">
                    <a:latin typeface="STZhongsong" panose="02010600040101010101" pitchFamily="2" charset="-122"/>
                    <a:ea typeface="STZhongsong" panose="02010600040101010101" pitchFamily="2" charset="-122"/>
                  </a:rPr>
                  <a:t>之值為正）、跌（</a:t>
                </a:r>
                <a:r>
                  <a:rPr lang="en-US" altLang="zh-TW" sz="2000" dirty="0">
                    <a:latin typeface="STZhongsong" panose="02010600040101010101" pitchFamily="2" charset="-122"/>
                    <a:ea typeface="STZhongsong" panose="02010600040101010101" pitchFamily="2" charset="-122"/>
                  </a:rPr>
                  <a:t>RDP </a:t>
                </a:r>
                <a:r>
                  <a:rPr lang="zh-TW" altLang="en-US" sz="2000" dirty="0">
                    <a:latin typeface="STZhongsong" panose="02010600040101010101" pitchFamily="2" charset="-122"/>
                    <a:ea typeface="STZhongsong" panose="02010600040101010101" pitchFamily="2" charset="-122"/>
                  </a:rPr>
                  <a:t>之值為負）之準確度衡量指標。</a:t>
                </a:r>
              </a:p>
            </p:txBody>
          </p:sp>
        </mc:Choice>
        <mc:Fallback xmlns="">
          <p:sp>
            <p:nvSpPr>
              <p:cNvPr id="6" name="矩形 5">
                <a:extLst>
                  <a:ext uri="{FF2B5EF4-FFF2-40B4-BE49-F238E27FC236}">
                    <a16:creationId xmlns:a16="http://schemas.microsoft.com/office/drawing/2014/main" id="{E28F08B5-C061-4217-9248-DE4809A58319}"/>
                  </a:ext>
                </a:extLst>
              </p:cNvPr>
              <p:cNvSpPr>
                <a:spLocks noRot="1" noChangeAspect="1" noMove="1" noResize="1" noEditPoints="1" noAdjustHandles="1" noChangeArrowheads="1" noChangeShapeType="1" noTextEdit="1"/>
              </p:cNvSpPr>
              <p:nvPr/>
            </p:nvSpPr>
            <p:spPr>
              <a:xfrm>
                <a:off x="884636" y="2011872"/>
                <a:ext cx="10054606" cy="4093428"/>
              </a:xfrm>
              <a:prstGeom prst="rect">
                <a:avLst/>
              </a:prstGeom>
              <a:blipFill>
                <a:blip r:embed="rId3"/>
                <a:stretch>
                  <a:fillRect l="-606" t="-744" b="-1637"/>
                </a:stretch>
              </a:blipFill>
            </p:spPr>
            <p:txBody>
              <a:bodyPr/>
              <a:lstStyle/>
              <a:p>
                <a:r>
                  <a:rPr lang="zh-TW" altLang="en-US">
                    <a:noFill/>
                  </a:rPr>
                  <a:t> </a:t>
                </a:r>
              </a:p>
            </p:txBody>
          </p:sp>
        </mc:Fallback>
      </mc:AlternateContent>
      <p:pic>
        <p:nvPicPr>
          <p:cNvPr id="2" name="圖片 1">
            <a:extLst>
              <a:ext uri="{FF2B5EF4-FFF2-40B4-BE49-F238E27FC236}">
                <a16:creationId xmlns:a16="http://schemas.microsoft.com/office/drawing/2014/main" id="{DEF49EB8-EC06-4287-B135-0F340B63A3E5}"/>
              </a:ext>
            </a:extLst>
          </p:cNvPr>
          <p:cNvPicPr>
            <a:picLocks noChangeAspect="1"/>
          </p:cNvPicPr>
          <p:nvPr/>
        </p:nvPicPr>
        <p:blipFill>
          <a:blip r:embed="rId4"/>
          <a:stretch>
            <a:fillRect/>
          </a:stretch>
        </p:blipFill>
        <p:spPr>
          <a:xfrm>
            <a:off x="4649616" y="2399787"/>
            <a:ext cx="2892767" cy="569950"/>
          </a:xfrm>
          <a:prstGeom prst="rect">
            <a:avLst/>
          </a:prstGeom>
        </p:spPr>
      </p:pic>
      <p:pic>
        <p:nvPicPr>
          <p:cNvPr id="3" name="圖片 2">
            <a:extLst>
              <a:ext uri="{FF2B5EF4-FFF2-40B4-BE49-F238E27FC236}">
                <a16:creationId xmlns:a16="http://schemas.microsoft.com/office/drawing/2014/main" id="{7B4C4F26-F979-4F06-A5D3-F471E2A1A7F6}"/>
              </a:ext>
            </a:extLst>
          </p:cNvPr>
          <p:cNvPicPr>
            <a:picLocks noChangeAspect="1"/>
          </p:cNvPicPr>
          <p:nvPr/>
        </p:nvPicPr>
        <p:blipFill>
          <a:blip r:embed="rId5"/>
          <a:stretch>
            <a:fillRect/>
          </a:stretch>
        </p:blipFill>
        <p:spPr>
          <a:xfrm>
            <a:off x="4056015" y="4159865"/>
            <a:ext cx="2471531" cy="581321"/>
          </a:xfrm>
          <a:prstGeom prst="rect">
            <a:avLst/>
          </a:prstGeom>
        </p:spPr>
      </p:pic>
      <p:pic>
        <p:nvPicPr>
          <p:cNvPr id="5" name="圖片 4">
            <a:extLst>
              <a:ext uri="{FF2B5EF4-FFF2-40B4-BE49-F238E27FC236}">
                <a16:creationId xmlns:a16="http://schemas.microsoft.com/office/drawing/2014/main" id="{A135CE91-EF1A-40DD-983F-396A9E9043B8}"/>
              </a:ext>
            </a:extLst>
          </p:cNvPr>
          <p:cNvPicPr>
            <a:picLocks noChangeAspect="1"/>
          </p:cNvPicPr>
          <p:nvPr/>
        </p:nvPicPr>
        <p:blipFill>
          <a:blip r:embed="rId6"/>
          <a:stretch>
            <a:fillRect/>
          </a:stretch>
        </p:blipFill>
        <p:spPr>
          <a:xfrm>
            <a:off x="6723784" y="4167664"/>
            <a:ext cx="1442121" cy="581320"/>
          </a:xfrm>
          <a:prstGeom prst="rect">
            <a:avLst/>
          </a:prstGeom>
        </p:spPr>
      </p:pic>
    </p:spTree>
    <p:extLst>
      <p:ext uri="{BB962C8B-B14F-4D97-AF65-F5344CB8AC3E}">
        <p14:creationId xmlns:p14="http://schemas.microsoft.com/office/powerpoint/2010/main" val="19660425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Theory</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矩形 4">
            <a:extLst>
              <a:ext uri="{FF2B5EF4-FFF2-40B4-BE49-F238E27FC236}">
                <a16:creationId xmlns:a16="http://schemas.microsoft.com/office/drawing/2014/main" id="{C5387286-55EC-4A7A-959C-32A77CF035E0}"/>
              </a:ext>
            </a:extLst>
          </p:cNvPr>
          <p:cNvSpPr/>
          <p:nvPr/>
        </p:nvSpPr>
        <p:spPr>
          <a:xfrm>
            <a:off x="884636" y="2245749"/>
            <a:ext cx="10054607" cy="3385542"/>
          </a:xfrm>
          <a:prstGeom prst="rect">
            <a:avLst/>
          </a:prstGeom>
        </p:spPr>
        <p:txBody>
          <a:bodyPr wrap="square">
            <a:spAutoFit/>
          </a:bodyPr>
          <a:lstStyle/>
          <a:p>
            <a:r>
              <a:rPr lang="zh-TW" altLang="en-US" sz="2800" dirty="0">
                <a:latin typeface="STZhongsong" panose="02010600040101010101" pitchFamily="2" charset="-122"/>
                <a:ea typeface="STZhongsong" panose="02010600040101010101" pitchFamily="2" charset="-122"/>
              </a:rPr>
              <a:t>為了驗證『小波神經網路多尺度解析混合預測模式』的準確性與適用性，我們使用兩種時序</a:t>
            </a:r>
            <a:endParaRPr lang="en-US" altLang="zh-TW" sz="2800" dirty="0">
              <a:latin typeface="STZhongsong" panose="02010600040101010101" pitchFamily="2" charset="-122"/>
              <a:ea typeface="STZhongsong" panose="02010600040101010101" pitchFamily="2" charset="-122"/>
            </a:endParaRPr>
          </a:p>
          <a:p>
            <a:r>
              <a:rPr lang="en-US" altLang="zh-TW" sz="2800" dirty="0">
                <a:latin typeface="STZhongsong" panose="02010600040101010101" pitchFamily="2" charset="-122"/>
                <a:ea typeface="STZhongsong" panose="02010600040101010101" pitchFamily="2" charset="-122"/>
              </a:rPr>
              <a:t>(</a:t>
            </a:r>
            <a:r>
              <a:rPr lang="zh-TW" altLang="en-US" sz="2800" dirty="0">
                <a:latin typeface="STZhongsong" panose="02010600040101010101" pitchFamily="2" charset="-122"/>
                <a:ea typeface="STZhongsong" panose="02010600040101010101" pitchFamily="2" charset="-122"/>
              </a:rPr>
              <a:t>1</a:t>
            </a:r>
            <a:r>
              <a:rPr lang="en-US" altLang="zh-TW" sz="2800" dirty="0">
                <a:latin typeface="STZhongsong" panose="02010600040101010101" pitchFamily="2" charset="-122"/>
                <a:ea typeface="STZhongsong" panose="02010600040101010101" pitchFamily="2" charset="-122"/>
              </a:rPr>
              <a:t>)</a:t>
            </a:r>
            <a:r>
              <a:rPr lang="zh-TW" altLang="en-US" sz="2800" dirty="0">
                <a:latin typeface="STZhongsong" panose="02010600040101010101" pitchFamily="2" charset="-122"/>
                <a:ea typeface="STZhongsong" panose="02010600040101010101" pitchFamily="2" charset="-122"/>
              </a:rPr>
              <a:t>定性時間序列：台灣股價指數收盤價</a:t>
            </a:r>
            <a:endParaRPr lang="en-US" altLang="zh-TW" sz="2800" dirty="0">
              <a:latin typeface="STZhongsong" panose="02010600040101010101" pitchFamily="2" charset="-122"/>
              <a:ea typeface="STZhongsong" panose="02010600040101010101" pitchFamily="2" charset="-122"/>
            </a:endParaRPr>
          </a:p>
          <a:p>
            <a:r>
              <a:rPr lang="en-US" altLang="zh-TW" sz="2800" dirty="0">
                <a:latin typeface="STZhongsong" panose="02010600040101010101" pitchFamily="2" charset="-122"/>
                <a:ea typeface="STZhongsong" panose="02010600040101010101" pitchFamily="2" charset="-122"/>
              </a:rPr>
              <a:t>(</a:t>
            </a:r>
            <a:r>
              <a:rPr lang="zh-TW" altLang="en-US" sz="2800" dirty="0">
                <a:latin typeface="STZhongsong" panose="02010600040101010101" pitchFamily="2" charset="-122"/>
                <a:ea typeface="STZhongsong" panose="02010600040101010101" pitchFamily="2" charset="-122"/>
              </a:rPr>
              <a:t>2</a:t>
            </a:r>
            <a:r>
              <a:rPr lang="en-US" altLang="zh-TW" sz="2800" dirty="0">
                <a:latin typeface="STZhongsong" panose="02010600040101010101" pitchFamily="2" charset="-122"/>
                <a:ea typeface="STZhongsong" panose="02010600040101010101" pitchFamily="2" charset="-122"/>
              </a:rPr>
              <a:t>)</a:t>
            </a:r>
            <a:r>
              <a:rPr lang="zh-TW" altLang="en-US" sz="2800" dirty="0">
                <a:latin typeface="STZhongsong" panose="02010600040101010101" pitchFamily="2" charset="-122"/>
                <a:ea typeface="STZhongsong" panose="02010600040101010101" pitchFamily="2" charset="-122"/>
              </a:rPr>
              <a:t>非定性時問序列：台灣股價指數收盤價變化率，</a:t>
            </a:r>
            <a:endParaRPr lang="en-US" altLang="zh-TW" sz="2800" dirty="0">
              <a:latin typeface="STZhongsong" panose="02010600040101010101" pitchFamily="2" charset="-122"/>
              <a:ea typeface="STZhongsong" panose="02010600040101010101" pitchFamily="2" charset="-122"/>
            </a:endParaRPr>
          </a:p>
          <a:p>
            <a:endParaRPr lang="en-US" altLang="zh-TW" sz="2800" dirty="0">
              <a:latin typeface="STZhongsong" panose="02010600040101010101" pitchFamily="2" charset="-122"/>
              <a:ea typeface="STZhongsong" panose="02010600040101010101" pitchFamily="2" charset="-122"/>
            </a:endParaRPr>
          </a:p>
          <a:p>
            <a:r>
              <a:rPr lang="zh-TW" altLang="en-US" sz="2800" dirty="0">
                <a:latin typeface="STZhongsong" panose="02010600040101010101" pitchFamily="2" charset="-122"/>
                <a:ea typeface="STZhongsong" panose="02010600040101010101" pitchFamily="2" charset="-122"/>
              </a:rPr>
              <a:t>並設計了三種不同的預測方法，分別用來預測一日與五日後的收盤價與股價變化率，共四種不同的時間序列的預測。</a:t>
            </a:r>
            <a:endParaRPr lang="en-US" altLang="zh-TW" sz="2800" dirty="0">
              <a:latin typeface="STZhongsong" panose="02010600040101010101" pitchFamily="2" charset="-122"/>
              <a:ea typeface="STZhongsong" panose="02010600040101010101" pitchFamily="2" charset="-122"/>
            </a:endParaRPr>
          </a:p>
          <a:p>
            <a:endParaRPr lang="zh-TW" altLang="en-US" dirty="0">
              <a:latin typeface="STZhongsong" panose="02010600040101010101" pitchFamily="2" charset="-122"/>
              <a:ea typeface="STZhongsong" panose="02010600040101010101" pitchFamily="2" charset="-122"/>
            </a:endParaRPr>
          </a:p>
        </p:txBody>
      </p:sp>
    </p:spTree>
    <p:extLst>
      <p:ext uri="{BB962C8B-B14F-4D97-AF65-F5344CB8AC3E}">
        <p14:creationId xmlns:p14="http://schemas.microsoft.com/office/powerpoint/2010/main" val="130967937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Theory</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矩形 4">
            <a:extLst>
              <a:ext uri="{FF2B5EF4-FFF2-40B4-BE49-F238E27FC236}">
                <a16:creationId xmlns:a16="http://schemas.microsoft.com/office/drawing/2014/main" id="{C5387286-55EC-4A7A-959C-32A77CF035E0}"/>
              </a:ext>
            </a:extLst>
          </p:cNvPr>
          <p:cNvSpPr/>
          <p:nvPr/>
        </p:nvSpPr>
        <p:spPr>
          <a:xfrm>
            <a:off x="884636" y="1995492"/>
            <a:ext cx="10054607" cy="4154984"/>
          </a:xfrm>
          <a:prstGeom prst="rect">
            <a:avLst/>
          </a:prstGeom>
        </p:spPr>
        <p:txBody>
          <a:bodyPr wrap="square">
            <a:spAutoFit/>
          </a:bodyPr>
          <a:lstStyle/>
          <a:p>
            <a:r>
              <a:rPr lang="zh-TW" altLang="en-US" sz="2200" dirty="0">
                <a:latin typeface="STZhongsong" panose="02010600040101010101" pitchFamily="2" charset="-122"/>
                <a:ea typeface="STZhongsong" panose="02010600040101010101" pitchFamily="2" charset="-122"/>
              </a:rPr>
              <a:t>方法一：『小波神經網路多尺度解析混合預測模式』（wavelet-WNN model）</a:t>
            </a:r>
          </a:p>
          <a:p>
            <a:r>
              <a:rPr lang="zh-TW" altLang="en-US" sz="2200" dirty="0">
                <a:latin typeface="STZhongsong" panose="02010600040101010101" pitchFamily="2" charset="-122"/>
                <a:ea typeface="STZhongsong" panose="02010600040101010101" pitchFamily="2" charset="-122"/>
              </a:rPr>
              <a:t>本研究所提出的預測模式，先將時間序列經小波轉換拆解成多個小波序列，再以小波神經網路預測各個小波序列，最後在透過小波逆轉換線性合成為原本序列的預測值。</a:t>
            </a:r>
            <a:endParaRPr lang="en-US" altLang="zh-TW" sz="2200" dirty="0">
              <a:latin typeface="STZhongsong" panose="02010600040101010101" pitchFamily="2" charset="-122"/>
              <a:ea typeface="STZhongsong" panose="02010600040101010101" pitchFamily="2" charset="-122"/>
            </a:endParaRPr>
          </a:p>
          <a:p>
            <a:endParaRPr lang="zh-TW" altLang="en-US" sz="2200" dirty="0">
              <a:latin typeface="STZhongsong" panose="02010600040101010101" pitchFamily="2" charset="-122"/>
              <a:ea typeface="STZhongsong" panose="02010600040101010101" pitchFamily="2" charset="-122"/>
            </a:endParaRPr>
          </a:p>
          <a:p>
            <a:r>
              <a:rPr lang="zh-TW" altLang="en-US" sz="2200" dirty="0">
                <a:latin typeface="STZhongsong" panose="02010600040101010101" pitchFamily="2" charset="-122"/>
                <a:ea typeface="STZhongsong" panose="02010600040101010101" pitchFamily="2" charset="-122"/>
              </a:rPr>
              <a:t>方法二：「小波神經網路預測模式』（WNN model）</a:t>
            </a:r>
          </a:p>
          <a:p>
            <a:r>
              <a:rPr lang="zh-TW" altLang="en-US" sz="2200" dirty="0">
                <a:latin typeface="STZhongsong" panose="02010600040101010101" pitchFamily="2" charset="-122"/>
                <a:ea typeface="STZhongsong" panose="02010600040101010101" pitchFamily="2" charset="-122"/>
              </a:rPr>
              <a:t>直接將原始的時間序列帶入小波神經網路中建構預測模型。可用來與方法一比較，探討數列經由小波轉換前後後對於預測結果的影響。</a:t>
            </a:r>
            <a:endParaRPr lang="en-US" altLang="zh-TW" sz="2200" dirty="0">
              <a:latin typeface="STZhongsong" panose="02010600040101010101" pitchFamily="2" charset="-122"/>
              <a:ea typeface="STZhongsong" panose="02010600040101010101" pitchFamily="2" charset="-122"/>
            </a:endParaRPr>
          </a:p>
          <a:p>
            <a:endParaRPr lang="zh-TW" altLang="en-US" sz="2200" dirty="0">
              <a:latin typeface="STZhongsong" panose="02010600040101010101" pitchFamily="2" charset="-122"/>
              <a:ea typeface="STZhongsong" panose="02010600040101010101" pitchFamily="2" charset="-122"/>
            </a:endParaRPr>
          </a:p>
          <a:p>
            <a:r>
              <a:rPr lang="zh-TW" altLang="en-US" sz="2200" dirty="0">
                <a:latin typeface="STZhongsong" panose="02010600040101010101" pitchFamily="2" charset="-122"/>
                <a:ea typeface="STZhongsong" panose="02010600040101010101" pitchFamily="2" charset="-122"/>
              </a:rPr>
              <a:t>方法三：「自回歸預測模式』（Auto-Regression Model,AR model）</a:t>
            </a:r>
          </a:p>
          <a:p>
            <a:r>
              <a:rPr lang="zh-TW" altLang="en-US" sz="2200" dirty="0">
                <a:latin typeface="STZhongsong" panose="02010600040101010101" pitchFamily="2" charset="-122"/>
                <a:ea typeface="STZhongsong" panose="02010600040101010101" pitchFamily="2" charset="-122"/>
              </a:rPr>
              <a:t>違反 AR模型假設（時間序列須為定性 （stationary）），其預測結果不列入探討。</a:t>
            </a:r>
          </a:p>
        </p:txBody>
      </p:sp>
    </p:spTree>
    <p:extLst>
      <p:ext uri="{BB962C8B-B14F-4D97-AF65-F5344CB8AC3E}">
        <p14:creationId xmlns:p14="http://schemas.microsoft.com/office/powerpoint/2010/main" val="8958616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0" y="0"/>
            <a:ext cx="12192001"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5061598" y="3149626"/>
            <a:ext cx="2068800" cy="558743"/>
          </a:xfrm>
          <a:prstGeom prst="rect">
            <a:avLst/>
          </a:prstGeom>
          <a:noFill/>
        </p:spPr>
        <p:txBody>
          <a:bodyPr wrap="square" rtlCol="0">
            <a:spAutoFit/>
          </a:bodyPr>
          <a:lstStyle/>
          <a:p>
            <a:pPr algn="ctr">
              <a:lnSpc>
                <a:spcPts val="3500"/>
              </a:lnSpc>
            </a:pPr>
            <a:r>
              <a:rPr lang="en-US" sz="4000" dirty="0">
                <a:solidFill>
                  <a:schemeClr val="bg1"/>
                </a:solidFill>
                <a:latin typeface="Open Sans Light" panose="020B0306030504020204"/>
                <a:ea typeface="Open Sans bold" panose="020B0806030504020204" pitchFamily="34" charset="0"/>
                <a:cs typeface="Poppins" panose="00000500000000000000" pitchFamily="2" charset="0"/>
              </a:rPr>
              <a:t>Result</a:t>
            </a:r>
          </a:p>
        </p:txBody>
      </p:sp>
      <p:sp>
        <p:nvSpPr>
          <p:cNvPr id="11" name="Rectangle 1">
            <a:extLst>
              <a:ext uri="{FF2B5EF4-FFF2-40B4-BE49-F238E27FC236}">
                <a16:creationId xmlns:a16="http://schemas.microsoft.com/office/drawing/2014/main" id="{2FDAC5D5-C2EE-47C7-927E-2469D4C0A8A1}"/>
              </a:ext>
            </a:extLst>
          </p:cNvPr>
          <p:cNvSpPr/>
          <p:nvPr/>
        </p:nvSpPr>
        <p:spPr>
          <a:xfrm>
            <a:off x="3586161" y="2119311"/>
            <a:ext cx="5019674" cy="261937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7250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A19B08E8-E543-82FA-7B18-9CFA4F35BF50}"/>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3FF8B897-DE08-DD8F-16AE-6B373235DB3B}"/>
              </a:ext>
            </a:extLst>
          </p:cNvPr>
          <p:cNvSpPr/>
          <p:nvPr/>
        </p:nvSpPr>
        <p:spPr>
          <a:xfrm>
            <a:off x="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0AF3A61-75A1-1B57-4F9F-F5153927BDB2}"/>
              </a:ext>
            </a:extLst>
          </p:cNvPr>
          <p:cNvSpPr txBox="1"/>
          <p:nvPr/>
        </p:nvSpPr>
        <p:spPr>
          <a:xfrm>
            <a:off x="884636" y="1071794"/>
            <a:ext cx="5968448" cy="541174"/>
          </a:xfrm>
          <a:prstGeom prst="rect">
            <a:avLst/>
          </a:prstGeom>
          <a:noFill/>
        </p:spPr>
        <p:txBody>
          <a:bodyPr wrap="square" rtlCol="0">
            <a:spAutoFit/>
          </a:bodyPr>
          <a:lstStyle/>
          <a:p>
            <a:pPr>
              <a:lnSpc>
                <a:spcPts val="3500"/>
              </a:lnSpc>
            </a:pPr>
            <a:r>
              <a:rPr lang="en-US" sz="3000" b="1" dirty="0">
                <a:latin typeface="Open Sans Light" panose="020B0306030504020204"/>
                <a:ea typeface="Open Sans bold" panose="020B0806030504020204" pitchFamily="34" charset="0"/>
                <a:cs typeface="Poppins" panose="00000500000000000000" pitchFamily="2" charset="0"/>
              </a:rPr>
              <a:t>Result</a:t>
            </a:r>
          </a:p>
        </p:txBody>
      </p:sp>
      <p:grpSp>
        <p:nvGrpSpPr>
          <p:cNvPr id="9" name="Group 6">
            <a:extLst>
              <a:ext uri="{FF2B5EF4-FFF2-40B4-BE49-F238E27FC236}">
                <a16:creationId xmlns:a16="http://schemas.microsoft.com/office/drawing/2014/main" id="{7E2A4008-67F2-4262-A9CD-A6959EE9D696}"/>
              </a:ext>
            </a:extLst>
          </p:cNvPr>
          <p:cNvGrpSpPr/>
          <p:nvPr/>
        </p:nvGrpSpPr>
        <p:grpSpPr>
          <a:xfrm>
            <a:off x="7021390" y="1071794"/>
            <a:ext cx="4025281" cy="462050"/>
            <a:chOff x="6913961" y="1343920"/>
            <a:chExt cx="4025281" cy="462050"/>
          </a:xfrm>
        </p:grpSpPr>
        <p:sp>
          <p:nvSpPr>
            <p:cNvPr id="10" name="TextBox 7">
              <a:extLst>
                <a:ext uri="{FF2B5EF4-FFF2-40B4-BE49-F238E27FC236}">
                  <a16:creationId xmlns:a16="http://schemas.microsoft.com/office/drawing/2014/main" id="{B962E3DB-D3C7-4995-BF77-FBEAA1964CE7}"/>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11" name="Straight Connector 8">
              <a:extLst>
                <a:ext uri="{FF2B5EF4-FFF2-40B4-BE49-F238E27FC236}">
                  <a16:creationId xmlns:a16="http://schemas.microsoft.com/office/drawing/2014/main" id="{92B86B91-0EB3-4639-B339-15564723EF60}"/>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pic>
        <p:nvPicPr>
          <p:cNvPr id="7" name="圖片 6">
            <a:extLst>
              <a:ext uri="{FF2B5EF4-FFF2-40B4-BE49-F238E27FC236}">
                <a16:creationId xmlns:a16="http://schemas.microsoft.com/office/drawing/2014/main" id="{1E31C503-C938-4542-B183-ECB76D3BC9DA}"/>
              </a:ext>
            </a:extLst>
          </p:cNvPr>
          <p:cNvPicPr>
            <a:picLocks noChangeAspect="1"/>
          </p:cNvPicPr>
          <p:nvPr/>
        </p:nvPicPr>
        <p:blipFill>
          <a:blip r:embed="rId2"/>
          <a:stretch>
            <a:fillRect/>
          </a:stretch>
        </p:blipFill>
        <p:spPr>
          <a:xfrm>
            <a:off x="989778" y="1813673"/>
            <a:ext cx="4159738" cy="2187787"/>
          </a:xfrm>
          <a:prstGeom prst="rect">
            <a:avLst/>
          </a:prstGeom>
        </p:spPr>
      </p:pic>
      <p:pic>
        <p:nvPicPr>
          <p:cNvPr id="8" name="圖片 7">
            <a:extLst>
              <a:ext uri="{FF2B5EF4-FFF2-40B4-BE49-F238E27FC236}">
                <a16:creationId xmlns:a16="http://schemas.microsoft.com/office/drawing/2014/main" id="{9360A304-1BD1-4D1A-BCEC-4244E6834796}"/>
              </a:ext>
            </a:extLst>
          </p:cNvPr>
          <p:cNvPicPr>
            <a:picLocks noChangeAspect="1"/>
          </p:cNvPicPr>
          <p:nvPr/>
        </p:nvPicPr>
        <p:blipFill>
          <a:blip r:embed="rId3"/>
          <a:stretch>
            <a:fillRect/>
          </a:stretch>
        </p:blipFill>
        <p:spPr>
          <a:xfrm>
            <a:off x="994011" y="4233385"/>
            <a:ext cx="4182971" cy="2187787"/>
          </a:xfrm>
          <a:prstGeom prst="rect">
            <a:avLst/>
          </a:prstGeom>
        </p:spPr>
      </p:pic>
      <p:pic>
        <p:nvPicPr>
          <p:cNvPr id="12" name="圖片 11">
            <a:extLst>
              <a:ext uri="{FF2B5EF4-FFF2-40B4-BE49-F238E27FC236}">
                <a16:creationId xmlns:a16="http://schemas.microsoft.com/office/drawing/2014/main" id="{647BC45C-F59B-4B40-9F01-D0576C459BC1}"/>
              </a:ext>
            </a:extLst>
          </p:cNvPr>
          <p:cNvPicPr>
            <a:picLocks noChangeAspect="1"/>
          </p:cNvPicPr>
          <p:nvPr/>
        </p:nvPicPr>
        <p:blipFill>
          <a:blip r:embed="rId4"/>
          <a:stretch>
            <a:fillRect/>
          </a:stretch>
        </p:blipFill>
        <p:spPr>
          <a:xfrm>
            <a:off x="7021390" y="4233385"/>
            <a:ext cx="4157270" cy="2235339"/>
          </a:xfrm>
          <a:prstGeom prst="rect">
            <a:avLst/>
          </a:prstGeom>
        </p:spPr>
      </p:pic>
      <p:pic>
        <p:nvPicPr>
          <p:cNvPr id="13" name="圖片 12">
            <a:extLst>
              <a:ext uri="{FF2B5EF4-FFF2-40B4-BE49-F238E27FC236}">
                <a16:creationId xmlns:a16="http://schemas.microsoft.com/office/drawing/2014/main" id="{6A5E6722-340D-452C-BA93-95F8FB331556}"/>
              </a:ext>
            </a:extLst>
          </p:cNvPr>
          <p:cNvPicPr>
            <a:picLocks noChangeAspect="1"/>
          </p:cNvPicPr>
          <p:nvPr/>
        </p:nvPicPr>
        <p:blipFill>
          <a:blip r:embed="rId5"/>
          <a:stretch>
            <a:fillRect/>
          </a:stretch>
        </p:blipFill>
        <p:spPr>
          <a:xfrm>
            <a:off x="7021390" y="1813672"/>
            <a:ext cx="4157270" cy="2187787"/>
          </a:xfrm>
          <a:prstGeom prst="rect">
            <a:avLst/>
          </a:prstGeom>
        </p:spPr>
      </p:pic>
      <p:sp>
        <p:nvSpPr>
          <p:cNvPr id="14" name="文字方塊 13">
            <a:extLst>
              <a:ext uri="{FF2B5EF4-FFF2-40B4-BE49-F238E27FC236}">
                <a16:creationId xmlns:a16="http://schemas.microsoft.com/office/drawing/2014/main" id="{5BA9B87B-018C-4356-B785-995E17B8C39F}"/>
              </a:ext>
            </a:extLst>
          </p:cNvPr>
          <p:cNvSpPr txBox="1"/>
          <p:nvPr/>
        </p:nvSpPr>
        <p:spPr>
          <a:xfrm>
            <a:off x="558864" y="3932757"/>
            <a:ext cx="5053263" cy="369332"/>
          </a:xfrm>
          <a:prstGeom prst="rect">
            <a:avLst/>
          </a:prstGeom>
          <a:noFill/>
        </p:spPr>
        <p:txBody>
          <a:bodyPr wrap="square" rtlCol="0">
            <a:spAutoFit/>
          </a:bodyPr>
          <a:lstStyle/>
          <a:p>
            <a:pPr algn="ctr"/>
            <a:r>
              <a:rPr lang="zh-TW" altLang="en-US" dirty="0">
                <a:latin typeface="STZhongsong" panose="02010600040101010101" pitchFamily="2" charset="-122"/>
                <a:ea typeface="STZhongsong" panose="02010600040101010101" pitchFamily="2" charset="-122"/>
              </a:rPr>
              <a:t>各預測模型預測值與實際值比較前一日股價預測</a:t>
            </a:r>
          </a:p>
        </p:txBody>
      </p:sp>
      <p:sp>
        <p:nvSpPr>
          <p:cNvPr id="18" name="文字方塊 17">
            <a:extLst>
              <a:ext uri="{FF2B5EF4-FFF2-40B4-BE49-F238E27FC236}">
                <a16:creationId xmlns:a16="http://schemas.microsoft.com/office/drawing/2014/main" id="{915B44FB-22A5-4D73-BB17-9F21F43E188E}"/>
              </a:ext>
            </a:extLst>
          </p:cNvPr>
          <p:cNvSpPr txBox="1"/>
          <p:nvPr/>
        </p:nvSpPr>
        <p:spPr>
          <a:xfrm>
            <a:off x="558864" y="6352468"/>
            <a:ext cx="5053263" cy="369332"/>
          </a:xfrm>
          <a:prstGeom prst="rect">
            <a:avLst/>
          </a:prstGeom>
          <a:noFill/>
        </p:spPr>
        <p:txBody>
          <a:bodyPr wrap="square" rtlCol="0">
            <a:spAutoFit/>
          </a:bodyPr>
          <a:lstStyle/>
          <a:p>
            <a:pPr algn="ctr"/>
            <a:r>
              <a:rPr lang="zh-TW" altLang="en-US" dirty="0">
                <a:latin typeface="STZhongsong" panose="02010600040101010101" pitchFamily="2" charset="-122"/>
                <a:ea typeface="STZhongsong" panose="02010600040101010101" pitchFamily="2" charset="-122"/>
              </a:rPr>
              <a:t>各預測模型預測值與實際值比較前五日股價預測</a:t>
            </a:r>
          </a:p>
        </p:txBody>
      </p:sp>
      <p:sp>
        <p:nvSpPr>
          <p:cNvPr id="19" name="文字方塊 18">
            <a:extLst>
              <a:ext uri="{FF2B5EF4-FFF2-40B4-BE49-F238E27FC236}">
                <a16:creationId xmlns:a16="http://schemas.microsoft.com/office/drawing/2014/main" id="{35C6815A-193B-43F0-B600-3F8683357290}"/>
              </a:ext>
            </a:extLst>
          </p:cNvPr>
          <p:cNvSpPr txBox="1"/>
          <p:nvPr/>
        </p:nvSpPr>
        <p:spPr>
          <a:xfrm>
            <a:off x="6228787" y="3932757"/>
            <a:ext cx="5742475" cy="369332"/>
          </a:xfrm>
          <a:prstGeom prst="rect">
            <a:avLst/>
          </a:prstGeom>
          <a:noFill/>
        </p:spPr>
        <p:txBody>
          <a:bodyPr wrap="square" rtlCol="0">
            <a:spAutoFit/>
          </a:bodyPr>
          <a:lstStyle/>
          <a:p>
            <a:pPr algn="ctr"/>
            <a:r>
              <a:rPr lang="zh-TW" altLang="en-US" dirty="0">
                <a:solidFill>
                  <a:schemeClr val="bg1"/>
                </a:solidFill>
                <a:latin typeface="STZhongsong" panose="02010600040101010101" pitchFamily="2" charset="-122"/>
                <a:ea typeface="STZhongsong" panose="02010600040101010101" pitchFamily="2" charset="-122"/>
              </a:rPr>
              <a:t>各預測模型預測值與實際值比較前一日股價變化率預測</a:t>
            </a:r>
          </a:p>
        </p:txBody>
      </p:sp>
      <p:sp>
        <p:nvSpPr>
          <p:cNvPr id="20" name="文字方塊 19">
            <a:extLst>
              <a:ext uri="{FF2B5EF4-FFF2-40B4-BE49-F238E27FC236}">
                <a16:creationId xmlns:a16="http://schemas.microsoft.com/office/drawing/2014/main" id="{E093B9C5-F2F8-458F-8E57-AAC6A9691C2F}"/>
              </a:ext>
            </a:extLst>
          </p:cNvPr>
          <p:cNvSpPr txBox="1"/>
          <p:nvPr/>
        </p:nvSpPr>
        <p:spPr>
          <a:xfrm>
            <a:off x="6272762" y="6404355"/>
            <a:ext cx="5742475" cy="369332"/>
          </a:xfrm>
          <a:prstGeom prst="rect">
            <a:avLst/>
          </a:prstGeom>
          <a:noFill/>
        </p:spPr>
        <p:txBody>
          <a:bodyPr wrap="square" rtlCol="0">
            <a:spAutoFit/>
          </a:bodyPr>
          <a:lstStyle/>
          <a:p>
            <a:pPr algn="ctr"/>
            <a:r>
              <a:rPr lang="zh-TW" altLang="en-US" dirty="0">
                <a:solidFill>
                  <a:schemeClr val="bg1"/>
                </a:solidFill>
                <a:latin typeface="STZhongsong" panose="02010600040101010101" pitchFamily="2" charset="-122"/>
                <a:ea typeface="STZhongsong" panose="02010600040101010101" pitchFamily="2" charset="-122"/>
              </a:rPr>
              <a:t>各預測模型預測值與實際值比較前五日股價變化率預測</a:t>
            </a:r>
          </a:p>
        </p:txBody>
      </p:sp>
    </p:spTree>
    <p:extLst>
      <p:ext uri="{BB962C8B-B14F-4D97-AF65-F5344CB8AC3E}">
        <p14:creationId xmlns:p14="http://schemas.microsoft.com/office/powerpoint/2010/main" val="962922567"/>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A21244-A705-A16B-A25E-44C81312C8AD}"/>
              </a:ext>
            </a:extLst>
          </p:cNvPr>
          <p:cNvSpPr/>
          <p:nvPr/>
        </p:nvSpPr>
        <p:spPr>
          <a:xfrm>
            <a:off x="3790918" y="0"/>
            <a:ext cx="4360024"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B8AC5AC-4BDE-0CBE-2FA5-DAFDFF009743}"/>
              </a:ext>
            </a:extLst>
          </p:cNvPr>
          <p:cNvSpPr txBox="1"/>
          <p:nvPr/>
        </p:nvSpPr>
        <p:spPr>
          <a:xfrm>
            <a:off x="884636" y="1071794"/>
            <a:ext cx="3619983" cy="990015"/>
          </a:xfrm>
          <a:prstGeom prst="rect">
            <a:avLst/>
          </a:prstGeom>
          <a:noFill/>
        </p:spPr>
        <p:txBody>
          <a:bodyPr wrap="square" rtlCol="0">
            <a:spAutoFit/>
          </a:bodyPr>
          <a:lstStyle/>
          <a:p>
            <a:pPr>
              <a:lnSpc>
                <a:spcPts val="3500"/>
              </a:lnSpc>
            </a:pPr>
            <a:r>
              <a:rPr lang="en-US" altLang="zh-TW" sz="3000" b="1" dirty="0">
                <a:latin typeface="Open Sans Light" panose="020B0306030504020204"/>
                <a:ea typeface="Open Sans bold" panose="020B0806030504020204" pitchFamily="34" charset="0"/>
                <a:cs typeface="Poppins" panose="00000500000000000000" pitchFamily="2" charset="0"/>
              </a:rPr>
              <a:t>Result</a:t>
            </a:r>
          </a:p>
          <a:p>
            <a:pPr>
              <a:lnSpc>
                <a:spcPts val="3500"/>
              </a:lnSpc>
            </a:pPr>
            <a:endParaRPr lang="en-US" sz="3000" dirty="0">
              <a:latin typeface="Poppins" panose="00000500000000000000" pitchFamily="2" charset="0"/>
              <a:ea typeface="Open Sans bold" panose="020B0806030504020204" pitchFamily="34" charset="0"/>
              <a:cs typeface="Poppins" panose="00000500000000000000" pitchFamily="2" charset="0"/>
            </a:endParaRPr>
          </a:p>
        </p:txBody>
      </p:sp>
      <p:grpSp>
        <p:nvGrpSpPr>
          <p:cNvPr id="9" name="Group 6">
            <a:extLst>
              <a:ext uri="{FF2B5EF4-FFF2-40B4-BE49-F238E27FC236}">
                <a16:creationId xmlns:a16="http://schemas.microsoft.com/office/drawing/2014/main" id="{54528007-8924-4697-BBB0-20B58BD2C180}"/>
              </a:ext>
            </a:extLst>
          </p:cNvPr>
          <p:cNvGrpSpPr/>
          <p:nvPr/>
        </p:nvGrpSpPr>
        <p:grpSpPr>
          <a:xfrm>
            <a:off x="6913961" y="1111356"/>
            <a:ext cx="4025281" cy="462050"/>
            <a:chOff x="6913961" y="1343920"/>
            <a:chExt cx="4025281" cy="462050"/>
          </a:xfrm>
        </p:grpSpPr>
        <p:sp>
          <p:nvSpPr>
            <p:cNvPr id="10" name="TextBox 7">
              <a:extLst>
                <a:ext uri="{FF2B5EF4-FFF2-40B4-BE49-F238E27FC236}">
                  <a16:creationId xmlns:a16="http://schemas.microsoft.com/office/drawing/2014/main" id="{B0383308-549A-41E6-B238-86C52D28A789}"/>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11" name="Straight Connector 8">
              <a:extLst>
                <a:ext uri="{FF2B5EF4-FFF2-40B4-BE49-F238E27FC236}">
                  <a16:creationId xmlns:a16="http://schemas.microsoft.com/office/drawing/2014/main" id="{4DE8E24D-970D-4914-AAA8-B9820E4BD080}"/>
                </a:ext>
              </a:extLst>
            </p:cNvPr>
            <p:cNvCxnSpPr>
              <a:cxnSpLocks/>
            </p:cNvCxnSpPr>
            <p:nvPr/>
          </p:nvCxnSpPr>
          <p:spPr>
            <a:xfrm>
              <a:off x="6913961" y="1360698"/>
              <a:ext cx="0" cy="428494"/>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grpSp>
      <p:pic>
        <p:nvPicPr>
          <p:cNvPr id="2" name="圖片 1">
            <a:extLst>
              <a:ext uri="{FF2B5EF4-FFF2-40B4-BE49-F238E27FC236}">
                <a16:creationId xmlns:a16="http://schemas.microsoft.com/office/drawing/2014/main" id="{A4FADF5A-8DBE-4934-889D-AB8B5C83CF0D}"/>
              </a:ext>
            </a:extLst>
          </p:cNvPr>
          <p:cNvPicPr>
            <a:picLocks noChangeAspect="1"/>
          </p:cNvPicPr>
          <p:nvPr/>
        </p:nvPicPr>
        <p:blipFill>
          <a:blip r:embed="rId2"/>
          <a:stretch>
            <a:fillRect/>
          </a:stretch>
        </p:blipFill>
        <p:spPr>
          <a:xfrm>
            <a:off x="596541" y="2824761"/>
            <a:ext cx="11316795" cy="1935336"/>
          </a:xfrm>
          <a:prstGeom prst="rect">
            <a:avLst/>
          </a:prstGeom>
        </p:spPr>
      </p:pic>
    </p:spTree>
    <p:extLst>
      <p:ext uri="{BB962C8B-B14F-4D97-AF65-F5344CB8AC3E}">
        <p14:creationId xmlns:p14="http://schemas.microsoft.com/office/powerpoint/2010/main" val="382552035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0" y="0"/>
            <a:ext cx="12192001"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4757530" y="3156423"/>
            <a:ext cx="2676935" cy="545149"/>
          </a:xfrm>
          <a:prstGeom prst="rect">
            <a:avLst/>
          </a:prstGeom>
          <a:noFill/>
        </p:spPr>
        <p:txBody>
          <a:bodyPr wrap="square" rtlCol="0">
            <a:spAutoFit/>
          </a:bodyPr>
          <a:lstStyle/>
          <a:p>
            <a:pPr algn="ctr">
              <a:lnSpc>
                <a:spcPts val="3500"/>
              </a:lnSpc>
            </a:pPr>
            <a:r>
              <a:rPr lang="en-US" sz="4000" dirty="0">
                <a:solidFill>
                  <a:schemeClr val="bg1"/>
                </a:solidFill>
                <a:latin typeface="Open Sans Light" panose="020B0306030504020204"/>
                <a:ea typeface="Open Sans bold" panose="020B0806030504020204" pitchFamily="34" charset="0"/>
                <a:cs typeface="Poppins" panose="00000500000000000000" pitchFamily="2" charset="0"/>
              </a:rPr>
              <a:t>Conclusion</a:t>
            </a:r>
          </a:p>
        </p:txBody>
      </p:sp>
      <p:sp>
        <p:nvSpPr>
          <p:cNvPr id="11" name="Rectangle 1">
            <a:extLst>
              <a:ext uri="{FF2B5EF4-FFF2-40B4-BE49-F238E27FC236}">
                <a16:creationId xmlns:a16="http://schemas.microsoft.com/office/drawing/2014/main" id="{2FDAC5D5-C2EE-47C7-927E-2469D4C0A8A1}"/>
              </a:ext>
            </a:extLst>
          </p:cNvPr>
          <p:cNvSpPr/>
          <p:nvPr/>
        </p:nvSpPr>
        <p:spPr>
          <a:xfrm>
            <a:off x="3586161" y="2119311"/>
            <a:ext cx="5019674" cy="261937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76463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5061598" y="3149626"/>
            <a:ext cx="2068800" cy="558743"/>
          </a:xfrm>
          <a:prstGeom prst="rect">
            <a:avLst/>
          </a:prstGeom>
          <a:noFill/>
        </p:spPr>
        <p:txBody>
          <a:bodyPr wrap="square" rtlCol="0">
            <a:spAutoFit/>
          </a:bodyPr>
          <a:lstStyle/>
          <a:p>
            <a:pPr algn="ctr">
              <a:lnSpc>
                <a:spcPts val="3500"/>
              </a:lnSpc>
            </a:pPr>
            <a:r>
              <a:rPr lang="en-US" sz="4000" dirty="0">
                <a:solidFill>
                  <a:schemeClr val="bg1"/>
                </a:solidFill>
                <a:latin typeface="Open Sans Light" panose="020B0306030504020204"/>
                <a:ea typeface="Open Sans bold" panose="020B0806030504020204" pitchFamily="34" charset="0"/>
                <a:cs typeface="Poppins" panose="00000500000000000000" pitchFamily="2" charset="0"/>
              </a:rPr>
              <a:t>Abstract</a:t>
            </a:r>
          </a:p>
        </p:txBody>
      </p:sp>
      <p:sp>
        <p:nvSpPr>
          <p:cNvPr id="11" name="Rectangle 1">
            <a:extLst>
              <a:ext uri="{FF2B5EF4-FFF2-40B4-BE49-F238E27FC236}">
                <a16:creationId xmlns:a16="http://schemas.microsoft.com/office/drawing/2014/main" id="{2FDAC5D5-C2EE-47C7-927E-2469D4C0A8A1}"/>
              </a:ext>
            </a:extLst>
          </p:cNvPr>
          <p:cNvSpPr/>
          <p:nvPr/>
        </p:nvSpPr>
        <p:spPr>
          <a:xfrm>
            <a:off x="3586161" y="2119311"/>
            <a:ext cx="5019674" cy="261937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2343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E09E5A-3DF0-8A26-12A7-137023185702}"/>
              </a:ext>
            </a:extLst>
          </p:cNvPr>
          <p:cNvSpPr/>
          <p:nvPr/>
        </p:nvSpPr>
        <p:spPr>
          <a:xfrm>
            <a:off x="0" y="-93134"/>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962D7D-4E9A-B938-77D4-A84A5EF955D3}"/>
              </a:ext>
            </a:extLst>
          </p:cNvPr>
          <p:cNvSpPr txBox="1"/>
          <p:nvPr/>
        </p:nvSpPr>
        <p:spPr>
          <a:xfrm>
            <a:off x="2197689" y="1985504"/>
            <a:ext cx="2886073" cy="544380"/>
          </a:xfrm>
          <a:prstGeom prst="rect">
            <a:avLst/>
          </a:prstGeom>
          <a:noFill/>
        </p:spPr>
        <p:txBody>
          <a:bodyPr wrap="square" rtlCol="0">
            <a:spAutoFit/>
          </a:bodyPr>
          <a:lstStyle/>
          <a:p>
            <a:pPr>
              <a:lnSpc>
                <a:spcPts val="3500"/>
              </a:lnSpc>
            </a:pPr>
            <a:r>
              <a:rPr lang="en-US" sz="3000" b="1" dirty="0">
                <a:solidFill>
                  <a:schemeClr val="bg1"/>
                </a:solidFill>
                <a:latin typeface="Myanmar Text" panose="020B0502040204020203" pitchFamily="34" charset="0"/>
                <a:ea typeface="Open Sans bold" panose="020B0806030504020204" pitchFamily="34" charset="0"/>
                <a:cs typeface="Myanmar Text" panose="020B0502040204020203" pitchFamily="34" charset="0"/>
              </a:rPr>
              <a:t>Conclusion</a:t>
            </a:r>
          </a:p>
        </p:txBody>
      </p:sp>
      <p:sp>
        <p:nvSpPr>
          <p:cNvPr id="7" name="Rectangle 6">
            <a:extLst>
              <a:ext uri="{FF2B5EF4-FFF2-40B4-BE49-F238E27FC236}">
                <a16:creationId xmlns:a16="http://schemas.microsoft.com/office/drawing/2014/main" id="{E4FDE84C-A881-34F5-6621-0D76812593D1}"/>
              </a:ext>
            </a:extLst>
          </p:cNvPr>
          <p:cNvSpPr/>
          <p:nvPr/>
        </p:nvSpPr>
        <p:spPr>
          <a:xfrm>
            <a:off x="2765425" y="2601982"/>
            <a:ext cx="835025"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Elbow 13">
            <a:extLst>
              <a:ext uri="{FF2B5EF4-FFF2-40B4-BE49-F238E27FC236}">
                <a16:creationId xmlns:a16="http://schemas.microsoft.com/office/drawing/2014/main" id="{5790F320-FD6A-9424-659B-458D06072465}"/>
              </a:ext>
            </a:extLst>
          </p:cNvPr>
          <p:cNvCxnSpPr/>
          <p:nvPr/>
        </p:nvCxnSpPr>
        <p:spPr>
          <a:xfrm rot="16200000" flipH="1">
            <a:off x="2041560" y="1979392"/>
            <a:ext cx="3219380" cy="3219380"/>
          </a:xfrm>
          <a:prstGeom prst="bentConnector3">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F64D514-A043-7269-572F-12E1EA26F64E}"/>
              </a:ext>
            </a:extLst>
          </p:cNvPr>
          <p:cNvSpPr txBox="1"/>
          <p:nvPr/>
        </p:nvSpPr>
        <p:spPr>
          <a:xfrm>
            <a:off x="5460281" y="3589081"/>
            <a:ext cx="5995119" cy="1823576"/>
          </a:xfrm>
          <a:prstGeom prst="rect">
            <a:avLst/>
          </a:prstGeom>
          <a:noFill/>
        </p:spPr>
        <p:txBody>
          <a:bodyPr wrap="square" rtlCol="0">
            <a:spAutoFit/>
          </a:bodyPr>
          <a:lstStyle/>
          <a:p>
            <a:pPr>
              <a:lnSpc>
                <a:spcPts val="1500"/>
              </a:lnSpc>
            </a:pPr>
            <a:r>
              <a:rPr lang="zh-TW" altLang="en-US" sz="1600" dirty="0">
                <a:solidFill>
                  <a:schemeClr val="bg1"/>
                </a:solidFill>
                <a:latin typeface="STZhongsong" panose="02010600040101010101" pitchFamily="2" charset="-122"/>
                <a:ea typeface="STZhongsong" panose="02010600040101010101" pitchFamily="2" charset="-122"/>
              </a:rPr>
              <a:t>小波神經網路多尺度解析混合預測模型可適用於非定性時間序列之分析與預測。利用小波分解具有處理混沌訊號的能力，將原始時間序列分解成多個解析尺度之子序列 ，再結合了具有廣域函數逼近能力的小波神經網路架構 ，建構出時間序列混合預測模型。期望能在處理非定性時序分析時 ，不受限於傳統模型的條件限制  。研究中以台灣加權股價指數為實例 ，應用於一日及五日之收盤價與價格變化率預測 ，並與傳統自回歸模型以及未經小波分解步驟的小波神經網路模型做比較 ，其研究結果如下一個投影片所示</a:t>
            </a:r>
            <a:endParaRPr lang="en-US" sz="1600" dirty="0">
              <a:solidFill>
                <a:schemeClr val="bg1"/>
              </a:solidFill>
              <a:latin typeface="STZhongsong" panose="02010600040101010101" pitchFamily="2" charset="-122"/>
              <a:ea typeface="STZhongsong" panose="02010600040101010101" pitchFamily="2" charset="-122"/>
            </a:endParaRPr>
          </a:p>
        </p:txBody>
      </p:sp>
    </p:spTree>
    <p:extLst>
      <p:ext uri="{BB962C8B-B14F-4D97-AF65-F5344CB8AC3E}">
        <p14:creationId xmlns:p14="http://schemas.microsoft.com/office/powerpoint/2010/main" val="4773369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E09E5A-3DF0-8A26-12A7-137023185702}"/>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962D7D-4E9A-B938-77D4-A84A5EF955D3}"/>
              </a:ext>
            </a:extLst>
          </p:cNvPr>
          <p:cNvSpPr txBox="1"/>
          <p:nvPr/>
        </p:nvSpPr>
        <p:spPr>
          <a:xfrm>
            <a:off x="2197689" y="1985504"/>
            <a:ext cx="2886073" cy="544380"/>
          </a:xfrm>
          <a:prstGeom prst="rect">
            <a:avLst/>
          </a:prstGeom>
          <a:noFill/>
        </p:spPr>
        <p:txBody>
          <a:bodyPr wrap="square" rtlCol="0">
            <a:spAutoFit/>
          </a:bodyPr>
          <a:lstStyle/>
          <a:p>
            <a:pPr>
              <a:lnSpc>
                <a:spcPts val="3500"/>
              </a:lnSpc>
            </a:pPr>
            <a:r>
              <a:rPr lang="en-US" sz="3000" b="1" dirty="0">
                <a:solidFill>
                  <a:schemeClr val="bg1"/>
                </a:solidFill>
                <a:latin typeface="Myanmar Text" panose="020B0502040204020203" pitchFamily="34" charset="0"/>
                <a:ea typeface="Open Sans bold" panose="020B0806030504020204" pitchFamily="34" charset="0"/>
                <a:cs typeface="Myanmar Text" panose="020B0502040204020203" pitchFamily="34" charset="0"/>
              </a:rPr>
              <a:t>Conclusion</a:t>
            </a:r>
          </a:p>
        </p:txBody>
      </p:sp>
      <p:sp>
        <p:nvSpPr>
          <p:cNvPr id="7" name="Rectangle 6">
            <a:extLst>
              <a:ext uri="{FF2B5EF4-FFF2-40B4-BE49-F238E27FC236}">
                <a16:creationId xmlns:a16="http://schemas.microsoft.com/office/drawing/2014/main" id="{E4FDE84C-A881-34F5-6621-0D76812593D1}"/>
              </a:ext>
            </a:extLst>
          </p:cNvPr>
          <p:cNvSpPr/>
          <p:nvPr/>
        </p:nvSpPr>
        <p:spPr>
          <a:xfrm>
            <a:off x="2765425" y="2601982"/>
            <a:ext cx="835025"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Elbow 13">
            <a:extLst>
              <a:ext uri="{FF2B5EF4-FFF2-40B4-BE49-F238E27FC236}">
                <a16:creationId xmlns:a16="http://schemas.microsoft.com/office/drawing/2014/main" id="{5790F320-FD6A-9424-659B-458D06072465}"/>
              </a:ext>
            </a:extLst>
          </p:cNvPr>
          <p:cNvCxnSpPr/>
          <p:nvPr/>
        </p:nvCxnSpPr>
        <p:spPr>
          <a:xfrm rot="16200000" flipH="1">
            <a:off x="2041560" y="1979392"/>
            <a:ext cx="3219380" cy="3219380"/>
          </a:xfrm>
          <a:prstGeom prst="bentConnector3">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graphicFrame>
        <p:nvGraphicFramePr>
          <p:cNvPr id="8" name="表格 7">
            <a:extLst>
              <a:ext uri="{FF2B5EF4-FFF2-40B4-BE49-F238E27FC236}">
                <a16:creationId xmlns:a16="http://schemas.microsoft.com/office/drawing/2014/main" id="{58E47433-F6CA-4C59-BE84-48385674BEA9}"/>
              </a:ext>
            </a:extLst>
          </p:cNvPr>
          <p:cNvGraphicFramePr>
            <a:graphicFrameLocks noGrp="1"/>
          </p:cNvGraphicFramePr>
          <p:nvPr>
            <p:extLst>
              <p:ext uri="{D42A27DB-BD31-4B8C-83A1-F6EECF244321}">
                <p14:modId xmlns:p14="http://schemas.microsoft.com/office/powerpoint/2010/main" val="1018903403"/>
              </p:ext>
            </p:extLst>
          </p:nvPr>
        </p:nvGraphicFramePr>
        <p:xfrm>
          <a:off x="5496437" y="1859379"/>
          <a:ext cx="6460066" cy="3339393"/>
        </p:xfrm>
        <a:graphic>
          <a:graphicData uri="http://schemas.openxmlformats.org/drawingml/2006/table">
            <a:tbl>
              <a:tblPr/>
              <a:tblGrid>
                <a:gridCol w="1498600">
                  <a:extLst>
                    <a:ext uri="{9D8B030D-6E8A-4147-A177-3AD203B41FA5}">
                      <a16:colId xmlns:a16="http://schemas.microsoft.com/office/drawing/2014/main" val="2512915588"/>
                    </a:ext>
                  </a:extLst>
                </a:gridCol>
                <a:gridCol w="2535876">
                  <a:extLst>
                    <a:ext uri="{9D8B030D-6E8A-4147-A177-3AD203B41FA5}">
                      <a16:colId xmlns:a16="http://schemas.microsoft.com/office/drawing/2014/main" val="1115454193"/>
                    </a:ext>
                  </a:extLst>
                </a:gridCol>
                <a:gridCol w="2425590">
                  <a:extLst>
                    <a:ext uri="{9D8B030D-6E8A-4147-A177-3AD203B41FA5}">
                      <a16:colId xmlns:a16="http://schemas.microsoft.com/office/drawing/2014/main" val="10333387"/>
                    </a:ext>
                  </a:extLst>
                </a:gridCol>
              </a:tblGrid>
              <a:tr h="307350">
                <a:tc>
                  <a:txBody>
                    <a:bodyPr/>
                    <a:lstStyle/>
                    <a:p>
                      <a:pPr fontAlgn="b"/>
                      <a:r>
                        <a:rPr lang="zh-TW" altLang="en-US" sz="1800" b="1" dirty="0">
                          <a:solidFill>
                            <a:schemeClr val="bg1"/>
                          </a:solidFill>
                          <a:effectLst/>
                          <a:latin typeface="STZhongsong" panose="02010600040101010101" pitchFamily="2" charset="-122"/>
                          <a:ea typeface="STZhongsong" panose="02010600040101010101" pitchFamily="2" charset="-122"/>
                        </a:rPr>
                        <a:t>特性</a:t>
                      </a:r>
                    </a:p>
                  </a:txBody>
                  <a:tcPr marL="34534" marR="34534" marT="17267" marB="17267" anchor="b">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4233"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accent1">
                        <a:lumMod val="60000"/>
                        <a:lumOff val="40000"/>
                      </a:schemeClr>
                    </a:solidFill>
                  </a:tcPr>
                </a:tc>
                <a:tc>
                  <a:txBody>
                    <a:bodyPr/>
                    <a:lstStyle/>
                    <a:p>
                      <a:pPr fontAlgn="b"/>
                      <a:r>
                        <a:rPr lang="zh-TW" altLang="en-US" sz="1800" b="1" dirty="0">
                          <a:solidFill>
                            <a:schemeClr val="bg1"/>
                          </a:solidFill>
                          <a:effectLst/>
                          <a:latin typeface="STZhongsong" panose="02010600040101010101" pitchFamily="2" charset="-122"/>
                          <a:ea typeface="STZhongsong" panose="02010600040101010101" pitchFamily="2" charset="-122"/>
                        </a:rPr>
                        <a:t>處理前</a:t>
                      </a:r>
                    </a:p>
                  </a:txBody>
                  <a:tcPr marL="34534" marR="34534" marT="17267" marB="17267" anchor="b">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4233"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accent1">
                        <a:lumMod val="60000"/>
                        <a:lumOff val="40000"/>
                      </a:schemeClr>
                    </a:solidFill>
                  </a:tcPr>
                </a:tc>
                <a:tc>
                  <a:txBody>
                    <a:bodyPr/>
                    <a:lstStyle/>
                    <a:p>
                      <a:pPr fontAlgn="b"/>
                      <a:r>
                        <a:rPr lang="zh-TW" altLang="en-US" sz="1800" b="1" dirty="0">
                          <a:solidFill>
                            <a:schemeClr val="bg1"/>
                          </a:solidFill>
                          <a:effectLst/>
                          <a:latin typeface="STZhongsong" panose="02010600040101010101" pitchFamily="2" charset="-122"/>
                          <a:ea typeface="STZhongsong" panose="02010600040101010101" pitchFamily="2" charset="-122"/>
                        </a:rPr>
                        <a:t>小波分解處理後</a:t>
                      </a:r>
                    </a:p>
                  </a:txBody>
                  <a:tcPr marL="34534" marR="34534" marT="17267" marB="17267" anchor="b">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4233"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74046415"/>
                  </a:ext>
                </a:extLst>
              </a:tr>
              <a:tr h="330020">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定性</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60000"/>
                        <a:lumOff val="40000"/>
                      </a:schemeClr>
                    </a:solidFill>
                  </a:tcPr>
                </a:tc>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非定性</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定性小波數列</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067580111"/>
                  </a:ext>
                </a:extLst>
              </a:tr>
              <a:tr h="429027">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資訊量</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60000"/>
                        <a:lumOff val="40000"/>
                      </a:schemeClr>
                    </a:solidFill>
                  </a:tcPr>
                </a:tc>
                <a:tc>
                  <a:txBody>
                    <a:bodyPr/>
                    <a:lstStyle/>
                    <a:p>
                      <a:pPr fontAlgn="base"/>
                      <a:r>
                        <a:rPr lang="zh-TW" altLang="en-US" sz="1800">
                          <a:solidFill>
                            <a:schemeClr val="bg1"/>
                          </a:solidFill>
                          <a:effectLst/>
                          <a:latin typeface="STZhongsong" panose="02010600040101010101" pitchFamily="2" charset="-122"/>
                          <a:ea typeface="STZhongsong" panose="02010600040101010101" pitchFamily="2" charset="-122"/>
                        </a:rPr>
                        <a:t>有限</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資訊量大幅增加</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593234823"/>
                  </a:ext>
                </a:extLst>
              </a:tr>
              <a:tr h="627039">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預測模型限制</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60000"/>
                        <a:lumOff val="40000"/>
                      </a:schemeClr>
                    </a:solidFill>
                  </a:tcPr>
                </a:tc>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受限於傳統模型</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不受傳統模型限制，具靈活性</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916833453"/>
                  </a:ext>
                </a:extLst>
              </a:tr>
              <a:tr h="330020">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準確度</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60000"/>
                        <a:lumOff val="40000"/>
                      </a:schemeClr>
                    </a:solidFill>
                  </a:tcPr>
                </a:tc>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有限</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zh-TW" altLang="en-US" sz="1800">
                          <a:solidFill>
                            <a:schemeClr val="bg1"/>
                          </a:solidFill>
                          <a:effectLst/>
                          <a:latin typeface="STZhongsong" panose="02010600040101010101" pitchFamily="2" charset="-122"/>
                          <a:ea typeface="STZhongsong" panose="02010600040101010101" pitchFamily="2" charset="-122"/>
                        </a:rPr>
                        <a:t>準確度提升</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053059783"/>
                  </a:ext>
                </a:extLst>
              </a:tr>
              <a:tr h="429027">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預測結果特性</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60000"/>
                        <a:lumOff val="40000"/>
                      </a:schemeClr>
                    </a:solidFill>
                  </a:tcPr>
                </a:tc>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不穩定</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特性積極、敏感</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61659879"/>
                  </a:ext>
                </a:extLst>
              </a:tr>
              <a:tr h="431800">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行為特性模擬</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60000"/>
                        <a:lumOff val="40000"/>
                      </a:schemeClr>
                    </a:solidFill>
                  </a:tcPr>
                </a:tc>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難以模擬</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能模擬中長期行為特性</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941790858"/>
                  </a:ext>
                </a:extLst>
              </a:tr>
              <a:tr h="453606">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關聯性</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4233" cap="flat" cmpd="sng" algn="ctr">
                      <a:solidFill>
                        <a:srgbClr val="D9D9E3"/>
                      </a:solidFill>
                      <a:prstDash val="solid"/>
                      <a:round/>
                      <a:headEnd type="none" w="med" len="med"/>
                      <a:tailEnd type="none" w="med" len="med"/>
                    </a:lnB>
                    <a:solidFill>
                      <a:schemeClr val="tx2">
                        <a:lumMod val="60000"/>
                        <a:lumOff val="40000"/>
                      </a:schemeClr>
                    </a:solidFill>
                  </a:tcPr>
                </a:tc>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關聯性低</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4233" cap="flat" cmpd="sng" algn="ctr">
                      <a:solidFill>
                        <a:srgbClr val="D9D9E3"/>
                      </a:solidFill>
                      <a:prstDash val="solid"/>
                      <a:round/>
                      <a:headEnd type="none" w="med" len="med"/>
                      <a:tailEnd type="none" w="med" len="med"/>
                    </a:lnB>
                  </a:tcPr>
                </a:tc>
                <a:tc>
                  <a:txBody>
                    <a:bodyPr/>
                    <a:lstStyle/>
                    <a:p>
                      <a:pPr fontAlgn="base"/>
                      <a:r>
                        <a:rPr lang="zh-TW" altLang="en-US" sz="1800" dirty="0">
                          <a:solidFill>
                            <a:schemeClr val="bg1"/>
                          </a:solidFill>
                          <a:effectLst/>
                          <a:latin typeface="STZhongsong" panose="02010600040101010101" pitchFamily="2" charset="-122"/>
                          <a:ea typeface="STZhongsong" panose="02010600040101010101" pitchFamily="2" charset="-122"/>
                        </a:rPr>
                        <a:t>與原始數列高度相關</a:t>
                      </a:r>
                    </a:p>
                  </a:txBody>
                  <a:tcPr marL="34534" marR="34534" marT="17267" marB="17267" anchor="ctr">
                    <a:lnL w="4233" cap="flat" cmpd="sng" algn="ctr">
                      <a:solidFill>
                        <a:srgbClr val="D9D9E3"/>
                      </a:solidFill>
                      <a:prstDash val="solid"/>
                      <a:round/>
                      <a:headEnd type="none" w="med" len="med"/>
                      <a:tailEnd type="none" w="med" len="med"/>
                    </a:lnL>
                    <a:lnR w="4233"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4233"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148852281"/>
                  </a:ext>
                </a:extLst>
              </a:tr>
            </a:tbl>
          </a:graphicData>
        </a:graphic>
      </p:graphicFrame>
    </p:spTree>
    <p:extLst>
      <p:ext uri="{BB962C8B-B14F-4D97-AF65-F5344CB8AC3E}">
        <p14:creationId xmlns:p14="http://schemas.microsoft.com/office/powerpoint/2010/main" val="11764450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Reference</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矩形 4">
            <a:extLst>
              <a:ext uri="{FF2B5EF4-FFF2-40B4-BE49-F238E27FC236}">
                <a16:creationId xmlns:a16="http://schemas.microsoft.com/office/drawing/2014/main" id="{C5387286-55EC-4A7A-959C-32A77CF035E0}"/>
              </a:ext>
            </a:extLst>
          </p:cNvPr>
          <p:cNvSpPr/>
          <p:nvPr/>
        </p:nvSpPr>
        <p:spPr>
          <a:xfrm>
            <a:off x="884636" y="1995492"/>
            <a:ext cx="10054607" cy="3354765"/>
          </a:xfrm>
          <a:prstGeom prst="rect">
            <a:avLst/>
          </a:prstGeom>
        </p:spPr>
        <p:txBody>
          <a:bodyPr wrap="square">
            <a:spAutoFit/>
          </a:bodyPr>
          <a:lstStyle/>
          <a:p>
            <a:r>
              <a:rPr lang="en-US" altLang="zh-TW" sz="1600" b="1" dirty="0"/>
              <a:t>[1]Integrating Wavelet Transform and Neural Network in Time Series Forecasting for Financial Investment Strategies</a:t>
            </a:r>
          </a:p>
          <a:p>
            <a:r>
              <a:rPr lang="zh-TW" altLang="en-US" sz="1600" dirty="0"/>
              <a:t>陳安斌</a:t>
            </a:r>
            <a:r>
              <a:rPr lang="en-US" altLang="zh-TW" sz="1600" dirty="0"/>
              <a:t>(An-Pin Chen)</a:t>
            </a:r>
            <a:r>
              <a:rPr lang="zh-TW" altLang="en-US" sz="1600" dirty="0"/>
              <a:t>；許育嘉</a:t>
            </a:r>
            <a:r>
              <a:rPr lang="en-US" altLang="zh-TW" sz="1600" dirty="0"/>
              <a:t>(Yu-Chia Hsu)</a:t>
            </a:r>
          </a:p>
          <a:p>
            <a:r>
              <a:rPr lang="en-US" altLang="zh-TW" sz="1600" b="1" dirty="0"/>
              <a:t>《</a:t>
            </a:r>
            <a:r>
              <a:rPr lang="zh-TW" altLang="en-US" sz="1600" b="1" dirty="0"/>
              <a:t>資訊管理學報</a:t>
            </a:r>
            <a:r>
              <a:rPr lang="en-US" altLang="zh-TW" sz="1600" b="1" dirty="0"/>
              <a:t>》</a:t>
            </a:r>
            <a:r>
              <a:rPr lang="zh-TW" altLang="en-US" sz="1600" dirty="0"/>
              <a:t> </a:t>
            </a:r>
            <a:r>
              <a:rPr lang="en-US" altLang="zh-TW" sz="1600" b="1" dirty="0"/>
              <a:t>11</a:t>
            </a:r>
            <a:r>
              <a:rPr lang="zh-TW" altLang="en-US" sz="1600" b="1" dirty="0"/>
              <a:t>卷</a:t>
            </a:r>
            <a:r>
              <a:rPr lang="en-US" altLang="zh-TW" sz="1600" b="1" dirty="0"/>
              <a:t>1</a:t>
            </a:r>
            <a:r>
              <a:rPr lang="zh-TW" altLang="en-US" sz="1600" b="1" dirty="0"/>
              <a:t>期</a:t>
            </a:r>
            <a:r>
              <a:rPr lang="zh-TW" altLang="en-US" sz="1600" dirty="0"/>
              <a:t> </a:t>
            </a:r>
            <a:r>
              <a:rPr lang="en-US" altLang="zh-TW" sz="1600" b="1" dirty="0"/>
              <a:t>(2004/01)</a:t>
            </a:r>
            <a:r>
              <a:rPr lang="zh-TW" altLang="en-US" sz="1600" dirty="0"/>
              <a:t> </a:t>
            </a:r>
            <a:r>
              <a:rPr lang="en-US" altLang="zh-TW" sz="1600" b="1" dirty="0"/>
              <a:t>Pp. 139-165</a:t>
            </a:r>
            <a:endParaRPr lang="en-US" altLang="zh-TW" sz="1600" dirty="0"/>
          </a:p>
          <a:p>
            <a:pPr latinLnBrk="1"/>
            <a:r>
              <a:rPr lang="en-US" altLang="zh-TW" sz="1600" dirty="0">
                <a:hlinkClick r:id="rId3"/>
              </a:rPr>
              <a:t>https://doi.org/10.6382/JIM.200401.0139</a:t>
            </a:r>
            <a:endParaRPr lang="en-US" altLang="zh-TW" sz="1600" dirty="0"/>
          </a:p>
          <a:p>
            <a:pPr latinLnBrk="1"/>
            <a:r>
              <a:rPr lang="en-US" altLang="zh-TW" sz="1600" b="1" dirty="0"/>
              <a:t>[2]Forecasting stock markets using wavelet transforms and recurrent neural networks: An integrated system based on artificial bee colony algorithm</a:t>
            </a:r>
          </a:p>
          <a:p>
            <a:pPr latinLnBrk="1"/>
            <a:r>
              <a:rPr lang="en-US" altLang="zh-TW" sz="1600" dirty="0"/>
              <a:t>Tsung-Jung </a:t>
            </a:r>
            <a:r>
              <a:rPr lang="en-US" altLang="zh-TW" sz="1600" dirty="0" err="1"/>
              <a:t>Hsieha</a:t>
            </a:r>
            <a:r>
              <a:rPr lang="en-US" altLang="zh-TW" sz="1600" dirty="0"/>
              <a:t>,∗, Hsiao-Fen Hsiao b,∗∗, Wei-Chang </a:t>
            </a:r>
            <a:r>
              <a:rPr lang="en-US" altLang="zh-TW" sz="1600" dirty="0" err="1"/>
              <a:t>Yeha</a:t>
            </a:r>
            <a:endParaRPr lang="en-US" altLang="zh-TW" sz="1600" dirty="0"/>
          </a:p>
          <a:p>
            <a:r>
              <a:rPr lang="en-US" altLang="zh-TW" sz="1600" dirty="0">
                <a:hlinkClick r:id="rId4" tooltip="Go to Applied Soft Computing on ScienceDirect"/>
              </a:rPr>
              <a:t>Applied Soft Computing</a:t>
            </a:r>
            <a:endParaRPr lang="en-US" altLang="zh-TW" sz="1600" dirty="0"/>
          </a:p>
          <a:p>
            <a:r>
              <a:rPr lang="en-US" altLang="zh-TW" sz="1600" dirty="0">
                <a:hlinkClick r:id="rId5" tooltip="Go to table of contents for this volume/issue"/>
              </a:rPr>
              <a:t>Volume 11, Issue 2</a:t>
            </a:r>
            <a:r>
              <a:rPr lang="en-US" altLang="zh-TW" sz="1600" dirty="0"/>
              <a:t>, March 2011, Pages 2510-2525</a:t>
            </a:r>
          </a:p>
          <a:p>
            <a:r>
              <a:rPr lang="en-US" altLang="zh-TW" sz="1600" b="1" dirty="0"/>
              <a:t>[3] A Neuro-wavelet Model for the Short-Term Forecasting of High-Frequency Time Series of Stock Returns</a:t>
            </a:r>
          </a:p>
          <a:p>
            <a:r>
              <a:rPr lang="en-US" altLang="zh-TW" sz="1600" dirty="0"/>
              <a:t>LUIS ORTEGA*AND KHALDOUN </a:t>
            </a:r>
            <a:r>
              <a:rPr lang="en-US" altLang="zh-TW" sz="1600" dirty="0" err="1"/>
              <a:t>KHASHANAHStevens</a:t>
            </a:r>
            <a:r>
              <a:rPr lang="en-US" altLang="zh-TW" sz="1600" dirty="0"/>
              <a:t> Institute of Technology, Castle Point on Hudson, Hoboken, NJ USA</a:t>
            </a:r>
          </a:p>
          <a:p>
            <a:r>
              <a:rPr lang="en-US" altLang="zh-TW" sz="1600" dirty="0"/>
              <a:t>Journal of </a:t>
            </a:r>
            <a:r>
              <a:rPr lang="en-US" altLang="zh-TW" sz="1600" dirty="0" err="1"/>
              <a:t>Forecasting,J</a:t>
            </a:r>
            <a:r>
              <a:rPr lang="en-US" altLang="zh-TW" sz="1600" dirty="0"/>
              <a:t>. Forecast.33, 134–146 (2014)Published online 22 July 2013 in Wiley Online Library (wileyonlinelibrary.com)DOI: 10.1002/for.2270Copyright © 2013 John Wiley &amp; Sons, Ltd.</a:t>
            </a:r>
          </a:p>
        </p:txBody>
      </p:sp>
      <p:sp>
        <p:nvSpPr>
          <p:cNvPr id="2" name="Rectangle 1">
            <a:extLst>
              <a:ext uri="{FF2B5EF4-FFF2-40B4-BE49-F238E27FC236}">
                <a16:creationId xmlns:a16="http://schemas.microsoft.com/office/drawing/2014/main" id="{6D48CF2F-DB64-4B7D-AC6F-C1FCF6D158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a:ln>
                  <a:noFill/>
                </a:ln>
                <a:solidFill>
                  <a:srgbClr val="1F1F1F"/>
                </a:solidFill>
                <a:effectLst/>
                <a:latin typeface="Arial" panose="020B0604020202020204" pitchFamily="34" charset="0"/>
                <a:ea typeface="ElsevierSans"/>
              </a:rPr>
              <a:t>, , </a:t>
            </a:r>
            <a:r>
              <a:rPr kumimoji="0" lang="zh-TW" altLang="zh-TW" sz="500" b="0" i="0" u="none" strike="noStrike" cap="none" normalizeH="0" baseline="0">
                <a:ln>
                  <a:noFill/>
                </a:ln>
                <a:solidFill>
                  <a:schemeClr val="tx1"/>
                </a:solidFill>
                <a:effectLst/>
                <a:latin typeface="Arial" panose="020B0604020202020204" pitchFamily="34" charset="0"/>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015694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A4E05C-681C-2EE1-7B64-1309BC91CD21}"/>
              </a:ext>
            </a:extLst>
          </p:cNvPr>
          <p:cNvSpPr>
            <a:spLocks noGrp="1"/>
          </p:cNvSpPr>
          <p:nvPr>
            <p:ph type="pic" sz="quarter" idx="11"/>
          </p:nvPr>
        </p:nvSpPr>
        <p:spPr/>
      </p:sp>
      <p:sp>
        <p:nvSpPr>
          <p:cNvPr id="38" name="Rectangle 37">
            <a:extLst>
              <a:ext uri="{FF2B5EF4-FFF2-40B4-BE49-F238E27FC236}">
                <a16:creationId xmlns:a16="http://schemas.microsoft.com/office/drawing/2014/main" id="{B12EBE3F-1D55-957B-A08C-A3451D505090}"/>
              </a:ext>
            </a:extLst>
          </p:cNvPr>
          <p:cNvSpPr/>
          <p:nvPr/>
        </p:nvSpPr>
        <p:spPr>
          <a:xfrm>
            <a:off x="0" y="0"/>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D9F25D3-ECAE-CE3C-CED4-EB73BD25F98A}"/>
              </a:ext>
            </a:extLst>
          </p:cNvPr>
          <p:cNvSpPr/>
          <p:nvPr/>
        </p:nvSpPr>
        <p:spPr>
          <a:xfrm>
            <a:off x="3400426" y="1974850"/>
            <a:ext cx="5019674" cy="261937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4F237D-3287-5DCB-8FC6-0C37494CF952}"/>
              </a:ext>
            </a:extLst>
          </p:cNvPr>
          <p:cNvSpPr txBox="1"/>
          <p:nvPr/>
        </p:nvSpPr>
        <p:spPr>
          <a:xfrm>
            <a:off x="3474865" y="2817426"/>
            <a:ext cx="4693566" cy="990015"/>
          </a:xfrm>
          <a:prstGeom prst="rect">
            <a:avLst/>
          </a:prstGeom>
          <a:noFill/>
        </p:spPr>
        <p:txBody>
          <a:bodyPr wrap="square" rtlCol="0">
            <a:spAutoFit/>
          </a:bodyPr>
          <a:lstStyle/>
          <a:p>
            <a:pPr algn="ctr">
              <a:lnSpc>
                <a:spcPts val="3500"/>
              </a:lnSpc>
            </a:pPr>
            <a:r>
              <a:rPr lang="en-US" sz="3000" dirty="0">
                <a:solidFill>
                  <a:schemeClr val="bg1"/>
                </a:solidFill>
                <a:latin typeface="Sitka Display Semibold" pitchFamily="2" charset="0"/>
                <a:ea typeface="Open Sans bold" panose="020B0806030504020204" pitchFamily="34" charset="0"/>
                <a:cs typeface="Poppins" panose="00000500000000000000" pitchFamily="2" charset="0"/>
              </a:rPr>
              <a:t>  </a:t>
            </a:r>
            <a:r>
              <a:rPr lang="en-US" sz="3000" b="1" dirty="0">
                <a:solidFill>
                  <a:schemeClr val="bg1"/>
                </a:solidFill>
                <a:latin typeface="Sitka Display Semibold" pitchFamily="2" charset="0"/>
                <a:ea typeface="Open Sans bold" panose="020B0806030504020204" pitchFamily="34" charset="0"/>
                <a:cs typeface="Poppins" panose="00000500000000000000" pitchFamily="2" charset="0"/>
              </a:rPr>
              <a:t>Thank you for</a:t>
            </a:r>
          </a:p>
          <a:p>
            <a:pPr algn="ctr">
              <a:lnSpc>
                <a:spcPts val="3500"/>
              </a:lnSpc>
            </a:pPr>
            <a:r>
              <a:rPr lang="zh-TW" altLang="en-US" sz="3000" b="1" dirty="0">
                <a:solidFill>
                  <a:schemeClr val="bg1"/>
                </a:solidFill>
                <a:latin typeface="Sitka Display Semibold" pitchFamily="2" charset="0"/>
                <a:ea typeface="Open Sans bold" panose="020B0806030504020204" pitchFamily="34" charset="0"/>
                <a:cs typeface="Poppins" panose="00000500000000000000" pitchFamily="2" charset="0"/>
              </a:rPr>
              <a:t>  </a:t>
            </a:r>
            <a:r>
              <a:rPr lang="en-US" sz="3000" b="1" dirty="0">
                <a:solidFill>
                  <a:schemeClr val="bg1"/>
                </a:solidFill>
                <a:latin typeface="Sitka Display Semibold" pitchFamily="2" charset="0"/>
                <a:ea typeface="Open Sans bold" panose="020B0806030504020204" pitchFamily="34" charset="0"/>
                <a:cs typeface="Poppins" panose="00000500000000000000" pitchFamily="2" charset="0"/>
              </a:rPr>
              <a:t>your attention </a:t>
            </a:r>
            <a:r>
              <a:rPr lang="en-US" sz="3000" dirty="0">
                <a:solidFill>
                  <a:schemeClr val="bg1"/>
                </a:solidFill>
                <a:latin typeface="Sitka Display Semibold" pitchFamily="2" charset="0"/>
                <a:ea typeface="Open Sans bold" panose="020B0806030504020204" pitchFamily="34" charset="0"/>
                <a:cs typeface="Poppins" panose="00000500000000000000" pitchFamily="2" charset="0"/>
              </a:rPr>
              <a:t>!</a:t>
            </a:r>
          </a:p>
        </p:txBody>
      </p:sp>
      <p:sp>
        <p:nvSpPr>
          <p:cNvPr id="14" name="TextBox 13">
            <a:extLst>
              <a:ext uri="{FF2B5EF4-FFF2-40B4-BE49-F238E27FC236}">
                <a16:creationId xmlns:a16="http://schemas.microsoft.com/office/drawing/2014/main" id="{7C62E0B0-0F77-E3BE-E639-1A38F9E03C15}"/>
              </a:ext>
            </a:extLst>
          </p:cNvPr>
          <p:cNvSpPr txBox="1"/>
          <p:nvPr/>
        </p:nvSpPr>
        <p:spPr>
          <a:xfrm>
            <a:off x="5599511" y="3146707"/>
            <a:ext cx="1228010" cy="246221"/>
          </a:xfrm>
          <a:prstGeom prst="rect">
            <a:avLst/>
          </a:prstGeom>
          <a:noFill/>
        </p:spPr>
        <p:txBody>
          <a:bodyPr wrap="square" rtlCol="0">
            <a:spAutoFit/>
          </a:bodyPr>
          <a:lstStyle/>
          <a:p>
            <a:endParaRPr lang="en-US" sz="1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TextBox 24">
            <a:extLst>
              <a:ext uri="{FF2B5EF4-FFF2-40B4-BE49-F238E27FC236}">
                <a16:creationId xmlns:a16="http://schemas.microsoft.com/office/drawing/2014/main" id="{0A9C53E5-BA93-B5FF-A7A2-4C2C2F199125}"/>
              </a:ext>
            </a:extLst>
          </p:cNvPr>
          <p:cNvSpPr txBox="1"/>
          <p:nvPr/>
        </p:nvSpPr>
        <p:spPr>
          <a:xfrm>
            <a:off x="4584859" y="3146707"/>
            <a:ext cx="686990" cy="246221"/>
          </a:xfrm>
          <a:prstGeom prst="rect">
            <a:avLst/>
          </a:prstGeom>
          <a:noFill/>
        </p:spPr>
        <p:txBody>
          <a:bodyPr wrap="square" rtlCol="0">
            <a:spAutoFit/>
          </a:bodyPr>
          <a:lstStyle/>
          <a:p>
            <a:endParaRPr lang="en-US" sz="1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Box 20">
            <a:extLst>
              <a:ext uri="{FF2B5EF4-FFF2-40B4-BE49-F238E27FC236}">
                <a16:creationId xmlns:a16="http://schemas.microsoft.com/office/drawing/2014/main" id="{2710E727-874C-9ECB-5C6E-4338073FE0B7}"/>
              </a:ext>
            </a:extLst>
          </p:cNvPr>
          <p:cNvSpPr txBox="1"/>
          <p:nvPr/>
        </p:nvSpPr>
        <p:spPr>
          <a:xfrm>
            <a:off x="5599511" y="3456223"/>
            <a:ext cx="1616630" cy="246221"/>
          </a:xfrm>
          <a:prstGeom prst="rect">
            <a:avLst/>
          </a:prstGeom>
          <a:noFill/>
        </p:spPr>
        <p:txBody>
          <a:bodyPr wrap="square" rtlCol="0">
            <a:spAutoFit/>
          </a:bodyPr>
          <a:lstStyle/>
          <a:p>
            <a:endParaRPr lang="en-US" sz="1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TextBox 26">
            <a:extLst>
              <a:ext uri="{FF2B5EF4-FFF2-40B4-BE49-F238E27FC236}">
                <a16:creationId xmlns:a16="http://schemas.microsoft.com/office/drawing/2014/main" id="{F91A9FF6-E684-8C24-2BCC-9287726F9A72}"/>
              </a:ext>
            </a:extLst>
          </p:cNvPr>
          <p:cNvSpPr txBox="1"/>
          <p:nvPr/>
        </p:nvSpPr>
        <p:spPr>
          <a:xfrm>
            <a:off x="4584859" y="3456223"/>
            <a:ext cx="686990" cy="246221"/>
          </a:xfrm>
          <a:prstGeom prst="rect">
            <a:avLst/>
          </a:prstGeom>
          <a:noFill/>
        </p:spPr>
        <p:txBody>
          <a:bodyPr wrap="square" rtlCol="0">
            <a:spAutoFit/>
          </a:bodyPr>
          <a:lstStyle/>
          <a:p>
            <a:endParaRPr lang="en-US" sz="1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TextBox 22">
            <a:extLst>
              <a:ext uri="{FF2B5EF4-FFF2-40B4-BE49-F238E27FC236}">
                <a16:creationId xmlns:a16="http://schemas.microsoft.com/office/drawing/2014/main" id="{B51134CA-5160-8760-4D33-496482F8FD7E}"/>
              </a:ext>
            </a:extLst>
          </p:cNvPr>
          <p:cNvSpPr txBox="1"/>
          <p:nvPr/>
        </p:nvSpPr>
        <p:spPr>
          <a:xfrm>
            <a:off x="5599511" y="3765738"/>
            <a:ext cx="2500549" cy="246221"/>
          </a:xfrm>
          <a:prstGeom prst="rect">
            <a:avLst/>
          </a:prstGeom>
          <a:noFill/>
        </p:spPr>
        <p:txBody>
          <a:bodyPr wrap="square" rtlCol="0">
            <a:spAutoFit/>
          </a:bodyPr>
          <a:lstStyle/>
          <a:p>
            <a:endParaRPr lang="en-US" sz="1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extBox 28">
            <a:extLst>
              <a:ext uri="{FF2B5EF4-FFF2-40B4-BE49-F238E27FC236}">
                <a16:creationId xmlns:a16="http://schemas.microsoft.com/office/drawing/2014/main" id="{02D1C0C7-3137-82C6-57A3-611780F9C01B}"/>
              </a:ext>
            </a:extLst>
          </p:cNvPr>
          <p:cNvSpPr txBox="1"/>
          <p:nvPr/>
        </p:nvSpPr>
        <p:spPr>
          <a:xfrm>
            <a:off x="4584859" y="3765738"/>
            <a:ext cx="686990" cy="246221"/>
          </a:xfrm>
          <a:prstGeom prst="rect">
            <a:avLst/>
          </a:prstGeom>
          <a:noFill/>
        </p:spPr>
        <p:txBody>
          <a:bodyPr wrap="square" rtlCol="0">
            <a:spAutoFit/>
          </a:bodyPr>
          <a:lstStyle/>
          <a:p>
            <a:endParaRPr lang="en-US" sz="1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3863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F31278C3-3E7C-C6A3-11FE-E3E941DBE0EF}"/>
              </a:ext>
            </a:extLst>
          </p:cNvPr>
          <p:cNvSpPr/>
          <p:nvPr/>
        </p:nvSpPr>
        <p:spPr>
          <a:xfrm>
            <a:off x="0" y="1753332"/>
            <a:ext cx="12192000" cy="52101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985E9180-922B-23C2-1F2D-56F992F99D62}"/>
              </a:ext>
            </a:extLst>
          </p:cNvPr>
          <p:cNvSpPr/>
          <p:nvPr/>
        </p:nvSpPr>
        <p:spPr>
          <a:xfrm>
            <a:off x="3438525" y="2190750"/>
            <a:ext cx="2705100" cy="279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AF2A7C79-A84D-5C3D-396B-2AD5034AAB80}"/>
              </a:ext>
            </a:extLst>
          </p:cNvPr>
          <p:cNvSpPr/>
          <p:nvPr/>
        </p:nvSpPr>
        <p:spPr>
          <a:xfrm>
            <a:off x="6267450" y="2190750"/>
            <a:ext cx="2705100" cy="279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F4BEA91D-3AC5-406F-00AF-FF6200B0F631}"/>
              </a:ext>
            </a:extLst>
          </p:cNvPr>
          <p:cNvSpPr/>
          <p:nvPr/>
        </p:nvSpPr>
        <p:spPr>
          <a:xfrm>
            <a:off x="9096375" y="2190750"/>
            <a:ext cx="2705100" cy="279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2B8F607D-A369-0C5D-5A66-6A29EFC23BF5}"/>
              </a:ext>
            </a:extLst>
          </p:cNvPr>
          <p:cNvSpPr/>
          <p:nvPr/>
        </p:nvSpPr>
        <p:spPr>
          <a:xfrm>
            <a:off x="609600" y="2190750"/>
            <a:ext cx="2705100" cy="279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734025-187D-5EAA-9404-66A16D5D1D09}"/>
              </a:ext>
            </a:extLst>
          </p:cNvPr>
          <p:cNvSpPr txBox="1"/>
          <p:nvPr/>
        </p:nvSpPr>
        <p:spPr>
          <a:xfrm>
            <a:off x="735167" y="775048"/>
            <a:ext cx="4563659" cy="558743"/>
          </a:xfrm>
          <a:prstGeom prst="rect">
            <a:avLst/>
          </a:prstGeom>
          <a:noFill/>
        </p:spPr>
        <p:txBody>
          <a:bodyPr wrap="square" rtlCol="0">
            <a:spAutoFit/>
          </a:bodyPr>
          <a:lstStyle/>
          <a:p>
            <a:pPr>
              <a:lnSpc>
                <a:spcPts val="3500"/>
              </a:lnSpc>
            </a:pPr>
            <a:r>
              <a:rPr lang="en-US" sz="4400" b="1" dirty="0">
                <a:latin typeface="Open Sans Light" panose="020B0306030504020204"/>
                <a:ea typeface="Open Sans bold" panose="020B0806030504020204" pitchFamily="34" charset="0"/>
                <a:cs typeface="Poppins" panose="00000500000000000000" pitchFamily="2" charset="0"/>
              </a:rPr>
              <a:t>Abstract</a:t>
            </a:r>
          </a:p>
        </p:txBody>
      </p:sp>
      <p:grpSp>
        <p:nvGrpSpPr>
          <p:cNvPr id="22" name="Group 21">
            <a:extLst>
              <a:ext uri="{FF2B5EF4-FFF2-40B4-BE49-F238E27FC236}">
                <a16:creationId xmlns:a16="http://schemas.microsoft.com/office/drawing/2014/main" id="{6E3D09F2-BC4C-FEF0-AF80-0ED3B497347C}"/>
              </a:ext>
            </a:extLst>
          </p:cNvPr>
          <p:cNvGrpSpPr/>
          <p:nvPr/>
        </p:nvGrpSpPr>
        <p:grpSpPr>
          <a:xfrm>
            <a:off x="6913961" y="823402"/>
            <a:ext cx="4025281" cy="462050"/>
            <a:chOff x="6913961" y="1343920"/>
            <a:chExt cx="4025281" cy="462050"/>
          </a:xfrm>
        </p:grpSpPr>
        <p:sp>
          <p:nvSpPr>
            <p:cNvPr id="23" name="TextBox 22">
              <a:extLst>
                <a:ext uri="{FF2B5EF4-FFF2-40B4-BE49-F238E27FC236}">
                  <a16:creationId xmlns:a16="http://schemas.microsoft.com/office/drawing/2014/main" id="{2DDECF3B-66CA-0939-557B-FB84B795B2EC}"/>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a:t>
              </a:r>
              <a:r>
                <a:rPr lang="zh-TW" altLang="en-US" sz="1000" dirty="0">
                  <a:latin typeface="Open Sans Light" panose="020B0306030504020204" pitchFamily="34" charset="0"/>
                  <a:ea typeface="Open Sans Light" panose="020B0306030504020204" pitchFamily="34" charset="0"/>
                  <a:cs typeface="Open Sans Light" panose="020B0306030504020204" pitchFamily="34" charset="0"/>
                </a:rPr>
                <a:t> </a:t>
              </a:r>
              <a:r>
                <a:rPr lang="en-US" altLang="zh-TW" sz="1000" dirty="0">
                  <a:latin typeface="Open Sans Light" panose="020B0306030504020204" pitchFamily="34" charset="0"/>
                  <a:ea typeface="Open Sans Light" panose="020B0306030504020204" pitchFamily="34" charset="0"/>
                  <a:cs typeface="Open Sans Light" panose="020B0306030504020204" pitchFamily="34" charset="0"/>
                </a:rPr>
                <a:t>Wavelet Transform and Artificial Neural Network </a:t>
              </a:r>
            </a:p>
          </p:txBody>
        </p:sp>
        <p:cxnSp>
          <p:nvCxnSpPr>
            <p:cNvPr id="27" name="Straight Connector 26">
              <a:extLst>
                <a:ext uri="{FF2B5EF4-FFF2-40B4-BE49-F238E27FC236}">
                  <a16:creationId xmlns:a16="http://schemas.microsoft.com/office/drawing/2014/main" id="{BCA14382-D4E0-31CE-CDBA-D0290FD199F5}"/>
                </a:ext>
              </a:extLst>
            </p:cNvPr>
            <p:cNvCxnSpPr>
              <a:cxnSpLocks/>
            </p:cNvCxnSpPr>
            <p:nvPr/>
          </p:nvCxnSpPr>
          <p:spPr>
            <a:xfrm>
              <a:off x="6913961" y="1360698"/>
              <a:ext cx="0" cy="428494"/>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30" name="TextBox 29">
            <a:extLst>
              <a:ext uri="{FF2B5EF4-FFF2-40B4-BE49-F238E27FC236}">
                <a16:creationId xmlns:a16="http://schemas.microsoft.com/office/drawing/2014/main" id="{DD871A9D-B38D-0678-9CBB-006B68336406}"/>
              </a:ext>
            </a:extLst>
          </p:cNvPr>
          <p:cNvSpPr txBox="1"/>
          <p:nvPr/>
        </p:nvSpPr>
        <p:spPr>
          <a:xfrm>
            <a:off x="984645" y="2581297"/>
            <a:ext cx="2034316" cy="541174"/>
          </a:xfrm>
          <a:prstGeom prst="rect">
            <a:avLst/>
          </a:prstGeom>
          <a:noFill/>
        </p:spPr>
        <p:txBody>
          <a:bodyPr wrap="square" rtlCol="0">
            <a:spAutoFit/>
          </a:bodyPr>
          <a:lstStyle/>
          <a:p>
            <a:pPr>
              <a:lnSpc>
                <a:spcPts val="3500"/>
              </a:lnSpc>
            </a:pPr>
            <a:r>
              <a:rPr lang="en-US" sz="3000" b="1" dirty="0">
                <a:latin typeface="Arial Narrow" panose="020B0606020202030204" pitchFamily="34" charset="0"/>
                <a:ea typeface="Open Sans bold" panose="020B0806030504020204" pitchFamily="34" charset="0"/>
                <a:cs typeface="Poppins" panose="00000500000000000000" pitchFamily="2" charset="0"/>
              </a:rPr>
              <a:t>Introduction</a:t>
            </a:r>
          </a:p>
        </p:txBody>
      </p:sp>
      <p:sp>
        <p:nvSpPr>
          <p:cNvPr id="44" name="TextBox 43">
            <a:extLst>
              <a:ext uri="{FF2B5EF4-FFF2-40B4-BE49-F238E27FC236}">
                <a16:creationId xmlns:a16="http://schemas.microsoft.com/office/drawing/2014/main" id="{4D29FAC9-488A-EBD7-1B10-F75B14EBDE14}"/>
              </a:ext>
            </a:extLst>
          </p:cNvPr>
          <p:cNvSpPr txBox="1"/>
          <p:nvPr/>
        </p:nvSpPr>
        <p:spPr>
          <a:xfrm>
            <a:off x="958267" y="3061371"/>
            <a:ext cx="2110247" cy="1384995"/>
          </a:xfrm>
          <a:prstGeom prst="rect">
            <a:avLst/>
          </a:prstGeom>
          <a:noFill/>
        </p:spPr>
        <p:txBody>
          <a:bodyPr wrap="square" rtlCol="0">
            <a:spAutoFit/>
          </a:bodyPr>
          <a:lstStyle/>
          <a:p>
            <a:r>
              <a:rPr lang="zh-TW" altLang="en-US"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當系統呈現高度非線性並伴隨非定性時，利用小波神經網路多尺度解析混合預測模型，可以應對非定性時間序列的分析與預測。</a:t>
            </a:r>
            <a:endParaRPr lang="en-US" sz="7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4" name="Group 53">
            <a:extLst>
              <a:ext uri="{FF2B5EF4-FFF2-40B4-BE49-F238E27FC236}">
                <a16:creationId xmlns:a16="http://schemas.microsoft.com/office/drawing/2014/main" id="{4AEE9040-4D85-C52D-C777-31AFA503D1A8}"/>
              </a:ext>
            </a:extLst>
          </p:cNvPr>
          <p:cNvGrpSpPr/>
          <p:nvPr/>
        </p:nvGrpSpPr>
        <p:grpSpPr>
          <a:xfrm>
            <a:off x="3708062" y="2581297"/>
            <a:ext cx="2068484" cy="2269581"/>
            <a:chOff x="3613346" y="2257284"/>
            <a:chExt cx="2068484" cy="2269581"/>
          </a:xfrm>
        </p:grpSpPr>
        <p:sp>
          <p:nvSpPr>
            <p:cNvPr id="31" name="TextBox 30">
              <a:extLst>
                <a:ext uri="{FF2B5EF4-FFF2-40B4-BE49-F238E27FC236}">
                  <a16:creationId xmlns:a16="http://schemas.microsoft.com/office/drawing/2014/main" id="{B1BF8EF1-C9E7-8DAB-AEBB-3306D0B63314}"/>
                </a:ext>
              </a:extLst>
            </p:cNvPr>
            <p:cNvSpPr txBox="1"/>
            <p:nvPr/>
          </p:nvSpPr>
          <p:spPr>
            <a:xfrm>
              <a:off x="3657308" y="2257284"/>
              <a:ext cx="1391476" cy="544380"/>
            </a:xfrm>
            <a:prstGeom prst="rect">
              <a:avLst/>
            </a:prstGeom>
            <a:noFill/>
          </p:spPr>
          <p:txBody>
            <a:bodyPr wrap="square" rtlCol="0">
              <a:spAutoFit/>
            </a:bodyPr>
            <a:lstStyle/>
            <a:p>
              <a:pPr>
                <a:lnSpc>
                  <a:spcPts val="3500"/>
                </a:lnSpc>
              </a:pPr>
              <a:r>
                <a:rPr lang="en-US" sz="3000" b="1" dirty="0">
                  <a:latin typeface="Arial Narrow" panose="020B0606020202030204" pitchFamily="34" charset="0"/>
                  <a:ea typeface="Open Sans bold" panose="020B0806030504020204" pitchFamily="34" charset="0"/>
                  <a:cs typeface="Poppins" panose="00000500000000000000" pitchFamily="2" charset="0"/>
                </a:rPr>
                <a:t>Method</a:t>
              </a:r>
            </a:p>
          </p:txBody>
        </p:sp>
        <p:sp>
          <p:nvSpPr>
            <p:cNvPr id="47" name="TextBox 46">
              <a:extLst>
                <a:ext uri="{FF2B5EF4-FFF2-40B4-BE49-F238E27FC236}">
                  <a16:creationId xmlns:a16="http://schemas.microsoft.com/office/drawing/2014/main" id="{BB29C16F-907C-36E9-8089-DB1432A840B2}"/>
                </a:ext>
              </a:extLst>
            </p:cNvPr>
            <p:cNvSpPr txBox="1"/>
            <p:nvPr/>
          </p:nvSpPr>
          <p:spPr>
            <a:xfrm>
              <a:off x="3718854" y="2953789"/>
              <a:ext cx="1229913" cy="482824"/>
            </a:xfrm>
            <a:prstGeom prst="rect">
              <a:avLst/>
            </a:prstGeom>
            <a:noFill/>
          </p:spPr>
          <p:txBody>
            <a:bodyPr wrap="square" rtlCol="0">
              <a:spAutoFit/>
            </a:bodyPr>
            <a:lstStyle/>
            <a:p>
              <a:pPr>
                <a:lnSpc>
                  <a:spcPts val="3500"/>
                </a:lnSpc>
              </a:pPr>
              <a:endParaRPr lang="en-US" sz="1500" dirty="0">
                <a:latin typeface="Poppins" panose="00000500000000000000" pitchFamily="2" charset="0"/>
                <a:ea typeface="Open Sans bold" panose="020B0806030504020204" pitchFamily="34" charset="0"/>
                <a:cs typeface="Poppins" panose="00000500000000000000" pitchFamily="2" charset="0"/>
              </a:endParaRPr>
            </a:p>
          </p:txBody>
        </p:sp>
        <p:sp>
          <p:nvSpPr>
            <p:cNvPr id="48" name="TextBox 47">
              <a:extLst>
                <a:ext uri="{FF2B5EF4-FFF2-40B4-BE49-F238E27FC236}">
                  <a16:creationId xmlns:a16="http://schemas.microsoft.com/office/drawing/2014/main" id="{4D437EDD-9F97-4C95-D5A9-2322433701D8}"/>
                </a:ext>
              </a:extLst>
            </p:cNvPr>
            <p:cNvSpPr txBox="1"/>
            <p:nvPr/>
          </p:nvSpPr>
          <p:spPr>
            <a:xfrm>
              <a:off x="3613346" y="2710983"/>
              <a:ext cx="2068484" cy="1815882"/>
            </a:xfrm>
            <a:prstGeom prst="rect">
              <a:avLst/>
            </a:prstGeom>
            <a:noFill/>
          </p:spPr>
          <p:txBody>
            <a:bodyPr wrap="square" rtlCol="0">
              <a:spAutoFit/>
            </a:bodyPr>
            <a:lstStyle/>
            <a:p>
              <a:r>
                <a:rPr lang="en-US" altLang="zh-TW"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1.</a:t>
              </a:r>
              <a:r>
                <a:rPr lang="zh-TW" altLang="en-US"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利用小波分解處理訊號，將原始時間序列分解成多個解析的子序列。</a:t>
              </a:r>
            </a:p>
            <a:p>
              <a:r>
                <a:rPr lang="en-US" altLang="zh-TW"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2.</a:t>
              </a:r>
              <a:r>
                <a:rPr lang="zh-TW" altLang="en-US"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小波神經網路結合：結合具有廣域函數逼近能力的小波神經網路架構，建構時間序列混合預測模型。</a:t>
              </a:r>
            </a:p>
          </p:txBody>
        </p:sp>
      </p:grpSp>
      <p:grpSp>
        <p:nvGrpSpPr>
          <p:cNvPr id="55" name="Group 54">
            <a:extLst>
              <a:ext uri="{FF2B5EF4-FFF2-40B4-BE49-F238E27FC236}">
                <a16:creationId xmlns:a16="http://schemas.microsoft.com/office/drawing/2014/main" id="{E3B50612-C0B2-5A30-B9ED-998925EF7588}"/>
              </a:ext>
            </a:extLst>
          </p:cNvPr>
          <p:cNvGrpSpPr/>
          <p:nvPr/>
        </p:nvGrpSpPr>
        <p:grpSpPr>
          <a:xfrm>
            <a:off x="6519402" y="2572505"/>
            <a:ext cx="2325660" cy="1236323"/>
            <a:chOff x="6429978" y="2248492"/>
            <a:chExt cx="2325660" cy="1236323"/>
          </a:xfrm>
        </p:grpSpPr>
        <p:sp>
          <p:nvSpPr>
            <p:cNvPr id="35" name="TextBox 34">
              <a:extLst>
                <a:ext uri="{FF2B5EF4-FFF2-40B4-BE49-F238E27FC236}">
                  <a16:creationId xmlns:a16="http://schemas.microsoft.com/office/drawing/2014/main" id="{735AEE4B-AA6C-155C-4C4B-AB6E658421BC}"/>
                </a:ext>
              </a:extLst>
            </p:cNvPr>
            <p:cNvSpPr txBox="1"/>
            <p:nvPr/>
          </p:nvSpPr>
          <p:spPr>
            <a:xfrm>
              <a:off x="6465148" y="2248492"/>
              <a:ext cx="2290490" cy="541174"/>
            </a:xfrm>
            <a:prstGeom prst="rect">
              <a:avLst/>
            </a:prstGeom>
            <a:noFill/>
          </p:spPr>
          <p:txBody>
            <a:bodyPr wrap="square" rtlCol="0">
              <a:spAutoFit/>
            </a:bodyPr>
            <a:lstStyle/>
            <a:p>
              <a:pPr>
                <a:lnSpc>
                  <a:spcPts val="3500"/>
                </a:lnSpc>
              </a:pPr>
              <a:r>
                <a:rPr lang="en-US" sz="3000" b="1" dirty="0">
                  <a:latin typeface="Arial Narrow" panose="020B0606020202030204" pitchFamily="34" charset="0"/>
                  <a:ea typeface="Open Sans bold" panose="020B0806030504020204" pitchFamily="34" charset="0"/>
                  <a:cs typeface="Poppins" panose="00000500000000000000" pitchFamily="2" charset="0"/>
                </a:rPr>
                <a:t>Comparison</a:t>
              </a:r>
            </a:p>
          </p:txBody>
        </p:sp>
        <p:sp>
          <p:nvSpPr>
            <p:cNvPr id="49" name="TextBox 48">
              <a:extLst>
                <a:ext uri="{FF2B5EF4-FFF2-40B4-BE49-F238E27FC236}">
                  <a16:creationId xmlns:a16="http://schemas.microsoft.com/office/drawing/2014/main" id="{87E08C56-FD39-B007-21C0-7C5482C643B4}"/>
                </a:ext>
              </a:extLst>
            </p:cNvPr>
            <p:cNvSpPr txBox="1"/>
            <p:nvPr/>
          </p:nvSpPr>
          <p:spPr>
            <a:xfrm>
              <a:off x="6553071" y="2953789"/>
              <a:ext cx="1229913" cy="482824"/>
            </a:xfrm>
            <a:prstGeom prst="rect">
              <a:avLst/>
            </a:prstGeom>
            <a:noFill/>
          </p:spPr>
          <p:txBody>
            <a:bodyPr wrap="square" rtlCol="0">
              <a:spAutoFit/>
            </a:bodyPr>
            <a:lstStyle/>
            <a:p>
              <a:pPr>
                <a:lnSpc>
                  <a:spcPts val="3500"/>
                </a:lnSpc>
              </a:pPr>
              <a:endParaRPr lang="en-US" sz="1500" dirty="0">
                <a:latin typeface="Poppins" panose="00000500000000000000" pitchFamily="2" charset="0"/>
                <a:ea typeface="Open Sans bold" panose="020B0806030504020204" pitchFamily="34" charset="0"/>
                <a:cs typeface="Poppins" panose="00000500000000000000" pitchFamily="2" charset="0"/>
              </a:endParaRPr>
            </a:p>
          </p:txBody>
        </p:sp>
        <p:sp>
          <p:nvSpPr>
            <p:cNvPr id="50" name="TextBox 49">
              <a:extLst>
                <a:ext uri="{FF2B5EF4-FFF2-40B4-BE49-F238E27FC236}">
                  <a16:creationId xmlns:a16="http://schemas.microsoft.com/office/drawing/2014/main" id="{2E337C39-E716-DE77-11DE-D1DD462EBDF8}"/>
                </a:ext>
              </a:extLst>
            </p:cNvPr>
            <p:cNvSpPr txBox="1"/>
            <p:nvPr/>
          </p:nvSpPr>
          <p:spPr>
            <a:xfrm>
              <a:off x="6429978" y="2746151"/>
              <a:ext cx="2202568" cy="738664"/>
            </a:xfrm>
            <a:prstGeom prst="rect">
              <a:avLst/>
            </a:prstGeom>
            <a:noFill/>
          </p:spPr>
          <p:txBody>
            <a:bodyPr wrap="square" rtlCol="0">
              <a:spAutoFit/>
            </a:bodyPr>
            <a:lstStyle/>
            <a:p>
              <a:r>
                <a:rPr lang="zh-TW" altLang="en-US"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比較傳統自回歸模型及未經小波分解的小波神經網路模型的差別</a:t>
              </a:r>
            </a:p>
          </p:txBody>
        </p:sp>
      </p:grpSp>
      <p:grpSp>
        <p:nvGrpSpPr>
          <p:cNvPr id="56" name="Group 55">
            <a:extLst>
              <a:ext uri="{FF2B5EF4-FFF2-40B4-BE49-F238E27FC236}">
                <a16:creationId xmlns:a16="http://schemas.microsoft.com/office/drawing/2014/main" id="{1B7D8DDA-3C10-F50D-5EC7-01B114CC0A22}"/>
              </a:ext>
            </a:extLst>
          </p:cNvPr>
          <p:cNvGrpSpPr/>
          <p:nvPr/>
        </p:nvGrpSpPr>
        <p:grpSpPr>
          <a:xfrm>
            <a:off x="9357120" y="2554921"/>
            <a:ext cx="2248726" cy="1253907"/>
            <a:chOff x="9085662" y="2230908"/>
            <a:chExt cx="2248726" cy="1253907"/>
          </a:xfrm>
        </p:grpSpPr>
        <p:sp>
          <p:nvSpPr>
            <p:cNvPr id="42" name="TextBox 41">
              <a:extLst>
                <a:ext uri="{FF2B5EF4-FFF2-40B4-BE49-F238E27FC236}">
                  <a16:creationId xmlns:a16="http://schemas.microsoft.com/office/drawing/2014/main" id="{7CD86DA1-7331-5617-EB77-1200E61AD09A}"/>
                </a:ext>
              </a:extLst>
            </p:cNvPr>
            <p:cNvSpPr txBox="1"/>
            <p:nvPr/>
          </p:nvSpPr>
          <p:spPr>
            <a:xfrm>
              <a:off x="9112039" y="2230908"/>
              <a:ext cx="1703603" cy="541174"/>
            </a:xfrm>
            <a:prstGeom prst="rect">
              <a:avLst/>
            </a:prstGeom>
            <a:noFill/>
          </p:spPr>
          <p:txBody>
            <a:bodyPr wrap="square" rtlCol="0">
              <a:spAutoFit/>
            </a:bodyPr>
            <a:lstStyle/>
            <a:p>
              <a:pPr>
                <a:lnSpc>
                  <a:spcPts val="3500"/>
                </a:lnSpc>
              </a:pPr>
              <a:r>
                <a:rPr lang="en-US" sz="3000" b="1" dirty="0">
                  <a:latin typeface="Arial Narrow" panose="020B0606020202030204" pitchFamily="34" charset="0"/>
                  <a:ea typeface="Open Sans bold" panose="020B0806030504020204" pitchFamily="34" charset="0"/>
                  <a:cs typeface="Poppins" panose="00000500000000000000" pitchFamily="2" charset="0"/>
                </a:rPr>
                <a:t>Result</a:t>
              </a:r>
            </a:p>
          </p:txBody>
        </p:sp>
        <p:sp>
          <p:nvSpPr>
            <p:cNvPr id="51" name="TextBox 50">
              <a:extLst>
                <a:ext uri="{FF2B5EF4-FFF2-40B4-BE49-F238E27FC236}">
                  <a16:creationId xmlns:a16="http://schemas.microsoft.com/office/drawing/2014/main" id="{FAD25F73-35E7-9673-445E-6814BC5E7B8F}"/>
                </a:ext>
              </a:extLst>
            </p:cNvPr>
            <p:cNvSpPr txBox="1"/>
            <p:nvPr/>
          </p:nvSpPr>
          <p:spPr>
            <a:xfrm>
              <a:off x="9199962" y="2953789"/>
              <a:ext cx="1229913" cy="482824"/>
            </a:xfrm>
            <a:prstGeom prst="rect">
              <a:avLst/>
            </a:prstGeom>
            <a:noFill/>
          </p:spPr>
          <p:txBody>
            <a:bodyPr wrap="square" rtlCol="0">
              <a:spAutoFit/>
            </a:bodyPr>
            <a:lstStyle/>
            <a:p>
              <a:pPr>
                <a:lnSpc>
                  <a:spcPts val="3500"/>
                </a:lnSpc>
              </a:pPr>
              <a:endParaRPr lang="en-US" sz="1500" dirty="0">
                <a:latin typeface="Poppins" panose="00000500000000000000" pitchFamily="2" charset="0"/>
                <a:ea typeface="Open Sans bold" panose="020B0806030504020204" pitchFamily="34" charset="0"/>
                <a:cs typeface="Poppins" panose="00000500000000000000" pitchFamily="2" charset="0"/>
              </a:endParaRPr>
            </a:p>
          </p:txBody>
        </p:sp>
        <p:sp>
          <p:nvSpPr>
            <p:cNvPr id="52" name="TextBox 51">
              <a:extLst>
                <a:ext uri="{FF2B5EF4-FFF2-40B4-BE49-F238E27FC236}">
                  <a16:creationId xmlns:a16="http://schemas.microsoft.com/office/drawing/2014/main" id="{56AAE33F-A723-95B5-6A3C-5D49A05435C2}"/>
                </a:ext>
              </a:extLst>
            </p:cNvPr>
            <p:cNvSpPr txBox="1"/>
            <p:nvPr/>
          </p:nvSpPr>
          <p:spPr>
            <a:xfrm>
              <a:off x="9085662" y="2746151"/>
              <a:ext cx="2248726" cy="738664"/>
            </a:xfrm>
            <a:prstGeom prst="rect">
              <a:avLst/>
            </a:prstGeom>
            <a:noFill/>
          </p:spPr>
          <p:txBody>
            <a:bodyPr wrap="square" rtlCol="0">
              <a:spAutoFit/>
            </a:bodyPr>
            <a:lstStyle/>
            <a:p>
              <a:r>
                <a:rPr lang="zh-TW" altLang="en-US"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小波神經網路多尺度解析混合預測模型能準確預測時間序列</a:t>
              </a:r>
              <a:endParaRPr lang="en-US"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57" name="TextBox 56">
            <a:extLst>
              <a:ext uri="{FF2B5EF4-FFF2-40B4-BE49-F238E27FC236}">
                <a16:creationId xmlns:a16="http://schemas.microsoft.com/office/drawing/2014/main" id="{A13F2701-BBEA-A8DD-7085-380FC9AA5C9E}"/>
              </a:ext>
            </a:extLst>
          </p:cNvPr>
          <p:cNvSpPr txBox="1"/>
          <p:nvPr/>
        </p:nvSpPr>
        <p:spPr>
          <a:xfrm>
            <a:off x="1289954" y="5422226"/>
            <a:ext cx="9612093" cy="261162"/>
          </a:xfrm>
          <a:prstGeom prst="rect">
            <a:avLst/>
          </a:prstGeom>
          <a:noFill/>
        </p:spPr>
        <p:txBody>
          <a:bodyPr wrap="square" rtlCol="0">
            <a:spAutoFit/>
          </a:bodyPr>
          <a:lstStyle/>
          <a:p>
            <a:pPr algn="ctr">
              <a:lnSpc>
                <a:spcPts val="1500"/>
              </a:lnSpc>
            </a:pPr>
            <a:endParaRPr lang="en-US" sz="800" dirty="0">
              <a:solidFill>
                <a:schemeClr val="tx1">
                  <a:lumMod val="50000"/>
                  <a:lumOff val="50000"/>
                </a:schemeClr>
              </a:solidFill>
              <a:latin typeface="Open Sans regular"/>
            </a:endParaRPr>
          </a:p>
        </p:txBody>
      </p:sp>
    </p:spTree>
    <p:extLst>
      <p:ext uri="{BB962C8B-B14F-4D97-AF65-F5344CB8AC3E}">
        <p14:creationId xmlns:p14="http://schemas.microsoft.com/office/powerpoint/2010/main" val="246327037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4346004" y="3149626"/>
            <a:ext cx="3499987" cy="558743"/>
          </a:xfrm>
          <a:prstGeom prst="rect">
            <a:avLst/>
          </a:prstGeom>
          <a:noFill/>
        </p:spPr>
        <p:txBody>
          <a:bodyPr wrap="square" rtlCol="0">
            <a:spAutoFit/>
          </a:bodyPr>
          <a:lstStyle/>
          <a:p>
            <a:pPr algn="ctr">
              <a:lnSpc>
                <a:spcPts val="3500"/>
              </a:lnSpc>
            </a:pPr>
            <a:r>
              <a:rPr lang="en-US" sz="4000" dirty="0">
                <a:solidFill>
                  <a:schemeClr val="bg1"/>
                </a:solidFill>
                <a:latin typeface="Open Sans Light" panose="020B0306030504020204"/>
                <a:ea typeface="Open Sans bold" panose="020B0806030504020204" pitchFamily="34" charset="0"/>
                <a:cs typeface="Poppins" panose="00000500000000000000" pitchFamily="2" charset="0"/>
              </a:rPr>
              <a:t>Introduction</a:t>
            </a:r>
          </a:p>
        </p:txBody>
      </p:sp>
      <p:sp>
        <p:nvSpPr>
          <p:cNvPr id="11" name="Rectangle 1">
            <a:extLst>
              <a:ext uri="{FF2B5EF4-FFF2-40B4-BE49-F238E27FC236}">
                <a16:creationId xmlns:a16="http://schemas.microsoft.com/office/drawing/2014/main" id="{2FDAC5D5-C2EE-47C7-927E-2469D4C0A8A1}"/>
              </a:ext>
            </a:extLst>
          </p:cNvPr>
          <p:cNvSpPr/>
          <p:nvPr/>
        </p:nvSpPr>
        <p:spPr>
          <a:xfrm>
            <a:off x="3586161" y="2119311"/>
            <a:ext cx="5019674" cy="261937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13140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Introduction</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矩形 1">
            <a:extLst>
              <a:ext uri="{FF2B5EF4-FFF2-40B4-BE49-F238E27FC236}">
                <a16:creationId xmlns:a16="http://schemas.microsoft.com/office/drawing/2014/main" id="{0F98BBBC-A63C-4A1D-967E-8525CB4DE078}"/>
              </a:ext>
            </a:extLst>
          </p:cNvPr>
          <p:cNvSpPr/>
          <p:nvPr/>
        </p:nvSpPr>
        <p:spPr>
          <a:xfrm>
            <a:off x="884636" y="2210138"/>
            <a:ext cx="10054606" cy="3477875"/>
          </a:xfrm>
          <a:prstGeom prst="rect">
            <a:avLst/>
          </a:prstGeom>
        </p:spPr>
        <p:txBody>
          <a:bodyPr wrap="square">
            <a:spAutoFit/>
          </a:bodyPr>
          <a:lstStyle/>
          <a:p>
            <a:r>
              <a:rPr lang="en-US" altLang="zh-TW" sz="2400" dirty="0">
                <a:latin typeface="STZhongsong" panose="02010600040101010101" pitchFamily="2" charset="-122"/>
                <a:ea typeface="STZhongsong" panose="02010600040101010101" pitchFamily="2" charset="-122"/>
              </a:rPr>
              <a:t>	</a:t>
            </a:r>
            <a:r>
              <a:rPr lang="zh-TW" altLang="en-US" sz="2400" dirty="0">
                <a:latin typeface="STZhongsong" panose="02010600040101010101" pitchFamily="2" charset="-122"/>
                <a:ea typeface="STZhongsong" panose="02010600040101010101" pitchFamily="2" charset="-122"/>
              </a:rPr>
              <a:t>在財務金融領域的研究中，如何預測未來和擬定投資策略一直是投資者和財務管理者關注的核心目標之一。</a:t>
            </a:r>
            <a:endParaRPr lang="en-US" altLang="zh-TW" sz="2400" dirty="0">
              <a:latin typeface="STZhongsong" panose="02010600040101010101" pitchFamily="2" charset="-122"/>
              <a:ea typeface="STZhongsong" panose="02010600040101010101" pitchFamily="2" charset="-122"/>
            </a:endParaRPr>
          </a:p>
          <a:p>
            <a:endParaRPr lang="en-US" altLang="zh-TW" sz="2400" dirty="0">
              <a:latin typeface="STZhongsong" panose="02010600040101010101" pitchFamily="2" charset="-122"/>
              <a:ea typeface="STZhongsong" panose="02010600040101010101" pitchFamily="2" charset="-122"/>
            </a:endParaRPr>
          </a:p>
          <a:p>
            <a:r>
              <a:rPr lang="en-US" altLang="zh-TW" sz="2400" dirty="0">
                <a:latin typeface="STZhongsong" panose="02010600040101010101" pitchFamily="2" charset="-122"/>
                <a:ea typeface="STZhongsong" panose="02010600040101010101" pitchFamily="2" charset="-122"/>
              </a:rPr>
              <a:t>	</a:t>
            </a:r>
            <a:r>
              <a:rPr lang="zh-TW" altLang="en-US" sz="2400" dirty="0">
                <a:latin typeface="STZhongsong" panose="02010600040101010101" pitchFamily="2" charset="-122"/>
                <a:ea typeface="STZhongsong" panose="02010600040101010101" pitchFamily="2" charset="-122"/>
              </a:rPr>
              <a:t>然而，隨著科技的發展，如今的金融市場環境變動急遽，資訊不對稱和更新效率已成為兩大挑戰。</a:t>
            </a:r>
            <a:endParaRPr lang="en-US" altLang="zh-TW" sz="2400" dirty="0">
              <a:latin typeface="STZhongsong" panose="02010600040101010101" pitchFamily="2" charset="-122"/>
              <a:ea typeface="STZhongsong" panose="02010600040101010101" pitchFamily="2" charset="-122"/>
            </a:endParaRPr>
          </a:p>
          <a:p>
            <a:endParaRPr lang="en-US" altLang="zh-TW" sz="2400" dirty="0">
              <a:latin typeface="STZhongsong" panose="02010600040101010101" pitchFamily="2" charset="-122"/>
              <a:ea typeface="STZhongsong" panose="02010600040101010101" pitchFamily="2" charset="-122"/>
            </a:endParaRPr>
          </a:p>
          <a:p>
            <a:r>
              <a:rPr lang="en-US" altLang="zh-TW" sz="2400" dirty="0">
                <a:latin typeface="STZhongsong" panose="02010600040101010101" pitchFamily="2" charset="-122"/>
                <a:ea typeface="STZhongsong" panose="02010600040101010101" pitchFamily="2" charset="-122"/>
              </a:rPr>
              <a:t>	</a:t>
            </a:r>
            <a:r>
              <a:rPr lang="zh-TW" altLang="en-US" sz="2400" dirty="0">
                <a:latin typeface="STZhongsong" panose="02010600040101010101" pitchFamily="2" charset="-122"/>
                <a:ea typeface="STZhongsong" panose="02010600040101010101" pitchFamily="2" charset="-122"/>
              </a:rPr>
              <a:t>傳統的時序分析，是基於機率和統計學，使用線性模型如</a:t>
            </a:r>
            <a:r>
              <a:rPr lang="en-US" altLang="zh-TW" sz="2400" dirty="0">
                <a:latin typeface="STZhongsong" panose="02010600040101010101" pitchFamily="2" charset="-122"/>
                <a:ea typeface="STZhongsong" panose="02010600040101010101" pitchFamily="2" charset="-122"/>
              </a:rPr>
              <a:t>:</a:t>
            </a:r>
            <a:r>
              <a:rPr lang="zh-TW" altLang="en-US" sz="2400" dirty="0">
                <a:latin typeface="STZhongsong" panose="02010600040101010101" pitchFamily="2" charset="-122"/>
                <a:ea typeface="STZhongsong" panose="02010600040101010101" pitchFamily="2" charset="-122"/>
              </a:rPr>
              <a:t> 自回歸</a:t>
            </a:r>
            <a:r>
              <a:rPr lang="en-US" altLang="zh-TW" sz="2400" dirty="0">
                <a:latin typeface="STZhongsong" panose="02010600040101010101" pitchFamily="2" charset="-122"/>
                <a:ea typeface="STZhongsong" panose="02010600040101010101" pitchFamily="2" charset="-122"/>
              </a:rPr>
              <a:t>(Autoregressive)</a:t>
            </a:r>
            <a:r>
              <a:rPr lang="zh-TW" altLang="en-US" sz="2400" dirty="0">
                <a:latin typeface="STZhongsong" panose="02010600040101010101" pitchFamily="2" charset="-122"/>
                <a:ea typeface="STZhongsong" panose="02010600040101010101" pitchFamily="2" charset="-122"/>
              </a:rPr>
              <a:t>、移動平均</a:t>
            </a:r>
            <a:r>
              <a:rPr lang="en-US" altLang="zh-TW" sz="2400" dirty="0">
                <a:latin typeface="STZhongsong" panose="02010600040101010101" pitchFamily="2" charset="-122"/>
                <a:ea typeface="STZhongsong" panose="02010600040101010101" pitchFamily="2" charset="-122"/>
              </a:rPr>
              <a:t>(moving average)</a:t>
            </a:r>
            <a:r>
              <a:rPr lang="zh-TW" altLang="en-US" sz="2400" dirty="0">
                <a:latin typeface="STZhongsong" panose="02010600040101010101" pitchFamily="2" charset="-122"/>
                <a:ea typeface="STZhongsong" panose="02010600040101010101" pitchFamily="2" charset="-122"/>
              </a:rPr>
              <a:t>等，但當系統動態為高度非線性且非定性時，這些模型的適用性和準確性都可能受到限制</a:t>
            </a:r>
            <a:r>
              <a:rPr lang="zh-TW" altLang="en-US" sz="2800" dirty="0">
                <a:latin typeface="STZhongsong" panose="02010600040101010101" pitchFamily="2" charset="-122"/>
                <a:ea typeface="STZhongsong" panose="02010600040101010101" pitchFamily="2" charset="-122"/>
              </a:rPr>
              <a:t>。</a:t>
            </a:r>
          </a:p>
        </p:txBody>
      </p:sp>
    </p:spTree>
    <p:extLst>
      <p:ext uri="{BB962C8B-B14F-4D97-AF65-F5344CB8AC3E}">
        <p14:creationId xmlns:p14="http://schemas.microsoft.com/office/powerpoint/2010/main" val="71303638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Introduction</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矩形 1">
            <a:extLst>
              <a:ext uri="{FF2B5EF4-FFF2-40B4-BE49-F238E27FC236}">
                <a16:creationId xmlns:a16="http://schemas.microsoft.com/office/drawing/2014/main" id="{EACACD74-D2AA-4E7A-8C85-DF5212A7DA4C}"/>
              </a:ext>
            </a:extLst>
          </p:cNvPr>
          <p:cNvSpPr/>
          <p:nvPr/>
        </p:nvSpPr>
        <p:spPr>
          <a:xfrm>
            <a:off x="884636" y="2165760"/>
            <a:ext cx="10054606" cy="3785652"/>
          </a:xfrm>
          <a:prstGeom prst="rect">
            <a:avLst/>
          </a:prstGeom>
        </p:spPr>
        <p:txBody>
          <a:bodyPr wrap="square">
            <a:spAutoFit/>
          </a:bodyPr>
          <a:lstStyle/>
          <a:p>
            <a:r>
              <a:rPr lang="en-US" altLang="zh-TW" sz="2400" dirty="0">
                <a:solidFill>
                  <a:srgbClr val="0F0F0F"/>
                </a:solidFill>
                <a:latin typeface="STZhongsong" panose="02010600040101010101" pitchFamily="2" charset="-122"/>
                <a:ea typeface="STZhongsong" panose="02010600040101010101" pitchFamily="2" charset="-122"/>
              </a:rPr>
              <a:t>	</a:t>
            </a:r>
            <a:r>
              <a:rPr lang="zh-TW" altLang="en-US" sz="2400" dirty="0">
                <a:solidFill>
                  <a:srgbClr val="0F0F0F"/>
                </a:solidFill>
                <a:latin typeface="STZhongsong" panose="02010600040101010101" pitchFamily="2" charset="-122"/>
                <a:ea typeface="STZhongsong" panose="02010600040101010101" pitchFamily="2" charset="-122"/>
              </a:rPr>
              <a:t>經濟或財務的資料 ，通常都具有高頻 </a:t>
            </a:r>
            <a:r>
              <a:rPr lang="en-US" altLang="zh-TW" sz="2400" dirty="0">
                <a:solidFill>
                  <a:srgbClr val="0F0F0F"/>
                </a:solidFill>
                <a:latin typeface="STZhongsong" panose="02010600040101010101" pitchFamily="2" charset="-122"/>
                <a:ea typeface="STZhongsong" panose="02010600040101010101" pitchFamily="2" charset="-122"/>
              </a:rPr>
              <a:t>(high frequency ) </a:t>
            </a:r>
            <a:r>
              <a:rPr lang="zh-TW" altLang="en-US" sz="2400" dirty="0">
                <a:solidFill>
                  <a:srgbClr val="0F0F0F"/>
                </a:solidFill>
                <a:latin typeface="STZhongsong" panose="02010600040101010101" pitchFamily="2" charset="-122"/>
                <a:ea typeface="STZhongsong" panose="02010600040101010101" pitchFamily="2" charset="-122"/>
              </a:rPr>
              <a:t>、時變 </a:t>
            </a:r>
            <a:r>
              <a:rPr lang="en-US" altLang="zh-TW" sz="2400" dirty="0">
                <a:solidFill>
                  <a:srgbClr val="0F0F0F"/>
                </a:solidFill>
                <a:latin typeface="STZhongsong" panose="02010600040101010101" pitchFamily="2" charset="-122"/>
                <a:ea typeface="STZhongsong" panose="02010600040101010101" pitchFamily="2" charset="-122"/>
              </a:rPr>
              <a:t>(time variant ) </a:t>
            </a:r>
            <a:r>
              <a:rPr lang="zh-TW" altLang="en-US" sz="2400" dirty="0">
                <a:solidFill>
                  <a:srgbClr val="0F0F0F"/>
                </a:solidFill>
                <a:latin typeface="STZhongsong" panose="02010600040101010101" pitchFamily="2" charset="-122"/>
                <a:ea typeface="STZhongsong" panose="02010600040101010101" pitchFamily="2" charset="-122"/>
              </a:rPr>
              <a:t>、非線性 </a:t>
            </a:r>
            <a:r>
              <a:rPr lang="en-US" altLang="zh-TW" sz="2400" dirty="0">
                <a:solidFill>
                  <a:srgbClr val="0F0F0F"/>
                </a:solidFill>
                <a:latin typeface="STZhongsong" panose="02010600040101010101" pitchFamily="2" charset="-122"/>
                <a:ea typeface="STZhongsong" panose="02010600040101010101" pitchFamily="2" charset="-122"/>
              </a:rPr>
              <a:t>(non linear ) </a:t>
            </a:r>
            <a:r>
              <a:rPr lang="zh-TW" altLang="en-US" sz="2400" dirty="0">
                <a:solidFill>
                  <a:srgbClr val="0F0F0F"/>
                </a:solidFill>
                <a:latin typeface="STZhongsong" panose="02010600040101010101" pitchFamily="2" charset="-122"/>
                <a:ea typeface="STZhongsong" panose="02010600040101010101" pitchFamily="2" charset="-122"/>
              </a:rPr>
              <a:t>以及非定性 </a:t>
            </a:r>
            <a:r>
              <a:rPr lang="en-US" altLang="zh-TW" sz="2400" dirty="0">
                <a:solidFill>
                  <a:srgbClr val="0F0F0F"/>
                </a:solidFill>
                <a:latin typeface="STZhongsong" panose="02010600040101010101" pitchFamily="2" charset="-122"/>
                <a:ea typeface="STZhongsong" panose="02010600040101010101" pitchFamily="2" charset="-122"/>
              </a:rPr>
              <a:t>(non - stationary ) </a:t>
            </a:r>
            <a:r>
              <a:rPr lang="zh-TW" altLang="en-US" sz="2400" dirty="0">
                <a:solidFill>
                  <a:srgbClr val="0F0F0F"/>
                </a:solidFill>
                <a:latin typeface="STZhongsong" panose="02010600040101010101" pitchFamily="2" charset="-122"/>
                <a:ea typeface="STZhongsong" panose="02010600040101010101" pitchFamily="2" charset="-122"/>
              </a:rPr>
              <a:t>的性質 ，並呈現出混沌 </a:t>
            </a:r>
            <a:r>
              <a:rPr lang="en-US" altLang="zh-TW" sz="2400" dirty="0">
                <a:solidFill>
                  <a:srgbClr val="0F0F0F"/>
                </a:solidFill>
                <a:latin typeface="STZhongsong" panose="02010600040101010101" pitchFamily="2" charset="-122"/>
                <a:ea typeface="STZhongsong" panose="02010600040101010101" pitchFamily="2" charset="-122"/>
              </a:rPr>
              <a:t>(chaos ) </a:t>
            </a:r>
            <a:r>
              <a:rPr lang="zh-TW" altLang="en-US" sz="2400" dirty="0">
                <a:solidFill>
                  <a:srgbClr val="0F0F0F"/>
                </a:solidFill>
                <a:latin typeface="STZhongsong" panose="02010600040101010101" pitchFamily="2" charset="-122"/>
                <a:ea typeface="STZhongsong" panose="02010600040101010101" pitchFamily="2" charset="-122"/>
              </a:rPr>
              <a:t>與複雜系統 </a:t>
            </a:r>
            <a:r>
              <a:rPr lang="en-US" altLang="zh-TW" sz="2400" dirty="0">
                <a:solidFill>
                  <a:srgbClr val="0F0F0F"/>
                </a:solidFill>
                <a:latin typeface="STZhongsong" panose="02010600040101010101" pitchFamily="2" charset="-122"/>
                <a:ea typeface="STZhongsong" panose="02010600040101010101" pitchFamily="2" charset="-122"/>
              </a:rPr>
              <a:t>(complexity system ) </a:t>
            </a:r>
            <a:r>
              <a:rPr lang="zh-TW" altLang="en-US" sz="2400" dirty="0">
                <a:solidFill>
                  <a:srgbClr val="0F0F0F"/>
                </a:solidFill>
                <a:latin typeface="STZhongsong" panose="02010600040101010101" pitchFamily="2" charset="-122"/>
                <a:ea typeface="STZhongsong" panose="02010600040101010101" pitchFamily="2" charset="-122"/>
              </a:rPr>
              <a:t>的特性 ，以致於使用傳統的時序分析法預測這些時間序列時，有許多使用上的限制 。</a:t>
            </a:r>
            <a:endParaRPr lang="en-US" altLang="zh-TW" sz="2400" dirty="0">
              <a:solidFill>
                <a:srgbClr val="0F0F0F"/>
              </a:solidFill>
              <a:latin typeface="STZhongsong" panose="02010600040101010101" pitchFamily="2" charset="-122"/>
              <a:ea typeface="STZhongsong" panose="02010600040101010101" pitchFamily="2" charset="-122"/>
            </a:endParaRPr>
          </a:p>
          <a:p>
            <a:r>
              <a:rPr lang="zh-TW" altLang="en-US" sz="2400" dirty="0">
                <a:solidFill>
                  <a:srgbClr val="0F0F0F"/>
                </a:solidFill>
                <a:latin typeface="STZhongsong" panose="02010600040101010101" pitchFamily="2" charset="-122"/>
                <a:ea typeface="STZhongsong" panose="02010600040101010101" pitchFamily="2" charset="-122"/>
              </a:rPr>
              <a:t> </a:t>
            </a:r>
            <a:endParaRPr lang="en-US" altLang="zh-TW" sz="2400" dirty="0">
              <a:solidFill>
                <a:srgbClr val="0F0F0F"/>
              </a:solidFill>
              <a:latin typeface="STZhongsong" panose="02010600040101010101" pitchFamily="2" charset="-122"/>
              <a:ea typeface="STZhongsong" panose="02010600040101010101" pitchFamily="2" charset="-122"/>
            </a:endParaRPr>
          </a:p>
          <a:p>
            <a:r>
              <a:rPr lang="en-US" altLang="zh-TW" sz="2400" dirty="0">
                <a:solidFill>
                  <a:srgbClr val="0F0F0F"/>
                </a:solidFill>
                <a:latin typeface="STZhongsong" panose="02010600040101010101" pitchFamily="2" charset="-122"/>
                <a:ea typeface="STZhongsong" panose="02010600040101010101" pitchFamily="2" charset="-122"/>
              </a:rPr>
              <a:t>	</a:t>
            </a:r>
            <a:r>
              <a:rPr lang="zh-TW" altLang="en-US" sz="2400" dirty="0">
                <a:solidFill>
                  <a:srgbClr val="0F0F0F"/>
                </a:solidFill>
                <a:latin typeface="STZhongsong" panose="02010600040101010101" pitchFamily="2" charset="-122"/>
                <a:ea typeface="STZhongsong" panose="02010600040101010101" pitchFamily="2" charset="-122"/>
              </a:rPr>
              <a:t>傳統時間序列模型對於非定性 </a:t>
            </a:r>
            <a:r>
              <a:rPr lang="en-US" altLang="zh-TW" sz="2400" dirty="0">
                <a:solidFill>
                  <a:srgbClr val="0F0F0F"/>
                </a:solidFill>
                <a:latin typeface="STZhongsong" panose="02010600040101010101" pitchFamily="2" charset="-122"/>
                <a:ea typeface="STZhongsong" panose="02010600040101010101" pitchFamily="2" charset="-122"/>
              </a:rPr>
              <a:t>(non-stationary)</a:t>
            </a:r>
            <a:r>
              <a:rPr lang="zh-TW" altLang="en-US" sz="2400" dirty="0">
                <a:solidFill>
                  <a:srgbClr val="0F0F0F"/>
                </a:solidFill>
                <a:latin typeface="STZhongsong" panose="02010600040101010101" pitchFamily="2" charset="-122"/>
                <a:ea typeface="STZhongsong" panose="02010600040101010101" pitchFamily="2" charset="-122"/>
              </a:rPr>
              <a:t>時間序列的處理，需先經由轉換式如計算差分</a:t>
            </a:r>
            <a:r>
              <a:rPr lang="en-US" altLang="zh-TW" sz="2400" dirty="0">
                <a:solidFill>
                  <a:srgbClr val="0F0F0F"/>
                </a:solidFill>
                <a:latin typeface="STZhongsong" panose="02010600040101010101" pitchFamily="2" charset="-122"/>
                <a:ea typeface="STZhongsong" panose="02010600040101010101" pitchFamily="2" charset="-122"/>
              </a:rPr>
              <a:t>(differences)</a:t>
            </a:r>
            <a:r>
              <a:rPr lang="zh-TW" altLang="en-US" sz="2400" dirty="0">
                <a:solidFill>
                  <a:srgbClr val="0F0F0F"/>
                </a:solidFill>
                <a:latin typeface="STZhongsong" panose="02010600040101010101" pitchFamily="2" charset="-122"/>
                <a:ea typeface="STZhongsong" panose="02010600040101010101" pitchFamily="2" charset="-122"/>
              </a:rPr>
              <a:t>、報酬率</a:t>
            </a:r>
            <a:r>
              <a:rPr lang="en-US" altLang="zh-TW" sz="2400" dirty="0">
                <a:solidFill>
                  <a:srgbClr val="0F0F0F"/>
                </a:solidFill>
                <a:latin typeface="STZhongsong" panose="02010600040101010101" pitchFamily="2" charset="-122"/>
                <a:ea typeface="STZhongsong" panose="02010600040101010101" pitchFamily="2" charset="-122"/>
              </a:rPr>
              <a:t>(return)</a:t>
            </a:r>
            <a:r>
              <a:rPr lang="zh-TW" altLang="en-US" sz="2400" dirty="0">
                <a:solidFill>
                  <a:srgbClr val="0F0F0F"/>
                </a:solidFill>
                <a:latin typeface="STZhongsong" panose="02010600040101010101" pitchFamily="2" charset="-122"/>
                <a:ea typeface="STZhongsong" panose="02010600040101010101" pitchFamily="2" charset="-122"/>
              </a:rPr>
              <a:t>、對數轉換</a:t>
            </a:r>
            <a:r>
              <a:rPr lang="en-US" altLang="zh-TW" sz="2400" dirty="0">
                <a:solidFill>
                  <a:srgbClr val="0F0F0F"/>
                </a:solidFill>
                <a:latin typeface="STZhongsong" panose="02010600040101010101" pitchFamily="2" charset="-122"/>
                <a:ea typeface="STZhongsong" panose="02010600040101010101" pitchFamily="2" charset="-122"/>
              </a:rPr>
              <a:t>(logarithmic transformation)</a:t>
            </a:r>
            <a:r>
              <a:rPr lang="zh-TW" altLang="en-US" sz="2400" dirty="0">
                <a:solidFill>
                  <a:srgbClr val="0F0F0F"/>
                </a:solidFill>
                <a:latin typeface="STZhongsong" panose="02010600040101010101" pitchFamily="2" charset="-122"/>
                <a:ea typeface="STZhongsong" panose="02010600040101010101" pitchFamily="2" charset="-122"/>
              </a:rPr>
              <a:t>或 </a:t>
            </a:r>
            <a:r>
              <a:rPr lang="en-US" altLang="zh-TW" sz="2400" dirty="0">
                <a:solidFill>
                  <a:srgbClr val="0F0F0F"/>
                </a:solidFill>
                <a:latin typeface="STZhongsong" panose="02010600040101010101" pitchFamily="2" charset="-122"/>
                <a:ea typeface="STZhongsong" panose="02010600040101010101" pitchFamily="2" charset="-122"/>
              </a:rPr>
              <a:t>Box-Cox </a:t>
            </a:r>
            <a:r>
              <a:rPr lang="zh-TW" altLang="en-US" sz="2400" dirty="0">
                <a:solidFill>
                  <a:srgbClr val="0F0F0F"/>
                </a:solidFill>
                <a:latin typeface="STZhongsong" panose="02010600040101010101" pitchFamily="2" charset="-122"/>
                <a:ea typeface="STZhongsong" panose="02010600040101010101" pitchFamily="2" charset="-122"/>
              </a:rPr>
              <a:t>轉換，使原本非定性的時間序列轉換成定性的，然後就能使用傳統的分析方法。</a:t>
            </a:r>
            <a:endParaRPr lang="zh-TW" altLang="en-US" sz="2400" dirty="0">
              <a:latin typeface="STZhongsong" panose="02010600040101010101" pitchFamily="2" charset="-122"/>
              <a:ea typeface="STZhongsong" panose="02010600040101010101" pitchFamily="2" charset="-122"/>
            </a:endParaRPr>
          </a:p>
        </p:txBody>
      </p:sp>
    </p:spTree>
    <p:extLst>
      <p:ext uri="{BB962C8B-B14F-4D97-AF65-F5344CB8AC3E}">
        <p14:creationId xmlns:p14="http://schemas.microsoft.com/office/powerpoint/2010/main" val="31419030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Introduction</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矩形 1">
            <a:extLst>
              <a:ext uri="{FF2B5EF4-FFF2-40B4-BE49-F238E27FC236}">
                <a16:creationId xmlns:a16="http://schemas.microsoft.com/office/drawing/2014/main" id="{46959ED3-FAAD-45A8-A83B-51D937297E5F}"/>
              </a:ext>
            </a:extLst>
          </p:cNvPr>
          <p:cNvSpPr/>
          <p:nvPr/>
        </p:nvSpPr>
        <p:spPr>
          <a:xfrm>
            <a:off x="884636" y="2416630"/>
            <a:ext cx="10054606" cy="3046988"/>
          </a:xfrm>
          <a:prstGeom prst="rect">
            <a:avLst/>
          </a:prstGeom>
        </p:spPr>
        <p:txBody>
          <a:bodyPr wrap="square">
            <a:spAutoFit/>
          </a:bodyPr>
          <a:lstStyle/>
          <a:p>
            <a:r>
              <a:rPr lang="en-US" altLang="zh-TW" sz="2400" dirty="0">
                <a:solidFill>
                  <a:srgbClr val="0F0F0F"/>
                </a:solidFill>
                <a:latin typeface="STZhongsong" panose="02010600040101010101" pitchFamily="2" charset="-122"/>
                <a:ea typeface="STZhongsong" panose="02010600040101010101" pitchFamily="2" charset="-122"/>
              </a:rPr>
              <a:t>	</a:t>
            </a:r>
            <a:r>
              <a:rPr lang="zh-TW" altLang="en-US" sz="2400" dirty="0">
                <a:solidFill>
                  <a:srgbClr val="0F0F0F"/>
                </a:solidFill>
                <a:latin typeface="STZhongsong" panose="02010600040101010101" pitchFamily="2" charset="-122"/>
                <a:ea typeface="STZhongsong" panose="02010600040101010101" pitchFamily="2" charset="-122"/>
              </a:rPr>
              <a:t>然而時間序列經由轉換後可能會失去原有的性質，或失去原始資料對於尺度大小的敏感性，也可能放大原本訊號中的雜訊。</a:t>
            </a:r>
            <a:endParaRPr lang="en-US" altLang="zh-TW" sz="2400" dirty="0">
              <a:solidFill>
                <a:srgbClr val="0F0F0F"/>
              </a:solidFill>
              <a:latin typeface="STZhongsong" panose="02010600040101010101" pitchFamily="2" charset="-122"/>
              <a:ea typeface="STZhongsong" panose="02010600040101010101" pitchFamily="2" charset="-122"/>
            </a:endParaRPr>
          </a:p>
          <a:p>
            <a:endParaRPr lang="en-US" altLang="zh-TW" sz="2400" dirty="0">
              <a:solidFill>
                <a:srgbClr val="0F0F0F"/>
              </a:solidFill>
              <a:latin typeface="STZhongsong" panose="02010600040101010101" pitchFamily="2" charset="-122"/>
              <a:ea typeface="STZhongsong" panose="02010600040101010101" pitchFamily="2" charset="-122"/>
            </a:endParaRPr>
          </a:p>
          <a:p>
            <a:r>
              <a:rPr lang="en-US" altLang="zh-TW" sz="2400" dirty="0">
                <a:solidFill>
                  <a:srgbClr val="0F0F0F"/>
                </a:solidFill>
                <a:latin typeface="STZhongsong" panose="02010600040101010101" pitchFamily="2" charset="-122"/>
                <a:ea typeface="STZhongsong" panose="02010600040101010101" pitchFamily="2" charset="-122"/>
              </a:rPr>
              <a:t>	</a:t>
            </a:r>
            <a:r>
              <a:rPr lang="zh-TW" altLang="en-US" sz="2400" dirty="0">
                <a:solidFill>
                  <a:srgbClr val="0F0F0F"/>
                </a:solidFill>
                <a:latin typeface="STZhongsong" panose="02010600040101010101" pitchFamily="2" charset="-122"/>
                <a:ea typeface="STZhongsong" panose="02010600040101010101" pitchFamily="2" charset="-122"/>
              </a:rPr>
              <a:t>近年來隨著人工智慧的興起以及電腦計算效率的提升，計量預測法 </a:t>
            </a:r>
            <a:r>
              <a:rPr lang="en-US" altLang="zh-TW" sz="2400" dirty="0">
                <a:solidFill>
                  <a:srgbClr val="0F0F0F"/>
                </a:solidFill>
                <a:latin typeface="STZhongsong" panose="02010600040101010101" pitchFamily="2" charset="-122"/>
                <a:ea typeface="STZhongsong" panose="02010600040101010101" pitchFamily="2" charset="-122"/>
              </a:rPr>
              <a:t>(quantitative forecasting techniques)</a:t>
            </a:r>
            <a:r>
              <a:rPr lang="zh-TW" altLang="en-US" sz="2400" dirty="0">
                <a:solidFill>
                  <a:srgbClr val="0F0F0F"/>
                </a:solidFill>
                <a:latin typeface="STZhongsong" panose="02010600040101010101" pitchFamily="2" charset="-122"/>
                <a:ea typeface="STZhongsong" panose="02010600040101010101" pitchFamily="2" charset="-122"/>
              </a:rPr>
              <a:t>中利用輸入輸出值間的關係</a:t>
            </a:r>
            <a:r>
              <a:rPr lang="en-US" altLang="zh-TW" sz="2400" dirty="0">
                <a:solidFill>
                  <a:srgbClr val="0F0F0F"/>
                </a:solidFill>
                <a:latin typeface="STZhongsong" panose="02010600040101010101" pitchFamily="2" charset="-122"/>
                <a:ea typeface="STZhongsong" panose="02010600040101010101" pitchFamily="2" charset="-122"/>
              </a:rPr>
              <a:t>(cause-result relationship)</a:t>
            </a:r>
            <a:r>
              <a:rPr lang="zh-TW" altLang="en-US" sz="2400" dirty="0">
                <a:solidFill>
                  <a:srgbClr val="0F0F0F"/>
                </a:solidFill>
                <a:latin typeface="STZhongsong" panose="02010600040101010101" pitchFamily="2" charset="-122"/>
                <a:ea typeface="STZhongsong" panose="02010600040101010101" pitchFamily="2" charset="-122"/>
              </a:rPr>
              <a:t>發展出的起因模型 </a:t>
            </a:r>
            <a:r>
              <a:rPr lang="en-US" altLang="zh-TW" sz="2400" dirty="0">
                <a:solidFill>
                  <a:srgbClr val="0F0F0F"/>
                </a:solidFill>
                <a:latin typeface="STZhongsong" panose="02010600040101010101" pitchFamily="2" charset="-122"/>
                <a:ea typeface="STZhongsong" panose="02010600040101010101" pitchFamily="2" charset="-122"/>
              </a:rPr>
              <a:t>(cause model )</a:t>
            </a:r>
            <a:r>
              <a:rPr lang="zh-TW" altLang="en-US" sz="2400" dirty="0">
                <a:solidFill>
                  <a:srgbClr val="0F0F0F"/>
                </a:solidFill>
                <a:latin typeface="STZhongsong" panose="02010600040101010101" pitchFamily="2" charset="-122"/>
                <a:ea typeface="STZhongsong" panose="02010600040101010101" pitchFamily="2" charset="-122"/>
              </a:rPr>
              <a:t>，為時序分析法注入了一股新血 ，提供另一種異於傳統模型的思維，也提供跨領域創新研究一個發展的機會。</a:t>
            </a:r>
            <a:endParaRPr lang="zh-TW" altLang="en-US" sz="2400" dirty="0">
              <a:latin typeface="STZhongsong" panose="02010600040101010101" pitchFamily="2" charset="-122"/>
              <a:ea typeface="STZhongsong" panose="02010600040101010101" pitchFamily="2" charset="-122"/>
            </a:endParaRPr>
          </a:p>
        </p:txBody>
      </p:sp>
    </p:spTree>
    <p:extLst>
      <p:ext uri="{BB962C8B-B14F-4D97-AF65-F5344CB8AC3E}">
        <p14:creationId xmlns:p14="http://schemas.microsoft.com/office/powerpoint/2010/main" val="229314155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70B3FD-7F2C-6E07-9517-9FEA5AFC1A92}"/>
              </a:ext>
            </a:extLst>
          </p:cNvPr>
          <p:cNvSpPr/>
          <p:nvPr/>
        </p:nvSpPr>
        <p:spPr>
          <a:xfrm>
            <a:off x="-1"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A4232A-F0DD-064D-CC65-792974A07C1A}"/>
              </a:ext>
            </a:extLst>
          </p:cNvPr>
          <p:cNvSpPr txBox="1"/>
          <p:nvPr/>
        </p:nvSpPr>
        <p:spPr>
          <a:xfrm>
            <a:off x="884636" y="1071794"/>
            <a:ext cx="4106457" cy="558743"/>
          </a:xfrm>
          <a:prstGeom prst="rect">
            <a:avLst/>
          </a:prstGeom>
          <a:noFill/>
        </p:spPr>
        <p:txBody>
          <a:bodyPr wrap="square" rtlCol="0">
            <a:spAutoFit/>
          </a:bodyPr>
          <a:lstStyle/>
          <a:p>
            <a:pPr>
              <a:lnSpc>
                <a:spcPts val="3500"/>
              </a:lnSpc>
            </a:pPr>
            <a:r>
              <a:rPr lang="en-US" sz="4400" b="1" dirty="0">
                <a:solidFill>
                  <a:schemeClr val="bg1"/>
                </a:solidFill>
                <a:latin typeface="Open Sans Light" panose="020B0306030504020204"/>
                <a:ea typeface="Open Sans bold" panose="020B0806030504020204" pitchFamily="34" charset="0"/>
                <a:cs typeface="Poppins" panose="00000500000000000000" pitchFamily="2" charset="0"/>
              </a:rPr>
              <a:t>Introduction</a:t>
            </a:r>
          </a:p>
        </p:txBody>
      </p:sp>
      <p:grpSp>
        <p:nvGrpSpPr>
          <p:cNvPr id="7" name="Group 6">
            <a:extLst>
              <a:ext uri="{FF2B5EF4-FFF2-40B4-BE49-F238E27FC236}">
                <a16:creationId xmlns:a16="http://schemas.microsoft.com/office/drawing/2014/main" id="{84B2F0F4-F6BA-4E9E-2291-E5D0619DB5FA}"/>
              </a:ext>
            </a:extLst>
          </p:cNvPr>
          <p:cNvGrpSpPr/>
          <p:nvPr/>
        </p:nvGrpSpPr>
        <p:grpSpPr>
          <a:xfrm>
            <a:off x="6913961" y="1111356"/>
            <a:ext cx="4025281" cy="462050"/>
            <a:chOff x="6913961" y="1343920"/>
            <a:chExt cx="4025281" cy="462050"/>
          </a:xfrm>
        </p:grpSpPr>
        <p:sp>
          <p:nvSpPr>
            <p:cNvPr id="8" name="TextBox 7">
              <a:extLst>
                <a:ext uri="{FF2B5EF4-FFF2-40B4-BE49-F238E27FC236}">
                  <a16:creationId xmlns:a16="http://schemas.microsoft.com/office/drawing/2014/main" id="{7198E12B-D8FB-EF25-DDEF-ACDCBBB64895}"/>
                </a:ext>
              </a:extLst>
            </p:cNvPr>
            <p:cNvSpPr txBox="1"/>
            <p:nvPr/>
          </p:nvSpPr>
          <p:spPr>
            <a:xfrm>
              <a:off x="6971111" y="1343920"/>
              <a:ext cx="3968131" cy="462050"/>
            </a:xfrm>
            <a:prstGeom prst="rect">
              <a:avLst/>
            </a:prstGeom>
            <a:noFill/>
          </p:spPr>
          <p:txBody>
            <a:bodyPr wrap="square" rtlCol="0">
              <a:spAutoFit/>
            </a:bodyPr>
            <a:lstStyle/>
            <a:p>
              <a:pPr>
                <a:lnSpc>
                  <a:spcPts val="1500"/>
                </a:lnSpc>
              </a:pPr>
              <a:r>
                <a:rPr lang="en-US" altLang="zh-TW"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Prediction of Stock Market Price using Hybrid of Wavelet Transform and Artificial Neural Network </a:t>
              </a:r>
            </a:p>
          </p:txBody>
        </p:sp>
        <p:cxnSp>
          <p:nvCxnSpPr>
            <p:cNvPr id="9" name="Straight Connector 8">
              <a:extLst>
                <a:ext uri="{FF2B5EF4-FFF2-40B4-BE49-F238E27FC236}">
                  <a16:creationId xmlns:a16="http://schemas.microsoft.com/office/drawing/2014/main" id="{B5841AC0-FD38-10D5-D6CB-20A20504E387}"/>
                </a:ext>
              </a:extLst>
            </p:cNvPr>
            <p:cNvCxnSpPr>
              <a:cxnSpLocks/>
            </p:cNvCxnSpPr>
            <p:nvPr/>
          </p:nvCxnSpPr>
          <p:spPr>
            <a:xfrm>
              <a:off x="6913961" y="1360698"/>
              <a:ext cx="0" cy="428494"/>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1B3E2FFD-5651-488E-8491-210300E621B5}"/>
              </a:ext>
            </a:extLst>
          </p:cNvPr>
          <p:cNvSpPr/>
          <p:nvPr/>
        </p:nvSpPr>
        <p:spPr>
          <a:xfrm>
            <a:off x="0" y="1888761"/>
            <a:ext cx="12192000" cy="4339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矩形 1">
            <a:extLst>
              <a:ext uri="{FF2B5EF4-FFF2-40B4-BE49-F238E27FC236}">
                <a16:creationId xmlns:a16="http://schemas.microsoft.com/office/drawing/2014/main" id="{038FD697-8962-45E2-8562-1725359888C2}"/>
              </a:ext>
            </a:extLst>
          </p:cNvPr>
          <p:cNvSpPr/>
          <p:nvPr/>
        </p:nvSpPr>
        <p:spPr>
          <a:xfrm>
            <a:off x="884636" y="2165760"/>
            <a:ext cx="10054606" cy="3785652"/>
          </a:xfrm>
          <a:prstGeom prst="rect">
            <a:avLst/>
          </a:prstGeom>
        </p:spPr>
        <p:txBody>
          <a:bodyPr wrap="square">
            <a:spAutoFit/>
          </a:bodyPr>
          <a:lstStyle/>
          <a:p>
            <a:r>
              <a:rPr lang="en-US" altLang="zh-TW" sz="2400" dirty="0">
                <a:solidFill>
                  <a:srgbClr val="0F0F0F"/>
                </a:solidFill>
                <a:latin typeface="STZhongsong" panose="02010600040101010101" pitchFamily="2" charset="-122"/>
                <a:ea typeface="STZhongsong" panose="02010600040101010101" pitchFamily="2" charset="-122"/>
              </a:rPr>
              <a:t>	</a:t>
            </a:r>
            <a:r>
              <a:rPr lang="zh-TW" altLang="en-US" sz="2400" dirty="0">
                <a:solidFill>
                  <a:srgbClr val="0F0F0F"/>
                </a:solidFill>
                <a:latin typeface="STZhongsong" panose="02010600040101010101" pitchFamily="2" charset="-122"/>
                <a:ea typeface="STZhongsong" panose="02010600040101010101" pitchFamily="2" charset="-122"/>
              </a:rPr>
              <a:t>有越來越多的研究，利用人工智慧</a:t>
            </a:r>
            <a:r>
              <a:rPr lang="en-US" altLang="zh-TW" sz="2400" dirty="0">
                <a:solidFill>
                  <a:srgbClr val="0F0F0F"/>
                </a:solidFill>
                <a:latin typeface="STZhongsong" panose="02010600040101010101" pitchFamily="2" charset="-122"/>
                <a:ea typeface="STZhongsong" panose="02010600040101010101" pitchFamily="2" charset="-122"/>
              </a:rPr>
              <a:t>(artificial intelligence)</a:t>
            </a:r>
            <a:r>
              <a:rPr lang="zh-TW" altLang="en-US" sz="2400" dirty="0">
                <a:solidFill>
                  <a:srgbClr val="0F0F0F"/>
                </a:solidFill>
                <a:latin typeface="STZhongsong" panose="02010600040101010101" pitchFamily="2" charset="-122"/>
                <a:ea typeface="STZhongsong" panose="02010600040101010101" pitchFamily="2" charset="-122"/>
              </a:rPr>
              <a:t>來建立分析預測的模型，這些研究結合了類神經網路和其他相關的技術來預測有時序性質的金融市場，包含股市趨勢預測、投資管理系統、證券交易決策支援系統，以及經濟時間序列等方面。</a:t>
            </a:r>
            <a:endParaRPr lang="en-US" altLang="zh-TW" sz="2400" dirty="0">
              <a:solidFill>
                <a:srgbClr val="0F0F0F"/>
              </a:solidFill>
              <a:latin typeface="STZhongsong" panose="02010600040101010101" pitchFamily="2" charset="-122"/>
              <a:ea typeface="STZhongsong" panose="02010600040101010101" pitchFamily="2" charset="-122"/>
            </a:endParaRPr>
          </a:p>
          <a:p>
            <a:endParaRPr lang="en-US" altLang="zh-TW" sz="2400" dirty="0">
              <a:solidFill>
                <a:srgbClr val="0F0F0F"/>
              </a:solidFill>
              <a:latin typeface="STZhongsong" panose="02010600040101010101" pitchFamily="2" charset="-122"/>
              <a:ea typeface="STZhongsong" panose="02010600040101010101" pitchFamily="2" charset="-122"/>
            </a:endParaRPr>
          </a:p>
          <a:p>
            <a:r>
              <a:rPr lang="en-US" altLang="zh-TW" sz="2400" dirty="0">
                <a:latin typeface="STZhongsong" panose="02010600040101010101" pitchFamily="2" charset="-122"/>
                <a:ea typeface="STZhongsong" panose="02010600040101010101" pitchFamily="2" charset="-122"/>
              </a:rPr>
              <a:t>	</a:t>
            </a:r>
            <a:r>
              <a:rPr lang="zh-TW" altLang="en-US" sz="2400" dirty="0">
                <a:latin typeface="STZhongsong" panose="02010600040101010101" pitchFamily="2" charset="-122"/>
                <a:ea typeface="STZhongsong" panose="02010600040101010101" pitchFamily="2" charset="-122"/>
              </a:rPr>
              <a:t>然而，在實際應用中，類神經網路存在一些缺點。其中，網路拓樸（</a:t>
            </a:r>
            <a:r>
              <a:rPr lang="en-US" altLang="zh-TW" sz="2400" dirty="0">
                <a:latin typeface="STZhongsong" panose="02010600040101010101" pitchFamily="2" charset="-122"/>
                <a:ea typeface="STZhongsong" panose="02010600040101010101" pitchFamily="2" charset="-122"/>
              </a:rPr>
              <a:t>network topology</a:t>
            </a:r>
            <a:r>
              <a:rPr lang="zh-TW" altLang="en-US" sz="2400" dirty="0">
                <a:latin typeface="STZhongsong" panose="02010600040101010101" pitchFamily="2" charset="-122"/>
                <a:ea typeface="STZhongsong" panose="02010600040101010101" pitchFamily="2" charset="-122"/>
              </a:rPr>
              <a:t>）的決定相對複雜，包括隱藏層數和節點數的選擇，通常需要依賴</a:t>
            </a:r>
            <a:r>
              <a:rPr lang="en-US" altLang="zh-TW" sz="2400" dirty="0">
                <a:latin typeface="STZhongsong" panose="02010600040101010101" pitchFamily="2" charset="-122"/>
                <a:ea typeface="STZhongsong" panose="02010600040101010101" pitchFamily="2" charset="-122"/>
              </a:rPr>
              <a:t>try and error</a:t>
            </a:r>
            <a:r>
              <a:rPr lang="zh-TW" altLang="en-US" sz="2400" dirty="0">
                <a:latin typeface="STZhongsong" panose="02010600040101010101" pitchFamily="2" charset="-122"/>
                <a:ea typeface="STZhongsong" panose="02010600040101010101" pitchFamily="2" charset="-122"/>
              </a:rPr>
              <a:t>或經驗法則，且類神經網路的學習運算時間相對較長，為了進一步提升預測品質，學者便使用</a:t>
            </a:r>
            <a:r>
              <a:rPr lang="zh-TW" altLang="en-US" sz="2400" dirty="0">
                <a:solidFill>
                  <a:srgbClr val="0F0F0F"/>
                </a:solidFill>
                <a:latin typeface="STZhongsong" panose="02010600040101010101" pitchFamily="2" charset="-122"/>
                <a:ea typeface="STZhongsong" panose="02010600040101010101" pitchFamily="2" charset="-122"/>
              </a:rPr>
              <a:t>小波轉換的時域尺度高解析的性質與類神經網路結合來進行研究</a:t>
            </a:r>
            <a:r>
              <a:rPr lang="zh-TW" altLang="en-US" sz="2400" dirty="0">
                <a:latin typeface="STZhongsong" panose="02010600040101010101" pitchFamily="2" charset="-122"/>
                <a:ea typeface="STZhongsong" panose="02010600040101010101" pitchFamily="2" charset="-122"/>
              </a:rPr>
              <a:t>。</a:t>
            </a:r>
          </a:p>
        </p:txBody>
      </p:sp>
    </p:spTree>
    <p:extLst>
      <p:ext uri="{BB962C8B-B14F-4D97-AF65-F5344CB8AC3E}">
        <p14:creationId xmlns:p14="http://schemas.microsoft.com/office/powerpoint/2010/main" val="412475391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3509</Words>
  <Application>Microsoft Office PowerPoint</Application>
  <PresentationFormat>寬螢幕</PresentationFormat>
  <Paragraphs>263</Paragraphs>
  <Slides>33</Slides>
  <Notes>27</Notes>
  <HiddenSlides>0</HiddenSlides>
  <MMClips>0</MMClips>
  <ScaleCrop>false</ScaleCrop>
  <HeadingPairs>
    <vt:vector size="6" baseType="variant">
      <vt:variant>
        <vt:lpstr>使用字型</vt:lpstr>
      </vt:variant>
      <vt:variant>
        <vt:i4>18</vt:i4>
      </vt:variant>
      <vt:variant>
        <vt:lpstr>佈景主題</vt:lpstr>
      </vt:variant>
      <vt:variant>
        <vt:i4>1</vt:i4>
      </vt:variant>
      <vt:variant>
        <vt:lpstr>投影片標題</vt:lpstr>
      </vt:variant>
      <vt:variant>
        <vt:i4>33</vt:i4>
      </vt:variant>
    </vt:vector>
  </HeadingPairs>
  <TitlesOfParts>
    <vt:vector size="52" baseType="lpstr">
      <vt:lpstr>ElsevierSans</vt:lpstr>
      <vt:lpstr>Open Sans bold</vt:lpstr>
      <vt:lpstr>Open Sans Light</vt:lpstr>
      <vt:lpstr>Open Sans regular</vt:lpstr>
      <vt:lpstr>Poppins</vt:lpstr>
      <vt:lpstr>SentyWen</vt:lpstr>
      <vt:lpstr>SimSun</vt:lpstr>
      <vt:lpstr>STZhongsong</vt:lpstr>
      <vt:lpstr>新細明體</vt:lpstr>
      <vt:lpstr>標楷體</vt:lpstr>
      <vt:lpstr>Arial</vt:lpstr>
      <vt:lpstr>Arial Narrow</vt:lpstr>
      <vt:lpstr>Calibri</vt:lpstr>
      <vt:lpstr>Calibri Light</vt:lpstr>
      <vt:lpstr>Cambria Math</vt:lpstr>
      <vt:lpstr>Myanmar Text</vt:lpstr>
      <vt:lpstr>Sitka Display Semibold</vt:lpstr>
      <vt:lpstr>Times New Roman</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 COMPUTER</dc:creator>
  <cp:lastModifiedBy>王煜竑</cp:lastModifiedBy>
  <cp:revision>482</cp:revision>
  <dcterms:created xsi:type="dcterms:W3CDTF">2021-01-07T05:51:30Z</dcterms:created>
  <dcterms:modified xsi:type="dcterms:W3CDTF">2023-12-21T15:57:48Z</dcterms:modified>
</cp:coreProperties>
</file>