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6"/>
  </p:notesMasterIdLst>
  <p:sldIdLst>
    <p:sldId id="298" r:id="rId5"/>
    <p:sldId id="260" r:id="rId6"/>
    <p:sldId id="283" r:id="rId7"/>
    <p:sldId id="262" r:id="rId8"/>
    <p:sldId id="296" r:id="rId9"/>
    <p:sldId id="284" r:id="rId10"/>
    <p:sldId id="265" r:id="rId11"/>
    <p:sldId id="270" r:id="rId12"/>
    <p:sldId id="271" r:id="rId13"/>
    <p:sldId id="272" r:id="rId14"/>
    <p:sldId id="280" r:id="rId15"/>
    <p:sldId id="266" r:id="rId16"/>
    <p:sldId id="264" r:id="rId17"/>
    <p:sldId id="263" r:id="rId18"/>
    <p:sldId id="267" r:id="rId19"/>
    <p:sldId id="285" r:id="rId20"/>
    <p:sldId id="268" r:id="rId21"/>
    <p:sldId id="299" r:id="rId22"/>
    <p:sldId id="286" r:id="rId23"/>
    <p:sldId id="274" r:id="rId24"/>
    <p:sldId id="269" r:id="rId25"/>
    <p:sldId id="273" r:id="rId26"/>
    <p:sldId id="281" r:id="rId27"/>
    <p:sldId id="275" r:id="rId28"/>
    <p:sldId id="276" r:id="rId29"/>
    <p:sldId id="277" r:id="rId30"/>
    <p:sldId id="278" r:id="rId31"/>
    <p:sldId id="279" r:id="rId32"/>
    <p:sldId id="300" r:id="rId33"/>
    <p:sldId id="282" r:id="rId34"/>
    <p:sldId id="297" r:id="rId3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454"/>
    <a:srgbClr val="1E1504"/>
    <a:srgbClr val="3F2D09"/>
    <a:srgbClr val="573E0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83893" autoAdjust="0"/>
  </p:normalViewPr>
  <p:slideViewPr>
    <p:cSldViewPr>
      <p:cViewPr varScale="1">
        <p:scale>
          <a:sx n="72" d="100"/>
          <a:sy n="72" d="100"/>
        </p:scale>
        <p:origin x="176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9-10-01T03:57:54.359"/>
    </inkml:context>
    <inkml:brush xml:id="br0">
      <inkml:brushProperty name="width" value="0.05292" units="cm"/>
      <inkml:brushProperty name="height" value="0.05292" units="cm"/>
      <inkml:brushProperty name="color" value="#FF6600"/>
      <inkml:brushProperty name="fitToCurve" value="1"/>
      <inkml:brushProperty name="ignorePressure" value="1"/>
    </inkml:brush>
  </inkml:definitions>
  <inkml:trace contextRef="#ctx0" brushRef="#br0">25 0 20,'0'0'19,"-10"0"-1,10 0-1,0 0-2,0 0-4,-7 9-8,7-9-20,0 0-6,0 0-1,-8 16-2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A5F3A-18A4-4190-AEBB-14CDCF2CE97D}" type="datetimeFigureOut">
              <a:rPr lang="zh-TW" altLang="en-US" smtClean="0"/>
              <a:t>2021/1/21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477F1-6D74-42AB-AB3A-53508B8098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203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477F1-6D74-42AB-AB3A-53508B80984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5190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477F1-6D74-42AB-AB3A-53508B80984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7846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477F1-6D74-42AB-AB3A-53508B80984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2250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477F1-6D74-42AB-AB3A-53508B809841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038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477F1-6D74-42AB-AB3A-53508B80984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3154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477F1-6D74-42AB-AB3A-53508B80984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1314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477F1-6D74-42AB-AB3A-53508B80984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6375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477F1-6D74-42AB-AB3A-53508B80984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4531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477F1-6D74-42AB-AB3A-53508B80984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4222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477F1-6D74-42AB-AB3A-53508B809841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4985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477F1-6D74-42AB-AB3A-53508B809841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9227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477F1-6D74-42AB-AB3A-53508B80984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3770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477F1-6D74-42AB-AB3A-53508B80984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47123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477F1-6D74-42AB-AB3A-53508B809841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91562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477F1-6D74-42AB-AB3A-53508B809841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78810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477F1-6D74-42AB-AB3A-53508B809841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0852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477F1-6D74-42AB-AB3A-53508B809841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48232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477F1-6D74-42AB-AB3A-53508B809841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14934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477F1-6D74-42AB-AB3A-53508B809841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1666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477F1-6D74-42AB-AB3A-53508B809841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90825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/*///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477F1-6D74-42AB-AB3A-53508B809841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863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477F1-6D74-42AB-AB3A-53508B80984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507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477F1-6D74-42AB-AB3A-53508B80984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3411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477F1-6D74-42AB-AB3A-53508B80984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701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477F1-6D74-42AB-AB3A-53508B80984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5942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477F1-6D74-42AB-AB3A-53508B80984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1883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477F1-6D74-42AB-AB3A-53508B809841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5911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477F1-6D74-42AB-AB3A-53508B80984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190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589240"/>
            <a:ext cx="9144000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Rectangle 2"/>
          <p:cNvSpPr>
            <a:spLocks noChangeArrowheads="1"/>
          </p:cNvSpPr>
          <p:nvPr userDrawn="1"/>
        </p:nvSpPr>
        <p:spPr bwMode="auto">
          <a:xfrm>
            <a:off x="0" y="2645552"/>
            <a:ext cx="9144000" cy="6336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0" lang="zh-TW" altLang="en-US" sz="800">
              <a:latin typeface="Times New Roman" pitchFamily="18" charset="0"/>
            </a:endParaRPr>
          </a:p>
        </p:txBody>
      </p:sp>
      <p:sp>
        <p:nvSpPr>
          <p:cNvPr id="12" name="標題 1"/>
          <p:cNvSpPr>
            <a:spLocks noGrp="1"/>
          </p:cNvSpPr>
          <p:nvPr>
            <p:ph type="ctrTitle" hasCustomPrompt="1"/>
          </p:nvPr>
        </p:nvSpPr>
        <p:spPr>
          <a:xfrm>
            <a:off x="683568" y="548680"/>
            <a:ext cx="7772400" cy="1800200"/>
          </a:xfrm>
        </p:spPr>
        <p:txBody>
          <a:bodyPr>
            <a:normAutofit/>
          </a:bodyPr>
          <a:lstStyle>
            <a:lvl1pPr>
              <a:defRPr b="1">
                <a:solidFill>
                  <a:srgbClr val="001454"/>
                </a:solidFill>
              </a:defRPr>
            </a:lvl1pPr>
          </a:lstStyle>
          <a:p>
            <a:r>
              <a:rPr lang="en-US" altLang="zh-TW" sz="4000" dirty="0"/>
              <a:t>Title</a:t>
            </a:r>
            <a:endParaRPr lang="zh-TW" altLang="en-US" sz="4000" dirty="0"/>
          </a:p>
        </p:txBody>
      </p:sp>
      <p:sp>
        <p:nvSpPr>
          <p:cNvPr id="1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369368" y="2996952"/>
            <a:ext cx="6400800" cy="576064"/>
          </a:xfrm>
        </p:spPr>
        <p:txBody>
          <a:bodyPr anchor="ctr"/>
          <a:lstStyle>
            <a:lvl1pPr marL="0" indent="0" algn="ctr">
              <a:buNone/>
              <a:defRPr b="1" baseline="0">
                <a:solidFill>
                  <a:srgbClr val="001454"/>
                </a:solidFill>
              </a:defRPr>
            </a:lvl1pPr>
          </a:lstStyle>
          <a:p>
            <a:r>
              <a:rPr lang="en-US" altLang="zh-TW" dirty="0">
                <a:solidFill>
                  <a:schemeClr val="tx1"/>
                </a:solidFill>
              </a:rPr>
              <a:t>Speaker’s Name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525344"/>
            <a:ext cx="9144000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1454"/>
                </a:solidFill>
              </a:defRPr>
            </a:lvl1pPr>
          </a:lstStyle>
          <a:p>
            <a:r>
              <a:rPr lang="en-US" altLang="zh-TW" dirty="0"/>
              <a:t>Headline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57200" y="1268760"/>
            <a:ext cx="8229600" cy="4968552"/>
          </a:xfrm>
        </p:spPr>
        <p:txBody>
          <a:bodyPr/>
          <a:lstStyle>
            <a:lvl1pPr marL="342900" indent="-342900">
              <a:buFont typeface="Wingdings" pitchFamily="2" charset="2"/>
              <a:buChar char=""/>
              <a:defRPr baseline="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>
                <a:solidFill>
                  <a:srgbClr val="001454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</a:lstStyle>
          <a:p>
            <a:pPr lvl="0"/>
            <a:r>
              <a:rPr lang="en-US" altLang="zh-TW" dirty="0"/>
              <a:t>Line 1 Character</a:t>
            </a:r>
            <a:endParaRPr lang="zh-TW" altLang="en-US" dirty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altLang="zh-TW" dirty="0"/>
              <a:t>Line 2 Character </a:t>
            </a:r>
            <a:endParaRPr lang="zh-TW" altLang="en-US" dirty="0"/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TW" dirty="0"/>
              <a:t>Line 3 Character</a:t>
            </a:r>
            <a:endParaRPr lang="zh-TW" altLang="en-US" dirty="0"/>
          </a:p>
          <a:p>
            <a:pPr lvl="2"/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686872" y="6520259"/>
            <a:ext cx="2133600" cy="365125"/>
          </a:xfrm>
        </p:spPr>
        <p:txBody>
          <a:bodyPr/>
          <a:lstStyle>
            <a:lvl1pPr>
              <a:defRPr sz="2000">
                <a:solidFill>
                  <a:srgbClr val="001454"/>
                </a:solidFill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980728"/>
            <a:ext cx="9144000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0" lang="zh-TW" altLang="en-US" sz="800">
              <a:latin typeface="Times New Roman" pitchFamily="18" charset="0"/>
            </a:endParaRPr>
          </a:p>
        </p:txBody>
      </p:sp>
      <p:sp>
        <p:nvSpPr>
          <p:cNvPr id="9" name="投影片編號版面配置區 5"/>
          <p:cNvSpPr txBox="1">
            <a:spLocks/>
          </p:cNvSpPr>
          <p:nvPr userDrawn="1"/>
        </p:nvSpPr>
        <p:spPr>
          <a:xfrm>
            <a:off x="341987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2000" kern="1200">
                <a:solidFill>
                  <a:srgbClr val="00145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dirty="0"/>
              <a:t>Line 1 Character</a:t>
            </a:r>
            <a:endParaRPr lang="zh-TW" altLang="en-US" dirty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altLang="zh-TW" dirty="0"/>
              <a:t>Line 2 Character </a:t>
            </a:r>
            <a:endParaRPr lang="zh-TW" altLang="en-US" dirty="0"/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TW" dirty="0"/>
              <a:t>Line 3 Character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sz="2800" kern="1200">
          <a:solidFill>
            <a:srgbClr val="001454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customXml" Target="../ink/ink1.x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標題 20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/>
              <a:t>Super-Resolution using Wavelet</a:t>
            </a:r>
            <a:endParaRPr lang="zh-TW" altLang="en-US" dirty="0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369368" y="3068960"/>
            <a:ext cx="6400800" cy="576064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CHIH-YUAN YEH</a:t>
            </a:r>
            <a:endParaRPr lang="zh-TW" altLang="en-US" dirty="0"/>
          </a:p>
        </p:txBody>
      </p:sp>
      <p:sp>
        <p:nvSpPr>
          <p:cNvPr id="17" name="副標題 2"/>
          <p:cNvSpPr txBox="1">
            <a:spLocks/>
          </p:cNvSpPr>
          <p:nvPr/>
        </p:nvSpPr>
        <p:spPr>
          <a:xfrm>
            <a:off x="1369368" y="4005064"/>
            <a:ext cx="64008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8" name="副標題 2"/>
          <p:cNvSpPr txBox="1">
            <a:spLocks/>
          </p:cNvSpPr>
          <p:nvPr/>
        </p:nvSpPr>
        <p:spPr>
          <a:xfrm>
            <a:off x="1369368" y="4626356"/>
            <a:ext cx="6400800" cy="612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solidFill>
                  <a:schemeClr val="tx1"/>
                </a:solidFill>
              </a:rPr>
              <a:t>Dec 3, 2020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9" name="副標題 2"/>
          <p:cNvSpPr txBox="1">
            <a:spLocks/>
          </p:cNvSpPr>
          <p:nvPr/>
        </p:nvSpPr>
        <p:spPr>
          <a:xfrm>
            <a:off x="1369368" y="4185084"/>
            <a:ext cx="6400800" cy="612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solidFill>
                  <a:schemeClr val="tx1"/>
                </a:solidFill>
              </a:rPr>
              <a:t>Paper Survey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02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Wavelet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50" y="1177677"/>
            <a:ext cx="7226300" cy="33528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4357712"/>
            <a:ext cx="29718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59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44CADC-8F9D-465A-A55C-024F617DC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en-US" altLang="zh-TW" dirty="0"/>
              <a:t>2D Inverse DWT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92B7E1-4201-465C-98AE-E579EE088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29E5C67-2C7D-43C8-8D18-06E550469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pic>
        <p:nvPicPr>
          <p:cNvPr id="1030" name="Picture 6" descr="「inverse wavelet transform」的圖片搜尋結果">
            <a:extLst>
              <a:ext uri="{FF2B5EF4-FFF2-40B4-BE49-F238E27FC236}">
                <a16:creationId xmlns:a16="http://schemas.microsoft.com/office/drawing/2014/main" id="{BD578D5F-0FED-43F9-A63F-A64C5B9970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7"/>
          <a:stretch/>
        </p:blipFill>
        <p:spPr bwMode="auto">
          <a:xfrm>
            <a:off x="717211" y="1124744"/>
            <a:ext cx="7709578" cy="518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392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15136" y="1083932"/>
            <a:ext cx="15843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原影像</a:t>
            </a:r>
            <a:endParaRPr lang="en-US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Pepper.bmp</a:t>
            </a:r>
            <a:endParaRPr lang="zh-TW" altLang="en-US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86573" y="4324019"/>
            <a:ext cx="15843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2-D DWT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的結果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998" y="147307"/>
            <a:ext cx="4781550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648" y="3381044"/>
            <a:ext cx="47815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2702698" y="4998707"/>
            <a:ext cx="4752975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V="1">
            <a:off x="4901386" y="3400094"/>
            <a:ext cx="0" cy="3167063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1839098" y="3531857"/>
            <a:ext cx="1150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0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1,</a:t>
            </a:r>
            <a:r>
              <a:rPr lang="en-US" altLang="zh-TW" sz="2000" i="1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575573" y="5743244"/>
            <a:ext cx="147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0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1,</a:t>
            </a:r>
            <a:r>
              <a:rPr lang="en-US" altLang="zh-TW" sz="2000" i="1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H</a:t>
            </a:r>
            <a:r>
              <a:rPr lang="en-US" altLang="zh-TW" sz="20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6793686" y="3633457"/>
            <a:ext cx="1711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0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1,</a:t>
            </a:r>
            <a:r>
              <a:rPr lang="en-US" altLang="zh-TW" sz="2000" i="1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H</a:t>
            </a:r>
            <a:r>
              <a:rPr lang="en-US" altLang="zh-TW" sz="20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6790511" y="5673394"/>
            <a:ext cx="1482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0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1,</a:t>
            </a:r>
            <a:r>
              <a:rPr lang="en-US" altLang="zh-TW" sz="2000" i="1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H</a:t>
            </a:r>
            <a:r>
              <a:rPr lang="en-US" altLang="zh-TW" sz="20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7411" y="3795382"/>
              <a:ext cx="9525" cy="9525"/>
            </p14:xfrm>
          </p:contentPart>
        </mc:Choice>
        <mc:Fallback xmlns="">
          <p:pic>
            <p:nvPicPr>
              <p:cNvPr id="26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7886" y="3785857"/>
                <a:ext cx="28575" cy="285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724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Super-Resolution using Wavelet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N. Nguyen and P. </a:t>
            </a:r>
            <a:r>
              <a:rPr lang="en-US" altLang="zh-TW" sz="2400" dirty="0" err="1"/>
              <a:t>Milanfar</a:t>
            </a:r>
            <a:r>
              <a:rPr lang="en-US" altLang="zh-TW" sz="2400" dirty="0"/>
              <a:t>, “An efficient wavelet-based algorithm for image </a:t>
            </a:r>
            <a:r>
              <a:rPr lang="en-US" altLang="zh-TW" sz="2400" dirty="0" err="1"/>
              <a:t>superresolution</a:t>
            </a:r>
            <a:r>
              <a:rPr lang="en-US" altLang="zh-TW" sz="2400" dirty="0"/>
              <a:t>,” in Image Processing. IEEE International Conference on, vol. 2, pp. 351–354, 2000.</a:t>
            </a:r>
          </a:p>
          <a:p>
            <a:r>
              <a:rPr lang="en-US" altLang="zh-TW" sz="2400" dirty="0"/>
              <a:t>C. </a:t>
            </a:r>
            <a:r>
              <a:rPr lang="en-US" altLang="zh-TW" sz="2400" dirty="0" err="1"/>
              <a:t>Jiji</a:t>
            </a:r>
            <a:r>
              <a:rPr lang="en-US" altLang="zh-TW" sz="2400" dirty="0"/>
              <a:t>, M. V. Joshi, and S. Chaudhuri, “Single-frame image super-resolution using learned wavelet coefficients,” International journal of Imaging systems and Technology, vol. 14, no. 3, pp. 105–112, 2004.</a:t>
            </a:r>
          </a:p>
          <a:p>
            <a:r>
              <a:rPr lang="en-US" altLang="zh-TW" sz="2400" dirty="0"/>
              <a:t>G. </a:t>
            </a:r>
            <a:r>
              <a:rPr lang="en-US" altLang="zh-TW" sz="2400" dirty="0" err="1"/>
              <a:t>Anbarjafari</a:t>
            </a:r>
            <a:r>
              <a:rPr lang="en-US" altLang="zh-TW" sz="2400" dirty="0"/>
              <a:t> and H. </a:t>
            </a:r>
            <a:r>
              <a:rPr lang="en-US" altLang="zh-TW" sz="2400" dirty="0" err="1"/>
              <a:t>Demirel</a:t>
            </a:r>
            <a:r>
              <a:rPr lang="en-US" altLang="zh-TW" sz="2400" dirty="0"/>
              <a:t>, “Image super resolution based on interpolation of wavelet domain high frequency </a:t>
            </a:r>
            <a:r>
              <a:rPr lang="en-US" altLang="zh-TW" sz="2400" dirty="0" err="1"/>
              <a:t>subbands</a:t>
            </a:r>
            <a:r>
              <a:rPr lang="en-US" altLang="zh-TW" sz="2400" dirty="0"/>
              <a:t> and the spatial domain input image,” ETRI journal, vol. 32, no. 3, pp. 390–394, 2010.</a:t>
            </a:r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6464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DASR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0479" y="1220120"/>
            <a:ext cx="6563041" cy="3921817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052736" y="5373216"/>
            <a:ext cx="7038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G. </a:t>
            </a:r>
            <a:r>
              <a:rPr lang="en-US" altLang="zh-TW" dirty="0" err="1"/>
              <a:t>Anbarjafari</a:t>
            </a:r>
            <a:r>
              <a:rPr lang="en-US" altLang="zh-TW" dirty="0"/>
              <a:t> and H. </a:t>
            </a:r>
            <a:r>
              <a:rPr lang="en-US" altLang="zh-TW" dirty="0" err="1"/>
              <a:t>Demirel</a:t>
            </a:r>
            <a:r>
              <a:rPr lang="en-US" altLang="zh-TW" dirty="0"/>
              <a:t>, “Image super resolution based on interpolation of wavelet domain high frequency </a:t>
            </a:r>
            <a:r>
              <a:rPr lang="en-US" altLang="zh-TW" dirty="0" err="1"/>
              <a:t>subbands</a:t>
            </a:r>
            <a:r>
              <a:rPr lang="en-US" altLang="zh-TW" dirty="0"/>
              <a:t> and the spatial domain input image,” ETRI journal, vol. 32, no. 3, pp. 390–394, 2010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5624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DASR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94308"/>
            <a:ext cx="8229600" cy="431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84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solidFill>
                  <a:schemeClr val="bg1">
                    <a:lumMod val="95000"/>
                  </a:schemeClr>
                </a:solidFill>
              </a:rPr>
              <a:t>Super-Resolution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solidFill>
                  <a:schemeClr val="bg1">
                    <a:lumMod val="95000"/>
                  </a:schemeClr>
                </a:solidFill>
              </a:rPr>
              <a:t>Super-Resolution using Wavelet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Learning-based Super-Resolution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solidFill>
                  <a:schemeClr val="bg1">
                    <a:lumMod val="95000"/>
                  </a:schemeClr>
                </a:solidFill>
              </a:rPr>
              <a:t>DWSR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1863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Learning-based Super-Resolution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SRCNN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95" y="2420888"/>
            <a:ext cx="882698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18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Learning-based Super-Resolution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VDSR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pic>
        <p:nvPicPr>
          <p:cNvPr id="1026" name="Picture 2" descr="https://pic2.zhimg.com/80/v2-667a17a960532959fb36e92b5192ac99_h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42" y="2060848"/>
            <a:ext cx="8584515" cy="406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049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solidFill>
                  <a:schemeClr val="bg1">
                    <a:lumMod val="95000"/>
                  </a:schemeClr>
                </a:solidFill>
              </a:rPr>
              <a:t>Super-Resolution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solidFill>
                  <a:schemeClr val="bg1">
                    <a:lumMod val="95000"/>
                  </a:schemeClr>
                </a:solidFill>
              </a:rPr>
              <a:t>Super-Resolution using Wavelet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solidFill>
                  <a:schemeClr val="bg1">
                    <a:lumMod val="95000"/>
                  </a:schemeClr>
                </a:solidFill>
              </a:rPr>
              <a:t>Learning-based Super-Resolution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DWSR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246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Super-Resolution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Super-Resolution using Wavelet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Learning-based Super-Resolution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DWSR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4582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DWSR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Deep Wavelet Prediction for </a:t>
            </a:r>
            <a:r>
              <a:rPr lang="en-US" altLang="zh-TW"/>
              <a:t>Image Super-resolution (2017 CVPR workshop Challenge </a:t>
            </a:r>
            <a:r>
              <a:rPr lang="en-US" altLang="zh-TW" dirty="0"/>
              <a:t>on Single Image Super-Resolution)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20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238" y="2996952"/>
            <a:ext cx="4835524" cy="302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51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DWSR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21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1555936"/>
            <a:ext cx="70485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36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DWSR Training Procedure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99592" y="3212976"/>
                <a:ext cx="7344816" cy="4968552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altLang="zh-TW" dirty="0"/>
                  <a:t>LRSB = {LA, LV, LH, LD} := 2dDWT{LR}</a:t>
                </a:r>
              </a:p>
              <a:p>
                <a:pPr marL="0" indent="0" algn="ctr">
                  <a:buNone/>
                </a:pPr>
                <a:r>
                  <a:rPr lang="en-US" altLang="zh-TW" dirty="0"/>
                  <a:t>HRSB = {HA,HV,HH,HD} := 2dDWT{HR} </a:t>
                </a:r>
              </a:p>
              <a:p>
                <a:pPr marL="0" indent="0" algn="ctr">
                  <a:buNone/>
                </a:pPr>
                <a:r>
                  <a:rPr lang="en-US" altLang="zh-TW" dirty="0"/>
                  <a:t>∆SB = HRSB − LRSB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= {∆A, ∆V, ∆H, ∆D}</a:t>
                </a:r>
                <a:endParaRPr lang="en-US" altLang="zh-TW" b="1" dirty="0"/>
              </a:p>
              <a:p>
                <a:pPr marL="0" indent="0">
                  <a:buNone/>
                </a:pPr>
                <a:endParaRPr lang="en-US" altLang="zh-TW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altLang="zh-TW" i="1" dirty="0"/>
                                <m:t>∆</m:t>
                              </m:r>
                              <m:r>
                                <m:rPr>
                                  <m:nor/>
                                </m:rPr>
                                <a:rPr lang="en-US" altLang="zh-TW" i="1" dirty="0"/>
                                <m:t>SB</m:t>
                              </m:r>
                              <m:r>
                                <m:rPr>
                                  <m:nor/>
                                </m:rPr>
                                <a:rPr lang="en-US" altLang="zh-TW" b="0" i="1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TW" i="1" dirty="0" smtClean="0"/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altLang="zh-TW" b="0" i="1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TW" i="1" dirty="0" smtClean="0"/>
                                <m:t>f</m:t>
                              </m:r>
                              <m:r>
                                <m:rPr>
                                  <m:nor/>
                                </m:rPr>
                                <a:rPr lang="en-US" altLang="zh-TW" i="1" dirty="0" smtClean="0"/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altLang="zh-TW" i="1" dirty="0" smtClean="0"/>
                                <m:t>LRSB</m:t>
                              </m:r>
                              <m:r>
                                <m:rPr>
                                  <m:nor/>
                                </m:rPr>
                                <a:rPr lang="en-US" altLang="zh-TW" i="1" dirty="0" smtClean="0"/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592" y="3212976"/>
                <a:ext cx="7344816" cy="4968552"/>
              </a:xfrm>
              <a:blipFill>
                <a:blip r:embed="rId3"/>
                <a:stretch>
                  <a:fillRect t="-15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22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9A71832-5FE8-4BE1-80DB-C33E06E63F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357"/>
          <a:stretch/>
        </p:blipFill>
        <p:spPr>
          <a:xfrm>
            <a:off x="1635630" y="1268760"/>
            <a:ext cx="5872740" cy="186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15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14E698-9ECD-4C47-82A9-3896F275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DWSR</a:t>
            </a:r>
            <a:endParaRPr lang="zh-TW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9AE0DC8A-174B-421C-85F2-A98CB7699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89" y="1369612"/>
            <a:ext cx="8350283" cy="4607445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6E65303-D5C4-4D4C-B4E5-F7BB7798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4704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2B7AD0-D23A-446F-A9FC-8CC7CE0A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DWSR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D71F0A4-495C-4D6F-BC0A-01F94FF5B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810B1B9-8D57-4DE1-8713-85E2F32E6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24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89B940E-9C6F-447C-BE4F-CCB3C205F7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546"/>
          <a:stretch/>
        </p:blipFill>
        <p:spPr>
          <a:xfrm>
            <a:off x="112382" y="1716931"/>
            <a:ext cx="8919236" cy="407221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3C2A922-C47F-491C-A0C1-16556829BB8F}"/>
              </a:ext>
            </a:extLst>
          </p:cNvPr>
          <p:cNvSpPr/>
          <p:nvPr/>
        </p:nvSpPr>
        <p:spPr>
          <a:xfrm>
            <a:off x="2915816" y="4221088"/>
            <a:ext cx="2448272" cy="1584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5735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D0BB94-978C-4EE2-96E7-7536C0A35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9A1D398-16A1-443A-98F0-0C3DB02CA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773" y="474862"/>
            <a:ext cx="8229600" cy="3898538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ACE514E-BAC4-42A6-9E32-FF4E439A3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25</a:t>
            </a:fld>
            <a:endParaRPr lang="zh-TW" altLang="en-US" dirty="0"/>
          </a:p>
        </p:txBody>
      </p:sp>
      <p:graphicFrame>
        <p:nvGraphicFramePr>
          <p:cNvPr id="6" name="內容版面配置區 4">
            <a:extLst>
              <a:ext uri="{FF2B5EF4-FFF2-40B4-BE49-F238E27FC236}">
                <a16:creationId xmlns:a16="http://schemas.microsoft.com/office/drawing/2014/main" id="{46E37B21-9548-4FF7-A7D2-7B2641F700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0599855"/>
              </p:ext>
            </p:extLst>
          </p:nvPr>
        </p:nvGraphicFramePr>
        <p:xfrm>
          <a:off x="452773" y="450912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39462498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36434548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888913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VDSR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DWSR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946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First layer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 × 3 × 3 × 64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 × 3 × 3 × 64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237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Middle layer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64 × 3 × 3 × 64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64 × 3 × 3 × 64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818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Last layer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64 × 3 × 3 × 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64 × 3 × 3 × 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33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Total layer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869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457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AE0504-077D-48F0-8E33-F128022A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Generating SR Results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DD74BF0-DC37-436E-A38B-2598A7C4B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LRSB = {LA, LV, LH, LD} := 2dDWT{LR}</a:t>
            </a:r>
          </a:p>
          <a:p>
            <a:pPr marL="0" indent="0">
              <a:buNone/>
            </a:pPr>
            <a:r>
              <a:rPr lang="en-US" altLang="zh-TW" dirty="0"/>
              <a:t>SRSB = {SA, SV, SH, SD}</a:t>
            </a:r>
          </a:p>
          <a:p>
            <a:pPr marL="0" indent="0" algn="ctr">
              <a:buNone/>
            </a:pPr>
            <a:r>
              <a:rPr lang="en-US" altLang="zh-TW" dirty="0"/>
              <a:t>= {LA + ∆A, LV + ∆V, LH + ∆H, LD + ∆D}</a:t>
            </a:r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en-US" altLang="zh-TW" dirty="0"/>
              <a:t>SR = 2d Inverse DWT{SRSB}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B23C361-3CFF-4483-9FAE-16532DD08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4017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447AAB-6D77-448E-B2D5-B828CAD5B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Results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164A59-C4D7-4650-8127-C11447A5D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7805D09-592C-4293-A227-02955D83B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27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0CEE01D-8F14-400C-8F13-7696A7EA9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16" y="1164663"/>
            <a:ext cx="7588768" cy="517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49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1CF5B3-7EB3-4DE4-8785-A4FACD1D8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Artifacts Diagonal Edges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39E64C-5456-4693-A5C2-3C156B782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5C72EFA-C8D0-4002-9FCD-CE1E77023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28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19ED7E7-71B3-47DE-891C-B552CE5499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783"/>
          <a:stretch/>
        </p:blipFill>
        <p:spPr>
          <a:xfrm>
            <a:off x="129756" y="1088740"/>
            <a:ext cx="888448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03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Results</a:t>
            </a:r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542" y="1438626"/>
            <a:ext cx="8524916" cy="216024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29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04" y="3611530"/>
            <a:ext cx="7295664" cy="290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7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Super-Resolution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solidFill>
                  <a:schemeClr val="bg1">
                    <a:lumMod val="95000"/>
                  </a:schemeClr>
                </a:solidFill>
              </a:rPr>
              <a:t>Super-Resolution using Wavelet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solidFill>
                  <a:schemeClr val="bg1">
                    <a:lumMod val="95000"/>
                  </a:schemeClr>
                </a:solidFill>
              </a:rPr>
              <a:t>Learning-based Super-Resolution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solidFill>
                  <a:schemeClr val="bg1">
                    <a:lumMod val="95000"/>
                  </a:schemeClr>
                </a:solidFill>
              </a:rPr>
              <a:t>DWSR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12670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59AC9F-8B2D-4F85-8938-91DC7F1BD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D95B1F-D8AE-4BC2-BB76-C6B2C4533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Recovers the “missing details” by using (low-resolution) wavelet sub-bands as inputs. </a:t>
            </a:r>
          </a:p>
          <a:p>
            <a:r>
              <a:rPr lang="en-US" altLang="zh-TW" dirty="0"/>
              <a:t>DWSR is significantly economical in the number of parameters compared to most state-of-the-art methods and yet achieves competitive or better results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66252BD-A2A6-4CFA-999D-483EDE3EF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3213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5300" y="3212976"/>
            <a:ext cx="8229600" cy="79208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Thank you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8362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Super-Resolution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Restore high-resolution image from one or more low-resolution observations of the same scene.</a:t>
            </a:r>
          </a:p>
          <a:p>
            <a:r>
              <a:rPr lang="en-US" altLang="zh-TW" dirty="0"/>
              <a:t>Single image super-resolution</a:t>
            </a:r>
          </a:p>
          <a:p>
            <a:r>
              <a:rPr lang="en-US" altLang="zh-TW" dirty="0"/>
              <a:t>Multi-image super-resolution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6585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Data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b="23357"/>
          <a:stretch/>
        </p:blipFill>
        <p:spPr>
          <a:xfrm>
            <a:off x="1291548" y="3194990"/>
            <a:ext cx="6560901" cy="20835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059696" y="2075728"/>
                <a:ext cx="5024607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4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48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altLang="zh-TW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sSub>
                        <m:sSubPr>
                          <m:ctrlPr>
                            <a:rPr lang="en-US" altLang="zh-TW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</m:t>
                          </m:r>
                        </m:e>
                        <m:sub>
                          <m:r>
                            <a:rPr lang="en-US" altLang="zh-TW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TW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5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696" y="2075728"/>
                <a:ext cx="5024607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276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solidFill>
                  <a:schemeClr val="bg1">
                    <a:lumMod val="95000"/>
                  </a:schemeClr>
                </a:solidFill>
              </a:rPr>
              <a:t>Super-Resolution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Super-Resolution using Wavelet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solidFill>
                  <a:schemeClr val="bg1">
                    <a:lumMod val="95000"/>
                  </a:schemeClr>
                </a:solidFill>
              </a:rPr>
              <a:t>Learning-based Super-Resolution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solidFill>
                  <a:schemeClr val="bg1">
                    <a:lumMod val="95000"/>
                  </a:schemeClr>
                </a:solidFill>
              </a:rPr>
              <a:t>DWSR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2490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Wavelet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0825" y="2520950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19250" y="1800225"/>
            <a:ext cx="792162" cy="4064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19250" y="3097212"/>
            <a:ext cx="792162" cy="4064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h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00337" y="1800225"/>
            <a:ext cx="576263" cy="4064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 2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700337" y="3097212"/>
            <a:ext cx="576263" cy="4064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 2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1116012" y="27368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1331912" y="2089150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1331912" y="3313112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1331912" y="2089150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2411412" y="3313112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2411412" y="2089150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908175" y="2160587"/>
            <a:ext cx="1439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along 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979612" y="3457575"/>
            <a:ext cx="1439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along 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3276600" y="2089150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3492500" y="1873250"/>
            <a:ext cx="1150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0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1,</a:t>
            </a:r>
            <a:r>
              <a:rPr lang="en-US" altLang="zh-TW" sz="2000" i="1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3492500" y="3097212"/>
            <a:ext cx="1150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0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1,</a:t>
            </a:r>
            <a:r>
              <a:rPr lang="en-US" altLang="zh-TW" sz="2000" i="1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H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3276600" y="3313112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4572000" y="2089150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4932362" y="1296987"/>
            <a:ext cx="792163" cy="4064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H="1">
            <a:off x="4716462" y="1512887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 flipV="1">
            <a:off x="4716462" y="1512887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4716462" y="23050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4932362" y="2160587"/>
            <a:ext cx="792163" cy="4064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h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5219700" y="1657350"/>
            <a:ext cx="1439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along 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6011862" y="1296987"/>
            <a:ext cx="576263" cy="4064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 2</a:t>
            </a:r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>
            <a:off x="5724525" y="1512887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6588125" y="1512887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6886575" y="1296987"/>
            <a:ext cx="1150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0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1,</a:t>
            </a:r>
            <a:r>
              <a:rPr lang="en-US" altLang="zh-TW" sz="2000" i="1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>
            <a:off x="5724525" y="2305050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6011862" y="2160587"/>
            <a:ext cx="576263" cy="4064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 2</a:t>
            </a: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5219700" y="2520950"/>
            <a:ext cx="1439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along 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>
            <a:off x="6588125" y="2376487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6875462" y="2160587"/>
            <a:ext cx="1768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0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1,</a:t>
            </a:r>
            <a:r>
              <a:rPr lang="en-US" altLang="zh-TW" sz="2000" i="1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H</a:t>
            </a:r>
            <a:r>
              <a:rPr lang="en-US" altLang="zh-TW" sz="20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</a:p>
        </p:txBody>
      </p:sp>
      <p:sp>
        <p:nvSpPr>
          <p:cNvPr id="38" name="Line 35"/>
          <p:cNvSpPr>
            <a:spLocks noChangeShapeType="1"/>
          </p:cNvSpPr>
          <p:nvPr/>
        </p:nvSpPr>
        <p:spPr bwMode="auto">
          <a:xfrm>
            <a:off x="4572000" y="3313112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39" name="Line 36"/>
          <p:cNvSpPr>
            <a:spLocks noChangeShapeType="1"/>
          </p:cNvSpPr>
          <p:nvPr/>
        </p:nvSpPr>
        <p:spPr bwMode="auto">
          <a:xfrm flipH="1">
            <a:off x="4716462" y="3097212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40" name="Line 37"/>
          <p:cNvSpPr>
            <a:spLocks noChangeShapeType="1"/>
          </p:cNvSpPr>
          <p:nvPr/>
        </p:nvSpPr>
        <p:spPr bwMode="auto">
          <a:xfrm flipV="1">
            <a:off x="4716462" y="3097212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 flipV="1">
            <a:off x="4716462" y="38893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42" name="Text Box 39"/>
          <p:cNvSpPr txBox="1">
            <a:spLocks noChangeArrowheads="1"/>
          </p:cNvSpPr>
          <p:nvPr/>
        </p:nvSpPr>
        <p:spPr bwMode="auto">
          <a:xfrm>
            <a:off x="4932362" y="2952750"/>
            <a:ext cx="792163" cy="4064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</a:p>
        </p:txBody>
      </p:sp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4932362" y="3816350"/>
            <a:ext cx="792163" cy="4064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h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</a:p>
        </p:txBody>
      </p:sp>
      <p:sp>
        <p:nvSpPr>
          <p:cNvPr id="44" name="Text Box 41"/>
          <p:cNvSpPr txBox="1">
            <a:spLocks noChangeArrowheads="1"/>
          </p:cNvSpPr>
          <p:nvPr/>
        </p:nvSpPr>
        <p:spPr bwMode="auto">
          <a:xfrm>
            <a:off x="5219700" y="3265487"/>
            <a:ext cx="1439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along 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5364162" y="4176712"/>
            <a:ext cx="1439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along 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</a:p>
        </p:txBody>
      </p:sp>
      <p:sp>
        <p:nvSpPr>
          <p:cNvPr id="46" name="Text Box 43"/>
          <p:cNvSpPr txBox="1">
            <a:spLocks noChangeArrowheads="1"/>
          </p:cNvSpPr>
          <p:nvPr/>
        </p:nvSpPr>
        <p:spPr bwMode="auto">
          <a:xfrm>
            <a:off x="6011862" y="2952750"/>
            <a:ext cx="576263" cy="4064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 2</a:t>
            </a:r>
          </a:p>
        </p:txBody>
      </p:sp>
      <p:sp>
        <p:nvSpPr>
          <p:cNvPr id="47" name="Text Box 44"/>
          <p:cNvSpPr txBox="1">
            <a:spLocks noChangeArrowheads="1"/>
          </p:cNvSpPr>
          <p:nvPr/>
        </p:nvSpPr>
        <p:spPr bwMode="auto">
          <a:xfrm>
            <a:off x="6011862" y="3744912"/>
            <a:ext cx="576263" cy="4064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 2</a:t>
            </a:r>
          </a:p>
        </p:txBody>
      </p:sp>
      <p:sp>
        <p:nvSpPr>
          <p:cNvPr id="48" name="Line 45"/>
          <p:cNvSpPr>
            <a:spLocks noChangeShapeType="1"/>
          </p:cNvSpPr>
          <p:nvPr/>
        </p:nvSpPr>
        <p:spPr bwMode="auto">
          <a:xfrm>
            <a:off x="5724525" y="3097212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49" name="Line 46"/>
          <p:cNvSpPr>
            <a:spLocks noChangeShapeType="1"/>
          </p:cNvSpPr>
          <p:nvPr/>
        </p:nvSpPr>
        <p:spPr bwMode="auto">
          <a:xfrm>
            <a:off x="5724525" y="3960812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50" name="Line 47"/>
          <p:cNvSpPr>
            <a:spLocks noChangeShapeType="1"/>
          </p:cNvSpPr>
          <p:nvPr/>
        </p:nvSpPr>
        <p:spPr bwMode="auto">
          <a:xfrm>
            <a:off x="6588125" y="3097212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51" name="Line 48"/>
          <p:cNvSpPr>
            <a:spLocks noChangeShapeType="1"/>
          </p:cNvSpPr>
          <p:nvPr/>
        </p:nvSpPr>
        <p:spPr bwMode="auto">
          <a:xfrm>
            <a:off x="6588125" y="3960812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52" name="Text Box 49"/>
          <p:cNvSpPr txBox="1">
            <a:spLocks noChangeArrowheads="1"/>
          </p:cNvSpPr>
          <p:nvPr/>
        </p:nvSpPr>
        <p:spPr bwMode="auto">
          <a:xfrm>
            <a:off x="6877050" y="2881312"/>
            <a:ext cx="1481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0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1,</a:t>
            </a:r>
            <a:r>
              <a:rPr lang="en-US" altLang="zh-TW" sz="2000" i="1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H</a:t>
            </a:r>
            <a:r>
              <a:rPr lang="en-US" altLang="zh-TW" sz="20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</a:p>
        </p:txBody>
      </p:sp>
      <p:sp>
        <p:nvSpPr>
          <p:cNvPr id="53" name="Text Box 50"/>
          <p:cNvSpPr txBox="1">
            <a:spLocks noChangeArrowheads="1"/>
          </p:cNvSpPr>
          <p:nvPr/>
        </p:nvSpPr>
        <p:spPr bwMode="auto">
          <a:xfrm>
            <a:off x="6875462" y="3744912"/>
            <a:ext cx="1411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0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1,</a:t>
            </a:r>
            <a:r>
              <a:rPr lang="en-US" altLang="zh-TW" sz="2000" i="1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H</a:t>
            </a:r>
            <a:r>
              <a:rPr lang="en-US" altLang="zh-TW" sz="20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0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</a:p>
        </p:txBody>
      </p:sp>
      <p:sp>
        <p:nvSpPr>
          <p:cNvPr id="55" name="Text Box 52"/>
          <p:cNvSpPr txBox="1">
            <a:spLocks noChangeArrowheads="1"/>
          </p:cNvSpPr>
          <p:nvPr/>
        </p:nvSpPr>
        <p:spPr bwMode="auto">
          <a:xfrm>
            <a:off x="6875462" y="1584325"/>
            <a:ext cx="1944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低頻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低頻</a:t>
            </a:r>
          </a:p>
        </p:txBody>
      </p:sp>
      <p:sp>
        <p:nvSpPr>
          <p:cNvPr id="56" name="Text Box 53"/>
          <p:cNvSpPr txBox="1">
            <a:spLocks noChangeArrowheads="1"/>
          </p:cNvSpPr>
          <p:nvPr/>
        </p:nvSpPr>
        <p:spPr bwMode="auto">
          <a:xfrm>
            <a:off x="6875462" y="2449512"/>
            <a:ext cx="1944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高頻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低頻</a:t>
            </a:r>
          </a:p>
        </p:txBody>
      </p:sp>
      <p:sp>
        <p:nvSpPr>
          <p:cNvPr id="57" name="Text Box 54"/>
          <p:cNvSpPr txBox="1">
            <a:spLocks noChangeArrowheads="1"/>
          </p:cNvSpPr>
          <p:nvPr/>
        </p:nvSpPr>
        <p:spPr bwMode="auto">
          <a:xfrm>
            <a:off x="6875462" y="3240087"/>
            <a:ext cx="1944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低頻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高頻</a:t>
            </a:r>
          </a:p>
        </p:txBody>
      </p:sp>
      <p:sp>
        <p:nvSpPr>
          <p:cNvPr id="58" name="Text Box 55"/>
          <p:cNvSpPr txBox="1">
            <a:spLocks noChangeArrowheads="1"/>
          </p:cNvSpPr>
          <p:nvPr/>
        </p:nvSpPr>
        <p:spPr bwMode="auto">
          <a:xfrm>
            <a:off x="6948487" y="4176712"/>
            <a:ext cx="1944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高頻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高頻</a:t>
            </a:r>
          </a:p>
        </p:txBody>
      </p:sp>
      <p:sp>
        <p:nvSpPr>
          <p:cNvPr id="59" name="文字方塊 56"/>
          <p:cNvSpPr txBox="1">
            <a:spLocks noChangeArrowheads="1"/>
          </p:cNvSpPr>
          <p:nvPr/>
        </p:nvSpPr>
        <p:spPr bwMode="auto">
          <a:xfrm>
            <a:off x="1500187" y="141605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i="1">
                <a:solidFill>
                  <a:srgbClr val="B88C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L-</a:t>
            </a:r>
            <a:r>
              <a:rPr lang="en-US" altLang="zh-TW" sz="2000">
                <a:solidFill>
                  <a:srgbClr val="B88C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points</a:t>
            </a:r>
          </a:p>
        </p:txBody>
      </p:sp>
      <p:sp>
        <p:nvSpPr>
          <p:cNvPr id="60" name="文字方塊 58"/>
          <p:cNvSpPr txBox="1">
            <a:spLocks noChangeArrowheads="1"/>
          </p:cNvSpPr>
          <p:nvPr/>
        </p:nvSpPr>
        <p:spPr bwMode="auto">
          <a:xfrm>
            <a:off x="1528762" y="2701925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i="1">
                <a:solidFill>
                  <a:srgbClr val="B88C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L-</a:t>
            </a:r>
            <a:r>
              <a:rPr lang="en-US" altLang="zh-TW" sz="2000">
                <a:solidFill>
                  <a:srgbClr val="B88C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points</a:t>
            </a:r>
          </a:p>
        </p:txBody>
      </p:sp>
      <p:sp>
        <p:nvSpPr>
          <p:cNvPr id="61" name="文字方塊 59"/>
          <p:cNvSpPr txBox="1">
            <a:spLocks noChangeArrowheads="1"/>
          </p:cNvSpPr>
          <p:nvPr/>
        </p:nvSpPr>
        <p:spPr bwMode="auto">
          <a:xfrm>
            <a:off x="328612" y="2244725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i="1">
                <a:solidFill>
                  <a:srgbClr val="B88C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 </a:t>
            </a:r>
            <a:r>
              <a:rPr lang="en-US" altLang="zh-TW" sz="2000">
                <a:solidFill>
                  <a:srgbClr val="B88C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×</a:t>
            </a:r>
            <a:r>
              <a:rPr lang="en-US" altLang="zh-TW" sz="2000" i="1">
                <a:solidFill>
                  <a:srgbClr val="B88C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endParaRPr lang="en-US" altLang="zh-TW" sz="2000">
              <a:solidFill>
                <a:srgbClr val="B88C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pSp>
        <p:nvGrpSpPr>
          <p:cNvPr id="62" name="群組 61"/>
          <p:cNvGrpSpPr>
            <a:grpSpLocks/>
          </p:cNvGrpSpPr>
          <p:nvPr/>
        </p:nvGrpSpPr>
        <p:grpSpPr bwMode="auto">
          <a:xfrm>
            <a:off x="898525" y="4537075"/>
            <a:ext cx="1814511" cy="1671637"/>
            <a:chOff x="185254" y="3614286"/>
            <a:chExt cx="1814978" cy="1672102"/>
          </a:xfrm>
        </p:grpSpPr>
        <p:sp>
          <p:nvSpPr>
            <p:cNvPr id="64" name="矩形 63"/>
            <p:cNvSpPr/>
            <p:nvPr/>
          </p:nvSpPr>
          <p:spPr>
            <a:xfrm>
              <a:off x="642571" y="4071613"/>
              <a:ext cx="1357661" cy="12147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zh-TW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TW" altLang="en-US" dirty="0"/>
            </a:p>
          </p:txBody>
        </p:sp>
        <p:cxnSp>
          <p:nvCxnSpPr>
            <p:cNvPr id="65" name="直線單箭頭接點 64"/>
            <p:cNvCxnSpPr/>
            <p:nvPr/>
          </p:nvCxnSpPr>
          <p:spPr>
            <a:xfrm>
              <a:off x="928395" y="3957281"/>
              <a:ext cx="714558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直線單箭頭接點 65"/>
            <p:cNvCxnSpPr/>
            <p:nvPr/>
          </p:nvCxnSpPr>
          <p:spPr>
            <a:xfrm rot="5400000">
              <a:off x="130463" y="4642478"/>
              <a:ext cx="714574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7" name="文字方塊 69"/>
            <p:cNvSpPr txBox="1">
              <a:spLocks noChangeArrowheads="1"/>
            </p:cNvSpPr>
            <p:nvPr/>
          </p:nvSpPr>
          <p:spPr bwMode="auto">
            <a:xfrm>
              <a:off x="1128471" y="3614286"/>
              <a:ext cx="357279" cy="396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TW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20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20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20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20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 i="1">
                  <a:latin typeface="Times New Roman" panose="02020603050405020304" pitchFamily="18" charset="0"/>
                  <a:ea typeface="標楷體" panose="03000509000000000000" pitchFamily="65" charset="-120"/>
                </a:rPr>
                <a:t>n</a:t>
              </a:r>
            </a:p>
          </p:txBody>
        </p:sp>
        <p:sp>
          <p:nvSpPr>
            <p:cNvPr id="68" name="文字方塊 70"/>
            <p:cNvSpPr txBox="1">
              <a:spLocks noChangeArrowheads="1"/>
            </p:cNvSpPr>
            <p:nvPr/>
          </p:nvSpPr>
          <p:spPr bwMode="auto">
            <a:xfrm>
              <a:off x="185254" y="4428900"/>
              <a:ext cx="357279" cy="396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TW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20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20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20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20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 i="1">
                  <a:latin typeface="Times New Roman" panose="02020603050405020304" pitchFamily="18" charset="0"/>
                  <a:ea typeface="標楷體" panose="03000509000000000000" pitchFamily="65" charset="-120"/>
                </a:rPr>
                <a:t>m</a:t>
              </a:r>
            </a:p>
          </p:txBody>
        </p:sp>
      </p:grpSp>
      <p:sp>
        <p:nvSpPr>
          <p:cNvPr id="63" name="Text Box 68"/>
          <p:cNvSpPr txBox="1">
            <a:spLocks noChangeArrowheads="1"/>
          </p:cNvSpPr>
          <p:nvPr/>
        </p:nvSpPr>
        <p:spPr bwMode="auto">
          <a:xfrm>
            <a:off x="1539875" y="5359400"/>
            <a:ext cx="1081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91756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Wavelet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49275" y="1916063"/>
            <a:ext cx="41767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例子：</a:t>
            </a:r>
            <a:r>
              <a:rPr lang="en-US" altLang="zh-TW" sz="2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2-point </a:t>
            </a:r>
            <a:r>
              <a:rPr lang="en-US" altLang="zh-TW" sz="2000" dirty="0" err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Haar</a:t>
            </a:r>
            <a:r>
              <a:rPr lang="en-US" altLang="zh-TW" sz="2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wavelet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g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] = 1/2 for 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1, 0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</a:t>
            </a:r>
            <a:r>
              <a:rPr lang="en-US" altLang="zh-TW" sz="2000" i="1" dirty="0">
                <a:latin typeface="Times New Roman" panose="02020603050405020304" pitchFamily="18" charset="0"/>
              </a:rPr>
              <a:t>g</a:t>
            </a:r>
            <a:r>
              <a:rPr lang="en-US" altLang="zh-TW" sz="2000" dirty="0">
                <a:latin typeface="Times New Roman" panose="02020603050405020304" pitchFamily="18" charset="0"/>
              </a:rPr>
              <a:t>[</a:t>
            </a:r>
            <a:r>
              <a:rPr lang="en-US" altLang="zh-TW" sz="2000" i="1" dirty="0">
                <a:latin typeface="Times New Roman" panose="02020603050405020304" pitchFamily="18" charset="0"/>
              </a:rPr>
              <a:t>n</a:t>
            </a:r>
            <a:r>
              <a:rPr lang="en-US" altLang="zh-TW" sz="2000" dirty="0">
                <a:latin typeface="Times New Roman" panose="02020603050405020304" pitchFamily="18" charset="0"/>
              </a:rPr>
              <a:t>] = 0 otherwise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70450" y="2420888"/>
            <a:ext cx="38163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  <a:ea typeface="標楷體" panose="03000509000000000000" pitchFamily="65" charset="-120"/>
              </a:rPr>
              <a:t>h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[0] = 1/2,   </a:t>
            </a:r>
            <a:r>
              <a:rPr lang="en-US" altLang="zh-TW" sz="2000" i="1">
                <a:latin typeface="Times New Roman" panose="02020603050405020304" pitchFamily="18" charset="0"/>
              </a:rPr>
              <a:t>h</a:t>
            </a:r>
            <a:r>
              <a:rPr lang="en-US" altLang="zh-TW" sz="2000">
                <a:latin typeface="Times New Roman" panose="02020603050405020304" pitchFamily="18" charset="0"/>
              </a:rPr>
              <a:t>[−1] = −1/2,</a:t>
            </a:r>
            <a:endParaRPr lang="en-US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</a:rPr>
              <a:t>h</a:t>
            </a:r>
            <a:r>
              <a:rPr lang="en-US" altLang="zh-TW" sz="2000">
                <a:latin typeface="Times New Roman" panose="02020603050405020304" pitchFamily="18" charset="0"/>
              </a:rPr>
              <a:t>[</a:t>
            </a:r>
            <a:r>
              <a:rPr lang="en-US" altLang="zh-TW" sz="2000" i="1">
                <a:latin typeface="Times New Roman" panose="02020603050405020304" pitchFamily="18" charset="0"/>
              </a:rPr>
              <a:t>n</a:t>
            </a:r>
            <a:r>
              <a:rPr lang="en-US" altLang="zh-TW" sz="2000">
                <a:latin typeface="Times New Roman" panose="02020603050405020304" pitchFamily="18" charset="0"/>
              </a:rPr>
              <a:t>] = 0 otherwise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198563" y="4435425"/>
            <a:ext cx="331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846263" y="4362400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414463" y="4362400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048125" y="4362400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616325" y="4362400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298700" y="3786138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732088" y="3786138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176588" y="4362400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349500" y="38591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782888" y="38591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222750" y="4362400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198563" y="3500388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</a:rPr>
              <a:t> g</a:t>
            </a:r>
            <a:r>
              <a:rPr lang="en-US" altLang="zh-TW" sz="2000">
                <a:latin typeface="Times New Roman" panose="02020603050405020304" pitchFamily="18" charset="0"/>
              </a:rPr>
              <a:t>[</a:t>
            </a:r>
            <a:r>
              <a:rPr lang="en-US" altLang="zh-TW" sz="2000" i="1">
                <a:latin typeface="Times New Roman" panose="02020603050405020304" pitchFamily="18" charset="0"/>
              </a:rPr>
              <a:t>n</a:t>
            </a:r>
            <a:r>
              <a:rPr lang="en-US" altLang="zh-TW" sz="2000">
                <a:latin typeface="Times New Roman" panose="02020603050405020304" pitchFamily="18" charset="0"/>
              </a:rPr>
              <a:t>]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265238" y="4435425"/>
            <a:ext cx="3024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</a:rPr>
              <a:t>-3   -2    -1    0     1     2     3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2133600" y="33559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</a:rPr>
              <a:t>½       ½ </a:t>
            </a: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4941888" y="4422725"/>
            <a:ext cx="331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5589588" y="4349700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5157788" y="4349700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7791450" y="4349700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7359650" y="4349700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6043613" y="4965650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6475413" y="3773438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6919913" y="4349700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6094413" y="44354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6526213" y="38464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966075" y="4349700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375275" y="3500388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</a:rPr>
              <a:t> h</a:t>
            </a:r>
            <a:r>
              <a:rPr lang="en-US" altLang="zh-TW" sz="2000">
                <a:latin typeface="Times New Roman" panose="02020603050405020304" pitchFamily="18" charset="0"/>
              </a:rPr>
              <a:t>[</a:t>
            </a:r>
            <a:r>
              <a:rPr lang="en-US" altLang="zh-TW" sz="2000" i="1">
                <a:latin typeface="Times New Roman" panose="02020603050405020304" pitchFamily="18" charset="0"/>
              </a:rPr>
              <a:t>n</a:t>
            </a:r>
            <a:r>
              <a:rPr lang="en-US" altLang="zh-TW" sz="2000">
                <a:latin typeface="Times New Roman" panose="02020603050405020304" pitchFamily="18" charset="0"/>
              </a:rPr>
              <a:t>]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5008563" y="4422725"/>
            <a:ext cx="3024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</a:rPr>
              <a:t>-3   -2    -1    0     1     2     3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6310313" y="3428950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</a:rPr>
              <a:t>½ 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6127750" y="4795788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</a:rPr>
              <a:t>-½ 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1198563" y="5011688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</a:rPr>
              <a:t>then</a:t>
            </a:r>
          </a:p>
        </p:txBody>
      </p:sp>
      <p:pic>
        <p:nvPicPr>
          <p:cNvPr id="37" name="圖片 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372050"/>
            <a:ext cx="2817813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圖片 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5372050"/>
            <a:ext cx="28717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2133600" y="6091188"/>
            <a:ext cx="2447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兩點平均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5662613" y="6091188"/>
            <a:ext cx="2447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兩點之差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926" y="1045156"/>
            <a:ext cx="5292874" cy="83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42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Wavelet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pic>
        <p:nvPicPr>
          <p:cNvPr id="1026" name="Picture 2" descr="One level wavelet decompos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1077833"/>
            <a:ext cx="6981825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r="2847"/>
          <a:stretch/>
        </p:blipFill>
        <p:spPr>
          <a:xfrm>
            <a:off x="251520" y="4981774"/>
            <a:ext cx="6048672" cy="125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89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3304257F20C1624DB25AF3C008A1365A" ma:contentTypeVersion="7" ma:contentTypeDescription="建立新的文件。" ma:contentTypeScope="" ma:versionID="a730b9342208154733a56a08574961bc">
  <xsd:schema xmlns:xsd="http://www.w3.org/2001/XMLSchema" xmlns:xs="http://www.w3.org/2001/XMLSchema" xmlns:p="http://schemas.microsoft.com/office/2006/metadata/properties" xmlns:ns3="78525f8c-adc2-4822-b5da-1f06e7095413" targetNamespace="http://schemas.microsoft.com/office/2006/metadata/properties" ma:root="true" ma:fieldsID="91e683a4ec1e8205381f1c761d65cf3f" ns3:_="">
    <xsd:import namespace="78525f8c-adc2-4822-b5da-1f06e709541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25f8c-adc2-4822-b5da-1f06e70954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4ADB1B-CEB9-4CF9-98DB-A78523050D98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78525f8c-adc2-4822-b5da-1f06e7095413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B176CAE-EEAF-4E0A-AE31-E8011AC480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894B51-6DC7-4CDD-B36F-AA9F66609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525f8c-adc2-4822-b5da-1f06e70954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4021</TotalTime>
  <Words>840</Words>
  <Application>Microsoft Office PowerPoint</Application>
  <PresentationFormat>如螢幕大小 (4:3)</PresentationFormat>
  <Paragraphs>208</Paragraphs>
  <Slides>31</Slides>
  <Notes>28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0" baseType="lpstr">
      <vt:lpstr>新細明體</vt:lpstr>
      <vt:lpstr>標楷體</vt:lpstr>
      <vt:lpstr>Arial</vt:lpstr>
      <vt:lpstr>Calibri</vt:lpstr>
      <vt:lpstr>Cambria Math</vt:lpstr>
      <vt:lpstr>Symbol</vt:lpstr>
      <vt:lpstr>Times New Roman</vt:lpstr>
      <vt:lpstr>Wingdings</vt:lpstr>
      <vt:lpstr>Office 佈景主題</vt:lpstr>
      <vt:lpstr>Super-Resolution using Wavelet</vt:lpstr>
      <vt:lpstr>Outline</vt:lpstr>
      <vt:lpstr>Outline</vt:lpstr>
      <vt:lpstr>Super-Resolution</vt:lpstr>
      <vt:lpstr>Data</vt:lpstr>
      <vt:lpstr>Outline</vt:lpstr>
      <vt:lpstr>Wavelet</vt:lpstr>
      <vt:lpstr>Wavelet</vt:lpstr>
      <vt:lpstr>Wavelet</vt:lpstr>
      <vt:lpstr>Wavelet</vt:lpstr>
      <vt:lpstr>2D Inverse DWT</vt:lpstr>
      <vt:lpstr>PowerPoint 簡報</vt:lpstr>
      <vt:lpstr>Super-Resolution using Wavelet</vt:lpstr>
      <vt:lpstr>DASR</vt:lpstr>
      <vt:lpstr>DASR</vt:lpstr>
      <vt:lpstr>Outline</vt:lpstr>
      <vt:lpstr>Learning-based Super-Resolution</vt:lpstr>
      <vt:lpstr>Learning-based Super-Resolution</vt:lpstr>
      <vt:lpstr>Outline</vt:lpstr>
      <vt:lpstr>DWSR</vt:lpstr>
      <vt:lpstr>DWSR</vt:lpstr>
      <vt:lpstr>DWSR Training Procedure</vt:lpstr>
      <vt:lpstr>DWSR</vt:lpstr>
      <vt:lpstr>DWSR</vt:lpstr>
      <vt:lpstr>PowerPoint 簡報</vt:lpstr>
      <vt:lpstr>Generating SR Results</vt:lpstr>
      <vt:lpstr>Results</vt:lpstr>
      <vt:lpstr>Artifacts Diagonal Edges</vt:lpstr>
      <vt:lpstr>Results</vt:lpstr>
      <vt:lpstr>Conclusion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sylvia</dc:creator>
  <cp:lastModifiedBy>user</cp:lastModifiedBy>
  <cp:revision>164</cp:revision>
  <dcterms:created xsi:type="dcterms:W3CDTF">2012-07-24T06:00:10Z</dcterms:created>
  <dcterms:modified xsi:type="dcterms:W3CDTF">2021-01-21T13:55:05Z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0x0101003304257F20C1624DB25AF3C008A1365A</vt:lpwstr>
  </property>
</Properties>
</file>