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37" saveSubsetFonts="1">
  <p:sldMasterIdLst>
    <p:sldMasterId id="2147483696" r:id="rId1"/>
  </p:sldMasterIdLst>
  <p:notesMasterIdLst>
    <p:notesMasterId r:id="rId34"/>
  </p:notesMasterIdLst>
  <p:sldIdLst>
    <p:sldId id="639" r:id="rId2"/>
    <p:sldId id="640" r:id="rId3"/>
    <p:sldId id="641" r:id="rId4"/>
    <p:sldId id="642" r:id="rId5"/>
    <p:sldId id="643" r:id="rId6"/>
    <p:sldId id="644" r:id="rId7"/>
    <p:sldId id="645" r:id="rId8"/>
    <p:sldId id="646" r:id="rId9"/>
    <p:sldId id="647" r:id="rId10"/>
    <p:sldId id="648" r:id="rId11"/>
    <p:sldId id="649" r:id="rId12"/>
    <p:sldId id="650" r:id="rId13"/>
    <p:sldId id="651" r:id="rId14"/>
    <p:sldId id="652" r:id="rId15"/>
    <p:sldId id="653" r:id="rId16"/>
    <p:sldId id="668" r:id="rId17"/>
    <p:sldId id="654" r:id="rId18"/>
    <p:sldId id="655" r:id="rId19"/>
    <p:sldId id="656" r:id="rId20"/>
    <p:sldId id="657" r:id="rId21"/>
    <p:sldId id="658" r:id="rId22"/>
    <p:sldId id="659" r:id="rId23"/>
    <p:sldId id="660" r:id="rId24"/>
    <p:sldId id="662" r:id="rId25"/>
    <p:sldId id="663" r:id="rId26"/>
    <p:sldId id="664" r:id="rId27"/>
    <p:sldId id="669" r:id="rId28"/>
    <p:sldId id="665" r:id="rId29"/>
    <p:sldId id="666" r:id="rId30"/>
    <p:sldId id="667" r:id="rId31"/>
    <p:sldId id="266" r:id="rId32"/>
    <p:sldId id="264" r:id="rId33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  <a:srgbClr val="FF00FF"/>
    <a:srgbClr val="9966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4" autoAdjust="0"/>
    <p:restoredTop sz="94660"/>
  </p:normalViewPr>
  <p:slideViewPr>
    <p:cSldViewPr>
      <p:cViewPr varScale="1">
        <p:scale>
          <a:sx n="63" d="100"/>
          <a:sy n="63" d="100"/>
        </p:scale>
        <p:origin x="144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D002856E-64E2-45C8-AE4A-E48213DA72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25B34BE2-8CFF-4CFD-BC87-BAB4B0C4B97E}" type="slidenum">
              <a:rPr lang="en-US" altLang="zh-TW" sz="1200">
                <a:latin typeface="Arial" panose="020B0604020202020204" pitchFamily="34" charset="0"/>
                <a:ea typeface="新細明體" panose="02020500000000000000" pitchFamily="18" charset="-120"/>
              </a:rPr>
              <a:pPr/>
              <a:t>350</a:t>
            </a:fld>
            <a:endParaRPr lang="en-US" altLang="zh-TW" sz="12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956550" y="260350"/>
            <a:ext cx="801688" cy="476250"/>
          </a:xfrm>
        </p:spPr>
        <p:txBody>
          <a:bodyPr/>
          <a:lstStyle>
            <a:lvl1pPr>
              <a:defRPr smtClean="0">
                <a:solidFill>
                  <a:srgbClr val="3333FF"/>
                </a:solidFill>
              </a:defRPr>
            </a:lvl1pPr>
          </a:lstStyle>
          <a:p>
            <a:pPr>
              <a:defRPr/>
            </a:pPr>
            <a:fld id="{5019A2E3-2DEF-4552-8C0C-C523732589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529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2FCA-E71E-41F9-A3A9-B742C8153AF3}" type="datetimeFigureOut">
              <a:rPr lang="zh-TW" altLang="en-US" smtClean="0"/>
              <a:t>2023/9/21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BD6-9556-44A2-8D44-4EEEA1E976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3106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solidFill>
                  <a:srgbClr val="000000"/>
                </a:solidFill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C5BC71FE-B83F-4434-9F7B-8E0974CB3C9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2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6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8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hyperlink" Target="https://docs.scipy.org/doc/scipy/reference/reference/generated/scipy.interpolate.interp1d.html#scipy.interpolate.interp1d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521FDA-C87D-48A3-A148-8DF0BBEF5660}" type="slidenum"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337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395288" y="260350"/>
            <a:ext cx="82296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b="1">
                <a:solidFill>
                  <a:srgbClr val="3333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TW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</a:t>
            </a:r>
            <a:r>
              <a:rPr lang="en-US" altLang="zh-TW" b="1">
                <a:solidFill>
                  <a:srgbClr val="3333FF"/>
                </a:solidFill>
                <a:latin typeface="Times New Roman" panose="02020603050405020304" pitchFamily="18" charset="0"/>
              </a:rPr>
              <a:t>.  Hilbert Huang Transform  (HHT)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539750" y="1196975"/>
            <a:ext cx="4895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Proposed by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黃鍔院士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(AD. 1998)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611188" y="3644900"/>
            <a:ext cx="8135937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[1] N. E. Huang, Z. Shen, S. R. Long, M. C. Wu, H. H. Shih, Q. Zheng, N. C. Yen, C. C. Tung, and H. H. Liu, “The empirical mode decomposition and the Hilbert spectrum for nonlinear and non-stationary time series analysis,”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Proc. R. Soc. </a:t>
            </a:r>
            <a:r>
              <a:rPr lang="en-US" altLang="zh-TW" sz="2000" i="1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Lond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. A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vol. 454,  pp. 903-995, 1998.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[2] N. E. Huang and S. Shen,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Hilbert-Huang Transform and Its Applications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World Scientific, Singapore, 2005. 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611188" y="3140075"/>
            <a:ext cx="20875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1">
                <a:latin typeface="Times New Roman" panose="02020603050405020304" pitchFamily="18" charset="0"/>
                <a:ea typeface="標楷體" panose="03000509000000000000" pitchFamily="65" charset="-120"/>
              </a:rPr>
              <a:t>References</a:t>
            </a:r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539750" y="2205038"/>
            <a:ext cx="82073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http://djj.ee.ntu.edu.tw/%E9%BB%83%E9%8D%94%E9%99%A2%E5%A3%AB.pdf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539750" y="1557338"/>
            <a:ext cx="280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黃鍔院士的生平可參考</a:t>
            </a:r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611188" y="5805488"/>
            <a:ext cx="7056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(PS: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謝謝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2007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年修課的趙逸群同學和王文阜同學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F2B9A6-B764-4E32-A587-8D8B563BBB4C}" type="slidenum"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346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4321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(Step 6-1)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Compute the mean</a:t>
            </a:r>
          </a:p>
        </p:txBody>
      </p:sp>
      <p:grpSp>
        <p:nvGrpSpPr>
          <p:cNvPr id="13316" name="Group 3"/>
          <p:cNvGrpSpPr>
            <a:grpSpLocks noChangeAspect="1"/>
          </p:cNvGrpSpPr>
          <p:nvPr/>
        </p:nvGrpSpPr>
        <p:grpSpPr bwMode="auto">
          <a:xfrm>
            <a:off x="1258888" y="836613"/>
            <a:ext cx="6542087" cy="2352675"/>
            <a:chOff x="1056" y="3068"/>
            <a:chExt cx="2747" cy="988"/>
          </a:xfrm>
        </p:grpSpPr>
        <p:sp>
          <p:nvSpPr>
            <p:cNvPr id="13320" name="Rectangle 4"/>
            <p:cNvSpPr>
              <a:spLocks noChangeAspect="1" noChangeArrowheads="1"/>
            </p:cNvSpPr>
            <p:nvPr/>
          </p:nvSpPr>
          <p:spPr bwMode="auto">
            <a:xfrm>
              <a:off x="1130" y="3167"/>
              <a:ext cx="2672" cy="888"/>
            </a:xfrm>
            <a:prstGeom prst="rect">
              <a:avLst/>
            </a:prstGeom>
            <a:solidFill>
              <a:srgbClr val="FFFFFF"/>
            </a:solidFill>
            <a:ln w="1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21" name="Line 5"/>
            <p:cNvSpPr>
              <a:spLocks noChangeAspect="1" noChangeShapeType="1"/>
            </p:cNvSpPr>
            <p:nvPr/>
          </p:nvSpPr>
          <p:spPr bwMode="auto">
            <a:xfrm>
              <a:off x="1130" y="4055"/>
              <a:ext cx="2672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22" name="Line 6"/>
            <p:cNvSpPr>
              <a:spLocks noChangeAspect="1" noChangeShapeType="1"/>
            </p:cNvSpPr>
            <p:nvPr/>
          </p:nvSpPr>
          <p:spPr bwMode="auto">
            <a:xfrm>
              <a:off x="1130" y="3167"/>
              <a:ext cx="2672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23" name="Line 7"/>
            <p:cNvSpPr>
              <a:spLocks noChangeAspect="1" noChangeShapeType="1"/>
            </p:cNvSpPr>
            <p:nvPr/>
          </p:nvSpPr>
          <p:spPr bwMode="auto">
            <a:xfrm flipV="1">
              <a:off x="3802" y="3167"/>
              <a:ext cx="1" cy="888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24" name="Line 8"/>
            <p:cNvSpPr>
              <a:spLocks noChangeAspect="1" noChangeShapeType="1"/>
            </p:cNvSpPr>
            <p:nvPr/>
          </p:nvSpPr>
          <p:spPr bwMode="auto">
            <a:xfrm flipV="1">
              <a:off x="1130" y="3167"/>
              <a:ext cx="1" cy="888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25" name="Line 9"/>
            <p:cNvSpPr>
              <a:spLocks noChangeAspect="1" noChangeShapeType="1"/>
            </p:cNvSpPr>
            <p:nvPr/>
          </p:nvSpPr>
          <p:spPr bwMode="auto">
            <a:xfrm>
              <a:off x="1130" y="4055"/>
              <a:ext cx="2672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26" name="Line 10"/>
            <p:cNvSpPr>
              <a:spLocks noChangeAspect="1" noChangeShapeType="1"/>
            </p:cNvSpPr>
            <p:nvPr/>
          </p:nvSpPr>
          <p:spPr bwMode="auto">
            <a:xfrm flipV="1">
              <a:off x="1130" y="3167"/>
              <a:ext cx="1" cy="888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27" name="Line 11"/>
            <p:cNvSpPr>
              <a:spLocks noChangeAspect="1" noChangeShapeType="1"/>
            </p:cNvSpPr>
            <p:nvPr/>
          </p:nvSpPr>
          <p:spPr bwMode="auto">
            <a:xfrm flipV="1">
              <a:off x="1334" y="4030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28" name="Line 12"/>
            <p:cNvSpPr>
              <a:spLocks noChangeAspect="1" noChangeShapeType="1"/>
            </p:cNvSpPr>
            <p:nvPr/>
          </p:nvSpPr>
          <p:spPr bwMode="auto">
            <a:xfrm>
              <a:off x="1334" y="3167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29" name="Line 13"/>
            <p:cNvSpPr>
              <a:spLocks noChangeAspect="1" noChangeShapeType="1"/>
            </p:cNvSpPr>
            <p:nvPr/>
          </p:nvSpPr>
          <p:spPr bwMode="auto">
            <a:xfrm flipV="1">
              <a:off x="1556" y="4030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30" name="Line 14"/>
            <p:cNvSpPr>
              <a:spLocks noChangeAspect="1" noChangeShapeType="1"/>
            </p:cNvSpPr>
            <p:nvPr/>
          </p:nvSpPr>
          <p:spPr bwMode="auto">
            <a:xfrm>
              <a:off x="1556" y="3167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31" name="Line 15"/>
            <p:cNvSpPr>
              <a:spLocks noChangeAspect="1" noChangeShapeType="1"/>
            </p:cNvSpPr>
            <p:nvPr/>
          </p:nvSpPr>
          <p:spPr bwMode="auto">
            <a:xfrm flipV="1">
              <a:off x="1784" y="4030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32" name="Line 16"/>
            <p:cNvSpPr>
              <a:spLocks noChangeAspect="1" noChangeShapeType="1"/>
            </p:cNvSpPr>
            <p:nvPr/>
          </p:nvSpPr>
          <p:spPr bwMode="auto">
            <a:xfrm>
              <a:off x="1784" y="3167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33" name="Line 17"/>
            <p:cNvSpPr>
              <a:spLocks noChangeAspect="1" noChangeShapeType="1"/>
            </p:cNvSpPr>
            <p:nvPr/>
          </p:nvSpPr>
          <p:spPr bwMode="auto">
            <a:xfrm flipV="1">
              <a:off x="2007" y="4030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34" name="Line 18"/>
            <p:cNvSpPr>
              <a:spLocks noChangeAspect="1" noChangeShapeType="1"/>
            </p:cNvSpPr>
            <p:nvPr/>
          </p:nvSpPr>
          <p:spPr bwMode="auto">
            <a:xfrm>
              <a:off x="2007" y="3167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35" name="Line 19"/>
            <p:cNvSpPr>
              <a:spLocks noChangeAspect="1" noChangeShapeType="1"/>
            </p:cNvSpPr>
            <p:nvPr/>
          </p:nvSpPr>
          <p:spPr bwMode="auto">
            <a:xfrm flipV="1">
              <a:off x="2229" y="4030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36" name="Line 20"/>
            <p:cNvSpPr>
              <a:spLocks noChangeAspect="1" noChangeShapeType="1"/>
            </p:cNvSpPr>
            <p:nvPr/>
          </p:nvSpPr>
          <p:spPr bwMode="auto">
            <a:xfrm>
              <a:off x="2229" y="3167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37" name="Line 21"/>
            <p:cNvSpPr>
              <a:spLocks noChangeAspect="1" noChangeShapeType="1"/>
            </p:cNvSpPr>
            <p:nvPr/>
          </p:nvSpPr>
          <p:spPr bwMode="auto">
            <a:xfrm flipV="1">
              <a:off x="2457" y="4030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38" name="Line 22"/>
            <p:cNvSpPr>
              <a:spLocks noChangeAspect="1" noChangeShapeType="1"/>
            </p:cNvSpPr>
            <p:nvPr/>
          </p:nvSpPr>
          <p:spPr bwMode="auto">
            <a:xfrm>
              <a:off x="2457" y="3167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39" name="Line 23"/>
            <p:cNvSpPr>
              <a:spLocks noChangeAspect="1" noChangeShapeType="1"/>
            </p:cNvSpPr>
            <p:nvPr/>
          </p:nvSpPr>
          <p:spPr bwMode="auto">
            <a:xfrm flipV="1">
              <a:off x="2679" y="4030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40" name="Line 24"/>
            <p:cNvSpPr>
              <a:spLocks noChangeAspect="1" noChangeShapeType="1"/>
            </p:cNvSpPr>
            <p:nvPr/>
          </p:nvSpPr>
          <p:spPr bwMode="auto">
            <a:xfrm>
              <a:off x="2679" y="3167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41" name="Line 25"/>
            <p:cNvSpPr>
              <a:spLocks noChangeAspect="1" noChangeShapeType="1"/>
            </p:cNvSpPr>
            <p:nvPr/>
          </p:nvSpPr>
          <p:spPr bwMode="auto">
            <a:xfrm flipV="1">
              <a:off x="2902" y="4030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42" name="Line 26"/>
            <p:cNvSpPr>
              <a:spLocks noChangeAspect="1" noChangeShapeType="1"/>
            </p:cNvSpPr>
            <p:nvPr/>
          </p:nvSpPr>
          <p:spPr bwMode="auto">
            <a:xfrm>
              <a:off x="2902" y="3167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43" name="Line 27"/>
            <p:cNvSpPr>
              <a:spLocks noChangeAspect="1" noChangeShapeType="1"/>
            </p:cNvSpPr>
            <p:nvPr/>
          </p:nvSpPr>
          <p:spPr bwMode="auto">
            <a:xfrm flipV="1">
              <a:off x="3130" y="4030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44" name="Line 28"/>
            <p:cNvSpPr>
              <a:spLocks noChangeAspect="1" noChangeShapeType="1"/>
            </p:cNvSpPr>
            <p:nvPr/>
          </p:nvSpPr>
          <p:spPr bwMode="auto">
            <a:xfrm>
              <a:off x="3130" y="3167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45" name="Line 29"/>
            <p:cNvSpPr>
              <a:spLocks noChangeAspect="1" noChangeShapeType="1"/>
            </p:cNvSpPr>
            <p:nvPr/>
          </p:nvSpPr>
          <p:spPr bwMode="auto">
            <a:xfrm flipV="1">
              <a:off x="3352" y="4030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46" name="Line 30"/>
            <p:cNvSpPr>
              <a:spLocks noChangeAspect="1" noChangeShapeType="1"/>
            </p:cNvSpPr>
            <p:nvPr/>
          </p:nvSpPr>
          <p:spPr bwMode="auto">
            <a:xfrm>
              <a:off x="3352" y="3167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47" name="Line 31"/>
            <p:cNvSpPr>
              <a:spLocks noChangeAspect="1" noChangeShapeType="1"/>
            </p:cNvSpPr>
            <p:nvPr/>
          </p:nvSpPr>
          <p:spPr bwMode="auto">
            <a:xfrm flipV="1">
              <a:off x="3580" y="4030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48" name="Line 32"/>
            <p:cNvSpPr>
              <a:spLocks noChangeAspect="1" noChangeShapeType="1"/>
            </p:cNvSpPr>
            <p:nvPr/>
          </p:nvSpPr>
          <p:spPr bwMode="auto">
            <a:xfrm>
              <a:off x="3580" y="3167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49" name="Line 33"/>
            <p:cNvSpPr>
              <a:spLocks noChangeAspect="1" noChangeShapeType="1"/>
            </p:cNvSpPr>
            <p:nvPr/>
          </p:nvSpPr>
          <p:spPr bwMode="auto">
            <a:xfrm flipV="1">
              <a:off x="3802" y="4030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50" name="Line 34"/>
            <p:cNvSpPr>
              <a:spLocks noChangeAspect="1" noChangeShapeType="1"/>
            </p:cNvSpPr>
            <p:nvPr/>
          </p:nvSpPr>
          <p:spPr bwMode="auto">
            <a:xfrm>
              <a:off x="3802" y="3167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51" name="Line 35"/>
            <p:cNvSpPr>
              <a:spLocks noChangeAspect="1" noChangeShapeType="1"/>
            </p:cNvSpPr>
            <p:nvPr/>
          </p:nvSpPr>
          <p:spPr bwMode="auto">
            <a:xfrm>
              <a:off x="1130" y="4012"/>
              <a:ext cx="25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52" name="Line 36"/>
            <p:cNvSpPr>
              <a:spLocks noChangeAspect="1" noChangeShapeType="1"/>
            </p:cNvSpPr>
            <p:nvPr/>
          </p:nvSpPr>
          <p:spPr bwMode="auto">
            <a:xfrm flipH="1">
              <a:off x="3778" y="4012"/>
              <a:ext cx="24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53" name="Line 37"/>
            <p:cNvSpPr>
              <a:spLocks noChangeAspect="1" noChangeShapeType="1"/>
            </p:cNvSpPr>
            <p:nvPr/>
          </p:nvSpPr>
          <p:spPr bwMode="auto">
            <a:xfrm>
              <a:off x="1130" y="3814"/>
              <a:ext cx="25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54" name="Line 38"/>
            <p:cNvSpPr>
              <a:spLocks noChangeAspect="1" noChangeShapeType="1"/>
            </p:cNvSpPr>
            <p:nvPr/>
          </p:nvSpPr>
          <p:spPr bwMode="auto">
            <a:xfrm flipH="1">
              <a:off x="3778" y="3814"/>
              <a:ext cx="24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55" name="Rectangle 39"/>
            <p:cNvSpPr>
              <a:spLocks noChangeAspect="1" noChangeArrowheads="1"/>
            </p:cNvSpPr>
            <p:nvPr/>
          </p:nvSpPr>
          <p:spPr bwMode="auto">
            <a:xfrm>
              <a:off x="1056" y="3772"/>
              <a:ext cx="38" cy="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800">
                  <a:solidFill>
                    <a:srgbClr val="000000"/>
                  </a:solidFill>
                  <a:latin typeface="Helvetica" panose="020B0604020202020204" pitchFamily="34" charset="0"/>
                </a:rPr>
                <a:t>-1</a:t>
              </a:r>
              <a:endPara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56" name="Line 40"/>
            <p:cNvSpPr>
              <a:spLocks noChangeAspect="1" noChangeShapeType="1"/>
            </p:cNvSpPr>
            <p:nvPr/>
          </p:nvSpPr>
          <p:spPr bwMode="auto">
            <a:xfrm>
              <a:off x="1130" y="3611"/>
              <a:ext cx="25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57" name="Line 41"/>
            <p:cNvSpPr>
              <a:spLocks noChangeAspect="1" noChangeShapeType="1"/>
            </p:cNvSpPr>
            <p:nvPr/>
          </p:nvSpPr>
          <p:spPr bwMode="auto">
            <a:xfrm flipH="1">
              <a:off x="3778" y="3611"/>
              <a:ext cx="24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58" name="Rectangle 42"/>
            <p:cNvSpPr>
              <a:spLocks noChangeAspect="1" noChangeArrowheads="1"/>
            </p:cNvSpPr>
            <p:nvPr/>
          </p:nvSpPr>
          <p:spPr bwMode="auto">
            <a:xfrm>
              <a:off x="1075" y="3568"/>
              <a:ext cx="24" cy="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8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59" name="Line 43"/>
            <p:cNvSpPr>
              <a:spLocks noChangeAspect="1" noChangeShapeType="1"/>
            </p:cNvSpPr>
            <p:nvPr/>
          </p:nvSpPr>
          <p:spPr bwMode="auto">
            <a:xfrm>
              <a:off x="1130" y="3408"/>
              <a:ext cx="25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60" name="Line 44"/>
            <p:cNvSpPr>
              <a:spLocks noChangeAspect="1" noChangeShapeType="1"/>
            </p:cNvSpPr>
            <p:nvPr/>
          </p:nvSpPr>
          <p:spPr bwMode="auto">
            <a:xfrm flipH="1">
              <a:off x="3778" y="3408"/>
              <a:ext cx="24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61" name="Rectangle 45"/>
            <p:cNvSpPr>
              <a:spLocks noChangeAspect="1" noChangeArrowheads="1"/>
            </p:cNvSpPr>
            <p:nvPr/>
          </p:nvSpPr>
          <p:spPr bwMode="auto">
            <a:xfrm>
              <a:off x="1075" y="3364"/>
              <a:ext cx="24" cy="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8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62" name="Line 46"/>
            <p:cNvSpPr>
              <a:spLocks noChangeAspect="1" noChangeShapeType="1"/>
            </p:cNvSpPr>
            <p:nvPr/>
          </p:nvSpPr>
          <p:spPr bwMode="auto">
            <a:xfrm>
              <a:off x="1130" y="3210"/>
              <a:ext cx="25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63" name="Line 47"/>
            <p:cNvSpPr>
              <a:spLocks noChangeAspect="1" noChangeShapeType="1"/>
            </p:cNvSpPr>
            <p:nvPr/>
          </p:nvSpPr>
          <p:spPr bwMode="auto">
            <a:xfrm flipH="1">
              <a:off x="3778" y="3210"/>
              <a:ext cx="24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64" name="Rectangle 48"/>
            <p:cNvSpPr>
              <a:spLocks noChangeAspect="1" noChangeArrowheads="1"/>
            </p:cNvSpPr>
            <p:nvPr/>
          </p:nvSpPr>
          <p:spPr bwMode="auto">
            <a:xfrm>
              <a:off x="1075" y="3167"/>
              <a:ext cx="24" cy="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800">
                  <a:solidFill>
                    <a:srgbClr val="000000"/>
                  </a:solidFill>
                  <a:latin typeface="Helvetica" panose="020B0604020202020204" pitchFamily="34" charset="0"/>
                </a:rPr>
                <a:t>2</a:t>
              </a:r>
              <a:endPara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65" name="Line 49"/>
            <p:cNvSpPr>
              <a:spLocks noChangeAspect="1" noChangeShapeType="1"/>
            </p:cNvSpPr>
            <p:nvPr/>
          </p:nvSpPr>
          <p:spPr bwMode="auto">
            <a:xfrm>
              <a:off x="1130" y="3167"/>
              <a:ext cx="2672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66" name="Line 50"/>
            <p:cNvSpPr>
              <a:spLocks noChangeAspect="1" noChangeShapeType="1"/>
            </p:cNvSpPr>
            <p:nvPr/>
          </p:nvSpPr>
          <p:spPr bwMode="auto">
            <a:xfrm>
              <a:off x="1130" y="4055"/>
              <a:ext cx="2672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67" name="Line 51"/>
            <p:cNvSpPr>
              <a:spLocks noChangeAspect="1" noChangeShapeType="1"/>
            </p:cNvSpPr>
            <p:nvPr/>
          </p:nvSpPr>
          <p:spPr bwMode="auto">
            <a:xfrm flipV="1">
              <a:off x="3802" y="3167"/>
              <a:ext cx="1" cy="888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68" name="Line 52"/>
            <p:cNvSpPr>
              <a:spLocks noChangeAspect="1" noChangeShapeType="1"/>
            </p:cNvSpPr>
            <p:nvPr/>
          </p:nvSpPr>
          <p:spPr bwMode="auto">
            <a:xfrm flipV="1">
              <a:off x="1130" y="3167"/>
              <a:ext cx="1" cy="888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69" name="Freeform 53"/>
            <p:cNvSpPr>
              <a:spLocks noChangeAspect="1"/>
            </p:cNvSpPr>
            <p:nvPr/>
          </p:nvSpPr>
          <p:spPr bwMode="auto">
            <a:xfrm>
              <a:off x="1130" y="3210"/>
              <a:ext cx="2672" cy="802"/>
            </a:xfrm>
            <a:custGeom>
              <a:avLst/>
              <a:gdLst>
                <a:gd name="T0" fmla="*/ 0 w 6680"/>
                <a:gd name="T1" fmla="*/ 0 h 2004"/>
                <a:gd name="T2" fmla="*/ 0 w 6680"/>
                <a:gd name="T3" fmla="*/ 0 h 2004"/>
                <a:gd name="T4" fmla="*/ 0 w 6680"/>
                <a:gd name="T5" fmla="*/ 0 h 2004"/>
                <a:gd name="T6" fmla="*/ 0 w 6680"/>
                <a:gd name="T7" fmla="*/ 0 h 2004"/>
                <a:gd name="T8" fmla="*/ 0 w 6680"/>
                <a:gd name="T9" fmla="*/ 0 h 2004"/>
                <a:gd name="T10" fmla="*/ 0 w 6680"/>
                <a:gd name="T11" fmla="*/ 0 h 2004"/>
                <a:gd name="T12" fmla="*/ 0 w 6680"/>
                <a:gd name="T13" fmla="*/ 0 h 2004"/>
                <a:gd name="T14" fmla="*/ 0 w 6680"/>
                <a:gd name="T15" fmla="*/ 0 h 2004"/>
                <a:gd name="T16" fmla="*/ 0 w 6680"/>
                <a:gd name="T17" fmla="*/ 0 h 2004"/>
                <a:gd name="T18" fmla="*/ 0 w 6680"/>
                <a:gd name="T19" fmla="*/ 0 h 2004"/>
                <a:gd name="T20" fmla="*/ 0 w 6680"/>
                <a:gd name="T21" fmla="*/ 0 h 2004"/>
                <a:gd name="T22" fmla="*/ 0 w 6680"/>
                <a:gd name="T23" fmla="*/ 0 h 2004"/>
                <a:gd name="T24" fmla="*/ 0 w 6680"/>
                <a:gd name="T25" fmla="*/ 0 h 2004"/>
                <a:gd name="T26" fmla="*/ 0 w 6680"/>
                <a:gd name="T27" fmla="*/ 0 h 2004"/>
                <a:gd name="T28" fmla="*/ 0 w 6680"/>
                <a:gd name="T29" fmla="*/ 0 h 2004"/>
                <a:gd name="T30" fmla="*/ 0 w 6680"/>
                <a:gd name="T31" fmla="*/ 0 h 2004"/>
                <a:gd name="T32" fmla="*/ 0 w 6680"/>
                <a:gd name="T33" fmla="*/ 0 h 2004"/>
                <a:gd name="T34" fmla="*/ 0 w 6680"/>
                <a:gd name="T35" fmla="*/ 0 h 2004"/>
                <a:gd name="T36" fmla="*/ 0 w 6680"/>
                <a:gd name="T37" fmla="*/ 0 h 2004"/>
                <a:gd name="T38" fmla="*/ 0 w 6680"/>
                <a:gd name="T39" fmla="*/ 0 h 2004"/>
                <a:gd name="T40" fmla="*/ 0 w 6680"/>
                <a:gd name="T41" fmla="*/ 0 h 2004"/>
                <a:gd name="T42" fmla="*/ 0 w 6680"/>
                <a:gd name="T43" fmla="*/ 0 h 2004"/>
                <a:gd name="T44" fmla="*/ 0 w 6680"/>
                <a:gd name="T45" fmla="*/ 0 h 2004"/>
                <a:gd name="T46" fmla="*/ 0 w 6680"/>
                <a:gd name="T47" fmla="*/ 0 h 2004"/>
                <a:gd name="T48" fmla="*/ 0 w 6680"/>
                <a:gd name="T49" fmla="*/ 0 h 2004"/>
                <a:gd name="T50" fmla="*/ 0 w 6680"/>
                <a:gd name="T51" fmla="*/ 0 h 2004"/>
                <a:gd name="T52" fmla="*/ 0 w 6680"/>
                <a:gd name="T53" fmla="*/ 0 h 2004"/>
                <a:gd name="T54" fmla="*/ 0 w 6680"/>
                <a:gd name="T55" fmla="*/ 0 h 2004"/>
                <a:gd name="T56" fmla="*/ 0 w 6680"/>
                <a:gd name="T57" fmla="*/ 0 h 2004"/>
                <a:gd name="T58" fmla="*/ 0 w 6680"/>
                <a:gd name="T59" fmla="*/ 0 h 2004"/>
                <a:gd name="T60" fmla="*/ 0 w 6680"/>
                <a:gd name="T61" fmla="*/ 0 h 2004"/>
                <a:gd name="T62" fmla="*/ 0 w 6680"/>
                <a:gd name="T63" fmla="*/ 0 h 2004"/>
                <a:gd name="T64" fmla="*/ 0 w 6680"/>
                <a:gd name="T65" fmla="*/ 0 h 2004"/>
                <a:gd name="T66" fmla="*/ 0 w 6680"/>
                <a:gd name="T67" fmla="*/ 0 h 2004"/>
                <a:gd name="T68" fmla="*/ 0 w 6680"/>
                <a:gd name="T69" fmla="*/ 0 h 2004"/>
                <a:gd name="T70" fmla="*/ 0 w 6680"/>
                <a:gd name="T71" fmla="*/ 0 h 2004"/>
                <a:gd name="T72" fmla="*/ 0 w 6680"/>
                <a:gd name="T73" fmla="*/ 0 h 2004"/>
                <a:gd name="T74" fmla="*/ 0 w 6680"/>
                <a:gd name="T75" fmla="*/ 0 h 2004"/>
                <a:gd name="T76" fmla="*/ 0 w 6680"/>
                <a:gd name="T77" fmla="*/ 0 h 2004"/>
                <a:gd name="T78" fmla="*/ 0 w 6680"/>
                <a:gd name="T79" fmla="*/ 0 h 2004"/>
                <a:gd name="T80" fmla="*/ 0 w 6680"/>
                <a:gd name="T81" fmla="*/ 0 h 2004"/>
                <a:gd name="T82" fmla="*/ 0 w 6680"/>
                <a:gd name="T83" fmla="*/ 0 h 2004"/>
                <a:gd name="T84" fmla="*/ 0 w 6680"/>
                <a:gd name="T85" fmla="*/ 0 h 2004"/>
                <a:gd name="T86" fmla="*/ 0 w 6680"/>
                <a:gd name="T87" fmla="*/ 0 h 2004"/>
                <a:gd name="T88" fmla="*/ 0 w 6680"/>
                <a:gd name="T89" fmla="*/ 0 h 2004"/>
                <a:gd name="T90" fmla="*/ 0 w 6680"/>
                <a:gd name="T91" fmla="*/ 0 h 2004"/>
                <a:gd name="T92" fmla="*/ 0 w 6680"/>
                <a:gd name="T93" fmla="*/ 0 h 2004"/>
                <a:gd name="T94" fmla="*/ 0 w 6680"/>
                <a:gd name="T95" fmla="*/ 0 h 2004"/>
                <a:gd name="T96" fmla="*/ 0 w 6680"/>
                <a:gd name="T97" fmla="*/ 0 h 2004"/>
                <a:gd name="T98" fmla="*/ 0 w 6680"/>
                <a:gd name="T99" fmla="*/ 0 h 2004"/>
                <a:gd name="T100" fmla="*/ 0 w 6680"/>
                <a:gd name="T101" fmla="*/ 0 h 2004"/>
                <a:gd name="T102" fmla="*/ 0 w 6680"/>
                <a:gd name="T103" fmla="*/ 0 h 2004"/>
                <a:gd name="T104" fmla="*/ 0 w 6680"/>
                <a:gd name="T105" fmla="*/ 0 h 2004"/>
                <a:gd name="T106" fmla="*/ 0 w 6680"/>
                <a:gd name="T107" fmla="*/ 0 h 2004"/>
                <a:gd name="T108" fmla="*/ 0 w 6680"/>
                <a:gd name="T109" fmla="*/ 0 h 2004"/>
                <a:gd name="T110" fmla="*/ 0 w 6680"/>
                <a:gd name="T111" fmla="*/ 0 h 2004"/>
                <a:gd name="T112" fmla="*/ 0 w 6680"/>
                <a:gd name="T113" fmla="*/ 0 h 2004"/>
                <a:gd name="T114" fmla="*/ 0 w 6680"/>
                <a:gd name="T115" fmla="*/ 0 h 2004"/>
                <a:gd name="T116" fmla="*/ 0 w 6680"/>
                <a:gd name="T117" fmla="*/ 0 h 2004"/>
                <a:gd name="T118" fmla="*/ 0 w 6680"/>
                <a:gd name="T119" fmla="*/ 0 h 200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680"/>
                <a:gd name="T181" fmla="*/ 0 h 2004"/>
                <a:gd name="T182" fmla="*/ 6680 w 6680"/>
                <a:gd name="T183" fmla="*/ 2004 h 200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680" h="2004">
                  <a:moveTo>
                    <a:pt x="0" y="786"/>
                  </a:moveTo>
                  <a:lnTo>
                    <a:pt x="62" y="940"/>
                  </a:lnTo>
                  <a:lnTo>
                    <a:pt x="108" y="1002"/>
                  </a:lnTo>
                  <a:lnTo>
                    <a:pt x="170" y="909"/>
                  </a:lnTo>
                  <a:lnTo>
                    <a:pt x="231" y="709"/>
                  </a:lnTo>
                  <a:lnTo>
                    <a:pt x="278" y="570"/>
                  </a:lnTo>
                  <a:lnTo>
                    <a:pt x="339" y="632"/>
                  </a:lnTo>
                  <a:lnTo>
                    <a:pt x="386" y="925"/>
                  </a:lnTo>
                  <a:lnTo>
                    <a:pt x="447" y="1402"/>
                  </a:lnTo>
                  <a:lnTo>
                    <a:pt x="509" y="1819"/>
                  </a:lnTo>
                  <a:lnTo>
                    <a:pt x="555" y="1957"/>
                  </a:lnTo>
                  <a:lnTo>
                    <a:pt x="617" y="1711"/>
                  </a:lnTo>
                  <a:lnTo>
                    <a:pt x="679" y="1140"/>
                  </a:lnTo>
                  <a:lnTo>
                    <a:pt x="725" y="539"/>
                  </a:lnTo>
                  <a:lnTo>
                    <a:pt x="787" y="200"/>
                  </a:lnTo>
                  <a:lnTo>
                    <a:pt x="848" y="262"/>
                  </a:lnTo>
                  <a:lnTo>
                    <a:pt x="895" y="616"/>
                  </a:lnTo>
                  <a:lnTo>
                    <a:pt x="956" y="986"/>
                  </a:lnTo>
                  <a:lnTo>
                    <a:pt x="1003" y="1110"/>
                  </a:lnTo>
                  <a:lnTo>
                    <a:pt x="1064" y="955"/>
                  </a:lnTo>
                  <a:lnTo>
                    <a:pt x="1126" y="740"/>
                  </a:lnTo>
                  <a:lnTo>
                    <a:pt x="1172" y="770"/>
                  </a:lnTo>
                  <a:lnTo>
                    <a:pt x="1234" y="1156"/>
                  </a:lnTo>
                  <a:lnTo>
                    <a:pt x="1296" y="1695"/>
                  </a:lnTo>
                  <a:lnTo>
                    <a:pt x="1342" y="1973"/>
                  </a:lnTo>
                  <a:lnTo>
                    <a:pt x="1404" y="1742"/>
                  </a:lnTo>
                  <a:lnTo>
                    <a:pt x="1466" y="1094"/>
                  </a:lnTo>
                  <a:lnTo>
                    <a:pt x="1512" y="508"/>
                  </a:lnTo>
                  <a:lnTo>
                    <a:pt x="1574" y="339"/>
                  </a:lnTo>
                  <a:lnTo>
                    <a:pt x="1635" y="632"/>
                  </a:lnTo>
                  <a:lnTo>
                    <a:pt x="1682" y="955"/>
                  </a:lnTo>
                  <a:lnTo>
                    <a:pt x="1743" y="940"/>
                  </a:lnTo>
                  <a:lnTo>
                    <a:pt x="1790" y="585"/>
                  </a:lnTo>
                  <a:lnTo>
                    <a:pt x="1851" y="339"/>
                  </a:lnTo>
                  <a:lnTo>
                    <a:pt x="1913" y="601"/>
                  </a:lnTo>
                  <a:lnTo>
                    <a:pt x="1959" y="1295"/>
                  </a:lnTo>
                  <a:lnTo>
                    <a:pt x="2021" y="1865"/>
                  </a:lnTo>
                  <a:lnTo>
                    <a:pt x="2083" y="1834"/>
                  </a:lnTo>
                  <a:lnTo>
                    <a:pt x="2129" y="1325"/>
                  </a:lnTo>
                  <a:lnTo>
                    <a:pt x="2191" y="909"/>
                  </a:lnTo>
                  <a:lnTo>
                    <a:pt x="2252" y="1002"/>
                  </a:lnTo>
                  <a:lnTo>
                    <a:pt x="2299" y="1341"/>
                  </a:lnTo>
                  <a:lnTo>
                    <a:pt x="2360" y="1310"/>
                  </a:lnTo>
                  <a:lnTo>
                    <a:pt x="2407" y="693"/>
                  </a:lnTo>
                  <a:lnTo>
                    <a:pt x="2468" y="77"/>
                  </a:lnTo>
                  <a:lnTo>
                    <a:pt x="2530" y="123"/>
                  </a:lnTo>
                  <a:lnTo>
                    <a:pt x="2576" y="755"/>
                  </a:lnTo>
                  <a:lnTo>
                    <a:pt x="2638" y="1233"/>
                  </a:lnTo>
                  <a:lnTo>
                    <a:pt x="2700" y="1094"/>
                  </a:lnTo>
                  <a:lnTo>
                    <a:pt x="2746" y="740"/>
                  </a:lnTo>
                  <a:lnTo>
                    <a:pt x="2808" y="940"/>
                  </a:lnTo>
                  <a:lnTo>
                    <a:pt x="2870" y="1649"/>
                  </a:lnTo>
                  <a:lnTo>
                    <a:pt x="2916" y="2004"/>
                  </a:lnTo>
                  <a:lnTo>
                    <a:pt x="2978" y="1541"/>
                  </a:lnTo>
                  <a:lnTo>
                    <a:pt x="3024" y="848"/>
                  </a:lnTo>
                  <a:lnTo>
                    <a:pt x="3086" y="770"/>
                  </a:lnTo>
                  <a:lnTo>
                    <a:pt x="3147" y="1171"/>
                  </a:lnTo>
                  <a:lnTo>
                    <a:pt x="3194" y="1140"/>
                  </a:lnTo>
                  <a:lnTo>
                    <a:pt x="3255" y="447"/>
                  </a:lnTo>
                  <a:lnTo>
                    <a:pt x="3317" y="0"/>
                  </a:lnTo>
                  <a:lnTo>
                    <a:pt x="3363" y="447"/>
                  </a:lnTo>
                  <a:lnTo>
                    <a:pt x="3425" y="1156"/>
                  </a:lnTo>
                  <a:lnTo>
                    <a:pt x="3487" y="1125"/>
                  </a:lnTo>
                  <a:lnTo>
                    <a:pt x="3533" y="709"/>
                  </a:lnTo>
                  <a:lnTo>
                    <a:pt x="3595" y="925"/>
                  </a:lnTo>
                  <a:lnTo>
                    <a:pt x="3656" y="1742"/>
                  </a:lnTo>
                  <a:lnTo>
                    <a:pt x="3703" y="1942"/>
                  </a:lnTo>
                  <a:lnTo>
                    <a:pt x="3764" y="1279"/>
                  </a:lnTo>
                  <a:lnTo>
                    <a:pt x="3811" y="863"/>
                  </a:lnTo>
                  <a:lnTo>
                    <a:pt x="3872" y="1264"/>
                  </a:lnTo>
                  <a:lnTo>
                    <a:pt x="3934" y="1433"/>
                  </a:lnTo>
                  <a:lnTo>
                    <a:pt x="3980" y="693"/>
                  </a:lnTo>
                  <a:lnTo>
                    <a:pt x="4042" y="77"/>
                  </a:lnTo>
                  <a:lnTo>
                    <a:pt x="4104" y="493"/>
                  </a:lnTo>
                  <a:lnTo>
                    <a:pt x="4150" y="1033"/>
                  </a:lnTo>
                  <a:lnTo>
                    <a:pt x="4212" y="663"/>
                  </a:lnTo>
                  <a:lnTo>
                    <a:pt x="4274" y="308"/>
                  </a:lnTo>
                  <a:lnTo>
                    <a:pt x="4320" y="1017"/>
                  </a:lnTo>
                  <a:lnTo>
                    <a:pt x="4382" y="1742"/>
                  </a:lnTo>
                  <a:lnTo>
                    <a:pt x="4428" y="1402"/>
                  </a:lnTo>
                  <a:lnTo>
                    <a:pt x="4490" y="986"/>
                  </a:lnTo>
                  <a:lnTo>
                    <a:pt x="4551" y="1541"/>
                  </a:lnTo>
                  <a:lnTo>
                    <a:pt x="4598" y="1880"/>
                  </a:lnTo>
                  <a:lnTo>
                    <a:pt x="4659" y="1094"/>
                  </a:lnTo>
                  <a:lnTo>
                    <a:pt x="4721" y="524"/>
                  </a:lnTo>
                  <a:lnTo>
                    <a:pt x="4767" y="1002"/>
                  </a:lnTo>
                  <a:lnTo>
                    <a:pt x="4829" y="1048"/>
                  </a:lnTo>
                  <a:lnTo>
                    <a:pt x="4891" y="200"/>
                  </a:lnTo>
                  <a:lnTo>
                    <a:pt x="4937" y="169"/>
                  </a:lnTo>
                  <a:lnTo>
                    <a:pt x="4999" y="1002"/>
                  </a:lnTo>
                  <a:lnTo>
                    <a:pt x="5045" y="971"/>
                  </a:lnTo>
                  <a:lnTo>
                    <a:pt x="5107" y="478"/>
                  </a:lnTo>
                  <a:lnTo>
                    <a:pt x="5168" y="1140"/>
                  </a:lnTo>
                  <a:lnTo>
                    <a:pt x="5215" y="1865"/>
                  </a:lnTo>
                  <a:lnTo>
                    <a:pt x="5276" y="1325"/>
                  </a:lnTo>
                  <a:lnTo>
                    <a:pt x="5338" y="1063"/>
                  </a:lnTo>
                  <a:lnTo>
                    <a:pt x="5384" y="1772"/>
                  </a:lnTo>
                  <a:lnTo>
                    <a:pt x="5446" y="1541"/>
                  </a:lnTo>
                  <a:lnTo>
                    <a:pt x="5508" y="585"/>
                  </a:lnTo>
                  <a:lnTo>
                    <a:pt x="5554" y="817"/>
                  </a:lnTo>
                  <a:lnTo>
                    <a:pt x="5616" y="1140"/>
                  </a:lnTo>
                  <a:lnTo>
                    <a:pt x="5678" y="277"/>
                  </a:lnTo>
                  <a:lnTo>
                    <a:pt x="5724" y="154"/>
                  </a:lnTo>
                  <a:lnTo>
                    <a:pt x="5786" y="1017"/>
                  </a:lnTo>
                  <a:lnTo>
                    <a:pt x="5832" y="770"/>
                  </a:lnTo>
                  <a:lnTo>
                    <a:pt x="5894" y="416"/>
                  </a:lnTo>
                  <a:lnTo>
                    <a:pt x="5955" y="1387"/>
                  </a:lnTo>
                  <a:lnTo>
                    <a:pt x="6002" y="1634"/>
                  </a:lnTo>
                  <a:lnTo>
                    <a:pt x="6063" y="971"/>
                  </a:lnTo>
                  <a:lnTo>
                    <a:pt x="6125" y="1557"/>
                  </a:lnTo>
                  <a:lnTo>
                    <a:pt x="6171" y="1911"/>
                  </a:lnTo>
                  <a:lnTo>
                    <a:pt x="6233" y="925"/>
                  </a:lnTo>
                  <a:lnTo>
                    <a:pt x="6295" y="1002"/>
                  </a:lnTo>
                  <a:lnTo>
                    <a:pt x="6341" y="1402"/>
                  </a:lnTo>
                  <a:lnTo>
                    <a:pt x="6403" y="416"/>
                  </a:lnTo>
                  <a:lnTo>
                    <a:pt x="6449" y="308"/>
                  </a:lnTo>
                  <a:lnTo>
                    <a:pt x="6511" y="1002"/>
                  </a:lnTo>
                  <a:lnTo>
                    <a:pt x="6572" y="323"/>
                  </a:lnTo>
                  <a:lnTo>
                    <a:pt x="6619" y="339"/>
                  </a:lnTo>
                  <a:lnTo>
                    <a:pt x="6680" y="1341"/>
                  </a:lnTo>
                </a:path>
              </a:pathLst>
            </a:cu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70" name="Rectangle 54"/>
            <p:cNvSpPr>
              <a:spLocks noChangeAspect="1" noChangeArrowheads="1"/>
            </p:cNvSpPr>
            <p:nvPr/>
          </p:nvSpPr>
          <p:spPr bwMode="auto">
            <a:xfrm>
              <a:off x="2223" y="3068"/>
              <a:ext cx="346" cy="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800">
                  <a:solidFill>
                    <a:srgbClr val="000000"/>
                  </a:solidFill>
                  <a:latin typeface="Helvetica" panose="020B0604020202020204" pitchFamily="34" charset="0"/>
                </a:rPr>
                <a:t>IMF 1;   iteration 0</a:t>
              </a:r>
              <a:endPara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71" name="Oval 55"/>
            <p:cNvSpPr>
              <a:spLocks noChangeAspect="1" noChangeArrowheads="1"/>
            </p:cNvSpPr>
            <p:nvPr/>
          </p:nvSpPr>
          <p:spPr bwMode="auto">
            <a:xfrm>
              <a:off x="1223" y="3420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72" name="Oval 56"/>
            <p:cNvSpPr>
              <a:spLocks noChangeAspect="1" noChangeArrowheads="1"/>
            </p:cNvSpPr>
            <p:nvPr/>
          </p:nvSpPr>
          <p:spPr bwMode="auto">
            <a:xfrm>
              <a:off x="1426" y="3272"/>
              <a:ext cx="38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73" name="Oval 57"/>
            <p:cNvSpPr>
              <a:spLocks noChangeAspect="1" noChangeArrowheads="1"/>
            </p:cNvSpPr>
            <p:nvPr/>
          </p:nvSpPr>
          <p:spPr bwMode="auto">
            <a:xfrm>
              <a:off x="1562" y="3488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74" name="Oval 58"/>
            <p:cNvSpPr>
              <a:spLocks noChangeAspect="1" noChangeArrowheads="1"/>
            </p:cNvSpPr>
            <p:nvPr/>
          </p:nvSpPr>
          <p:spPr bwMode="auto">
            <a:xfrm>
              <a:off x="1741" y="3328"/>
              <a:ext cx="37" cy="3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75" name="Oval 59"/>
            <p:cNvSpPr>
              <a:spLocks noChangeAspect="1" noChangeArrowheads="1"/>
            </p:cNvSpPr>
            <p:nvPr/>
          </p:nvSpPr>
          <p:spPr bwMode="auto">
            <a:xfrm>
              <a:off x="1852" y="3328"/>
              <a:ext cx="38" cy="3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76" name="Oval 60"/>
            <p:cNvSpPr>
              <a:spLocks noChangeAspect="1" noChangeArrowheads="1"/>
            </p:cNvSpPr>
            <p:nvPr/>
          </p:nvSpPr>
          <p:spPr bwMode="auto">
            <a:xfrm>
              <a:off x="1988" y="3556"/>
              <a:ext cx="37" cy="3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77" name="Oval 61"/>
            <p:cNvSpPr>
              <a:spLocks noChangeAspect="1" noChangeArrowheads="1"/>
            </p:cNvSpPr>
            <p:nvPr/>
          </p:nvSpPr>
          <p:spPr bwMode="auto">
            <a:xfrm>
              <a:off x="2099" y="3223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78" name="Oval 62"/>
            <p:cNvSpPr>
              <a:spLocks noChangeAspect="1" noChangeArrowheads="1"/>
            </p:cNvSpPr>
            <p:nvPr/>
          </p:nvSpPr>
          <p:spPr bwMode="auto">
            <a:xfrm>
              <a:off x="2210" y="3488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79" name="Oval 63"/>
            <p:cNvSpPr>
              <a:spLocks noChangeAspect="1" noChangeArrowheads="1"/>
            </p:cNvSpPr>
            <p:nvPr/>
          </p:nvSpPr>
          <p:spPr bwMode="auto">
            <a:xfrm>
              <a:off x="2346" y="3500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80" name="Oval 64"/>
            <p:cNvSpPr>
              <a:spLocks noChangeAspect="1" noChangeArrowheads="1"/>
            </p:cNvSpPr>
            <p:nvPr/>
          </p:nvSpPr>
          <p:spPr bwMode="auto">
            <a:xfrm>
              <a:off x="2439" y="3192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81" name="Oval 65"/>
            <p:cNvSpPr>
              <a:spLocks noChangeAspect="1" noChangeArrowheads="1"/>
            </p:cNvSpPr>
            <p:nvPr/>
          </p:nvSpPr>
          <p:spPr bwMode="auto">
            <a:xfrm>
              <a:off x="2525" y="3476"/>
              <a:ext cx="37" cy="3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82" name="Oval 66"/>
            <p:cNvSpPr>
              <a:spLocks noChangeAspect="1" noChangeArrowheads="1"/>
            </p:cNvSpPr>
            <p:nvPr/>
          </p:nvSpPr>
          <p:spPr bwMode="auto">
            <a:xfrm>
              <a:off x="2636" y="3537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83" name="Oval 67"/>
            <p:cNvSpPr>
              <a:spLocks noChangeAspect="1" noChangeArrowheads="1"/>
            </p:cNvSpPr>
            <p:nvPr/>
          </p:nvSpPr>
          <p:spPr bwMode="auto">
            <a:xfrm>
              <a:off x="2729" y="3223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84" name="Oval 68"/>
            <p:cNvSpPr>
              <a:spLocks noChangeAspect="1" noChangeArrowheads="1"/>
            </p:cNvSpPr>
            <p:nvPr/>
          </p:nvSpPr>
          <p:spPr bwMode="auto">
            <a:xfrm>
              <a:off x="2821" y="3315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85" name="Oval 69"/>
            <p:cNvSpPr>
              <a:spLocks noChangeAspect="1" noChangeArrowheads="1"/>
            </p:cNvSpPr>
            <p:nvPr/>
          </p:nvSpPr>
          <p:spPr bwMode="auto">
            <a:xfrm>
              <a:off x="2908" y="3586"/>
              <a:ext cx="37" cy="3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86" name="Oval 70"/>
            <p:cNvSpPr>
              <a:spLocks noChangeAspect="1" noChangeArrowheads="1"/>
            </p:cNvSpPr>
            <p:nvPr/>
          </p:nvSpPr>
          <p:spPr bwMode="auto">
            <a:xfrm>
              <a:off x="3000" y="3402"/>
              <a:ext cx="37" cy="3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87" name="Oval 71"/>
            <p:cNvSpPr>
              <a:spLocks noChangeAspect="1" noChangeArrowheads="1"/>
            </p:cNvSpPr>
            <p:nvPr/>
          </p:nvSpPr>
          <p:spPr bwMode="auto">
            <a:xfrm>
              <a:off x="3087" y="3260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88" name="Oval 72"/>
            <p:cNvSpPr>
              <a:spLocks noChangeAspect="1" noChangeArrowheads="1"/>
            </p:cNvSpPr>
            <p:nvPr/>
          </p:nvSpPr>
          <p:spPr bwMode="auto">
            <a:xfrm>
              <a:off x="3154" y="3383"/>
              <a:ext cx="38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89" name="Oval 73"/>
            <p:cNvSpPr>
              <a:spLocks noChangeAspect="1" noChangeArrowheads="1"/>
            </p:cNvSpPr>
            <p:nvPr/>
          </p:nvSpPr>
          <p:spPr bwMode="auto">
            <a:xfrm>
              <a:off x="3247" y="3617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90" name="Oval 74"/>
            <p:cNvSpPr>
              <a:spLocks noChangeAspect="1" noChangeArrowheads="1"/>
            </p:cNvSpPr>
            <p:nvPr/>
          </p:nvSpPr>
          <p:spPr bwMode="auto">
            <a:xfrm>
              <a:off x="3315" y="3426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91" name="Oval 75"/>
            <p:cNvSpPr>
              <a:spLocks noChangeAspect="1" noChangeArrowheads="1"/>
            </p:cNvSpPr>
            <p:nvPr/>
          </p:nvSpPr>
          <p:spPr bwMode="auto">
            <a:xfrm>
              <a:off x="3402" y="3254"/>
              <a:ext cx="36" cy="3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92" name="Oval 76"/>
            <p:cNvSpPr>
              <a:spLocks noChangeAspect="1" noChangeArrowheads="1"/>
            </p:cNvSpPr>
            <p:nvPr/>
          </p:nvSpPr>
          <p:spPr bwMode="auto">
            <a:xfrm>
              <a:off x="3469" y="3358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93" name="Oval 77"/>
            <p:cNvSpPr>
              <a:spLocks noChangeAspect="1" noChangeArrowheads="1"/>
            </p:cNvSpPr>
            <p:nvPr/>
          </p:nvSpPr>
          <p:spPr bwMode="auto">
            <a:xfrm>
              <a:off x="3537" y="3580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94" name="Oval 78"/>
            <p:cNvSpPr>
              <a:spLocks noChangeAspect="1" noChangeArrowheads="1"/>
            </p:cNvSpPr>
            <p:nvPr/>
          </p:nvSpPr>
          <p:spPr bwMode="auto">
            <a:xfrm>
              <a:off x="3605" y="3562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95" name="Oval 79"/>
            <p:cNvSpPr>
              <a:spLocks noChangeAspect="1" noChangeArrowheads="1"/>
            </p:cNvSpPr>
            <p:nvPr/>
          </p:nvSpPr>
          <p:spPr bwMode="auto">
            <a:xfrm>
              <a:off x="3692" y="3315"/>
              <a:ext cx="36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96" name="Oval 80"/>
            <p:cNvSpPr>
              <a:spLocks noChangeAspect="1" noChangeArrowheads="1"/>
            </p:cNvSpPr>
            <p:nvPr/>
          </p:nvSpPr>
          <p:spPr bwMode="auto">
            <a:xfrm>
              <a:off x="3741" y="3321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97" name="Freeform 81"/>
            <p:cNvSpPr>
              <a:spLocks noChangeAspect="1"/>
            </p:cNvSpPr>
            <p:nvPr/>
          </p:nvSpPr>
          <p:spPr bwMode="auto">
            <a:xfrm>
              <a:off x="1130" y="3210"/>
              <a:ext cx="2672" cy="426"/>
            </a:xfrm>
            <a:custGeom>
              <a:avLst/>
              <a:gdLst>
                <a:gd name="T0" fmla="*/ 0 w 6680"/>
                <a:gd name="T1" fmla="*/ 0 h 1063"/>
                <a:gd name="T2" fmla="*/ 0 w 6680"/>
                <a:gd name="T3" fmla="*/ 0 h 1063"/>
                <a:gd name="T4" fmla="*/ 0 w 6680"/>
                <a:gd name="T5" fmla="*/ 0 h 1063"/>
                <a:gd name="T6" fmla="*/ 0 w 6680"/>
                <a:gd name="T7" fmla="*/ 0 h 1063"/>
                <a:gd name="T8" fmla="*/ 0 w 6680"/>
                <a:gd name="T9" fmla="*/ 0 h 1063"/>
                <a:gd name="T10" fmla="*/ 0 w 6680"/>
                <a:gd name="T11" fmla="*/ 0 h 1063"/>
                <a:gd name="T12" fmla="*/ 0 w 6680"/>
                <a:gd name="T13" fmla="*/ 0 h 1063"/>
                <a:gd name="T14" fmla="*/ 0 w 6680"/>
                <a:gd name="T15" fmla="*/ 0 h 1063"/>
                <a:gd name="T16" fmla="*/ 0 w 6680"/>
                <a:gd name="T17" fmla="*/ 0 h 1063"/>
                <a:gd name="T18" fmla="*/ 0 w 6680"/>
                <a:gd name="T19" fmla="*/ 0 h 1063"/>
                <a:gd name="T20" fmla="*/ 0 w 6680"/>
                <a:gd name="T21" fmla="*/ 0 h 1063"/>
                <a:gd name="T22" fmla="*/ 0 w 6680"/>
                <a:gd name="T23" fmla="*/ 0 h 1063"/>
                <a:gd name="T24" fmla="*/ 0 w 6680"/>
                <a:gd name="T25" fmla="*/ 0 h 1063"/>
                <a:gd name="T26" fmla="*/ 0 w 6680"/>
                <a:gd name="T27" fmla="*/ 0 h 1063"/>
                <a:gd name="T28" fmla="*/ 0 w 6680"/>
                <a:gd name="T29" fmla="*/ 0 h 1063"/>
                <a:gd name="T30" fmla="*/ 0 w 6680"/>
                <a:gd name="T31" fmla="*/ 0 h 1063"/>
                <a:gd name="T32" fmla="*/ 0 w 6680"/>
                <a:gd name="T33" fmla="*/ 0 h 1063"/>
                <a:gd name="T34" fmla="*/ 0 w 6680"/>
                <a:gd name="T35" fmla="*/ 0 h 1063"/>
                <a:gd name="T36" fmla="*/ 0 w 6680"/>
                <a:gd name="T37" fmla="*/ 0 h 1063"/>
                <a:gd name="T38" fmla="*/ 0 w 6680"/>
                <a:gd name="T39" fmla="*/ 0 h 1063"/>
                <a:gd name="T40" fmla="*/ 0 w 6680"/>
                <a:gd name="T41" fmla="*/ 0 h 1063"/>
                <a:gd name="T42" fmla="*/ 0 w 6680"/>
                <a:gd name="T43" fmla="*/ 0 h 1063"/>
                <a:gd name="T44" fmla="*/ 0 w 6680"/>
                <a:gd name="T45" fmla="*/ 0 h 1063"/>
                <a:gd name="T46" fmla="*/ 0 w 6680"/>
                <a:gd name="T47" fmla="*/ 0 h 1063"/>
                <a:gd name="T48" fmla="*/ 0 w 6680"/>
                <a:gd name="T49" fmla="*/ 0 h 1063"/>
                <a:gd name="T50" fmla="*/ 0 w 6680"/>
                <a:gd name="T51" fmla="*/ 0 h 1063"/>
                <a:gd name="T52" fmla="*/ 0 w 6680"/>
                <a:gd name="T53" fmla="*/ 0 h 1063"/>
                <a:gd name="T54" fmla="*/ 0 w 6680"/>
                <a:gd name="T55" fmla="*/ 0 h 1063"/>
                <a:gd name="T56" fmla="*/ 0 w 6680"/>
                <a:gd name="T57" fmla="*/ 0 h 1063"/>
                <a:gd name="T58" fmla="*/ 0 w 6680"/>
                <a:gd name="T59" fmla="*/ 0 h 1063"/>
                <a:gd name="T60" fmla="*/ 0 w 6680"/>
                <a:gd name="T61" fmla="*/ 0 h 1063"/>
                <a:gd name="T62" fmla="*/ 0 w 6680"/>
                <a:gd name="T63" fmla="*/ 0 h 1063"/>
                <a:gd name="T64" fmla="*/ 0 w 6680"/>
                <a:gd name="T65" fmla="*/ 0 h 1063"/>
                <a:gd name="T66" fmla="*/ 0 w 6680"/>
                <a:gd name="T67" fmla="*/ 0 h 1063"/>
                <a:gd name="T68" fmla="*/ 0 w 6680"/>
                <a:gd name="T69" fmla="*/ 0 h 1063"/>
                <a:gd name="T70" fmla="*/ 0 w 6680"/>
                <a:gd name="T71" fmla="*/ 0 h 1063"/>
                <a:gd name="T72" fmla="*/ 0 w 6680"/>
                <a:gd name="T73" fmla="*/ 0 h 1063"/>
                <a:gd name="T74" fmla="*/ 0 w 6680"/>
                <a:gd name="T75" fmla="*/ 0 h 1063"/>
                <a:gd name="T76" fmla="*/ 0 w 6680"/>
                <a:gd name="T77" fmla="*/ 0 h 1063"/>
                <a:gd name="T78" fmla="*/ 0 w 6680"/>
                <a:gd name="T79" fmla="*/ 0 h 1063"/>
                <a:gd name="T80" fmla="*/ 0 w 6680"/>
                <a:gd name="T81" fmla="*/ 0 h 1063"/>
                <a:gd name="T82" fmla="*/ 0 w 6680"/>
                <a:gd name="T83" fmla="*/ 0 h 1063"/>
                <a:gd name="T84" fmla="*/ 0 w 6680"/>
                <a:gd name="T85" fmla="*/ 0 h 1063"/>
                <a:gd name="T86" fmla="*/ 0 w 6680"/>
                <a:gd name="T87" fmla="*/ 0 h 1063"/>
                <a:gd name="T88" fmla="*/ 0 w 6680"/>
                <a:gd name="T89" fmla="*/ 0 h 1063"/>
                <a:gd name="T90" fmla="*/ 0 w 6680"/>
                <a:gd name="T91" fmla="*/ 0 h 1063"/>
                <a:gd name="T92" fmla="*/ 0 w 6680"/>
                <a:gd name="T93" fmla="*/ 0 h 1063"/>
                <a:gd name="T94" fmla="*/ 0 w 6680"/>
                <a:gd name="T95" fmla="*/ 0 h 1063"/>
                <a:gd name="T96" fmla="*/ 0 w 6680"/>
                <a:gd name="T97" fmla="*/ 0 h 1063"/>
                <a:gd name="T98" fmla="*/ 0 w 6680"/>
                <a:gd name="T99" fmla="*/ 0 h 1063"/>
                <a:gd name="T100" fmla="*/ 0 w 6680"/>
                <a:gd name="T101" fmla="*/ 0 h 1063"/>
                <a:gd name="T102" fmla="*/ 0 w 6680"/>
                <a:gd name="T103" fmla="*/ 0 h 1063"/>
                <a:gd name="T104" fmla="*/ 0 w 6680"/>
                <a:gd name="T105" fmla="*/ 0 h 1063"/>
                <a:gd name="T106" fmla="*/ 0 w 6680"/>
                <a:gd name="T107" fmla="*/ 0 h 1063"/>
                <a:gd name="T108" fmla="*/ 0 w 6680"/>
                <a:gd name="T109" fmla="*/ 0 h 1063"/>
                <a:gd name="T110" fmla="*/ 0 w 6680"/>
                <a:gd name="T111" fmla="*/ 0 h 1063"/>
                <a:gd name="T112" fmla="*/ 0 w 6680"/>
                <a:gd name="T113" fmla="*/ 0 h 1063"/>
                <a:gd name="T114" fmla="*/ 0 w 6680"/>
                <a:gd name="T115" fmla="*/ 0 h 1063"/>
                <a:gd name="T116" fmla="*/ 0 w 6680"/>
                <a:gd name="T117" fmla="*/ 0 h 1063"/>
                <a:gd name="T118" fmla="*/ 0 w 6680"/>
                <a:gd name="T119" fmla="*/ 0 h 106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680"/>
                <a:gd name="T181" fmla="*/ 0 h 1063"/>
                <a:gd name="T182" fmla="*/ 6680 w 6680"/>
                <a:gd name="T183" fmla="*/ 1063 h 106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680" h="1063">
                  <a:moveTo>
                    <a:pt x="0" y="786"/>
                  </a:moveTo>
                  <a:lnTo>
                    <a:pt x="62" y="786"/>
                  </a:lnTo>
                  <a:lnTo>
                    <a:pt x="108" y="755"/>
                  </a:lnTo>
                  <a:lnTo>
                    <a:pt x="170" y="709"/>
                  </a:lnTo>
                  <a:lnTo>
                    <a:pt x="231" y="647"/>
                  </a:lnTo>
                  <a:lnTo>
                    <a:pt x="278" y="570"/>
                  </a:lnTo>
                  <a:lnTo>
                    <a:pt x="339" y="493"/>
                  </a:lnTo>
                  <a:lnTo>
                    <a:pt x="386" y="416"/>
                  </a:lnTo>
                  <a:lnTo>
                    <a:pt x="447" y="339"/>
                  </a:lnTo>
                  <a:lnTo>
                    <a:pt x="509" y="262"/>
                  </a:lnTo>
                  <a:lnTo>
                    <a:pt x="555" y="216"/>
                  </a:lnTo>
                  <a:lnTo>
                    <a:pt x="617" y="169"/>
                  </a:lnTo>
                  <a:lnTo>
                    <a:pt x="679" y="154"/>
                  </a:lnTo>
                  <a:lnTo>
                    <a:pt x="725" y="154"/>
                  </a:lnTo>
                  <a:lnTo>
                    <a:pt x="787" y="200"/>
                  </a:lnTo>
                  <a:lnTo>
                    <a:pt x="848" y="277"/>
                  </a:lnTo>
                  <a:lnTo>
                    <a:pt x="895" y="370"/>
                  </a:lnTo>
                  <a:lnTo>
                    <a:pt x="956" y="478"/>
                  </a:lnTo>
                  <a:lnTo>
                    <a:pt x="1003" y="585"/>
                  </a:lnTo>
                  <a:lnTo>
                    <a:pt x="1064" y="678"/>
                  </a:lnTo>
                  <a:lnTo>
                    <a:pt x="1126" y="740"/>
                  </a:lnTo>
                  <a:lnTo>
                    <a:pt x="1172" y="755"/>
                  </a:lnTo>
                  <a:lnTo>
                    <a:pt x="1234" y="755"/>
                  </a:lnTo>
                  <a:lnTo>
                    <a:pt x="1296" y="709"/>
                  </a:lnTo>
                  <a:lnTo>
                    <a:pt x="1342" y="663"/>
                  </a:lnTo>
                  <a:lnTo>
                    <a:pt x="1404" y="585"/>
                  </a:lnTo>
                  <a:lnTo>
                    <a:pt x="1466" y="508"/>
                  </a:lnTo>
                  <a:lnTo>
                    <a:pt x="1512" y="416"/>
                  </a:lnTo>
                  <a:lnTo>
                    <a:pt x="1574" y="339"/>
                  </a:lnTo>
                  <a:lnTo>
                    <a:pt x="1635" y="277"/>
                  </a:lnTo>
                  <a:lnTo>
                    <a:pt x="1682" y="246"/>
                  </a:lnTo>
                  <a:lnTo>
                    <a:pt x="1743" y="231"/>
                  </a:lnTo>
                  <a:lnTo>
                    <a:pt x="1790" y="262"/>
                  </a:lnTo>
                  <a:lnTo>
                    <a:pt x="1851" y="339"/>
                  </a:lnTo>
                  <a:lnTo>
                    <a:pt x="1913" y="462"/>
                  </a:lnTo>
                  <a:lnTo>
                    <a:pt x="1959" y="601"/>
                  </a:lnTo>
                  <a:lnTo>
                    <a:pt x="2021" y="755"/>
                  </a:lnTo>
                  <a:lnTo>
                    <a:pt x="2083" y="878"/>
                  </a:lnTo>
                  <a:lnTo>
                    <a:pt x="2129" y="940"/>
                  </a:lnTo>
                  <a:lnTo>
                    <a:pt x="2191" y="909"/>
                  </a:lnTo>
                  <a:lnTo>
                    <a:pt x="2252" y="770"/>
                  </a:lnTo>
                  <a:lnTo>
                    <a:pt x="2299" y="585"/>
                  </a:lnTo>
                  <a:lnTo>
                    <a:pt x="2360" y="370"/>
                  </a:lnTo>
                  <a:lnTo>
                    <a:pt x="2407" y="185"/>
                  </a:lnTo>
                  <a:lnTo>
                    <a:pt x="2468" y="77"/>
                  </a:lnTo>
                  <a:lnTo>
                    <a:pt x="2530" y="92"/>
                  </a:lnTo>
                  <a:lnTo>
                    <a:pt x="2576" y="200"/>
                  </a:lnTo>
                  <a:lnTo>
                    <a:pt x="2638" y="370"/>
                  </a:lnTo>
                  <a:lnTo>
                    <a:pt x="2700" y="555"/>
                  </a:lnTo>
                  <a:lnTo>
                    <a:pt x="2746" y="740"/>
                  </a:lnTo>
                  <a:lnTo>
                    <a:pt x="2808" y="894"/>
                  </a:lnTo>
                  <a:lnTo>
                    <a:pt x="2870" y="1002"/>
                  </a:lnTo>
                  <a:lnTo>
                    <a:pt x="2916" y="1033"/>
                  </a:lnTo>
                  <a:lnTo>
                    <a:pt x="2978" y="1017"/>
                  </a:lnTo>
                  <a:lnTo>
                    <a:pt x="3024" y="940"/>
                  </a:lnTo>
                  <a:lnTo>
                    <a:pt x="3086" y="770"/>
                  </a:lnTo>
                  <a:lnTo>
                    <a:pt x="3147" y="539"/>
                  </a:lnTo>
                  <a:lnTo>
                    <a:pt x="3194" y="293"/>
                  </a:lnTo>
                  <a:lnTo>
                    <a:pt x="3255" y="77"/>
                  </a:lnTo>
                  <a:lnTo>
                    <a:pt x="3317" y="0"/>
                  </a:lnTo>
                  <a:lnTo>
                    <a:pt x="3363" y="61"/>
                  </a:lnTo>
                  <a:lnTo>
                    <a:pt x="3425" y="231"/>
                  </a:lnTo>
                  <a:lnTo>
                    <a:pt x="3487" y="478"/>
                  </a:lnTo>
                  <a:lnTo>
                    <a:pt x="3533" y="709"/>
                  </a:lnTo>
                  <a:lnTo>
                    <a:pt x="3595" y="878"/>
                  </a:lnTo>
                  <a:lnTo>
                    <a:pt x="3656" y="986"/>
                  </a:lnTo>
                  <a:lnTo>
                    <a:pt x="3703" y="1017"/>
                  </a:lnTo>
                  <a:lnTo>
                    <a:pt x="3764" y="986"/>
                  </a:lnTo>
                  <a:lnTo>
                    <a:pt x="3811" y="863"/>
                  </a:lnTo>
                  <a:lnTo>
                    <a:pt x="3872" y="678"/>
                  </a:lnTo>
                  <a:lnTo>
                    <a:pt x="3934" y="447"/>
                  </a:lnTo>
                  <a:lnTo>
                    <a:pt x="3980" y="231"/>
                  </a:lnTo>
                  <a:lnTo>
                    <a:pt x="4042" y="77"/>
                  </a:lnTo>
                  <a:lnTo>
                    <a:pt x="4104" y="15"/>
                  </a:lnTo>
                  <a:lnTo>
                    <a:pt x="4150" y="46"/>
                  </a:lnTo>
                  <a:lnTo>
                    <a:pt x="4212" y="138"/>
                  </a:lnTo>
                  <a:lnTo>
                    <a:pt x="4274" y="308"/>
                  </a:lnTo>
                  <a:lnTo>
                    <a:pt x="4320" y="524"/>
                  </a:lnTo>
                  <a:lnTo>
                    <a:pt x="4382" y="724"/>
                  </a:lnTo>
                  <a:lnTo>
                    <a:pt x="4428" y="909"/>
                  </a:lnTo>
                  <a:lnTo>
                    <a:pt x="4490" y="986"/>
                  </a:lnTo>
                  <a:lnTo>
                    <a:pt x="4551" y="971"/>
                  </a:lnTo>
                  <a:lnTo>
                    <a:pt x="4598" y="863"/>
                  </a:lnTo>
                  <a:lnTo>
                    <a:pt x="4659" y="693"/>
                  </a:lnTo>
                  <a:lnTo>
                    <a:pt x="4721" y="524"/>
                  </a:lnTo>
                  <a:lnTo>
                    <a:pt x="4767" y="370"/>
                  </a:lnTo>
                  <a:lnTo>
                    <a:pt x="4829" y="246"/>
                  </a:lnTo>
                  <a:lnTo>
                    <a:pt x="4891" y="185"/>
                  </a:lnTo>
                  <a:lnTo>
                    <a:pt x="4937" y="169"/>
                  </a:lnTo>
                  <a:lnTo>
                    <a:pt x="4999" y="216"/>
                  </a:lnTo>
                  <a:lnTo>
                    <a:pt x="5045" y="323"/>
                  </a:lnTo>
                  <a:lnTo>
                    <a:pt x="5107" y="478"/>
                  </a:lnTo>
                  <a:lnTo>
                    <a:pt x="5168" y="678"/>
                  </a:lnTo>
                  <a:lnTo>
                    <a:pt x="5215" y="878"/>
                  </a:lnTo>
                  <a:lnTo>
                    <a:pt x="5276" y="1033"/>
                  </a:lnTo>
                  <a:lnTo>
                    <a:pt x="5338" y="1063"/>
                  </a:lnTo>
                  <a:lnTo>
                    <a:pt x="5384" y="971"/>
                  </a:lnTo>
                  <a:lnTo>
                    <a:pt x="5446" y="786"/>
                  </a:lnTo>
                  <a:lnTo>
                    <a:pt x="5508" y="585"/>
                  </a:lnTo>
                  <a:lnTo>
                    <a:pt x="5554" y="401"/>
                  </a:lnTo>
                  <a:lnTo>
                    <a:pt x="5616" y="277"/>
                  </a:lnTo>
                  <a:lnTo>
                    <a:pt x="5678" y="185"/>
                  </a:lnTo>
                  <a:lnTo>
                    <a:pt x="5724" y="154"/>
                  </a:lnTo>
                  <a:lnTo>
                    <a:pt x="5786" y="185"/>
                  </a:lnTo>
                  <a:lnTo>
                    <a:pt x="5832" y="262"/>
                  </a:lnTo>
                  <a:lnTo>
                    <a:pt x="5894" y="416"/>
                  </a:lnTo>
                  <a:lnTo>
                    <a:pt x="5955" y="616"/>
                  </a:lnTo>
                  <a:lnTo>
                    <a:pt x="6002" y="817"/>
                  </a:lnTo>
                  <a:lnTo>
                    <a:pt x="6063" y="971"/>
                  </a:lnTo>
                  <a:lnTo>
                    <a:pt x="6125" y="1048"/>
                  </a:lnTo>
                  <a:lnTo>
                    <a:pt x="6171" y="1033"/>
                  </a:lnTo>
                  <a:lnTo>
                    <a:pt x="6233" y="925"/>
                  </a:lnTo>
                  <a:lnTo>
                    <a:pt x="6295" y="770"/>
                  </a:lnTo>
                  <a:lnTo>
                    <a:pt x="6341" y="585"/>
                  </a:lnTo>
                  <a:lnTo>
                    <a:pt x="6403" y="416"/>
                  </a:lnTo>
                  <a:lnTo>
                    <a:pt x="6449" y="308"/>
                  </a:lnTo>
                  <a:lnTo>
                    <a:pt x="6511" y="293"/>
                  </a:lnTo>
                  <a:lnTo>
                    <a:pt x="6572" y="323"/>
                  </a:lnTo>
                  <a:lnTo>
                    <a:pt x="6619" y="354"/>
                  </a:lnTo>
                  <a:lnTo>
                    <a:pt x="6680" y="323"/>
                  </a:lnTo>
                </a:path>
              </a:pathLst>
            </a:custGeom>
            <a:noFill/>
            <a:ln w="1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98" name="Oval 82"/>
            <p:cNvSpPr>
              <a:spLocks noChangeAspect="1" noChangeArrowheads="1"/>
            </p:cNvSpPr>
            <p:nvPr/>
          </p:nvSpPr>
          <p:spPr bwMode="auto">
            <a:xfrm>
              <a:off x="1155" y="3592"/>
              <a:ext cx="37" cy="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399" name="Oval 83"/>
            <p:cNvSpPr>
              <a:spLocks noChangeAspect="1" noChangeArrowheads="1"/>
            </p:cNvSpPr>
            <p:nvPr/>
          </p:nvSpPr>
          <p:spPr bwMode="auto">
            <a:xfrm>
              <a:off x="1334" y="3975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400" name="Oval 84"/>
            <p:cNvSpPr>
              <a:spLocks noChangeAspect="1" noChangeArrowheads="1"/>
            </p:cNvSpPr>
            <p:nvPr/>
          </p:nvSpPr>
          <p:spPr bwMode="auto">
            <a:xfrm>
              <a:off x="1513" y="3636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401" name="Oval 85"/>
            <p:cNvSpPr>
              <a:spLocks noChangeAspect="1" noChangeArrowheads="1"/>
            </p:cNvSpPr>
            <p:nvPr/>
          </p:nvSpPr>
          <p:spPr bwMode="auto">
            <a:xfrm>
              <a:off x="1649" y="3981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402" name="Oval 86"/>
            <p:cNvSpPr>
              <a:spLocks noChangeAspect="1" noChangeArrowheads="1"/>
            </p:cNvSpPr>
            <p:nvPr/>
          </p:nvSpPr>
          <p:spPr bwMode="auto">
            <a:xfrm>
              <a:off x="1784" y="3574"/>
              <a:ext cx="38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403" name="Oval 87"/>
            <p:cNvSpPr>
              <a:spLocks noChangeAspect="1" noChangeArrowheads="1"/>
            </p:cNvSpPr>
            <p:nvPr/>
          </p:nvSpPr>
          <p:spPr bwMode="auto">
            <a:xfrm>
              <a:off x="1920" y="3938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404" name="Oval 88"/>
            <p:cNvSpPr>
              <a:spLocks noChangeAspect="1" noChangeArrowheads="1"/>
            </p:cNvSpPr>
            <p:nvPr/>
          </p:nvSpPr>
          <p:spPr bwMode="auto">
            <a:xfrm>
              <a:off x="2031" y="3728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405" name="Oval 89"/>
            <p:cNvSpPr>
              <a:spLocks noChangeAspect="1" noChangeArrowheads="1"/>
            </p:cNvSpPr>
            <p:nvPr/>
          </p:nvSpPr>
          <p:spPr bwMode="auto">
            <a:xfrm>
              <a:off x="2167" y="3685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406" name="Oval 90"/>
            <p:cNvSpPr>
              <a:spLocks noChangeAspect="1" noChangeArrowheads="1"/>
            </p:cNvSpPr>
            <p:nvPr/>
          </p:nvSpPr>
          <p:spPr bwMode="auto">
            <a:xfrm>
              <a:off x="2278" y="3993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407" name="Oval 91"/>
            <p:cNvSpPr>
              <a:spLocks noChangeAspect="1" noChangeArrowheads="1"/>
            </p:cNvSpPr>
            <p:nvPr/>
          </p:nvSpPr>
          <p:spPr bwMode="auto">
            <a:xfrm>
              <a:off x="2371" y="3660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408" name="Oval 92"/>
            <p:cNvSpPr>
              <a:spLocks noChangeAspect="1" noChangeArrowheads="1"/>
            </p:cNvSpPr>
            <p:nvPr/>
          </p:nvSpPr>
          <p:spPr bwMode="auto">
            <a:xfrm>
              <a:off x="2482" y="3654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409" name="Oval 93"/>
            <p:cNvSpPr>
              <a:spLocks noChangeAspect="1" noChangeArrowheads="1"/>
            </p:cNvSpPr>
            <p:nvPr/>
          </p:nvSpPr>
          <p:spPr bwMode="auto">
            <a:xfrm>
              <a:off x="2593" y="3969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410" name="Oval 94"/>
            <p:cNvSpPr>
              <a:spLocks noChangeAspect="1" noChangeArrowheads="1"/>
            </p:cNvSpPr>
            <p:nvPr/>
          </p:nvSpPr>
          <p:spPr bwMode="auto">
            <a:xfrm>
              <a:off x="2686" y="3765"/>
              <a:ext cx="36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411" name="Oval 95"/>
            <p:cNvSpPr>
              <a:spLocks noChangeAspect="1" noChangeArrowheads="1"/>
            </p:cNvSpPr>
            <p:nvPr/>
          </p:nvSpPr>
          <p:spPr bwMode="auto">
            <a:xfrm>
              <a:off x="2772" y="3605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412" name="Oval 96"/>
            <p:cNvSpPr>
              <a:spLocks noChangeAspect="1" noChangeArrowheads="1"/>
            </p:cNvSpPr>
            <p:nvPr/>
          </p:nvSpPr>
          <p:spPr bwMode="auto">
            <a:xfrm>
              <a:off x="2864" y="3888"/>
              <a:ext cx="38" cy="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413" name="Oval 97"/>
            <p:cNvSpPr>
              <a:spLocks noChangeAspect="1" noChangeArrowheads="1"/>
            </p:cNvSpPr>
            <p:nvPr/>
          </p:nvSpPr>
          <p:spPr bwMode="auto">
            <a:xfrm>
              <a:off x="2951" y="3944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414" name="Oval 98"/>
            <p:cNvSpPr>
              <a:spLocks noChangeAspect="1" noChangeArrowheads="1"/>
            </p:cNvSpPr>
            <p:nvPr/>
          </p:nvSpPr>
          <p:spPr bwMode="auto">
            <a:xfrm>
              <a:off x="3044" y="3611"/>
              <a:ext cx="36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415" name="Oval 99"/>
            <p:cNvSpPr>
              <a:spLocks noChangeAspect="1" noChangeArrowheads="1"/>
            </p:cNvSpPr>
            <p:nvPr/>
          </p:nvSpPr>
          <p:spPr bwMode="auto">
            <a:xfrm>
              <a:off x="3111" y="3592"/>
              <a:ext cx="37" cy="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416" name="Oval 100"/>
            <p:cNvSpPr>
              <a:spLocks noChangeAspect="1" noChangeArrowheads="1"/>
            </p:cNvSpPr>
            <p:nvPr/>
          </p:nvSpPr>
          <p:spPr bwMode="auto">
            <a:xfrm>
              <a:off x="3198" y="3938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417" name="Oval 101"/>
            <p:cNvSpPr>
              <a:spLocks noChangeAspect="1" noChangeArrowheads="1"/>
            </p:cNvSpPr>
            <p:nvPr/>
          </p:nvSpPr>
          <p:spPr bwMode="auto">
            <a:xfrm>
              <a:off x="3266" y="3901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418" name="Oval 102"/>
            <p:cNvSpPr>
              <a:spLocks noChangeAspect="1" noChangeArrowheads="1"/>
            </p:cNvSpPr>
            <p:nvPr/>
          </p:nvSpPr>
          <p:spPr bwMode="auto">
            <a:xfrm>
              <a:off x="3358" y="3648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419" name="Oval 103"/>
            <p:cNvSpPr>
              <a:spLocks noChangeAspect="1" noChangeArrowheads="1"/>
            </p:cNvSpPr>
            <p:nvPr/>
          </p:nvSpPr>
          <p:spPr bwMode="auto">
            <a:xfrm>
              <a:off x="3426" y="3599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420" name="Oval 104"/>
            <p:cNvSpPr>
              <a:spLocks noChangeAspect="1" noChangeArrowheads="1"/>
            </p:cNvSpPr>
            <p:nvPr/>
          </p:nvSpPr>
          <p:spPr bwMode="auto">
            <a:xfrm>
              <a:off x="3512" y="3845"/>
              <a:ext cx="38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421" name="Oval 105"/>
            <p:cNvSpPr>
              <a:spLocks noChangeAspect="1" noChangeArrowheads="1"/>
            </p:cNvSpPr>
            <p:nvPr/>
          </p:nvSpPr>
          <p:spPr bwMode="auto">
            <a:xfrm>
              <a:off x="3580" y="3956"/>
              <a:ext cx="38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422" name="Oval 106"/>
            <p:cNvSpPr>
              <a:spLocks noChangeAspect="1" noChangeArrowheads="1"/>
            </p:cNvSpPr>
            <p:nvPr/>
          </p:nvSpPr>
          <p:spPr bwMode="auto">
            <a:xfrm>
              <a:off x="3648" y="3753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423" name="Oval 107"/>
            <p:cNvSpPr>
              <a:spLocks noChangeAspect="1" noChangeArrowheads="1"/>
            </p:cNvSpPr>
            <p:nvPr/>
          </p:nvSpPr>
          <p:spPr bwMode="auto">
            <a:xfrm>
              <a:off x="3716" y="3592"/>
              <a:ext cx="37" cy="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424" name="Freeform 108"/>
            <p:cNvSpPr>
              <a:spLocks noChangeAspect="1"/>
            </p:cNvSpPr>
            <p:nvPr/>
          </p:nvSpPr>
          <p:spPr bwMode="auto">
            <a:xfrm>
              <a:off x="1130" y="3574"/>
              <a:ext cx="2672" cy="438"/>
            </a:xfrm>
            <a:custGeom>
              <a:avLst/>
              <a:gdLst>
                <a:gd name="T0" fmla="*/ 0 w 6680"/>
                <a:gd name="T1" fmla="*/ 0 h 1095"/>
                <a:gd name="T2" fmla="*/ 0 w 6680"/>
                <a:gd name="T3" fmla="*/ 0 h 1095"/>
                <a:gd name="T4" fmla="*/ 0 w 6680"/>
                <a:gd name="T5" fmla="*/ 0 h 1095"/>
                <a:gd name="T6" fmla="*/ 0 w 6680"/>
                <a:gd name="T7" fmla="*/ 0 h 1095"/>
                <a:gd name="T8" fmla="*/ 0 w 6680"/>
                <a:gd name="T9" fmla="*/ 0 h 1095"/>
                <a:gd name="T10" fmla="*/ 0 w 6680"/>
                <a:gd name="T11" fmla="*/ 0 h 1095"/>
                <a:gd name="T12" fmla="*/ 0 w 6680"/>
                <a:gd name="T13" fmla="*/ 0 h 1095"/>
                <a:gd name="T14" fmla="*/ 0 w 6680"/>
                <a:gd name="T15" fmla="*/ 0 h 1095"/>
                <a:gd name="T16" fmla="*/ 0 w 6680"/>
                <a:gd name="T17" fmla="*/ 0 h 1095"/>
                <a:gd name="T18" fmla="*/ 0 w 6680"/>
                <a:gd name="T19" fmla="*/ 0 h 1095"/>
                <a:gd name="T20" fmla="*/ 0 w 6680"/>
                <a:gd name="T21" fmla="*/ 0 h 1095"/>
                <a:gd name="T22" fmla="*/ 0 w 6680"/>
                <a:gd name="T23" fmla="*/ 0 h 1095"/>
                <a:gd name="T24" fmla="*/ 0 w 6680"/>
                <a:gd name="T25" fmla="*/ 0 h 1095"/>
                <a:gd name="T26" fmla="*/ 0 w 6680"/>
                <a:gd name="T27" fmla="*/ 0 h 1095"/>
                <a:gd name="T28" fmla="*/ 0 w 6680"/>
                <a:gd name="T29" fmla="*/ 0 h 1095"/>
                <a:gd name="T30" fmla="*/ 0 w 6680"/>
                <a:gd name="T31" fmla="*/ 0 h 1095"/>
                <a:gd name="T32" fmla="*/ 0 w 6680"/>
                <a:gd name="T33" fmla="*/ 0 h 1095"/>
                <a:gd name="T34" fmla="*/ 0 w 6680"/>
                <a:gd name="T35" fmla="*/ 0 h 1095"/>
                <a:gd name="T36" fmla="*/ 0 w 6680"/>
                <a:gd name="T37" fmla="*/ 0 h 1095"/>
                <a:gd name="T38" fmla="*/ 0 w 6680"/>
                <a:gd name="T39" fmla="*/ 0 h 1095"/>
                <a:gd name="T40" fmla="*/ 0 w 6680"/>
                <a:gd name="T41" fmla="*/ 0 h 1095"/>
                <a:gd name="T42" fmla="*/ 0 w 6680"/>
                <a:gd name="T43" fmla="*/ 0 h 1095"/>
                <a:gd name="T44" fmla="*/ 0 w 6680"/>
                <a:gd name="T45" fmla="*/ 0 h 1095"/>
                <a:gd name="T46" fmla="*/ 0 w 6680"/>
                <a:gd name="T47" fmla="*/ 0 h 1095"/>
                <a:gd name="T48" fmla="*/ 0 w 6680"/>
                <a:gd name="T49" fmla="*/ 0 h 1095"/>
                <a:gd name="T50" fmla="*/ 0 w 6680"/>
                <a:gd name="T51" fmla="*/ 0 h 1095"/>
                <a:gd name="T52" fmla="*/ 0 w 6680"/>
                <a:gd name="T53" fmla="*/ 0 h 1095"/>
                <a:gd name="T54" fmla="*/ 0 w 6680"/>
                <a:gd name="T55" fmla="*/ 0 h 1095"/>
                <a:gd name="T56" fmla="*/ 0 w 6680"/>
                <a:gd name="T57" fmla="*/ 0 h 1095"/>
                <a:gd name="T58" fmla="*/ 0 w 6680"/>
                <a:gd name="T59" fmla="*/ 0 h 1095"/>
                <a:gd name="T60" fmla="*/ 0 w 6680"/>
                <a:gd name="T61" fmla="*/ 0 h 1095"/>
                <a:gd name="T62" fmla="*/ 0 w 6680"/>
                <a:gd name="T63" fmla="*/ 0 h 1095"/>
                <a:gd name="T64" fmla="*/ 0 w 6680"/>
                <a:gd name="T65" fmla="*/ 0 h 1095"/>
                <a:gd name="T66" fmla="*/ 0 w 6680"/>
                <a:gd name="T67" fmla="*/ 0 h 1095"/>
                <a:gd name="T68" fmla="*/ 0 w 6680"/>
                <a:gd name="T69" fmla="*/ 0 h 1095"/>
                <a:gd name="T70" fmla="*/ 0 w 6680"/>
                <a:gd name="T71" fmla="*/ 0 h 1095"/>
                <a:gd name="T72" fmla="*/ 0 w 6680"/>
                <a:gd name="T73" fmla="*/ 0 h 1095"/>
                <a:gd name="T74" fmla="*/ 0 w 6680"/>
                <a:gd name="T75" fmla="*/ 0 h 1095"/>
                <a:gd name="T76" fmla="*/ 0 w 6680"/>
                <a:gd name="T77" fmla="*/ 0 h 1095"/>
                <a:gd name="T78" fmla="*/ 0 w 6680"/>
                <a:gd name="T79" fmla="*/ 0 h 1095"/>
                <a:gd name="T80" fmla="*/ 0 w 6680"/>
                <a:gd name="T81" fmla="*/ 0 h 1095"/>
                <a:gd name="T82" fmla="*/ 0 w 6680"/>
                <a:gd name="T83" fmla="*/ 0 h 1095"/>
                <a:gd name="T84" fmla="*/ 0 w 6680"/>
                <a:gd name="T85" fmla="*/ 0 h 1095"/>
                <a:gd name="T86" fmla="*/ 0 w 6680"/>
                <a:gd name="T87" fmla="*/ 0 h 1095"/>
                <a:gd name="T88" fmla="*/ 0 w 6680"/>
                <a:gd name="T89" fmla="*/ 0 h 1095"/>
                <a:gd name="T90" fmla="*/ 0 w 6680"/>
                <a:gd name="T91" fmla="*/ 0 h 1095"/>
                <a:gd name="T92" fmla="*/ 0 w 6680"/>
                <a:gd name="T93" fmla="*/ 0 h 1095"/>
                <a:gd name="T94" fmla="*/ 0 w 6680"/>
                <a:gd name="T95" fmla="*/ 0 h 1095"/>
                <a:gd name="T96" fmla="*/ 0 w 6680"/>
                <a:gd name="T97" fmla="*/ 0 h 1095"/>
                <a:gd name="T98" fmla="*/ 0 w 6680"/>
                <a:gd name="T99" fmla="*/ 0 h 1095"/>
                <a:gd name="T100" fmla="*/ 0 w 6680"/>
                <a:gd name="T101" fmla="*/ 0 h 1095"/>
                <a:gd name="T102" fmla="*/ 0 w 6680"/>
                <a:gd name="T103" fmla="*/ 0 h 1095"/>
                <a:gd name="T104" fmla="*/ 0 w 6680"/>
                <a:gd name="T105" fmla="*/ 0 h 1095"/>
                <a:gd name="T106" fmla="*/ 0 w 6680"/>
                <a:gd name="T107" fmla="*/ 0 h 1095"/>
                <a:gd name="T108" fmla="*/ 0 w 6680"/>
                <a:gd name="T109" fmla="*/ 0 h 1095"/>
                <a:gd name="T110" fmla="*/ 0 w 6680"/>
                <a:gd name="T111" fmla="*/ 0 h 1095"/>
                <a:gd name="T112" fmla="*/ 0 w 6680"/>
                <a:gd name="T113" fmla="*/ 0 h 1095"/>
                <a:gd name="T114" fmla="*/ 0 w 6680"/>
                <a:gd name="T115" fmla="*/ 0 h 1095"/>
                <a:gd name="T116" fmla="*/ 0 w 6680"/>
                <a:gd name="T117" fmla="*/ 0 h 1095"/>
                <a:gd name="T118" fmla="*/ 0 w 6680"/>
                <a:gd name="T119" fmla="*/ 0 h 109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680"/>
                <a:gd name="T181" fmla="*/ 0 h 1095"/>
                <a:gd name="T182" fmla="*/ 6680 w 6680"/>
                <a:gd name="T183" fmla="*/ 1095 h 109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680" h="1095">
                  <a:moveTo>
                    <a:pt x="0" y="93"/>
                  </a:moveTo>
                  <a:lnTo>
                    <a:pt x="62" y="46"/>
                  </a:lnTo>
                  <a:lnTo>
                    <a:pt x="108" y="93"/>
                  </a:lnTo>
                  <a:lnTo>
                    <a:pt x="170" y="185"/>
                  </a:lnTo>
                  <a:lnTo>
                    <a:pt x="231" y="339"/>
                  </a:lnTo>
                  <a:lnTo>
                    <a:pt x="278" y="493"/>
                  </a:lnTo>
                  <a:lnTo>
                    <a:pt x="339" y="663"/>
                  </a:lnTo>
                  <a:lnTo>
                    <a:pt x="386" y="833"/>
                  </a:lnTo>
                  <a:lnTo>
                    <a:pt x="447" y="956"/>
                  </a:lnTo>
                  <a:lnTo>
                    <a:pt x="509" y="1033"/>
                  </a:lnTo>
                  <a:lnTo>
                    <a:pt x="555" y="1048"/>
                  </a:lnTo>
                  <a:lnTo>
                    <a:pt x="617" y="987"/>
                  </a:lnTo>
                  <a:lnTo>
                    <a:pt x="679" y="863"/>
                  </a:lnTo>
                  <a:lnTo>
                    <a:pt x="725" y="709"/>
                  </a:lnTo>
                  <a:lnTo>
                    <a:pt x="787" y="524"/>
                  </a:lnTo>
                  <a:lnTo>
                    <a:pt x="848" y="370"/>
                  </a:lnTo>
                  <a:lnTo>
                    <a:pt x="895" y="247"/>
                  </a:lnTo>
                  <a:lnTo>
                    <a:pt x="956" y="185"/>
                  </a:lnTo>
                  <a:lnTo>
                    <a:pt x="1003" y="201"/>
                  </a:lnTo>
                  <a:lnTo>
                    <a:pt x="1064" y="324"/>
                  </a:lnTo>
                  <a:lnTo>
                    <a:pt x="1126" y="493"/>
                  </a:lnTo>
                  <a:lnTo>
                    <a:pt x="1172" y="709"/>
                  </a:lnTo>
                  <a:lnTo>
                    <a:pt x="1234" y="894"/>
                  </a:lnTo>
                  <a:lnTo>
                    <a:pt x="1296" y="1033"/>
                  </a:lnTo>
                  <a:lnTo>
                    <a:pt x="1342" y="1064"/>
                  </a:lnTo>
                  <a:lnTo>
                    <a:pt x="1404" y="971"/>
                  </a:lnTo>
                  <a:lnTo>
                    <a:pt x="1466" y="786"/>
                  </a:lnTo>
                  <a:lnTo>
                    <a:pt x="1512" y="540"/>
                  </a:lnTo>
                  <a:lnTo>
                    <a:pt x="1574" y="308"/>
                  </a:lnTo>
                  <a:lnTo>
                    <a:pt x="1635" y="139"/>
                  </a:lnTo>
                  <a:lnTo>
                    <a:pt x="1682" y="46"/>
                  </a:lnTo>
                  <a:lnTo>
                    <a:pt x="1743" y="93"/>
                  </a:lnTo>
                  <a:lnTo>
                    <a:pt x="1790" y="231"/>
                  </a:lnTo>
                  <a:lnTo>
                    <a:pt x="1851" y="432"/>
                  </a:lnTo>
                  <a:lnTo>
                    <a:pt x="1913" y="663"/>
                  </a:lnTo>
                  <a:lnTo>
                    <a:pt x="1959" y="848"/>
                  </a:lnTo>
                  <a:lnTo>
                    <a:pt x="2021" y="956"/>
                  </a:lnTo>
                  <a:lnTo>
                    <a:pt x="2083" y="971"/>
                  </a:lnTo>
                  <a:lnTo>
                    <a:pt x="2129" y="894"/>
                  </a:lnTo>
                  <a:lnTo>
                    <a:pt x="2191" y="755"/>
                  </a:lnTo>
                  <a:lnTo>
                    <a:pt x="2252" y="601"/>
                  </a:lnTo>
                  <a:lnTo>
                    <a:pt x="2299" y="432"/>
                  </a:lnTo>
                  <a:lnTo>
                    <a:pt x="2360" y="293"/>
                  </a:lnTo>
                  <a:lnTo>
                    <a:pt x="2407" y="201"/>
                  </a:lnTo>
                  <a:lnTo>
                    <a:pt x="2468" y="139"/>
                  </a:lnTo>
                  <a:lnTo>
                    <a:pt x="2530" y="139"/>
                  </a:lnTo>
                  <a:lnTo>
                    <a:pt x="2576" y="201"/>
                  </a:lnTo>
                  <a:lnTo>
                    <a:pt x="2638" y="324"/>
                  </a:lnTo>
                  <a:lnTo>
                    <a:pt x="2700" y="524"/>
                  </a:lnTo>
                  <a:lnTo>
                    <a:pt x="2746" y="740"/>
                  </a:lnTo>
                  <a:lnTo>
                    <a:pt x="2808" y="940"/>
                  </a:lnTo>
                  <a:lnTo>
                    <a:pt x="2870" y="1079"/>
                  </a:lnTo>
                  <a:lnTo>
                    <a:pt x="2916" y="1095"/>
                  </a:lnTo>
                  <a:lnTo>
                    <a:pt x="2978" y="971"/>
                  </a:lnTo>
                  <a:lnTo>
                    <a:pt x="3024" y="755"/>
                  </a:lnTo>
                  <a:lnTo>
                    <a:pt x="3086" y="493"/>
                  </a:lnTo>
                  <a:lnTo>
                    <a:pt x="3147" y="262"/>
                  </a:lnTo>
                  <a:lnTo>
                    <a:pt x="3194" y="108"/>
                  </a:lnTo>
                  <a:lnTo>
                    <a:pt x="3255" y="31"/>
                  </a:lnTo>
                  <a:lnTo>
                    <a:pt x="3317" y="46"/>
                  </a:lnTo>
                  <a:lnTo>
                    <a:pt x="3363" y="108"/>
                  </a:lnTo>
                  <a:lnTo>
                    <a:pt x="3425" y="247"/>
                  </a:lnTo>
                  <a:lnTo>
                    <a:pt x="3487" y="432"/>
                  </a:lnTo>
                  <a:lnTo>
                    <a:pt x="3533" y="632"/>
                  </a:lnTo>
                  <a:lnTo>
                    <a:pt x="3595" y="817"/>
                  </a:lnTo>
                  <a:lnTo>
                    <a:pt x="3656" y="971"/>
                  </a:lnTo>
                  <a:lnTo>
                    <a:pt x="3703" y="1033"/>
                  </a:lnTo>
                  <a:lnTo>
                    <a:pt x="3764" y="1002"/>
                  </a:lnTo>
                  <a:lnTo>
                    <a:pt x="3811" y="894"/>
                  </a:lnTo>
                  <a:lnTo>
                    <a:pt x="3872" y="725"/>
                  </a:lnTo>
                  <a:lnTo>
                    <a:pt x="3934" y="524"/>
                  </a:lnTo>
                  <a:lnTo>
                    <a:pt x="3980" y="339"/>
                  </a:lnTo>
                  <a:lnTo>
                    <a:pt x="4042" y="201"/>
                  </a:lnTo>
                  <a:lnTo>
                    <a:pt x="4104" y="108"/>
                  </a:lnTo>
                  <a:lnTo>
                    <a:pt x="4150" y="124"/>
                  </a:lnTo>
                  <a:lnTo>
                    <a:pt x="4212" y="231"/>
                  </a:lnTo>
                  <a:lnTo>
                    <a:pt x="4274" y="416"/>
                  </a:lnTo>
                  <a:lnTo>
                    <a:pt x="4320" y="632"/>
                  </a:lnTo>
                  <a:lnTo>
                    <a:pt x="4382" y="833"/>
                  </a:lnTo>
                  <a:lnTo>
                    <a:pt x="4428" y="987"/>
                  </a:lnTo>
                  <a:lnTo>
                    <a:pt x="4490" y="1064"/>
                  </a:lnTo>
                  <a:lnTo>
                    <a:pt x="4551" y="1064"/>
                  </a:lnTo>
                  <a:lnTo>
                    <a:pt x="4598" y="971"/>
                  </a:lnTo>
                  <a:lnTo>
                    <a:pt x="4659" y="802"/>
                  </a:lnTo>
                  <a:lnTo>
                    <a:pt x="4721" y="571"/>
                  </a:lnTo>
                  <a:lnTo>
                    <a:pt x="4767" y="324"/>
                  </a:lnTo>
                  <a:lnTo>
                    <a:pt x="4829" y="139"/>
                  </a:lnTo>
                  <a:lnTo>
                    <a:pt x="4891" y="16"/>
                  </a:lnTo>
                  <a:lnTo>
                    <a:pt x="4937" y="0"/>
                  </a:lnTo>
                  <a:lnTo>
                    <a:pt x="4999" y="93"/>
                  </a:lnTo>
                  <a:lnTo>
                    <a:pt x="5045" y="293"/>
                  </a:lnTo>
                  <a:lnTo>
                    <a:pt x="5107" y="540"/>
                  </a:lnTo>
                  <a:lnTo>
                    <a:pt x="5168" y="786"/>
                  </a:lnTo>
                  <a:lnTo>
                    <a:pt x="5215" y="956"/>
                  </a:lnTo>
                  <a:lnTo>
                    <a:pt x="5276" y="1018"/>
                  </a:lnTo>
                  <a:lnTo>
                    <a:pt x="5338" y="971"/>
                  </a:lnTo>
                  <a:lnTo>
                    <a:pt x="5384" y="863"/>
                  </a:lnTo>
                  <a:lnTo>
                    <a:pt x="5446" y="709"/>
                  </a:lnTo>
                  <a:lnTo>
                    <a:pt x="5508" y="555"/>
                  </a:lnTo>
                  <a:lnTo>
                    <a:pt x="5554" y="386"/>
                  </a:lnTo>
                  <a:lnTo>
                    <a:pt x="5616" y="231"/>
                  </a:lnTo>
                  <a:lnTo>
                    <a:pt x="5678" y="139"/>
                  </a:lnTo>
                  <a:lnTo>
                    <a:pt x="5724" y="93"/>
                  </a:lnTo>
                  <a:lnTo>
                    <a:pt x="5786" y="108"/>
                  </a:lnTo>
                  <a:lnTo>
                    <a:pt x="5832" y="201"/>
                  </a:lnTo>
                  <a:lnTo>
                    <a:pt x="5894" y="355"/>
                  </a:lnTo>
                  <a:lnTo>
                    <a:pt x="5955" y="540"/>
                  </a:lnTo>
                  <a:lnTo>
                    <a:pt x="6002" y="725"/>
                  </a:lnTo>
                  <a:lnTo>
                    <a:pt x="6063" y="879"/>
                  </a:lnTo>
                  <a:lnTo>
                    <a:pt x="6125" y="987"/>
                  </a:lnTo>
                  <a:lnTo>
                    <a:pt x="6171" y="1002"/>
                  </a:lnTo>
                  <a:lnTo>
                    <a:pt x="6233" y="894"/>
                  </a:lnTo>
                  <a:lnTo>
                    <a:pt x="6295" y="709"/>
                  </a:lnTo>
                  <a:lnTo>
                    <a:pt x="6341" y="493"/>
                  </a:lnTo>
                  <a:lnTo>
                    <a:pt x="6403" y="308"/>
                  </a:lnTo>
                  <a:lnTo>
                    <a:pt x="6449" y="170"/>
                  </a:lnTo>
                  <a:lnTo>
                    <a:pt x="6511" y="93"/>
                  </a:lnTo>
                  <a:lnTo>
                    <a:pt x="6572" y="93"/>
                  </a:lnTo>
                  <a:lnTo>
                    <a:pt x="6619" y="201"/>
                  </a:lnTo>
                  <a:lnTo>
                    <a:pt x="6680" y="432"/>
                  </a:lnTo>
                </a:path>
              </a:pathLst>
            </a:custGeom>
            <a:noFill/>
            <a:ln w="1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425" name="Freeform 109"/>
            <p:cNvSpPr>
              <a:spLocks noChangeAspect="1"/>
            </p:cNvSpPr>
            <p:nvPr/>
          </p:nvSpPr>
          <p:spPr bwMode="auto">
            <a:xfrm>
              <a:off x="1130" y="3402"/>
              <a:ext cx="2672" cy="419"/>
            </a:xfrm>
            <a:custGeom>
              <a:avLst/>
              <a:gdLst>
                <a:gd name="T0" fmla="*/ 0 w 6680"/>
                <a:gd name="T1" fmla="*/ 0 h 1048"/>
                <a:gd name="T2" fmla="*/ 0 w 6680"/>
                <a:gd name="T3" fmla="*/ 0 h 1048"/>
                <a:gd name="T4" fmla="*/ 0 w 6680"/>
                <a:gd name="T5" fmla="*/ 0 h 1048"/>
                <a:gd name="T6" fmla="*/ 0 w 6680"/>
                <a:gd name="T7" fmla="*/ 0 h 1048"/>
                <a:gd name="T8" fmla="*/ 0 w 6680"/>
                <a:gd name="T9" fmla="*/ 0 h 1048"/>
                <a:gd name="T10" fmla="*/ 0 w 6680"/>
                <a:gd name="T11" fmla="*/ 0 h 1048"/>
                <a:gd name="T12" fmla="*/ 0 w 6680"/>
                <a:gd name="T13" fmla="*/ 0 h 1048"/>
                <a:gd name="T14" fmla="*/ 0 w 6680"/>
                <a:gd name="T15" fmla="*/ 0 h 1048"/>
                <a:gd name="T16" fmla="*/ 0 w 6680"/>
                <a:gd name="T17" fmla="*/ 0 h 1048"/>
                <a:gd name="T18" fmla="*/ 0 w 6680"/>
                <a:gd name="T19" fmla="*/ 0 h 1048"/>
                <a:gd name="T20" fmla="*/ 0 w 6680"/>
                <a:gd name="T21" fmla="*/ 0 h 1048"/>
                <a:gd name="T22" fmla="*/ 0 w 6680"/>
                <a:gd name="T23" fmla="*/ 0 h 1048"/>
                <a:gd name="T24" fmla="*/ 0 w 6680"/>
                <a:gd name="T25" fmla="*/ 0 h 1048"/>
                <a:gd name="T26" fmla="*/ 0 w 6680"/>
                <a:gd name="T27" fmla="*/ 0 h 1048"/>
                <a:gd name="T28" fmla="*/ 0 w 6680"/>
                <a:gd name="T29" fmla="*/ 0 h 1048"/>
                <a:gd name="T30" fmla="*/ 0 w 6680"/>
                <a:gd name="T31" fmla="*/ 0 h 1048"/>
                <a:gd name="T32" fmla="*/ 0 w 6680"/>
                <a:gd name="T33" fmla="*/ 0 h 1048"/>
                <a:gd name="T34" fmla="*/ 0 w 6680"/>
                <a:gd name="T35" fmla="*/ 0 h 1048"/>
                <a:gd name="T36" fmla="*/ 0 w 6680"/>
                <a:gd name="T37" fmla="*/ 0 h 1048"/>
                <a:gd name="T38" fmla="*/ 0 w 6680"/>
                <a:gd name="T39" fmla="*/ 0 h 1048"/>
                <a:gd name="T40" fmla="*/ 0 w 6680"/>
                <a:gd name="T41" fmla="*/ 0 h 1048"/>
                <a:gd name="T42" fmla="*/ 0 w 6680"/>
                <a:gd name="T43" fmla="*/ 0 h 1048"/>
                <a:gd name="T44" fmla="*/ 0 w 6680"/>
                <a:gd name="T45" fmla="*/ 0 h 1048"/>
                <a:gd name="T46" fmla="*/ 0 w 6680"/>
                <a:gd name="T47" fmla="*/ 0 h 1048"/>
                <a:gd name="T48" fmla="*/ 0 w 6680"/>
                <a:gd name="T49" fmla="*/ 0 h 1048"/>
                <a:gd name="T50" fmla="*/ 0 w 6680"/>
                <a:gd name="T51" fmla="*/ 0 h 1048"/>
                <a:gd name="T52" fmla="*/ 0 w 6680"/>
                <a:gd name="T53" fmla="*/ 0 h 1048"/>
                <a:gd name="T54" fmla="*/ 0 w 6680"/>
                <a:gd name="T55" fmla="*/ 0 h 1048"/>
                <a:gd name="T56" fmla="*/ 0 w 6680"/>
                <a:gd name="T57" fmla="*/ 0 h 1048"/>
                <a:gd name="T58" fmla="*/ 0 w 6680"/>
                <a:gd name="T59" fmla="*/ 0 h 1048"/>
                <a:gd name="T60" fmla="*/ 0 w 6680"/>
                <a:gd name="T61" fmla="*/ 0 h 1048"/>
                <a:gd name="T62" fmla="*/ 0 w 6680"/>
                <a:gd name="T63" fmla="*/ 0 h 1048"/>
                <a:gd name="T64" fmla="*/ 0 w 6680"/>
                <a:gd name="T65" fmla="*/ 0 h 1048"/>
                <a:gd name="T66" fmla="*/ 0 w 6680"/>
                <a:gd name="T67" fmla="*/ 0 h 1048"/>
                <a:gd name="T68" fmla="*/ 0 w 6680"/>
                <a:gd name="T69" fmla="*/ 0 h 1048"/>
                <a:gd name="T70" fmla="*/ 0 w 6680"/>
                <a:gd name="T71" fmla="*/ 0 h 1048"/>
                <a:gd name="T72" fmla="*/ 0 w 6680"/>
                <a:gd name="T73" fmla="*/ 0 h 1048"/>
                <a:gd name="T74" fmla="*/ 0 w 6680"/>
                <a:gd name="T75" fmla="*/ 0 h 1048"/>
                <a:gd name="T76" fmla="*/ 0 w 6680"/>
                <a:gd name="T77" fmla="*/ 0 h 1048"/>
                <a:gd name="T78" fmla="*/ 0 w 6680"/>
                <a:gd name="T79" fmla="*/ 0 h 1048"/>
                <a:gd name="T80" fmla="*/ 0 w 6680"/>
                <a:gd name="T81" fmla="*/ 0 h 1048"/>
                <a:gd name="T82" fmla="*/ 0 w 6680"/>
                <a:gd name="T83" fmla="*/ 0 h 1048"/>
                <a:gd name="T84" fmla="*/ 0 w 6680"/>
                <a:gd name="T85" fmla="*/ 0 h 1048"/>
                <a:gd name="T86" fmla="*/ 0 w 6680"/>
                <a:gd name="T87" fmla="*/ 0 h 1048"/>
                <a:gd name="T88" fmla="*/ 0 w 6680"/>
                <a:gd name="T89" fmla="*/ 0 h 1048"/>
                <a:gd name="T90" fmla="*/ 0 w 6680"/>
                <a:gd name="T91" fmla="*/ 0 h 1048"/>
                <a:gd name="T92" fmla="*/ 0 w 6680"/>
                <a:gd name="T93" fmla="*/ 0 h 1048"/>
                <a:gd name="T94" fmla="*/ 0 w 6680"/>
                <a:gd name="T95" fmla="*/ 0 h 1048"/>
                <a:gd name="T96" fmla="*/ 0 w 6680"/>
                <a:gd name="T97" fmla="*/ 0 h 1048"/>
                <a:gd name="T98" fmla="*/ 0 w 6680"/>
                <a:gd name="T99" fmla="*/ 0 h 1048"/>
                <a:gd name="T100" fmla="*/ 0 w 6680"/>
                <a:gd name="T101" fmla="*/ 0 h 1048"/>
                <a:gd name="T102" fmla="*/ 0 w 6680"/>
                <a:gd name="T103" fmla="*/ 0 h 1048"/>
                <a:gd name="T104" fmla="*/ 0 w 6680"/>
                <a:gd name="T105" fmla="*/ 0 h 1048"/>
                <a:gd name="T106" fmla="*/ 0 w 6680"/>
                <a:gd name="T107" fmla="*/ 0 h 1048"/>
                <a:gd name="T108" fmla="*/ 0 w 6680"/>
                <a:gd name="T109" fmla="*/ 0 h 1048"/>
                <a:gd name="T110" fmla="*/ 0 w 6680"/>
                <a:gd name="T111" fmla="*/ 0 h 1048"/>
                <a:gd name="T112" fmla="*/ 0 w 6680"/>
                <a:gd name="T113" fmla="*/ 0 h 1048"/>
                <a:gd name="T114" fmla="*/ 0 w 6680"/>
                <a:gd name="T115" fmla="*/ 0 h 1048"/>
                <a:gd name="T116" fmla="*/ 0 w 6680"/>
                <a:gd name="T117" fmla="*/ 0 h 1048"/>
                <a:gd name="T118" fmla="*/ 0 w 6680"/>
                <a:gd name="T119" fmla="*/ 0 h 104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680"/>
                <a:gd name="T181" fmla="*/ 0 h 1048"/>
                <a:gd name="T182" fmla="*/ 6680 w 6680"/>
                <a:gd name="T183" fmla="*/ 1048 h 104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680" h="1048">
                  <a:moveTo>
                    <a:pt x="0" y="416"/>
                  </a:moveTo>
                  <a:lnTo>
                    <a:pt x="62" y="400"/>
                  </a:lnTo>
                  <a:lnTo>
                    <a:pt x="108" y="400"/>
                  </a:lnTo>
                  <a:lnTo>
                    <a:pt x="170" y="431"/>
                  </a:lnTo>
                  <a:lnTo>
                    <a:pt x="231" y="462"/>
                  </a:lnTo>
                  <a:lnTo>
                    <a:pt x="278" y="508"/>
                  </a:lnTo>
                  <a:lnTo>
                    <a:pt x="339" y="555"/>
                  </a:lnTo>
                  <a:lnTo>
                    <a:pt x="386" y="601"/>
                  </a:lnTo>
                  <a:lnTo>
                    <a:pt x="447" y="616"/>
                  </a:lnTo>
                  <a:lnTo>
                    <a:pt x="509" y="632"/>
                  </a:lnTo>
                  <a:lnTo>
                    <a:pt x="555" y="601"/>
                  </a:lnTo>
                  <a:lnTo>
                    <a:pt x="617" y="555"/>
                  </a:lnTo>
                  <a:lnTo>
                    <a:pt x="679" y="477"/>
                  </a:lnTo>
                  <a:lnTo>
                    <a:pt x="725" y="416"/>
                  </a:lnTo>
                  <a:lnTo>
                    <a:pt x="787" y="339"/>
                  </a:lnTo>
                  <a:lnTo>
                    <a:pt x="848" y="308"/>
                  </a:lnTo>
                  <a:lnTo>
                    <a:pt x="895" y="292"/>
                  </a:lnTo>
                  <a:lnTo>
                    <a:pt x="956" y="308"/>
                  </a:lnTo>
                  <a:lnTo>
                    <a:pt x="1003" y="370"/>
                  </a:lnTo>
                  <a:lnTo>
                    <a:pt x="1064" y="477"/>
                  </a:lnTo>
                  <a:lnTo>
                    <a:pt x="1126" y="601"/>
                  </a:lnTo>
                  <a:lnTo>
                    <a:pt x="1172" y="709"/>
                  </a:lnTo>
                  <a:lnTo>
                    <a:pt x="1234" y="801"/>
                  </a:lnTo>
                  <a:lnTo>
                    <a:pt x="1296" y="847"/>
                  </a:lnTo>
                  <a:lnTo>
                    <a:pt x="1342" y="832"/>
                  </a:lnTo>
                  <a:lnTo>
                    <a:pt x="1404" y="755"/>
                  </a:lnTo>
                  <a:lnTo>
                    <a:pt x="1466" y="616"/>
                  </a:lnTo>
                  <a:lnTo>
                    <a:pt x="1512" y="462"/>
                  </a:lnTo>
                  <a:lnTo>
                    <a:pt x="1574" y="308"/>
                  </a:lnTo>
                  <a:lnTo>
                    <a:pt x="1635" y="185"/>
                  </a:lnTo>
                  <a:lnTo>
                    <a:pt x="1682" y="123"/>
                  </a:lnTo>
                  <a:lnTo>
                    <a:pt x="1743" y="138"/>
                  </a:lnTo>
                  <a:lnTo>
                    <a:pt x="1790" y="215"/>
                  </a:lnTo>
                  <a:lnTo>
                    <a:pt x="1851" y="370"/>
                  </a:lnTo>
                  <a:lnTo>
                    <a:pt x="1913" y="539"/>
                  </a:lnTo>
                  <a:lnTo>
                    <a:pt x="1959" y="709"/>
                  </a:lnTo>
                  <a:lnTo>
                    <a:pt x="2021" y="832"/>
                  </a:lnTo>
                  <a:lnTo>
                    <a:pt x="2083" y="894"/>
                  </a:lnTo>
                  <a:lnTo>
                    <a:pt x="2129" y="894"/>
                  </a:lnTo>
                  <a:lnTo>
                    <a:pt x="2191" y="817"/>
                  </a:lnTo>
                  <a:lnTo>
                    <a:pt x="2252" y="662"/>
                  </a:lnTo>
                  <a:lnTo>
                    <a:pt x="2299" y="477"/>
                  </a:lnTo>
                  <a:lnTo>
                    <a:pt x="2360" y="308"/>
                  </a:lnTo>
                  <a:lnTo>
                    <a:pt x="2407" y="169"/>
                  </a:lnTo>
                  <a:lnTo>
                    <a:pt x="2468" y="92"/>
                  </a:lnTo>
                  <a:lnTo>
                    <a:pt x="2530" y="92"/>
                  </a:lnTo>
                  <a:lnTo>
                    <a:pt x="2576" y="169"/>
                  </a:lnTo>
                  <a:lnTo>
                    <a:pt x="2638" y="323"/>
                  </a:lnTo>
                  <a:lnTo>
                    <a:pt x="2700" y="524"/>
                  </a:lnTo>
                  <a:lnTo>
                    <a:pt x="2746" y="724"/>
                  </a:lnTo>
                  <a:lnTo>
                    <a:pt x="2808" y="894"/>
                  </a:lnTo>
                  <a:lnTo>
                    <a:pt x="2870" y="1017"/>
                  </a:lnTo>
                  <a:lnTo>
                    <a:pt x="2916" y="1048"/>
                  </a:lnTo>
                  <a:lnTo>
                    <a:pt x="2978" y="971"/>
                  </a:lnTo>
                  <a:lnTo>
                    <a:pt x="3024" y="817"/>
                  </a:lnTo>
                  <a:lnTo>
                    <a:pt x="3086" y="616"/>
                  </a:lnTo>
                  <a:lnTo>
                    <a:pt x="3147" y="385"/>
                  </a:lnTo>
                  <a:lnTo>
                    <a:pt x="3194" y="169"/>
                  </a:lnTo>
                  <a:lnTo>
                    <a:pt x="3255" y="30"/>
                  </a:lnTo>
                  <a:lnTo>
                    <a:pt x="3317" y="0"/>
                  </a:lnTo>
                  <a:lnTo>
                    <a:pt x="3363" y="61"/>
                  </a:lnTo>
                  <a:lnTo>
                    <a:pt x="3425" y="215"/>
                  </a:lnTo>
                  <a:lnTo>
                    <a:pt x="3487" y="431"/>
                  </a:lnTo>
                  <a:lnTo>
                    <a:pt x="3533" y="647"/>
                  </a:lnTo>
                  <a:lnTo>
                    <a:pt x="3595" y="832"/>
                  </a:lnTo>
                  <a:lnTo>
                    <a:pt x="3656" y="955"/>
                  </a:lnTo>
                  <a:lnTo>
                    <a:pt x="3703" y="1002"/>
                  </a:lnTo>
                  <a:lnTo>
                    <a:pt x="3764" y="971"/>
                  </a:lnTo>
                  <a:lnTo>
                    <a:pt x="3811" y="847"/>
                  </a:lnTo>
                  <a:lnTo>
                    <a:pt x="3872" y="678"/>
                  </a:lnTo>
                  <a:lnTo>
                    <a:pt x="3934" y="462"/>
                  </a:lnTo>
                  <a:lnTo>
                    <a:pt x="3980" y="262"/>
                  </a:lnTo>
                  <a:lnTo>
                    <a:pt x="4042" y="107"/>
                  </a:lnTo>
                  <a:lnTo>
                    <a:pt x="4104" y="30"/>
                  </a:lnTo>
                  <a:lnTo>
                    <a:pt x="4150" y="61"/>
                  </a:lnTo>
                  <a:lnTo>
                    <a:pt x="4212" y="169"/>
                  </a:lnTo>
                  <a:lnTo>
                    <a:pt x="4274" y="339"/>
                  </a:lnTo>
                  <a:lnTo>
                    <a:pt x="4320" y="555"/>
                  </a:lnTo>
                  <a:lnTo>
                    <a:pt x="4382" y="755"/>
                  </a:lnTo>
                  <a:lnTo>
                    <a:pt x="4428" y="924"/>
                  </a:lnTo>
                  <a:lnTo>
                    <a:pt x="4490" y="1002"/>
                  </a:lnTo>
                  <a:lnTo>
                    <a:pt x="4551" y="1002"/>
                  </a:lnTo>
                  <a:lnTo>
                    <a:pt x="4598" y="894"/>
                  </a:lnTo>
                  <a:lnTo>
                    <a:pt x="4659" y="724"/>
                  </a:lnTo>
                  <a:lnTo>
                    <a:pt x="4721" y="524"/>
                  </a:lnTo>
                  <a:lnTo>
                    <a:pt x="4767" y="323"/>
                  </a:lnTo>
                  <a:lnTo>
                    <a:pt x="4829" y="169"/>
                  </a:lnTo>
                  <a:lnTo>
                    <a:pt x="4891" y="77"/>
                  </a:lnTo>
                  <a:lnTo>
                    <a:pt x="4937" y="61"/>
                  </a:lnTo>
                  <a:lnTo>
                    <a:pt x="4999" y="138"/>
                  </a:lnTo>
                  <a:lnTo>
                    <a:pt x="5045" y="292"/>
                  </a:lnTo>
                  <a:lnTo>
                    <a:pt x="5107" y="493"/>
                  </a:lnTo>
                  <a:lnTo>
                    <a:pt x="5168" y="709"/>
                  </a:lnTo>
                  <a:lnTo>
                    <a:pt x="5215" y="894"/>
                  </a:lnTo>
                  <a:lnTo>
                    <a:pt x="5276" y="1002"/>
                  </a:lnTo>
                  <a:lnTo>
                    <a:pt x="5338" y="1002"/>
                  </a:lnTo>
                  <a:lnTo>
                    <a:pt x="5384" y="894"/>
                  </a:lnTo>
                  <a:lnTo>
                    <a:pt x="5446" y="724"/>
                  </a:lnTo>
                  <a:lnTo>
                    <a:pt x="5508" y="539"/>
                  </a:lnTo>
                  <a:lnTo>
                    <a:pt x="5554" y="370"/>
                  </a:lnTo>
                  <a:lnTo>
                    <a:pt x="5616" y="231"/>
                  </a:lnTo>
                  <a:lnTo>
                    <a:pt x="5678" y="138"/>
                  </a:lnTo>
                  <a:lnTo>
                    <a:pt x="5724" y="92"/>
                  </a:lnTo>
                  <a:lnTo>
                    <a:pt x="5786" y="123"/>
                  </a:lnTo>
                  <a:lnTo>
                    <a:pt x="5832" y="215"/>
                  </a:lnTo>
                  <a:lnTo>
                    <a:pt x="5894" y="354"/>
                  </a:lnTo>
                  <a:lnTo>
                    <a:pt x="5955" y="555"/>
                  </a:lnTo>
                  <a:lnTo>
                    <a:pt x="6002" y="739"/>
                  </a:lnTo>
                  <a:lnTo>
                    <a:pt x="6063" y="909"/>
                  </a:lnTo>
                  <a:lnTo>
                    <a:pt x="6125" y="986"/>
                  </a:lnTo>
                  <a:lnTo>
                    <a:pt x="6171" y="986"/>
                  </a:lnTo>
                  <a:lnTo>
                    <a:pt x="6233" y="894"/>
                  </a:lnTo>
                  <a:lnTo>
                    <a:pt x="6295" y="709"/>
                  </a:lnTo>
                  <a:lnTo>
                    <a:pt x="6341" y="524"/>
                  </a:lnTo>
                  <a:lnTo>
                    <a:pt x="6403" y="339"/>
                  </a:lnTo>
                  <a:lnTo>
                    <a:pt x="6449" y="215"/>
                  </a:lnTo>
                  <a:lnTo>
                    <a:pt x="6511" y="169"/>
                  </a:lnTo>
                  <a:lnTo>
                    <a:pt x="6572" y="185"/>
                  </a:lnTo>
                  <a:lnTo>
                    <a:pt x="6619" y="262"/>
                  </a:lnTo>
                  <a:lnTo>
                    <a:pt x="6680" y="354"/>
                  </a:lnTo>
                </a:path>
              </a:pathLst>
            </a:custGeom>
            <a:noFill/>
            <a:ln w="31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3317" name="Rectangle 1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13318" name="Object 111"/>
          <p:cNvGraphicFramePr>
            <a:graphicFrameLocks noChangeAspect="1"/>
          </p:cNvGraphicFramePr>
          <p:nvPr/>
        </p:nvGraphicFramePr>
        <p:xfrm>
          <a:off x="2843213" y="3644900"/>
          <a:ext cx="2405062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8" name="Equation" r:id="rId3" imgW="2400300" imgH="660400" progId="Equation.DSMT4">
                  <p:embed/>
                </p:oleObj>
              </mc:Choice>
              <mc:Fallback>
                <p:oleObj name="Equation" r:id="rId3" imgW="2400300" imgH="660400" progId="Equation.DSMT4">
                  <p:embed/>
                  <p:pic>
                    <p:nvPicPr>
                      <p:cNvPr id="0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644900"/>
                        <a:ext cx="2405062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文字方塊 112"/>
          <p:cNvSpPr txBox="1">
            <a:spLocks noChangeArrowheads="1"/>
          </p:cNvSpPr>
          <p:nvPr/>
        </p:nvSpPr>
        <p:spPr bwMode="auto">
          <a:xfrm>
            <a:off x="2555875" y="4149725"/>
            <a:ext cx="1223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(pink line)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0E1B30-473C-4F7A-A29A-2DAC4701A119}" type="slidenum"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347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539750" y="404813"/>
            <a:ext cx="4321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(Step 6-2)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Compute the residue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14341" name="Object 4"/>
          <p:cNvGraphicFramePr>
            <a:graphicFrameLocks noChangeAspect="1"/>
          </p:cNvGraphicFramePr>
          <p:nvPr/>
        </p:nvGraphicFramePr>
        <p:xfrm>
          <a:off x="1879600" y="3429000"/>
          <a:ext cx="19558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2" name="Equation" r:id="rId3" imgW="1955800" imgH="342900" progId="Equation.DSMT4">
                  <p:embed/>
                </p:oleObj>
              </mc:Choice>
              <mc:Fallback>
                <p:oleObj name="Equation" r:id="rId3" imgW="1955800" imgH="3429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0" y="3429000"/>
                        <a:ext cx="19558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42" name="Group 5"/>
          <p:cNvGrpSpPr>
            <a:grpSpLocks noChangeAspect="1"/>
          </p:cNvGrpSpPr>
          <p:nvPr/>
        </p:nvGrpSpPr>
        <p:grpSpPr bwMode="auto">
          <a:xfrm>
            <a:off x="1116013" y="981075"/>
            <a:ext cx="6675437" cy="2117725"/>
            <a:chOff x="995" y="779"/>
            <a:chExt cx="2802" cy="889"/>
          </a:xfrm>
        </p:grpSpPr>
        <p:sp>
          <p:nvSpPr>
            <p:cNvPr id="14343" name="Rectangle 6"/>
            <p:cNvSpPr>
              <a:spLocks noChangeAspect="1" noChangeArrowheads="1"/>
            </p:cNvSpPr>
            <p:nvPr/>
          </p:nvSpPr>
          <p:spPr bwMode="auto">
            <a:xfrm>
              <a:off x="1125" y="779"/>
              <a:ext cx="2672" cy="888"/>
            </a:xfrm>
            <a:prstGeom prst="rect">
              <a:avLst/>
            </a:prstGeom>
            <a:solidFill>
              <a:srgbClr val="FFFFFF"/>
            </a:solidFill>
            <a:ln w="1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4344" name="Line 7"/>
            <p:cNvSpPr>
              <a:spLocks noChangeAspect="1" noChangeShapeType="1"/>
            </p:cNvSpPr>
            <p:nvPr/>
          </p:nvSpPr>
          <p:spPr bwMode="auto">
            <a:xfrm>
              <a:off x="1125" y="1667"/>
              <a:ext cx="2672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45" name="Line 8"/>
            <p:cNvSpPr>
              <a:spLocks noChangeAspect="1" noChangeShapeType="1"/>
            </p:cNvSpPr>
            <p:nvPr/>
          </p:nvSpPr>
          <p:spPr bwMode="auto">
            <a:xfrm>
              <a:off x="1125" y="779"/>
              <a:ext cx="2672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46" name="Line 9"/>
            <p:cNvSpPr>
              <a:spLocks noChangeAspect="1" noChangeShapeType="1"/>
            </p:cNvSpPr>
            <p:nvPr/>
          </p:nvSpPr>
          <p:spPr bwMode="auto">
            <a:xfrm flipV="1">
              <a:off x="3797" y="779"/>
              <a:ext cx="0" cy="888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47" name="Line 10"/>
            <p:cNvSpPr>
              <a:spLocks noChangeAspect="1" noChangeShapeType="1"/>
            </p:cNvSpPr>
            <p:nvPr/>
          </p:nvSpPr>
          <p:spPr bwMode="auto">
            <a:xfrm flipV="1">
              <a:off x="1125" y="779"/>
              <a:ext cx="0" cy="888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48" name="Line 11"/>
            <p:cNvSpPr>
              <a:spLocks noChangeAspect="1" noChangeShapeType="1"/>
            </p:cNvSpPr>
            <p:nvPr/>
          </p:nvSpPr>
          <p:spPr bwMode="auto">
            <a:xfrm>
              <a:off x="1125" y="1667"/>
              <a:ext cx="2672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49" name="Line 12"/>
            <p:cNvSpPr>
              <a:spLocks noChangeAspect="1" noChangeShapeType="1"/>
            </p:cNvSpPr>
            <p:nvPr/>
          </p:nvSpPr>
          <p:spPr bwMode="auto">
            <a:xfrm flipV="1">
              <a:off x="1125" y="779"/>
              <a:ext cx="0" cy="888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50" name="Line 13"/>
            <p:cNvSpPr>
              <a:spLocks noChangeAspect="1" noChangeShapeType="1"/>
            </p:cNvSpPr>
            <p:nvPr/>
          </p:nvSpPr>
          <p:spPr bwMode="auto">
            <a:xfrm flipV="1">
              <a:off x="1328" y="1642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51" name="Line 14"/>
            <p:cNvSpPr>
              <a:spLocks noChangeAspect="1" noChangeShapeType="1"/>
            </p:cNvSpPr>
            <p:nvPr/>
          </p:nvSpPr>
          <p:spPr bwMode="auto">
            <a:xfrm>
              <a:off x="1328" y="779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52" name="Line 15"/>
            <p:cNvSpPr>
              <a:spLocks noChangeAspect="1" noChangeShapeType="1"/>
            </p:cNvSpPr>
            <p:nvPr/>
          </p:nvSpPr>
          <p:spPr bwMode="auto">
            <a:xfrm flipV="1">
              <a:off x="1550" y="1642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53" name="Line 16"/>
            <p:cNvSpPr>
              <a:spLocks noChangeAspect="1" noChangeShapeType="1"/>
            </p:cNvSpPr>
            <p:nvPr/>
          </p:nvSpPr>
          <p:spPr bwMode="auto">
            <a:xfrm>
              <a:off x="1550" y="779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54" name="Line 17"/>
            <p:cNvSpPr>
              <a:spLocks noChangeAspect="1" noChangeShapeType="1"/>
            </p:cNvSpPr>
            <p:nvPr/>
          </p:nvSpPr>
          <p:spPr bwMode="auto">
            <a:xfrm flipV="1">
              <a:off x="1779" y="1642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55" name="Line 18"/>
            <p:cNvSpPr>
              <a:spLocks noChangeAspect="1" noChangeShapeType="1"/>
            </p:cNvSpPr>
            <p:nvPr/>
          </p:nvSpPr>
          <p:spPr bwMode="auto">
            <a:xfrm>
              <a:off x="1779" y="779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56" name="Line 19"/>
            <p:cNvSpPr>
              <a:spLocks noChangeAspect="1" noChangeShapeType="1"/>
            </p:cNvSpPr>
            <p:nvPr/>
          </p:nvSpPr>
          <p:spPr bwMode="auto">
            <a:xfrm flipV="1">
              <a:off x="2001" y="1642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57" name="Line 20"/>
            <p:cNvSpPr>
              <a:spLocks noChangeAspect="1" noChangeShapeType="1"/>
            </p:cNvSpPr>
            <p:nvPr/>
          </p:nvSpPr>
          <p:spPr bwMode="auto">
            <a:xfrm>
              <a:off x="2001" y="779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58" name="Line 21"/>
            <p:cNvSpPr>
              <a:spLocks noChangeAspect="1" noChangeShapeType="1"/>
            </p:cNvSpPr>
            <p:nvPr/>
          </p:nvSpPr>
          <p:spPr bwMode="auto">
            <a:xfrm flipV="1">
              <a:off x="2223" y="1642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59" name="Line 22"/>
            <p:cNvSpPr>
              <a:spLocks noChangeAspect="1" noChangeShapeType="1"/>
            </p:cNvSpPr>
            <p:nvPr/>
          </p:nvSpPr>
          <p:spPr bwMode="auto">
            <a:xfrm>
              <a:off x="2223" y="779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60" name="Line 23"/>
            <p:cNvSpPr>
              <a:spLocks noChangeAspect="1" noChangeShapeType="1"/>
            </p:cNvSpPr>
            <p:nvPr/>
          </p:nvSpPr>
          <p:spPr bwMode="auto">
            <a:xfrm flipV="1">
              <a:off x="2452" y="1642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61" name="Line 24"/>
            <p:cNvSpPr>
              <a:spLocks noChangeAspect="1" noChangeShapeType="1"/>
            </p:cNvSpPr>
            <p:nvPr/>
          </p:nvSpPr>
          <p:spPr bwMode="auto">
            <a:xfrm>
              <a:off x="2452" y="779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62" name="Line 25"/>
            <p:cNvSpPr>
              <a:spLocks noChangeAspect="1" noChangeShapeType="1"/>
            </p:cNvSpPr>
            <p:nvPr/>
          </p:nvSpPr>
          <p:spPr bwMode="auto">
            <a:xfrm flipV="1">
              <a:off x="2674" y="1642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63" name="Line 26"/>
            <p:cNvSpPr>
              <a:spLocks noChangeAspect="1" noChangeShapeType="1"/>
            </p:cNvSpPr>
            <p:nvPr/>
          </p:nvSpPr>
          <p:spPr bwMode="auto">
            <a:xfrm>
              <a:off x="2674" y="779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64" name="Line 27"/>
            <p:cNvSpPr>
              <a:spLocks noChangeAspect="1" noChangeShapeType="1"/>
            </p:cNvSpPr>
            <p:nvPr/>
          </p:nvSpPr>
          <p:spPr bwMode="auto">
            <a:xfrm flipV="1">
              <a:off x="2896" y="1642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65" name="Line 28"/>
            <p:cNvSpPr>
              <a:spLocks noChangeAspect="1" noChangeShapeType="1"/>
            </p:cNvSpPr>
            <p:nvPr/>
          </p:nvSpPr>
          <p:spPr bwMode="auto">
            <a:xfrm>
              <a:off x="2896" y="779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66" name="Line 29"/>
            <p:cNvSpPr>
              <a:spLocks noChangeAspect="1" noChangeShapeType="1"/>
            </p:cNvSpPr>
            <p:nvPr/>
          </p:nvSpPr>
          <p:spPr bwMode="auto">
            <a:xfrm flipV="1">
              <a:off x="3124" y="1642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67" name="Line 30"/>
            <p:cNvSpPr>
              <a:spLocks noChangeAspect="1" noChangeShapeType="1"/>
            </p:cNvSpPr>
            <p:nvPr/>
          </p:nvSpPr>
          <p:spPr bwMode="auto">
            <a:xfrm>
              <a:off x="3124" y="779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68" name="Line 31"/>
            <p:cNvSpPr>
              <a:spLocks noChangeAspect="1" noChangeShapeType="1"/>
            </p:cNvSpPr>
            <p:nvPr/>
          </p:nvSpPr>
          <p:spPr bwMode="auto">
            <a:xfrm flipV="1">
              <a:off x="3346" y="1642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69" name="Line 32"/>
            <p:cNvSpPr>
              <a:spLocks noChangeAspect="1" noChangeShapeType="1"/>
            </p:cNvSpPr>
            <p:nvPr/>
          </p:nvSpPr>
          <p:spPr bwMode="auto">
            <a:xfrm>
              <a:off x="3346" y="779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70" name="Line 33"/>
            <p:cNvSpPr>
              <a:spLocks noChangeAspect="1" noChangeShapeType="1"/>
            </p:cNvSpPr>
            <p:nvPr/>
          </p:nvSpPr>
          <p:spPr bwMode="auto">
            <a:xfrm flipV="1">
              <a:off x="3575" y="1642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71" name="Line 34"/>
            <p:cNvSpPr>
              <a:spLocks noChangeAspect="1" noChangeShapeType="1"/>
            </p:cNvSpPr>
            <p:nvPr/>
          </p:nvSpPr>
          <p:spPr bwMode="auto">
            <a:xfrm>
              <a:off x="3575" y="779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72" name="Line 35"/>
            <p:cNvSpPr>
              <a:spLocks noChangeAspect="1" noChangeShapeType="1"/>
            </p:cNvSpPr>
            <p:nvPr/>
          </p:nvSpPr>
          <p:spPr bwMode="auto">
            <a:xfrm flipV="1">
              <a:off x="3797" y="1642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73" name="Line 36"/>
            <p:cNvSpPr>
              <a:spLocks noChangeAspect="1" noChangeShapeType="1"/>
            </p:cNvSpPr>
            <p:nvPr/>
          </p:nvSpPr>
          <p:spPr bwMode="auto">
            <a:xfrm>
              <a:off x="3797" y="779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74" name="Line 37"/>
            <p:cNvSpPr>
              <a:spLocks noChangeAspect="1" noChangeShapeType="1"/>
            </p:cNvSpPr>
            <p:nvPr/>
          </p:nvSpPr>
          <p:spPr bwMode="auto">
            <a:xfrm>
              <a:off x="1125" y="1574"/>
              <a:ext cx="25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75" name="Line 38"/>
            <p:cNvSpPr>
              <a:spLocks noChangeAspect="1" noChangeShapeType="1"/>
            </p:cNvSpPr>
            <p:nvPr/>
          </p:nvSpPr>
          <p:spPr bwMode="auto">
            <a:xfrm flipH="1">
              <a:off x="3772" y="1574"/>
              <a:ext cx="25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76" name="Rectangle 39"/>
            <p:cNvSpPr>
              <a:spLocks noChangeAspect="1" noChangeArrowheads="1"/>
            </p:cNvSpPr>
            <p:nvPr/>
          </p:nvSpPr>
          <p:spPr bwMode="auto">
            <a:xfrm>
              <a:off x="995" y="1532"/>
              <a:ext cx="74" cy="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800">
                  <a:solidFill>
                    <a:srgbClr val="000000"/>
                  </a:solidFill>
                  <a:latin typeface="Helvetica" panose="020B0604020202020204" pitchFamily="34" charset="0"/>
                </a:rPr>
                <a:t>-1.5</a:t>
              </a:r>
              <a:endParaRPr lang="en-US" altLang="zh-TW" sz="1800"/>
            </a:p>
          </p:txBody>
        </p:sp>
        <p:sp>
          <p:nvSpPr>
            <p:cNvPr id="14377" name="Line 40"/>
            <p:cNvSpPr>
              <a:spLocks noChangeAspect="1" noChangeShapeType="1"/>
            </p:cNvSpPr>
            <p:nvPr/>
          </p:nvSpPr>
          <p:spPr bwMode="auto">
            <a:xfrm>
              <a:off x="1125" y="1457"/>
              <a:ext cx="25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78" name="Line 41"/>
            <p:cNvSpPr>
              <a:spLocks noChangeAspect="1" noChangeShapeType="1"/>
            </p:cNvSpPr>
            <p:nvPr/>
          </p:nvSpPr>
          <p:spPr bwMode="auto">
            <a:xfrm flipH="1">
              <a:off x="3772" y="1457"/>
              <a:ext cx="25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79" name="Rectangle 42"/>
            <p:cNvSpPr>
              <a:spLocks noChangeAspect="1" noChangeArrowheads="1"/>
            </p:cNvSpPr>
            <p:nvPr/>
          </p:nvSpPr>
          <p:spPr bwMode="auto">
            <a:xfrm>
              <a:off x="1051" y="1414"/>
              <a:ext cx="38" cy="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800">
                  <a:solidFill>
                    <a:srgbClr val="000000"/>
                  </a:solidFill>
                  <a:latin typeface="Helvetica" panose="020B0604020202020204" pitchFamily="34" charset="0"/>
                </a:rPr>
                <a:t>-1</a:t>
              </a:r>
              <a:endParaRPr lang="en-US" altLang="zh-TW" sz="1800"/>
            </a:p>
          </p:txBody>
        </p:sp>
        <p:sp>
          <p:nvSpPr>
            <p:cNvPr id="14380" name="Line 43"/>
            <p:cNvSpPr>
              <a:spLocks noChangeAspect="1" noChangeShapeType="1"/>
            </p:cNvSpPr>
            <p:nvPr/>
          </p:nvSpPr>
          <p:spPr bwMode="auto">
            <a:xfrm>
              <a:off x="1125" y="1340"/>
              <a:ext cx="25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81" name="Line 44"/>
            <p:cNvSpPr>
              <a:spLocks noChangeAspect="1" noChangeShapeType="1"/>
            </p:cNvSpPr>
            <p:nvPr/>
          </p:nvSpPr>
          <p:spPr bwMode="auto">
            <a:xfrm flipH="1">
              <a:off x="3772" y="1340"/>
              <a:ext cx="25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82" name="Rectangle 45"/>
            <p:cNvSpPr>
              <a:spLocks noChangeAspect="1" noChangeArrowheads="1"/>
            </p:cNvSpPr>
            <p:nvPr/>
          </p:nvSpPr>
          <p:spPr bwMode="auto">
            <a:xfrm>
              <a:off x="995" y="1297"/>
              <a:ext cx="74" cy="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800">
                  <a:solidFill>
                    <a:srgbClr val="000000"/>
                  </a:solidFill>
                  <a:latin typeface="Helvetica" panose="020B0604020202020204" pitchFamily="34" charset="0"/>
                </a:rPr>
                <a:t>-0.5</a:t>
              </a:r>
              <a:endParaRPr lang="en-US" altLang="zh-TW" sz="1800"/>
            </a:p>
          </p:txBody>
        </p:sp>
        <p:sp>
          <p:nvSpPr>
            <p:cNvPr id="14383" name="Line 46"/>
            <p:cNvSpPr>
              <a:spLocks noChangeAspect="1" noChangeShapeType="1"/>
            </p:cNvSpPr>
            <p:nvPr/>
          </p:nvSpPr>
          <p:spPr bwMode="auto">
            <a:xfrm>
              <a:off x="1125" y="1223"/>
              <a:ext cx="25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84" name="Line 47"/>
            <p:cNvSpPr>
              <a:spLocks noChangeAspect="1" noChangeShapeType="1"/>
            </p:cNvSpPr>
            <p:nvPr/>
          </p:nvSpPr>
          <p:spPr bwMode="auto">
            <a:xfrm flipH="1">
              <a:off x="3772" y="1223"/>
              <a:ext cx="25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85" name="Rectangle 48"/>
            <p:cNvSpPr>
              <a:spLocks noChangeAspect="1" noChangeArrowheads="1"/>
            </p:cNvSpPr>
            <p:nvPr/>
          </p:nvSpPr>
          <p:spPr bwMode="auto">
            <a:xfrm>
              <a:off x="1069" y="1180"/>
              <a:ext cx="24" cy="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8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zh-TW" sz="1800"/>
            </a:p>
          </p:txBody>
        </p:sp>
        <p:sp>
          <p:nvSpPr>
            <p:cNvPr id="14386" name="Line 49"/>
            <p:cNvSpPr>
              <a:spLocks noChangeAspect="1" noChangeShapeType="1"/>
            </p:cNvSpPr>
            <p:nvPr/>
          </p:nvSpPr>
          <p:spPr bwMode="auto">
            <a:xfrm>
              <a:off x="1125" y="1106"/>
              <a:ext cx="25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87" name="Line 50"/>
            <p:cNvSpPr>
              <a:spLocks noChangeAspect="1" noChangeShapeType="1"/>
            </p:cNvSpPr>
            <p:nvPr/>
          </p:nvSpPr>
          <p:spPr bwMode="auto">
            <a:xfrm flipH="1">
              <a:off x="3772" y="1106"/>
              <a:ext cx="25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88" name="Rectangle 51"/>
            <p:cNvSpPr>
              <a:spLocks noChangeAspect="1" noChangeArrowheads="1"/>
            </p:cNvSpPr>
            <p:nvPr/>
          </p:nvSpPr>
          <p:spPr bwMode="auto">
            <a:xfrm>
              <a:off x="1014" y="1063"/>
              <a:ext cx="60" cy="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800">
                  <a:solidFill>
                    <a:srgbClr val="000000"/>
                  </a:solidFill>
                  <a:latin typeface="Helvetica" panose="020B0604020202020204" pitchFamily="34" charset="0"/>
                </a:rPr>
                <a:t>0.5</a:t>
              </a:r>
              <a:endParaRPr lang="en-US" altLang="zh-TW" sz="1800"/>
            </a:p>
          </p:txBody>
        </p:sp>
        <p:sp>
          <p:nvSpPr>
            <p:cNvPr id="14389" name="Line 52"/>
            <p:cNvSpPr>
              <a:spLocks noChangeAspect="1" noChangeShapeType="1"/>
            </p:cNvSpPr>
            <p:nvPr/>
          </p:nvSpPr>
          <p:spPr bwMode="auto">
            <a:xfrm>
              <a:off x="1125" y="989"/>
              <a:ext cx="25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90" name="Line 53"/>
            <p:cNvSpPr>
              <a:spLocks noChangeAspect="1" noChangeShapeType="1"/>
            </p:cNvSpPr>
            <p:nvPr/>
          </p:nvSpPr>
          <p:spPr bwMode="auto">
            <a:xfrm flipH="1">
              <a:off x="3772" y="989"/>
              <a:ext cx="25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91" name="Rectangle 54"/>
            <p:cNvSpPr>
              <a:spLocks noChangeAspect="1" noChangeArrowheads="1"/>
            </p:cNvSpPr>
            <p:nvPr/>
          </p:nvSpPr>
          <p:spPr bwMode="auto">
            <a:xfrm>
              <a:off x="1069" y="946"/>
              <a:ext cx="24" cy="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8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zh-TW" sz="1800"/>
            </a:p>
          </p:txBody>
        </p:sp>
        <p:sp>
          <p:nvSpPr>
            <p:cNvPr id="14392" name="Line 55"/>
            <p:cNvSpPr>
              <a:spLocks noChangeAspect="1" noChangeShapeType="1"/>
            </p:cNvSpPr>
            <p:nvPr/>
          </p:nvSpPr>
          <p:spPr bwMode="auto">
            <a:xfrm>
              <a:off x="1125" y="872"/>
              <a:ext cx="25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93" name="Line 56"/>
            <p:cNvSpPr>
              <a:spLocks noChangeAspect="1" noChangeShapeType="1"/>
            </p:cNvSpPr>
            <p:nvPr/>
          </p:nvSpPr>
          <p:spPr bwMode="auto">
            <a:xfrm flipH="1">
              <a:off x="3772" y="872"/>
              <a:ext cx="25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94" name="Rectangle 57"/>
            <p:cNvSpPr>
              <a:spLocks noChangeAspect="1" noChangeArrowheads="1"/>
            </p:cNvSpPr>
            <p:nvPr/>
          </p:nvSpPr>
          <p:spPr bwMode="auto">
            <a:xfrm>
              <a:off x="1014" y="828"/>
              <a:ext cx="60" cy="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800">
                  <a:solidFill>
                    <a:srgbClr val="000000"/>
                  </a:solidFill>
                  <a:latin typeface="Helvetica" panose="020B0604020202020204" pitchFamily="34" charset="0"/>
                </a:rPr>
                <a:t>1.5</a:t>
              </a:r>
              <a:endParaRPr lang="en-US" altLang="zh-TW" sz="1800"/>
            </a:p>
          </p:txBody>
        </p:sp>
        <p:sp>
          <p:nvSpPr>
            <p:cNvPr id="14395" name="Line 58"/>
            <p:cNvSpPr>
              <a:spLocks noChangeAspect="1" noChangeShapeType="1"/>
            </p:cNvSpPr>
            <p:nvPr/>
          </p:nvSpPr>
          <p:spPr bwMode="auto">
            <a:xfrm>
              <a:off x="1125" y="779"/>
              <a:ext cx="2672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96" name="Line 59"/>
            <p:cNvSpPr>
              <a:spLocks noChangeAspect="1" noChangeShapeType="1"/>
            </p:cNvSpPr>
            <p:nvPr/>
          </p:nvSpPr>
          <p:spPr bwMode="auto">
            <a:xfrm>
              <a:off x="1125" y="1667"/>
              <a:ext cx="2672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97" name="Line 60"/>
            <p:cNvSpPr>
              <a:spLocks noChangeAspect="1" noChangeShapeType="1"/>
            </p:cNvSpPr>
            <p:nvPr/>
          </p:nvSpPr>
          <p:spPr bwMode="auto">
            <a:xfrm flipV="1">
              <a:off x="3797" y="779"/>
              <a:ext cx="0" cy="888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98" name="Line 61"/>
            <p:cNvSpPr>
              <a:spLocks noChangeAspect="1" noChangeShapeType="1"/>
            </p:cNvSpPr>
            <p:nvPr/>
          </p:nvSpPr>
          <p:spPr bwMode="auto">
            <a:xfrm flipV="1">
              <a:off x="1125" y="779"/>
              <a:ext cx="0" cy="888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99" name="Freeform 62"/>
            <p:cNvSpPr>
              <a:spLocks noChangeAspect="1"/>
            </p:cNvSpPr>
            <p:nvPr/>
          </p:nvSpPr>
          <p:spPr bwMode="auto">
            <a:xfrm>
              <a:off x="1125" y="940"/>
              <a:ext cx="2672" cy="684"/>
            </a:xfrm>
            <a:custGeom>
              <a:avLst/>
              <a:gdLst>
                <a:gd name="T0" fmla="*/ 0 w 6680"/>
                <a:gd name="T1" fmla="*/ 0 h 1711"/>
                <a:gd name="T2" fmla="*/ 0 w 6680"/>
                <a:gd name="T3" fmla="*/ 0 h 1711"/>
                <a:gd name="T4" fmla="*/ 0 w 6680"/>
                <a:gd name="T5" fmla="*/ 0 h 1711"/>
                <a:gd name="T6" fmla="*/ 0 w 6680"/>
                <a:gd name="T7" fmla="*/ 0 h 1711"/>
                <a:gd name="T8" fmla="*/ 0 w 6680"/>
                <a:gd name="T9" fmla="*/ 0 h 1711"/>
                <a:gd name="T10" fmla="*/ 0 w 6680"/>
                <a:gd name="T11" fmla="*/ 0 h 1711"/>
                <a:gd name="T12" fmla="*/ 0 w 6680"/>
                <a:gd name="T13" fmla="*/ 0 h 1711"/>
                <a:gd name="T14" fmla="*/ 0 w 6680"/>
                <a:gd name="T15" fmla="*/ 0 h 1711"/>
                <a:gd name="T16" fmla="*/ 0 w 6680"/>
                <a:gd name="T17" fmla="*/ 0 h 1711"/>
                <a:gd name="T18" fmla="*/ 0 w 6680"/>
                <a:gd name="T19" fmla="*/ 0 h 1711"/>
                <a:gd name="T20" fmla="*/ 0 w 6680"/>
                <a:gd name="T21" fmla="*/ 0 h 1711"/>
                <a:gd name="T22" fmla="*/ 0 w 6680"/>
                <a:gd name="T23" fmla="*/ 0 h 1711"/>
                <a:gd name="T24" fmla="*/ 0 w 6680"/>
                <a:gd name="T25" fmla="*/ 0 h 1711"/>
                <a:gd name="T26" fmla="*/ 0 w 6680"/>
                <a:gd name="T27" fmla="*/ 0 h 1711"/>
                <a:gd name="T28" fmla="*/ 0 w 6680"/>
                <a:gd name="T29" fmla="*/ 0 h 1711"/>
                <a:gd name="T30" fmla="*/ 0 w 6680"/>
                <a:gd name="T31" fmla="*/ 0 h 1711"/>
                <a:gd name="T32" fmla="*/ 0 w 6680"/>
                <a:gd name="T33" fmla="*/ 0 h 1711"/>
                <a:gd name="T34" fmla="*/ 0 w 6680"/>
                <a:gd name="T35" fmla="*/ 0 h 1711"/>
                <a:gd name="T36" fmla="*/ 0 w 6680"/>
                <a:gd name="T37" fmla="*/ 0 h 1711"/>
                <a:gd name="T38" fmla="*/ 0 w 6680"/>
                <a:gd name="T39" fmla="*/ 0 h 1711"/>
                <a:gd name="T40" fmla="*/ 0 w 6680"/>
                <a:gd name="T41" fmla="*/ 0 h 1711"/>
                <a:gd name="T42" fmla="*/ 0 w 6680"/>
                <a:gd name="T43" fmla="*/ 0 h 1711"/>
                <a:gd name="T44" fmla="*/ 0 w 6680"/>
                <a:gd name="T45" fmla="*/ 0 h 1711"/>
                <a:gd name="T46" fmla="*/ 0 w 6680"/>
                <a:gd name="T47" fmla="*/ 0 h 1711"/>
                <a:gd name="T48" fmla="*/ 0 w 6680"/>
                <a:gd name="T49" fmla="*/ 0 h 1711"/>
                <a:gd name="T50" fmla="*/ 0 w 6680"/>
                <a:gd name="T51" fmla="*/ 0 h 1711"/>
                <a:gd name="T52" fmla="*/ 0 w 6680"/>
                <a:gd name="T53" fmla="*/ 0 h 1711"/>
                <a:gd name="T54" fmla="*/ 0 w 6680"/>
                <a:gd name="T55" fmla="*/ 0 h 1711"/>
                <a:gd name="T56" fmla="*/ 0 w 6680"/>
                <a:gd name="T57" fmla="*/ 0 h 1711"/>
                <a:gd name="T58" fmla="*/ 0 w 6680"/>
                <a:gd name="T59" fmla="*/ 0 h 1711"/>
                <a:gd name="T60" fmla="*/ 0 w 6680"/>
                <a:gd name="T61" fmla="*/ 0 h 1711"/>
                <a:gd name="T62" fmla="*/ 0 w 6680"/>
                <a:gd name="T63" fmla="*/ 0 h 1711"/>
                <a:gd name="T64" fmla="*/ 0 w 6680"/>
                <a:gd name="T65" fmla="*/ 0 h 1711"/>
                <a:gd name="T66" fmla="*/ 0 w 6680"/>
                <a:gd name="T67" fmla="*/ 0 h 1711"/>
                <a:gd name="T68" fmla="*/ 0 w 6680"/>
                <a:gd name="T69" fmla="*/ 0 h 1711"/>
                <a:gd name="T70" fmla="*/ 0 w 6680"/>
                <a:gd name="T71" fmla="*/ 0 h 1711"/>
                <a:gd name="T72" fmla="*/ 0 w 6680"/>
                <a:gd name="T73" fmla="*/ 0 h 1711"/>
                <a:gd name="T74" fmla="*/ 0 w 6680"/>
                <a:gd name="T75" fmla="*/ 0 h 1711"/>
                <a:gd name="T76" fmla="*/ 0 w 6680"/>
                <a:gd name="T77" fmla="*/ 0 h 1711"/>
                <a:gd name="T78" fmla="*/ 0 w 6680"/>
                <a:gd name="T79" fmla="*/ 0 h 1711"/>
                <a:gd name="T80" fmla="*/ 0 w 6680"/>
                <a:gd name="T81" fmla="*/ 0 h 1711"/>
                <a:gd name="T82" fmla="*/ 0 w 6680"/>
                <a:gd name="T83" fmla="*/ 0 h 1711"/>
                <a:gd name="T84" fmla="*/ 0 w 6680"/>
                <a:gd name="T85" fmla="*/ 0 h 1711"/>
                <a:gd name="T86" fmla="*/ 0 w 6680"/>
                <a:gd name="T87" fmla="*/ 0 h 1711"/>
                <a:gd name="T88" fmla="*/ 0 w 6680"/>
                <a:gd name="T89" fmla="*/ 0 h 1711"/>
                <a:gd name="T90" fmla="*/ 0 w 6680"/>
                <a:gd name="T91" fmla="*/ 0 h 1711"/>
                <a:gd name="T92" fmla="*/ 0 w 6680"/>
                <a:gd name="T93" fmla="*/ 0 h 1711"/>
                <a:gd name="T94" fmla="*/ 0 w 6680"/>
                <a:gd name="T95" fmla="*/ 0 h 1711"/>
                <a:gd name="T96" fmla="*/ 0 w 6680"/>
                <a:gd name="T97" fmla="*/ 0 h 1711"/>
                <a:gd name="T98" fmla="*/ 0 w 6680"/>
                <a:gd name="T99" fmla="*/ 0 h 1711"/>
                <a:gd name="T100" fmla="*/ 0 w 6680"/>
                <a:gd name="T101" fmla="*/ 0 h 1711"/>
                <a:gd name="T102" fmla="*/ 0 w 6680"/>
                <a:gd name="T103" fmla="*/ 0 h 1711"/>
                <a:gd name="T104" fmla="*/ 0 w 6680"/>
                <a:gd name="T105" fmla="*/ 0 h 1711"/>
                <a:gd name="T106" fmla="*/ 0 w 6680"/>
                <a:gd name="T107" fmla="*/ 0 h 1711"/>
                <a:gd name="T108" fmla="*/ 0 w 6680"/>
                <a:gd name="T109" fmla="*/ 0 h 1711"/>
                <a:gd name="T110" fmla="*/ 0 w 6680"/>
                <a:gd name="T111" fmla="*/ 0 h 1711"/>
                <a:gd name="T112" fmla="*/ 0 w 6680"/>
                <a:gd name="T113" fmla="*/ 0 h 1711"/>
                <a:gd name="T114" fmla="*/ 0 w 6680"/>
                <a:gd name="T115" fmla="*/ 0 h 1711"/>
                <a:gd name="T116" fmla="*/ 0 w 6680"/>
                <a:gd name="T117" fmla="*/ 0 h 1711"/>
                <a:gd name="T118" fmla="*/ 0 w 6680"/>
                <a:gd name="T119" fmla="*/ 0 h 171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680"/>
                <a:gd name="T181" fmla="*/ 0 h 1711"/>
                <a:gd name="T182" fmla="*/ 6680 w 6680"/>
                <a:gd name="T183" fmla="*/ 1711 h 171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680" h="1711">
                  <a:moveTo>
                    <a:pt x="0" y="585"/>
                  </a:moveTo>
                  <a:lnTo>
                    <a:pt x="62" y="786"/>
                  </a:lnTo>
                  <a:lnTo>
                    <a:pt x="108" y="847"/>
                  </a:lnTo>
                  <a:lnTo>
                    <a:pt x="170" y="709"/>
                  </a:lnTo>
                  <a:lnTo>
                    <a:pt x="231" y="447"/>
                  </a:lnTo>
                  <a:lnTo>
                    <a:pt x="278" y="231"/>
                  </a:lnTo>
                  <a:lnTo>
                    <a:pt x="339" y="231"/>
                  </a:lnTo>
                  <a:lnTo>
                    <a:pt x="386" y="539"/>
                  </a:lnTo>
                  <a:lnTo>
                    <a:pt x="447" y="1048"/>
                  </a:lnTo>
                  <a:lnTo>
                    <a:pt x="509" y="1526"/>
                  </a:lnTo>
                  <a:lnTo>
                    <a:pt x="555" y="1711"/>
                  </a:lnTo>
                  <a:lnTo>
                    <a:pt x="617" y="1479"/>
                  </a:lnTo>
                  <a:lnTo>
                    <a:pt x="679" y="909"/>
                  </a:lnTo>
                  <a:lnTo>
                    <a:pt x="725" y="308"/>
                  </a:lnTo>
                  <a:lnTo>
                    <a:pt x="787" y="0"/>
                  </a:lnTo>
                  <a:lnTo>
                    <a:pt x="848" y="123"/>
                  </a:lnTo>
                  <a:lnTo>
                    <a:pt x="895" y="539"/>
                  </a:lnTo>
                  <a:lnTo>
                    <a:pt x="956" y="940"/>
                  </a:lnTo>
                  <a:lnTo>
                    <a:pt x="1003" y="1017"/>
                  </a:lnTo>
                  <a:lnTo>
                    <a:pt x="1064" y="709"/>
                  </a:lnTo>
                  <a:lnTo>
                    <a:pt x="1126" y="323"/>
                  </a:lnTo>
                  <a:lnTo>
                    <a:pt x="1172" y="215"/>
                  </a:lnTo>
                  <a:lnTo>
                    <a:pt x="1234" y="570"/>
                  </a:lnTo>
                  <a:lnTo>
                    <a:pt x="1296" y="1125"/>
                  </a:lnTo>
                  <a:lnTo>
                    <a:pt x="1342" y="1464"/>
                  </a:lnTo>
                  <a:lnTo>
                    <a:pt x="1404" y="1294"/>
                  </a:lnTo>
                  <a:lnTo>
                    <a:pt x="1466" y="709"/>
                  </a:lnTo>
                  <a:lnTo>
                    <a:pt x="1512" y="215"/>
                  </a:lnTo>
                  <a:lnTo>
                    <a:pt x="1574" y="200"/>
                  </a:lnTo>
                  <a:lnTo>
                    <a:pt x="1635" y="662"/>
                  </a:lnTo>
                  <a:lnTo>
                    <a:pt x="1682" y="1125"/>
                  </a:lnTo>
                  <a:lnTo>
                    <a:pt x="1743" y="1079"/>
                  </a:lnTo>
                  <a:lnTo>
                    <a:pt x="1790" y="570"/>
                  </a:lnTo>
                  <a:lnTo>
                    <a:pt x="1851" y="123"/>
                  </a:lnTo>
                  <a:lnTo>
                    <a:pt x="1913" y="231"/>
                  </a:lnTo>
                  <a:lnTo>
                    <a:pt x="1959" y="847"/>
                  </a:lnTo>
                  <a:lnTo>
                    <a:pt x="2021" y="1356"/>
                  </a:lnTo>
                  <a:lnTo>
                    <a:pt x="2083" y="1248"/>
                  </a:lnTo>
                  <a:lnTo>
                    <a:pt x="2129" y="647"/>
                  </a:lnTo>
                  <a:lnTo>
                    <a:pt x="2191" y="262"/>
                  </a:lnTo>
                  <a:lnTo>
                    <a:pt x="2252" y="555"/>
                  </a:lnTo>
                  <a:lnTo>
                    <a:pt x="2299" y="1156"/>
                  </a:lnTo>
                  <a:lnTo>
                    <a:pt x="2360" y="1310"/>
                  </a:lnTo>
                  <a:lnTo>
                    <a:pt x="2407" y="770"/>
                  </a:lnTo>
                  <a:lnTo>
                    <a:pt x="2468" y="154"/>
                  </a:lnTo>
                  <a:lnTo>
                    <a:pt x="2530" y="185"/>
                  </a:lnTo>
                  <a:lnTo>
                    <a:pt x="2576" y="832"/>
                  </a:lnTo>
                  <a:lnTo>
                    <a:pt x="2638" y="1217"/>
                  </a:lnTo>
                  <a:lnTo>
                    <a:pt x="2700" y="817"/>
                  </a:lnTo>
                  <a:lnTo>
                    <a:pt x="2746" y="185"/>
                  </a:lnTo>
                  <a:lnTo>
                    <a:pt x="2808" y="215"/>
                  </a:lnTo>
                  <a:lnTo>
                    <a:pt x="2870" y="894"/>
                  </a:lnTo>
                  <a:lnTo>
                    <a:pt x="2916" y="1264"/>
                  </a:lnTo>
                  <a:lnTo>
                    <a:pt x="2978" y="817"/>
                  </a:lnTo>
                  <a:lnTo>
                    <a:pt x="3024" y="185"/>
                  </a:lnTo>
                  <a:lnTo>
                    <a:pt x="3086" y="339"/>
                  </a:lnTo>
                  <a:lnTo>
                    <a:pt x="3147" y="1079"/>
                  </a:lnTo>
                  <a:lnTo>
                    <a:pt x="3194" y="1279"/>
                  </a:lnTo>
                  <a:lnTo>
                    <a:pt x="3255" y="632"/>
                  </a:lnTo>
                  <a:lnTo>
                    <a:pt x="3317" y="154"/>
                  </a:lnTo>
                  <a:lnTo>
                    <a:pt x="3363" y="601"/>
                  </a:lnTo>
                  <a:lnTo>
                    <a:pt x="3425" y="1233"/>
                  </a:lnTo>
                  <a:lnTo>
                    <a:pt x="3487" y="971"/>
                  </a:lnTo>
                  <a:lnTo>
                    <a:pt x="3533" y="231"/>
                  </a:lnTo>
                  <a:lnTo>
                    <a:pt x="3595" y="277"/>
                  </a:lnTo>
                  <a:lnTo>
                    <a:pt x="3656" y="1048"/>
                  </a:lnTo>
                  <a:lnTo>
                    <a:pt x="3703" y="1248"/>
                  </a:lnTo>
                  <a:lnTo>
                    <a:pt x="3764" y="508"/>
                  </a:lnTo>
                  <a:lnTo>
                    <a:pt x="3811" y="169"/>
                  </a:lnTo>
                  <a:lnTo>
                    <a:pt x="3872" y="832"/>
                  </a:lnTo>
                  <a:lnTo>
                    <a:pt x="3934" y="1279"/>
                  </a:lnTo>
                  <a:lnTo>
                    <a:pt x="3980" y="647"/>
                  </a:lnTo>
                  <a:lnTo>
                    <a:pt x="4042" y="108"/>
                  </a:lnTo>
                  <a:lnTo>
                    <a:pt x="4104" y="693"/>
                  </a:lnTo>
                  <a:lnTo>
                    <a:pt x="4150" y="1279"/>
                  </a:lnTo>
                  <a:lnTo>
                    <a:pt x="4212" y="724"/>
                  </a:lnTo>
                  <a:lnTo>
                    <a:pt x="4274" y="123"/>
                  </a:lnTo>
                  <a:lnTo>
                    <a:pt x="4320" y="678"/>
                  </a:lnTo>
                  <a:lnTo>
                    <a:pt x="4382" y="1294"/>
                  </a:lnTo>
                  <a:lnTo>
                    <a:pt x="4428" y="709"/>
                  </a:lnTo>
                  <a:lnTo>
                    <a:pt x="4490" y="138"/>
                  </a:lnTo>
                  <a:lnTo>
                    <a:pt x="4551" y="786"/>
                  </a:lnTo>
                  <a:lnTo>
                    <a:pt x="4598" y="1294"/>
                  </a:lnTo>
                  <a:lnTo>
                    <a:pt x="4659" y="585"/>
                  </a:lnTo>
                  <a:lnTo>
                    <a:pt x="4721" y="169"/>
                  </a:lnTo>
                  <a:lnTo>
                    <a:pt x="4767" y="940"/>
                  </a:lnTo>
                  <a:lnTo>
                    <a:pt x="4829" y="1156"/>
                  </a:lnTo>
                  <a:lnTo>
                    <a:pt x="4891" y="293"/>
                  </a:lnTo>
                  <a:lnTo>
                    <a:pt x="4937" y="277"/>
                  </a:lnTo>
                  <a:lnTo>
                    <a:pt x="4999" y="1171"/>
                  </a:lnTo>
                  <a:lnTo>
                    <a:pt x="5045" y="955"/>
                  </a:lnTo>
                  <a:lnTo>
                    <a:pt x="5107" y="154"/>
                  </a:lnTo>
                  <a:lnTo>
                    <a:pt x="5168" y="647"/>
                  </a:lnTo>
                  <a:lnTo>
                    <a:pt x="5215" y="1279"/>
                  </a:lnTo>
                  <a:lnTo>
                    <a:pt x="5276" y="539"/>
                  </a:lnTo>
                  <a:lnTo>
                    <a:pt x="5338" y="231"/>
                  </a:lnTo>
                  <a:lnTo>
                    <a:pt x="5384" y="1171"/>
                  </a:lnTo>
                  <a:lnTo>
                    <a:pt x="5446" y="1094"/>
                  </a:lnTo>
                  <a:lnTo>
                    <a:pt x="5508" y="200"/>
                  </a:lnTo>
                  <a:lnTo>
                    <a:pt x="5554" y="678"/>
                  </a:lnTo>
                  <a:lnTo>
                    <a:pt x="5616" y="1217"/>
                  </a:lnTo>
                  <a:lnTo>
                    <a:pt x="5678" y="323"/>
                  </a:lnTo>
                  <a:lnTo>
                    <a:pt x="5724" y="215"/>
                  </a:lnTo>
                  <a:lnTo>
                    <a:pt x="5786" y="1187"/>
                  </a:lnTo>
                  <a:lnTo>
                    <a:pt x="5832" y="801"/>
                  </a:lnTo>
                  <a:lnTo>
                    <a:pt x="5894" y="215"/>
                  </a:lnTo>
                  <a:lnTo>
                    <a:pt x="5955" y="1125"/>
                  </a:lnTo>
                  <a:lnTo>
                    <a:pt x="6002" y="1171"/>
                  </a:lnTo>
                  <a:lnTo>
                    <a:pt x="6063" y="231"/>
                  </a:lnTo>
                  <a:lnTo>
                    <a:pt x="6125" y="801"/>
                  </a:lnTo>
                  <a:lnTo>
                    <a:pt x="6171" y="1217"/>
                  </a:lnTo>
                  <a:lnTo>
                    <a:pt x="6233" y="215"/>
                  </a:lnTo>
                  <a:lnTo>
                    <a:pt x="6295" y="477"/>
                  </a:lnTo>
                  <a:lnTo>
                    <a:pt x="6341" y="1187"/>
                  </a:lnTo>
                  <a:lnTo>
                    <a:pt x="6403" y="246"/>
                  </a:lnTo>
                  <a:lnTo>
                    <a:pt x="6449" y="262"/>
                  </a:lnTo>
                  <a:lnTo>
                    <a:pt x="6511" y="1109"/>
                  </a:lnTo>
                  <a:lnTo>
                    <a:pt x="6572" y="323"/>
                  </a:lnTo>
                  <a:lnTo>
                    <a:pt x="6619" y="246"/>
                  </a:lnTo>
                  <a:lnTo>
                    <a:pt x="6680" y="1294"/>
                  </a:lnTo>
                </a:path>
              </a:pathLst>
            </a:cu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05FF4C-5138-41C1-B456-5855B6A499F3}" type="slidenum"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348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395288" y="476250"/>
            <a:ext cx="741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(Step 7)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Check whether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h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 is an </a:t>
            </a: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intrinsic mode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function (IMF)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1116013" y="4292600"/>
            <a:ext cx="59769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If not, set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h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), </a:t>
            </a:r>
            <a:b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=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+ 1, and repeat Steps 2~6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116013" y="2924175"/>
            <a:ext cx="72723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If they are satisfied (or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≧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), set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c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h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 and continue to Step 8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c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 is </a:t>
            </a:r>
            <a:r>
              <a:rPr lang="en-US" altLang="zh-TW" sz="2000" u="sng">
                <a:latin typeface="Times New Roman" panose="02020603050405020304" pitchFamily="18" charset="0"/>
                <a:ea typeface="標楷體" panose="03000509000000000000" pitchFamily="65" charset="-120"/>
              </a:rPr>
              <a:t>the </a:t>
            </a:r>
            <a:r>
              <a:rPr lang="en-US" altLang="zh-TW" sz="2000" i="1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 u="sng" baseline="30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th</a:t>
            </a:r>
            <a:r>
              <a:rPr lang="en-US" altLang="zh-TW" sz="200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IMF</a:t>
            </a:r>
            <a:r>
              <a:rPr lang="en-US" altLang="zh-TW" sz="2000" u="sng">
                <a:latin typeface="Times New Roman" panose="02020603050405020304" pitchFamily="18" charset="0"/>
                <a:ea typeface="標楷體" panose="03000509000000000000" pitchFamily="65" charset="-120"/>
              </a:rPr>
              <a:t> of </a:t>
            </a:r>
            <a:r>
              <a:rPr lang="en-US" altLang="zh-TW" sz="2000" i="1" u="sng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 u="sng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 u="sng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u="sng">
                <a:latin typeface="Times New Roman" panose="02020603050405020304" pitchFamily="18" charset="0"/>
                <a:ea typeface="標楷體" panose="03000509000000000000" pitchFamily="65" charset="-120"/>
              </a:rPr>
              <a:t>).</a:t>
            </a:r>
          </a:p>
        </p:txBody>
      </p:sp>
      <p:sp>
        <p:nvSpPr>
          <p:cNvPr id="15366" name="文字方塊 5"/>
          <p:cNvSpPr txBox="1">
            <a:spLocks noChangeArrowheads="1"/>
          </p:cNvSpPr>
          <p:nvPr/>
        </p:nvSpPr>
        <p:spPr bwMode="auto">
          <a:xfrm>
            <a:off x="1331913" y="1628775"/>
            <a:ext cx="54721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(2)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上封包：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，   下封包：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15367" name="文字方塊 7"/>
          <p:cNvSpPr txBox="1">
            <a:spLocks noChangeArrowheads="1"/>
          </p:cNvSpPr>
          <p:nvPr/>
        </p:nvSpPr>
        <p:spPr bwMode="auto">
          <a:xfrm>
            <a:off x="1331913" y="836613"/>
            <a:ext cx="5400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(1)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檢查是否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local maximums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皆大於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local minimums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皆小於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</p:txBody>
      </p:sp>
      <p:graphicFrame>
        <p:nvGraphicFramePr>
          <p:cNvPr id="15368" name="Object 111"/>
          <p:cNvGraphicFramePr>
            <a:graphicFrameLocks noChangeAspect="1"/>
          </p:cNvGraphicFramePr>
          <p:nvPr/>
        </p:nvGraphicFramePr>
        <p:xfrm>
          <a:off x="3203575" y="2060575"/>
          <a:ext cx="2773363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4" name="Equation" r:id="rId3" imgW="2768600" imgH="723900" progId="Equation.DSMT4">
                  <p:embed/>
                </p:oleObj>
              </mc:Choice>
              <mc:Fallback>
                <p:oleObj name="Equation" r:id="rId3" imgW="2768600" imgH="723900" progId="Equation.DSMT4">
                  <p:embed/>
                  <p:pic>
                    <p:nvPicPr>
                      <p:cNvPr id="0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2060575"/>
                        <a:ext cx="2773363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矩形 8"/>
          <p:cNvSpPr>
            <a:spLocks noChangeArrowheads="1"/>
          </p:cNvSpPr>
          <p:nvPr/>
        </p:nvSpPr>
        <p:spPr bwMode="auto">
          <a:xfrm>
            <a:off x="1835150" y="2205038"/>
            <a:ext cx="1339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 檢查是否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endParaRPr lang="zh-TW" altLang="en-US" sz="2000" b="1" u="sng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5370" name="矩形 9"/>
          <p:cNvSpPr>
            <a:spLocks noChangeArrowheads="1"/>
          </p:cNvSpPr>
          <p:nvPr/>
        </p:nvSpPr>
        <p:spPr bwMode="auto">
          <a:xfrm>
            <a:off x="6227763" y="2205038"/>
            <a:ext cx="10017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for all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endParaRPr lang="zh-TW" altLang="en-US" sz="2000" b="1" i="1" u="sng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5371" name="文字方塊 10"/>
          <p:cNvSpPr txBox="1">
            <a:spLocks noChangeArrowheads="1"/>
          </p:cNvSpPr>
          <p:nvPr/>
        </p:nvSpPr>
        <p:spPr bwMode="auto">
          <a:xfrm>
            <a:off x="1116013" y="5084763"/>
            <a:ext cx="5903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為了避免無止盡的迴圈，可以定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k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的上限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8A7A23-EEA3-461C-9711-F848C2D52199}" type="slidenum"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349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395288" y="476250"/>
            <a:ext cx="8424862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(Step 8) 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Calculate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and check whether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 is </a:t>
            </a: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 function with no more than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one extreme point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.</a:t>
            </a:r>
            <a:endParaRPr lang="en-US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If not, set      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=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+1,    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and repeat Steps 2~7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If so, the empirical mode decomposition is completed.  </a:t>
            </a:r>
          </a:p>
        </p:txBody>
      </p:sp>
      <p:graphicFrame>
        <p:nvGraphicFramePr>
          <p:cNvPr id="16388" name="Object 3"/>
          <p:cNvGraphicFramePr>
            <a:graphicFrameLocks noChangeAspect="1"/>
          </p:cNvGraphicFramePr>
          <p:nvPr/>
        </p:nvGraphicFramePr>
        <p:xfrm>
          <a:off x="2555875" y="260350"/>
          <a:ext cx="234950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8" name="Equation" r:id="rId3" imgW="2349500" imgH="749300" progId="Equation.DSMT4">
                  <p:embed/>
                </p:oleObj>
              </mc:Choice>
              <mc:Fallback>
                <p:oleObj name="Equation" r:id="rId3" imgW="2349500" imgH="749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60350"/>
                        <a:ext cx="2349500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252413" y="4365625"/>
            <a:ext cx="935037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Step 1</a:t>
            </a:r>
          </a:p>
        </p:txBody>
      </p:sp>
      <p:sp>
        <p:nvSpPr>
          <p:cNvPr id="16390" name="Line 5"/>
          <p:cNvSpPr>
            <a:spLocks noChangeShapeType="1"/>
          </p:cNvSpPr>
          <p:nvPr/>
        </p:nvSpPr>
        <p:spPr bwMode="auto">
          <a:xfrm>
            <a:off x="1187450" y="451008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1692275" y="4365625"/>
            <a:ext cx="13684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Steps 2~6</a:t>
            </a:r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3060700" y="451008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3563938" y="4149725"/>
            <a:ext cx="1871662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h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 is an </a:t>
            </a: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IMF?</a:t>
            </a:r>
            <a:b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endParaRPr lang="en-US" altLang="zh-TW" sz="200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6394" name="Line 9"/>
          <p:cNvSpPr>
            <a:spLocks noChangeShapeType="1"/>
          </p:cNvSpPr>
          <p:nvPr/>
        </p:nvSpPr>
        <p:spPr bwMode="auto">
          <a:xfrm flipV="1">
            <a:off x="2339975" y="47974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395" name="Line 10"/>
          <p:cNvSpPr>
            <a:spLocks noChangeShapeType="1"/>
          </p:cNvSpPr>
          <p:nvPr/>
        </p:nvSpPr>
        <p:spPr bwMode="auto">
          <a:xfrm>
            <a:off x="4500563" y="486886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396" name="Line 11"/>
          <p:cNvSpPr>
            <a:spLocks noChangeShapeType="1"/>
          </p:cNvSpPr>
          <p:nvPr/>
        </p:nvSpPr>
        <p:spPr bwMode="auto">
          <a:xfrm flipH="1">
            <a:off x="2339975" y="5373688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3924300" y="5013325"/>
            <a:ext cx="792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</a:p>
        </p:txBody>
      </p:sp>
      <p:sp>
        <p:nvSpPr>
          <p:cNvPr id="16398" name="Text Box 13"/>
          <p:cNvSpPr txBox="1">
            <a:spLocks noChangeArrowheads="1"/>
          </p:cNvSpPr>
          <p:nvPr/>
        </p:nvSpPr>
        <p:spPr bwMode="auto">
          <a:xfrm>
            <a:off x="5399087" y="4141009"/>
            <a:ext cx="647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Yes</a:t>
            </a:r>
          </a:p>
        </p:txBody>
      </p:sp>
      <p:sp>
        <p:nvSpPr>
          <p:cNvPr id="16399" name="Line 14"/>
          <p:cNvSpPr>
            <a:spLocks noChangeShapeType="1"/>
          </p:cNvSpPr>
          <p:nvPr/>
        </p:nvSpPr>
        <p:spPr bwMode="auto">
          <a:xfrm>
            <a:off x="5435600" y="45085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400" name="Text Box 15"/>
          <p:cNvSpPr txBox="1">
            <a:spLocks noChangeArrowheads="1"/>
          </p:cNvSpPr>
          <p:nvPr/>
        </p:nvSpPr>
        <p:spPr bwMode="auto">
          <a:xfrm>
            <a:off x="5940425" y="4076700"/>
            <a:ext cx="1439863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) has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only 0~3 extreme?</a:t>
            </a:r>
          </a:p>
        </p:txBody>
      </p:sp>
      <p:sp>
        <p:nvSpPr>
          <p:cNvPr id="16401" name="Text Box 16"/>
          <p:cNvSpPr txBox="1">
            <a:spLocks noChangeArrowheads="1"/>
          </p:cNvSpPr>
          <p:nvPr/>
        </p:nvSpPr>
        <p:spPr bwMode="auto">
          <a:xfrm>
            <a:off x="7380288" y="4167128"/>
            <a:ext cx="647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Yes</a:t>
            </a:r>
          </a:p>
        </p:txBody>
      </p:sp>
      <p:sp>
        <p:nvSpPr>
          <p:cNvPr id="16402" name="Line 17"/>
          <p:cNvSpPr>
            <a:spLocks noChangeShapeType="1"/>
          </p:cNvSpPr>
          <p:nvPr/>
        </p:nvSpPr>
        <p:spPr bwMode="auto">
          <a:xfrm flipV="1">
            <a:off x="2195513" y="4725988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403" name="Line 18"/>
          <p:cNvSpPr>
            <a:spLocks noChangeShapeType="1"/>
          </p:cNvSpPr>
          <p:nvPr/>
        </p:nvSpPr>
        <p:spPr bwMode="auto">
          <a:xfrm flipV="1">
            <a:off x="2195513" y="5661025"/>
            <a:ext cx="47529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404" name="Text Box 19"/>
          <p:cNvSpPr txBox="1">
            <a:spLocks noChangeArrowheads="1"/>
          </p:cNvSpPr>
          <p:nvPr/>
        </p:nvSpPr>
        <p:spPr bwMode="auto">
          <a:xfrm>
            <a:off x="6479380" y="5145881"/>
            <a:ext cx="792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No</a:t>
            </a:r>
          </a:p>
        </p:txBody>
      </p:sp>
      <p:sp>
        <p:nvSpPr>
          <p:cNvPr id="16405" name="Line 20"/>
          <p:cNvSpPr>
            <a:spLocks noChangeShapeType="1"/>
          </p:cNvSpPr>
          <p:nvPr/>
        </p:nvSpPr>
        <p:spPr bwMode="auto">
          <a:xfrm>
            <a:off x="6948488" y="50847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406" name="Text Box 21"/>
          <p:cNvSpPr txBox="1">
            <a:spLocks noChangeArrowheads="1"/>
          </p:cNvSpPr>
          <p:nvPr/>
        </p:nvSpPr>
        <p:spPr bwMode="auto">
          <a:xfrm>
            <a:off x="3851275" y="3716338"/>
            <a:ext cx="1081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Step 7</a:t>
            </a:r>
          </a:p>
        </p:txBody>
      </p:sp>
      <p:sp>
        <p:nvSpPr>
          <p:cNvPr id="16407" name="Text Box 22"/>
          <p:cNvSpPr txBox="1">
            <a:spLocks noChangeArrowheads="1"/>
          </p:cNvSpPr>
          <p:nvPr/>
        </p:nvSpPr>
        <p:spPr bwMode="auto">
          <a:xfrm>
            <a:off x="6300788" y="3644900"/>
            <a:ext cx="1081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Step 8</a:t>
            </a:r>
          </a:p>
        </p:txBody>
      </p:sp>
      <p:sp>
        <p:nvSpPr>
          <p:cNvPr id="16408" name="Text Box 23"/>
          <p:cNvSpPr txBox="1">
            <a:spLocks noChangeArrowheads="1"/>
          </p:cNvSpPr>
          <p:nvPr/>
        </p:nvSpPr>
        <p:spPr bwMode="auto">
          <a:xfrm>
            <a:off x="7885113" y="4292600"/>
            <a:ext cx="865187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Step 9</a:t>
            </a:r>
          </a:p>
        </p:txBody>
      </p:sp>
      <p:sp>
        <p:nvSpPr>
          <p:cNvPr id="16409" name="Line 24"/>
          <p:cNvSpPr>
            <a:spLocks noChangeShapeType="1"/>
          </p:cNvSpPr>
          <p:nvPr/>
        </p:nvSpPr>
        <p:spPr bwMode="auto">
          <a:xfrm>
            <a:off x="7380288" y="45085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410" name="橢圓 25"/>
          <p:cNvSpPr>
            <a:spLocks noChangeArrowheads="1"/>
          </p:cNvSpPr>
          <p:nvPr/>
        </p:nvSpPr>
        <p:spPr bwMode="auto">
          <a:xfrm>
            <a:off x="5867400" y="4076700"/>
            <a:ext cx="1873250" cy="1081088"/>
          </a:xfrm>
          <a:prstGeom prst="ellipse">
            <a:avLst/>
          </a:prstGeom>
          <a:noFill/>
          <a:ln w="9525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000" b="1" u="sng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16411" name="直線單箭頭接點 28"/>
          <p:cNvCxnSpPr>
            <a:cxnSpLocks noChangeShapeType="1"/>
            <a:stCxn id="16410" idx="5"/>
          </p:cNvCxnSpPr>
          <p:nvPr/>
        </p:nvCxnSpPr>
        <p:spPr bwMode="auto">
          <a:xfrm>
            <a:off x="7466013" y="4999038"/>
            <a:ext cx="274637" cy="37465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12" name="文字方塊 29"/>
          <p:cNvSpPr txBox="1">
            <a:spLocks noChangeArrowheads="1"/>
          </p:cNvSpPr>
          <p:nvPr/>
        </p:nvSpPr>
        <p:spPr bwMode="auto">
          <a:xfrm>
            <a:off x="7451725" y="5300663"/>
            <a:ext cx="865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trend</a:t>
            </a:r>
            <a:endParaRPr lang="zh-TW" altLang="en-US" sz="200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6413" name="文字方塊 28"/>
          <p:cNvSpPr txBox="1">
            <a:spLocks noChangeArrowheads="1"/>
          </p:cNvSpPr>
          <p:nvPr/>
        </p:nvSpPr>
        <p:spPr bwMode="auto">
          <a:xfrm>
            <a:off x="179388" y="3500438"/>
            <a:ext cx="1079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Set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6414" name="矩形 29"/>
          <p:cNvSpPr>
            <a:spLocks noChangeArrowheads="1"/>
          </p:cNvSpPr>
          <p:nvPr/>
        </p:nvSpPr>
        <p:spPr bwMode="auto">
          <a:xfrm>
            <a:off x="2492375" y="5013325"/>
            <a:ext cx="1293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h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6415" name="矩形 30"/>
          <p:cNvSpPr>
            <a:spLocks noChangeArrowheads="1"/>
          </p:cNvSpPr>
          <p:nvPr/>
        </p:nvSpPr>
        <p:spPr bwMode="auto">
          <a:xfrm>
            <a:off x="3878263" y="5589588"/>
            <a:ext cx="1241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2" name="Text Box 19">
            <a:extLst>
              <a:ext uri="{FF2B5EF4-FFF2-40B4-BE49-F238E27FC236}">
                <a16:creationId xmlns:a16="http://schemas.microsoft.com/office/drawing/2014/main" id="{8A667E1F-6501-406A-93B6-661C344E2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3474" y="4468753"/>
            <a:ext cx="7921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  <a:endParaRPr lang="en-US" altLang="zh-TW" sz="2000" i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0B4C627-F885-4F66-B684-0CC2A70F34E1}"/>
              </a:ext>
            </a:extLst>
          </p:cNvPr>
          <p:cNvSpPr/>
          <p:nvPr/>
        </p:nvSpPr>
        <p:spPr>
          <a:xfrm>
            <a:off x="5862648" y="5589588"/>
            <a:ext cx="13334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i="1" dirty="0"/>
              <a:t>n </a:t>
            </a:r>
            <a:r>
              <a:rPr lang="en-US" altLang="zh-TW" dirty="0"/>
              <a:t>=</a:t>
            </a:r>
            <a:r>
              <a:rPr lang="en-US" altLang="zh-TW" i="1" dirty="0"/>
              <a:t> n</a:t>
            </a:r>
            <a:r>
              <a:rPr lang="en-US" altLang="zh-TW" dirty="0"/>
              <a:t>+1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AB96DA-2DE5-4E5A-BC58-D68FDA4A0B5B}" type="slidenum"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350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7411" name="Object 2"/>
          <p:cNvGraphicFramePr>
            <a:graphicFrameLocks noChangeAspect="1"/>
          </p:cNvGraphicFramePr>
          <p:nvPr/>
        </p:nvGraphicFramePr>
        <p:xfrm>
          <a:off x="1692275" y="476250"/>
          <a:ext cx="234950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9" name="Equation" r:id="rId4" imgW="2349500" imgH="749300" progId="Equation.DSMT4">
                  <p:embed/>
                </p:oleObj>
              </mc:Choice>
              <mc:Fallback>
                <p:oleObj name="Equation" r:id="rId4" imgW="2349500" imgH="7493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76250"/>
                        <a:ext cx="2349500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468313" y="1484313"/>
            <a:ext cx="80645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(Step 9)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Find the </a:t>
            </a:r>
            <a:r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instantaneous frequency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for each IMF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c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s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 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s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= 1, 2, …,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).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Method 1: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Using the Hilbert transform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Method 2:</a:t>
            </a:r>
            <a:r>
              <a:rPr lang="en-US" altLang="zh-TW" sz="2000" b="1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Calculating the STFT for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c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s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).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Method 3: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Furthermore, we can also calculate the instantaneous frequency from</a:t>
            </a:r>
            <a:r>
              <a:rPr lang="en-US" altLang="zh-TW" sz="2000" b="1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the number of zero-crossings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directly. </a:t>
            </a: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900113" y="4437063"/>
            <a:ext cx="7272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    instantaneous frequency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s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 of 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c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s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938213" y="4941888"/>
          <a:ext cx="72009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0" name="Equation" r:id="rId6" imgW="7200900" imgH="660400" progId="Equation.DSMT4">
                  <p:embed/>
                </p:oleObj>
              </mc:Choice>
              <mc:Fallback>
                <p:oleObj name="Equation" r:id="rId6" imgW="7200900" imgH="660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4941888"/>
                        <a:ext cx="72009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7BE157-F76C-4CD7-8F6D-9B20599F7D22}" type="slidenum"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351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9" name="文字方塊 114"/>
          <p:cNvSpPr txBox="1">
            <a:spLocks noChangeArrowheads="1"/>
          </p:cNvSpPr>
          <p:nvPr/>
        </p:nvSpPr>
        <p:spPr bwMode="auto">
          <a:xfrm>
            <a:off x="827088" y="1225550"/>
            <a:ext cx="6769248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(A) </a:t>
            </a: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邊界處理的問題：</a:t>
            </a:r>
            <a:endParaRPr lang="en-US" altLang="zh-TW" sz="20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目前尚未有一致的方法，可行的方式有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(1)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只使用非邊界的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extreme points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(2)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將最左、最右的點當成是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extreme points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(3)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預測邊界之外的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extreme points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的位置和大小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(4)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用邊界和最近的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extreme point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的距離來判斷是否邊界要當成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extreme points 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9460" name="文字方塊 114"/>
          <p:cNvSpPr txBox="1">
            <a:spLocks noChangeArrowheads="1"/>
          </p:cNvSpPr>
          <p:nvPr/>
        </p:nvSpPr>
        <p:spPr bwMode="auto">
          <a:xfrm>
            <a:off x="850979" y="4725144"/>
            <a:ext cx="6119812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(B) Noise </a:t>
            </a: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的問題：</a:t>
            </a:r>
            <a:endParaRPr lang="en-US" altLang="zh-TW" sz="20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endParaRPr lang="en-US" altLang="zh-TW" sz="20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先用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pre-filter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來處理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9461" name="Text Box 2"/>
          <p:cNvSpPr txBox="1">
            <a:spLocks noChangeArrowheads="1"/>
          </p:cNvSpPr>
          <p:nvPr/>
        </p:nvSpPr>
        <p:spPr bwMode="auto">
          <a:xfrm>
            <a:off x="838200" y="628650"/>
            <a:ext cx="7272338" cy="461963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Technique Problems of the Hilbert Huang Transform</a:t>
            </a:r>
            <a:endParaRPr lang="zh-TW" altLang="en-US" sz="2400" b="1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9B2FA0-904E-462D-BBC9-29F2A91A87AA}" type="slidenum"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352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048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25" y="1125538"/>
            <a:ext cx="7132638" cy="534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矩形 4"/>
          <p:cNvSpPr>
            <a:spLocks noChangeArrowheads="1"/>
          </p:cNvSpPr>
          <p:nvPr/>
        </p:nvSpPr>
        <p:spPr bwMode="auto">
          <a:xfrm>
            <a:off x="1476375" y="530225"/>
            <a:ext cx="5095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最左、最右的點是否要當成是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extreme points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0B7F8E8-172F-4F1B-83FA-1D7F1EC19378}" type="slidenum"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353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7848600" cy="466725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11-D  Example</a:t>
            </a:r>
            <a:endParaRPr lang="en-US" altLang="zh-TW" sz="24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323850" y="1052513"/>
            <a:ext cx="1728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Example 1</a:t>
            </a:r>
          </a:p>
        </p:txBody>
      </p:sp>
      <p:graphicFrame>
        <p:nvGraphicFramePr>
          <p:cNvPr id="21509" name="Object 4"/>
          <p:cNvGraphicFramePr>
            <a:graphicFrameLocks noChangeAspect="1"/>
          </p:cNvGraphicFramePr>
          <p:nvPr/>
        </p:nvGraphicFramePr>
        <p:xfrm>
          <a:off x="1763713" y="1125538"/>
          <a:ext cx="42545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5" name="Equation" r:id="rId3" imgW="4254500" imgH="368300" progId="Equation.DSMT4">
                  <p:embed/>
                </p:oleObj>
              </mc:Choice>
              <mc:Fallback>
                <p:oleObj name="Equation" r:id="rId3" imgW="4254500" imgH="368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1125538"/>
                        <a:ext cx="4254500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1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484313"/>
            <a:ext cx="7493000" cy="257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933825"/>
            <a:ext cx="73437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179388" y="4365625"/>
            <a:ext cx="1511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After Step 6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2171AB-0E5B-4635-BCBF-2347BEF6DBD1}" type="slidenum"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354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611188" y="1268413"/>
            <a:ext cx="1366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IMF1</a:t>
            </a: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611188" y="2565400"/>
            <a:ext cx="1366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IMF2</a:t>
            </a: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611188" y="4365625"/>
            <a:ext cx="1366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pic>
        <p:nvPicPr>
          <p:cNvPr id="2253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04813"/>
            <a:ext cx="7599363" cy="535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DA800C-997B-4F48-A39C-CBA953B4B824}" type="slidenum"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355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333375"/>
            <a:ext cx="515302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468313" y="981075"/>
            <a:ext cx="1439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hum signal </a:t>
            </a:r>
          </a:p>
        </p:txBody>
      </p:sp>
      <p:pic>
        <p:nvPicPr>
          <p:cNvPr id="2355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852738"/>
            <a:ext cx="53435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611188" y="3573463"/>
            <a:ext cx="1439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IMF1 </a:t>
            </a: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684213" y="4868863"/>
            <a:ext cx="1439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IMF2 </a:t>
            </a:r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395288" y="260350"/>
            <a:ext cx="17287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Example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541E47-6C79-403A-98BB-EEC60376B985}" type="slidenum"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338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95288" y="476250"/>
            <a:ext cx="7848600" cy="466725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11-A  The Origin of the Concept</a:t>
            </a:r>
            <a:endParaRPr lang="zh-TW" altLang="en-US" sz="2400" b="1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468313" y="1125538"/>
            <a:ext cx="8351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 u="sng">
                <a:latin typeface="Times New Roman" panose="02020603050405020304" pitchFamily="18" charset="0"/>
                <a:ea typeface="標楷體" panose="03000509000000000000" pitchFamily="65" charset="-120"/>
              </a:rPr>
              <a:t>另一種分析 </a:t>
            </a:r>
            <a:r>
              <a:rPr lang="en-US" altLang="zh-TW" sz="2000" u="sng">
                <a:latin typeface="Times New Roman" panose="02020603050405020304" pitchFamily="18" charset="0"/>
                <a:ea typeface="標楷體" panose="03000509000000000000" pitchFamily="65" charset="-120"/>
              </a:rPr>
              <a:t>instantaneous frequency </a:t>
            </a:r>
            <a:r>
              <a:rPr lang="zh-TW" altLang="en-US" sz="2000" u="sng">
                <a:latin typeface="Times New Roman" panose="02020603050405020304" pitchFamily="18" charset="0"/>
                <a:ea typeface="標楷體" panose="03000509000000000000" pitchFamily="65" charset="-120"/>
              </a:rPr>
              <a:t>的方式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：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Hilbert transform 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539750" y="1916113"/>
            <a:ext cx="2376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 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Hilbert transform</a:t>
            </a:r>
          </a:p>
        </p:txBody>
      </p:sp>
      <p:graphicFrame>
        <p:nvGraphicFramePr>
          <p:cNvPr id="5126" name="Object 3"/>
          <p:cNvGraphicFramePr>
            <a:graphicFrameLocks noChangeAspect="1"/>
          </p:cNvGraphicFramePr>
          <p:nvPr/>
        </p:nvGraphicFramePr>
        <p:xfrm>
          <a:off x="2119313" y="2276475"/>
          <a:ext cx="2479675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Equation" r:id="rId3" imgW="2463800" imgH="609600" progId="Equation.DSMT4">
                  <p:embed/>
                </p:oleObj>
              </mc:Choice>
              <mc:Fallback>
                <p:oleObj name="Equation" r:id="rId3" imgW="2463800" imgH="609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9313" y="2276475"/>
                        <a:ext cx="2479675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1187450" y="3141663"/>
            <a:ext cx="503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or</a:t>
            </a:r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2124075" y="3141663"/>
          <a:ext cx="346392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Equation" r:id="rId5" imgW="3441700" imgH="419100" progId="Equation.DSMT4">
                  <p:embed/>
                </p:oleObj>
              </mc:Choice>
              <mc:Fallback>
                <p:oleObj name="Equation" r:id="rId5" imgW="3441700" imgH="419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3141663"/>
                        <a:ext cx="3463925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1547813" y="3789363"/>
            <a:ext cx="1079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H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5130" name="Line 9"/>
          <p:cNvSpPr>
            <a:spLocks noChangeShapeType="1"/>
          </p:cNvSpPr>
          <p:nvPr/>
        </p:nvSpPr>
        <p:spPr bwMode="auto">
          <a:xfrm>
            <a:off x="2195513" y="4221163"/>
            <a:ext cx="1655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31" name="Line 10"/>
          <p:cNvSpPr>
            <a:spLocks noChangeShapeType="1"/>
          </p:cNvSpPr>
          <p:nvPr/>
        </p:nvSpPr>
        <p:spPr bwMode="auto">
          <a:xfrm>
            <a:off x="3851275" y="4221163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>
            <a:off x="3851275" y="5084763"/>
            <a:ext cx="1800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33" name="Line 12"/>
          <p:cNvSpPr>
            <a:spLocks noChangeShapeType="1"/>
          </p:cNvSpPr>
          <p:nvPr/>
        </p:nvSpPr>
        <p:spPr bwMode="auto">
          <a:xfrm>
            <a:off x="2051050" y="4652963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34" name="Text Box 13"/>
          <p:cNvSpPr txBox="1">
            <a:spLocks noChangeArrowheads="1"/>
          </p:cNvSpPr>
          <p:nvPr/>
        </p:nvSpPr>
        <p:spPr bwMode="auto">
          <a:xfrm>
            <a:off x="5795963" y="4508500"/>
            <a:ext cx="1009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-axis</a:t>
            </a:r>
          </a:p>
        </p:txBody>
      </p:sp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4211638" y="5084763"/>
            <a:ext cx="649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-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j</a:t>
            </a:r>
          </a:p>
        </p:txBody>
      </p:sp>
      <p:sp>
        <p:nvSpPr>
          <p:cNvPr id="5136" name="Text Box 15"/>
          <p:cNvSpPr txBox="1">
            <a:spLocks noChangeArrowheads="1"/>
          </p:cNvSpPr>
          <p:nvPr/>
        </p:nvSpPr>
        <p:spPr bwMode="auto">
          <a:xfrm>
            <a:off x="2700338" y="3789363"/>
            <a:ext cx="649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j</a:t>
            </a:r>
          </a:p>
        </p:txBody>
      </p:sp>
      <p:sp>
        <p:nvSpPr>
          <p:cNvPr id="5137" name="Text Box 16"/>
          <p:cNvSpPr txBox="1">
            <a:spLocks noChangeArrowheads="1"/>
          </p:cNvSpPr>
          <p:nvPr/>
        </p:nvSpPr>
        <p:spPr bwMode="auto">
          <a:xfrm>
            <a:off x="3635375" y="4581525"/>
            <a:ext cx="865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= 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FBEF43-6185-4824-8BF4-4AAF1DCF6785}" type="slidenum"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356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333375"/>
            <a:ext cx="540067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3114675"/>
            <a:ext cx="5343525" cy="348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755650" y="765175"/>
            <a:ext cx="1439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IMF3 </a:t>
            </a: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755650" y="1989138"/>
            <a:ext cx="1439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IMF4 </a:t>
            </a:r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755650" y="3573463"/>
            <a:ext cx="1439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IMF5</a:t>
            </a:r>
          </a:p>
        </p:txBody>
      </p:sp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755650" y="5084763"/>
            <a:ext cx="1439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IMF6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DE1314-D958-4CA2-A889-2BF694ED2BF5}" type="slidenum"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357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971550" y="765175"/>
            <a:ext cx="1439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IMF7</a:t>
            </a:r>
          </a:p>
        </p:txBody>
      </p:sp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60350"/>
            <a:ext cx="534352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3068638"/>
            <a:ext cx="5343525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971550" y="2060575"/>
            <a:ext cx="1439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IMF8</a:t>
            </a: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971550" y="3716338"/>
            <a:ext cx="1439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IMF9</a:t>
            </a:r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971550" y="5013325"/>
            <a:ext cx="1439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IMF10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04B338E-0A63-4502-8594-DA52FCB50759}" type="slidenum"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358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404813"/>
            <a:ext cx="5343525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4211638" y="2047875"/>
            <a:ext cx="1081087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900113" y="1052513"/>
            <a:ext cx="1439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IMF11</a:t>
            </a: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827088" y="2636838"/>
            <a:ext cx="1439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 x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06B516-2D66-4A7E-886F-6D1607149EC1}" type="slidenum"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359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8064500" cy="466725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11-E  Comparison</a:t>
            </a:r>
            <a:endParaRPr lang="en-US" altLang="zh-TW" sz="24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39750" y="1700213"/>
            <a:ext cx="8135938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(1)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避免了複雜的數學理論分析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(2) </a:t>
            </a:r>
            <a:r>
              <a:rPr lang="zh-TW" altLang="en-US" sz="2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可以找到一個 </a:t>
            </a:r>
            <a:r>
              <a:rPr lang="en-US" altLang="zh-TW" sz="2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function </a:t>
            </a:r>
            <a:r>
              <a:rPr lang="zh-TW" altLang="en-US" sz="2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的「趨勢」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(3)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和其他的時頻分析一樣，可以分析頻率會隨著時間而改變的信號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(4)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適合於       </a:t>
            </a:r>
            <a:r>
              <a:rPr lang="en-US" altLang="zh-TW" sz="2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Climate analysis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Economical data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Geology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Acoustics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Music signal                </a:t>
            </a:r>
          </a:p>
        </p:txBody>
      </p:sp>
      <p:sp>
        <p:nvSpPr>
          <p:cNvPr id="2" name="左大括弧 1"/>
          <p:cNvSpPr/>
          <p:nvPr/>
        </p:nvSpPr>
        <p:spPr>
          <a:xfrm>
            <a:off x="1763688" y="3140968"/>
            <a:ext cx="360040" cy="122413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2AA0AB-11D5-460B-851E-781287142F7E}" type="slidenum"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360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395288" y="620713"/>
            <a:ext cx="33131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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Conclusion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425450" y="1557338"/>
            <a:ext cx="813752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當信號含有「趨勢」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或是由少數幾個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sinusoid functions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所組合而成，而且這些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sinusoid functions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的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amplitudes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相差懸殊時，可以用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HHT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來分析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286549-78A2-4DDA-8EB7-FCAB53FDB02E}" type="slidenum"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361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7848600" cy="466725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24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附錄十一  </a:t>
            </a:r>
            <a:r>
              <a:rPr lang="en-US" altLang="zh-TW" sz="24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Interpolation and the B-Spline</a:t>
            </a:r>
            <a:endParaRPr lang="en-US" altLang="zh-TW" sz="24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9700" name="Text Box 11"/>
          <p:cNvSpPr txBox="1">
            <a:spLocks noChangeArrowheads="1"/>
          </p:cNvSpPr>
          <p:nvPr/>
        </p:nvSpPr>
        <p:spPr bwMode="auto">
          <a:xfrm>
            <a:off x="539750" y="1341438"/>
            <a:ext cx="72009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Suppose that the sampling points are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3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…, </a:t>
            </a:r>
            <a:r>
              <a:rPr lang="en-US" altLang="zh-TW" sz="2000" i="1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i="1" baseline="-25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and we have known the values of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) at these sampling points. 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There are several ways for 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interpolation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.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None/>
            </a:pP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9701" name="Text Box 12"/>
          <p:cNvSpPr txBox="1">
            <a:spLocks noChangeArrowheads="1"/>
          </p:cNvSpPr>
          <p:nvPr/>
        </p:nvSpPr>
        <p:spPr bwMode="auto">
          <a:xfrm>
            <a:off x="539750" y="3284538"/>
            <a:ext cx="7704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(1) The simplest way:  Using the </a:t>
            </a:r>
            <a:r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straight lines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(i.e., linear interpolation)</a:t>
            </a:r>
          </a:p>
        </p:txBody>
      </p:sp>
      <p:sp>
        <p:nvSpPr>
          <p:cNvPr id="29702" name="Line 13"/>
          <p:cNvSpPr>
            <a:spLocks noChangeShapeType="1"/>
          </p:cNvSpPr>
          <p:nvPr/>
        </p:nvSpPr>
        <p:spPr bwMode="auto">
          <a:xfrm>
            <a:off x="827088" y="5516563"/>
            <a:ext cx="5761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03" name="Line 17"/>
          <p:cNvSpPr>
            <a:spLocks noChangeShapeType="1"/>
          </p:cNvSpPr>
          <p:nvPr/>
        </p:nvSpPr>
        <p:spPr bwMode="auto">
          <a:xfrm>
            <a:off x="2195513" y="4797425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04" name="Oval 18"/>
          <p:cNvSpPr>
            <a:spLocks noChangeArrowheads="1"/>
          </p:cNvSpPr>
          <p:nvPr/>
        </p:nvSpPr>
        <p:spPr bwMode="auto">
          <a:xfrm>
            <a:off x="2124075" y="4652963"/>
            <a:ext cx="179388" cy="179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000" b="1" u="sng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9705" name="Line 19"/>
          <p:cNvSpPr>
            <a:spLocks noChangeShapeType="1"/>
          </p:cNvSpPr>
          <p:nvPr/>
        </p:nvSpPr>
        <p:spPr bwMode="auto">
          <a:xfrm>
            <a:off x="3276600" y="4149725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06" name="Line 20"/>
          <p:cNvSpPr>
            <a:spLocks noChangeShapeType="1"/>
          </p:cNvSpPr>
          <p:nvPr/>
        </p:nvSpPr>
        <p:spPr bwMode="auto">
          <a:xfrm>
            <a:off x="4140200" y="48688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07" name="Line 21"/>
          <p:cNvSpPr>
            <a:spLocks noChangeShapeType="1"/>
          </p:cNvSpPr>
          <p:nvPr/>
        </p:nvSpPr>
        <p:spPr bwMode="auto">
          <a:xfrm flipV="1">
            <a:off x="5364163" y="46529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08" name="Oval 22"/>
          <p:cNvSpPr>
            <a:spLocks noChangeArrowheads="1"/>
          </p:cNvSpPr>
          <p:nvPr/>
        </p:nvSpPr>
        <p:spPr bwMode="auto">
          <a:xfrm>
            <a:off x="3203575" y="4076700"/>
            <a:ext cx="179388" cy="179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000" b="1" u="sng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9709" name="Oval 23"/>
          <p:cNvSpPr>
            <a:spLocks noChangeArrowheads="1"/>
          </p:cNvSpPr>
          <p:nvPr/>
        </p:nvSpPr>
        <p:spPr bwMode="auto">
          <a:xfrm>
            <a:off x="4067175" y="4797425"/>
            <a:ext cx="179388" cy="179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000" b="1" u="sng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9710" name="Oval 24"/>
          <p:cNvSpPr>
            <a:spLocks noChangeArrowheads="1"/>
          </p:cNvSpPr>
          <p:nvPr/>
        </p:nvSpPr>
        <p:spPr bwMode="auto">
          <a:xfrm>
            <a:off x="5292725" y="4581525"/>
            <a:ext cx="179388" cy="179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000" b="1" u="sng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9711" name="Line 25"/>
          <p:cNvSpPr>
            <a:spLocks noChangeShapeType="1"/>
          </p:cNvSpPr>
          <p:nvPr/>
        </p:nvSpPr>
        <p:spPr bwMode="auto">
          <a:xfrm flipV="1">
            <a:off x="2195513" y="4149725"/>
            <a:ext cx="1081087" cy="5746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12" name="Line 26"/>
          <p:cNvSpPr>
            <a:spLocks noChangeShapeType="1"/>
          </p:cNvSpPr>
          <p:nvPr/>
        </p:nvSpPr>
        <p:spPr bwMode="auto">
          <a:xfrm>
            <a:off x="3276600" y="4149725"/>
            <a:ext cx="863600" cy="71913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13" name="Line 27"/>
          <p:cNvSpPr>
            <a:spLocks noChangeShapeType="1"/>
          </p:cNvSpPr>
          <p:nvPr/>
        </p:nvSpPr>
        <p:spPr bwMode="auto">
          <a:xfrm flipV="1">
            <a:off x="4140200" y="4652963"/>
            <a:ext cx="1223963" cy="2159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14" name="Text Box 28"/>
          <p:cNvSpPr txBox="1">
            <a:spLocks noChangeArrowheads="1"/>
          </p:cNvSpPr>
          <p:nvPr/>
        </p:nvSpPr>
        <p:spPr bwMode="auto">
          <a:xfrm>
            <a:off x="2051050" y="5445125"/>
            <a:ext cx="647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</a:p>
        </p:txBody>
      </p:sp>
      <p:sp>
        <p:nvSpPr>
          <p:cNvPr id="29715" name="Text Box 29"/>
          <p:cNvSpPr txBox="1">
            <a:spLocks noChangeArrowheads="1"/>
          </p:cNvSpPr>
          <p:nvPr/>
        </p:nvSpPr>
        <p:spPr bwMode="auto">
          <a:xfrm>
            <a:off x="3132138" y="5445125"/>
            <a:ext cx="647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</a:p>
        </p:txBody>
      </p:sp>
      <p:sp>
        <p:nvSpPr>
          <p:cNvPr id="29716" name="Text Box 30"/>
          <p:cNvSpPr txBox="1">
            <a:spLocks noChangeArrowheads="1"/>
          </p:cNvSpPr>
          <p:nvPr/>
        </p:nvSpPr>
        <p:spPr bwMode="auto">
          <a:xfrm>
            <a:off x="3924300" y="5445125"/>
            <a:ext cx="647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3</a:t>
            </a:r>
          </a:p>
        </p:txBody>
      </p:sp>
      <p:sp>
        <p:nvSpPr>
          <p:cNvPr id="29717" name="Text Box 31"/>
          <p:cNvSpPr txBox="1">
            <a:spLocks noChangeArrowheads="1"/>
          </p:cNvSpPr>
          <p:nvPr/>
        </p:nvSpPr>
        <p:spPr bwMode="auto">
          <a:xfrm>
            <a:off x="5148263" y="5445125"/>
            <a:ext cx="647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4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5EFBF6-EE21-4A62-ACB5-1AD3927AFBC2}" type="slidenum"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362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3455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(2) Lagrange interpolation</a:t>
            </a:r>
            <a:endParaRPr lang="en-US" altLang="zh-TW" sz="20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30724" name="Object 7"/>
          <p:cNvGraphicFramePr>
            <a:graphicFrameLocks noChangeAspect="1"/>
          </p:cNvGraphicFramePr>
          <p:nvPr/>
        </p:nvGraphicFramePr>
        <p:xfrm>
          <a:off x="1476375" y="765175"/>
          <a:ext cx="2743200" cy="190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9" name="Equation" r:id="rId3" imgW="2743200" imgH="1943100" progId="Equation.DSMT4">
                  <p:embed/>
                </p:oleObj>
              </mc:Choice>
              <mc:Fallback>
                <p:oleObj name="Equation" r:id="rId3" imgW="2743200" imgH="1943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765175"/>
                        <a:ext cx="2743200" cy="190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5508625" y="908050"/>
            <a:ext cx="2951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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指的是連乘符號，</a:t>
            </a:r>
          </a:p>
        </p:txBody>
      </p:sp>
      <p:graphicFrame>
        <p:nvGraphicFramePr>
          <p:cNvPr id="30726" name="Object 3"/>
          <p:cNvGraphicFramePr>
            <a:graphicFrameLocks noChangeAspect="1"/>
          </p:cNvGraphicFramePr>
          <p:nvPr/>
        </p:nvGraphicFramePr>
        <p:xfrm>
          <a:off x="5435600" y="1484313"/>
          <a:ext cx="237490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0" name="Equation" r:id="rId5" imgW="2374900" imgH="774700" progId="Equation.DSMT4">
                  <p:embed/>
                </p:oleObj>
              </mc:Choice>
              <mc:Fallback>
                <p:oleObj name="Equation" r:id="rId5" imgW="2374900" imgH="774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1484313"/>
                        <a:ext cx="237490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4">
            <a:extLst>
              <a:ext uri="{FF2B5EF4-FFF2-40B4-BE49-F238E27FC236}">
                <a16:creationId xmlns:a16="http://schemas.microsoft.com/office/drawing/2014/main" id="{864B4AFD-2A90-41B4-8754-1AE7A7C3E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689314"/>
            <a:ext cx="3455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Example: When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= 4,</a:t>
            </a:r>
          </a:p>
        </p:txBody>
      </p:sp>
      <p:graphicFrame>
        <p:nvGraphicFramePr>
          <p:cNvPr id="13" name="Object 7">
            <a:extLst>
              <a:ext uri="{FF2B5EF4-FFF2-40B4-BE49-F238E27FC236}">
                <a16:creationId xmlns:a16="http://schemas.microsoft.com/office/drawing/2014/main" id="{A5D33E4F-5DB7-4EF0-BBFA-F557C61649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963448"/>
              </p:ext>
            </p:extLst>
          </p:nvPr>
        </p:nvGraphicFramePr>
        <p:xfrm>
          <a:off x="977899" y="3429000"/>
          <a:ext cx="6832601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1" name="Equation" r:id="rId7" imgW="6832440" imgH="698400" progId="Equation.DSMT4">
                  <p:embed/>
                </p:oleObj>
              </mc:Choice>
              <mc:Fallback>
                <p:oleObj name="Equation" r:id="rId7" imgW="6832440" imgH="698400" progId="Equation.DSMT4">
                  <p:embed/>
                  <p:pic>
                    <p:nvPicPr>
                      <p:cNvPr id="3072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899" y="3429000"/>
                        <a:ext cx="6832601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">
            <a:extLst>
              <a:ext uri="{FF2B5EF4-FFF2-40B4-BE49-F238E27FC236}">
                <a16:creationId xmlns:a16="http://schemas.microsoft.com/office/drawing/2014/main" id="{D29A1CD6-CFA5-46B7-9C5A-B76D7ECF25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714244"/>
              </p:ext>
            </p:extLst>
          </p:nvPr>
        </p:nvGraphicFramePr>
        <p:xfrm>
          <a:off x="1435100" y="4262389"/>
          <a:ext cx="637540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2" name="Equation" r:id="rId9" imgW="6375240" imgH="698400" progId="Equation.DSMT4">
                  <p:embed/>
                </p:oleObj>
              </mc:Choice>
              <mc:Fallback>
                <p:oleObj name="Equation" r:id="rId9" imgW="6375240" imgH="698400" progId="Equation.DSMT4">
                  <p:embed/>
                  <p:pic>
                    <p:nvPicPr>
                      <p:cNvPr id="13" name="Object 7">
                        <a:extLst>
                          <a:ext uri="{FF2B5EF4-FFF2-40B4-BE49-F238E27FC236}">
                            <a16:creationId xmlns:a16="http://schemas.microsoft.com/office/drawing/2014/main" id="{A5D33E4F-5DB7-4EF0-BBFA-F557C61649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4262389"/>
                        <a:ext cx="6375400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5EFBF6-EE21-4A62-ACB5-1AD3927AFBC2}" type="slidenum"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363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467569" y="476474"/>
            <a:ext cx="3455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(3) Polynomial interpolation</a:t>
            </a:r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3072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487560"/>
              </p:ext>
            </p:extLst>
          </p:nvPr>
        </p:nvGraphicFramePr>
        <p:xfrm>
          <a:off x="1258144" y="912243"/>
          <a:ext cx="172720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2" name="Equation" r:id="rId3" imgW="1726920" imgH="749160" progId="Equation.DSMT4">
                  <p:embed/>
                </p:oleObj>
              </mc:Choice>
              <mc:Fallback>
                <p:oleObj name="Equation" r:id="rId3" imgW="1726920" imgH="749160" progId="Equation.DSMT4">
                  <p:embed/>
                  <p:pic>
                    <p:nvPicPr>
                      <p:cNvPr id="3072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144" y="912243"/>
                        <a:ext cx="1727200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9" name="Text Box 10"/>
          <p:cNvSpPr txBox="1">
            <a:spLocks noChangeArrowheads="1"/>
          </p:cNvSpPr>
          <p:nvPr/>
        </p:nvSpPr>
        <p:spPr bwMode="auto">
          <a:xfrm>
            <a:off x="3275856" y="1052736"/>
            <a:ext cx="3673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solve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000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000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000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3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……,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000" i="1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-1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from</a:t>
            </a:r>
          </a:p>
        </p:txBody>
      </p:sp>
      <p:graphicFrame>
        <p:nvGraphicFramePr>
          <p:cNvPr id="3073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287133"/>
              </p:ext>
            </p:extLst>
          </p:nvPr>
        </p:nvGraphicFramePr>
        <p:xfrm>
          <a:off x="1181944" y="1844899"/>
          <a:ext cx="4279900" cy="205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Equation" r:id="rId5" imgW="4279680" imgH="2095200" progId="Equation.DSMT4">
                  <p:embed/>
                </p:oleObj>
              </mc:Choice>
              <mc:Fallback>
                <p:oleObj name="Equation" r:id="rId5" imgW="4279680" imgH="2095200" progId="Equation.DSMT4">
                  <p:embed/>
                  <p:pic>
                    <p:nvPicPr>
                      <p:cNvPr id="3073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944" y="1844899"/>
                        <a:ext cx="4279900" cy="205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78349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93706C-7F15-432B-A701-BF903286B7B3}" type="slidenum"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364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395288" y="476250"/>
            <a:ext cx="3744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(4) Lowpass Filter</a:t>
            </a:r>
            <a:r>
              <a:rPr lang="en-US" altLang="zh-TW" sz="2000" b="1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Interpolation</a:t>
            </a:r>
          </a:p>
        </p:txBody>
      </p:sp>
      <p:graphicFrame>
        <p:nvGraphicFramePr>
          <p:cNvPr id="31748" name="Object 7"/>
          <p:cNvGraphicFramePr>
            <a:graphicFrameLocks noChangeAspect="1"/>
          </p:cNvGraphicFramePr>
          <p:nvPr/>
        </p:nvGraphicFramePr>
        <p:xfrm>
          <a:off x="2339975" y="1844675"/>
          <a:ext cx="297180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9" name="Equation" r:id="rId3" imgW="2971800" imgH="800100" progId="Equation.DSMT4">
                  <p:embed/>
                </p:oleObj>
              </mc:Choice>
              <mc:Fallback>
                <p:oleObj name="Equation" r:id="rId3" imgW="2971800" imgH="800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1844675"/>
                        <a:ext cx="2971800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755650" y="1052513"/>
            <a:ext cx="6911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適用於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sampling interval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為固定的情形  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t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n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+1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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t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= 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t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for all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n</a:t>
            </a:r>
          </a:p>
        </p:txBody>
      </p:sp>
      <p:sp>
        <p:nvSpPr>
          <p:cNvPr id="31750" name="Text Box 7"/>
          <p:cNvSpPr txBox="1">
            <a:spLocks noChangeArrowheads="1"/>
          </p:cNvSpPr>
          <p:nvPr/>
        </p:nvSpPr>
        <p:spPr bwMode="auto">
          <a:xfrm>
            <a:off x="684213" y="3284538"/>
            <a:ext cx="86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 x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31751" name="Line 8"/>
          <p:cNvSpPr>
            <a:spLocks noChangeShapeType="1"/>
          </p:cNvSpPr>
          <p:nvPr/>
        </p:nvSpPr>
        <p:spPr bwMode="auto">
          <a:xfrm>
            <a:off x="1403350" y="3500438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52" name="Text Box 9"/>
          <p:cNvSpPr txBox="1">
            <a:spLocks noChangeArrowheads="1"/>
          </p:cNvSpPr>
          <p:nvPr/>
        </p:nvSpPr>
        <p:spPr bwMode="auto">
          <a:xfrm>
            <a:off x="1258888" y="2852738"/>
            <a:ext cx="22320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discrete time Fourier transform </a:t>
            </a:r>
          </a:p>
        </p:txBody>
      </p:sp>
      <p:sp>
        <p:nvSpPr>
          <p:cNvPr id="31753" name="Text Box 10"/>
          <p:cNvSpPr txBox="1">
            <a:spLocks noChangeArrowheads="1"/>
          </p:cNvSpPr>
          <p:nvPr/>
        </p:nvSpPr>
        <p:spPr bwMode="auto">
          <a:xfrm>
            <a:off x="3276600" y="3213100"/>
            <a:ext cx="86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 X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31754" name="Line 11"/>
          <p:cNvSpPr>
            <a:spLocks noChangeShapeType="1"/>
          </p:cNvSpPr>
          <p:nvPr/>
        </p:nvSpPr>
        <p:spPr bwMode="auto">
          <a:xfrm>
            <a:off x="539750" y="4292600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55" name="Line 12"/>
          <p:cNvSpPr>
            <a:spLocks noChangeShapeType="1"/>
          </p:cNvSpPr>
          <p:nvPr/>
        </p:nvSpPr>
        <p:spPr bwMode="auto">
          <a:xfrm flipV="1">
            <a:off x="684213" y="40052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 flipV="1">
            <a:off x="971550" y="37163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57" name="Line 14"/>
          <p:cNvSpPr>
            <a:spLocks noChangeShapeType="1"/>
          </p:cNvSpPr>
          <p:nvPr/>
        </p:nvSpPr>
        <p:spPr bwMode="auto">
          <a:xfrm flipV="1">
            <a:off x="1258888" y="38608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58" name="Line 15"/>
          <p:cNvSpPr>
            <a:spLocks noChangeShapeType="1"/>
          </p:cNvSpPr>
          <p:nvPr/>
        </p:nvSpPr>
        <p:spPr bwMode="auto">
          <a:xfrm flipV="1">
            <a:off x="1547813" y="40052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59" name="Line 16"/>
          <p:cNvSpPr>
            <a:spLocks noChangeShapeType="1"/>
          </p:cNvSpPr>
          <p:nvPr/>
        </p:nvSpPr>
        <p:spPr bwMode="auto">
          <a:xfrm>
            <a:off x="1619250" y="41497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60" name="Line 17"/>
          <p:cNvSpPr>
            <a:spLocks noChangeShapeType="1"/>
          </p:cNvSpPr>
          <p:nvPr/>
        </p:nvSpPr>
        <p:spPr bwMode="auto">
          <a:xfrm>
            <a:off x="2843213" y="4221163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61" name="Line 18"/>
          <p:cNvSpPr>
            <a:spLocks noChangeShapeType="1"/>
          </p:cNvSpPr>
          <p:nvPr/>
        </p:nvSpPr>
        <p:spPr bwMode="auto">
          <a:xfrm flipV="1">
            <a:off x="3132138" y="3860800"/>
            <a:ext cx="3603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62" name="Line 19"/>
          <p:cNvSpPr>
            <a:spLocks noChangeShapeType="1"/>
          </p:cNvSpPr>
          <p:nvPr/>
        </p:nvSpPr>
        <p:spPr bwMode="auto">
          <a:xfrm>
            <a:off x="3492500" y="3860800"/>
            <a:ext cx="35877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63" name="Line 20"/>
          <p:cNvSpPr>
            <a:spLocks noChangeShapeType="1"/>
          </p:cNvSpPr>
          <p:nvPr/>
        </p:nvSpPr>
        <p:spPr bwMode="auto">
          <a:xfrm flipV="1">
            <a:off x="3851275" y="3860800"/>
            <a:ext cx="3603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64" name="Line 21"/>
          <p:cNvSpPr>
            <a:spLocks noChangeShapeType="1"/>
          </p:cNvSpPr>
          <p:nvPr/>
        </p:nvSpPr>
        <p:spPr bwMode="auto">
          <a:xfrm>
            <a:off x="4211638" y="3860800"/>
            <a:ext cx="4318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65" name="Line 22"/>
          <p:cNvSpPr>
            <a:spLocks noChangeShapeType="1"/>
          </p:cNvSpPr>
          <p:nvPr/>
        </p:nvSpPr>
        <p:spPr bwMode="auto">
          <a:xfrm>
            <a:off x="5003800" y="40767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66" name="Line 23"/>
          <p:cNvSpPr>
            <a:spLocks noChangeShapeType="1"/>
          </p:cNvSpPr>
          <p:nvPr/>
        </p:nvSpPr>
        <p:spPr bwMode="auto">
          <a:xfrm>
            <a:off x="2843213" y="4005263"/>
            <a:ext cx="2889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67" name="Line 24"/>
          <p:cNvSpPr>
            <a:spLocks noChangeShapeType="1"/>
          </p:cNvSpPr>
          <p:nvPr/>
        </p:nvSpPr>
        <p:spPr bwMode="auto">
          <a:xfrm flipV="1">
            <a:off x="4643438" y="3860800"/>
            <a:ext cx="3603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68" name="Line 25"/>
          <p:cNvSpPr>
            <a:spLocks noChangeShapeType="1"/>
          </p:cNvSpPr>
          <p:nvPr/>
        </p:nvSpPr>
        <p:spPr bwMode="auto">
          <a:xfrm>
            <a:off x="3995738" y="3500438"/>
            <a:ext cx="2376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69" name="Text Box 26"/>
          <p:cNvSpPr txBox="1">
            <a:spLocks noChangeArrowheads="1"/>
          </p:cNvSpPr>
          <p:nvPr/>
        </p:nvSpPr>
        <p:spPr bwMode="auto">
          <a:xfrm>
            <a:off x="4211638" y="3068638"/>
            <a:ext cx="16557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lowpass mask</a:t>
            </a:r>
          </a:p>
        </p:txBody>
      </p:sp>
      <p:sp>
        <p:nvSpPr>
          <p:cNvPr id="31770" name="Text Box 27"/>
          <p:cNvSpPr txBox="1">
            <a:spLocks noChangeArrowheads="1"/>
          </p:cNvSpPr>
          <p:nvPr/>
        </p:nvSpPr>
        <p:spPr bwMode="auto">
          <a:xfrm>
            <a:off x="6516688" y="3213100"/>
            <a:ext cx="86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 X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31771" name="Line 28"/>
          <p:cNvSpPr>
            <a:spLocks noChangeShapeType="1"/>
          </p:cNvSpPr>
          <p:nvPr/>
        </p:nvSpPr>
        <p:spPr bwMode="auto">
          <a:xfrm>
            <a:off x="6011863" y="414972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72" name="Line 29"/>
          <p:cNvSpPr>
            <a:spLocks noChangeShapeType="1"/>
          </p:cNvSpPr>
          <p:nvPr/>
        </p:nvSpPr>
        <p:spPr bwMode="auto">
          <a:xfrm flipV="1">
            <a:off x="6588125" y="3789363"/>
            <a:ext cx="3603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73" name="Line 30"/>
          <p:cNvSpPr>
            <a:spLocks noChangeShapeType="1"/>
          </p:cNvSpPr>
          <p:nvPr/>
        </p:nvSpPr>
        <p:spPr bwMode="auto">
          <a:xfrm>
            <a:off x="6948488" y="3789363"/>
            <a:ext cx="35877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74" name="Line 31"/>
          <p:cNvSpPr>
            <a:spLocks noChangeShapeType="1"/>
          </p:cNvSpPr>
          <p:nvPr/>
        </p:nvSpPr>
        <p:spPr bwMode="auto">
          <a:xfrm>
            <a:off x="6948488" y="44370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75" name="Text Box 32"/>
          <p:cNvSpPr txBox="1">
            <a:spLocks noChangeArrowheads="1"/>
          </p:cNvSpPr>
          <p:nvPr/>
        </p:nvSpPr>
        <p:spPr bwMode="auto">
          <a:xfrm>
            <a:off x="4211638" y="4581525"/>
            <a:ext cx="29511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inverse discrete time Fourier transform </a:t>
            </a:r>
          </a:p>
        </p:txBody>
      </p:sp>
      <p:sp>
        <p:nvSpPr>
          <p:cNvPr id="31776" name="Text Box 33"/>
          <p:cNvSpPr txBox="1">
            <a:spLocks noChangeArrowheads="1"/>
          </p:cNvSpPr>
          <p:nvPr/>
        </p:nvSpPr>
        <p:spPr bwMode="auto">
          <a:xfrm>
            <a:off x="6588125" y="5445125"/>
            <a:ext cx="86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 x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B888F4-9B5A-4118-834A-569A966F4429}" type="slidenum"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365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1619250" y="1844675"/>
          <a:ext cx="11049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6" name="Equation" r:id="rId3" imgW="1104900" imgH="368300" progId="Equation.DSMT4">
                  <p:embed/>
                </p:oleObj>
              </mc:Choice>
              <mc:Fallback>
                <p:oleObj name="Equation" r:id="rId3" imgW="1104900" imgH="368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844675"/>
                        <a:ext cx="1104900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986088" y="1765300"/>
            <a:ext cx="27368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for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&lt;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&lt;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+1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 baseline="-25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1619250" y="2276475"/>
          <a:ext cx="11430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7" name="Equation" r:id="rId5" imgW="1143000" imgH="368300" progId="Equation.DSMT4">
                  <p:embed/>
                </p:oleObj>
              </mc:Choice>
              <mc:Fallback>
                <p:oleObj name="Equation" r:id="rId5" imgW="1143000" imgH="368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276475"/>
                        <a:ext cx="1143000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986088" y="2197100"/>
            <a:ext cx="2305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otherwise</a:t>
            </a:r>
          </a:p>
        </p:txBody>
      </p:sp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1619250" y="2990850"/>
          <a:ext cx="533400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8" name="Equation" r:id="rId7" imgW="5334000" imgH="698500" progId="Equation.DSMT4">
                  <p:embed/>
                </p:oleObj>
              </mc:Choice>
              <mc:Fallback>
                <p:oleObj name="Equation" r:id="rId7" imgW="5334000" imgH="6985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990850"/>
                        <a:ext cx="5334000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539750" y="5013325"/>
            <a:ext cx="39608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m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= 1:  linear B-spline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m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= 2:  quadratic B-spline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m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= 3:  cubic B-spline (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通常使用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539750" y="1052513"/>
            <a:ext cx="5832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B-spline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簡稱為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spline</a:t>
            </a:r>
          </a:p>
        </p:txBody>
      </p:sp>
      <p:sp>
        <p:nvSpPr>
          <p:cNvPr id="32778" name="Text Box 11"/>
          <p:cNvSpPr txBox="1">
            <a:spLocks noChangeArrowheads="1"/>
          </p:cNvSpPr>
          <p:nvPr/>
        </p:nvSpPr>
        <p:spPr bwMode="auto">
          <a:xfrm>
            <a:off x="395288" y="476250"/>
            <a:ext cx="3744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(5) B-Spline Interpolation</a:t>
            </a:r>
          </a:p>
        </p:txBody>
      </p:sp>
      <p:graphicFrame>
        <p:nvGraphicFramePr>
          <p:cNvPr id="3277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951757"/>
              </p:ext>
            </p:extLst>
          </p:nvPr>
        </p:nvGraphicFramePr>
        <p:xfrm>
          <a:off x="1692275" y="3933825"/>
          <a:ext cx="246380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9" name="Equation" r:id="rId9" imgW="2463800" imgH="749300" progId="Equation.DSMT4">
                  <p:embed/>
                </p:oleObj>
              </mc:Choice>
              <mc:Fallback>
                <p:oleObj name="Equation" r:id="rId9" imgW="2463800" imgH="7493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933825"/>
                        <a:ext cx="2463800" cy="7350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377788"/>
              </p:ext>
            </p:extLst>
          </p:nvPr>
        </p:nvGraphicFramePr>
        <p:xfrm>
          <a:off x="4716016" y="5949280"/>
          <a:ext cx="18034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30" name="Equation" r:id="rId11" imgW="1803240" imgH="342720" progId="Equation.DSMT4">
                  <p:embed/>
                </p:oleObj>
              </mc:Choice>
              <mc:Fallback>
                <p:oleObj name="Equation" r:id="rId11" imgW="1803240" imgH="342720" progId="Equation.DSMT4">
                  <p:embed/>
                  <p:pic>
                    <p:nvPicPr>
                      <p:cNvPr id="32779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5949280"/>
                        <a:ext cx="1803400" cy="3365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6416416" y="5885720"/>
            <a:ext cx="17491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are continuous </a:t>
            </a:r>
            <a:endParaRPr lang="zh-TW" altLang="en-US" dirty="0"/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12A2F8F6-1EE3-4D59-9D27-6A07B7366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2589" y="3671828"/>
            <a:ext cx="27368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for </a:t>
            </a:r>
            <a:r>
              <a:rPr lang="en-US" altLang="zh-TW" sz="2000" i="1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i="1" baseline="-25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&lt;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&lt;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i="1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+</a:t>
            </a:r>
            <a:r>
              <a:rPr lang="en-US" altLang="zh-TW" sz="2000" i="1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m</a:t>
            </a:r>
            <a:r>
              <a:rPr lang="en-US" altLang="zh-TW" sz="2000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+1</a:t>
            </a:r>
            <a:endParaRPr lang="en-US" altLang="zh-TW" sz="2000" i="1" baseline="-25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FF870C-8218-4960-B0D0-0BA2686BE9B1}" type="slidenum"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339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468313" y="836613"/>
            <a:ext cx="2376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 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analytic signal </a:t>
            </a:r>
          </a:p>
        </p:txBody>
      </p:sp>
      <p:graphicFrame>
        <p:nvGraphicFramePr>
          <p:cNvPr id="6148" name="Object 3"/>
          <p:cNvGraphicFramePr>
            <a:graphicFrameLocks noChangeAspect="1"/>
          </p:cNvGraphicFramePr>
          <p:nvPr/>
        </p:nvGraphicFramePr>
        <p:xfrm>
          <a:off x="1547813" y="1339850"/>
          <a:ext cx="23907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3" name="Equation" r:id="rId3" imgW="2374900" imgH="368300" progId="Equation.DSMT4">
                  <p:embed/>
                </p:oleObj>
              </mc:Choice>
              <mc:Fallback>
                <p:oleObj name="Equation" r:id="rId3" imgW="2374900" imgH="368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1339850"/>
                        <a:ext cx="23907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468313" y="2243137"/>
            <a:ext cx="7632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 </a:t>
            </a:r>
            <a:r>
              <a:rPr lang="en-US" altLang="zh-TW" sz="2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another way to define the instantaneous frequency:</a:t>
            </a:r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875042"/>
              </p:ext>
            </p:extLst>
          </p:nvPr>
        </p:nvGraphicFramePr>
        <p:xfrm>
          <a:off x="1403350" y="2746375"/>
          <a:ext cx="405288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4" name="Equation" r:id="rId5" imgW="4025900" imgH="546100" progId="Equation.DSMT4">
                  <p:embed/>
                </p:oleObj>
              </mc:Choice>
              <mc:Fallback>
                <p:oleObj name="Equation" r:id="rId5" imgW="4025900" imgH="546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746375"/>
                        <a:ext cx="4052888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1331913" y="3611562"/>
            <a:ext cx="2303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where</a:t>
            </a:r>
          </a:p>
        </p:txBody>
      </p:sp>
      <p:graphicFrame>
        <p:nvGraphicFramePr>
          <p:cNvPr id="61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190540"/>
              </p:ext>
            </p:extLst>
          </p:nvPr>
        </p:nvGraphicFramePr>
        <p:xfrm>
          <a:off x="2268538" y="3467100"/>
          <a:ext cx="19431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5" name="Equation" r:id="rId7" imgW="1930400" imgH="749300" progId="Equation.DSMT4">
                  <p:embed/>
                </p:oleObj>
              </mc:Choice>
              <mc:Fallback>
                <p:oleObj name="Equation" r:id="rId7" imgW="1930400" imgH="749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467100"/>
                        <a:ext cx="19431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659607"/>
              </p:ext>
            </p:extLst>
          </p:nvPr>
        </p:nvGraphicFramePr>
        <p:xfrm>
          <a:off x="1403350" y="4762500"/>
          <a:ext cx="3449638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6" name="Equation" r:id="rId9" imgW="3429000" imgH="393700" progId="Equation.DSMT4">
                  <p:embed/>
                </p:oleObj>
              </mc:Choice>
              <mc:Fallback>
                <p:oleObj name="Equation" r:id="rId9" imgW="3429000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762500"/>
                        <a:ext cx="3449638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653729"/>
              </p:ext>
            </p:extLst>
          </p:nvPr>
        </p:nvGraphicFramePr>
        <p:xfrm>
          <a:off x="1403350" y="5411787"/>
          <a:ext cx="364172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7" name="Equation" r:id="rId11" imgW="3619500" imgH="393700" progId="Equation.DSMT4">
                  <p:embed/>
                </p:oleObj>
              </mc:Choice>
              <mc:Fallback>
                <p:oleObj name="Equation" r:id="rId11" imgW="3619500" imgH="393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411787"/>
                        <a:ext cx="3641725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611188" y="4259262"/>
            <a:ext cx="1439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Example: </a:t>
            </a:r>
          </a:p>
        </p:txBody>
      </p:sp>
      <p:graphicFrame>
        <p:nvGraphicFramePr>
          <p:cNvPr id="615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9427424"/>
              </p:ext>
            </p:extLst>
          </p:nvPr>
        </p:nvGraphicFramePr>
        <p:xfrm>
          <a:off x="5508625" y="4835525"/>
          <a:ext cx="111283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8" name="Equation" r:id="rId13" imgW="1104421" imgH="317362" progId="Equation.DSMT4">
                  <p:embed/>
                </p:oleObj>
              </mc:Choice>
              <mc:Fallback>
                <p:oleObj name="Equation" r:id="rId13" imgW="1104421" imgH="31736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4835525"/>
                        <a:ext cx="1112838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248882"/>
              </p:ext>
            </p:extLst>
          </p:nvPr>
        </p:nvGraphicFramePr>
        <p:xfrm>
          <a:off x="5508625" y="5483225"/>
          <a:ext cx="1841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9" name="Equation" r:id="rId15" imgW="1828800" imgH="317500" progId="Equation.DSMT4">
                  <p:embed/>
                </p:oleObj>
              </mc:Choice>
              <mc:Fallback>
                <p:oleObj name="Equation" r:id="rId15" imgW="1828800" imgH="3175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5483225"/>
                        <a:ext cx="18415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8" name="Text Box 2"/>
          <p:cNvSpPr txBox="1">
            <a:spLocks noChangeArrowheads="1"/>
          </p:cNvSpPr>
          <p:nvPr/>
        </p:nvSpPr>
        <p:spPr bwMode="auto">
          <a:xfrm>
            <a:off x="468313" y="404813"/>
            <a:ext cx="4175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Applications of the Hilbert Transform </a:t>
            </a:r>
            <a:endParaRPr lang="en-US" altLang="zh-TW" sz="2000" dirty="0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468312" y="1803400"/>
            <a:ext cx="2376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 edge detection</a:t>
            </a:r>
            <a:endParaRPr lang="en-US" altLang="zh-TW" sz="2000" dirty="0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671E3C-D63F-484D-A969-BE4EEFDDE26C}" type="slidenum"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366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755650" y="476250"/>
            <a:ext cx="76327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In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 b="1" dirty="0" err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Matlab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，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the command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“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spline” can be used for spline interpolation.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(Note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：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In the command, 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the cubic B-spline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is used) </a:t>
            </a: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828675" y="2492896"/>
            <a:ext cx="7559675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indent="0">
              <a:buNone/>
            </a:pP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Cubic B-Spline Interpolation by </a:t>
            </a:r>
            <a:r>
              <a:rPr lang="en-US" altLang="zh-TW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Matlab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Generating a sine-like spline curve and samples it over a finer mesh: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x = 0:1:10;         % original sampling points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y = sin(x);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xx = 0:0.1:10;    % new sampling points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yy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= spline(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x,y,xx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plot(x,y,'o',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xx,yy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36EEA149-C6B6-4E5F-99E0-E2322F10CC7B}"/>
              </a:ext>
            </a:extLst>
          </p:cNvPr>
          <p:cNvSpPr txBox="1">
            <a:spLocks/>
          </p:cNvSpPr>
          <p:nvPr/>
        </p:nvSpPr>
        <p:spPr>
          <a:xfrm>
            <a:off x="592949" y="1628800"/>
            <a:ext cx="7383843" cy="21603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事前安裝模組</a:t>
            </a:r>
            <a:endParaRPr lang="en-US" altLang="zh-TW" sz="20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pip install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numpy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pip install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scipy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pip install matplotlib 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05439BCD-DFD0-4445-9127-8A92C1306C9F}"/>
              </a:ext>
            </a:extLst>
          </p:cNvPr>
          <p:cNvSpPr/>
          <p:nvPr/>
        </p:nvSpPr>
        <p:spPr>
          <a:xfrm>
            <a:off x="738187" y="5104685"/>
            <a:ext cx="76676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: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https://docs.scipy.org/doc/scipy/reference/reference/generated/scipy.interpolate.interp1d.html#scipy.interpolate.interp1d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66EE8C92-871D-4006-A853-75513C5EC8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753" y="1182886"/>
            <a:ext cx="5266955" cy="3950216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90E22378-A396-4954-B398-0513635D7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49" y="617107"/>
            <a:ext cx="76327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In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Python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we can use the following way to perform cubic B-spline interpolation. 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FBC19D9-ABB6-48BD-B76B-CD13EB126394}"/>
              </a:ext>
            </a:extLst>
          </p:cNvPr>
          <p:cNvSpPr txBox="1"/>
          <p:nvPr/>
        </p:nvSpPr>
        <p:spPr>
          <a:xfrm>
            <a:off x="620129" y="3789185"/>
            <a:ext cx="25925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感謝</a:t>
            </a:r>
            <a:r>
              <a:rPr lang="en-US" altLang="zh-TW" dirty="0"/>
              <a:t>2021</a:t>
            </a:r>
            <a:r>
              <a:rPr lang="zh-TW" altLang="en-US" dirty="0"/>
              <a:t>年擔任助教的蔡昌廷同學</a:t>
            </a:r>
          </a:p>
        </p:txBody>
      </p:sp>
      <p:sp>
        <p:nvSpPr>
          <p:cNvPr id="9" name="投影片編號版面配置區 3">
            <a:extLst>
              <a:ext uri="{FF2B5EF4-FFF2-40B4-BE49-F238E27FC236}">
                <a16:creationId xmlns:a16="http://schemas.microsoft.com/office/drawing/2014/main" id="{4FE7C8D2-F1EF-4669-8D65-E06009D7B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260350"/>
            <a:ext cx="8016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671E3C-D63F-484D-A969-BE4EEFDDE26C}" type="slidenum"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367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4292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3375" y="344092"/>
            <a:ext cx="7886700" cy="58852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Cubic B-Spline Interpolation by Python</a:t>
            </a:r>
          </a:p>
          <a:p>
            <a:pPr marL="0" indent="0">
              <a:buNone/>
            </a:pP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scipy.interpolate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 interp1d</a:t>
            </a:r>
          </a:p>
          <a:p>
            <a:pPr marL="0" indent="0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matplotlib.pyplot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plt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numpy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np</a:t>
            </a:r>
          </a:p>
          <a:p>
            <a:pPr marL="0" indent="0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np.arange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(0, 11)           #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original sample points, [0, 1, 2, …, 9, 10]</a:t>
            </a:r>
          </a:p>
          <a:p>
            <a:pPr marL="0" indent="0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=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np.sin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(x)</a:t>
            </a:r>
          </a:p>
          <a:p>
            <a:pPr marL="0" indent="0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= interp1d(x, y, kind=' cubic ') )   #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Cubic means the cubic B-spline. </a:t>
            </a:r>
          </a:p>
          <a:p>
            <a:pPr marL="0" indent="0">
              <a:buNone/>
            </a:pP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x_new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np.arange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(0, 10.1, 0.1) </a:t>
            </a:r>
          </a:p>
          <a:p>
            <a:pPr marL="0" indent="0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sample points, [0, 0.1, 0.2, ….., 9.9, 10]</a:t>
            </a:r>
          </a:p>
          <a:p>
            <a:pPr marL="0" indent="0">
              <a:buNone/>
            </a:pP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y_new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f(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x_new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plt.plot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(x,y,'o',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x_new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y_new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plt.</a:t>
            </a:r>
            <a:r>
              <a:rPr lang="en-US" altLang="zh-TW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show</a:t>
            </a:r>
            <a:r>
              <a:rPr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DADF21C-DAFB-43EF-96F2-91F361E17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260350"/>
            <a:ext cx="8016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671E3C-D63F-484D-A969-BE4EEFDDE26C}" type="slidenum"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368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58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762939-F85A-46E2-A53D-F16435601CCC}" type="slidenum"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340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395288" y="620713"/>
            <a:ext cx="8424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Problem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of using Hilbert transforms to determine the instantaneous frequency: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477838" y="1200480"/>
            <a:ext cx="828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This method is only good for cosine and sine functions with </a:t>
            </a:r>
            <a:r>
              <a:rPr lang="en-US" altLang="zh-TW" sz="20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single component.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680124" y="1900656"/>
            <a:ext cx="547211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Not suitable for  (1) complex function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(2) non-sinusoid-like function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(3) multiple components </a:t>
            </a: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680124" y="3974159"/>
            <a:ext cx="1439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Example:</a:t>
            </a:r>
          </a:p>
        </p:txBody>
      </p:sp>
      <p:graphicFrame>
        <p:nvGraphicFramePr>
          <p:cNvPr id="7175" name="Object 3"/>
          <p:cNvGraphicFramePr>
            <a:graphicFrameLocks noChangeAspect="1"/>
          </p:cNvGraphicFramePr>
          <p:nvPr/>
        </p:nvGraphicFramePr>
        <p:xfrm>
          <a:off x="971550" y="4508500"/>
          <a:ext cx="65659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Equation" r:id="rId3" imgW="6527800" imgH="393700" progId="Equation.DSMT4">
                  <p:embed/>
                </p:oleObj>
              </mc:Choice>
              <mc:Fallback>
                <p:oleObj name="Equation" r:id="rId3" imgW="6527800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508500"/>
                        <a:ext cx="65659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80124" y="3203762"/>
            <a:ext cx="72764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Moreover, (4)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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has multiple solutions.</a:t>
            </a:r>
            <a:endParaRPr lang="en-US" altLang="zh-TW" sz="2000" u="sng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1F1C79-6817-426D-8A70-BF0E4567506E}" type="slidenum"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341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395288" y="549275"/>
            <a:ext cx="51133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 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Hilbert-Huang transform </a:t>
            </a:r>
            <a:r>
              <a:rPr lang="zh-TW" altLang="en-US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的基本精神：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539750" y="1196975"/>
            <a:ext cx="741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先將一個信號分成多個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sinusoid-like components + trend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611188" y="1700213"/>
            <a:ext cx="7489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和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Fourier analysis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不同的地方在於，這些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sinusoid-like components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的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period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和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amplitude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可以不是固定的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539750" y="2781300"/>
            <a:ext cx="83534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再運用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Hilbert transform (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或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STFT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，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number of zero crossings)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來分析每個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components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的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instantaneous frequency </a:t>
            </a:r>
          </a:p>
        </p:txBody>
      </p:sp>
      <p:sp>
        <p:nvSpPr>
          <p:cNvPr id="8199" name="Text Box 3"/>
          <p:cNvSpPr txBox="1">
            <a:spLocks noChangeArrowheads="1"/>
          </p:cNvSpPr>
          <p:nvPr/>
        </p:nvSpPr>
        <p:spPr bwMode="auto">
          <a:xfrm>
            <a:off x="611188" y="4005263"/>
            <a:ext cx="4176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完全不需用到 </a:t>
            </a: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Fourier transform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34760B-05F2-47B4-93F2-1D6BA4D120CF}" type="slidenum"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342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7848600" cy="466725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11-B  Intrinsic Mode Function (IMF)</a:t>
            </a: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484169" y="1455135"/>
            <a:ext cx="1439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但要滿足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412732" y="1908647"/>
            <a:ext cx="7992119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(1) The 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number of </a:t>
            </a:r>
            <a:r>
              <a:rPr lang="en-US" altLang="zh-TW" sz="2000" u="sng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extremes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and the 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number of zero-crossings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must either 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equal or differ at most by one. </a:t>
            </a: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484169" y="2853209"/>
            <a:ext cx="81772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(2) At any point, the mean value of the envelope defined by the local maxima </a:t>
            </a:r>
            <a:b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     and the envelope defined by the local minima is </a:t>
            </a:r>
            <a:r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near to zero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. </a:t>
            </a:r>
          </a:p>
        </p:txBody>
      </p:sp>
      <p:pic>
        <p:nvPicPr>
          <p:cNvPr id="9223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869" y="3708872"/>
            <a:ext cx="6953250" cy="288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224" name="直線接點 9"/>
          <p:cNvCxnSpPr>
            <a:cxnSpLocks noChangeShapeType="1"/>
          </p:cNvCxnSpPr>
          <p:nvPr/>
        </p:nvCxnSpPr>
        <p:spPr bwMode="auto">
          <a:xfrm>
            <a:off x="1420794" y="5061422"/>
            <a:ext cx="676751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直線單箭頭接點 2"/>
          <p:cNvCxnSpPr/>
          <p:nvPr/>
        </p:nvCxnSpPr>
        <p:spPr>
          <a:xfrm flipH="1">
            <a:off x="3076259" y="1621086"/>
            <a:ext cx="288032" cy="360040"/>
          </a:xfrm>
          <a:prstGeom prst="straightConnector1">
            <a:avLst/>
          </a:prstGeom>
          <a:ln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3364291" y="1431543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dirty="0">
                <a:solidFill>
                  <a:srgbClr val="3333FF"/>
                </a:solidFill>
              </a:rPr>
              <a:t>local maximums &amp; local minimums</a:t>
            </a:r>
            <a:endParaRPr lang="zh-TW" altLang="en-US" dirty="0">
              <a:solidFill>
                <a:srgbClr val="3333FF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27638" y="877072"/>
            <a:ext cx="56285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Amplitude</a:t>
            </a:r>
            <a:r>
              <a:rPr lang="en-US" altLang="zh-TW" dirty="0">
                <a:solidFill>
                  <a:srgbClr val="3333FF"/>
                </a:solidFill>
              </a:rPr>
              <a:t> and </a:t>
            </a:r>
            <a:r>
              <a:rPr lang="en-US" altLang="zh-TW" dirty="0">
                <a:solidFill>
                  <a:srgbClr val="FF0000"/>
                </a:solidFill>
              </a:rPr>
              <a:t>frequency</a:t>
            </a:r>
            <a:r>
              <a:rPr lang="en-US" altLang="zh-TW" dirty="0">
                <a:solidFill>
                  <a:srgbClr val="3333FF"/>
                </a:solidFill>
              </a:rPr>
              <a:t> can vary with time.</a:t>
            </a:r>
            <a:endParaRPr lang="zh-TW" altLang="en-US" dirty="0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807139-7E5A-4360-9DB1-23CA0495DF5A}" type="slidenum"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343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395288" y="476250"/>
            <a:ext cx="7848600" cy="466725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11-C  Procedure of the Hilbert Huang Transform</a:t>
            </a:r>
            <a:endParaRPr lang="zh-TW" altLang="en-US" sz="2400" b="1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95288" y="2708275"/>
            <a:ext cx="4321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(Step 2)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Find the local peaks</a:t>
            </a:r>
          </a:p>
        </p:txBody>
      </p:sp>
      <p:grpSp>
        <p:nvGrpSpPr>
          <p:cNvPr id="10245" name="Group 4"/>
          <p:cNvGrpSpPr>
            <a:grpSpLocks noChangeAspect="1"/>
          </p:cNvGrpSpPr>
          <p:nvPr/>
        </p:nvGrpSpPr>
        <p:grpSpPr bwMode="auto">
          <a:xfrm>
            <a:off x="971550" y="3500438"/>
            <a:ext cx="6981825" cy="2257425"/>
            <a:chOff x="1218" y="1573"/>
            <a:chExt cx="2747" cy="888"/>
          </a:xfrm>
        </p:grpSpPr>
        <p:sp>
          <p:nvSpPr>
            <p:cNvPr id="10250" name="Line 5"/>
            <p:cNvSpPr>
              <a:spLocks noChangeAspect="1" noChangeShapeType="1"/>
            </p:cNvSpPr>
            <p:nvPr/>
          </p:nvSpPr>
          <p:spPr bwMode="auto">
            <a:xfrm>
              <a:off x="1292" y="1573"/>
              <a:ext cx="2672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51" name="Line 6"/>
            <p:cNvSpPr>
              <a:spLocks noChangeAspect="1" noChangeShapeType="1"/>
            </p:cNvSpPr>
            <p:nvPr/>
          </p:nvSpPr>
          <p:spPr bwMode="auto">
            <a:xfrm>
              <a:off x="1292" y="2461"/>
              <a:ext cx="2672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52" name="Line 7"/>
            <p:cNvSpPr>
              <a:spLocks noChangeAspect="1" noChangeShapeType="1"/>
            </p:cNvSpPr>
            <p:nvPr/>
          </p:nvSpPr>
          <p:spPr bwMode="auto">
            <a:xfrm flipV="1">
              <a:off x="3964" y="1573"/>
              <a:ext cx="1" cy="888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53" name="Line 8"/>
            <p:cNvSpPr>
              <a:spLocks noChangeAspect="1" noChangeShapeType="1"/>
            </p:cNvSpPr>
            <p:nvPr/>
          </p:nvSpPr>
          <p:spPr bwMode="auto">
            <a:xfrm flipV="1">
              <a:off x="1292" y="1573"/>
              <a:ext cx="1" cy="888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54" name="Line 9"/>
            <p:cNvSpPr>
              <a:spLocks noChangeAspect="1" noChangeShapeType="1"/>
            </p:cNvSpPr>
            <p:nvPr/>
          </p:nvSpPr>
          <p:spPr bwMode="auto">
            <a:xfrm>
              <a:off x="1292" y="2461"/>
              <a:ext cx="2672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55" name="Line 10"/>
            <p:cNvSpPr>
              <a:spLocks noChangeAspect="1" noChangeShapeType="1"/>
            </p:cNvSpPr>
            <p:nvPr/>
          </p:nvSpPr>
          <p:spPr bwMode="auto">
            <a:xfrm flipV="1">
              <a:off x="1292" y="1573"/>
              <a:ext cx="1" cy="888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56" name="Line 11"/>
            <p:cNvSpPr>
              <a:spLocks noChangeAspect="1" noChangeShapeType="1"/>
            </p:cNvSpPr>
            <p:nvPr/>
          </p:nvSpPr>
          <p:spPr bwMode="auto">
            <a:xfrm flipV="1">
              <a:off x="1496" y="2436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57" name="Line 12"/>
            <p:cNvSpPr>
              <a:spLocks noChangeAspect="1" noChangeShapeType="1"/>
            </p:cNvSpPr>
            <p:nvPr/>
          </p:nvSpPr>
          <p:spPr bwMode="auto">
            <a:xfrm>
              <a:off x="1496" y="1573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58" name="Line 13"/>
            <p:cNvSpPr>
              <a:spLocks noChangeAspect="1" noChangeShapeType="1"/>
            </p:cNvSpPr>
            <p:nvPr/>
          </p:nvSpPr>
          <p:spPr bwMode="auto">
            <a:xfrm flipV="1">
              <a:off x="1718" y="2436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59" name="Line 14"/>
            <p:cNvSpPr>
              <a:spLocks noChangeAspect="1" noChangeShapeType="1"/>
            </p:cNvSpPr>
            <p:nvPr/>
          </p:nvSpPr>
          <p:spPr bwMode="auto">
            <a:xfrm>
              <a:off x="1718" y="1573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60" name="Line 15"/>
            <p:cNvSpPr>
              <a:spLocks noChangeAspect="1" noChangeShapeType="1"/>
            </p:cNvSpPr>
            <p:nvPr/>
          </p:nvSpPr>
          <p:spPr bwMode="auto">
            <a:xfrm flipV="1">
              <a:off x="1946" y="2436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61" name="Line 16"/>
            <p:cNvSpPr>
              <a:spLocks noChangeAspect="1" noChangeShapeType="1"/>
            </p:cNvSpPr>
            <p:nvPr/>
          </p:nvSpPr>
          <p:spPr bwMode="auto">
            <a:xfrm>
              <a:off x="1946" y="1573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62" name="Line 17"/>
            <p:cNvSpPr>
              <a:spLocks noChangeAspect="1" noChangeShapeType="1"/>
            </p:cNvSpPr>
            <p:nvPr/>
          </p:nvSpPr>
          <p:spPr bwMode="auto">
            <a:xfrm flipV="1">
              <a:off x="2169" y="2436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63" name="Line 18"/>
            <p:cNvSpPr>
              <a:spLocks noChangeAspect="1" noChangeShapeType="1"/>
            </p:cNvSpPr>
            <p:nvPr/>
          </p:nvSpPr>
          <p:spPr bwMode="auto">
            <a:xfrm>
              <a:off x="2169" y="1573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64" name="Line 19"/>
            <p:cNvSpPr>
              <a:spLocks noChangeAspect="1" noChangeShapeType="1"/>
            </p:cNvSpPr>
            <p:nvPr/>
          </p:nvSpPr>
          <p:spPr bwMode="auto">
            <a:xfrm flipV="1">
              <a:off x="2391" y="2436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65" name="Line 20"/>
            <p:cNvSpPr>
              <a:spLocks noChangeAspect="1" noChangeShapeType="1"/>
            </p:cNvSpPr>
            <p:nvPr/>
          </p:nvSpPr>
          <p:spPr bwMode="auto">
            <a:xfrm>
              <a:off x="2391" y="1573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66" name="Line 21"/>
            <p:cNvSpPr>
              <a:spLocks noChangeAspect="1" noChangeShapeType="1"/>
            </p:cNvSpPr>
            <p:nvPr/>
          </p:nvSpPr>
          <p:spPr bwMode="auto">
            <a:xfrm flipV="1">
              <a:off x="2619" y="2436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67" name="Line 22"/>
            <p:cNvSpPr>
              <a:spLocks noChangeAspect="1" noChangeShapeType="1"/>
            </p:cNvSpPr>
            <p:nvPr/>
          </p:nvSpPr>
          <p:spPr bwMode="auto">
            <a:xfrm>
              <a:off x="2619" y="1573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68" name="Line 23"/>
            <p:cNvSpPr>
              <a:spLocks noChangeAspect="1" noChangeShapeType="1"/>
            </p:cNvSpPr>
            <p:nvPr/>
          </p:nvSpPr>
          <p:spPr bwMode="auto">
            <a:xfrm flipV="1">
              <a:off x="2841" y="2436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69" name="Line 24"/>
            <p:cNvSpPr>
              <a:spLocks noChangeAspect="1" noChangeShapeType="1"/>
            </p:cNvSpPr>
            <p:nvPr/>
          </p:nvSpPr>
          <p:spPr bwMode="auto">
            <a:xfrm>
              <a:off x="2841" y="1573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70" name="Line 25"/>
            <p:cNvSpPr>
              <a:spLocks noChangeAspect="1" noChangeShapeType="1"/>
            </p:cNvSpPr>
            <p:nvPr/>
          </p:nvSpPr>
          <p:spPr bwMode="auto">
            <a:xfrm flipV="1">
              <a:off x="3064" y="2436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71" name="Line 26"/>
            <p:cNvSpPr>
              <a:spLocks noChangeAspect="1" noChangeShapeType="1"/>
            </p:cNvSpPr>
            <p:nvPr/>
          </p:nvSpPr>
          <p:spPr bwMode="auto">
            <a:xfrm>
              <a:off x="3064" y="1573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72" name="Line 27"/>
            <p:cNvSpPr>
              <a:spLocks noChangeAspect="1" noChangeShapeType="1"/>
            </p:cNvSpPr>
            <p:nvPr/>
          </p:nvSpPr>
          <p:spPr bwMode="auto">
            <a:xfrm flipV="1">
              <a:off x="3292" y="2436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73" name="Line 28"/>
            <p:cNvSpPr>
              <a:spLocks noChangeAspect="1" noChangeShapeType="1"/>
            </p:cNvSpPr>
            <p:nvPr/>
          </p:nvSpPr>
          <p:spPr bwMode="auto">
            <a:xfrm>
              <a:off x="3292" y="1573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74" name="Line 29"/>
            <p:cNvSpPr>
              <a:spLocks noChangeAspect="1" noChangeShapeType="1"/>
            </p:cNvSpPr>
            <p:nvPr/>
          </p:nvSpPr>
          <p:spPr bwMode="auto">
            <a:xfrm flipV="1">
              <a:off x="3514" y="2436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75" name="Line 30"/>
            <p:cNvSpPr>
              <a:spLocks noChangeAspect="1" noChangeShapeType="1"/>
            </p:cNvSpPr>
            <p:nvPr/>
          </p:nvSpPr>
          <p:spPr bwMode="auto">
            <a:xfrm>
              <a:off x="3514" y="1573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76" name="Line 31"/>
            <p:cNvSpPr>
              <a:spLocks noChangeAspect="1" noChangeShapeType="1"/>
            </p:cNvSpPr>
            <p:nvPr/>
          </p:nvSpPr>
          <p:spPr bwMode="auto">
            <a:xfrm flipV="1">
              <a:off x="3742" y="2436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77" name="Line 32"/>
            <p:cNvSpPr>
              <a:spLocks noChangeAspect="1" noChangeShapeType="1"/>
            </p:cNvSpPr>
            <p:nvPr/>
          </p:nvSpPr>
          <p:spPr bwMode="auto">
            <a:xfrm>
              <a:off x="3742" y="1573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78" name="Line 33"/>
            <p:cNvSpPr>
              <a:spLocks noChangeAspect="1" noChangeShapeType="1"/>
            </p:cNvSpPr>
            <p:nvPr/>
          </p:nvSpPr>
          <p:spPr bwMode="auto">
            <a:xfrm flipV="1">
              <a:off x="3964" y="2436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79" name="Line 34"/>
            <p:cNvSpPr>
              <a:spLocks noChangeAspect="1" noChangeShapeType="1"/>
            </p:cNvSpPr>
            <p:nvPr/>
          </p:nvSpPr>
          <p:spPr bwMode="auto">
            <a:xfrm>
              <a:off x="3964" y="1573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80" name="Line 35"/>
            <p:cNvSpPr>
              <a:spLocks noChangeAspect="1" noChangeShapeType="1"/>
            </p:cNvSpPr>
            <p:nvPr/>
          </p:nvSpPr>
          <p:spPr bwMode="auto">
            <a:xfrm>
              <a:off x="1292" y="2418"/>
              <a:ext cx="25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81" name="Line 36"/>
            <p:cNvSpPr>
              <a:spLocks noChangeAspect="1" noChangeShapeType="1"/>
            </p:cNvSpPr>
            <p:nvPr/>
          </p:nvSpPr>
          <p:spPr bwMode="auto">
            <a:xfrm flipH="1">
              <a:off x="3940" y="2418"/>
              <a:ext cx="24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82" name="Line 37"/>
            <p:cNvSpPr>
              <a:spLocks noChangeAspect="1" noChangeShapeType="1"/>
            </p:cNvSpPr>
            <p:nvPr/>
          </p:nvSpPr>
          <p:spPr bwMode="auto">
            <a:xfrm>
              <a:off x="1292" y="2220"/>
              <a:ext cx="25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83" name="Line 38"/>
            <p:cNvSpPr>
              <a:spLocks noChangeAspect="1" noChangeShapeType="1"/>
            </p:cNvSpPr>
            <p:nvPr/>
          </p:nvSpPr>
          <p:spPr bwMode="auto">
            <a:xfrm flipH="1">
              <a:off x="3940" y="2220"/>
              <a:ext cx="24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84" name="Rectangle 39"/>
            <p:cNvSpPr>
              <a:spLocks noChangeAspect="1" noChangeArrowheads="1"/>
            </p:cNvSpPr>
            <p:nvPr/>
          </p:nvSpPr>
          <p:spPr bwMode="auto">
            <a:xfrm>
              <a:off x="1218" y="2177"/>
              <a:ext cx="3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800">
                  <a:solidFill>
                    <a:srgbClr val="000000"/>
                  </a:solidFill>
                  <a:latin typeface="Helvetica" panose="020B0604020202020204" pitchFamily="34" charset="0"/>
                </a:rPr>
                <a:t>-1</a:t>
              </a:r>
              <a:endPara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285" name="Line 40"/>
            <p:cNvSpPr>
              <a:spLocks noChangeAspect="1" noChangeShapeType="1"/>
            </p:cNvSpPr>
            <p:nvPr/>
          </p:nvSpPr>
          <p:spPr bwMode="auto">
            <a:xfrm>
              <a:off x="1292" y="2017"/>
              <a:ext cx="25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86" name="Line 41"/>
            <p:cNvSpPr>
              <a:spLocks noChangeAspect="1" noChangeShapeType="1"/>
            </p:cNvSpPr>
            <p:nvPr/>
          </p:nvSpPr>
          <p:spPr bwMode="auto">
            <a:xfrm flipH="1">
              <a:off x="3940" y="2017"/>
              <a:ext cx="24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87" name="Rectangle 42"/>
            <p:cNvSpPr>
              <a:spLocks noChangeAspect="1" noChangeArrowheads="1"/>
            </p:cNvSpPr>
            <p:nvPr/>
          </p:nvSpPr>
          <p:spPr bwMode="auto">
            <a:xfrm>
              <a:off x="1237" y="1974"/>
              <a:ext cx="22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8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288" name="Line 43"/>
            <p:cNvSpPr>
              <a:spLocks noChangeAspect="1" noChangeShapeType="1"/>
            </p:cNvSpPr>
            <p:nvPr/>
          </p:nvSpPr>
          <p:spPr bwMode="auto">
            <a:xfrm>
              <a:off x="1292" y="1813"/>
              <a:ext cx="25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89" name="Line 44"/>
            <p:cNvSpPr>
              <a:spLocks noChangeAspect="1" noChangeShapeType="1"/>
            </p:cNvSpPr>
            <p:nvPr/>
          </p:nvSpPr>
          <p:spPr bwMode="auto">
            <a:xfrm flipH="1">
              <a:off x="3940" y="1813"/>
              <a:ext cx="24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90" name="Rectangle 45"/>
            <p:cNvSpPr>
              <a:spLocks noChangeAspect="1" noChangeArrowheads="1"/>
            </p:cNvSpPr>
            <p:nvPr/>
          </p:nvSpPr>
          <p:spPr bwMode="auto">
            <a:xfrm>
              <a:off x="1237" y="1770"/>
              <a:ext cx="22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8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291" name="Line 46"/>
            <p:cNvSpPr>
              <a:spLocks noChangeAspect="1" noChangeShapeType="1"/>
            </p:cNvSpPr>
            <p:nvPr/>
          </p:nvSpPr>
          <p:spPr bwMode="auto">
            <a:xfrm>
              <a:off x="1292" y="1616"/>
              <a:ext cx="25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92" name="Line 47"/>
            <p:cNvSpPr>
              <a:spLocks noChangeAspect="1" noChangeShapeType="1"/>
            </p:cNvSpPr>
            <p:nvPr/>
          </p:nvSpPr>
          <p:spPr bwMode="auto">
            <a:xfrm flipH="1">
              <a:off x="3940" y="1616"/>
              <a:ext cx="24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93" name="Rectangle 48"/>
            <p:cNvSpPr>
              <a:spLocks noChangeAspect="1" noChangeArrowheads="1"/>
            </p:cNvSpPr>
            <p:nvPr/>
          </p:nvSpPr>
          <p:spPr bwMode="auto">
            <a:xfrm>
              <a:off x="1237" y="1573"/>
              <a:ext cx="22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800">
                  <a:solidFill>
                    <a:srgbClr val="000000"/>
                  </a:solidFill>
                  <a:latin typeface="Helvetica" panose="020B0604020202020204" pitchFamily="34" charset="0"/>
                </a:rPr>
                <a:t>2</a:t>
              </a:r>
              <a:endPara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294" name="Line 49"/>
            <p:cNvSpPr>
              <a:spLocks noChangeAspect="1" noChangeShapeType="1"/>
            </p:cNvSpPr>
            <p:nvPr/>
          </p:nvSpPr>
          <p:spPr bwMode="auto">
            <a:xfrm>
              <a:off x="1292" y="1573"/>
              <a:ext cx="2672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95" name="Line 50"/>
            <p:cNvSpPr>
              <a:spLocks noChangeAspect="1" noChangeShapeType="1"/>
            </p:cNvSpPr>
            <p:nvPr/>
          </p:nvSpPr>
          <p:spPr bwMode="auto">
            <a:xfrm>
              <a:off x="1292" y="2461"/>
              <a:ext cx="2672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96" name="Line 51"/>
            <p:cNvSpPr>
              <a:spLocks noChangeAspect="1" noChangeShapeType="1"/>
            </p:cNvSpPr>
            <p:nvPr/>
          </p:nvSpPr>
          <p:spPr bwMode="auto">
            <a:xfrm flipV="1">
              <a:off x="1292" y="1573"/>
              <a:ext cx="1" cy="888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97" name="Line 52"/>
            <p:cNvSpPr>
              <a:spLocks noChangeAspect="1" noChangeShapeType="1"/>
            </p:cNvSpPr>
            <p:nvPr/>
          </p:nvSpPr>
          <p:spPr bwMode="auto">
            <a:xfrm flipV="1">
              <a:off x="3964" y="1573"/>
              <a:ext cx="1" cy="888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98" name="Freeform 53"/>
            <p:cNvSpPr>
              <a:spLocks noChangeAspect="1"/>
            </p:cNvSpPr>
            <p:nvPr/>
          </p:nvSpPr>
          <p:spPr bwMode="auto">
            <a:xfrm>
              <a:off x="1292" y="1616"/>
              <a:ext cx="2672" cy="802"/>
            </a:xfrm>
            <a:custGeom>
              <a:avLst/>
              <a:gdLst>
                <a:gd name="T0" fmla="*/ 0 w 6680"/>
                <a:gd name="T1" fmla="*/ 0 h 2004"/>
                <a:gd name="T2" fmla="*/ 0 w 6680"/>
                <a:gd name="T3" fmla="*/ 0 h 2004"/>
                <a:gd name="T4" fmla="*/ 0 w 6680"/>
                <a:gd name="T5" fmla="*/ 0 h 2004"/>
                <a:gd name="T6" fmla="*/ 0 w 6680"/>
                <a:gd name="T7" fmla="*/ 0 h 2004"/>
                <a:gd name="T8" fmla="*/ 0 w 6680"/>
                <a:gd name="T9" fmla="*/ 0 h 2004"/>
                <a:gd name="T10" fmla="*/ 0 w 6680"/>
                <a:gd name="T11" fmla="*/ 0 h 2004"/>
                <a:gd name="T12" fmla="*/ 0 w 6680"/>
                <a:gd name="T13" fmla="*/ 0 h 2004"/>
                <a:gd name="T14" fmla="*/ 0 w 6680"/>
                <a:gd name="T15" fmla="*/ 0 h 2004"/>
                <a:gd name="T16" fmla="*/ 0 w 6680"/>
                <a:gd name="T17" fmla="*/ 0 h 2004"/>
                <a:gd name="T18" fmla="*/ 0 w 6680"/>
                <a:gd name="T19" fmla="*/ 0 h 2004"/>
                <a:gd name="T20" fmla="*/ 0 w 6680"/>
                <a:gd name="T21" fmla="*/ 0 h 2004"/>
                <a:gd name="T22" fmla="*/ 0 w 6680"/>
                <a:gd name="T23" fmla="*/ 0 h 2004"/>
                <a:gd name="T24" fmla="*/ 0 w 6680"/>
                <a:gd name="T25" fmla="*/ 0 h 2004"/>
                <a:gd name="T26" fmla="*/ 0 w 6680"/>
                <a:gd name="T27" fmla="*/ 0 h 2004"/>
                <a:gd name="T28" fmla="*/ 0 w 6680"/>
                <a:gd name="T29" fmla="*/ 0 h 2004"/>
                <a:gd name="T30" fmla="*/ 0 w 6680"/>
                <a:gd name="T31" fmla="*/ 0 h 2004"/>
                <a:gd name="T32" fmla="*/ 0 w 6680"/>
                <a:gd name="T33" fmla="*/ 0 h 2004"/>
                <a:gd name="T34" fmla="*/ 0 w 6680"/>
                <a:gd name="T35" fmla="*/ 0 h 2004"/>
                <a:gd name="T36" fmla="*/ 0 w 6680"/>
                <a:gd name="T37" fmla="*/ 0 h 2004"/>
                <a:gd name="T38" fmla="*/ 0 w 6680"/>
                <a:gd name="T39" fmla="*/ 0 h 2004"/>
                <a:gd name="T40" fmla="*/ 0 w 6680"/>
                <a:gd name="T41" fmla="*/ 0 h 2004"/>
                <a:gd name="T42" fmla="*/ 0 w 6680"/>
                <a:gd name="T43" fmla="*/ 0 h 2004"/>
                <a:gd name="T44" fmla="*/ 0 w 6680"/>
                <a:gd name="T45" fmla="*/ 0 h 2004"/>
                <a:gd name="T46" fmla="*/ 0 w 6680"/>
                <a:gd name="T47" fmla="*/ 0 h 2004"/>
                <a:gd name="T48" fmla="*/ 0 w 6680"/>
                <a:gd name="T49" fmla="*/ 0 h 2004"/>
                <a:gd name="T50" fmla="*/ 0 w 6680"/>
                <a:gd name="T51" fmla="*/ 0 h 2004"/>
                <a:gd name="T52" fmla="*/ 0 w 6680"/>
                <a:gd name="T53" fmla="*/ 0 h 2004"/>
                <a:gd name="T54" fmla="*/ 0 w 6680"/>
                <a:gd name="T55" fmla="*/ 0 h 2004"/>
                <a:gd name="T56" fmla="*/ 0 w 6680"/>
                <a:gd name="T57" fmla="*/ 0 h 2004"/>
                <a:gd name="T58" fmla="*/ 0 w 6680"/>
                <a:gd name="T59" fmla="*/ 0 h 2004"/>
                <a:gd name="T60" fmla="*/ 0 w 6680"/>
                <a:gd name="T61" fmla="*/ 0 h 2004"/>
                <a:gd name="T62" fmla="*/ 0 w 6680"/>
                <a:gd name="T63" fmla="*/ 0 h 2004"/>
                <a:gd name="T64" fmla="*/ 0 w 6680"/>
                <a:gd name="T65" fmla="*/ 0 h 2004"/>
                <a:gd name="T66" fmla="*/ 0 w 6680"/>
                <a:gd name="T67" fmla="*/ 0 h 2004"/>
                <a:gd name="T68" fmla="*/ 0 w 6680"/>
                <a:gd name="T69" fmla="*/ 0 h 2004"/>
                <a:gd name="T70" fmla="*/ 0 w 6680"/>
                <a:gd name="T71" fmla="*/ 0 h 2004"/>
                <a:gd name="T72" fmla="*/ 0 w 6680"/>
                <a:gd name="T73" fmla="*/ 0 h 2004"/>
                <a:gd name="T74" fmla="*/ 0 w 6680"/>
                <a:gd name="T75" fmla="*/ 0 h 2004"/>
                <a:gd name="T76" fmla="*/ 0 w 6680"/>
                <a:gd name="T77" fmla="*/ 0 h 2004"/>
                <a:gd name="T78" fmla="*/ 0 w 6680"/>
                <a:gd name="T79" fmla="*/ 0 h 2004"/>
                <a:gd name="T80" fmla="*/ 0 w 6680"/>
                <a:gd name="T81" fmla="*/ 0 h 2004"/>
                <a:gd name="T82" fmla="*/ 0 w 6680"/>
                <a:gd name="T83" fmla="*/ 0 h 2004"/>
                <a:gd name="T84" fmla="*/ 0 w 6680"/>
                <a:gd name="T85" fmla="*/ 0 h 2004"/>
                <a:gd name="T86" fmla="*/ 0 w 6680"/>
                <a:gd name="T87" fmla="*/ 0 h 2004"/>
                <a:gd name="T88" fmla="*/ 0 w 6680"/>
                <a:gd name="T89" fmla="*/ 0 h 2004"/>
                <a:gd name="T90" fmla="*/ 0 w 6680"/>
                <a:gd name="T91" fmla="*/ 0 h 2004"/>
                <a:gd name="T92" fmla="*/ 0 w 6680"/>
                <a:gd name="T93" fmla="*/ 0 h 2004"/>
                <a:gd name="T94" fmla="*/ 0 w 6680"/>
                <a:gd name="T95" fmla="*/ 0 h 2004"/>
                <a:gd name="T96" fmla="*/ 0 w 6680"/>
                <a:gd name="T97" fmla="*/ 0 h 2004"/>
                <a:gd name="T98" fmla="*/ 0 w 6680"/>
                <a:gd name="T99" fmla="*/ 0 h 2004"/>
                <a:gd name="T100" fmla="*/ 0 w 6680"/>
                <a:gd name="T101" fmla="*/ 0 h 2004"/>
                <a:gd name="T102" fmla="*/ 0 w 6680"/>
                <a:gd name="T103" fmla="*/ 0 h 2004"/>
                <a:gd name="T104" fmla="*/ 0 w 6680"/>
                <a:gd name="T105" fmla="*/ 0 h 2004"/>
                <a:gd name="T106" fmla="*/ 0 w 6680"/>
                <a:gd name="T107" fmla="*/ 0 h 2004"/>
                <a:gd name="T108" fmla="*/ 0 w 6680"/>
                <a:gd name="T109" fmla="*/ 0 h 2004"/>
                <a:gd name="T110" fmla="*/ 0 w 6680"/>
                <a:gd name="T111" fmla="*/ 0 h 2004"/>
                <a:gd name="T112" fmla="*/ 0 w 6680"/>
                <a:gd name="T113" fmla="*/ 0 h 2004"/>
                <a:gd name="T114" fmla="*/ 0 w 6680"/>
                <a:gd name="T115" fmla="*/ 0 h 2004"/>
                <a:gd name="T116" fmla="*/ 0 w 6680"/>
                <a:gd name="T117" fmla="*/ 0 h 2004"/>
                <a:gd name="T118" fmla="*/ 0 w 6680"/>
                <a:gd name="T119" fmla="*/ 0 h 200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680"/>
                <a:gd name="T181" fmla="*/ 0 h 2004"/>
                <a:gd name="T182" fmla="*/ 6680 w 6680"/>
                <a:gd name="T183" fmla="*/ 2004 h 200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680" h="2004">
                  <a:moveTo>
                    <a:pt x="0" y="786"/>
                  </a:moveTo>
                  <a:lnTo>
                    <a:pt x="62" y="940"/>
                  </a:lnTo>
                  <a:lnTo>
                    <a:pt x="108" y="1002"/>
                  </a:lnTo>
                  <a:lnTo>
                    <a:pt x="170" y="909"/>
                  </a:lnTo>
                  <a:lnTo>
                    <a:pt x="231" y="709"/>
                  </a:lnTo>
                  <a:lnTo>
                    <a:pt x="278" y="570"/>
                  </a:lnTo>
                  <a:lnTo>
                    <a:pt x="339" y="632"/>
                  </a:lnTo>
                  <a:lnTo>
                    <a:pt x="386" y="925"/>
                  </a:lnTo>
                  <a:lnTo>
                    <a:pt x="447" y="1402"/>
                  </a:lnTo>
                  <a:lnTo>
                    <a:pt x="509" y="1819"/>
                  </a:lnTo>
                  <a:lnTo>
                    <a:pt x="555" y="1957"/>
                  </a:lnTo>
                  <a:lnTo>
                    <a:pt x="617" y="1711"/>
                  </a:lnTo>
                  <a:lnTo>
                    <a:pt x="679" y="1140"/>
                  </a:lnTo>
                  <a:lnTo>
                    <a:pt x="725" y="539"/>
                  </a:lnTo>
                  <a:lnTo>
                    <a:pt x="787" y="200"/>
                  </a:lnTo>
                  <a:lnTo>
                    <a:pt x="848" y="262"/>
                  </a:lnTo>
                  <a:lnTo>
                    <a:pt x="895" y="616"/>
                  </a:lnTo>
                  <a:lnTo>
                    <a:pt x="956" y="986"/>
                  </a:lnTo>
                  <a:lnTo>
                    <a:pt x="1003" y="1110"/>
                  </a:lnTo>
                  <a:lnTo>
                    <a:pt x="1064" y="955"/>
                  </a:lnTo>
                  <a:lnTo>
                    <a:pt x="1126" y="740"/>
                  </a:lnTo>
                  <a:lnTo>
                    <a:pt x="1172" y="770"/>
                  </a:lnTo>
                  <a:lnTo>
                    <a:pt x="1234" y="1156"/>
                  </a:lnTo>
                  <a:lnTo>
                    <a:pt x="1296" y="1695"/>
                  </a:lnTo>
                  <a:lnTo>
                    <a:pt x="1342" y="1973"/>
                  </a:lnTo>
                  <a:lnTo>
                    <a:pt x="1404" y="1742"/>
                  </a:lnTo>
                  <a:lnTo>
                    <a:pt x="1466" y="1094"/>
                  </a:lnTo>
                  <a:lnTo>
                    <a:pt x="1512" y="508"/>
                  </a:lnTo>
                  <a:lnTo>
                    <a:pt x="1574" y="339"/>
                  </a:lnTo>
                  <a:lnTo>
                    <a:pt x="1635" y="632"/>
                  </a:lnTo>
                  <a:lnTo>
                    <a:pt x="1682" y="955"/>
                  </a:lnTo>
                  <a:lnTo>
                    <a:pt x="1743" y="940"/>
                  </a:lnTo>
                  <a:lnTo>
                    <a:pt x="1790" y="585"/>
                  </a:lnTo>
                  <a:lnTo>
                    <a:pt x="1851" y="339"/>
                  </a:lnTo>
                  <a:lnTo>
                    <a:pt x="1913" y="601"/>
                  </a:lnTo>
                  <a:lnTo>
                    <a:pt x="1959" y="1295"/>
                  </a:lnTo>
                  <a:lnTo>
                    <a:pt x="2021" y="1865"/>
                  </a:lnTo>
                  <a:lnTo>
                    <a:pt x="2083" y="1834"/>
                  </a:lnTo>
                  <a:lnTo>
                    <a:pt x="2129" y="1325"/>
                  </a:lnTo>
                  <a:lnTo>
                    <a:pt x="2191" y="909"/>
                  </a:lnTo>
                  <a:lnTo>
                    <a:pt x="2252" y="1002"/>
                  </a:lnTo>
                  <a:lnTo>
                    <a:pt x="2299" y="1341"/>
                  </a:lnTo>
                  <a:lnTo>
                    <a:pt x="2360" y="1310"/>
                  </a:lnTo>
                  <a:lnTo>
                    <a:pt x="2407" y="693"/>
                  </a:lnTo>
                  <a:lnTo>
                    <a:pt x="2468" y="77"/>
                  </a:lnTo>
                  <a:lnTo>
                    <a:pt x="2530" y="123"/>
                  </a:lnTo>
                  <a:lnTo>
                    <a:pt x="2576" y="755"/>
                  </a:lnTo>
                  <a:lnTo>
                    <a:pt x="2638" y="1233"/>
                  </a:lnTo>
                  <a:lnTo>
                    <a:pt x="2700" y="1094"/>
                  </a:lnTo>
                  <a:lnTo>
                    <a:pt x="2746" y="740"/>
                  </a:lnTo>
                  <a:lnTo>
                    <a:pt x="2808" y="940"/>
                  </a:lnTo>
                  <a:lnTo>
                    <a:pt x="2870" y="1649"/>
                  </a:lnTo>
                  <a:lnTo>
                    <a:pt x="2916" y="2004"/>
                  </a:lnTo>
                  <a:lnTo>
                    <a:pt x="2978" y="1541"/>
                  </a:lnTo>
                  <a:lnTo>
                    <a:pt x="3024" y="848"/>
                  </a:lnTo>
                  <a:lnTo>
                    <a:pt x="3086" y="770"/>
                  </a:lnTo>
                  <a:lnTo>
                    <a:pt x="3147" y="1171"/>
                  </a:lnTo>
                  <a:lnTo>
                    <a:pt x="3194" y="1140"/>
                  </a:lnTo>
                  <a:lnTo>
                    <a:pt x="3255" y="447"/>
                  </a:lnTo>
                  <a:lnTo>
                    <a:pt x="3317" y="0"/>
                  </a:lnTo>
                  <a:lnTo>
                    <a:pt x="3363" y="447"/>
                  </a:lnTo>
                  <a:lnTo>
                    <a:pt x="3425" y="1156"/>
                  </a:lnTo>
                  <a:lnTo>
                    <a:pt x="3487" y="1125"/>
                  </a:lnTo>
                  <a:lnTo>
                    <a:pt x="3533" y="709"/>
                  </a:lnTo>
                  <a:lnTo>
                    <a:pt x="3595" y="925"/>
                  </a:lnTo>
                  <a:lnTo>
                    <a:pt x="3656" y="1742"/>
                  </a:lnTo>
                  <a:lnTo>
                    <a:pt x="3703" y="1942"/>
                  </a:lnTo>
                  <a:lnTo>
                    <a:pt x="3764" y="1279"/>
                  </a:lnTo>
                  <a:lnTo>
                    <a:pt x="3811" y="863"/>
                  </a:lnTo>
                  <a:lnTo>
                    <a:pt x="3872" y="1264"/>
                  </a:lnTo>
                  <a:lnTo>
                    <a:pt x="3934" y="1433"/>
                  </a:lnTo>
                  <a:lnTo>
                    <a:pt x="3980" y="693"/>
                  </a:lnTo>
                  <a:lnTo>
                    <a:pt x="4042" y="77"/>
                  </a:lnTo>
                  <a:lnTo>
                    <a:pt x="4104" y="493"/>
                  </a:lnTo>
                  <a:lnTo>
                    <a:pt x="4150" y="1033"/>
                  </a:lnTo>
                  <a:lnTo>
                    <a:pt x="4212" y="663"/>
                  </a:lnTo>
                  <a:lnTo>
                    <a:pt x="4274" y="308"/>
                  </a:lnTo>
                  <a:lnTo>
                    <a:pt x="4320" y="1017"/>
                  </a:lnTo>
                  <a:lnTo>
                    <a:pt x="4382" y="1742"/>
                  </a:lnTo>
                  <a:lnTo>
                    <a:pt x="4428" y="1402"/>
                  </a:lnTo>
                  <a:lnTo>
                    <a:pt x="4490" y="986"/>
                  </a:lnTo>
                  <a:lnTo>
                    <a:pt x="4551" y="1541"/>
                  </a:lnTo>
                  <a:lnTo>
                    <a:pt x="4598" y="1880"/>
                  </a:lnTo>
                  <a:lnTo>
                    <a:pt x="4659" y="1094"/>
                  </a:lnTo>
                  <a:lnTo>
                    <a:pt x="4721" y="524"/>
                  </a:lnTo>
                  <a:lnTo>
                    <a:pt x="4767" y="1002"/>
                  </a:lnTo>
                  <a:lnTo>
                    <a:pt x="4829" y="1048"/>
                  </a:lnTo>
                  <a:lnTo>
                    <a:pt x="4891" y="200"/>
                  </a:lnTo>
                  <a:lnTo>
                    <a:pt x="4937" y="169"/>
                  </a:lnTo>
                  <a:lnTo>
                    <a:pt x="4999" y="1002"/>
                  </a:lnTo>
                  <a:lnTo>
                    <a:pt x="5045" y="971"/>
                  </a:lnTo>
                  <a:lnTo>
                    <a:pt x="5107" y="478"/>
                  </a:lnTo>
                  <a:lnTo>
                    <a:pt x="5168" y="1140"/>
                  </a:lnTo>
                  <a:lnTo>
                    <a:pt x="5215" y="1865"/>
                  </a:lnTo>
                  <a:lnTo>
                    <a:pt x="5276" y="1325"/>
                  </a:lnTo>
                  <a:lnTo>
                    <a:pt x="5338" y="1063"/>
                  </a:lnTo>
                  <a:lnTo>
                    <a:pt x="5384" y="1772"/>
                  </a:lnTo>
                  <a:lnTo>
                    <a:pt x="5446" y="1541"/>
                  </a:lnTo>
                  <a:lnTo>
                    <a:pt x="5508" y="585"/>
                  </a:lnTo>
                  <a:lnTo>
                    <a:pt x="5554" y="817"/>
                  </a:lnTo>
                  <a:lnTo>
                    <a:pt x="5616" y="1140"/>
                  </a:lnTo>
                  <a:lnTo>
                    <a:pt x="5678" y="277"/>
                  </a:lnTo>
                  <a:lnTo>
                    <a:pt x="5724" y="154"/>
                  </a:lnTo>
                  <a:lnTo>
                    <a:pt x="5786" y="1017"/>
                  </a:lnTo>
                  <a:lnTo>
                    <a:pt x="5832" y="770"/>
                  </a:lnTo>
                  <a:lnTo>
                    <a:pt x="5894" y="416"/>
                  </a:lnTo>
                  <a:lnTo>
                    <a:pt x="5955" y="1387"/>
                  </a:lnTo>
                  <a:lnTo>
                    <a:pt x="6002" y="1634"/>
                  </a:lnTo>
                  <a:lnTo>
                    <a:pt x="6063" y="971"/>
                  </a:lnTo>
                  <a:lnTo>
                    <a:pt x="6125" y="1557"/>
                  </a:lnTo>
                  <a:lnTo>
                    <a:pt x="6171" y="1911"/>
                  </a:lnTo>
                  <a:lnTo>
                    <a:pt x="6233" y="925"/>
                  </a:lnTo>
                  <a:lnTo>
                    <a:pt x="6295" y="1002"/>
                  </a:lnTo>
                  <a:lnTo>
                    <a:pt x="6341" y="1402"/>
                  </a:lnTo>
                  <a:lnTo>
                    <a:pt x="6403" y="416"/>
                  </a:lnTo>
                  <a:lnTo>
                    <a:pt x="6449" y="308"/>
                  </a:lnTo>
                  <a:lnTo>
                    <a:pt x="6511" y="1002"/>
                  </a:lnTo>
                  <a:lnTo>
                    <a:pt x="6572" y="323"/>
                  </a:lnTo>
                  <a:lnTo>
                    <a:pt x="6619" y="339"/>
                  </a:lnTo>
                  <a:lnTo>
                    <a:pt x="6680" y="1341"/>
                  </a:lnTo>
                </a:path>
              </a:pathLst>
            </a:cu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99" name="Oval 54"/>
            <p:cNvSpPr>
              <a:spLocks noChangeAspect="1" noChangeArrowheads="1"/>
            </p:cNvSpPr>
            <p:nvPr/>
          </p:nvSpPr>
          <p:spPr bwMode="auto">
            <a:xfrm>
              <a:off x="1385" y="1826"/>
              <a:ext cx="37" cy="3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300" name="Oval 55"/>
            <p:cNvSpPr>
              <a:spLocks noChangeAspect="1" noChangeArrowheads="1"/>
            </p:cNvSpPr>
            <p:nvPr/>
          </p:nvSpPr>
          <p:spPr bwMode="auto">
            <a:xfrm>
              <a:off x="1588" y="1678"/>
              <a:ext cx="38" cy="3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301" name="Oval 56"/>
            <p:cNvSpPr>
              <a:spLocks noChangeAspect="1" noChangeArrowheads="1"/>
            </p:cNvSpPr>
            <p:nvPr/>
          </p:nvSpPr>
          <p:spPr bwMode="auto">
            <a:xfrm>
              <a:off x="1724" y="1893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302" name="Oval 57"/>
            <p:cNvSpPr>
              <a:spLocks noChangeAspect="1" noChangeArrowheads="1"/>
            </p:cNvSpPr>
            <p:nvPr/>
          </p:nvSpPr>
          <p:spPr bwMode="auto">
            <a:xfrm>
              <a:off x="1903" y="1733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303" name="Oval 58"/>
            <p:cNvSpPr>
              <a:spLocks noChangeAspect="1" noChangeArrowheads="1"/>
            </p:cNvSpPr>
            <p:nvPr/>
          </p:nvSpPr>
          <p:spPr bwMode="auto">
            <a:xfrm>
              <a:off x="2014" y="1733"/>
              <a:ext cx="38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304" name="Oval 59"/>
            <p:cNvSpPr>
              <a:spLocks noChangeAspect="1" noChangeArrowheads="1"/>
            </p:cNvSpPr>
            <p:nvPr/>
          </p:nvSpPr>
          <p:spPr bwMode="auto">
            <a:xfrm>
              <a:off x="2150" y="1961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305" name="Oval 60"/>
            <p:cNvSpPr>
              <a:spLocks noChangeAspect="1" noChangeArrowheads="1"/>
            </p:cNvSpPr>
            <p:nvPr/>
          </p:nvSpPr>
          <p:spPr bwMode="auto">
            <a:xfrm>
              <a:off x="2261" y="1628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306" name="Oval 61"/>
            <p:cNvSpPr>
              <a:spLocks noChangeAspect="1" noChangeArrowheads="1"/>
            </p:cNvSpPr>
            <p:nvPr/>
          </p:nvSpPr>
          <p:spPr bwMode="auto">
            <a:xfrm>
              <a:off x="2372" y="1893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307" name="Oval 62"/>
            <p:cNvSpPr>
              <a:spLocks noChangeAspect="1" noChangeArrowheads="1"/>
            </p:cNvSpPr>
            <p:nvPr/>
          </p:nvSpPr>
          <p:spPr bwMode="auto">
            <a:xfrm>
              <a:off x="2508" y="1906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308" name="Oval 63"/>
            <p:cNvSpPr>
              <a:spLocks noChangeAspect="1" noChangeArrowheads="1"/>
            </p:cNvSpPr>
            <p:nvPr/>
          </p:nvSpPr>
          <p:spPr bwMode="auto">
            <a:xfrm>
              <a:off x="2601" y="1598"/>
              <a:ext cx="37" cy="3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309" name="Oval 64"/>
            <p:cNvSpPr>
              <a:spLocks noChangeAspect="1" noChangeArrowheads="1"/>
            </p:cNvSpPr>
            <p:nvPr/>
          </p:nvSpPr>
          <p:spPr bwMode="auto">
            <a:xfrm>
              <a:off x="2687" y="1881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310" name="Oval 65"/>
            <p:cNvSpPr>
              <a:spLocks noChangeAspect="1" noChangeArrowheads="1"/>
            </p:cNvSpPr>
            <p:nvPr/>
          </p:nvSpPr>
          <p:spPr bwMode="auto">
            <a:xfrm>
              <a:off x="2798" y="1943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311" name="Oval 66"/>
            <p:cNvSpPr>
              <a:spLocks noChangeAspect="1" noChangeArrowheads="1"/>
            </p:cNvSpPr>
            <p:nvPr/>
          </p:nvSpPr>
          <p:spPr bwMode="auto">
            <a:xfrm>
              <a:off x="2891" y="1628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312" name="Oval 67"/>
            <p:cNvSpPr>
              <a:spLocks noChangeAspect="1" noChangeArrowheads="1"/>
            </p:cNvSpPr>
            <p:nvPr/>
          </p:nvSpPr>
          <p:spPr bwMode="auto">
            <a:xfrm>
              <a:off x="2983" y="1721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313" name="Oval 68"/>
            <p:cNvSpPr>
              <a:spLocks noChangeAspect="1" noChangeArrowheads="1"/>
            </p:cNvSpPr>
            <p:nvPr/>
          </p:nvSpPr>
          <p:spPr bwMode="auto">
            <a:xfrm>
              <a:off x="3070" y="1992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314" name="Oval 69"/>
            <p:cNvSpPr>
              <a:spLocks noChangeAspect="1" noChangeArrowheads="1"/>
            </p:cNvSpPr>
            <p:nvPr/>
          </p:nvSpPr>
          <p:spPr bwMode="auto">
            <a:xfrm>
              <a:off x="3162" y="1807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315" name="Oval 70"/>
            <p:cNvSpPr>
              <a:spLocks noChangeAspect="1" noChangeArrowheads="1"/>
            </p:cNvSpPr>
            <p:nvPr/>
          </p:nvSpPr>
          <p:spPr bwMode="auto">
            <a:xfrm>
              <a:off x="3249" y="1665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316" name="Oval 71"/>
            <p:cNvSpPr>
              <a:spLocks noChangeAspect="1" noChangeArrowheads="1"/>
            </p:cNvSpPr>
            <p:nvPr/>
          </p:nvSpPr>
          <p:spPr bwMode="auto">
            <a:xfrm>
              <a:off x="3316" y="1788"/>
              <a:ext cx="38" cy="3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317" name="Oval 72"/>
            <p:cNvSpPr>
              <a:spLocks noChangeAspect="1" noChangeArrowheads="1"/>
            </p:cNvSpPr>
            <p:nvPr/>
          </p:nvSpPr>
          <p:spPr bwMode="auto">
            <a:xfrm>
              <a:off x="3409" y="2023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318" name="Oval 73"/>
            <p:cNvSpPr>
              <a:spLocks noChangeAspect="1" noChangeArrowheads="1"/>
            </p:cNvSpPr>
            <p:nvPr/>
          </p:nvSpPr>
          <p:spPr bwMode="auto">
            <a:xfrm>
              <a:off x="3477" y="1832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319" name="Oval 74"/>
            <p:cNvSpPr>
              <a:spLocks noChangeAspect="1" noChangeArrowheads="1"/>
            </p:cNvSpPr>
            <p:nvPr/>
          </p:nvSpPr>
          <p:spPr bwMode="auto">
            <a:xfrm>
              <a:off x="3564" y="1659"/>
              <a:ext cx="36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320" name="Oval 75"/>
            <p:cNvSpPr>
              <a:spLocks noChangeAspect="1" noChangeArrowheads="1"/>
            </p:cNvSpPr>
            <p:nvPr/>
          </p:nvSpPr>
          <p:spPr bwMode="auto">
            <a:xfrm>
              <a:off x="3631" y="1764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321" name="Oval 76"/>
            <p:cNvSpPr>
              <a:spLocks noChangeAspect="1" noChangeArrowheads="1"/>
            </p:cNvSpPr>
            <p:nvPr/>
          </p:nvSpPr>
          <p:spPr bwMode="auto">
            <a:xfrm>
              <a:off x="3699" y="1986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322" name="Oval 77"/>
            <p:cNvSpPr>
              <a:spLocks noChangeAspect="1" noChangeArrowheads="1"/>
            </p:cNvSpPr>
            <p:nvPr/>
          </p:nvSpPr>
          <p:spPr bwMode="auto">
            <a:xfrm>
              <a:off x="3767" y="1967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323" name="Oval 78"/>
            <p:cNvSpPr>
              <a:spLocks noChangeAspect="1" noChangeArrowheads="1"/>
            </p:cNvSpPr>
            <p:nvPr/>
          </p:nvSpPr>
          <p:spPr bwMode="auto">
            <a:xfrm>
              <a:off x="3854" y="1721"/>
              <a:ext cx="36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324" name="Oval 79"/>
            <p:cNvSpPr>
              <a:spLocks noChangeAspect="1" noChangeArrowheads="1"/>
            </p:cNvSpPr>
            <p:nvPr/>
          </p:nvSpPr>
          <p:spPr bwMode="auto">
            <a:xfrm>
              <a:off x="3903" y="1727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</p:grpSp>
      <p:sp>
        <p:nvSpPr>
          <p:cNvPr id="10246" name="Rectangle 80"/>
          <p:cNvSpPr>
            <a:spLocks noChangeArrowheads="1"/>
          </p:cNvSpPr>
          <p:nvPr/>
        </p:nvSpPr>
        <p:spPr bwMode="auto">
          <a:xfrm>
            <a:off x="395288" y="1196975"/>
            <a:ext cx="64817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Steps 1~8 are called </a:t>
            </a: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Empirical Mode Decomposition (EMD)</a:t>
            </a:r>
          </a:p>
        </p:txBody>
      </p:sp>
      <p:sp>
        <p:nvSpPr>
          <p:cNvPr id="10247" name="Line 81"/>
          <p:cNvSpPr>
            <a:spLocks noChangeShapeType="1"/>
          </p:cNvSpPr>
          <p:nvPr/>
        </p:nvSpPr>
        <p:spPr bwMode="auto">
          <a:xfrm flipV="1">
            <a:off x="827088" y="5157788"/>
            <a:ext cx="7921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248" name="Text Box 82"/>
          <p:cNvSpPr txBox="1">
            <a:spLocks noChangeArrowheads="1"/>
          </p:cNvSpPr>
          <p:nvPr/>
        </p:nvSpPr>
        <p:spPr bwMode="auto">
          <a:xfrm>
            <a:off x="250825" y="5157788"/>
            <a:ext cx="792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 y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10249" name="Text Box 83"/>
          <p:cNvSpPr txBox="1">
            <a:spLocks noChangeArrowheads="1"/>
          </p:cNvSpPr>
          <p:nvPr/>
        </p:nvSpPr>
        <p:spPr bwMode="auto">
          <a:xfrm>
            <a:off x="395288" y="1773238"/>
            <a:ext cx="698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(Step 1)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Initial: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), 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 is the input)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= 1,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= 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4222C1-21EA-4D90-B678-78BDE5B31738}" type="slidenum"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344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539750" y="404813"/>
            <a:ext cx="4321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(Step 3)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Connect local peaks</a:t>
            </a:r>
          </a:p>
        </p:txBody>
      </p:sp>
      <p:grpSp>
        <p:nvGrpSpPr>
          <p:cNvPr id="11268" name="Group 3"/>
          <p:cNvGrpSpPr>
            <a:grpSpLocks noChangeAspect="1"/>
          </p:cNvGrpSpPr>
          <p:nvPr/>
        </p:nvGrpSpPr>
        <p:grpSpPr bwMode="auto">
          <a:xfrm>
            <a:off x="1187450" y="836613"/>
            <a:ext cx="6834188" cy="2559050"/>
            <a:chOff x="991" y="773"/>
            <a:chExt cx="2871" cy="1075"/>
          </a:xfrm>
        </p:grpSpPr>
        <p:sp>
          <p:nvSpPr>
            <p:cNvPr id="11271" name="Rectangle 4"/>
            <p:cNvSpPr>
              <a:spLocks noChangeAspect="1" noChangeArrowheads="1"/>
            </p:cNvSpPr>
            <p:nvPr/>
          </p:nvSpPr>
          <p:spPr bwMode="auto">
            <a:xfrm>
              <a:off x="991" y="830"/>
              <a:ext cx="2871" cy="1018"/>
            </a:xfrm>
            <a:prstGeom prst="rect">
              <a:avLst/>
            </a:prstGeom>
            <a:solidFill>
              <a:srgbClr val="FFFFFF"/>
            </a:solidFill>
            <a:ln w="1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272" name="Line 5"/>
            <p:cNvSpPr>
              <a:spLocks noChangeAspect="1" noChangeShapeType="1"/>
            </p:cNvSpPr>
            <p:nvPr/>
          </p:nvSpPr>
          <p:spPr bwMode="auto">
            <a:xfrm>
              <a:off x="1140" y="872"/>
              <a:ext cx="2672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73" name="Line 6"/>
            <p:cNvSpPr>
              <a:spLocks noChangeAspect="1" noChangeShapeType="1"/>
            </p:cNvSpPr>
            <p:nvPr/>
          </p:nvSpPr>
          <p:spPr bwMode="auto">
            <a:xfrm>
              <a:off x="1140" y="1760"/>
              <a:ext cx="2672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74" name="Line 7"/>
            <p:cNvSpPr>
              <a:spLocks noChangeAspect="1" noChangeShapeType="1"/>
            </p:cNvSpPr>
            <p:nvPr/>
          </p:nvSpPr>
          <p:spPr bwMode="auto">
            <a:xfrm flipV="1">
              <a:off x="3812" y="872"/>
              <a:ext cx="1" cy="888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75" name="Line 8"/>
            <p:cNvSpPr>
              <a:spLocks noChangeAspect="1" noChangeShapeType="1"/>
            </p:cNvSpPr>
            <p:nvPr/>
          </p:nvSpPr>
          <p:spPr bwMode="auto">
            <a:xfrm flipV="1">
              <a:off x="1140" y="872"/>
              <a:ext cx="1" cy="888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76" name="Line 9"/>
            <p:cNvSpPr>
              <a:spLocks noChangeAspect="1" noChangeShapeType="1"/>
            </p:cNvSpPr>
            <p:nvPr/>
          </p:nvSpPr>
          <p:spPr bwMode="auto">
            <a:xfrm>
              <a:off x="1140" y="1760"/>
              <a:ext cx="2672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77" name="Line 10"/>
            <p:cNvSpPr>
              <a:spLocks noChangeAspect="1" noChangeShapeType="1"/>
            </p:cNvSpPr>
            <p:nvPr/>
          </p:nvSpPr>
          <p:spPr bwMode="auto">
            <a:xfrm flipV="1">
              <a:off x="1140" y="872"/>
              <a:ext cx="1" cy="888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78" name="Line 11"/>
            <p:cNvSpPr>
              <a:spLocks noChangeAspect="1" noChangeShapeType="1"/>
            </p:cNvSpPr>
            <p:nvPr/>
          </p:nvSpPr>
          <p:spPr bwMode="auto">
            <a:xfrm flipV="1">
              <a:off x="1344" y="1735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79" name="Line 12"/>
            <p:cNvSpPr>
              <a:spLocks noChangeAspect="1" noChangeShapeType="1"/>
            </p:cNvSpPr>
            <p:nvPr/>
          </p:nvSpPr>
          <p:spPr bwMode="auto">
            <a:xfrm>
              <a:off x="1344" y="872"/>
              <a:ext cx="0" cy="24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80" name="Line 13"/>
            <p:cNvSpPr>
              <a:spLocks noChangeAspect="1" noChangeShapeType="1"/>
            </p:cNvSpPr>
            <p:nvPr/>
          </p:nvSpPr>
          <p:spPr bwMode="auto">
            <a:xfrm flipV="1">
              <a:off x="1566" y="1735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81" name="Line 14"/>
            <p:cNvSpPr>
              <a:spLocks noChangeAspect="1" noChangeShapeType="1"/>
            </p:cNvSpPr>
            <p:nvPr/>
          </p:nvSpPr>
          <p:spPr bwMode="auto">
            <a:xfrm>
              <a:off x="1566" y="872"/>
              <a:ext cx="0" cy="24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82" name="Line 15"/>
            <p:cNvSpPr>
              <a:spLocks noChangeAspect="1" noChangeShapeType="1"/>
            </p:cNvSpPr>
            <p:nvPr/>
          </p:nvSpPr>
          <p:spPr bwMode="auto">
            <a:xfrm flipV="1">
              <a:off x="1794" y="1735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83" name="Line 16"/>
            <p:cNvSpPr>
              <a:spLocks noChangeAspect="1" noChangeShapeType="1"/>
            </p:cNvSpPr>
            <p:nvPr/>
          </p:nvSpPr>
          <p:spPr bwMode="auto">
            <a:xfrm>
              <a:off x="1794" y="872"/>
              <a:ext cx="1" cy="24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84" name="Line 17"/>
            <p:cNvSpPr>
              <a:spLocks noChangeAspect="1" noChangeShapeType="1"/>
            </p:cNvSpPr>
            <p:nvPr/>
          </p:nvSpPr>
          <p:spPr bwMode="auto">
            <a:xfrm flipV="1">
              <a:off x="2017" y="1735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85" name="Line 18"/>
            <p:cNvSpPr>
              <a:spLocks noChangeAspect="1" noChangeShapeType="1"/>
            </p:cNvSpPr>
            <p:nvPr/>
          </p:nvSpPr>
          <p:spPr bwMode="auto">
            <a:xfrm>
              <a:off x="2017" y="872"/>
              <a:ext cx="0" cy="24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86" name="Line 19"/>
            <p:cNvSpPr>
              <a:spLocks noChangeAspect="1" noChangeShapeType="1"/>
            </p:cNvSpPr>
            <p:nvPr/>
          </p:nvSpPr>
          <p:spPr bwMode="auto">
            <a:xfrm flipV="1">
              <a:off x="2239" y="1735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87" name="Line 20"/>
            <p:cNvSpPr>
              <a:spLocks noChangeAspect="1" noChangeShapeType="1"/>
            </p:cNvSpPr>
            <p:nvPr/>
          </p:nvSpPr>
          <p:spPr bwMode="auto">
            <a:xfrm>
              <a:off x="2239" y="872"/>
              <a:ext cx="0" cy="24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88" name="Line 21"/>
            <p:cNvSpPr>
              <a:spLocks noChangeAspect="1" noChangeShapeType="1"/>
            </p:cNvSpPr>
            <p:nvPr/>
          </p:nvSpPr>
          <p:spPr bwMode="auto">
            <a:xfrm flipV="1">
              <a:off x="2467" y="1735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89" name="Line 22"/>
            <p:cNvSpPr>
              <a:spLocks noChangeAspect="1" noChangeShapeType="1"/>
            </p:cNvSpPr>
            <p:nvPr/>
          </p:nvSpPr>
          <p:spPr bwMode="auto">
            <a:xfrm>
              <a:off x="2467" y="872"/>
              <a:ext cx="1" cy="24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90" name="Line 23"/>
            <p:cNvSpPr>
              <a:spLocks noChangeAspect="1" noChangeShapeType="1"/>
            </p:cNvSpPr>
            <p:nvPr/>
          </p:nvSpPr>
          <p:spPr bwMode="auto">
            <a:xfrm flipV="1">
              <a:off x="2689" y="1735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91" name="Line 24"/>
            <p:cNvSpPr>
              <a:spLocks noChangeAspect="1" noChangeShapeType="1"/>
            </p:cNvSpPr>
            <p:nvPr/>
          </p:nvSpPr>
          <p:spPr bwMode="auto">
            <a:xfrm>
              <a:off x="2689" y="872"/>
              <a:ext cx="1" cy="24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92" name="Line 25"/>
            <p:cNvSpPr>
              <a:spLocks noChangeAspect="1" noChangeShapeType="1"/>
            </p:cNvSpPr>
            <p:nvPr/>
          </p:nvSpPr>
          <p:spPr bwMode="auto">
            <a:xfrm flipV="1">
              <a:off x="2912" y="1735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93" name="Line 26"/>
            <p:cNvSpPr>
              <a:spLocks noChangeAspect="1" noChangeShapeType="1"/>
            </p:cNvSpPr>
            <p:nvPr/>
          </p:nvSpPr>
          <p:spPr bwMode="auto">
            <a:xfrm>
              <a:off x="2912" y="872"/>
              <a:ext cx="0" cy="24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94" name="Line 27"/>
            <p:cNvSpPr>
              <a:spLocks noChangeAspect="1" noChangeShapeType="1"/>
            </p:cNvSpPr>
            <p:nvPr/>
          </p:nvSpPr>
          <p:spPr bwMode="auto">
            <a:xfrm flipV="1">
              <a:off x="3140" y="1735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95" name="Line 28"/>
            <p:cNvSpPr>
              <a:spLocks noChangeAspect="1" noChangeShapeType="1"/>
            </p:cNvSpPr>
            <p:nvPr/>
          </p:nvSpPr>
          <p:spPr bwMode="auto">
            <a:xfrm>
              <a:off x="3140" y="872"/>
              <a:ext cx="0" cy="24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96" name="Line 29"/>
            <p:cNvSpPr>
              <a:spLocks noChangeAspect="1" noChangeShapeType="1"/>
            </p:cNvSpPr>
            <p:nvPr/>
          </p:nvSpPr>
          <p:spPr bwMode="auto">
            <a:xfrm flipV="1">
              <a:off x="3362" y="1735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97" name="Line 30"/>
            <p:cNvSpPr>
              <a:spLocks noChangeAspect="1" noChangeShapeType="1"/>
            </p:cNvSpPr>
            <p:nvPr/>
          </p:nvSpPr>
          <p:spPr bwMode="auto">
            <a:xfrm>
              <a:off x="3362" y="872"/>
              <a:ext cx="0" cy="24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98" name="Line 31"/>
            <p:cNvSpPr>
              <a:spLocks noChangeAspect="1" noChangeShapeType="1"/>
            </p:cNvSpPr>
            <p:nvPr/>
          </p:nvSpPr>
          <p:spPr bwMode="auto">
            <a:xfrm flipV="1">
              <a:off x="3590" y="1735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99" name="Line 32"/>
            <p:cNvSpPr>
              <a:spLocks noChangeAspect="1" noChangeShapeType="1"/>
            </p:cNvSpPr>
            <p:nvPr/>
          </p:nvSpPr>
          <p:spPr bwMode="auto">
            <a:xfrm>
              <a:off x="3590" y="872"/>
              <a:ext cx="1" cy="24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300" name="Line 33"/>
            <p:cNvSpPr>
              <a:spLocks noChangeAspect="1" noChangeShapeType="1"/>
            </p:cNvSpPr>
            <p:nvPr/>
          </p:nvSpPr>
          <p:spPr bwMode="auto">
            <a:xfrm flipV="1">
              <a:off x="3812" y="1735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301" name="Line 34"/>
            <p:cNvSpPr>
              <a:spLocks noChangeAspect="1" noChangeShapeType="1"/>
            </p:cNvSpPr>
            <p:nvPr/>
          </p:nvSpPr>
          <p:spPr bwMode="auto">
            <a:xfrm>
              <a:off x="3812" y="872"/>
              <a:ext cx="1" cy="24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302" name="Line 35"/>
            <p:cNvSpPr>
              <a:spLocks noChangeAspect="1" noChangeShapeType="1"/>
            </p:cNvSpPr>
            <p:nvPr/>
          </p:nvSpPr>
          <p:spPr bwMode="auto">
            <a:xfrm>
              <a:off x="1140" y="1716"/>
              <a:ext cx="25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303" name="Line 36"/>
            <p:cNvSpPr>
              <a:spLocks noChangeAspect="1" noChangeShapeType="1"/>
            </p:cNvSpPr>
            <p:nvPr/>
          </p:nvSpPr>
          <p:spPr bwMode="auto">
            <a:xfrm flipH="1">
              <a:off x="3788" y="1716"/>
              <a:ext cx="24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304" name="Line 37"/>
            <p:cNvSpPr>
              <a:spLocks noChangeAspect="1" noChangeShapeType="1"/>
            </p:cNvSpPr>
            <p:nvPr/>
          </p:nvSpPr>
          <p:spPr bwMode="auto">
            <a:xfrm>
              <a:off x="1140" y="1519"/>
              <a:ext cx="25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305" name="Line 38"/>
            <p:cNvSpPr>
              <a:spLocks noChangeAspect="1" noChangeShapeType="1"/>
            </p:cNvSpPr>
            <p:nvPr/>
          </p:nvSpPr>
          <p:spPr bwMode="auto">
            <a:xfrm flipH="1">
              <a:off x="3788" y="1519"/>
              <a:ext cx="24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306" name="Rectangle 39"/>
            <p:cNvSpPr>
              <a:spLocks noChangeAspect="1" noChangeArrowheads="1"/>
            </p:cNvSpPr>
            <p:nvPr/>
          </p:nvSpPr>
          <p:spPr bwMode="auto">
            <a:xfrm>
              <a:off x="1066" y="1476"/>
              <a:ext cx="38" cy="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800">
                  <a:solidFill>
                    <a:srgbClr val="000000"/>
                  </a:solidFill>
                  <a:latin typeface="Helvetica" panose="020B0604020202020204" pitchFamily="34" charset="0"/>
                </a:rPr>
                <a:t>-1</a:t>
              </a:r>
              <a:endPara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307" name="Line 40"/>
            <p:cNvSpPr>
              <a:spLocks noChangeAspect="1" noChangeShapeType="1"/>
            </p:cNvSpPr>
            <p:nvPr/>
          </p:nvSpPr>
          <p:spPr bwMode="auto">
            <a:xfrm>
              <a:off x="1140" y="1316"/>
              <a:ext cx="25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308" name="Line 41"/>
            <p:cNvSpPr>
              <a:spLocks noChangeAspect="1" noChangeShapeType="1"/>
            </p:cNvSpPr>
            <p:nvPr/>
          </p:nvSpPr>
          <p:spPr bwMode="auto">
            <a:xfrm flipH="1">
              <a:off x="3788" y="1316"/>
              <a:ext cx="24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309" name="Rectangle 42"/>
            <p:cNvSpPr>
              <a:spLocks noChangeAspect="1" noChangeArrowheads="1"/>
            </p:cNvSpPr>
            <p:nvPr/>
          </p:nvSpPr>
          <p:spPr bwMode="auto">
            <a:xfrm>
              <a:off x="1085" y="1272"/>
              <a:ext cx="24" cy="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8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310" name="Line 43"/>
            <p:cNvSpPr>
              <a:spLocks noChangeAspect="1" noChangeShapeType="1"/>
            </p:cNvSpPr>
            <p:nvPr/>
          </p:nvSpPr>
          <p:spPr bwMode="auto">
            <a:xfrm>
              <a:off x="1140" y="1112"/>
              <a:ext cx="25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311" name="Line 44"/>
            <p:cNvSpPr>
              <a:spLocks noChangeAspect="1" noChangeShapeType="1"/>
            </p:cNvSpPr>
            <p:nvPr/>
          </p:nvSpPr>
          <p:spPr bwMode="auto">
            <a:xfrm flipH="1">
              <a:off x="3788" y="1112"/>
              <a:ext cx="24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312" name="Rectangle 45"/>
            <p:cNvSpPr>
              <a:spLocks noChangeAspect="1" noChangeArrowheads="1"/>
            </p:cNvSpPr>
            <p:nvPr/>
          </p:nvSpPr>
          <p:spPr bwMode="auto">
            <a:xfrm>
              <a:off x="1085" y="1069"/>
              <a:ext cx="24" cy="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8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313" name="Line 46"/>
            <p:cNvSpPr>
              <a:spLocks noChangeAspect="1" noChangeShapeType="1"/>
            </p:cNvSpPr>
            <p:nvPr/>
          </p:nvSpPr>
          <p:spPr bwMode="auto">
            <a:xfrm>
              <a:off x="1140" y="915"/>
              <a:ext cx="25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314" name="Line 47"/>
            <p:cNvSpPr>
              <a:spLocks noChangeAspect="1" noChangeShapeType="1"/>
            </p:cNvSpPr>
            <p:nvPr/>
          </p:nvSpPr>
          <p:spPr bwMode="auto">
            <a:xfrm flipH="1">
              <a:off x="3788" y="915"/>
              <a:ext cx="24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315" name="Rectangle 48"/>
            <p:cNvSpPr>
              <a:spLocks noChangeAspect="1" noChangeArrowheads="1"/>
            </p:cNvSpPr>
            <p:nvPr/>
          </p:nvSpPr>
          <p:spPr bwMode="auto">
            <a:xfrm>
              <a:off x="1085" y="872"/>
              <a:ext cx="24" cy="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800">
                  <a:solidFill>
                    <a:srgbClr val="000000"/>
                  </a:solidFill>
                  <a:latin typeface="Helvetica" panose="020B0604020202020204" pitchFamily="34" charset="0"/>
                </a:rPr>
                <a:t>2</a:t>
              </a:r>
              <a:endPara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316" name="Line 49"/>
            <p:cNvSpPr>
              <a:spLocks noChangeAspect="1" noChangeShapeType="1"/>
            </p:cNvSpPr>
            <p:nvPr/>
          </p:nvSpPr>
          <p:spPr bwMode="auto">
            <a:xfrm>
              <a:off x="1140" y="1760"/>
              <a:ext cx="2672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317" name="Line 50"/>
            <p:cNvSpPr>
              <a:spLocks noChangeAspect="1" noChangeShapeType="1"/>
            </p:cNvSpPr>
            <p:nvPr/>
          </p:nvSpPr>
          <p:spPr bwMode="auto">
            <a:xfrm>
              <a:off x="1140" y="872"/>
              <a:ext cx="2672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318" name="Line 51"/>
            <p:cNvSpPr>
              <a:spLocks noChangeAspect="1" noChangeShapeType="1"/>
            </p:cNvSpPr>
            <p:nvPr/>
          </p:nvSpPr>
          <p:spPr bwMode="auto">
            <a:xfrm flipV="1">
              <a:off x="3812" y="872"/>
              <a:ext cx="1" cy="888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319" name="Line 52"/>
            <p:cNvSpPr>
              <a:spLocks noChangeAspect="1" noChangeShapeType="1"/>
            </p:cNvSpPr>
            <p:nvPr/>
          </p:nvSpPr>
          <p:spPr bwMode="auto">
            <a:xfrm flipV="1">
              <a:off x="1140" y="872"/>
              <a:ext cx="1" cy="888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320" name="Freeform 53"/>
            <p:cNvSpPr>
              <a:spLocks noChangeAspect="1"/>
            </p:cNvSpPr>
            <p:nvPr/>
          </p:nvSpPr>
          <p:spPr bwMode="auto">
            <a:xfrm>
              <a:off x="1140" y="915"/>
              <a:ext cx="2672" cy="801"/>
            </a:xfrm>
            <a:custGeom>
              <a:avLst/>
              <a:gdLst>
                <a:gd name="T0" fmla="*/ 0 w 6680"/>
                <a:gd name="T1" fmla="*/ 0 h 2004"/>
                <a:gd name="T2" fmla="*/ 0 w 6680"/>
                <a:gd name="T3" fmla="*/ 0 h 2004"/>
                <a:gd name="T4" fmla="*/ 0 w 6680"/>
                <a:gd name="T5" fmla="*/ 0 h 2004"/>
                <a:gd name="T6" fmla="*/ 0 w 6680"/>
                <a:gd name="T7" fmla="*/ 0 h 2004"/>
                <a:gd name="T8" fmla="*/ 0 w 6680"/>
                <a:gd name="T9" fmla="*/ 0 h 2004"/>
                <a:gd name="T10" fmla="*/ 0 w 6680"/>
                <a:gd name="T11" fmla="*/ 0 h 2004"/>
                <a:gd name="T12" fmla="*/ 0 w 6680"/>
                <a:gd name="T13" fmla="*/ 0 h 2004"/>
                <a:gd name="T14" fmla="*/ 0 w 6680"/>
                <a:gd name="T15" fmla="*/ 0 h 2004"/>
                <a:gd name="T16" fmla="*/ 0 w 6680"/>
                <a:gd name="T17" fmla="*/ 0 h 2004"/>
                <a:gd name="T18" fmla="*/ 0 w 6680"/>
                <a:gd name="T19" fmla="*/ 0 h 2004"/>
                <a:gd name="T20" fmla="*/ 0 w 6680"/>
                <a:gd name="T21" fmla="*/ 0 h 2004"/>
                <a:gd name="T22" fmla="*/ 0 w 6680"/>
                <a:gd name="T23" fmla="*/ 0 h 2004"/>
                <a:gd name="T24" fmla="*/ 0 w 6680"/>
                <a:gd name="T25" fmla="*/ 0 h 2004"/>
                <a:gd name="T26" fmla="*/ 0 w 6680"/>
                <a:gd name="T27" fmla="*/ 0 h 2004"/>
                <a:gd name="T28" fmla="*/ 0 w 6680"/>
                <a:gd name="T29" fmla="*/ 0 h 2004"/>
                <a:gd name="T30" fmla="*/ 0 w 6680"/>
                <a:gd name="T31" fmla="*/ 0 h 2004"/>
                <a:gd name="T32" fmla="*/ 0 w 6680"/>
                <a:gd name="T33" fmla="*/ 0 h 2004"/>
                <a:gd name="T34" fmla="*/ 0 w 6680"/>
                <a:gd name="T35" fmla="*/ 0 h 2004"/>
                <a:gd name="T36" fmla="*/ 0 w 6680"/>
                <a:gd name="T37" fmla="*/ 0 h 2004"/>
                <a:gd name="T38" fmla="*/ 0 w 6680"/>
                <a:gd name="T39" fmla="*/ 0 h 2004"/>
                <a:gd name="T40" fmla="*/ 0 w 6680"/>
                <a:gd name="T41" fmla="*/ 0 h 2004"/>
                <a:gd name="T42" fmla="*/ 0 w 6680"/>
                <a:gd name="T43" fmla="*/ 0 h 2004"/>
                <a:gd name="T44" fmla="*/ 0 w 6680"/>
                <a:gd name="T45" fmla="*/ 0 h 2004"/>
                <a:gd name="T46" fmla="*/ 0 w 6680"/>
                <a:gd name="T47" fmla="*/ 0 h 2004"/>
                <a:gd name="T48" fmla="*/ 0 w 6680"/>
                <a:gd name="T49" fmla="*/ 0 h 2004"/>
                <a:gd name="T50" fmla="*/ 0 w 6680"/>
                <a:gd name="T51" fmla="*/ 0 h 2004"/>
                <a:gd name="T52" fmla="*/ 0 w 6680"/>
                <a:gd name="T53" fmla="*/ 0 h 2004"/>
                <a:gd name="T54" fmla="*/ 0 w 6680"/>
                <a:gd name="T55" fmla="*/ 0 h 2004"/>
                <a:gd name="T56" fmla="*/ 0 w 6680"/>
                <a:gd name="T57" fmla="*/ 0 h 2004"/>
                <a:gd name="T58" fmla="*/ 0 w 6680"/>
                <a:gd name="T59" fmla="*/ 0 h 2004"/>
                <a:gd name="T60" fmla="*/ 0 w 6680"/>
                <a:gd name="T61" fmla="*/ 0 h 2004"/>
                <a:gd name="T62" fmla="*/ 0 w 6680"/>
                <a:gd name="T63" fmla="*/ 0 h 2004"/>
                <a:gd name="T64" fmla="*/ 0 w 6680"/>
                <a:gd name="T65" fmla="*/ 0 h 2004"/>
                <a:gd name="T66" fmla="*/ 0 w 6680"/>
                <a:gd name="T67" fmla="*/ 0 h 2004"/>
                <a:gd name="T68" fmla="*/ 0 w 6680"/>
                <a:gd name="T69" fmla="*/ 0 h 2004"/>
                <a:gd name="T70" fmla="*/ 0 w 6680"/>
                <a:gd name="T71" fmla="*/ 0 h 2004"/>
                <a:gd name="T72" fmla="*/ 0 w 6680"/>
                <a:gd name="T73" fmla="*/ 0 h 2004"/>
                <a:gd name="T74" fmla="*/ 0 w 6680"/>
                <a:gd name="T75" fmla="*/ 0 h 2004"/>
                <a:gd name="T76" fmla="*/ 0 w 6680"/>
                <a:gd name="T77" fmla="*/ 0 h 2004"/>
                <a:gd name="T78" fmla="*/ 0 w 6680"/>
                <a:gd name="T79" fmla="*/ 0 h 2004"/>
                <a:gd name="T80" fmla="*/ 0 w 6680"/>
                <a:gd name="T81" fmla="*/ 0 h 2004"/>
                <a:gd name="T82" fmla="*/ 0 w 6680"/>
                <a:gd name="T83" fmla="*/ 0 h 2004"/>
                <a:gd name="T84" fmla="*/ 0 w 6680"/>
                <a:gd name="T85" fmla="*/ 0 h 2004"/>
                <a:gd name="T86" fmla="*/ 0 w 6680"/>
                <a:gd name="T87" fmla="*/ 0 h 2004"/>
                <a:gd name="T88" fmla="*/ 0 w 6680"/>
                <a:gd name="T89" fmla="*/ 0 h 2004"/>
                <a:gd name="T90" fmla="*/ 0 w 6680"/>
                <a:gd name="T91" fmla="*/ 0 h 2004"/>
                <a:gd name="T92" fmla="*/ 0 w 6680"/>
                <a:gd name="T93" fmla="*/ 0 h 2004"/>
                <a:gd name="T94" fmla="*/ 0 w 6680"/>
                <a:gd name="T95" fmla="*/ 0 h 2004"/>
                <a:gd name="T96" fmla="*/ 0 w 6680"/>
                <a:gd name="T97" fmla="*/ 0 h 2004"/>
                <a:gd name="T98" fmla="*/ 0 w 6680"/>
                <a:gd name="T99" fmla="*/ 0 h 2004"/>
                <a:gd name="T100" fmla="*/ 0 w 6680"/>
                <a:gd name="T101" fmla="*/ 0 h 2004"/>
                <a:gd name="T102" fmla="*/ 0 w 6680"/>
                <a:gd name="T103" fmla="*/ 0 h 2004"/>
                <a:gd name="T104" fmla="*/ 0 w 6680"/>
                <a:gd name="T105" fmla="*/ 0 h 2004"/>
                <a:gd name="T106" fmla="*/ 0 w 6680"/>
                <a:gd name="T107" fmla="*/ 0 h 2004"/>
                <a:gd name="T108" fmla="*/ 0 w 6680"/>
                <a:gd name="T109" fmla="*/ 0 h 2004"/>
                <a:gd name="T110" fmla="*/ 0 w 6680"/>
                <a:gd name="T111" fmla="*/ 0 h 2004"/>
                <a:gd name="T112" fmla="*/ 0 w 6680"/>
                <a:gd name="T113" fmla="*/ 0 h 2004"/>
                <a:gd name="T114" fmla="*/ 0 w 6680"/>
                <a:gd name="T115" fmla="*/ 0 h 2004"/>
                <a:gd name="T116" fmla="*/ 0 w 6680"/>
                <a:gd name="T117" fmla="*/ 0 h 2004"/>
                <a:gd name="T118" fmla="*/ 0 w 6680"/>
                <a:gd name="T119" fmla="*/ 0 h 200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680"/>
                <a:gd name="T181" fmla="*/ 0 h 2004"/>
                <a:gd name="T182" fmla="*/ 6680 w 6680"/>
                <a:gd name="T183" fmla="*/ 2004 h 200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680" h="2004">
                  <a:moveTo>
                    <a:pt x="0" y="786"/>
                  </a:moveTo>
                  <a:lnTo>
                    <a:pt x="62" y="940"/>
                  </a:lnTo>
                  <a:lnTo>
                    <a:pt x="108" y="1002"/>
                  </a:lnTo>
                  <a:lnTo>
                    <a:pt x="170" y="909"/>
                  </a:lnTo>
                  <a:lnTo>
                    <a:pt x="231" y="709"/>
                  </a:lnTo>
                  <a:lnTo>
                    <a:pt x="278" y="570"/>
                  </a:lnTo>
                  <a:lnTo>
                    <a:pt x="339" y="632"/>
                  </a:lnTo>
                  <a:lnTo>
                    <a:pt x="386" y="925"/>
                  </a:lnTo>
                  <a:lnTo>
                    <a:pt x="447" y="1402"/>
                  </a:lnTo>
                  <a:lnTo>
                    <a:pt x="509" y="1819"/>
                  </a:lnTo>
                  <a:lnTo>
                    <a:pt x="555" y="1957"/>
                  </a:lnTo>
                  <a:lnTo>
                    <a:pt x="617" y="1711"/>
                  </a:lnTo>
                  <a:lnTo>
                    <a:pt x="679" y="1140"/>
                  </a:lnTo>
                  <a:lnTo>
                    <a:pt x="725" y="539"/>
                  </a:lnTo>
                  <a:lnTo>
                    <a:pt x="787" y="200"/>
                  </a:lnTo>
                  <a:lnTo>
                    <a:pt x="848" y="262"/>
                  </a:lnTo>
                  <a:lnTo>
                    <a:pt x="895" y="616"/>
                  </a:lnTo>
                  <a:lnTo>
                    <a:pt x="956" y="986"/>
                  </a:lnTo>
                  <a:lnTo>
                    <a:pt x="1003" y="1110"/>
                  </a:lnTo>
                  <a:lnTo>
                    <a:pt x="1064" y="955"/>
                  </a:lnTo>
                  <a:lnTo>
                    <a:pt x="1126" y="740"/>
                  </a:lnTo>
                  <a:lnTo>
                    <a:pt x="1172" y="770"/>
                  </a:lnTo>
                  <a:lnTo>
                    <a:pt x="1234" y="1156"/>
                  </a:lnTo>
                  <a:lnTo>
                    <a:pt x="1296" y="1695"/>
                  </a:lnTo>
                  <a:lnTo>
                    <a:pt x="1342" y="1973"/>
                  </a:lnTo>
                  <a:lnTo>
                    <a:pt x="1404" y="1742"/>
                  </a:lnTo>
                  <a:lnTo>
                    <a:pt x="1466" y="1094"/>
                  </a:lnTo>
                  <a:lnTo>
                    <a:pt x="1512" y="508"/>
                  </a:lnTo>
                  <a:lnTo>
                    <a:pt x="1574" y="339"/>
                  </a:lnTo>
                  <a:lnTo>
                    <a:pt x="1635" y="632"/>
                  </a:lnTo>
                  <a:lnTo>
                    <a:pt x="1682" y="955"/>
                  </a:lnTo>
                  <a:lnTo>
                    <a:pt x="1743" y="940"/>
                  </a:lnTo>
                  <a:lnTo>
                    <a:pt x="1790" y="585"/>
                  </a:lnTo>
                  <a:lnTo>
                    <a:pt x="1851" y="339"/>
                  </a:lnTo>
                  <a:lnTo>
                    <a:pt x="1913" y="601"/>
                  </a:lnTo>
                  <a:lnTo>
                    <a:pt x="1959" y="1295"/>
                  </a:lnTo>
                  <a:lnTo>
                    <a:pt x="2021" y="1865"/>
                  </a:lnTo>
                  <a:lnTo>
                    <a:pt x="2083" y="1834"/>
                  </a:lnTo>
                  <a:lnTo>
                    <a:pt x="2129" y="1325"/>
                  </a:lnTo>
                  <a:lnTo>
                    <a:pt x="2191" y="909"/>
                  </a:lnTo>
                  <a:lnTo>
                    <a:pt x="2252" y="1002"/>
                  </a:lnTo>
                  <a:lnTo>
                    <a:pt x="2299" y="1341"/>
                  </a:lnTo>
                  <a:lnTo>
                    <a:pt x="2360" y="1310"/>
                  </a:lnTo>
                  <a:lnTo>
                    <a:pt x="2407" y="693"/>
                  </a:lnTo>
                  <a:lnTo>
                    <a:pt x="2468" y="77"/>
                  </a:lnTo>
                  <a:lnTo>
                    <a:pt x="2530" y="123"/>
                  </a:lnTo>
                  <a:lnTo>
                    <a:pt x="2576" y="755"/>
                  </a:lnTo>
                  <a:lnTo>
                    <a:pt x="2638" y="1233"/>
                  </a:lnTo>
                  <a:lnTo>
                    <a:pt x="2700" y="1094"/>
                  </a:lnTo>
                  <a:lnTo>
                    <a:pt x="2746" y="740"/>
                  </a:lnTo>
                  <a:lnTo>
                    <a:pt x="2808" y="940"/>
                  </a:lnTo>
                  <a:lnTo>
                    <a:pt x="2870" y="1649"/>
                  </a:lnTo>
                  <a:lnTo>
                    <a:pt x="2916" y="2004"/>
                  </a:lnTo>
                  <a:lnTo>
                    <a:pt x="2978" y="1541"/>
                  </a:lnTo>
                  <a:lnTo>
                    <a:pt x="3024" y="848"/>
                  </a:lnTo>
                  <a:lnTo>
                    <a:pt x="3086" y="770"/>
                  </a:lnTo>
                  <a:lnTo>
                    <a:pt x="3147" y="1171"/>
                  </a:lnTo>
                  <a:lnTo>
                    <a:pt x="3194" y="1140"/>
                  </a:lnTo>
                  <a:lnTo>
                    <a:pt x="3255" y="447"/>
                  </a:lnTo>
                  <a:lnTo>
                    <a:pt x="3317" y="0"/>
                  </a:lnTo>
                  <a:lnTo>
                    <a:pt x="3363" y="447"/>
                  </a:lnTo>
                  <a:lnTo>
                    <a:pt x="3425" y="1156"/>
                  </a:lnTo>
                  <a:lnTo>
                    <a:pt x="3487" y="1125"/>
                  </a:lnTo>
                  <a:lnTo>
                    <a:pt x="3533" y="709"/>
                  </a:lnTo>
                  <a:lnTo>
                    <a:pt x="3595" y="925"/>
                  </a:lnTo>
                  <a:lnTo>
                    <a:pt x="3656" y="1742"/>
                  </a:lnTo>
                  <a:lnTo>
                    <a:pt x="3703" y="1942"/>
                  </a:lnTo>
                  <a:lnTo>
                    <a:pt x="3764" y="1279"/>
                  </a:lnTo>
                  <a:lnTo>
                    <a:pt x="3811" y="863"/>
                  </a:lnTo>
                  <a:lnTo>
                    <a:pt x="3872" y="1264"/>
                  </a:lnTo>
                  <a:lnTo>
                    <a:pt x="3934" y="1433"/>
                  </a:lnTo>
                  <a:lnTo>
                    <a:pt x="3980" y="693"/>
                  </a:lnTo>
                  <a:lnTo>
                    <a:pt x="4042" y="77"/>
                  </a:lnTo>
                  <a:lnTo>
                    <a:pt x="4104" y="493"/>
                  </a:lnTo>
                  <a:lnTo>
                    <a:pt x="4150" y="1033"/>
                  </a:lnTo>
                  <a:lnTo>
                    <a:pt x="4212" y="663"/>
                  </a:lnTo>
                  <a:lnTo>
                    <a:pt x="4274" y="308"/>
                  </a:lnTo>
                  <a:lnTo>
                    <a:pt x="4320" y="1017"/>
                  </a:lnTo>
                  <a:lnTo>
                    <a:pt x="4382" y="1742"/>
                  </a:lnTo>
                  <a:lnTo>
                    <a:pt x="4428" y="1402"/>
                  </a:lnTo>
                  <a:lnTo>
                    <a:pt x="4490" y="986"/>
                  </a:lnTo>
                  <a:lnTo>
                    <a:pt x="4551" y="1541"/>
                  </a:lnTo>
                  <a:lnTo>
                    <a:pt x="4598" y="1880"/>
                  </a:lnTo>
                  <a:lnTo>
                    <a:pt x="4659" y="1094"/>
                  </a:lnTo>
                  <a:lnTo>
                    <a:pt x="4721" y="524"/>
                  </a:lnTo>
                  <a:lnTo>
                    <a:pt x="4767" y="1002"/>
                  </a:lnTo>
                  <a:lnTo>
                    <a:pt x="4829" y="1048"/>
                  </a:lnTo>
                  <a:lnTo>
                    <a:pt x="4891" y="200"/>
                  </a:lnTo>
                  <a:lnTo>
                    <a:pt x="4937" y="169"/>
                  </a:lnTo>
                  <a:lnTo>
                    <a:pt x="4999" y="1002"/>
                  </a:lnTo>
                  <a:lnTo>
                    <a:pt x="5045" y="971"/>
                  </a:lnTo>
                  <a:lnTo>
                    <a:pt x="5107" y="478"/>
                  </a:lnTo>
                  <a:lnTo>
                    <a:pt x="5168" y="1140"/>
                  </a:lnTo>
                  <a:lnTo>
                    <a:pt x="5215" y="1865"/>
                  </a:lnTo>
                  <a:lnTo>
                    <a:pt x="5276" y="1325"/>
                  </a:lnTo>
                  <a:lnTo>
                    <a:pt x="5338" y="1063"/>
                  </a:lnTo>
                  <a:lnTo>
                    <a:pt x="5384" y="1772"/>
                  </a:lnTo>
                  <a:lnTo>
                    <a:pt x="5446" y="1541"/>
                  </a:lnTo>
                  <a:lnTo>
                    <a:pt x="5508" y="585"/>
                  </a:lnTo>
                  <a:lnTo>
                    <a:pt x="5554" y="817"/>
                  </a:lnTo>
                  <a:lnTo>
                    <a:pt x="5616" y="1140"/>
                  </a:lnTo>
                  <a:lnTo>
                    <a:pt x="5678" y="277"/>
                  </a:lnTo>
                  <a:lnTo>
                    <a:pt x="5724" y="154"/>
                  </a:lnTo>
                  <a:lnTo>
                    <a:pt x="5786" y="1017"/>
                  </a:lnTo>
                  <a:lnTo>
                    <a:pt x="5832" y="770"/>
                  </a:lnTo>
                  <a:lnTo>
                    <a:pt x="5894" y="416"/>
                  </a:lnTo>
                  <a:lnTo>
                    <a:pt x="5955" y="1387"/>
                  </a:lnTo>
                  <a:lnTo>
                    <a:pt x="6002" y="1634"/>
                  </a:lnTo>
                  <a:lnTo>
                    <a:pt x="6063" y="971"/>
                  </a:lnTo>
                  <a:lnTo>
                    <a:pt x="6125" y="1557"/>
                  </a:lnTo>
                  <a:lnTo>
                    <a:pt x="6171" y="1911"/>
                  </a:lnTo>
                  <a:lnTo>
                    <a:pt x="6233" y="925"/>
                  </a:lnTo>
                  <a:lnTo>
                    <a:pt x="6295" y="1002"/>
                  </a:lnTo>
                  <a:lnTo>
                    <a:pt x="6341" y="1402"/>
                  </a:lnTo>
                  <a:lnTo>
                    <a:pt x="6403" y="416"/>
                  </a:lnTo>
                  <a:lnTo>
                    <a:pt x="6449" y="308"/>
                  </a:lnTo>
                  <a:lnTo>
                    <a:pt x="6511" y="1002"/>
                  </a:lnTo>
                  <a:lnTo>
                    <a:pt x="6572" y="323"/>
                  </a:lnTo>
                  <a:lnTo>
                    <a:pt x="6619" y="339"/>
                  </a:lnTo>
                  <a:lnTo>
                    <a:pt x="6680" y="1341"/>
                  </a:lnTo>
                </a:path>
              </a:pathLst>
            </a:cu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321" name="Rectangle 54"/>
            <p:cNvSpPr>
              <a:spLocks noChangeAspect="1" noChangeArrowheads="1"/>
            </p:cNvSpPr>
            <p:nvPr/>
          </p:nvSpPr>
          <p:spPr bwMode="auto">
            <a:xfrm>
              <a:off x="2233" y="773"/>
              <a:ext cx="346" cy="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800">
                  <a:solidFill>
                    <a:srgbClr val="000000"/>
                  </a:solidFill>
                  <a:latin typeface="Helvetica" panose="020B0604020202020204" pitchFamily="34" charset="0"/>
                </a:rPr>
                <a:t>IMF 1;   iteration 0</a:t>
              </a:r>
              <a:endPara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322" name="Oval 55"/>
            <p:cNvSpPr>
              <a:spLocks noChangeAspect="1" noChangeArrowheads="1"/>
            </p:cNvSpPr>
            <p:nvPr/>
          </p:nvSpPr>
          <p:spPr bwMode="auto">
            <a:xfrm>
              <a:off x="1233" y="1124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323" name="Oval 56"/>
            <p:cNvSpPr>
              <a:spLocks noChangeAspect="1" noChangeArrowheads="1"/>
            </p:cNvSpPr>
            <p:nvPr/>
          </p:nvSpPr>
          <p:spPr bwMode="auto">
            <a:xfrm>
              <a:off x="1436" y="976"/>
              <a:ext cx="38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324" name="Oval 57"/>
            <p:cNvSpPr>
              <a:spLocks noChangeAspect="1" noChangeArrowheads="1"/>
            </p:cNvSpPr>
            <p:nvPr/>
          </p:nvSpPr>
          <p:spPr bwMode="auto">
            <a:xfrm>
              <a:off x="1572" y="1192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325" name="Oval 58"/>
            <p:cNvSpPr>
              <a:spLocks noChangeAspect="1" noChangeArrowheads="1"/>
            </p:cNvSpPr>
            <p:nvPr/>
          </p:nvSpPr>
          <p:spPr bwMode="auto">
            <a:xfrm>
              <a:off x="1751" y="1032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326" name="Oval 59"/>
            <p:cNvSpPr>
              <a:spLocks noChangeAspect="1" noChangeArrowheads="1"/>
            </p:cNvSpPr>
            <p:nvPr/>
          </p:nvSpPr>
          <p:spPr bwMode="auto">
            <a:xfrm>
              <a:off x="1862" y="1032"/>
              <a:ext cx="38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327" name="Oval 60"/>
            <p:cNvSpPr>
              <a:spLocks noChangeAspect="1" noChangeArrowheads="1"/>
            </p:cNvSpPr>
            <p:nvPr/>
          </p:nvSpPr>
          <p:spPr bwMode="auto">
            <a:xfrm>
              <a:off x="1998" y="1260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328" name="Oval 61"/>
            <p:cNvSpPr>
              <a:spLocks noChangeAspect="1" noChangeArrowheads="1"/>
            </p:cNvSpPr>
            <p:nvPr/>
          </p:nvSpPr>
          <p:spPr bwMode="auto">
            <a:xfrm>
              <a:off x="2109" y="927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329" name="Oval 62"/>
            <p:cNvSpPr>
              <a:spLocks noChangeAspect="1" noChangeArrowheads="1"/>
            </p:cNvSpPr>
            <p:nvPr/>
          </p:nvSpPr>
          <p:spPr bwMode="auto">
            <a:xfrm>
              <a:off x="2220" y="1192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330" name="Oval 63"/>
            <p:cNvSpPr>
              <a:spLocks noChangeAspect="1" noChangeArrowheads="1"/>
            </p:cNvSpPr>
            <p:nvPr/>
          </p:nvSpPr>
          <p:spPr bwMode="auto">
            <a:xfrm>
              <a:off x="2356" y="1204"/>
              <a:ext cx="37" cy="3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331" name="Oval 64"/>
            <p:cNvSpPr>
              <a:spLocks noChangeAspect="1" noChangeArrowheads="1"/>
            </p:cNvSpPr>
            <p:nvPr/>
          </p:nvSpPr>
          <p:spPr bwMode="auto">
            <a:xfrm>
              <a:off x="2449" y="896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332" name="Oval 65"/>
            <p:cNvSpPr>
              <a:spLocks noChangeAspect="1" noChangeArrowheads="1"/>
            </p:cNvSpPr>
            <p:nvPr/>
          </p:nvSpPr>
          <p:spPr bwMode="auto">
            <a:xfrm>
              <a:off x="2535" y="1180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333" name="Oval 66"/>
            <p:cNvSpPr>
              <a:spLocks noChangeAspect="1" noChangeArrowheads="1"/>
            </p:cNvSpPr>
            <p:nvPr/>
          </p:nvSpPr>
          <p:spPr bwMode="auto">
            <a:xfrm>
              <a:off x="2646" y="1242"/>
              <a:ext cx="37" cy="3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334" name="Oval 67"/>
            <p:cNvSpPr>
              <a:spLocks noChangeAspect="1" noChangeArrowheads="1"/>
            </p:cNvSpPr>
            <p:nvPr/>
          </p:nvSpPr>
          <p:spPr bwMode="auto">
            <a:xfrm>
              <a:off x="2739" y="927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335" name="Oval 68"/>
            <p:cNvSpPr>
              <a:spLocks noChangeAspect="1" noChangeArrowheads="1"/>
            </p:cNvSpPr>
            <p:nvPr/>
          </p:nvSpPr>
          <p:spPr bwMode="auto">
            <a:xfrm>
              <a:off x="2831" y="1020"/>
              <a:ext cx="37" cy="3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336" name="Oval 69"/>
            <p:cNvSpPr>
              <a:spLocks noChangeAspect="1" noChangeArrowheads="1"/>
            </p:cNvSpPr>
            <p:nvPr/>
          </p:nvSpPr>
          <p:spPr bwMode="auto">
            <a:xfrm>
              <a:off x="2918" y="1291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337" name="Oval 70"/>
            <p:cNvSpPr>
              <a:spLocks noChangeAspect="1" noChangeArrowheads="1"/>
            </p:cNvSpPr>
            <p:nvPr/>
          </p:nvSpPr>
          <p:spPr bwMode="auto">
            <a:xfrm>
              <a:off x="3010" y="1106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338" name="Oval 71"/>
            <p:cNvSpPr>
              <a:spLocks noChangeAspect="1" noChangeArrowheads="1"/>
            </p:cNvSpPr>
            <p:nvPr/>
          </p:nvSpPr>
          <p:spPr bwMode="auto">
            <a:xfrm>
              <a:off x="3097" y="964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339" name="Oval 72"/>
            <p:cNvSpPr>
              <a:spLocks noChangeAspect="1" noChangeArrowheads="1"/>
            </p:cNvSpPr>
            <p:nvPr/>
          </p:nvSpPr>
          <p:spPr bwMode="auto">
            <a:xfrm>
              <a:off x="3164" y="1087"/>
              <a:ext cx="38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340" name="Oval 73"/>
            <p:cNvSpPr>
              <a:spLocks noChangeAspect="1" noChangeArrowheads="1"/>
            </p:cNvSpPr>
            <p:nvPr/>
          </p:nvSpPr>
          <p:spPr bwMode="auto">
            <a:xfrm>
              <a:off x="3257" y="1322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341" name="Oval 74"/>
            <p:cNvSpPr>
              <a:spLocks noChangeAspect="1" noChangeArrowheads="1"/>
            </p:cNvSpPr>
            <p:nvPr/>
          </p:nvSpPr>
          <p:spPr bwMode="auto">
            <a:xfrm>
              <a:off x="3325" y="1130"/>
              <a:ext cx="37" cy="3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342" name="Oval 75"/>
            <p:cNvSpPr>
              <a:spLocks noChangeAspect="1" noChangeArrowheads="1"/>
            </p:cNvSpPr>
            <p:nvPr/>
          </p:nvSpPr>
          <p:spPr bwMode="auto">
            <a:xfrm>
              <a:off x="3412" y="958"/>
              <a:ext cx="36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343" name="Oval 76"/>
            <p:cNvSpPr>
              <a:spLocks noChangeAspect="1" noChangeArrowheads="1"/>
            </p:cNvSpPr>
            <p:nvPr/>
          </p:nvSpPr>
          <p:spPr bwMode="auto">
            <a:xfrm>
              <a:off x="3479" y="1063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344" name="Oval 77"/>
            <p:cNvSpPr>
              <a:spLocks noChangeAspect="1" noChangeArrowheads="1"/>
            </p:cNvSpPr>
            <p:nvPr/>
          </p:nvSpPr>
          <p:spPr bwMode="auto">
            <a:xfrm>
              <a:off x="3547" y="1285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345" name="Oval 78"/>
            <p:cNvSpPr>
              <a:spLocks noChangeAspect="1" noChangeArrowheads="1"/>
            </p:cNvSpPr>
            <p:nvPr/>
          </p:nvSpPr>
          <p:spPr bwMode="auto">
            <a:xfrm>
              <a:off x="3615" y="1266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346" name="Oval 79"/>
            <p:cNvSpPr>
              <a:spLocks noChangeAspect="1" noChangeArrowheads="1"/>
            </p:cNvSpPr>
            <p:nvPr/>
          </p:nvSpPr>
          <p:spPr bwMode="auto">
            <a:xfrm>
              <a:off x="3702" y="1020"/>
              <a:ext cx="36" cy="3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347" name="Oval 80"/>
            <p:cNvSpPr>
              <a:spLocks noChangeAspect="1" noChangeArrowheads="1"/>
            </p:cNvSpPr>
            <p:nvPr/>
          </p:nvSpPr>
          <p:spPr bwMode="auto">
            <a:xfrm>
              <a:off x="3751" y="1026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348" name="Freeform 81"/>
            <p:cNvSpPr>
              <a:spLocks noChangeAspect="1"/>
            </p:cNvSpPr>
            <p:nvPr/>
          </p:nvSpPr>
          <p:spPr bwMode="auto">
            <a:xfrm>
              <a:off x="1140" y="915"/>
              <a:ext cx="2672" cy="425"/>
            </a:xfrm>
            <a:custGeom>
              <a:avLst/>
              <a:gdLst>
                <a:gd name="T0" fmla="*/ 0 w 6680"/>
                <a:gd name="T1" fmla="*/ 0 h 1063"/>
                <a:gd name="T2" fmla="*/ 0 w 6680"/>
                <a:gd name="T3" fmla="*/ 0 h 1063"/>
                <a:gd name="T4" fmla="*/ 0 w 6680"/>
                <a:gd name="T5" fmla="*/ 0 h 1063"/>
                <a:gd name="T6" fmla="*/ 0 w 6680"/>
                <a:gd name="T7" fmla="*/ 0 h 1063"/>
                <a:gd name="T8" fmla="*/ 0 w 6680"/>
                <a:gd name="T9" fmla="*/ 0 h 1063"/>
                <a:gd name="T10" fmla="*/ 0 w 6680"/>
                <a:gd name="T11" fmla="*/ 0 h 1063"/>
                <a:gd name="T12" fmla="*/ 0 w 6680"/>
                <a:gd name="T13" fmla="*/ 0 h 1063"/>
                <a:gd name="T14" fmla="*/ 0 w 6680"/>
                <a:gd name="T15" fmla="*/ 0 h 1063"/>
                <a:gd name="T16" fmla="*/ 0 w 6680"/>
                <a:gd name="T17" fmla="*/ 0 h 1063"/>
                <a:gd name="T18" fmla="*/ 0 w 6680"/>
                <a:gd name="T19" fmla="*/ 0 h 1063"/>
                <a:gd name="T20" fmla="*/ 0 w 6680"/>
                <a:gd name="T21" fmla="*/ 0 h 1063"/>
                <a:gd name="T22" fmla="*/ 0 w 6680"/>
                <a:gd name="T23" fmla="*/ 0 h 1063"/>
                <a:gd name="T24" fmla="*/ 0 w 6680"/>
                <a:gd name="T25" fmla="*/ 0 h 1063"/>
                <a:gd name="T26" fmla="*/ 0 w 6680"/>
                <a:gd name="T27" fmla="*/ 0 h 1063"/>
                <a:gd name="T28" fmla="*/ 0 w 6680"/>
                <a:gd name="T29" fmla="*/ 0 h 1063"/>
                <a:gd name="T30" fmla="*/ 0 w 6680"/>
                <a:gd name="T31" fmla="*/ 0 h 1063"/>
                <a:gd name="T32" fmla="*/ 0 w 6680"/>
                <a:gd name="T33" fmla="*/ 0 h 1063"/>
                <a:gd name="T34" fmla="*/ 0 w 6680"/>
                <a:gd name="T35" fmla="*/ 0 h 1063"/>
                <a:gd name="T36" fmla="*/ 0 w 6680"/>
                <a:gd name="T37" fmla="*/ 0 h 1063"/>
                <a:gd name="T38" fmla="*/ 0 w 6680"/>
                <a:gd name="T39" fmla="*/ 0 h 1063"/>
                <a:gd name="T40" fmla="*/ 0 w 6680"/>
                <a:gd name="T41" fmla="*/ 0 h 1063"/>
                <a:gd name="T42" fmla="*/ 0 w 6680"/>
                <a:gd name="T43" fmla="*/ 0 h 1063"/>
                <a:gd name="T44" fmla="*/ 0 w 6680"/>
                <a:gd name="T45" fmla="*/ 0 h 1063"/>
                <a:gd name="T46" fmla="*/ 0 w 6680"/>
                <a:gd name="T47" fmla="*/ 0 h 1063"/>
                <a:gd name="T48" fmla="*/ 0 w 6680"/>
                <a:gd name="T49" fmla="*/ 0 h 1063"/>
                <a:gd name="T50" fmla="*/ 0 w 6680"/>
                <a:gd name="T51" fmla="*/ 0 h 1063"/>
                <a:gd name="T52" fmla="*/ 0 w 6680"/>
                <a:gd name="T53" fmla="*/ 0 h 1063"/>
                <a:gd name="T54" fmla="*/ 0 w 6680"/>
                <a:gd name="T55" fmla="*/ 0 h 1063"/>
                <a:gd name="T56" fmla="*/ 0 w 6680"/>
                <a:gd name="T57" fmla="*/ 0 h 1063"/>
                <a:gd name="T58" fmla="*/ 0 w 6680"/>
                <a:gd name="T59" fmla="*/ 0 h 1063"/>
                <a:gd name="T60" fmla="*/ 0 w 6680"/>
                <a:gd name="T61" fmla="*/ 0 h 1063"/>
                <a:gd name="T62" fmla="*/ 0 w 6680"/>
                <a:gd name="T63" fmla="*/ 0 h 1063"/>
                <a:gd name="T64" fmla="*/ 0 w 6680"/>
                <a:gd name="T65" fmla="*/ 0 h 1063"/>
                <a:gd name="T66" fmla="*/ 0 w 6680"/>
                <a:gd name="T67" fmla="*/ 0 h 1063"/>
                <a:gd name="T68" fmla="*/ 0 w 6680"/>
                <a:gd name="T69" fmla="*/ 0 h 1063"/>
                <a:gd name="T70" fmla="*/ 0 w 6680"/>
                <a:gd name="T71" fmla="*/ 0 h 1063"/>
                <a:gd name="T72" fmla="*/ 0 w 6680"/>
                <a:gd name="T73" fmla="*/ 0 h 1063"/>
                <a:gd name="T74" fmla="*/ 0 w 6680"/>
                <a:gd name="T75" fmla="*/ 0 h 1063"/>
                <a:gd name="T76" fmla="*/ 0 w 6680"/>
                <a:gd name="T77" fmla="*/ 0 h 1063"/>
                <a:gd name="T78" fmla="*/ 0 w 6680"/>
                <a:gd name="T79" fmla="*/ 0 h 1063"/>
                <a:gd name="T80" fmla="*/ 0 w 6680"/>
                <a:gd name="T81" fmla="*/ 0 h 1063"/>
                <a:gd name="T82" fmla="*/ 0 w 6680"/>
                <a:gd name="T83" fmla="*/ 0 h 1063"/>
                <a:gd name="T84" fmla="*/ 0 w 6680"/>
                <a:gd name="T85" fmla="*/ 0 h 1063"/>
                <a:gd name="T86" fmla="*/ 0 w 6680"/>
                <a:gd name="T87" fmla="*/ 0 h 1063"/>
                <a:gd name="T88" fmla="*/ 0 w 6680"/>
                <a:gd name="T89" fmla="*/ 0 h 1063"/>
                <a:gd name="T90" fmla="*/ 0 w 6680"/>
                <a:gd name="T91" fmla="*/ 0 h 1063"/>
                <a:gd name="T92" fmla="*/ 0 w 6680"/>
                <a:gd name="T93" fmla="*/ 0 h 1063"/>
                <a:gd name="T94" fmla="*/ 0 w 6680"/>
                <a:gd name="T95" fmla="*/ 0 h 1063"/>
                <a:gd name="T96" fmla="*/ 0 w 6680"/>
                <a:gd name="T97" fmla="*/ 0 h 1063"/>
                <a:gd name="T98" fmla="*/ 0 w 6680"/>
                <a:gd name="T99" fmla="*/ 0 h 1063"/>
                <a:gd name="T100" fmla="*/ 0 w 6680"/>
                <a:gd name="T101" fmla="*/ 0 h 1063"/>
                <a:gd name="T102" fmla="*/ 0 w 6680"/>
                <a:gd name="T103" fmla="*/ 0 h 1063"/>
                <a:gd name="T104" fmla="*/ 0 w 6680"/>
                <a:gd name="T105" fmla="*/ 0 h 1063"/>
                <a:gd name="T106" fmla="*/ 0 w 6680"/>
                <a:gd name="T107" fmla="*/ 0 h 1063"/>
                <a:gd name="T108" fmla="*/ 0 w 6680"/>
                <a:gd name="T109" fmla="*/ 0 h 1063"/>
                <a:gd name="T110" fmla="*/ 0 w 6680"/>
                <a:gd name="T111" fmla="*/ 0 h 1063"/>
                <a:gd name="T112" fmla="*/ 0 w 6680"/>
                <a:gd name="T113" fmla="*/ 0 h 1063"/>
                <a:gd name="T114" fmla="*/ 0 w 6680"/>
                <a:gd name="T115" fmla="*/ 0 h 1063"/>
                <a:gd name="T116" fmla="*/ 0 w 6680"/>
                <a:gd name="T117" fmla="*/ 0 h 1063"/>
                <a:gd name="T118" fmla="*/ 0 w 6680"/>
                <a:gd name="T119" fmla="*/ 0 h 106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680"/>
                <a:gd name="T181" fmla="*/ 0 h 1063"/>
                <a:gd name="T182" fmla="*/ 6680 w 6680"/>
                <a:gd name="T183" fmla="*/ 1063 h 106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680" h="1063">
                  <a:moveTo>
                    <a:pt x="0" y="786"/>
                  </a:moveTo>
                  <a:lnTo>
                    <a:pt x="62" y="786"/>
                  </a:lnTo>
                  <a:lnTo>
                    <a:pt x="108" y="755"/>
                  </a:lnTo>
                  <a:lnTo>
                    <a:pt x="170" y="709"/>
                  </a:lnTo>
                  <a:lnTo>
                    <a:pt x="231" y="647"/>
                  </a:lnTo>
                  <a:lnTo>
                    <a:pt x="278" y="570"/>
                  </a:lnTo>
                  <a:lnTo>
                    <a:pt x="339" y="493"/>
                  </a:lnTo>
                  <a:lnTo>
                    <a:pt x="386" y="416"/>
                  </a:lnTo>
                  <a:lnTo>
                    <a:pt x="447" y="339"/>
                  </a:lnTo>
                  <a:lnTo>
                    <a:pt x="509" y="262"/>
                  </a:lnTo>
                  <a:lnTo>
                    <a:pt x="555" y="216"/>
                  </a:lnTo>
                  <a:lnTo>
                    <a:pt x="617" y="169"/>
                  </a:lnTo>
                  <a:lnTo>
                    <a:pt x="679" y="154"/>
                  </a:lnTo>
                  <a:lnTo>
                    <a:pt x="725" y="154"/>
                  </a:lnTo>
                  <a:lnTo>
                    <a:pt x="787" y="200"/>
                  </a:lnTo>
                  <a:lnTo>
                    <a:pt x="848" y="277"/>
                  </a:lnTo>
                  <a:lnTo>
                    <a:pt x="895" y="370"/>
                  </a:lnTo>
                  <a:lnTo>
                    <a:pt x="956" y="478"/>
                  </a:lnTo>
                  <a:lnTo>
                    <a:pt x="1003" y="585"/>
                  </a:lnTo>
                  <a:lnTo>
                    <a:pt x="1064" y="678"/>
                  </a:lnTo>
                  <a:lnTo>
                    <a:pt x="1126" y="740"/>
                  </a:lnTo>
                  <a:lnTo>
                    <a:pt x="1172" y="755"/>
                  </a:lnTo>
                  <a:lnTo>
                    <a:pt x="1234" y="755"/>
                  </a:lnTo>
                  <a:lnTo>
                    <a:pt x="1296" y="709"/>
                  </a:lnTo>
                  <a:lnTo>
                    <a:pt x="1342" y="663"/>
                  </a:lnTo>
                  <a:lnTo>
                    <a:pt x="1404" y="585"/>
                  </a:lnTo>
                  <a:lnTo>
                    <a:pt x="1466" y="508"/>
                  </a:lnTo>
                  <a:lnTo>
                    <a:pt x="1512" y="416"/>
                  </a:lnTo>
                  <a:lnTo>
                    <a:pt x="1574" y="339"/>
                  </a:lnTo>
                  <a:lnTo>
                    <a:pt x="1635" y="277"/>
                  </a:lnTo>
                  <a:lnTo>
                    <a:pt x="1682" y="246"/>
                  </a:lnTo>
                  <a:lnTo>
                    <a:pt x="1743" y="231"/>
                  </a:lnTo>
                  <a:lnTo>
                    <a:pt x="1790" y="262"/>
                  </a:lnTo>
                  <a:lnTo>
                    <a:pt x="1851" y="339"/>
                  </a:lnTo>
                  <a:lnTo>
                    <a:pt x="1913" y="462"/>
                  </a:lnTo>
                  <a:lnTo>
                    <a:pt x="1959" y="601"/>
                  </a:lnTo>
                  <a:lnTo>
                    <a:pt x="2021" y="755"/>
                  </a:lnTo>
                  <a:lnTo>
                    <a:pt x="2083" y="878"/>
                  </a:lnTo>
                  <a:lnTo>
                    <a:pt x="2129" y="940"/>
                  </a:lnTo>
                  <a:lnTo>
                    <a:pt x="2191" y="909"/>
                  </a:lnTo>
                  <a:lnTo>
                    <a:pt x="2252" y="770"/>
                  </a:lnTo>
                  <a:lnTo>
                    <a:pt x="2299" y="585"/>
                  </a:lnTo>
                  <a:lnTo>
                    <a:pt x="2360" y="370"/>
                  </a:lnTo>
                  <a:lnTo>
                    <a:pt x="2407" y="185"/>
                  </a:lnTo>
                  <a:lnTo>
                    <a:pt x="2468" y="77"/>
                  </a:lnTo>
                  <a:lnTo>
                    <a:pt x="2530" y="92"/>
                  </a:lnTo>
                  <a:lnTo>
                    <a:pt x="2576" y="200"/>
                  </a:lnTo>
                  <a:lnTo>
                    <a:pt x="2638" y="370"/>
                  </a:lnTo>
                  <a:lnTo>
                    <a:pt x="2700" y="555"/>
                  </a:lnTo>
                  <a:lnTo>
                    <a:pt x="2746" y="740"/>
                  </a:lnTo>
                  <a:lnTo>
                    <a:pt x="2808" y="894"/>
                  </a:lnTo>
                  <a:lnTo>
                    <a:pt x="2870" y="1002"/>
                  </a:lnTo>
                  <a:lnTo>
                    <a:pt x="2916" y="1033"/>
                  </a:lnTo>
                  <a:lnTo>
                    <a:pt x="2978" y="1017"/>
                  </a:lnTo>
                  <a:lnTo>
                    <a:pt x="3024" y="940"/>
                  </a:lnTo>
                  <a:lnTo>
                    <a:pt x="3086" y="770"/>
                  </a:lnTo>
                  <a:lnTo>
                    <a:pt x="3147" y="539"/>
                  </a:lnTo>
                  <a:lnTo>
                    <a:pt x="3194" y="293"/>
                  </a:lnTo>
                  <a:lnTo>
                    <a:pt x="3255" y="77"/>
                  </a:lnTo>
                  <a:lnTo>
                    <a:pt x="3317" y="0"/>
                  </a:lnTo>
                  <a:lnTo>
                    <a:pt x="3363" y="61"/>
                  </a:lnTo>
                  <a:lnTo>
                    <a:pt x="3425" y="231"/>
                  </a:lnTo>
                  <a:lnTo>
                    <a:pt x="3487" y="478"/>
                  </a:lnTo>
                  <a:lnTo>
                    <a:pt x="3533" y="709"/>
                  </a:lnTo>
                  <a:lnTo>
                    <a:pt x="3595" y="878"/>
                  </a:lnTo>
                  <a:lnTo>
                    <a:pt x="3656" y="986"/>
                  </a:lnTo>
                  <a:lnTo>
                    <a:pt x="3703" y="1017"/>
                  </a:lnTo>
                  <a:lnTo>
                    <a:pt x="3764" y="986"/>
                  </a:lnTo>
                  <a:lnTo>
                    <a:pt x="3811" y="863"/>
                  </a:lnTo>
                  <a:lnTo>
                    <a:pt x="3872" y="678"/>
                  </a:lnTo>
                  <a:lnTo>
                    <a:pt x="3934" y="447"/>
                  </a:lnTo>
                  <a:lnTo>
                    <a:pt x="3980" y="231"/>
                  </a:lnTo>
                  <a:lnTo>
                    <a:pt x="4042" y="77"/>
                  </a:lnTo>
                  <a:lnTo>
                    <a:pt x="4104" y="15"/>
                  </a:lnTo>
                  <a:lnTo>
                    <a:pt x="4150" y="46"/>
                  </a:lnTo>
                  <a:lnTo>
                    <a:pt x="4212" y="138"/>
                  </a:lnTo>
                  <a:lnTo>
                    <a:pt x="4274" y="308"/>
                  </a:lnTo>
                  <a:lnTo>
                    <a:pt x="4320" y="524"/>
                  </a:lnTo>
                  <a:lnTo>
                    <a:pt x="4382" y="724"/>
                  </a:lnTo>
                  <a:lnTo>
                    <a:pt x="4428" y="909"/>
                  </a:lnTo>
                  <a:lnTo>
                    <a:pt x="4490" y="986"/>
                  </a:lnTo>
                  <a:lnTo>
                    <a:pt x="4551" y="971"/>
                  </a:lnTo>
                  <a:lnTo>
                    <a:pt x="4598" y="863"/>
                  </a:lnTo>
                  <a:lnTo>
                    <a:pt x="4659" y="693"/>
                  </a:lnTo>
                  <a:lnTo>
                    <a:pt x="4721" y="524"/>
                  </a:lnTo>
                  <a:lnTo>
                    <a:pt x="4767" y="370"/>
                  </a:lnTo>
                  <a:lnTo>
                    <a:pt x="4829" y="246"/>
                  </a:lnTo>
                  <a:lnTo>
                    <a:pt x="4891" y="185"/>
                  </a:lnTo>
                  <a:lnTo>
                    <a:pt x="4937" y="169"/>
                  </a:lnTo>
                  <a:lnTo>
                    <a:pt x="4999" y="216"/>
                  </a:lnTo>
                  <a:lnTo>
                    <a:pt x="5045" y="323"/>
                  </a:lnTo>
                  <a:lnTo>
                    <a:pt x="5107" y="478"/>
                  </a:lnTo>
                  <a:lnTo>
                    <a:pt x="5168" y="678"/>
                  </a:lnTo>
                  <a:lnTo>
                    <a:pt x="5215" y="878"/>
                  </a:lnTo>
                  <a:lnTo>
                    <a:pt x="5276" y="1033"/>
                  </a:lnTo>
                  <a:lnTo>
                    <a:pt x="5338" y="1063"/>
                  </a:lnTo>
                  <a:lnTo>
                    <a:pt x="5384" y="971"/>
                  </a:lnTo>
                  <a:lnTo>
                    <a:pt x="5446" y="786"/>
                  </a:lnTo>
                  <a:lnTo>
                    <a:pt x="5508" y="585"/>
                  </a:lnTo>
                  <a:lnTo>
                    <a:pt x="5554" y="401"/>
                  </a:lnTo>
                  <a:lnTo>
                    <a:pt x="5616" y="277"/>
                  </a:lnTo>
                  <a:lnTo>
                    <a:pt x="5678" y="185"/>
                  </a:lnTo>
                  <a:lnTo>
                    <a:pt x="5724" y="154"/>
                  </a:lnTo>
                  <a:lnTo>
                    <a:pt x="5786" y="185"/>
                  </a:lnTo>
                  <a:lnTo>
                    <a:pt x="5832" y="262"/>
                  </a:lnTo>
                  <a:lnTo>
                    <a:pt x="5894" y="416"/>
                  </a:lnTo>
                  <a:lnTo>
                    <a:pt x="5955" y="616"/>
                  </a:lnTo>
                  <a:lnTo>
                    <a:pt x="6002" y="817"/>
                  </a:lnTo>
                  <a:lnTo>
                    <a:pt x="6063" y="971"/>
                  </a:lnTo>
                  <a:lnTo>
                    <a:pt x="6125" y="1048"/>
                  </a:lnTo>
                  <a:lnTo>
                    <a:pt x="6171" y="1033"/>
                  </a:lnTo>
                  <a:lnTo>
                    <a:pt x="6233" y="925"/>
                  </a:lnTo>
                  <a:lnTo>
                    <a:pt x="6295" y="770"/>
                  </a:lnTo>
                  <a:lnTo>
                    <a:pt x="6341" y="585"/>
                  </a:lnTo>
                  <a:lnTo>
                    <a:pt x="6403" y="416"/>
                  </a:lnTo>
                  <a:lnTo>
                    <a:pt x="6449" y="308"/>
                  </a:lnTo>
                  <a:lnTo>
                    <a:pt x="6511" y="293"/>
                  </a:lnTo>
                  <a:lnTo>
                    <a:pt x="6572" y="323"/>
                  </a:lnTo>
                  <a:lnTo>
                    <a:pt x="6619" y="354"/>
                  </a:lnTo>
                  <a:lnTo>
                    <a:pt x="6680" y="323"/>
                  </a:lnTo>
                </a:path>
              </a:pathLst>
            </a:custGeom>
            <a:noFill/>
            <a:ln w="1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1269" name="Text Box 82"/>
          <p:cNvSpPr txBox="1">
            <a:spLocks noChangeArrowheads="1"/>
          </p:cNvSpPr>
          <p:nvPr/>
        </p:nvSpPr>
        <p:spPr bwMode="auto">
          <a:xfrm>
            <a:off x="684213" y="3573463"/>
            <a:ext cx="67675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通常使用 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B-spline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，尤其是 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cubic B-spline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來連接</a:t>
            </a:r>
          </a:p>
        </p:txBody>
      </p:sp>
      <p:sp>
        <p:nvSpPr>
          <p:cNvPr id="11270" name="Text Box 84"/>
          <p:cNvSpPr txBox="1">
            <a:spLocks noChangeArrowheads="1"/>
          </p:cNvSpPr>
          <p:nvPr/>
        </p:nvSpPr>
        <p:spPr bwMode="auto">
          <a:xfrm>
            <a:off x="2843213" y="4221163"/>
            <a:ext cx="18716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參考附錄十一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4A4302-F7A8-44DB-B4FA-EFA5369F5929}" type="slidenum"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345</a:t>
            </a:fld>
            <a:endParaRPr lang="en-US" altLang="zh-TW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4321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(Step 4)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Find the local dips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23850" y="908050"/>
            <a:ext cx="4321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(Step 5)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Connect the local dips</a:t>
            </a:r>
          </a:p>
        </p:txBody>
      </p:sp>
      <p:grpSp>
        <p:nvGrpSpPr>
          <p:cNvPr id="12293" name="Group 4"/>
          <p:cNvGrpSpPr>
            <a:grpSpLocks noChangeAspect="1"/>
          </p:cNvGrpSpPr>
          <p:nvPr/>
        </p:nvGrpSpPr>
        <p:grpSpPr bwMode="auto">
          <a:xfrm>
            <a:off x="1403350" y="1628775"/>
            <a:ext cx="6538913" cy="2349500"/>
            <a:chOff x="1056" y="773"/>
            <a:chExt cx="2747" cy="987"/>
          </a:xfrm>
        </p:grpSpPr>
        <p:sp>
          <p:nvSpPr>
            <p:cNvPr id="12298" name="Rectangle 5"/>
            <p:cNvSpPr>
              <a:spLocks noChangeAspect="1" noChangeArrowheads="1"/>
            </p:cNvSpPr>
            <p:nvPr/>
          </p:nvSpPr>
          <p:spPr bwMode="auto">
            <a:xfrm>
              <a:off x="1130" y="872"/>
              <a:ext cx="2672" cy="888"/>
            </a:xfrm>
            <a:prstGeom prst="rect">
              <a:avLst/>
            </a:prstGeom>
            <a:solidFill>
              <a:srgbClr val="FFFFFF"/>
            </a:solidFill>
            <a:ln w="1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299" name="Line 6"/>
            <p:cNvSpPr>
              <a:spLocks noChangeAspect="1" noChangeShapeType="1"/>
            </p:cNvSpPr>
            <p:nvPr/>
          </p:nvSpPr>
          <p:spPr bwMode="auto">
            <a:xfrm>
              <a:off x="1130" y="1760"/>
              <a:ext cx="2672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00" name="Line 7"/>
            <p:cNvSpPr>
              <a:spLocks noChangeAspect="1" noChangeShapeType="1"/>
            </p:cNvSpPr>
            <p:nvPr/>
          </p:nvSpPr>
          <p:spPr bwMode="auto">
            <a:xfrm>
              <a:off x="1130" y="872"/>
              <a:ext cx="2672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01" name="Line 8"/>
            <p:cNvSpPr>
              <a:spLocks noChangeAspect="1" noChangeShapeType="1"/>
            </p:cNvSpPr>
            <p:nvPr/>
          </p:nvSpPr>
          <p:spPr bwMode="auto">
            <a:xfrm flipV="1">
              <a:off x="1130" y="872"/>
              <a:ext cx="1" cy="888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02" name="Line 9"/>
            <p:cNvSpPr>
              <a:spLocks noChangeAspect="1" noChangeShapeType="1"/>
            </p:cNvSpPr>
            <p:nvPr/>
          </p:nvSpPr>
          <p:spPr bwMode="auto">
            <a:xfrm flipV="1">
              <a:off x="3802" y="872"/>
              <a:ext cx="1" cy="888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03" name="Line 10"/>
            <p:cNvSpPr>
              <a:spLocks noChangeAspect="1" noChangeShapeType="1"/>
            </p:cNvSpPr>
            <p:nvPr/>
          </p:nvSpPr>
          <p:spPr bwMode="auto">
            <a:xfrm>
              <a:off x="1130" y="1760"/>
              <a:ext cx="2672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04" name="Line 11"/>
            <p:cNvSpPr>
              <a:spLocks noChangeAspect="1" noChangeShapeType="1"/>
            </p:cNvSpPr>
            <p:nvPr/>
          </p:nvSpPr>
          <p:spPr bwMode="auto">
            <a:xfrm flipV="1">
              <a:off x="1130" y="872"/>
              <a:ext cx="1" cy="888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05" name="Line 12"/>
            <p:cNvSpPr>
              <a:spLocks noChangeAspect="1" noChangeShapeType="1"/>
            </p:cNvSpPr>
            <p:nvPr/>
          </p:nvSpPr>
          <p:spPr bwMode="auto">
            <a:xfrm flipV="1">
              <a:off x="1334" y="1735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06" name="Line 13"/>
            <p:cNvSpPr>
              <a:spLocks noChangeAspect="1" noChangeShapeType="1"/>
            </p:cNvSpPr>
            <p:nvPr/>
          </p:nvSpPr>
          <p:spPr bwMode="auto">
            <a:xfrm>
              <a:off x="1334" y="872"/>
              <a:ext cx="0" cy="24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07" name="Line 14"/>
            <p:cNvSpPr>
              <a:spLocks noChangeAspect="1" noChangeShapeType="1"/>
            </p:cNvSpPr>
            <p:nvPr/>
          </p:nvSpPr>
          <p:spPr bwMode="auto">
            <a:xfrm flipV="1">
              <a:off x="1556" y="1735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08" name="Line 15"/>
            <p:cNvSpPr>
              <a:spLocks noChangeAspect="1" noChangeShapeType="1"/>
            </p:cNvSpPr>
            <p:nvPr/>
          </p:nvSpPr>
          <p:spPr bwMode="auto">
            <a:xfrm>
              <a:off x="1556" y="872"/>
              <a:ext cx="0" cy="24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09" name="Line 16"/>
            <p:cNvSpPr>
              <a:spLocks noChangeAspect="1" noChangeShapeType="1"/>
            </p:cNvSpPr>
            <p:nvPr/>
          </p:nvSpPr>
          <p:spPr bwMode="auto">
            <a:xfrm flipV="1">
              <a:off x="1784" y="1735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10" name="Line 17"/>
            <p:cNvSpPr>
              <a:spLocks noChangeAspect="1" noChangeShapeType="1"/>
            </p:cNvSpPr>
            <p:nvPr/>
          </p:nvSpPr>
          <p:spPr bwMode="auto">
            <a:xfrm>
              <a:off x="1784" y="872"/>
              <a:ext cx="1" cy="24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11" name="Line 18"/>
            <p:cNvSpPr>
              <a:spLocks noChangeAspect="1" noChangeShapeType="1"/>
            </p:cNvSpPr>
            <p:nvPr/>
          </p:nvSpPr>
          <p:spPr bwMode="auto">
            <a:xfrm flipV="1">
              <a:off x="2007" y="1735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12" name="Line 19"/>
            <p:cNvSpPr>
              <a:spLocks noChangeAspect="1" noChangeShapeType="1"/>
            </p:cNvSpPr>
            <p:nvPr/>
          </p:nvSpPr>
          <p:spPr bwMode="auto">
            <a:xfrm>
              <a:off x="2007" y="872"/>
              <a:ext cx="0" cy="24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13" name="Line 20"/>
            <p:cNvSpPr>
              <a:spLocks noChangeAspect="1" noChangeShapeType="1"/>
            </p:cNvSpPr>
            <p:nvPr/>
          </p:nvSpPr>
          <p:spPr bwMode="auto">
            <a:xfrm flipV="1">
              <a:off x="2229" y="1735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14" name="Line 21"/>
            <p:cNvSpPr>
              <a:spLocks noChangeAspect="1" noChangeShapeType="1"/>
            </p:cNvSpPr>
            <p:nvPr/>
          </p:nvSpPr>
          <p:spPr bwMode="auto">
            <a:xfrm>
              <a:off x="2229" y="872"/>
              <a:ext cx="0" cy="24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15" name="Line 22"/>
            <p:cNvSpPr>
              <a:spLocks noChangeAspect="1" noChangeShapeType="1"/>
            </p:cNvSpPr>
            <p:nvPr/>
          </p:nvSpPr>
          <p:spPr bwMode="auto">
            <a:xfrm flipV="1">
              <a:off x="2457" y="1735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16" name="Line 23"/>
            <p:cNvSpPr>
              <a:spLocks noChangeAspect="1" noChangeShapeType="1"/>
            </p:cNvSpPr>
            <p:nvPr/>
          </p:nvSpPr>
          <p:spPr bwMode="auto">
            <a:xfrm>
              <a:off x="2457" y="872"/>
              <a:ext cx="1" cy="24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17" name="Line 24"/>
            <p:cNvSpPr>
              <a:spLocks noChangeAspect="1" noChangeShapeType="1"/>
            </p:cNvSpPr>
            <p:nvPr/>
          </p:nvSpPr>
          <p:spPr bwMode="auto">
            <a:xfrm flipV="1">
              <a:off x="2679" y="1735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18" name="Line 25"/>
            <p:cNvSpPr>
              <a:spLocks noChangeAspect="1" noChangeShapeType="1"/>
            </p:cNvSpPr>
            <p:nvPr/>
          </p:nvSpPr>
          <p:spPr bwMode="auto">
            <a:xfrm>
              <a:off x="2679" y="872"/>
              <a:ext cx="1" cy="24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19" name="Line 26"/>
            <p:cNvSpPr>
              <a:spLocks noChangeAspect="1" noChangeShapeType="1"/>
            </p:cNvSpPr>
            <p:nvPr/>
          </p:nvSpPr>
          <p:spPr bwMode="auto">
            <a:xfrm flipV="1">
              <a:off x="2902" y="1735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20" name="Line 27"/>
            <p:cNvSpPr>
              <a:spLocks noChangeAspect="1" noChangeShapeType="1"/>
            </p:cNvSpPr>
            <p:nvPr/>
          </p:nvSpPr>
          <p:spPr bwMode="auto">
            <a:xfrm>
              <a:off x="2902" y="872"/>
              <a:ext cx="0" cy="24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21" name="Line 28"/>
            <p:cNvSpPr>
              <a:spLocks noChangeAspect="1" noChangeShapeType="1"/>
            </p:cNvSpPr>
            <p:nvPr/>
          </p:nvSpPr>
          <p:spPr bwMode="auto">
            <a:xfrm flipV="1">
              <a:off x="3130" y="1735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22" name="Line 29"/>
            <p:cNvSpPr>
              <a:spLocks noChangeAspect="1" noChangeShapeType="1"/>
            </p:cNvSpPr>
            <p:nvPr/>
          </p:nvSpPr>
          <p:spPr bwMode="auto">
            <a:xfrm>
              <a:off x="3130" y="872"/>
              <a:ext cx="0" cy="24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23" name="Line 30"/>
            <p:cNvSpPr>
              <a:spLocks noChangeAspect="1" noChangeShapeType="1"/>
            </p:cNvSpPr>
            <p:nvPr/>
          </p:nvSpPr>
          <p:spPr bwMode="auto">
            <a:xfrm flipV="1">
              <a:off x="3352" y="1735"/>
              <a:ext cx="0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24" name="Line 31"/>
            <p:cNvSpPr>
              <a:spLocks noChangeAspect="1" noChangeShapeType="1"/>
            </p:cNvSpPr>
            <p:nvPr/>
          </p:nvSpPr>
          <p:spPr bwMode="auto">
            <a:xfrm>
              <a:off x="3352" y="872"/>
              <a:ext cx="0" cy="24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25" name="Line 32"/>
            <p:cNvSpPr>
              <a:spLocks noChangeAspect="1" noChangeShapeType="1"/>
            </p:cNvSpPr>
            <p:nvPr/>
          </p:nvSpPr>
          <p:spPr bwMode="auto">
            <a:xfrm flipV="1">
              <a:off x="3580" y="1735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26" name="Line 33"/>
            <p:cNvSpPr>
              <a:spLocks noChangeAspect="1" noChangeShapeType="1"/>
            </p:cNvSpPr>
            <p:nvPr/>
          </p:nvSpPr>
          <p:spPr bwMode="auto">
            <a:xfrm>
              <a:off x="3580" y="872"/>
              <a:ext cx="1" cy="24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27" name="Line 34"/>
            <p:cNvSpPr>
              <a:spLocks noChangeAspect="1" noChangeShapeType="1"/>
            </p:cNvSpPr>
            <p:nvPr/>
          </p:nvSpPr>
          <p:spPr bwMode="auto">
            <a:xfrm flipV="1">
              <a:off x="3802" y="1735"/>
              <a:ext cx="1" cy="2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28" name="Line 35"/>
            <p:cNvSpPr>
              <a:spLocks noChangeAspect="1" noChangeShapeType="1"/>
            </p:cNvSpPr>
            <p:nvPr/>
          </p:nvSpPr>
          <p:spPr bwMode="auto">
            <a:xfrm>
              <a:off x="3802" y="872"/>
              <a:ext cx="1" cy="24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29" name="Line 36"/>
            <p:cNvSpPr>
              <a:spLocks noChangeAspect="1" noChangeShapeType="1"/>
            </p:cNvSpPr>
            <p:nvPr/>
          </p:nvSpPr>
          <p:spPr bwMode="auto">
            <a:xfrm>
              <a:off x="1130" y="1716"/>
              <a:ext cx="25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30" name="Line 37"/>
            <p:cNvSpPr>
              <a:spLocks noChangeAspect="1" noChangeShapeType="1"/>
            </p:cNvSpPr>
            <p:nvPr/>
          </p:nvSpPr>
          <p:spPr bwMode="auto">
            <a:xfrm flipH="1">
              <a:off x="3778" y="1716"/>
              <a:ext cx="24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31" name="Line 38"/>
            <p:cNvSpPr>
              <a:spLocks noChangeAspect="1" noChangeShapeType="1"/>
            </p:cNvSpPr>
            <p:nvPr/>
          </p:nvSpPr>
          <p:spPr bwMode="auto">
            <a:xfrm>
              <a:off x="1130" y="1519"/>
              <a:ext cx="25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32" name="Line 39"/>
            <p:cNvSpPr>
              <a:spLocks noChangeAspect="1" noChangeShapeType="1"/>
            </p:cNvSpPr>
            <p:nvPr/>
          </p:nvSpPr>
          <p:spPr bwMode="auto">
            <a:xfrm flipH="1">
              <a:off x="3778" y="1519"/>
              <a:ext cx="24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33" name="Rectangle 40"/>
            <p:cNvSpPr>
              <a:spLocks noChangeAspect="1" noChangeArrowheads="1"/>
            </p:cNvSpPr>
            <p:nvPr/>
          </p:nvSpPr>
          <p:spPr bwMode="auto">
            <a:xfrm>
              <a:off x="1056" y="1476"/>
              <a:ext cx="38" cy="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800">
                  <a:solidFill>
                    <a:srgbClr val="000000"/>
                  </a:solidFill>
                  <a:latin typeface="Helvetica" panose="020B0604020202020204" pitchFamily="34" charset="0"/>
                </a:rPr>
                <a:t>-1</a:t>
              </a:r>
              <a:endPara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34" name="Line 41"/>
            <p:cNvSpPr>
              <a:spLocks noChangeAspect="1" noChangeShapeType="1"/>
            </p:cNvSpPr>
            <p:nvPr/>
          </p:nvSpPr>
          <p:spPr bwMode="auto">
            <a:xfrm>
              <a:off x="1130" y="1316"/>
              <a:ext cx="25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35" name="Line 42"/>
            <p:cNvSpPr>
              <a:spLocks noChangeAspect="1" noChangeShapeType="1"/>
            </p:cNvSpPr>
            <p:nvPr/>
          </p:nvSpPr>
          <p:spPr bwMode="auto">
            <a:xfrm flipH="1">
              <a:off x="3778" y="1316"/>
              <a:ext cx="24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36" name="Rectangle 43"/>
            <p:cNvSpPr>
              <a:spLocks noChangeAspect="1" noChangeArrowheads="1"/>
            </p:cNvSpPr>
            <p:nvPr/>
          </p:nvSpPr>
          <p:spPr bwMode="auto">
            <a:xfrm>
              <a:off x="1075" y="1272"/>
              <a:ext cx="24" cy="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8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37" name="Line 44"/>
            <p:cNvSpPr>
              <a:spLocks noChangeAspect="1" noChangeShapeType="1"/>
            </p:cNvSpPr>
            <p:nvPr/>
          </p:nvSpPr>
          <p:spPr bwMode="auto">
            <a:xfrm>
              <a:off x="1130" y="1112"/>
              <a:ext cx="25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38" name="Line 45"/>
            <p:cNvSpPr>
              <a:spLocks noChangeAspect="1" noChangeShapeType="1"/>
            </p:cNvSpPr>
            <p:nvPr/>
          </p:nvSpPr>
          <p:spPr bwMode="auto">
            <a:xfrm flipH="1">
              <a:off x="3778" y="1112"/>
              <a:ext cx="24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39" name="Rectangle 46"/>
            <p:cNvSpPr>
              <a:spLocks noChangeAspect="1" noChangeArrowheads="1"/>
            </p:cNvSpPr>
            <p:nvPr/>
          </p:nvSpPr>
          <p:spPr bwMode="auto">
            <a:xfrm>
              <a:off x="1075" y="1069"/>
              <a:ext cx="24" cy="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8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40" name="Line 47"/>
            <p:cNvSpPr>
              <a:spLocks noChangeAspect="1" noChangeShapeType="1"/>
            </p:cNvSpPr>
            <p:nvPr/>
          </p:nvSpPr>
          <p:spPr bwMode="auto">
            <a:xfrm>
              <a:off x="1130" y="915"/>
              <a:ext cx="25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41" name="Line 48"/>
            <p:cNvSpPr>
              <a:spLocks noChangeAspect="1" noChangeShapeType="1"/>
            </p:cNvSpPr>
            <p:nvPr/>
          </p:nvSpPr>
          <p:spPr bwMode="auto">
            <a:xfrm flipH="1">
              <a:off x="3778" y="915"/>
              <a:ext cx="24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42" name="Rectangle 49"/>
            <p:cNvSpPr>
              <a:spLocks noChangeAspect="1" noChangeArrowheads="1"/>
            </p:cNvSpPr>
            <p:nvPr/>
          </p:nvSpPr>
          <p:spPr bwMode="auto">
            <a:xfrm>
              <a:off x="1075" y="872"/>
              <a:ext cx="24" cy="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800">
                  <a:solidFill>
                    <a:srgbClr val="000000"/>
                  </a:solidFill>
                  <a:latin typeface="Helvetica" panose="020B0604020202020204" pitchFamily="34" charset="0"/>
                </a:rPr>
                <a:t>2</a:t>
              </a:r>
              <a:endPara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43" name="Line 50"/>
            <p:cNvSpPr>
              <a:spLocks noChangeAspect="1" noChangeShapeType="1"/>
            </p:cNvSpPr>
            <p:nvPr/>
          </p:nvSpPr>
          <p:spPr bwMode="auto">
            <a:xfrm>
              <a:off x="1130" y="1760"/>
              <a:ext cx="2672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44" name="Line 51"/>
            <p:cNvSpPr>
              <a:spLocks noChangeAspect="1" noChangeShapeType="1"/>
            </p:cNvSpPr>
            <p:nvPr/>
          </p:nvSpPr>
          <p:spPr bwMode="auto">
            <a:xfrm>
              <a:off x="1130" y="872"/>
              <a:ext cx="2672" cy="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45" name="Line 52"/>
            <p:cNvSpPr>
              <a:spLocks noChangeAspect="1" noChangeShapeType="1"/>
            </p:cNvSpPr>
            <p:nvPr/>
          </p:nvSpPr>
          <p:spPr bwMode="auto">
            <a:xfrm flipV="1">
              <a:off x="3802" y="872"/>
              <a:ext cx="1" cy="888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46" name="Line 53"/>
            <p:cNvSpPr>
              <a:spLocks noChangeAspect="1" noChangeShapeType="1"/>
            </p:cNvSpPr>
            <p:nvPr/>
          </p:nvSpPr>
          <p:spPr bwMode="auto">
            <a:xfrm flipV="1">
              <a:off x="1130" y="872"/>
              <a:ext cx="1" cy="888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47" name="Freeform 54"/>
            <p:cNvSpPr>
              <a:spLocks noChangeAspect="1"/>
            </p:cNvSpPr>
            <p:nvPr/>
          </p:nvSpPr>
          <p:spPr bwMode="auto">
            <a:xfrm>
              <a:off x="1130" y="915"/>
              <a:ext cx="2672" cy="801"/>
            </a:xfrm>
            <a:custGeom>
              <a:avLst/>
              <a:gdLst>
                <a:gd name="T0" fmla="*/ 0 w 6680"/>
                <a:gd name="T1" fmla="*/ 0 h 2004"/>
                <a:gd name="T2" fmla="*/ 0 w 6680"/>
                <a:gd name="T3" fmla="*/ 0 h 2004"/>
                <a:gd name="T4" fmla="*/ 0 w 6680"/>
                <a:gd name="T5" fmla="*/ 0 h 2004"/>
                <a:gd name="T6" fmla="*/ 0 w 6680"/>
                <a:gd name="T7" fmla="*/ 0 h 2004"/>
                <a:gd name="T8" fmla="*/ 0 w 6680"/>
                <a:gd name="T9" fmla="*/ 0 h 2004"/>
                <a:gd name="T10" fmla="*/ 0 w 6680"/>
                <a:gd name="T11" fmla="*/ 0 h 2004"/>
                <a:gd name="T12" fmla="*/ 0 w 6680"/>
                <a:gd name="T13" fmla="*/ 0 h 2004"/>
                <a:gd name="T14" fmla="*/ 0 w 6680"/>
                <a:gd name="T15" fmla="*/ 0 h 2004"/>
                <a:gd name="T16" fmla="*/ 0 w 6680"/>
                <a:gd name="T17" fmla="*/ 0 h 2004"/>
                <a:gd name="T18" fmla="*/ 0 w 6680"/>
                <a:gd name="T19" fmla="*/ 0 h 2004"/>
                <a:gd name="T20" fmla="*/ 0 w 6680"/>
                <a:gd name="T21" fmla="*/ 0 h 2004"/>
                <a:gd name="T22" fmla="*/ 0 w 6680"/>
                <a:gd name="T23" fmla="*/ 0 h 2004"/>
                <a:gd name="T24" fmla="*/ 0 w 6680"/>
                <a:gd name="T25" fmla="*/ 0 h 2004"/>
                <a:gd name="T26" fmla="*/ 0 w 6680"/>
                <a:gd name="T27" fmla="*/ 0 h 2004"/>
                <a:gd name="T28" fmla="*/ 0 w 6680"/>
                <a:gd name="T29" fmla="*/ 0 h 2004"/>
                <a:gd name="T30" fmla="*/ 0 w 6680"/>
                <a:gd name="T31" fmla="*/ 0 h 2004"/>
                <a:gd name="T32" fmla="*/ 0 w 6680"/>
                <a:gd name="T33" fmla="*/ 0 h 2004"/>
                <a:gd name="T34" fmla="*/ 0 w 6680"/>
                <a:gd name="T35" fmla="*/ 0 h 2004"/>
                <a:gd name="T36" fmla="*/ 0 w 6680"/>
                <a:gd name="T37" fmla="*/ 0 h 2004"/>
                <a:gd name="T38" fmla="*/ 0 w 6680"/>
                <a:gd name="T39" fmla="*/ 0 h 2004"/>
                <a:gd name="T40" fmla="*/ 0 w 6680"/>
                <a:gd name="T41" fmla="*/ 0 h 2004"/>
                <a:gd name="T42" fmla="*/ 0 w 6680"/>
                <a:gd name="T43" fmla="*/ 0 h 2004"/>
                <a:gd name="T44" fmla="*/ 0 w 6680"/>
                <a:gd name="T45" fmla="*/ 0 h 2004"/>
                <a:gd name="T46" fmla="*/ 0 w 6680"/>
                <a:gd name="T47" fmla="*/ 0 h 2004"/>
                <a:gd name="T48" fmla="*/ 0 w 6680"/>
                <a:gd name="T49" fmla="*/ 0 h 2004"/>
                <a:gd name="T50" fmla="*/ 0 w 6680"/>
                <a:gd name="T51" fmla="*/ 0 h 2004"/>
                <a:gd name="T52" fmla="*/ 0 w 6680"/>
                <a:gd name="T53" fmla="*/ 0 h 2004"/>
                <a:gd name="T54" fmla="*/ 0 w 6680"/>
                <a:gd name="T55" fmla="*/ 0 h 2004"/>
                <a:gd name="T56" fmla="*/ 0 w 6680"/>
                <a:gd name="T57" fmla="*/ 0 h 2004"/>
                <a:gd name="T58" fmla="*/ 0 w 6680"/>
                <a:gd name="T59" fmla="*/ 0 h 2004"/>
                <a:gd name="T60" fmla="*/ 0 w 6680"/>
                <a:gd name="T61" fmla="*/ 0 h 2004"/>
                <a:gd name="T62" fmla="*/ 0 w 6680"/>
                <a:gd name="T63" fmla="*/ 0 h 2004"/>
                <a:gd name="T64" fmla="*/ 0 w 6680"/>
                <a:gd name="T65" fmla="*/ 0 h 2004"/>
                <a:gd name="T66" fmla="*/ 0 w 6680"/>
                <a:gd name="T67" fmla="*/ 0 h 2004"/>
                <a:gd name="T68" fmla="*/ 0 w 6680"/>
                <a:gd name="T69" fmla="*/ 0 h 2004"/>
                <a:gd name="T70" fmla="*/ 0 w 6680"/>
                <a:gd name="T71" fmla="*/ 0 h 2004"/>
                <a:gd name="T72" fmla="*/ 0 w 6680"/>
                <a:gd name="T73" fmla="*/ 0 h 2004"/>
                <a:gd name="T74" fmla="*/ 0 w 6680"/>
                <a:gd name="T75" fmla="*/ 0 h 2004"/>
                <a:gd name="T76" fmla="*/ 0 w 6680"/>
                <a:gd name="T77" fmla="*/ 0 h 2004"/>
                <a:gd name="T78" fmla="*/ 0 w 6680"/>
                <a:gd name="T79" fmla="*/ 0 h 2004"/>
                <a:gd name="T80" fmla="*/ 0 w 6680"/>
                <a:gd name="T81" fmla="*/ 0 h 2004"/>
                <a:gd name="T82" fmla="*/ 0 w 6680"/>
                <a:gd name="T83" fmla="*/ 0 h 2004"/>
                <a:gd name="T84" fmla="*/ 0 w 6680"/>
                <a:gd name="T85" fmla="*/ 0 h 2004"/>
                <a:gd name="T86" fmla="*/ 0 w 6680"/>
                <a:gd name="T87" fmla="*/ 0 h 2004"/>
                <a:gd name="T88" fmla="*/ 0 w 6680"/>
                <a:gd name="T89" fmla="*/ 0 h 2004"/>
                <a:gd name="T90" fmla="*/ 0 w 6680"/>
                <a:gd name="T91" fmla="*/ 0 h 2004"/>
                <a:gd name="T92" fmla="*/ 0 w 6680"/>
                <a:gd name="T93" fmla="*/ 0 h 2004"/>
                <a:gd name="T94" fmla="*/ 0 w 6680"/>
                <a:gd name="T95" fmla="*/ 0 h 2004"/>
                <a:gd name="T96" fmla="*/ 0 w 6680"/>
                <a:gd name="T97" fmla="*/ 0 h 2004"/>
                <a:gd name="T98" fmla="*/ 0 w 6680"/>
                <a:gd name="T99" fmla="*/ 0 h 2004"/>
                <a:gd name="T100" fmla="*/ 0 w 6680"/>
                <a:gd name="T101" fmla="*/ 0 h 2004"/>
                <a:gd name="T102" fmla="*/ 0 w 6680"/>
                <a:gd name="T103" fmla="*/ 0 h 2004"/>
                <a:gd name="T104" fmla="*/ 0 w 6680"/>
                <a:gd name="T105" fmla="*/ 0 h 2004"/>
                <a:gd name="T106" fmla="*/ 0 w 6680"/>
                <a:gd name="T107" fmla="*/ 0 h 2004"/>
                <a:gd name="T108" fmla="*/ 0 w 6680"/>
                <a:gd name="T109" fmla="*/ 0 h 2004"/>
                <a:gd name="T110" fmla="*/ 0 w 6680"/>
                <a:gd name="T111" fmla="*/ 0 h 2004"/>
                <a:gd name="T112" fmla="*/ 0 w 6680"/>
                <a:gd name="T113" fmla="*/ 0 h 2004"/>
                <a:gd name="T114" fmla="*/ 0 w 6680"/>
                <a:gd name="T115" fmla="*/ 0 h 2004"/>
                <a:gd name="T116" fmla="*/ 0 w 6680"/>
                <a:gd name="T117" fmla="*/ 0 h 2004"/>
                <a:gd name="T118" fmla="*/ 0 w 6680"/>
                <a:gd name="T119" fmla="*/ 0 h 200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680"/>
                <a:gd name="T181" fmla="*/ 0 h 2004"/>
                <a:gd name="T182" fmla="*/ 6680 w 6680"/>
                <a:gd name="T183" fmla="*/ 2004 h 200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680" h="2004">
                  <a:moveTo>
                    <a:pt x="0" y="786"/>
                  </a:moveTo>
                  <a:lnTo>
                    <a:pt x="62" y="940"/>
                  </a:lnTo>
                  <a:lnTo>
                    <a:pt x="108" y="1002"/>
                  </a:lnTo>
                  <a:lnTo>
                    <a:pt x="170" y="909"/>
                  </a:lnTo>
                  <a:lnTo>
                    <a:pt x="231" y="709"/>
                  </a:lnTo>
                  <a:lnTo>
                    <a:pt x="278" y="570"/>
                  </a:lnTo>
                  <a:lnTo>
                    <a:pt x="339" y="632"/>
                  </a:lnTo>
                  <a:lnTo>
                    <a:pt x="386" y="925"/>
                  </a:lnTo>
                  <a:lnTo>
                    <a:pt x="447" y="1402"/>
                  </a:lnTo>
                  <a:lnTo>
                    <a:pt x="509" y="1819"/>
                  </a:lnTo>
                  <a:lnTo>
                    <a:pt x="555" y="1957"/>
                  </a:lnTo>
                  <a:lnTo>
                    <a:pt x="617" y="1711"/>
                  </a:lnTo>
                  <a:lnTo>
                    <a:pt x="679" y="1140"/>
                  </a:lnTo>
                  <a:lnTo>
                    <a:pt x="725" y="539"/>
                  </a:lnTo>
                  <a:lnTo>
                    <a:pt x="787" y="200"/>
                  </a:lnTo>
                  <a:lnTo>
                    <a:pt x="848" y="262"/>
                  </a:lnTo>
                  <a:lnTo>
                    <a:pt x="895" y="616"/>
                  </a:lnTo>
                  <a:lnTo>
                    <a:pt x="956" y="986"/>
                  </a:lnTo>
                  <a:lnTo>
                    <a:pt x="1003" y="1110"/>
                  </a:lnTo>
                  <a:lnTo>
                    <a:pt x="1064" y="955"/>
                  </a:lnTo>
                  <a:lnTo>
                    <a:pt x="1126" y="740"/>
                  </a:lnTo>
                  <a:lnTo>
                    <a:pt x="1172" y="770"/>
                  </a:lnTo>
                  <a:lnTo>
                    <a:pt x="1234" y="1156"/>
                  </a:lnTo>
                  <a:lnTo>
                    <a:pt x="1296" y="1695"/>
                  </a:lnTo>
                  <a:lnTo>
                    <a:pt x="1342" y="1973"/>
                  </a:lnTo>
                  <a:lnTo>
                    <a:pt x="1404" y="1742"/>
                  </a:lnTo>
                  <a:lnTo>
                    <a:pt x="1466" y="1094"/>
                  </a:lnTo>
                  <a:lnTo>
                    <a:pt x="1512" y="508"/>
                  </a:lnTo>
                  <a:lnTo>
                    <a:pt x="1574" y="339"/>
                  </a:lnTo>
                  <a:lnTo>
                    <a:pt x="1635" y="632"/>
                  </a:lnTo>
                  <a:lnTo>
                    <a:pt x="1682" y="955"/>
                  </a:lnTo>
                  <a:lnTo>
                    <a:pt x="1743" y="940"/>
                  </a:lnTo>
                  <a:lnTo>
                    <a:pt x="1790" y="585"/>
                  </a:lnTo>
                  <a:lnTo>
                    <a:pt x="1851" y="339"/>
                  </a:lnTo>
                  <a:lnTo>
                    <a:pt x="1913" y="601"/>
                  </a:lnTo>
                  <a:lnTo>
                    <a:pt x="1959" y="1295"/>
                  </a:lnTo>
                  <a:lnTo>
                    <a:pt x="2021" y="1865"/>
                  </a:lnTo>
                  <a:lnTo>
                    <a:pt x="2083" y="1834"/>
                  </a:lnTo>
                  <a:lnTo>
                    <a:pt x="2129" y="1325"/>
                  </a:lnTo>
                  <a:lnTo>
                    <a:pt x="2191" y="909"/>
                  </a:lnTo>
                  <a:lnTo>
                    <a:pt x="2252" y="1002"/>
                  </a:lnTo>
                  <a:lnTo>
                    <a:pt x="2299" y="1341"/>
                  </a:lnTo>
                  <a:lnTo>
                    <a:pt x="2360" y="1310"/>
                  </a:lnTo>
                  <a:lnTo>
                    <a:pt x="2407" y="693"/>
                  </a:lnTo>
                  <a:lnTo>
                    <a:pt x="2468" y="77"/>
                  </a:lnTo>
                  <a:lnTo>
                    <a:pt x="2530" y="123"/>
                  </a:lnTo>
                  <a:lnTo>
                    <a:pt x="2576" y="755"/>
                  </a:lnTo>
                  <a:lnTo>
                    <a:pt x="2638" y="1233"/>
                  </a:lnTo>
                  <a:lnTo>
                    <a:pt x="2700" y="1094"/>
                  </a:lnTo>
                  <a:lnTo>
                    <a:pt x="2746" y="740"/>
                  </a:lnTo>
                  <a:lnTo>
                    <a:pt x="2808" y="940"/>
                  </a:lnTo>
                  <a:lnTo>
                    <a:pt x="2870" y="1649"/>
                  </a:lnTo>
                  <a:lnTo>
                    <a:pt x="2916" y="2004"/>
                  </a:lnTo>
                  <a:lnTo>
                    <a:pt x="2978" y="1541"/>
                  </a:lnTo>
                  <a:lnTo>
                    <a:pt x="3024" y="848"/>
                  </a:lnTo>
                  <a:lnTo>
                    <a:pt x="3086" y="770"/>
                  </a:lnTo>
                  <a:lnTo>
                    <a:pt x="3147" y="1171"/>
                  </a:lnTo>
                  <a:lnTo>
                    <a:pt x="3194" y="1140"/>
                  </a:lnTo>
                  <a:lnTo>
                    <a:pt x="3255" y="447"/>
                  </a:lnTo>
                  <a:lnTo>
                    <a:pt x="3317" y="0"/>
                  </a:lnTo>
                  <a:lnTo>
                    <a:pt x="3363" y="447"/>
                  </a:lnTo>
                  <a:lnTo>
                    <a:pt x="3425" y="1156"/>
                  </a:lnTo>
                  <a:lnTo>
                    <a:pt x="3487" y="1125"/>
                  </a:lnTo>
                  <a:lnTo>
                    <a:pt x="3533" y="709"/>
                  </a:lnTo>
                  <a:lnTo>
                    <a:pt x="3595" y="925"/>
                  </a:lnTo>
                  <a:lnTo>
                    <a:pt x="3656" y="1742"/>
                  </a:lnTo>
                  <a:lnTo>
                    <a:pt x="3703" y="1942"/>
                  </a:lnTo>
                  <a:lnTo>
                    <a:pt x="3764" y="1279"/>
                  </a:lnTo>
                  <a:lnTo>
                    <a:pt x="3811" y="863"/>
                  </a:lnTo>
                  <a:lnTo>
                    <a:pt x="3872" y="1264"/>
                  </a:lnTo>
                  <a:lnTo>
                    <a:pt x="3934" y="1433"/>
                  </a:lnTo>
                  <a:lnTo>
                    <a:pt x="3980" y="693"/>
                  </a:lnTo>
                  <a:lnTo>
                    <a:pt x="4042" y="77"/>
                  </a:lnTo>
                  <a:lnTo>
                    <a:pt x="4104" y="493"/>
                  </a:lnTo>
                  <a:lnTo>
                    <a:pt x="4150" y="1033"/>
                  </a:lnTo>
                  <a:lnTo>
                    <a:pt x="4212" y="663"/>
                  </a:lnTo>
                  <a:lnTo>
                    <a:pt x="4274" y="308"/>
                  </a:lnTo>
                  <a:lnTo>
                    <a:pt x="4320" y="1017"/>
                  </a:lnTo>
                  <a:lnTo>
                    <a:pt x="4382" y="1742"/>
                  </a:lnTo>
                  <a:lnTo>
                    <a:pt x="4428" y="1402"/>
                  </a:lnTo>
                  <a:lnTo>
                    <a:pt x="4490" y="986"/>
                  </a:lnTo>
                  <a:lnTo>
                    <a:pt x="4551" y="1541"/>
                  </a:lnTo>
                  <a:lnTo>
                    <a:pt x="4598" y="1880"/>
                  </a:lnTo>
                  <a:lnTo>
                    <a:pt x="4659" y="1094"/>
                  </a:lnTo>
                  <a:lnTo>
                    <a:pt x="4721" y="524"/>
                  </a:lnTo>
                  <a:lnTo>
                    <a:pt x="4767" y="1002"/>
                  </a:lnTo>
                  <a:lnTo>
                    <a:pt x="4829" y="1048"/>
                  </a:lnTo>
                  <a:lnTo>
                    <a:pt x="4891" y="200"/>
                  </a:lnTo>
                  <a:lnTo>
                    <a:pt x="4937" y="169"/>
                  </a:lnTo>
                  <a:lnTo>
                    <a:pt x="4999" y="1002"/>
                  </a:lnTo>
                  <a:lnTo>
                    <a:pt x="5045" y="971"/>
                  </a:lnTo>
                  <a:lnTo>
                    <a:pt x="5107" y="478"/>
                  </a:lnTo>
                  <a:lnTo>
                    <a:pt x="5168" y="1140"/>
                  </a:lnTo>
                  <a:lnTo>
                    <a:pt x="5215" y="1865"/>
                  </a:lnTo>
                  <a:lnTo>
                    <a:pt x="5276" y="1325"/>
                  </a:lnTo>
                  <a:lnTo>
                    <a:pt x="5338" y="1063"/>
                  </a:lnTo>
                  <a:lnTo>
                    <a:pt x="5384" y="1772"/>
                  </a:lnTo>
                  <a:lnTo>
                    <a:pt x="5446" y="1541"/>
                  </a:lnTo>
                  <a:lnTo>
                    <a:pt x="5508" y="585"/>
                  </a:lnTo>
                  <a:lnTo>
                    <a:pt x="5554" y="817"/>
                  </a:lnTo>
                  <a:lnTo>
                    <a:pt x="5616" y="1140"/>
                  </a:lnTo>
                  <a:lnTo>
                    <a:pt x="5678" y="277"/>
                  </a:lnTo>
                  <a:lnTo>
                    <a:pt x="5724" y="154"/>
                  </a:lnTo>
                  <a:lnTo>
                    <a:pt x="5786" y="1017"/>
                  </a:lnTo>
                  <a:lnTo>
                    <a:pt x="5832" y="770"/>
                  </a:lnTo>
                  <a:lnTo>
                    <a:pt x="5894" y="416"/>
                  </a:lnTo>
                  <a:lnTo>
                    <a:pt x="5955" y="1387"/>
                  </a:lnTo>
                  <a:lnTo>
                    <a:pt x="6002" y="1634"/>
                  </a:lnTo>
                  <a:lnTo>
                    <a:pt x="6063" y="971"/>
                  </a:lnTo>
                  <a:lnTo>
                    <a:pt x="6125" y="1557"/>
                  </a:lnTo>
                  <a:lnTo>
                    <a:pt x="6171" y="1911"/>
                  </a:lnTo>
                  <a:lnTo>
                    <a:pt x="6233" y="925"/>
                  </a:lnTo>
                  <a:lnTo>
                    <a:pt x="6295" y="1002"/>
                  </a:lnTo>
                  <a:lnTo>
                    <a:pt x="6341" y="1402"/>
                  </a:lnTo>
                  <a:lnTo>
                    <a:pt x="6403" y="416"/>
                  </a:lnTo>
                  <a:lnTo>
                    <a:pt x="6449" y="308"/>
                  </a:lnTo>
                  <a:lnTo>
                    <a:pt x="6511" y="1002"/>
                  </a:lnTo>
                  <a:lnTo>
                    <a:pt x="6572" y="323"/>
                  </a:lnTo>
                  <a:lnTo>
                    <a:pt x="6619" y="339"/>
                  </a:lnTo>
                  <a:lnTo>
                    <a:pt x="6680" y="1341"/>
                  </a:lnTo>
                </a:path>
              </a:pathLst>
            </a:cu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48" name="Rectangle 55"/>
            <p:cNvSpPr>
              <a:spLocks noChangeAspect="1" noChangeArrowheads="1"/>
            </p:cNvSpPr>
            <p:nvPr/>
          </p:nvSpPr>
          <p:spPr bwMode="auto">
            <a:xfrm>
              <a:off x="2223" y="773"/>
              <a:ext cx="346" cy="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800">
                  <a:solidFill>
                    <a:srgbClr val="000000"/>
                  </a:solidFill>
                  <a:latin typeface="Helvetica" panose="020B0604020202020204" pitchFamily="34" charset="0"/>
                </a:rPr>
                <a:t>IMF 1;   iteration 0</a:t>
              </a:r>
              <a:endPara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49" name="Oval 56"/>
            <p:cNvSpPr>
              <a:spLocks noChangeAspect="1" noChangeArrowheads="1"/>
            </p:cNvSpPr>
            <p:nvPr/>
          </p:nvSpPr>
          <p:spPr bwMode="auto">
            <a:xfrm>
              <a:off x="1223" y="1124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50" name="Oval 57"/>
            <p:cNvSpPr>
              <a:spLocks noChangeAspect="1" noChangeArrowheads="1"/>
            </p:cNvSpPr>
            <p:nvPr/>
          </p:nvSpPr>
          <p:spPr bwMode="auto">
            <a:xfrm>
              <a:off x="1426" y="976"/>
              <a:ext cx="38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51" name="Oval 58"/>
            <p:cNvSpPr>
              <a:spLocks noChangeAspect="1" noChangeArrowheads="1"/>
            </p:cNvSpPr>
            <p:nvPr/>
          </p:nvSpPr>
          <p:spPr bwMode="auto">
            <a:xfrm>
              <a:off x="1562" y="1192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52" name="Oval 59"/>
            <p:cNvSpPr>
              <a:spLocks noChangeAspect="1" noChangeArrowheads="1"/>
            </p:cNvSpPr>
            <p:nvPr/>
          </p:nvSpPr>
          <p:spPr bwMode="auto">
            <a:xfrm>
              <a:off x="1741" y="1032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53" name="Oval 60"/>
            <p:cNvSpPr>
              <a:spLocks noChangeAspect="1" noChangeArrowheads="1"/>
            </p:cNvSpPr>
            <p:nvPr/>
          </p:nvSpPr>
          <p:spPr bwMode="auto">
            <a:xfrm>
              <a:off x="1852" y="1032"/>
              <a:ext cx="38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54" name="Oval 61"/>
            <p:cNvSpPr>
              <a:spLocks noChangeAspect="1" noChangeArrowheads="1"/>
            </p:cNvSpPr>
            <p:nvPr/>
          </p:nvSpPr>
          <p:spPr bwMode="auto">
            <a:xfrm>
              <a:off x="1988" y="1260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55" name="Oval 62"/>
            <p:cNvSpPr>
              <a:spLocks noChangeAspect="1" noChangeArrowheads="1"/>
            </p:cNvSpPr>
            <p:nvPr/>
          </p:nvSpPr>
          <p:spPr bwMode="auto">
            <a:xfrm>
              <a:off x="2099" y="927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56" name="Oval 63"/>
            <p:cNvSpPr>
              <a:spLocks noChangeAspect="1" noChangeArrowheads="1"/>
            </p:cNvSpPr>
            <p:nvPr/>
          </p:nvSpPr>
          <p:spPr bwMode="auto">
            <a:xfrm>
              <a:off x="2210" y="1192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57" name="Oval 64"/>
            <p:cNvSpPr>
              <a:spLocks noChangeAspect="1" noChangeArrowheads="1"/>
            </p:cNvSpPr>
            <p:nvPr/>
          </p:nvSpPr>
          <p:spPr bwMode="auto">
            <a:xfrm>
              <a:off x="2346" y="1204"/>
              <a:ext cx="37" cy="3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58" name="Oval 65"/>
            <p:cNvSpPr>
              <a:spLocks noChangeAspect="1" noChangeArrowheads="1"/>
            </p:cNvSpPr>
            <p:nvPr/>
          </p:nvSpPr>
          <p:spPr bwMode="auto">
            <a:xfrm>
              <a:off x="2439" y="896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59" name="Oval 66"/>
            <p:cNvSpPr>
              <a:spLocks noChangeAspect="1" noChangeArrowheads="1"/>
            </p:cNvSpPr>
            <p:nvPr/>
          </p:nvSpPr>
          <p:spPr bwMode="auto">
            <a:xfrm>
              <a:off x="2525" y="1180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60" name="Oval 67"/>
            <p:cNvSpPr>
              <a:spLocks noChangeAspect="1" noChangeArrowheads="1"/>
            </p:cNvSpPr>
            <p:nvPr/>
          </p:nvSpPr>
          <p:spPr bwMode="auto">
            <a:xfrm>
              <a:off x="2636" y="1242"/>
              <a:ext cx="37" cy="3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61" name="Oval 68"/>
            <p:cNvSpPr>
              <a:spLocks noChangeAspect="1" noChangeArrowheads="1"/>
            </p:cNvSpPr>
            <p:nvPr/>
          </p:nvSpPr>
          <p:spPr bwMode="auto">
            <a:xfrm>
              <a:off x="2729" y="927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62" name="Oval 69"/>
            <p:cNvSpPr>
              <a:spLocks noChangeAspect="1" noChangeArrowheads="1"/>
            </p:cNvSpPr>
            <p:nvPr/>
          </p:nvSpPr>
          <p:spPr bwMode="auto">
            <a:xfrm>
              <a:off x="2821" y="1020"/>
              <a:ext cx="37" cy="3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63" name="Oval 70"/>
            <p:cNvSpPr>
              <a:spLocks noChangeAspect="1" noChangeArrowheads="1"/>
            </p:cNvSpPr>
            <p:nvPr/>
          </p:nvSpPr>
          <p:spPr bwMode="auto">
            <a:xfrm>
              <a:off x="2908" y="1291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64" name="Oval 71"/>
            <p:cNvSpPr>
              <a:spLocks noChangeAspect="1" noChangeArrowheads="1"/>
            </p:cNvSpPr>
            <p:nvPr/>
          </p:nvSpPr>
          <p:spPr bwMode="auto">
            <a:xfrm>
              <a:off x="3000" y="1106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65" name="Oval 72"/>
            <p:cNvSpPr>
              <a:spLocks noChangeAspect="1" noChangeArrowheads="1"/>
            </p:cNvSpPr>
            <p:nvPr/>
          </p:nvSpPr>
          <p:spPr bwMode="auto">
            <a:xfrm>
              <a:off x="3087" y="964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66" name="Oval 73"/>
            <p:cNvSpPr>
              <a:spLocks noChangeAspect="1" noChangeArrowheads="1"/>
            </p:cNvSpPr>
            <p:nvPr/>
          </p:nvSpPr>
          <p:spPr bwMode="auto">
            <a:xfrm>
              <a:off x="3154" y="1087"/>
              <a:ext cx="38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67" name="Oval 74"/>
            <p:cNvSpPr>
              <a:spLocks noChangeAspect="1" noChangeArrowheads="1"/>
            </p:cNvSpPr>
            <p:nvPr/>
          </p:nvSpPr>
          <p:spPr bwMode="auto">
            <a:xfrm>
              <a:off x="3247" y="1322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68" name="Oval 75"/>
            <p:cNvSpPr>
              <a:spLocks noChangeAspect="1" noChangeArrowheads="1"/>
            </p:cNvSpPr>
            <p:nvPr/>
          </p:nvSpPr>
          <p:spPr bwMode="auto">
            <a:xfrm>
              <a:off x="3315" y="1130"/>
              <a:ext cx="37" cy="3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69" name="Oval 76"/>
            <p:cNvSpPr>
              <a:spLocks noChangeAspect="1" noChangeArrowheads="1"/>
            </p:cNvSpPr>
            <p:nvPr/>
          </p:nvSpPr>
          <p:spPr bwMode="auto">
            <a:xfrm>
              <a:off x="3402" y="958"/>
              <a:ext cx="36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70" name="Oval 77"/>
            <p:cNvSpPr>
              <a:spLocks noChangeAspect="1" noChangeArrowheads="1"/>
            </p:cNvSpPr>
            <p:nvPr/>
          </p:nvSpPr>
          <p:spPr bwMode="auto">
            <a:xfrm>
              <a:off x="3469" y="1063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71" name="Oval 78"/>
            <p:cNvSpPr>
              <a:spLocks noChangeAspect="1" noChangeArrowheads="1"/>
            </p:cNvSpPr>
            <p:nvPr/>
          </p:nvSpPr>
          <p:spPr bwMode="auto">
            <a:xfrm>
              <a:off x="3537" y="1285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72" name="Oval 79"/>
            <p:cNvSpPr>
              <a:spLocks noChangeAspect="1" noChangeArrowheads="1"/>
            </p:cNvSpPr>
            <p:nvPr/>
          </p:nvSpPr>
          <p:spPr bwMode="auto">
            <a:xfrm>
              <a:off x="3605" y="1266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73" name="Oval 80"/>
            <p:cNvSpPr>
              <a:spLocks noChangeAspect="1" noChangeArrowheads="1"/>
            </p:cNvSpPr>
            <p:nvPr/>
          </p:nvSpPr>
          <p:spPr bwMode="auto">
            <a:xfrm>
              <a:off x="3692" y="1020"/>
              <a:ext cx="36" cy="3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74" name="Oval 81"/>
            <p:cNvSpPr>
              <a:spLocks noChangeAspect="1" noChangeArrowheads="1"/>
            </p:cNvSpPr>
            <p:nvPr/>
          </p:nvSpPr>
          <p:spPr bwMode="auto">
            <a:xfrm>
              <a:off x="3741" y="1026"/>
              <a:ext cx="37" cy="3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75" name="Freeform 82"/>
            <p:cNvSpPr>
              <a:spLocks noChangeAspect="1"/>
            </p:cNvSpPr>
            <p:nvPr/>
          </p:nvSpPr>
          <p:spPr bwMode="auto">
            <a:xfrm>
              <a:off x="1130" y="915"/>
              <a:ext cx="2672" cy="425"/>
            </a:xfrm>
            <a:custGeom>
              <a:avLst/>
              <a:gdLst>
                <a:gd name="T0" fmla="*/ 0 w 6680"/>
                <a:gd name="T1" fmla="*/ 0 h 1063"/>
                <a:gd name="T2" fmla="*/ 0 w 6680"/>
                <a:gd name="T3" fmla="*/ 0 h 1063"/>
                <a:gd name="T4" fmla="*/ 0 w 6680"/>
                <a:gd name="T5" fmla="*/ 0 h 1063"/>
                <a:gd name="T6" fmla="*/ 0 w 6680"/>
                <a:gd name="T7" fmla="*/ 0 h 1063"/>
                <a:gd name="T8" fmla="*/ 0 w 6680"/>
                <a:gd name="T9" fmla="*/ 0 h 1063"/>
                <a:gd name="T10" fmla="*/ 0 w 6680"/>
                <a:gd name="T11" fmla="*/ 0 h 1063"/>
                <a:gd name="T12" fmla="*/ 0 w 6680"/>
                <a:gd name="T13" fmla="*/ 0 h 1063"/>
                <a:gd name="T14" fmla="*/ 0 w 6680"/>
                <a:gd name="T15" fmla="*/ 0 h 1063"/>
                <a:gd name="T16" fmla="*/ 0 w 6680"/>
                <a:gd name="T17" fmla="*/ 0 h 1063"/>
                <a:gd name="T18" fmla="*/ 0 w 6680"/>
                <a:gd name="T19" fmla="*/ 0 h 1063"/>
                <a:gd name="T20" fmla="*/ 0 w 6680"/>
                <a:gd name="T21" fmla="*/ 0 h 1063"/>
                <a:gd name="T22" fmla="*/ 0 w 6680"/>
                <a:gd name="T23" fmla="*/ 0 h 1063"/>
                <a:gd name="T24" fmla="*/ 0 w 6680"/>
                <a:gd name="T25" fmla="*/ 0 h 1063"/>
                <a:gd name="T26" fmla="*/ 0 w 6680"/>
                <a:gd name="T27" fmla="*/ 0 h 1063"/>
                <a:gd name="T28" fmla="*/ 0 w 6680"/>
                <a:gd name="T29" fmla="*/ 0 h 1063"/>
                <a:gd name="T30" fmla="*/ 0 w 6680"/>
                <a:gd name="T31" fmla="*/ 0 h 1063"/>
                <a:gd name="T32" fmla="*/ 0 w 6680"/>
                <a:gd name="T33" fmla="*/ 0 h 1063"/>
                <a:gd name="T34" fmla="*/ 0 w 6680"/>
                <a:gd name="T35" fmla="*/ 0 h 1063"/>
                <a:gd name="T36" fmla="*/ 0 w 6680"/>
                <a:gd name="T37" fmla="*/ 0 h 1063"/>
                <a:gd name="T38" fmla="*/ 0 w 6680"/>
                <a:gd name="T39" fmla="*/ 0 h 1063"/>
                <a:gd name="T40" fmla="*/ 0 w 6680"/>
                <a:gd name="T41" fmla="*/ 0 h 1063"/>
                <a:gd name="T42" fmla="*/ 0 w 6680"/>
                <a:gd name="T43" fmla="*/ 0 h 1063"/>
                <a:gd name="T44" fmla="*/ 0 w 6680"/>
                <a:gd name="T45" fmla="*/ 0 h 1063"/>
                <a:gd name="T46" fmla="*/ 0 w 6680"/>
                <a:gd name="T47" fmla="*/ 0 h 1063"/>
                <a:gd name="T48" fmla="*/ 0 w 6680"/>
                <a:gd name="T49" fmla="*/ 0 h 1063"/>
                <a:gd name="T50" fmla="*/ 0 w 6680"/>
                <a:gd name="T51" fmla="*/ 0 h 1063"/>
                <a:gd name="T52" fmla="*/ 0 w 6680"/>
                <a:gd name="T53" fmla="*/ 0 h 1063"/>
                <a:gd name="T54" fmla="*/ 0 w 6680"/>
                <a:gd name="T55" fmla="*/ 0 h 1063"/>
                <a:gd name="T56" fmla="*/ 0 w 6680"/>
                <a:gd name="T57" fmla="*/ 0 h 1063"/>
                <a:gd name="T58" fmla="*/ 0 w 6680"/>
                <a:gd name="T59" fmla="*/ 0 h 1063"/>
                <a:gd name="T60" fmla="*/ 0 w 6680"/>
                <a:gd name="T61" fmla="*/ 0 h 1063"/>
                <a:gd name="T62" fmla="*/ 0 w 6680"/>
                <a:gd name="T63" fmla="*/ 0 h 1063"/>
                <a:gd name="T64" fmla="*/ 0 w 6680"/>
                <a:gd name="T65" fmla="*/ 0 h 1063"/>
                <a:gd name="T66" fmla="*/ 0 w 6680"/>
                <a:gd name="T67" fmla="*/ 0 h 1063"/>
                <a:gd name="T68" fmla="*/ 0 w 6680"/>
                <a:gd name="T69" fmla="*/ 0 h 1063"/>
                <a:gd name="T70" fmla="*/ 0 w 6680"/>
                <a:gd name="T71" fmla="*/ 0 h 1063"/>
                <a:gd name="T72" fmla="*/ 0 w 6680"/>
                <a:gd name="T73" fmla="*/ 0 h 1063"/>
                <a:gd name="T74" fmla="*/ 0 w 6680"/>
                <a:gd name="T75" fmla="*/ 0 h 1063"/>
                <a:gd name="T76" fmla="*/ 0 w 6680"/>
                <a:gd name="T77" fmla="*/ 0 h 1063"/>
                <a:gd name="T78" fmla="*/ 0 w 6680"/>
                <a:gd name="T79" fmla="*/ 0 h 1063"/>
                <a:gd name="T80" fmla="*/ 0 w 6680"/>
                <a:gd name="T81" fmla="*/ 0 h 1063"/>
                <a:gd name="T82" fmla="*/ 0 w 6680"/>
                <a:gd name="T83" fmla="*/ 0 h 1063"/>
                <a:gd name="T84" fmla="*/ 0 w 6680"/>
                <a:gd name="T85" fmla="*/ 0 h 1063"/>
                <a:gd name="T86" fmla="*/ 0 w 6680"/>
                <a:gd name="T87" fmla="*/ 0 h 1063"/>
                <a:gd name="T88" fmla="*/ 0 w 6680"/>
                <a:gd name="T89" fmla="*/ 0 h 1063"/>
                <a:gd name="T90" fmla="*/ 0 w 6680"/>
                <a:gd name="T91" fmla="*/ 0 h 1063"/>
                <a:gd name="T92" fmla="*/ 0 w 6680"/>
                <a:gd name="T93" fmla="*/ 0 h 1063"/>
                <a:gd name="T94" fmla="*/ 0 w 6680"/>
                <a:gd name="T95" fmla="*/ 0 h 1063"/>
                <a:gd name="T96" fmla="*/ 0 w 6680"/>
                <a:gd name="T97" fmla="*/ 0 h 1063"/>
                <a:gd name="T98" fmla="*/ 0 w 6680"/>
                <a:gd name="T99" fmla="*/ 0 h 1063"/>
                <a:gd name="T100" fmla="*/ 0 w 6680"/>
                <a:gd name="T101" fmla="*/ 0 h 1063"/>
                <a:gd name="T102" fmla="*/ 0 w 6680"/>
                <a:gd name="T103" fmla="*/ 0 h 1063"/>
                <a:gd name="T104" fmla="*/ 0 w 6680"/>
                <a:gd name="T105" fmla="*/ 0 h 1063"/>
                <a:gd name="T106" fmla="*/ 0 w 6680"/>
                <a:gd name="T107" fmla="*/ 0 h 1063"/>
                <a:gd name="T108" fmla="*/ 0 w 6680"/>
                <a:gd name="T109" fmla="*/ 0 h 1063"/>
                <a:gd name="T110" fmla="*/ 0 w 6680"/>
                <a:gd name="T111" fmla="*/ 0 h 1063"/>
                <a:gd name="T112" fmla="*/ 0 w 6680"/>
                <a:gd name="T113" fmla="*/ 0 h 1063"/>
                <a:gd name="T114" fmla="*/ 0 w 6680"/>
                <a:gd name="T115" fmla="*/ 0 h 1063"/>
                <a:gd name="T116" fmla="*/ 0 w 6680"/>
                <a:gd name="T117" fmla="*/ 0 h 1063"/>
                <a:gd name="T118" fmla="*/ 0 w 6680"/>
                <a:gd name="T119" fmla="*/ 0 h 106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680"/>
                <a:gd name="T181" fmla="*/ 0 h 1063"/>
                <a:gd name="T182" fmla="*/ 6680 w 6680"/>
                <a:gd name="T183" fmla="*/ 1063 h 106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680" h="1063">
                  <a:moveTo>
                    <a:pt x="0" y="786"/>
                  </a:moveTo>
                  <a:lnTo>
                    <a:pt x="62" y="786"/>
                  </a:lnTo>
                  <a:lnTo>
                    <a:pt x="108" y="755"/>
                  </a:lnTo>
                  <a:lnTo>
                    <a:pt x="170" y="709"/>
                  </a:lnTo>
                  <a:lnTo>
                    <a:pt x="231" y="647"/>
                  </a:lnTo>
                  <a:lnTo>
                    <a:pt x="278" y="570"/>
                  </a:lnTo>
                  <a:lnTo>
                    <a:pt x="339" y="493"/>
                  </a:lnTo>
                  <a:lnTo>
                    <a:pt x="386" y="416"/>
                  </a:lnTo>
                  <a:lnTo>
                    <a:pt x="447" y="339"/>
                  </a:lnTo>
                  <a:lnTo>
                    <a:pt x="509" y="262"/>
                  </a:lnTo>
                  <a:lnTo>
                    <a:pt x="555" y="216"/>
                  </a:lnTo>
                  <a:lnTo>
                    <a:pt x="617" y="169"/>
                  </a:lnTo>
                  <a:lnTo>
                    <a:pt x="679" y="154"/>
                  </a:lnTo>
                  <a:lnTo>
                    <a:pt x="725" y="154"/>
                  </a:lnTo>
                  <a:lnTo>
                    <a:pt x="787" y="200"/>
                  </a:lnTo>
                  <a:lnTo>
                    <a:pt x="848" y="277"/>
                  </a:lnTo>
                  <a:lnTo>
                    <a:pt x="895" y="370"/>
                  </a:lnTo>
                  <a:lnTo>
                    <a:pt x="956" y="478"/>
                  </a:lnTo>
                  <a:lnTo>
                    <a:pt x="1003" y="585"/>
                  </a:lnTo>
                  <a:lnTo>
                    <a:pt x="1064" y="678"/>
                  </a:lnTo>
                  <a:lnTo>
                    <a:pt x="1126" y="740"/>
                  </a:lnTo>
                  <a:lnTo>
                    <a:pt x="1172" y="755"/>
                  </a:lnTo>
                  <a:lnTo>
                    <a:pt x="1234" y="755"/>
                  </a:lnTo>
                  <a:lnTo>
                    <a:pt x="1296" y="709"/>
                  </a:lnTo>
                  <a:lnTo>
                    <a:pt x="1342" y="663"/>
                  </a:lnTo>
                  <a:lnTo>
                    <a:pt x="1404" y="585"/>
                  </a:lnTo>
                  <a:lnTo>
                    <a:pt x="1466" y="508"/>
                  </a:lnTo>
                  <a:lnTo>
                    <a:pt x="1512" y="416"/>
                  </a:lnTo>
                  <a:lnTo>
                    <a:pt x="1574" y="339"/>
                  </a:lnTo>
                  <a:lnTo>
                    <a:pt x="1635" y="277"/>
                  </a:lnTo>
                  <a:lnTo>
                    <a:pt x="1682" y="246"/>
                  </a:lnTo>
                  <a:lnTo>
                    <a:pt x="1743" y="231"/>
                  </a:lnTo>
                  <a:lnTo>
                    <a:pt x="1790" y="262"/>
                  </a:lnTo>
                  <a:lnTo>
                    <a:pt x="1851" y="339"/>
                  </a:lnTo>
                  <a:lnTo>
                    <a:pt x="1913" y="462"/>
                  </a:lnTo>
                  <a:lnTo>
                    <a:pt x="1959" y="601"/>
                  </a:lnTo>
                  <a:lnTo>
                    <a:pt x="2021" y="755"/>
                  </a:lnTo>
                  <a:lnTo>
                    <a:pt x="2083" y="878"/>
                  </a:lnTo>
                  <a:lnTo>
                    <a:pt x="2129" y="940"/>
                  </a:lnTo>
                  <a:lnTo>
                    <a:pt x="2191" y="909"/>
                  </a:lnTo>
                  <a:lnTo>
                    <a:pt x="2252" y="770"/>
                  </a:lnTo>
                  <a:lnTo>
                    <a:pt x="2299" y="585"/>
                  </a:lnTo>
                  <a:lnTo>
                    <a:pt x="2360" y="370"/>
                  </a:lnTo>
                  <a:lnTo>
                    <a:pt x="2407" y="185"/>
                  </a:lnTo>
                  <a:lnTo>
                    <a:pt x="2468" y="77"/>
                  </a:lnTo>
                  <a:lnTo>
                    <a:pt x="2530" y="92"/>
                  </a:lnTo>
                  <a:lnTo>
                    <a:pt x="2576" y="200"/>
                  </a:lnTo>
                  <a:lnTo>
                    <a:pt x="2638" y="370"/>
                  </a:lnTo>
                  <a:lnTo>
                    <a:pt x="2700" y="555"/>
                  </a:lnTo>
                  <a:lnTo>
                    <a:pt x="2746" y="740"/>
                  </a:lnTo>
                  <a:lnTo>
                    <a:pt x="2808" y="894"/>
                  </a:lnTo>
                  <a:lnTo>
                    <a:pt x="2870" y="1002"/>
                  </a:lnTo>
                  <a:lnTo>
                    <a:pt x="2916" y="1033"/>
                  </a:lnTo>
                  <a:lnTo>
                    <a:pt x="2978" y="1017"/>
                  </a:lnTo>
                  <a:lnTo>
                    <a:pt x="3024" y="940"/>
                  </a:lnTo>
                  <a:lnTo>
                    <a:pt x="3086" y="770"/>
                  </a:lnTo>
                  <a:lnTo>
                    <a:pt x="3147" y="539"/>
                  </a:lnTo>
                  <a:lnTo>
                    <a:pt x="3194" y="293"/>
                  </a:lnTo>
                  <a:lnTo>
                    <a:pt x="3255" y="77"/>
                  </a:lnTo>
                  <a:lnTo>
                    <a:pt x="3317" y="0"/>
                  </a:lnTo>
                  <a:lnTo>
                    <a:pt x="3363" y="61"/>
                  </a:lnTo>
                  <a:lnTo>
                    <a:pt x="3425" y="231"/>
                  </a:lnTo>
                  <a:lnTo>
                    <a:pt x="3487" y="478"/>
                  </a:lnTo>
                  <a:lnTo>
                    <a:pt x="3533" y="709"/>
                  </a:lnTo>
                  <a:lnTo>
                    <a:pt x="3595" y="878"/>
                  </a:lnTo>
                  <a:lnTo>
                    <a:pt x="3656" y="986"/>
                  </a:lnTo>
                  <a:lnTo>
                    <a:pt x="3703" y="1017"/>
                  </a:lnTo>
                  <a:lnTo>
                    <a:pt x="3764" y="986"/>
                  </a:lnTo>
                  <a:lnTo>
                    <a:pt x="3811" y="863"/>
                  </a:lnTo>
                  <a:lnTo>
                    <a:pt x="3872" y="678"/>
                  </a:lnTo>
                  <a:lnTo>
                    <a:pt x="3934" y="447"/>
                  </a:lnTo>
                  <a:lnTo>
                    <a:pt x="3980" y="231"/>
                  </a:lnTo>
                  <a:lnTo>
                    <a:pt x="4042" y="77"/>
                  </a:lnTo>
                  <a:lnTo>
                    <a:pt x="4104" y="15"/>
                  </a:lnTo>
                  <a:lnTo>
                    <a:pt x="4150" y="46"/>
                  </a:lnTo>
                  <a:lnTo>
                    <a:pt x="4212" y="138"/>
                  </a:lnTo>
                  <a:lnTo>
                    <a:pt x="4274" y="308"/>
                  </a:lnTo>
                  <a:lnTo>
                    <a:pt x="4320" y="524"/>
                  </a:lnTo>
                  <a:lnTo>
                    <a:pt x="4382" y="724"/>
                  </a:lnTo>
                  <a:lnTo>
                    <a:pt x="4428" y="909"/>
                  </a:lnTo>
                  <a:lnTo>
                    <a:pt x="4490" y="986"/>
                  </a:lnTo>
                  <a:lnTo>
                    <a:pt x="4551" y="971"/>
                  </a:lnTo>
                  <a:lnTo>
                    <a:pt x="4598" y="863"/>
                  </a:lnTo>
                  <a:lnTo>
                    <a:pt x="4659" y="693"/>
                  </a:lnTo>
                  <a:lnTo>
                    <a:pt x="4721" y="524"/>
                  </a:lnTo>
                  <a:lnTo>
                    <a:pt x="4767" y="370"/>
                  </a:lnTo>
                  <a:lnTo>
                    <a:pt x="4829" y="246"/>
                  </a:lnTo>
                  <a:lnTo>
                    <a:pt x="4891" y="185"/>
                  </a:lnTo>
                  <a:lnTo>
                    <a:pt x="4937" y="169"/>
                  </a:lnTo>
                  <a:lnTo>
                    <a:pt x="4999" y="216"/>
                  </a:lnTo>
                  <a:lnTo>
                    <a:pt x="5045" y="323"/>
                  </a:lnTo>
                  <a:lnTo>
                    <a:pt x="5107" y="478"/>
                  </a:lnTo>
                  <a:lnTo>
                    <a:pt x="5168" y="678"/>
                  </a:lnTo>
                  <a:lnTo>
                    <a:pt x="5215" y="878"/>
                  </a:lnTo>
                  <a:lnTo>
                    <a:pt x="5276" y="1033"/>
                  </a:lnTo>
                  <a:lnTo>
                    <a:pt x="5338" y="1063"/>
                  </a:lnTo>
                  <a:lnTo>
                    <a:pt x="5384" y="971"/>
                  </a:lnTo>
                  <a:lnTo>
                    <a:pt x="5446" y="786"/>
                  </a:lnTo>
                  <a:lnTo>
                    <a:pt x="5508" y="585"/>
                  </a:lnTo>
                  <a:lnTo>
                    <a:pt x="5554" y="401"/>
                  </a:lnTo>
                  <a:lnTo>
                    <a:pt x="5616" y="277"/>
                  </a:lnTo>
                  <a:lnTo>
                    <a:pt x="5678" y="185"/>
                  </a:lnTo>
                  <a:lnTo>
                    <a:pt x="5724" y="154"/>
                  </a:lnTo>
                  <a:lnTo>
                    <a:pt x="5786" y="185"/>
                  </a:lnTo>
                  <a:lnTo>
                    <a:pt x="5832" y="262"/>
                  </a:lnTo>
                  <a:lnTo>
                    <a:pt x="5894" y="416"/>
                  </a:lnTo>
                  <a:lnTo>
                    <a:pt x="5955" y="616"/>
                  </a:lnTo>
                  <a:lnTo>
                    <a:pt x="6002" y="817"/>
                  </a:lnTo>
                  <a:lnTo>
                    <a:pt x="6063" y="971"/>
                  </a:lnTo>
                  <a:lnTo>
                    <a:pt x="6125" y="1048"/>
                  </a:lnTo>
                  <a:lnTo>
                    <a:pt x="6171" y="1033"/>
                  </a:lnTo>
                  <a:lnTo>
                    <a:pt x="6233" y="925"/>
                  </a:lnTo>
                  <a:lnTo>
                    <a:pt x="6295" y="770"/>
                  </a:lnTo>
                  <a:lnTo>
                    <a:pt x="6341" y="585"/>
                  </a:lnTo>
                  <a:lnTo>
                    <a:pt x="6403" y="416"/>
                  </a:lnTo>
                  <a:lnTo>
                    <a:pt x="6449" y="308"/>
                  </a:lnTo>
                  <a:lnTo>
                    <a:pt x="6511" y="293"/>
                  </a:lnTo>
                  <a:lnTo>
                    <a:pt x="6572" y="323"/>
                  </a:lnTo>
                  <a:lnTo>
                    <a:pt x="6619" y="354"/>
                  </a:lnTo>
                  <a:lnTo>
                    <a:pt x="6680" y="323"/>
                  </a:lnTo>
                </a:path>
              </a:pathLst>
            </a:custGeom>
            <a:noFill/>
            <a:ln w="1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76" name="Oval 83"/>
            <p:cNvSpPr>
              <a:spLocks noChangeAspect="1" noChangeArrowheads="1"/>
            </p:cNvSpPr>
            <p:nvPr/>
          </p:nvSpPr>
          <p:spPr bwMode="auto">
            <a:xfrm>
              <a:off x="1155" y="1297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77" name="Oval 84"/>
            <p:cNvSpPr>
              <a:spLocks noChangeAspect="1" noChangeArrowheads="1"/>
            </p:cNvSpPr>
            <p:nvPr/>
          </p:nvSpPr>
          <p:spPr bwMode="auto">
            <a:xfrm>
              <a:off x="1334" y="1679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78" name="Oval 85"/>
            <p:cNvSpPr>
              <a:spLocks noChangeAspect="1" noChangeArrowheads="1"/>
            </p:cNvSpPr>
            <p:nvPr/>
          </p:nvSpPr>
          <p:spPr bwMode="auto">
            <a:xfrm>
              <a:off x="1513" y="1340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79" name="Oval 86"/>
            <p:cNvSpPr>
              <a:spLocks noChangeAspect="1" noChangeArrowheads="1"/>
            </p:cNvSpPr>
            <p:nvPr/>
          </p:nvSpPr>
          <p:spPr bwMode="auto">
            <a:xfrm>
              <a:off x="1649" y="1686"/>
              <a:ext cx="37" cy="3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80" name="Oval 87"/>
            <p:cNvSpPr>
              <a:spLocks noChangeAspect="1" noChangeArrowheads="1"/>
            </p:cNvSpPr>
            <p:nvPr/>
          </p:nvSpPr>
          <p:spPr bwMode="auto">
            <a:xfrm>
              <a:off x="1784" y="1278"/>
              <a:ext cx="38" cy="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81" name="Oval 88"/>
            <p:cNvSpPr>
              <a:spLocks noChangeAspect="1" noChangeArrowheads="1"/>
            </p:cNvSpPr>
            <p:nvPr/>
          </p:nvSpPr>
          <p:spPr bwMode="auto">
            <a:xfrm>
              <a:off x="1920" y="1642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82" name="Oval 89"/>
            <p:cNvSpPr>
              <a:spLocks noChangeAspect="1" noChangeArrowheads="1"/>
            </p:cNvSpPr>
            <p:nvPr/>
          </p:nvSpPr>
          <p:spPr bwMode="auto">
            <a:xfrm>
              <a:off x="2031" y="1433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83" name="Oval 90"/>
            <p:cNvSpPr>
              <a:spLocks noChangeAspect="1" noChangeArrowheads="1"/>
            </p:cNvSpPr>
            <p:nvPr/>
          </p:nvSpPr>
          <p:spPr bwMode="auto">
            <a:xfrm>
              <a:off x="2167" y="1390"/>
              <a:ext cx="37" cy="3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84" name="Oval 91"/>
            <p:cNvSpPr>
              <a:spLocks noChangeAspect="1" noChangeArrowheads="1"/>
            </p:cNvSpPr>
            <p:nvPr/>
          </p:nvSpPr>
          <p:spPr bwMode="auto">
            <a:xfrm>
              <a:off x="2278" y="1698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85" name="Oval 92"/>
            <p:cNvSpPr>
              <a:spLocks noChangeAspect="1" noChangeArrowheads="1"/>
            </p:cNvSpPr>
            <p:nvPr/>
          </p:nvSpPr>
          <p:spPr bwMode="auto">
            <a:xfrm>
              <a:off x="2371" y="1365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86" name="Oval 93"/>
            <p:cNvSpPr>
              <a:spLocks noChangeAspect="1" noChangeArrowheads="1"/>
            </p:cNvSpPr>
            <p:nvPr/>
          </p:nvSpPr>
          <p:spPr bwMode="auto">
            <a:xfrm>
              <a:off x="2482" y="1359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87" name="Oval 94"/>
            <p:cNvSpPr>
              <a:spLocks noChangeAspect="1" noChangeArrowheads="1"/>
            </p:cNvSpPr>
            <p:nvPr/>
          </p:nvSpPr>
          <p:spPr bwMode="auto">
            <a:xfrm>
              <a:off x="2593" y="1673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88" name="Oval 95"/>
            <p:cNvSpPr>
              <a:spLocks noChangeAspect="1" noChangeArrowheads="1"/>
            </p:cNvSpPr>
            <p:nvPr/>
          </p:nvSpPr>
          <p:spPr bwMode="auto">
            <a:xfrm>
              <a:off x="2686" y="1470"/>
              <a:ext cx="36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89" name="Oval 96"/>
            <p:cNvSpPr>
              <a:spLocks noChangeAspect="1" noChangeArrowheads="1"/>
            </p:cNvSpPr>
            <p:nvPr/>
          </p:nvSpPr>
          <p:spPr bwMode="auto">
            <a:xfrm>
              <a:off x="2772" y="1309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90" name="Oval 97"/>
            <p:cNvSpPr>
              <a:spLocks noChangeAspect="1" noChangeArrowheads="1"/>
            </p:cNvSpPr>
            <p:nvPr/>
          </p:nvSpPr>
          <p:spPr bwMode="auto">
            <a:xfrm>
              <a:off x="2864" y="1593"/>
              <a:ext cx="38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91" name="Oval 98"/>
            <p:cNvSpPr>
              <a:spLocks noChangeAspect="1" noChangeArrowheads="1"/>
            </p:cNvSpPr>
            <p:nvPr/>
          </p:nvSpPr>
          <p:spPr bwMode="auto">
            <a:xfrm>
              <a:off x="2951" y="1648"/>
              <a:ext cx="37" cy="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92" name="Oval 99"/>
            <p:cNvSpPr>
              <a:spLocks noChangeAspect="1" noChangeArrowheads="1"/>
            </p:cNvSpPr>
            <p:nvPr/>
          </p:nvSpPr>
          <p:spPr bwMode="auto">
            <a:xfrm>
              <a:off x="3044" y="1316"/>
              <a:ext cx="36" cy="3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93" name="Oval 100"/>
            <p:cNvSpPr>
              <a:spLocks noChangeAspect="1" noChangeArrowheads="1"/>
            </p:cNvSpPr>
            <p:nvPr/>
          </p:nvSpPr>
          <p:spPr bwMode="auto">
            <a:xfrm>
              <a:off x="3111" y="1297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94" name="Oval 101"/>
            <p:cNvSpPr>
              <a:spLocks noChangeAspect="1" noChangeArrowheads="1"/>
            </p:cNvSpPr>
            <p:nvPr/>
          </p:nvSpPr>
          <p:spPr bwMode="auto">
            <a:xfrm>
              <a:off x="3198" y="1642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95" name="Oval 102"/>
            <p:cNvSpPr>
              <a:spLocks noChangeAspect="1" noChangeArrowheads="1"/>
            </p:cNvSpPr>
            <p:nvPr/>
          </p:nvSpPr>
          <p:spPr bwMode="auto">
            <a:xfrm>
              <a:off x="3266" y="1605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96" name="Oval 103"/>
            <p:cNvSpPr>
              <a:spLocks noChangeAspect="1" noChangeArrowheads="1"/>
            </p:cNvSpPr>
            <p:nvPr/>
          </p:nvSpPr>
          <p:spPr bwMode="auto">
            <a:xfrm>
              <a:off x="3358" y="1352"/>
              <a:ext cx="37" cy="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97" name="Oval 104"/>
            <p:cNvSpPr>
              <a:spLocks noChangeAspect="1" noChangeArrowheads="1"/>
            </p:cNvSpPr>
            <p:nvPr/>
          </p:nvSpPr>
          <p:spPr bwMode="auto">
            <a:xfrm>
              <a:off x="3426" y="1303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98" name="Oval 105"/>
            <p:cNvSpPr>
              <a:spLocks noChangeAspect="1" noChangeArrowheads="1"/>
            </p:cNvSpPr>
            <p:nvPr/>
          </p:nvSpPr>
          <p:spPr bwMode="auto">
            <a:xfrm>
              <a:off x="3512" y="1550"/>
              <a:ext cx="38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399" name="Oval 106"/>
            <p:cNvSpPr>
              <a:spLocks noChangeAspect="1" noChangeArrowheads="1"/>
            </p:cNvSpPr>
            <p:nvPr/>
          </p:nvSpPr>
          <p:spPr bwMode="auto">
            <a:xfrm>
              <a:off x="3580" y="1661"/>
              <a:ext cx="38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400" name="Oval 107"/>
            <p:cNvSpPr>
              <a:spLocks noChangeAspect="1" noChangeArrowheads="1"/>
            </p:cNvSpPr>
            <p:nvPr/>
          </p:nvSpPr>
          <p:spPr bwMode="auto">
            <a:xfrm>
              <a:off x="3648" y="1457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401" name="Oval 108"/>
            <p:cNvSpPr>
              <a:spLocks noChangeAspect="1" noChangeArrowheads="1"/>
            </p:cNvSpPr>
            <p:nvPr/>
          </p:nvSpPr>
          <p:spPr bwMode="auto">
            <a:xfrm>
              <a:off x="3716" y="1297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402" name="Freeform 109"/>
            <p:cNvSpPr>
              <a:spLocks noChangeAspect="1"/>
            </p:cNvSpPr>
            <p:nvPr/>
          </p:nvSpPr>
          <p:spPr bwMode="auto">
            <a:xfrm>
              <a:off x="1130" y="1278"/>
              <a:ext cx="2672" cy="438"/>
            </a:xfrm>
            <a:custGeom>
              <a:avLst/>
              <a:gdLst>
                <a:gd name="T0" fmla="*/ 0 w 6680"/>
                <a:gd name="T1" fmla="*/ 0 h 1095"/>
                <a:gd name="T2" fmla="*/ 0 w 6680"/>
                <a:gd name="T3" fmla="*/ 0 h 1095"/>
                <a:gd name="T4" fmla="*/ 0 w 6680"/>
                <a:gd name="T5" fmla="*/ 0 h 1095"/>
                <a:gd name="T6" fmla="*/ 0 w 6680"/>
                <a:gd name="T7" fmla="*/ 0 h 1095"/>
                <a:gd name="T8" fmla="*/ 0 w 6680"/>
                <a:gd name="T9" fmla="*/ 0 h 1095"/>
                <a:gd name="T10" fmla="*/ 0 w 6680"/>
                <a:gd name="T11" fmla="*/ 0 h 1095"/>
                <a:gd name="T12" fmla="*/ 0 w 6680"/>
                <a:gd name="T13" fmla="*/ 0 h 1095"/>
                <a:gd name="T14" fmla="*/ 0 w 6680"/>
                <a:gd name="T15" fmla="*/ 0 h 1095"/>
                <a:gd name="T16" fmla="*/ 0 w 6680"/>
                <a:gd name="T17" fmla="*/ 0 h 1095"/>
                <a:gd name="T18" fmla="*/ 0 w 6680"/>
                <a:gd name="T19" fmla="*/ 0 h 1095"/>
                <a:gd name="T20" fmla="*/ 0 w 6680"/>
                <a:gd name="T21" fmla="*/ 0 h 1095"/>
                <a:gd name="T22" fmla="*/ 0 w 6680"/>
                <a:gd name="T23" fmla="*/ 0 h 1095"/>
                <a:gd name="T24" fmla="*/ 0 w 6680"/>
                <a:gd name="T25" fmla="*/ 0 h 1095"/>
                <a:gd name="T26" fmla="*/ 0 w 6680"/>
                <a:gd name="T27" fmla="*/ 0 h 1095"/>
                <a:gd name="T28" fmla="*/ 0 w 6680"/>
                <a:gd name="T29" fmla="*/ 0 h 1095"/>
                <a:gd name="T30" fmla="*/ 0 w 6680"/>
                <a:gd name="T31" fmla="*/ 0 h 1095"/>
                <a:gd name="T32" fmla="*/ 0 w 6680"/>
                <a:gd name="T33" fmla="*/ 0 h 1095"/>
                <a:gd name="T34" fmla="*/ 0 w 6680"/>
                <a:gd name="T35" fmla="*/ 0 h 1095"/>
                <a:gd name="T36" fmla="*/ 0 w 6680"/>
                <a:gd name="T37" fmla="*/ 0 h 1095"/>
                <a:gd name="T38" fmla="*/ 0 w 6680"/>
                <a:gd name="T39" fmla="*/ 0 h 1095"/>
                <a:gd name="T40" fmla="*/ 0 w 6680"/>
                <a:gd name="T41" fmla="*/ 0 h 1095"/>
                <a:gd name="T42" fmla="*/ 0 w 6680"/>
                <a:gd name="T43" fmla="*/ 0 h 1095"/>
                <a:gd name="T44" fmla="*/ 0 w 6680"/>
                <a:gd name="T45" fmla="*/ 0 h 1095"/>
                <a:gd name="T46" fmla="*/ 0 w 6680"/>
                <a:gd name="T47" fmla="*/ 0 h 1095"/>
                <a:gd name="T48" fmla="*/ 0 w 6680"/>
                <a:gd name="T49" fmla="*/ 0 h 1095"/>
                <a:gd name="T50" fmla="*/ 0 w 6680"/>
                <a:gd name="T51" fmla="*/ 0 h 1095"/>
                <a:gd name="T52" fmla="*/ 0 w 6680"/>
                <a:gd name="T53" fmla="*/ 0 h 1095"/>
                <a:gd name="T54" fmla="*/ 0 w 6680"/>
                <a:gd name="T55" fmla="*/ 0 h 1095"/>
                <a:gd name="T56" fmla="*/ 0 w 6680"/>
                <a:gd name="T57" fmla="*/ 0 h 1095"/>
                <a:gd name="T58" fmla="*/ 0 w 6680"/>
                <a:gd name="T59" fmla="*/ 0 h 1095"/>
                <a:gd name="T60" fmla="*/ 0 w 6680"/>
                <a:gd name="T61" fmla="*/ 0 h 1095"/>
                <a:gd name="T62" fmla="*/ 0 w 6680"/>
                <a:gd name="T63" fmla="*/ 0 h 1095"/>
                <a:gd name="T64" fmla="*/ 0 w 6680"/>
                <a:gd name="T65" fmla="*/ 0 h 1095"/>
                <a:gd name="T66" fmla="*/ 0 w 6680"/>
                <a:gd name="T67" fmla="*/ 0 h 1095"/>
                <a:gd name="T68" fmla="*/ 0 w 6680"/>
                <a:gd name="T69" fmla="*/ 0 h 1095"/>
                <a:gd name="T70" fmla="*/ 0 w 6680"/>
                <a:gd name="T71" fmla="*/ 0 h 1095"/>
                <a:gd name="T72" fmla="*/ 0 w 6680"/>
                <a:gd name="T73" fmla="*/ 0 h 1095"/>
                <a:gd name="T74" fmla="*/ 0 w 6680"/>
                <a:gd name="T75" fmla="*/ 0 h 1095"/>
                <a:gd name="T76" fmla="*/ 0 w 6680"/>
                <a:gd name="T77" fmla="*/ 0 h 1095"/>
                <a:gd name="T78" fmla="*/ 0 w 6680"/>
                <a:gd name="T79" fmla="*/ 0 h 1095"/>
                <a:gd name="T80" fmla="*/ 0 w 6680"/>
                <a:gd name="T81" fmla="*/ 0 h 1095"/>
                <a:gd name="T82" fmla="*/ 0 w 6680"/>
                <a:gd name="T83" fmla="*/ 0 h 1095"/>
                <a:gd name="T84" fmla="*/ 0 w 6680"/>
                <a:gd name="T85" fmla="*/ 0 h 1095"/>
                <a:gd name="T86" fmla="*/ 0 w 6680"/>
                <a:gd name="T87" fmla="*/ 0 h 1095"/>
                <a:gd name="T88" fmla="*/ 0 w 6680"/>
                <a:gd name="T89" fmla="*/ 0 h 1095"/>
                <a:gd name="T90" fmla="*/ 0 w 6680"/>
                <a:gd name="T91" fmla="*/ 0 h 1095"/>
                <a:gd name="T92" fmla="*/ 0 w 6680"/>
                <a:gd name="T93" fmla="*/ 0 h 1095"/>
                <a:gd name="T94" fmla="*/ 0 w 6680"/>
                <a:gd name="T95" fmla="*/ 0 h 1095"/>
                <a:gd name="T96" fmla="*/ 0 w 6680"/>
                <a:gd name="T97" fmla="*/ 0 h 1095"/>
                <a:gd name="T98" fmla="*/ 0 w 6680"/>
                <a:gd name="T99" fmla="*/ 0 h 1095"/>
                <a:gd name="T100" fmla="*/ 0 w 6680"/>
                <a:gd name="T101" fmla="*/ 0 h 1095"/>
                <a:gd name="T102" fmla="*/ 0 w 6680"/>
                <a:gd name="T103" fmla="*/ 0 h 1095"/>
                <a:gd name="T104" fmla="*/ 0 w 6680"/>
                <a:gd name="T105" fmla="*/ 0 h 1095"/>
                <a:gd name="T106" fmla="*/ 0 w 6680"/>
                <a:gd name="T107" fmla="*/ 0 h 1095"/>
                <a:gd name="T108" fmla="*/ 0 w 6680"/>
                <a:gd name="T109" fmla="*/ 0 h 1095"/>
                <a:gd name="T110" fmla="*/ 0 w 6680"/>
                <a:gd name="T111" fmla="*/ 0 h 1095"/>
                <a:gd name="T112" fmla="*/ 0 w 6680"/>
                <a:gd name="T113" fmla="*/ 0 h 1095"/>
                <a:gd name="T114" fmla="*/ 0 w 6680"/>
                <a:gd name="T115" fmla="*/ 0 h 1095"/>
                <a:gd name="T116" fmla="*/ 0 w 6680"/>
                <a:gd name="T117" fmla="*/ 0 h 1095"/>
                <a:gd name="T118" fmla="*/ 0 w 6680"/>
                <a:gd name="T119" fmla="*/ 0 h 109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680"/>
                <a:gd name="T181" fmla="*/ 0 h 1095"/>
                <a:gd name="T182" fmla="*/ 6680 w 6680"/>
                <a:gd name="T183" fmla="*/ 1095 h 109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680" h="1095">
                  <a:moveTo>
                    <a:pt x="0" y="93"/>
                  </a:moveTo>
                  <a:lnTo>
                    <a:pt x="62" y="46"/>
                  </a:lnTo>
                  <a:lnTo>
                    <a:pt x="108" y="93"/>
                  </a:lnTo>
                  <a:lnTo>
                    <a:pt x="170" y="185"/>
                  </a:lnTo>
                  <a:lnTo>
                    <a:pt x="231" y="339"/>
                  </a:lnTo>
                  <a:lnTo>
                    <a:pt x="278" y="493"/>
                  </a:lnTo>
                  <a:lnTo>
                    <a:pt x="339" y="663"/>
                  </a:lnTo>
                  <a:lnTo>
                    <a:pt x="386" y="833"/>
                  </a:lnTo>
                  <a:lnTo>
                    <a:pt x="447" y="956"/>
                  </a:lnTo>
                  <a:lnTo>
                    <a:pt x="509" y="1033"/>
                  </a:lnTo>
                  <a:lnTo>
                    <a:pt x="555" y="1048"/>
                  </a:lnTo>
                  <a:lnTo>
                    <a:pt x="617" y="987"/>
                  </a:lnTo>
                  <a:lnTo>
                    <a:pt x="679" y="863"/>
                  </a:lnTo>
                  <a:lnTo>
                    <a:pt x="725" y="709"/>
                  </a:lnTo>
                  <a:lnTo>
                    <a:pt x="787" y="524"/>
                  </a:lnTo>
                  <a:lnTo>
                    <a:pt x="848" y="370"/>
                  </a:lnTo>
                  <a:lnTo>
                    <a:pt x="895" y="247"/>
                  </a:lnTo>
                  <a:lnTo>
                    <a:pt x="956" y="185"/>
                  </a:lnTo>
                  <a:lnTo>
                    <a:pt x="1003" y="201"/>
                  </a:lnTo>
                  <a:lnTo>
                    <a:pt x="1064" y="324"/>
                  </a:lnTo>
                  <a:lnTo>
                    <a:pt x="1126" y="493"/>
                  </a:lnTo>
                  <a:lnTo>
                    <a:pt x="1172" y="709"/>
                  </a:lnTo>
                  <a:lnTo>
                    <a:pt x="1234" y="894"/>
                  </a:lnTo>
                  <a:lnTo>
                    <a:pt x="1296" y="1033"/>
                  </a:lnTo>
                  <a:lnTo>
                    <a:pt x="1342" y="1064"/>
                  </a:lnTo>
                  <a:lnTo>
                    <a:pt x="1404" y="971"/>
                  </a:lnTo>
                  <a:lnTo>
                    <a:pt x="1466" y="786"/>
                  </a:lnTo>
                  <a:lnTo>
                    <a:pt x="1512" y="540"/>
                  </a:lnTo>
                  <a:lnTo>
                    <a:pt x="1574" y="308"/>
                  </a:lnTo>
                  <a:lnTo>
                    <a:pt x="1635" y="139"/>
                  </a:lnTo>
                  <a:lnTo>
                    <a:pt x="1682" y="46"/>
                  </a:lnTo>
                  <a:lnTo>
                    <a:pt x="1743" y="93"/>
                  </a:lnTo>
                  <a:lnTo>
                    <a:pt x="1790" y="231"/>
                  </a:lnTo>
                  <a:lnTo>
                    <a:pt x="1851" y="432"/>
                  </a:lnTo>
                  <a:lnTo>
                    <a:pt x="1913" y="663"/>
                  </a:lnTo>
                  <a:lnTo>
                    <a:pt x="1959" y="848"/>
                  </a:lnTo>
                  <a:lnTo>
                    <a:pt x="2021" y="956"/>
                  </a:lnTo>
                  <a:lnTo>
                    <a:pt x="2083" y="971"/>
                  </a:lnTo>
                  <a:lnTo>
                    <a:pt x="2129" y="894"/>
                  </a:lnTo>
                  <a:lnTo>
                    <a:pt x="2191" y="755"/>
                  </a:lnTo>
                  <a:lnTo>
                    <a:pt x="2252" y="601"/>
                  </a:lnTo>
                  <a:lnTo>
                    <a:pt x="2299" y="432"/>
                  </a:lnTo>
                  <a:lnTo>
                    <a:pt x="2360" y="293"/>
                  </a:lnTo>
                  <a:lnTo>
                    <a:pt x="2407" y="201"/>
                  </a:lnTo>
                  <a:lnTo>
                    <a:pt x="2468" y="139"/>
                  </a:lnTo>
                  <a:lnTo>
                    <a:pt x="2530" y="139"/>
                  </a:lnTo>
                  <a:lnTo>
                    <a:pt x="2576" y="201"/>
                  </a:lnTo>
                  <a:lnTo>
                    <a:pt x="2638" y="324"/>
                  </a:lnTo>
                  <a:lnTo>
                    <a:pt x="2700" y="524"/>
                  </a:lnTo>
                  <a:lnTo>
                    <a:pt x="2746" y="740"/>
                  </a:lnTo>
                  <a:lnTo>
                    <a:pt x="2808" y="940"/>
                  </a:lnTo>
                  <a:lnTo>
                    <a:pt x="2870" y="1079"/>
                  </a:lnTo>
                  <a:lnTo>
                    <a:pt x="2916" y="1095"/>
                  </a:lnTo>
                  <a:lnTo>
                    <a:pt x="2978" y="971"/>
                  </a:lnTo>
                  <a:lnTo>
                    <a:pt x="3024" y="755"/>
                  </a:lnTo>
                  <a:lnTo>
                    <a:pt x="3086" y="493"/>
                  </a:lnTo>
                  <a:lnTo>
                    <a:pt x="3147" y="262"/>
                  </a:lnTo>
                  <a:lnTo>
                    <a:pt x="3194" y="108"/>
                  </a:lnTo>
                  <a:lnTo>
                    <a:pt x="3255" y="31"/>
                  </a:lnTo>
                  <a:lnTo>
                    <a:pt x="3317" y="46"/>
                  </a:lnTo>
                  <a:lnTo>
                    <a:pt x="3363" y="108"/>
                  </a:lnTo>
                  <a:lnTo>
                    <a:pt x="3425" y="247"/>
                  </a:lnTo>
                  <a:lnTo>
                    <a:pt x="3487" y="432"/>
                  </a:lnTo>
                  <a:lnTo>
                    <a:pt x="3533" y="632"/>
                  </a:lnTo>
                  <a:lnTo>
                    <a:pt x="3595" y="817"/>
                  </a:lnTo>
                  <a:lnTo>
                    <a:pt x="3656" y="971"/>
                  </a:lnTo>
                  <a:lnTo>
                    <a:pt x="3703" y="1033"/>
                  </a:lnTo>
                  <a:lnTo>
                    <a:pt x="3764" y="1002"/>
                  </a:lnTo>
                  <a:lnTo>
                    <a:pt x="3811" y="894"/>
                  </a:lnTo>
                  <a:lnTo>
                    <a:pt x="3872" y="725"/>
                  </a:lnTo>
                  <a:lnTo>
                    <a:pt x="3934" y="524"/>
                  </a:lnTo>
                  <a:lnTo>
                    <a:pt x="3980" y="339"/>
                  </a:lnTo>
                  <a:lnTo>
                    <a:pt x="4042" y="201"/>
                  </a:lnTo>
                  <a:lnTo>
                    <a:pt x="4104" y="108"/>
                  </a:lnTo>
                  <a:lnTo>
                    <a:pt x="4150" y="124"/>
                  </a:lnTo>
                  <a:lnTo>
                    <a:pt x="4212" y="231"/>
                  </a:lnTo>
                  <a:lnTo>
                    <a:pt x="4274" y="416"/>
                  </a:lnTo>
                  <a:lnTo>
                    <a:pt x="4320" y="632"/>
                  </a:lnTo>
                  <a:lnTo>
                    <a:pt x="4382" y="833"/>
                  </a:lnTo>
                  <a:lnTo>
                    <a:pt x="4428" y="987"/>
                  </a:lnTo>
                  <a:lnTo>
                    <a:pt x="4490" y="1064"/>
                  </a:lnTo>
                  <a:lnTo>
                    <a:pt x="4551" y="1064"/>
                  </a:lnTo>
                  <a:lnTo>
                    <a:pt x="4598" y="971"/>
                  </a:lnTo>
                  <a:lnTo>
                    <a:pt x="4659" y="802"/>
                  </a:lnTo>
                  <a:lnTo>
                    <a:pt x="4721" y="571"/>
                  </a:lnTo>
                  <a:lnTo>
                    <a:pt x="4767" y="324"/>
                  </a:lnTo>
                  <a:lnTo>
                    <a:pt x="4829" y="139"/>
                  </a:lnTo>
                  <a:lnTo>
                    <a:pt x="4891" y="16"/>
                  </a:lnTo>
                  <a:lnTo>
                    <a:pt x="4937" y="0"/>
                  </a:lnTo>
                  <a:lnTo>
                    <a:pt x="4999" y="93"/>
                  </a:lnTo>
                  <a:lnTo>
                    <a:pt x="5045" y="293"/>
                  </a:lnTo>
                  <a:lnTo>
                    <a:pt x="5107" y="540"/>
                  </a:lnTo>
                  <a:lnTo>
                    <a:pt x="5168" y="786"/>
                  </a:lnTo>
                  <a:lnTo>
                    <a:pt x="5215" y="956"/>
                  </a:lnTo>
                  <a:lnTo>
                    <a:pt x="5276" y="1018"/>
                  </a:lnTo>
                  <a:lnTo>
                    <a:pt x="5338" y="971"/>
                  </a:lnTo>
                  <a:lnTo>
                    <a:pt x="5384" y="863"/>
                  </a:lnTo>
                  <a:lnTo>
                    <a:pt x="5446" y="709"/>
                  </a:lnTo>
                  <a:lnTo>
                    <a:pt x="5508" y="555"/>
                  </a:lnTo>
                  <a:lnTo>
                    <a:pt x="5554" y="386"/>
                  </a:lnTo>
                  <a:lnTo>
                    <a:pt x="5616" y="231"/>
                  </a:lnTo>
                  <a:lnTo>
                    <a:pt x="5678" y="139"/>
                  </a:lnTo>
                  <a:lnTo>
                    <a:pt x="5724" y="93"/>
                  </a:lnTo>
                  <a:lnTo>
                    <a:pt x="5786" y="108"/>
                  </a:lnTo>
                  <a:lnTo>
                    <a:pt x="5832" y="201"/>
                  </a:lnTo>
                  <a:lnTo>
                    <a:pt x="5894" y="355"/>
                  </a:lnTo>
                  <a:lnTo>
                    <a:pt x="5955" y="540"/>
                  </a:lnTo>
                  <a:lnTo>
                    <a:pt x="6002" y="725"/>
                  </a:lnTo>
                  <a:lnTo>
                    <a:pt x="6063" y="879"/>
                  </a:lnTo>
                  <a:lnTo>
                    <a:pt x="6125" y="987"/>
                  </a:lnTo>
                  <a:lnTo>
                    <a:pt x="6171" y="1002"/>
                  </a:lnTo>
                  <a:lnTo>
                    <a:pt x="6233" y="894"/>
                  </a:lnTo>
                  <a:lnTo>
                    <a:pt x="6295" y="709"/>
                  </a:lnTo>
                  <a:lnTo>
                    <a:pt x="6341" y="493"/>
                  </a:lnTo>
                  <a:lnTo>
                    <a:pt x="6403" y="308"/>
                  </a:lnTo>
                  <a:lnTo>
                    <a:pt x="6449" y="170"/>
                  </a:lnTo>
                  <a:lnTo>
                    <a:pt x="6511" y="93"/>
                  </a:lnTo>
                  <a:lnTo>
                    <a:pt x="6572" y="93"/>
                  </a:lnTo>
                  <a:lnTo>
                    <a:pt x="6619" y="201"/>
                  </a:lnTo>
                  <a:lnTo>
                    <a:pt x="6680" y="432"/>
                  </a:lnTo>
                </a:path>
              </a:pathLst>
            </a:custGeom>
            <a:noFill/>
            <a:ln w="1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aphicFrame>
        <p:nvGraphicFramePr>
          <p:cNvPr id="12294" name="Object 110"/>
          <p:cNvGraphicFramePr>
            <a:graphicFrameLocks noChangeAspect="1"/>
          </p:cNvGraphicFramePr>
          <p:nvPr/>
        </p:nvGraphicFramePr>
        <p:xfrm>
          <a:off x="4284663" y="4221163"/>
          <a:ext cx="723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7" name="Equation" r:id="rId3" imgW="723586" imgH="342751" progId="Equation.DSMT4">
                  <p:embed/>
                </p:oleObj>
              </mc:Choice>
              <mc:Fallback>
                <p:oleObj name="Equation" r:id="rId3" imgW="723586" imgH="342751" progId="Equation.DSMT4">
                  <p:embed/>
                  <p:pic>
                    <p:nvPicPr>
                      <p:cNvPr id="0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4221163"/>
                        <a:ext cx="723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111"/>
          <p:cNvGraphicFramePr>
            <a:graphicFrameLocks noChangeAspect="1"/>
          </p:cNvGraphicFramePr>
          <p:nvPr/>
        </p:nvGraphicFramePr>
        <p:xfrm>
          <a:off x="5867400" y="1341438"/>
          <a:ext cx="749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8" name="Equation" r:id="rId5" imgW="748975" imgH="342751" progId="Equation.DSMT4">
                  <p:embed/>
                </p:oleObj>
              </mc:Choice>
              <mc:Fallback>
                <p:oleObj name="Equation" r:id="rId5" imgW="748975" imgH="342751" progId="Equation.DSMT4">
                  <p:embed/>
                  <p:pic>
                    <p:nvPicPr>
                      <p:cNvPr id="0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341438"/>
                        <a:ext cx="7493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Line 112"/>
          <p:cNvSpPr>
            <a:spLocks noChangeShapeType="1"/>
          </p:cNvSpPr>
          <p:nvPr/>
        </p:nvSpPr>
        <p:spPr bwMode="auto">
          <a:xfrm flipH="1">
            <a:off x="5724525" y="1700213"/>
            <a:ext cx="360363" cy="792162"/>
          </a:xfrm>
          <a:prstGeom prst="line">
            <a:avLst/>
          </a:prstGeom>
          <a:noFill/>
          <a:ln w="9525">
            <a:solidFill>
              <a:srgbClr val="3333FF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297" name="Line 113"/>
          <p:cNvSpPr>
            <a:spLocks noChangeShapeType="1"/>
          </p:cNvSpPr>
          <p:nvPr/>
        </p:nvSpPr>
        <p:spPr bwMode="auto">
          <a:xfrm flipV="1">
            <a:off x="4500563" y="3429000"/>
            <a:ext cx="431800" cy="792163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9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4010</TotalTime>
  <Words>1743</Words>
  <Application>Microsoft Office PowerPoint</Application>
  <PresentationFormat>如螢幕大小 (4:3)</PresentationFormat>
  <Paragraphs>259</Paragraphs>
  <Slides>32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40" baseType="lpstr">
      <vt:lpstr>新細明體</vt:lpstr>
      <vt:lpstr>標楷體</vt:lpstr>
      <vt:lpstr>Arial</vt:lpstr>
      <vt:lpstr>Helvetica</vt:lpstr>
      <vt:lpstr>Symbol</vt:lpstr>
      <vt:lpstr>Times New Roman</vt:lpstr>
      <vt:lpstr>19_預設簡報設計</vt:lpstr>
      <vt:lpstr>Equation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Frequency Analysis and Wavelet Transforms  時頻分析與小波轉換 </dc:title>
  <dc:creator>DJJ</dc:creator>
  <cp:lastModifiedBy>user</cp:lastModifiedBy>
  <cp:revision>454</cp:revision>
  <dcterms:created xsi:type="dcterms:W3CDTF">2007-09-19T14:57:43Z</dcterms:created>
  <dcterms:modified xsi:type="dcterms:W3CDTF">2023-09-21T05:46:53Z</dcterms:modified>
</cp:coreProperties>
</file>