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2" saveSubsetFonts="1">
  <p:sldMasterIdLst>
    <p:sldMasterId id="2147483648" r:id="rId1"/>
  </p:sldMasterIdLst>
  <p:notesMasterIdLst>
    <p:notesMasterId r:id="rId23"/>
  </p:notes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256" r:id="rId21"/>
    <p:sldId id="257" r:id="rId22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3" d="100"/>
          <a:sy n="63" d="100"/>
        </p:scale>
        <p:origin x="13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86A0FA1-E153-4063-9817-32044E9AD9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4763" indent="-30952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38098" indent="-24762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33337" indent="-24762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28576" indent="-24762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E3CA1A2-84F6-4C18-84C8-E3E5647DA181}" type="slidenum">
              <a:rPr lang="en-US" altLang="zh-TW" smtClean="0"/>
              <a:pPr>
                <a:spcBef>
                  <a:spcPct val="0"/>
                </a:spcBef>
              </a:pPr>
              <a:t>77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681C-16B1-4B30-B448-532E6AD5B3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16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8EC5C-CA00-4DE6-A505-9A274955EE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460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F45D0-C1AF-450C-A6F5-80C76E2350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422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3998-661C-4145-BB52-96D449230F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993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569BE-6E70-4E12-A92A-9B3EC09302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13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667625" y="260350"/>
            <a:ext cx="1090613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97227844-6326-404B-9B8D-16D2B4D99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698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1CC91-8ECA-4D35-9C97-76AE605048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922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98595-20C2-4979-9C9E-697AF2FB69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839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956550" y="260350"/>
            <a:ext cx="801688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31A7B189-59AC-4ECF-8DBE-7A9AC40031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410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FF86C-C813-45FB-9AC7-01D57F008A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240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CAB97-D3F2-42ED-86EE-9AFBD9BAFD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22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1CBD195-50D0-4244-8043-469085FD50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40" r:id="rId4"/>
    <p:sldLayoutId id="2147483834" r:id="rId5"/>
    <p:sldLayoutId id="2147483835" r:id="rId6"/>
    <p:sldLayoutId id="2147483841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stable/api/_as_gen/matplotlib.pyplot.xtick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70708A-9B0F-4F35-AC8E-53C7D42326F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US" altLang="zh-TW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II. Short-time Fourier Transform </a:t>
            </a:r>
          </a:p>
        </p:txBody>
      </p:sp>
      <p:graphicFrame>
        <p:nvGraphicFramePr>
          <p:cNvPr id="512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331913" y="2276475"/>
          <a:ext cx="3708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3" imgW="3708400" imgH="495300" progId="Equation.DSMT4">
                  <p:embed/>
                </p:oleObj>
              </mc:Choice>
              <mc:Fallback>
                <p:oleObj name="Equation" r:id="rId3" imgW="3708400" imgH="495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76475"/>
                        <a:ext cx="3708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5040312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Short-time Fourier transform (STFT)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Alternative definition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12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403350" y="3213100"/>
          <a:ext cx="3505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5" imgW="3505200" imgH="495300" progId="Equation.DSMT4">
                  <p:embed/>
                </p:oleObj>
              </mc:Choice>
              <mc:Fallback>
                <p:oleObj name="Equation" r:id="rId5" imgW="3505200" imgH="495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213100"/>
                        <a:ext cx="3505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539750" y="4437063"/>
            <a:ext cx="77771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[1] S. Qian and D. Chen,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</a:rPr>
              <a:t>Section 3-1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in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Joint Time-Frequency Analysis: Methods and  Applications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Prentice-Hall, 1996. </a:t>
            </a:r>
          </a:p>
          <a:p>
            <a:pPr algn="just"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[2] S. H.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Nawab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and T. F.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Quatieri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“Short time Fourier transform,” in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Advanced Topics in Signal Processing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pp. 289-337, Prentice Hall, 1987. 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466725" y="4076700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參考資料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79930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II-A  Definition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A1343A-071C-4326-8FBC-FF6167FD212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468313" y="404813"/>
            <a:ext cx="4608512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914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4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4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4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4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4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Example: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cos(2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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when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&lt; 10,</a:t>
            </a:r>
            <a:endParaRPr lang="en-US" altLang="zh-TW" sz="2000" i="1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	  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= cos(6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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when 10 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&lt; 20,</a:t>
            </a:r>
            <a:endParaRPr lang="en-US" altLang="zh-TW" sz="2000" i="1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	  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= cos(4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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when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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20 </a:t>
            </a: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pic>
        <p:nvPicPr>
          <p:cNvPr id="1434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813752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FCA79E-5B3B-4397-9093-C51D7426A7B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208962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D5686D-C49D-4CE4-8EC6-B616E9A8084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11188" y="1989138"/>
            <a:ext cx="76327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All the time-frequency analysis methods has the advantage of: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The instantaneous frequency can be observed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All the time-frequency analysis methods has the disadvantage of: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Higher complexity for computation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6327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</a:rPr>
              <a:t>II-D  Advantage and Disadvantage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11188" y="1268413"/>
            <a:ext cx="561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Compared with the Fourier transform: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0DDC2-0AED-4D60-B25B-519B2DAA7F8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68313" y="692150"/>
            <a:ext cx="792003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</a:rPr>
              <a:t> Compared with other types of time-frequency analysis: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rec-STFT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has an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advantage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of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the least computation time for digital implementation</a:t>
            </a: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but its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performance is worse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than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other types of time-frequency analysis.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1B6F33-57E6-484C-92B4-622E014D64F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</a:rPr>
              <a:t>II-E  STFT with Other Windows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55650" y="1341438"/>
            <a:ext cx="316865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Rectangle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Hanning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(4) Hamming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(5) Gaussian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197391" y="2645768"/>
            <a:ext cx="431799" cy="148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 flipV="1">
            <a:off x="2632074" y="2060573"/>
            <a:ext cx="715965" cy="6000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3348037" y="2060575"/>
            <a:ext cx="715957" cy="5911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077343" y="2645768"/>
            <a:ext cx="5080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2425538" y="2637852"/>
            <a:ext cx="22184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-2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endParaRPr lang="en-US" altLang="zh-TW" sz="2000" i="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8442" name="Object 9"/>
          <p:cNvGraphicFramePr>
            <a:graphicFrameLocks noChangeAspect="1"/>
          </p:cNvGraphicFramePr>
          <p:nvPr/>
        </p:nvGraphicFramePr>
        <p:xfrm>
          <a:off x="1598613" y="3213100"/>
          <a:ext cx="44751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3" imgW="4470400" imgH="762000" progId="Equation.DSMT4">
                  <p:embed/>
                </p:oleObj>
              </mc:Choice>
              <mc:Fallback>
                <p:oleObj name="Equation" r:id="rId3" imgW="4470400" imgH="762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213100"/>
                        <a:ext cx="44751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2484438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V="1">
            <a:off x="2916238" y="13414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2916238" y="134143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3635375" y="13414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3635375" y="17732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2700338" y="1679575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</a:p>
        </p:txBody>
      </p:sp>
      <p:graphicFrame>
        <p:nvGraphicFramePr>
          <p:cNvPr id="18449" name="Object 16"/>
          <p:cNvGraphicFramePr>
            <a:graphicFrameLocks noChangeAspect="1"/>
          </p:cNvGraphicFramePr>
          <p:nvPr/>
        </p:nvGraphicFramePr>
        <p:xfrm>
          <a:off x="1598613" y="4652963"/>
          <a:ext cx="47402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5" imgW="4737100" imgH="762000" progId="Equation.DSMT4">
                  <p:embed/>
                </p:oleObj>
              </mc:Choice>
              <mc:Fallback>
                <p:oleObj name="Equation" r:id="rId5" imgW="4737100" imgH="762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4652963"/>
                        <a:ext cx="47402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6"/>
          <p:cNvGraphicFramePr>
            <a:graphicFrameLocks noChangeAspect="1"/>
          </p:cNvGraphicFramePr>
          <p:nvPr/>
        </p:nvGraphicFramePr>
        <p:xfrm>
          <a:off x="1692275" y="5876925"/>
          <a:ext cx="19939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7" imgW="1993900" imgH="431800" progId="Equation.DSMT4">
                  <p:embed/>
                </p:oleObj>
              </mc:Choice>
              <mc:Fallback>
                <p:oleObj name="Equation" r:id="rId7" imgW="1993900" imgH="431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876925"/>
                        <a:ext cx="19939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893617-5784-4421-9D4F-98BBB39484C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68313" y="404813"/>
            <a:ext cx="619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(6) Asymmetric window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7556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V="1">
            <a:off x="2124075" y="1341438"/>
            <a:ext cx="3603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2484438" y="1341438"/>
            <a:ext cx="792162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V="1">
            <a:off x="3276600" y="22764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484438" y="83661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827088" y="2492375"/>
            <a:ext cx="4681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2231231" y="2112963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0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4859338" y="2168525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468313" y="5159613"/>
            <a:ext cx="633571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應用：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seismic wave analysis,   collision detection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(The applications that require real-time processing)</a:t>
            </a:r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1817688" y="218598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 baseline="-25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</a:p>
        </p:txBody>
      </p:sp>
      <p:sp>
        <p:nvSpPr>
          <p:cNvPr id="19470" name="Text Box 11"/>
          <p:cNvSpPr txBox="1">
            <a:spLocks noChangeArrowheads="1"/>
          </p:cNvSpPr>
          <p:nvPr/>
        </p:nvSpPr>
        <p:spPr bwMode="auto">
          <a:xfrm>
            <a:off x="3006725" y="2168525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 baseline="-25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19471" name="Text Box 11"/>
          <p:cNvSpPr txBox="1">
            <a:spLocks noChangeArrowheads="1"/>
          </p:cNvSpPr>
          <p:nvPr/>
        </p:nvSpPr>
        <p:spPr bwMode="auto">
          <a:xfrm>
            <a:off x="3480311" y="2597151"/>
            <a:ext cx="1025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&lt;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35826" y="1204524"/>
            <a:ext cx="93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w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86155" y="2900645"/>
            <a:ext cx="13759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w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-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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= ?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0E6C65-9028-4BE9-A8A9-73095E39763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77</a:t>
            </a:fld>
            <a:endParaRPr lang="en-US" altLang="zh-TW" sz="2000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11188" y="549275"/>
            <a:ext cx="7777162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動腦思考：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Are there other ways to choose the mask of the STFT?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Which mask is better?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  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沒有一定的答案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34D32-6F4C-4D4D-B388-34D39C6D16F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</a:rPr>
              <a:t>II-F  Spectrogram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684213" y="1125538"/>
            <a:ext cx="4803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STFT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的絕對值平方，被稱作 </a:t>
            </a: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Spectrogram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225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04681"/>
              </p:ext>
            </p:extLst>
          </p:nvPr>
        </p:nvGraphicFramePr>
        <p:xfrm>
          <a:off x="1155700" y="1989138"/>
          <a:ext cx="52276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3" imgW="5219640" imgH="634680" progId="Equation.DSMT4">
                  <p:embed/>
                </p:oleObj>
              </mc:Choice>
              <mc:Fallback>
                <p:oleObj name="Equation" r:id="rId3" imgW="5219640" imgH="634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1989138"/>
                        <a:ext cx="52276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611187" y="4154451"/>
            <a:ext cx="66960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文獻上，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spectrogram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這個名詞出現的頻率多於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STFT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但實際上，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spectrogram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STFT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的本質是相同的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1188" y="3107432"/>
            <a:ext cx="6696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比較：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spectrum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的絕對值平方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80949C-AF32-452C-9132-1D1F64211B9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39750" y="404813"/>
            <a:ext cx="7777163" cy="64770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附錄三：使用 </a:t>
            </a:r>
            <a:r>
              <a:rPr lang="en-US" altLang="zh-TW" sz="2400" b="1" dirty="0" err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Matlab</a:t>
            </a: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將時頻分析結果 </a:t>
            </a: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Show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出來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813593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可採行兩種方式：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使用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mesh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指令畫出立體圖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但結果不一定清楚，且執行時間較久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amplitude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變為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gray-level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，用</a:t>
            </a:r>
            <a:r>
              <a:rPr lang="zh-TW" altLang="en-US" sz="2000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顯示灰階圖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的方法將結果表現出來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55650" y="3357563"/>
            <a:ext cx="792003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假設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是時頻分析計算的結果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image(abs(y)/max(max(abs(y)))*C)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% C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是一個常數，我習慣選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C=400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image(t, f, abs(y)/max(max(abs(y)))*C)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colormap(gray(256))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%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變成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gray-level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的圖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set(gca,‘Ydir’,‘normal’)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%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若沒這一行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y-axis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的方向是倒過來的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6F479F-6BAC-401E-8315-D3942C2B8DD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68313" y="2636838"/>
            <a:ext cx="8135937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計算程式執行時間的指令：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tic 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(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這指令如同按下碼錶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toc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(show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出碼錶按下後已經執行了多少時間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註：通常程式執行第一次時，由於要做程式的編譯，所得出的執行時間會比較長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程式執行第二次以後所得出的執行時間，是較為正確的結果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39750" y="404813"/>
            <a:ext cx="792003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set(gca,‘Fontsize’,12)        % 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改變橫縱軸數值的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font sizes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xlabel('Time (Sec)','Fontsize',12)             %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ylabel('Frequency (Hz)','Fontsize',12)      %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title(‘STFT of x(t)','Fontsize',12)              % 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686FF8-6BF6-4396-A630-8C5A9D6D428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55650" y="2133600"/>
            <a:ext cx="56165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Inverse of the STFT: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To recover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where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–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 0.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For the alternative definition, the inverse transform is: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   </a:t>
            </a:r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1547813" y="2492375"/>
          <a:ext cx="37750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3" imgW="3771900" imgH="495300" progId="Equation.DSMT4">
                  <p:embed/>
                </p:oleObj>
              </mc:Choice>
              <mc:Fallback>
                <p:oleObj name="Equation" r:id="rId3" imgW="37719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92375"/>
                        <a:ext cx="37750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1476375" y="4149725"/>
          <a:ext cx="4041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5" imgW="4038600" imgH="609600" progId="Equation.DSMT4">
                  <p:embed/>
                </p:oleObj>
              </mc:Choice>
              <mc:Fallback>
                <p:oleObj name="Equation" r:id="rId5" imgW="4038600" imgH="609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149725"/>
                        <a:ext cx="40417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7"/>
          <p:cNvGraphicFramePr>
            <a:graphicFrameLocks noChangeAspect="1"/>
          </p:cNvGraphicFramePr>
          <p:nvPr/>
        </p:nvGraphicFramePr>
        <p:xfrm>
          <a:off x="1692275" y="620713"/>
          <a:ext cx="3708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7" imgW="3708400" imgH="495300" progId="Equation.DSMT4">
                  <p:embed/>
                </p:oleObj>
              </mc:Choice>
              <mc:Fallback>
                <p:oleObj name="Equation" r:id="rId7" imgW="3708400" imgH="495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620713"/>
                        <a:ext cx="3708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8"/>
          <p:cNvGraphicFramePr>
            <a:graphicFrameLocks noChangeAspect="1"/>
          </p:cNvGraphicFramePr>
          <p:nvPr/>
        </p:nvGraphicFramePr>
        <p:xfrm>
          <a:off x="1763713" y="1412875"/>
          <a:ext cx="3505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9" imgW="3505200" imgH="495300" progId="Equation.DSMT4">
                  <p:embed/>
                </p:oleObj>
              </mc:Choice>
              <mc:Fallback>
                <p:oleObj name="Equation" r:id="rId9" imgW="3505200" imgH="495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412875"/>
                        <a:ext cx="3505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755650" y="692150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STFT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BA5651A-1DC4-4335-A327-5F1A4B16A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21" y="360831"/>
            <a:ext cx="7000704" cy="461665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附錄四：使用 </a:t>
            </a: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Python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將時頻分析的圖畫出來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1B54AFFB-A276-48B9-A725-535A0E5E59CA}"/>
              </a:ext>
            </a:extLst>
          </p:cNvPr>
          <p:cNvSpPr txBox="1">
            <a:spLocks/>
          </p:cNvSpPr>
          <p:nvPr/>
        </p:nvSpPr>
        <p:spPr>
          <a:xfrm>
            <a:off x="827096" y="985854"/>
            <a:ext cx="7383843" cy="1383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事前安裝模組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numpy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pip install matplotlib</a:t>
            </a:r>
          </a:p>
          <a:p>
            <a:pPr algn="just"/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8E6D980B-4F91-481B-8322-0851C2F1FA30}"/>
              </a:ext>
            </a:extLst>
          </p:cNvPr>
          <p:cNvSpPr txBox="1">
            <a:spLocks/>
          </p:cNvSpPr>
          <p:nvPr/>
        </p:nvSpPr>
        <p:spPr>
          <a:xfrm>
            <a:off x="743121" y="2532932"/>
            <a:ext cx="7886700" cy="3964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假設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為時頻分析結果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應為二維的矩陣數列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，將 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 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以灰階方式畫出來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import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numpy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as np</a:t>
            </a: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import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matplotlib.pyplot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as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 = 400</a:t>
            </a: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 =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np.abs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(y) /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np.max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np.abs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(y)) * C </a:t>
            </a: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plt.imshow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(y,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cmap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='gray', origin='lower')   </a:t>
            </a:r>
          </a:p>
          <a:p>
            <a:pPr algn="just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#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加上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origin='lower'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避免上下相反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plt.xlabel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('Time (Sec)')</a:t>
            </a: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plt.ylabel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('Frequency (Hz)')</a:t>
            </a:r>
          </a:p>
          <a:p>
            <a:pPr algn="just"/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plt.show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7A4893B-679C-4CE3-ADCE-31A602F30838}"/>
              </a:ext>
            </a:extLst>
          </p:cNvPr>
          <p:cNvSpPr txBox="1"/>
          <p:nvPr/>
        </p:nvSpPr>
        <p:spPr>
          <a:xfrm>
            <a:off x="4572000" y="5982755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感謝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年擔任助教的蔡昌廷同學</a:t>
            </a:r>
          </a:p>
        </p:txBody>
      </p:sp>
      <p:sp>
        <p:nvSpPr>
          <p:cNvPr id="10" name="投影片編號版面配置區 3">
            <a:extLst>
              <a:ext uri="{FF2B5EF4-FFF2-40B4-BE49-F238E27FC236}">
                <a16:creationId xmlns:a16="http://schemas.microsoft.com/office/drawing/2014/main" id="{77AB5AD9-19FA-4B41-AE60-8266A486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7988" y="188913"/>
            <a:ext cx="90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8C246-8028-4D1B-B3D7-1BC29373121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81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FFB95616-150D-404A-B626-E2BFCC3D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68" y="743662"/>
            <a:ext cx="7996031" cy="3630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若要加上座標軸數值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plt.show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()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之前加上以下程式碼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x_label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[‘0’, ‘10’, ‘20’, ‘30’]    #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橫軸座標值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y_label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[‘-5’, ‘0’, ‘5’]                #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縱軸座標值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plt.xticks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np.arange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(0,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x_max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step=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x_max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len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x_label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)-1)),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x_label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plt.yticks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np.arange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(0,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y_max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step=int(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y_max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len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y_label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)-1)),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y_label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Reference :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https://matplotlib.org/stable/api/_as_gen/matplotlib.pyplot.xticks.html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3">
            <a:extLst>
              <a:ext uri="{FF2B5EF4-FFF2-40B4-BE49-F238E27FC236}">
                <a16:creationId xmlns:a16="http://schemas.microsoft.com/office/drawing/2014/main" id="{71EC49B5-65C1-4F72-BBD9-74FA68C6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27988" y="188913"/>
            <a:ext cx="90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8C246-8028-4D1B-B3D7-1BC29373121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2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6E6526-7EC3-41EB-95A4-B08DAB71C3C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 flipV="1">
            <a:off x="1258888" y="5589588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2484438" y="5589588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1692275" y="4581525"/>
            <a:ext cx="457200" cy="1028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 flipH="1" flipV="1">
            <a:off x="2124075" y="4581525"/>
            <a:ext cx="360363" cy="1008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611188" y="5589588"/>
            <a:ext cx="320040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6" name="Arc 7"/>
          <p:cNvSpPr>
            <a:spLocks/>
          </p:cNvSpPr>
          <p:nvPr/>
        </p:nvSpPr>
        <p:spPr bwMode="auto">
          <a:xfrm flipV="1">
            <a:off x="4949825" y="4797425"/>
            <a:ext cx="800100" cy="8032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7" name="Arc 8"/>
          <p:cNvSpPr>
            <a:spLocks/>
          </p:cNvSpPr>
          <p:nvPr/>
        </p:nvSpPr>
        <p:spPr bwMode="auto">
          <a:xfrm flipH="1" flipV="1">
            <a:off x="6443663" y="4797425"/>
            <a:ext cx="990600" cy="8001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8" name="Arc 9"/>
          <p:cNvSpPr>
            <a:spLocks/>
          </p:cNvSpPr>
          <p:nvPr/>
        </p:nvSpPr>
        <p:spPr bwMode="auto">
          <a:xfrm flipH="1">
            <a:off x="5749924" y="4292600"/>
            <a:ext cx="334963" cy="571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79" name="Arc 10"/>
          <p:cNvSpPr>
            <a:spLocks/>
          </p:cNvSpPr>
          <p:nvPr/>
        </p:nvSpPr>
        <p:spPr bwMode="auto">
          <a:xfrm>
            <a:off x="6084888" y="4292600"/>
            <a:ext cx="358775" cy="571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684213" y="404813"/>
            <a:ext cx="76327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The mask function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always has the property of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b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(a) even: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),      (</a:t>
            </a:r>
            <a:r>
              <a:rPr lang="zh-TW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通常要求這個條件要滿足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(b) max(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(0),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 if |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| &gt; |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|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(c)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 0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when |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| is large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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  (triangular function)                   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= exp(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zh-TW" sz="2000" i="1" baseline="30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268538" y="4500563"/>
            <a:ext cx="172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       Max[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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)] = 1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82" name="Rectangle 13"/>
          <p:cNvSpPr>
            <a:spLocks noChangeArrowheads="1"/>
          </p:cNvSpPr>
          <p:nvPr/>
        </p:nvSpPr>
        <p:spPr bwMode="auto">
          <a:xfrm>
            <a:off x="1331913" y="2133600"/>
            <a:ext cx="16129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rgbClr val="000000"/>
                </a:solidFill>
              </a:rPr>
              <a:t>                         </a:t>
            </a:r>
            <a:endParaRPr lang="en-US" altLang="zh-TW" sz="10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>
              <a:solidFill>
                <a:srgbClr val="000000"/>
              </a:solidFill>
            </a:endParaRP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900113" y="4076700"/>
            <a:ext cx="252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1        </a:t>
            </a:r>
          </a:p>
        </p:txBody>
      </p:sp>
      <p:sp>
        <p:nvSpPr>
          <p:cNvPr id="7184" name="矩形 15"/>
          <p:cNvSpPr>
            <a:spLocks noChangeArrowheads="1"/>
          </p:cNvSpPr>
          <p:nvPr/>
        </p:nvSpPr>
        <p:spPr bwMode="auto">
          <a:xfrm>
            <a:off x="4932363" y="3789363"/>
            <a:ext cx="3008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(hyper-Laplacian function) </a:t>
            </a: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9BEE43-911C-494F-99C6-86F3232E44D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77057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Rectangular mask STFT (rec-STFT)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Inverse of the rec-STFT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where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simplest form of the STFT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Other types of the STFT may require more computation time than the rec-STFT. 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1187450" y="1412875"/>
          <a:ext cx="29559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3" imgW="2959100" imgH="508000" progId="Equation.DSMT4">
                  <p:embed/>
                </p:oleObj>
              </mc:Choice>
              <mc:Fallback>
                <p:oleObj name="Equation" r:id="rId3" imgW="29591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29559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/>
          <p:cNvGraphicFramePr>
            <a:graphicFrameLocks noChangeAspect="1"/>
          </p:cNvGraphicFramePr>
          <p:nvPr/>
        </p:nvGraphicFramePr>
        <p:xfrm>
          <a:off x="1187450" y="2492375"/>
          <a:ext cx="2790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5" imgW="2794000" imgH="495300" progId="Equation.DSMT4">
                  <p:embed/>
                </p:oleObj>
              </mc:Choice>
              <mc:Fallback>
                <p:oleObj name="Equation" r:id="rId5" imgW="27940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27908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11188" y="404813"/>
            <a:ext cx="77057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II-B  Rec-STFT</a:t>
            </a:r>
          </a:p>
        </p:txBody>
      </p:sp>
      <p:grpSp>
        <p:nvGrpSpPr>
          <p:cNvPr id="8" name="群組 12"/>
          <p:cNvGrpSpPr>
            <a:grpSpLocks/>
          </p:cNvGrpSpPr>
          <p:nvPr/>
        </p:nvGrpSpPr>
        <p:grpSpPr bwMode="auto">
          <a:xfrm>
            <a:off x="6259752" y="1478265"/>
            <a:ext cx="1857375" cy="811212"/>
            <a:chOff x="5715008" y="2143116"/>
            <a:chExt cx="1857388" cy="811079"/>
          </a:xfrm>
        </p:grpSpPr>
        <p:cxnSp>
          <p:nvCxnSpPr>
            <p:cNvPr id="9" name="直線單箭頭接點 8"/>
            <p:cNvCxnSpPr/>
            <p:nvPr/>
          </p:nvCxnSpPr>
          <p:spPr>
            <a:xfrm>
              <a:off x="5715008" y="2571671"/>
              <a:ext cx="185738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6143636" y="2143116"/>
              <a:ext cx="928695" cy="42855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  <p:sp>
          <p:nvSpPr>
            <p:cNvPr id="11" name="文字方塊 11"/>
            <p:cNvSpPr txBox="1">
              <a:spLocks noChangeArrowheads="1"/>
            </p:cNvSpPr>
            <p:nvPr/>
          </p:nvSpPr>
          <p:spPr bwMode="auto">
            <a:xfrm>
              <a:off x="5857884" y="2554085"/>
              <a:ext cx="15001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000">
                  <a:latin typeface="Times New Roman" panose="02020603050405020304" pitchFamily="18" charset="0"/>
                  <a:ea typeface="標楷體" panose="03000509000000000000" pitchFamily="65" charset="-120"/>
                </a:rPr>
                <a:t> -</a:t>
              </a:r>
              <a:r>
                <a:rPr lang="en-US" altLang="zh-TW" sz="2000" i="1">
                  <a:latin typeface="Times New Roman" panose="02020603050405020304" pitchFamily="18" charset="0"/>
                  <a:ea typeface="標楷體" panose="03000509000000000000" pitchFamily="65" charset="-120"/>
                </a:rPr>
                <a:t>B</a:t>
              </a:r>
              <a:r>
                <a:rPr lang="en-US" altLang="zh-TW" sz="2000">
                  <a:latin typeface="Times New Roman" panose="02020603050405020304" pitchFamily="18" charset="0"/>
                  <a:ea typeface="標楷體" panose="03000509000000000000" pitchFamily="65" charset="-120"/>
                </a:rPr>
                <a:t>            </a:t>
              </a:r>
              <a:r>
                <a:rPr lang="en-US" altLang="zh-TW" sz="2000" i="1">
                  <a:latin typeface="Times New Roman" panose="02020603050405020304" pitchFamily="18" charset="0"/>
                  <a:ea typeface="標楷體" panose="03000509000000000000" pitchFamily="65" charset="-120"/>
                </a:rPr>
                <a:t>B</a:t>
              </a:r>
            </a:p>
          </p:txBody>
        </p:sp>
      </p:grpSp>
      <p:sp>
        <p:nvSpPr>
          <p:cNvPr id="12" name="文字方塊 16"/>
          <p:cNvSpPr txBox="1">
            <a:spLocks noChangeArrowheads="1"/>
          </p:cNvSpPr>
          <p:nvPr/>
        </p:nvSpPr>
        <p:spPr bwMode="auto">
          <a:xfrm>
            <a:off x="7993302" y="1889427"/>
            <a:ext cx="86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7013020" y="1889427"/>
            <a:ext cx="350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485456"/>
              </p:ext>
            </p:extLst>
          </p:nvPr>
        </p:nvGraphicFramePr>
        <p:xfrm>
          <a:off x="6411958" y="965146"/>
          <a:ext cx="1739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7" imgW="1739880" imgH="558720" progId="Equation.DSMT4">
                  <p:embed/>
                </p:oleObj>
              </mc:Choice>
              <mc:Fallback>
                <p:oleObj name="Equation" r:id="rId7" imgW="1739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1958" y="965146"/>
                        <a:ext cx="1739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2382B2-4CF8-4B97-9888-65CB0E5BEE7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6327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</a:rPr>
              <a:t>II-C  Properties of the Rec-STFT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1188" y="1125538"/>
            <a:ext cx="7777162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 Integration (recovery):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(a)                                               when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 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= 0              otherwise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(b)  	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64588"/>
              </p:ext>
            </p:extLst>
          </p:nvPr>
        </p:nvGraphicFramePr>
        <p:xfrm>
          <a:off x="1202459" y="3108031"/>
          <a:ext cx="5503863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3" imgW="5499100" imgH="1727200" progId="Equation.DSMT4">
                  <p:embed/>
                </p:oleObj>
              </mc:Choice>
              <mc:Fallback>
                <p:oleObj name="Equation" r:id="rId3" imgW="5499100" imgH="172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459" y="3108031"/>
                        <a:ext cx="5503863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92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832558"/>
              </p:ext>
            </p:extLst>
          </p:nvPr>
        </p:nvGraphicFramePr>
        <p:xfrm>
          <a:off x="1202459" y="1589838"/>
          <a:ext cx="2500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5" imgW="2501900" imgH="457200" progId="Equation.DSMT4">
                  <p:embed/>
                </p:oleObj>
              </mc:Choice>
              <mc:Fallback>
                <p:oleObj name="Equation" r:id="rId5" imgW="25019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459" y="1589838"/>
                        <a:ext cx="25003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512924-1264-41FC-A4CB-E5C678FA379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188" y="692150"/>
            <a:ext cx="56165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(2)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 Shifting property (</a:t>
            </a:r>
            <a:r>
              <a:rPr lang="zh-TW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橫的方向移動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 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endParaRPr lang="en-US" altLang="zh-TW" sz="20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(3)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 Modulation property (</a:t>
            </a:r>
            <a:r>
              <a:rPr lang="zh-TW" alt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縱的方向移動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)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0248" name="Object 10"/>
          <p:cNvGraphicFramePr>
            <a:graphicFrameLocks noChangeAspect="1"/>
          </p:cNvGraphicFramePr>
          <p:nvPr/>
        </p:nvGraphicFramePr>
        <p:xfrm>
          <a:off x="1116013" y="1268413"/>
          <a:ext cx="45085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3" imgW="4508500" imgH="508000" progId="Equation.DSMT4">
                  <p:embed/>
                </p:oleObj>
              </mc:Choice>
              <mc:Fallback>
                <p:oleObj name="Equation" r:id="rId3" imgW="4508500" imgH="508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45085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0250" name="Object 12"/>
          <p:cNvGraphicFramePr>
            <a:graphicFrameLocks noChangeAspect="1"/>
          </p:cNvGraphicFramePr>
          <p:nvPr/>
        </p:nvGraphicFramePr>
        <p:xfrm>
          <a:off x="1116013" y="2995613"/>
          <a:ext cx="4241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5" imgW="4241800" imgH="508000" progId="Equation.DSMT4">
                  <p:embed/>
                </p:oleObj>
              </mc:Choice>
              <mc:Fallback>
                <p:oleObj name="Equation" r:id="rId5" imgW="42418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95613"/>
                        <a:ext cx="4241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2093D-0DFF-479C-8D2E-6FA4B8BE380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6327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(4) </a:t>
            </a: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Special inputs: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(1) When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),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           when –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                        otherwise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(2) When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	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b="1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b="1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思考：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sz="2000" b="1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值</a:t>
            </a:r>
            <a:r>
              <a:rPr lang="zh-TW" altLang="en-US" sz="2000" b="1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的大小，對解析度的影響是什麼？</a:t>
            </a:r>
            <a:r>
              <a:rPr lang="zh-TW" altLang="en-US" sz="200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114425" y="1412875"/>
          <a:ext cx="1155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3" imgW="1155700" imgH="381000" progId="Equation.DSMT4">
                  <p:embed/>
                </p:oleObj>
              </mc:Choice>
              <mc:Fallback>
                <p:oleObj name="Equation" r:id="rId3" imgW="11557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412875"/>
                        <a:ext cx="1155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5"/>
          <p:cNvGraphicFramePr>
            <a:graphicFrameLocks noChangeAspect="1"/>
          </p:cNvGraphicFramePr>
          <p:nvPr/>
        </p:nvGraphicFramePr>
        <p:xfrm>
          <a:off x="4356100" y="1412875"/>
          <a:ext cx="1206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5" imgW="1206500" imgH="381000" progId="Equation.DSMT4">
                  <p:embed/>
                </p:oleObj>
              </mc:Choice>
              <mc:Fallback>
                <p:oleObj name="Equation" r:id="rId5" imgW="12065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12875"/>
                        <a:ext cx="1206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1272" name="Object 7"/>
          <p:cNvGraphicFramePr>
            <a:graphicFrameLocks noChangeAspect="1"/>
          </p:cNvGraphicFramePr>
          <p:nvPr/>
        </p:nvGraphicFramePr>
        <p:xfrm>
          <a:off x="1187450" y="2420938"/>
          <a:ext cx="32258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7" imgW="3225800" imgH="381000" progId="Equation.DSMT4">
                  <p:embed/>
                </p:oleObj>
              </mc:Choice>
              <mc:Fallback>
                <p:oleObj name="Equation" r:id="rId7" imgW="3225800" imgH="38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20938"/>
                        <a:ext cx="32258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14F184-03E0-4F88-89B0-CB5C4D619E1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35342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(5) Linearity property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de-DE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 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+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 y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de-DE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and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de-DE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de-DE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and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de-DE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are their rec-STFTs, then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de-DE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 X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de-DE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 + 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 Y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de-DE" altLang="zh-TW" sz="2000" i="1">
                <a:solidFill>
                  <a:srgbClr val="0000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(6) Power integration property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(7) Energy sum property (Parseval’s theorem)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1042988" y="2565400"/>
          <a:ext cx="32400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" name="Equation" r:id="rId3" imgW="3238500" imgH="508000" progId="Equation.DSMT4">
                  <p:embed/>
                </p:oleObj>
              </mc:Choice>
              <mc:Fallback>
                <p:oleObj name="Equation" r:id="rId3" imgW="32385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565400"/>
                        <a:ext cx="32400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971550" y="5300663"/>
          <a:ext cx="433228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" name="Equation" r:id="rId5" imgW="4330700" imgH="508000" progId="Equation.DSMT4">
                  <p:embed/>
                </p:oleObj>
              </mc:Choice>
              <mc:Fallback>
                <p:oleObj name="Equation" r:id="rId5" imgW="43307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300663"/>
                        <a:ext cx="433228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2296" name="Object 7"/>
          <p:cNvGraphicFramePr>
            <a:graphicFrameLocks noChangeAspect="1"/>
          </p:cNvGraphicFramePr>
          <p:nvPr/>
        </p:nvGraphicFramePr>
        <p:xfrm>
          <a:off x="908050" y="3357563"/>
          <a:ext cx="40100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" name="Equation" r:id="rId7" imgW="4013200" imgH="495300" progId="Equation.DSMT4">
                  <p:embed/>
                </p:oleObj>
              </mc:Choice>
              <mc:Fallback>
                <p:oleObj name="Equation" r:id="rId7" imgW="4013200" imgH="495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3357563"/>
                        <a:ext cx="40100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908050" y="4652963"/>
          <a:ext cx="51022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Equation" r:id="rId9" imgW="5105400" imgH="495300" progId="Equation.DSMT4">
                  <p:embed/>
                </p:oleObj>
              </mc:Choice>
              <mc:Fallback>
                <p:oleObj name="Equation" r:id="rId9" imgW="5105400" imgH="495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4652963"/>
                        <a:ext cx="51022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BE8CC7-EC24-408E-B8DE-E3D79DD011D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734377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思考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哪些性質 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Fourier transform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也有？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2000" b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其他型態的 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STFT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是否有類似的性質？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Shifting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Modulation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1692275" y="2349500"/>
          <a:ext cx="40640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3" imgW="4064000" imgH="1498600" progId="Equation.DSMT4">
                  <p:embed/>
                </p:oleObj>
              </mc:Choice>
              <mc:Fallback>
                <p:oleObj name="Equation" r:id="rId3" imgW="4064000" imgH="149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349500"/>
                        <a:ext cx="40640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856541"/>
              </p:ext>
            </p:extLst>
          </p:nvPr>
        </p:nvGraphicFramePr>
        <p:xfrm>
          <a:off x="1736725" y="4371975"/>
          <a:ext cx="5003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5" imgW="5003640" imgH="495000" progId="Equation.DSMT4">
                  <p:embed/>
                </p:oleObj>
              </mc:Choice>
              <mc:Fallback>
                <p:oleObj name="Equation" r:id="rId5" imgW="500364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71975"/>
                        <a:ext cx="5003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</TotalTime>
  <Words>1367</Words>
  <Application>Microsoft Office PowerPoint</Application>
  <PresentationFormat>如螢幕大小 (4:3)</PresentationFormat>
  <Paragraphs>189</Paragraphs>
  <Slides>21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新細明體</vt:lpstr>
      <vt:lpstr>標楷體</vt:lpstr>
      <vt:lpstr>Arial</vt:lpstr>
      <vt:lpstr>Symbol</vt:lpstr>
      <vt:lpstr>Times New Roman</vt:lpstr>
      <vt:lpstr>預設簡報設計</vt:lpstr>
      <vt:lpstr>Equation</vt:lpstr>
      <vt:lpstr>II. Short-time Fourier Transform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348</cp:revision>
  <cp:lastPrinted>2022-09-09T15:31:17Z</cp:lastPrinted>
  <dcterms:created xsi:type="dcterms:W3CDTF">2007-09-23T16:41:06Z</dcterms:created>
  <dcterms:modified xsi:type="dcterms:W3CDTF">2023-09-05T13:06:18Z</dcterms:modified>
</cp:coreProperties>
</file>