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72" saveSubsetFonts="1">
  <p:sldMasterIdLst>
    <p:sldMasterId id="2147483696" r:id="rId1"/>
  </p:sldMasterIdLst>
  <p:notesMasterIdLst>
    <p:notesMasterId r:id="rId67"/>
  </p:notesMasterIdLst>
  <p:sldIdLst>
    <p:sldId id="547" r:id="rId2"/>
    <p:sldId id="549" r:id="rId3"/>
    <p:sldId id="551" r:id="rId4"/>
    <p:sldId id="550" r:id="rId5"/>
    <p:sldId id="588" r:id="rId6"/>
    <p:sldId id="552" r:id="rId7"/>
    <p:sldId id="553" r:id="rId8"/>
    <p:sldId id="555" r:id="rId9"/>
    <p:sldId id="554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77" r:id="rId21"/>
    <p:sldId id="579" r:id="rId22"/>
    <p:sldId id="578" r:id="rId23"/>
    <p:sldId id="580" r:id="rId24"/>
    <p:sldId id="581" r:id="rId25"/>
    <p:sldId id="582" r:id="rId26"/>
    <p:sldId id="583" r:id="rId27"/>
    <p:sldId id="584" r:id="rId28"/>
    <p:sldId id="585" r:id="rId29"/>
    <p:sldId id="586" r:id="rId30"/>
    <p:sldId id="668" r:id="rId31"/>
    <p:sldId id="669" r:id="rId32"/>
    <p:sldId id="670" r:id="rId33"/>
    <p:sldId id="671" r:id="rId34"/>
    <p:sldId id="672" r:id="rId35"/>
    <p:sldId id="673" r:id="rId36"/>
    <p:sldId id="674" r:id="rId37"/>
    <p:sldId id="675" r:id="rId38"/>
    <p:sldId id="676" r:id="rId39"/>
    <p:sldId id="677" r:id="rId40"/>
    <p:sldId id="678" r:id="rId41"/>
    <p:sldId id="679" r:id="rId42"/>
    <p:sldId id="680" r:id="rId43"/>
    <p:sldId id="681" r:id="rId44"/>
    <p:sldId id="682" r:id="rId45"/>
    <p:sldId id="683" r:id="rId46"/>
    <p:sldId id="684" r:id="rId47"/>
    <p:sldId id="688" r:id="rId48"/>
    <p:sldId id="689" r:id="rId49"/>
    <p:sldId id="690" r:id="rId50"/>
    <p:sldId id="685" r:id="rId51"/>
    <p:sldId id="686" r:id="rId52"/>
    <p:sldId id="687" r:id="rId53"/>
    <p:sldId id="691" r:id="rId54"/>
    <p:sldId id="692" r:id="rId55"/>
    <p:sldId id="693" r:id="rId56"/>
    <p:sldId id="694" r:id="rId57"/>
    <p:sldId id="695" r:id="rId58"/>
    <p:sldId id="696" r:id="rId59"/>
    <p:sldId id="698" r:id="rId60"/>
    <p:sldId id="573" r:id="rId61"/>
    <p:sldId id="574" r:id="rId62"/>
    <p:sldId id="575" r:id="rId63"/>
    <p:sldId id="587" r:id="rId64"/>
    <p:sldId id="576" r:id="rId65"/>
    <p:sldId id="589" r:id="rId6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  <a:srgbClr val="99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4660"/>
  </p:normalViewPr>
  <p:slideViewPr>
    <p:cSldViewPr>
      <p:cViewPr varScale="1">
        <p:scale>
          <a:sx n="63" d="100"/>
          <a:sy n="63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1.wmf"/><Relationship Id="rId7" Type="http://schemas.openxmlformats.org/officeDocument/2006/relationships/image" Target="../media/image64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58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9T01:57:06.5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0 258,'21'17'258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11-19T01:58:11.6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0,'0'0'0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11-19T02:29:29.7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25 145 0,'0'0'0,"0"0"0,0 0 0,0 0 0,0 0 0,0 0 0,0 0 0,-25-145 0,25 145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11-19T03:36:33.4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11-19T03:40:55.9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85 0,'0'0'0</inkml:trace>
  <inkml:trace contextRef="#ctx0" brushRef="#br0" timeOffset="15">12 303 0,'0'0'0</inkml:trace>
  <inkml:trace contextRef="#ctx0" brushRef="#br0" timeOffset="234">57 0 0,'0'0'0,"0"0"0,0 0 0,0 0 0,0 0 0,0 0 0,0 0 0,0 0 0,0 0 0,0 0 0,0 0 0,0 0 0,0 0 0,0 0 0,0 0 0,0 0 0</inkml:trace>
  <inkml:trace contextRef="#ctx0" brushRef="#br0" timeOffset="249">171 24 0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4CB8405-161A-4B1F-9796-0E53CD1FB8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10357A90-3B7C-40FD-8431-F08837C5282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278</a:t>
            </a:fld>
            <a:endParaRPr lang="en-US" altLang="zh-TW" sz="12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B5BB660E-4614-476C-8F2A-D9D5826F143E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301</a:t>
            </a:fld>
            <a:endParaRPr lang="en-US" altLang="zh-TW" sz="12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F15EB834-99EB-48C3-9F74-608ECD2E7913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327</a:t>
            </a:fld>
            <a:endParaRPr lang="en-US" altLang="zh-TW" sz="12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927DE643-F684-42A7-946F-2CCD95711363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334</a:t>
            </a:fld>
            <a:endParaRPr lang="en-US" altLang="zh-TW" sz="12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D0B891E5-6562-4642-856F-11E82CA44A0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335</a:t>
            </a:fld>
            <a:endParaRPr lang="en-US" altLang="zh-TW" sz="12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927DE643-F684-42A7-946F-2CCD95711363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336</a:t>
            </a:fld>
            <a:endParaRPr lang="en-US" altLang="zh-TW" sz="12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585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</p:spPr>
        <p:txBody>
          <a:bodyPr/>
          <a:lstStyle>
            <a:lvl1pPr>
              <a:defRPr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fld id="{B8DC1599-2A1B-4EA3-97D7-8B58FA23B1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58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7C20-49DE-4BD1-A972-63B9F1B651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633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B6A734B-01D0-43E1-85E0-722B3B608B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0.e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8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8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6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AB2B3E-2590-4D94-B449-DECB53E8EF7B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3701" name="Rectangle 4"/>
          <p:cNvSpPr>
            <a:spLocks noChangeArrowheads="1"/>
          </p:cNvSpPr>
          <p:nvPr/>
        </p:nvSpPr>
        <p:spPr bwMode="auto">
          <a:xfrm>
            <a:off x="187325" y="668338"/>
            <a:ext cx="8569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571500" indent="-571500" algn="ctr" eaLnBrk="1" hangingPunct="1">
              <a:buFontTx/>
              <a:buAutoNum type="romanUcPeriod" startAt="9"/>
              <a:defRPr/>
            </a:pPr>
            <a:r>
              <a:rPr lang="en-US" altLang="zh-TW" sz="3200" b="1" dirty="0">
                <a:solidFill>
                  <a:srgbClr val="3333FF"/>
                </a:solidFill>
                <a:ea typeface="新細明體" panose="02020500000000000000" pitchFamily="18" charset="-120"/>
              </a:rPr>
              <a:t> Applications of Time-Frequency Analysis</a:t>
            </a:r>
          </a:p>
          <a:p>
            <a:pPr algn="ctr" eaLnBrk="1" hangingPunct="1">
              <a:defRPr/>
            </a:pPr>
            <a:r>
              <a:rPr lang="en-US" altLang="zh-TW" sz="3200" b="1" dirty="0">
                <a:solidFill>
                  <a:srgbClr val="3333FF"/>
                </a:solidFill>
                <a:ea typeface="新細明體" panose="02020500000000000000" pitchFamily="18" charset="-120"/>
              </a:rPr>
              <a:t>for Filter Design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611188" y="1700213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</a:rPr>
              <a:t>9-1  Signal Decomposition and Filter Design 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611188" y="2419350"/>
            <a:ext cx="734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Signal Decomposition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:  Decompose a signal into several components.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611188" y="3067050"/>
            <a:ext cx="734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Filter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:  Remove the undesired component of a signal 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682625" y="3787775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(1) Decomposing in the time domain </a:t>
            </a:r>
          </a:p>
        </p:txBody>
      </p:sp>
      <p:sp>
        <p:nvSpPr>
          <p:cNvPr id="4104" name="Line 11"/>
          <p:cNvSpPr>
            <a:spLocks noChangeShapeType="1"/>
          </p:cNvSpPr>
          <p:nvPr/>
        </p:nvSpPr>
        <p:spPr bwMode="auto">
          <a:xfrm>
            <a:off x="1042988" y="5732463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6083300" y="5516563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4106" name="Line 13"/>
          <p:cNvSpPr>
            <a:spLocks noChangeShapeType="1"/>
          </p:cNvSpPr>
          <p:nvPr/>
        </p:nvSpPr>
        <p:spPr bwMode="auto">
          <a:xfrm flipV="1">
            <a:off x="1762125" y="50831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1762125" y="508317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2986088" y="50831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 flipV="1">
            <a:off x="3851275" y="5011738"/>
            <a:ext cx="7191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570413" y="501173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3419475" y="4867275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2" name="Text Box 19"/>
          <p:cNvSpPr txBox="1">
            <a:spLocks noChangeArrowheads="1"/>
          </p:cNvSpPr>
          <p:nvPr/>
        </p:nvSpPr>
        <p:spPr bwMode="auto">
          <a:xfrm>
            <a:off x="2914650" y="5900738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criterion</a:t>
            </a:r>
          </a:p>
        </p:txBody>
      </p:sp>
      <p:sp>
        <p:nvSpPr>
          <p:cNvPr id="4113" name="Text Box 20"/>
          <p:cNvSpPr txBox="1">
            <a:spLocks noChangeArrowheads="1"/>
          </p:cNvSpPr>
          <p:nvPr/>
        </p:nvSpPr>
        <p:spPr bwMode="auto">
          <a:xfrm>
            <a:off x="1546225" y="4651375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component 1</a:t>
            </a:r>
          </a:p>
        </p:txBody>
      </p:sp>
      <p:sp>
        <p:nvSpPr>
          <p:cNvPr id="4114" name="Text Box 21"/>
          <p:cNvSpPr txBox="1">
            <a:spLocks noChangeArrowheads="1"/>
          </p:cNvSpPr>
          <p:nvPr/>
        </p:nvSpPr>
        <p:spPr bwMode="auto">
          <a:xfrm>
            <a:off x="4354513" y="4579938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component 2</a:t>
            </a:r>
          </a:p>
        </p:txBody>
      </p:sp>
      <p:sp>
        <p:nvSpPr>
          <p:cNvPr id="4115" name="Text Box 22"/>
          <p:cNvSpPr txBox="1">
            <a:spLocks noChangeArrowheads="1"/>
          </p:cNvSpPr>
          <p:nvPr/>
        </p:nvSpPr>
        <p:spPr bwMode="auto">
          <a:xfrm>
            <a:off x="3381375" y="5646738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D886EE-17DC-41AB-93E3-E25BC5690D5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755650" y="476672"/>
            <a:ext cx="76327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		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								.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  					     .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7381968" y="2441236"/>
            <a:ext cx="719044" cy="4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</a:rPr>
              <a:t>-axis</a:t>
            </a:r>
          </a:p>
        </p:txBody>
      </p:sp>
      <p:sp>
        <p:nvSpPr>
          <p:cNvPr id="14349" name="Text Box 11"/>
          <p:cNvSpPr txBox="1">
            <a:spLocks noChangeArrowheads="1"/>
          </p:cNvSpPr>
          <p:nvPr/>
        </p:nvSpPr>
        <p:spPr bwMode="auto">
          <a:xfrm>
            <a:off x="4546880" y="1051347"/>
            <a:ext cx="924485" cy="4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</a:endParaRPr>
          </a:p>
        </p:txBody>
      </p:sp>
      <p:sp>
        <p:nvSpPr>
          <p:cNvPr id="14350" name="Text Box 12"/>
          <p:cNvSpPr txBox="1">
            <a:spLocks noChangeArrowheads="1"/>
          </p:cNvSpPr>
          <p:nvPr/>
        </p:nvSpPr>
        <p:spPr bwMode="auto">
          <a:xfrm>
            <a:off x="2851990" y="1173650"/>
            <a:ext cx="1386728" cy="4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desired part</a:t>
            </a:r>
          </a:p>
        </p:txBody>
      </p:sp>
      <p:sp>
        <p:nvSpPr>
          <p:cNvPr id="14351" name="Text Box 13"/>
          <p:cNvSpPr txBox="1">
            <a:spLocks noChangeArrowheads="1"/>
          </p:cNvSpPr>
          <p:nvPr/>
        </p:nvSpPr>
        <p:spPr bwMode="auto">
          <a:xfrm>
            <a:off x="6697164" y="1444464"/>
            <a:ext cx="1239495" cy="6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undesired </a:t>
            </a:r>
            <a:br>
              <a:rPr lang="en-US" altLang="zh-TW" sz="2000">
                <a:latin typeface="Times New Roman" panose="02020603050405020304" pitchFamily="18" charset="0"/>
              </a:rPr>
            </a:br>
            <a:r>
              <a:rPr lang="en-US" altLang="zh-TW" sz="2000">
                <a:latin typeface="Times New Roman" panose="02020603050405020304" pitchFamily="18" charset="0"/>
              </a:rPr>
              <a:t>part</a:t>
            </a:r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6241769" y="3532356"/>
            <a:ext cx="1232647" cy="28479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cutoff line </a:t>
            </a:r>
          </a:p>
        </p:txBody>
      </p:sp>
      <p:sp>
        <p:nvSpPr>
          <p:cNvPr id="14353" name="Text Box 15"/>
          <p:cNvSpPr txBox="1">
            <a:spLocks noChangeArrowheads="1"/>
          </p:cNvSpPr>
          <p:nvPr/>
        </p:nvSpPr>
        <p:spPr bwMode="auto">
          <a:xfrm>
            <a:off x="1116012" y="2795915"/>
            <a:ext cx="1085414" cy="56958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undesired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part</a:t>
            </a: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5522725" y="2536458"/>
            <a:ext cx="616324" cy="4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</a:rPr>
              <a:t>t</a:t>
            </a:r>
            <a:r>
              <a:rPr lang="en-US" altLang="zh-TW" sz="2000" baseline="-25000">
                <a:latin typeface="Times New Roman" panose="02020603050405020304" pitchFamily="18" charset="0"/>
              </a:rPr>
              <a:t>1</a:t>
            </a:r>
            <a:r>
              <a:rPr lang="en-US" altLang="zh-TW" sz="2000">
                <a:latin typeface="Times New Roman" panose="02020603050405020304" pitchFamily="18" charset="0"/>
              </a:rPr>
              <a:t>, 0)</a:t>
            </a: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2467177" y="2301340"/>
            <a:ext cx="616324" cy="4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(-</a:t>
            </a:r>
            <a:r>
              <a:rPr lang="en-US" altLang="zh-TW" sz="2000" i="1" dirty="0">
                <a:latin typeface="Times New Roman" panose="02020603050405020304" pitchFamily="18" charset="0"/>
              </a:rPr>
              <a:t>t</a:t>
            </a:r>
            <a:r>
              <a:rPr lang="en-US" altLang="zh-TW" sz="2000" baseline="-25000" dirty="0">
                <a:latin typeface="Times New Roman" panose="02020603050405020304" pitchFamily="18" charset="0"/>
              </a:rPr>
              <a:t>0</a:t>
            </a:r>
            <a:r>
              <a:rPr lang="en-US" altLang="zh-TW" sz="2000" dirty="0">
                <a:latin typeface="Times New Roman" panose="02020603050405020304" pitchFamily="18" charset="0"/>
              </a:rPr>
              <a:t>, 0)</a:t>
            </a: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1157100" y="1330897"/>
            <a:ext cx="1232647" cy="4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cutoff line </a:t>
            </a:r>
          </a:p>
        </p:txBody>
      </p:sp>
      <p:sp>
        <p:nvSpPr>
          <p:cNvPr id="14358" name="Text Box 20"/>
          <p:cNvSpPr txBox="1">
            <a:spLocks noChangeArrowheads="1"/>
          </p:cNvSpPr>
          <p:nvPr/>
        </p:nvSpPr>
        <p:spPr bwMode="auto">
          <a:xfrm>
            <a:off x="4187358" y="1365841"/>
            <a:ext cx="616324" cy="4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4855041" y="1330897"/>
            <a:ext cx="1694890" cy="2201459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0" name="Freeform 22"/>
          <p:cNvSpPr>
            <a:spLocks/>
          </p:cNvSpPr>
          <p:nvPr/>
        </p:nvSpPr>
        <p:spPr bwMode="auto">
          <a:xfrm>
            <a:off x="2793782" y="1586860"/>
            <a:ext cx="2831664" cy="2102743"/>
          </a:xfrm>
          <a:custGeom>
            <a:avLst/>
            <a:gdLst>
              <a:gd name="T0" fmla="*/ 294039 w 2095"/>
              <a:gd name="T1" fmla="*/ 118908 h 1624"/>
              <a:gd name="T2" fmla="*/ 1105859 w 2095"/>
              <a:gd name="T3" fmla="*/ 0 h 1624"/>
              <a:gd name="T4" fmla="*/ 5839081 w 2095"/>
              <a:gd name="T5" fmla="*/ 79751 h 1624"/>
              <a:gd name="T6" fmla="*/ 6339596 w 2095"/>
              <a:gd name="T7" fmla="*/ 278698 h 1624"/>
              <a:gd name="T8" fmla="*/ 6840076 w 2095"/>
              <a:gd name="T9" fmla="*/ 318925 h 1624"/>
              <a:gd name="T10" fmla="*/ 7215339 w 2095"/>
              <a:gd name="T11" fmla="*/ 578234 h 1624"/>
              <a:gd name="T12" fmla="*/ 7527994 w 2095"/>
              <a:gd name="T13" fmla="*/ 976575 h 1624"/>
              <a:gd name="T14" fmla="*/ 7651162 w 2095"/>
              <a:gd name="T15" fmla="*/ 1555598 h 1624"/>
              <a:gd name="T16" fmla="*/ 7215339 w 2095"/>
              <a:gd name="T17" fmla="*/ 1735323 h 1624"/>
              <a:gd name="T18" fmla="*/ 7028152 w 2095"/>
              <a:gd name="T19" fmla="*/ 1914472 h 1624"/>
              <a:gd name="T20" fmla="*/ 6779202 w 2095"/>
              <a:gd name="T21" fmla="*/ 1934942 h 1624"/>
              <a:gd name="T22" fmla="*/ 5033459 w 2095"/>
              <a:gd name="T23" fmla="*/ 1914472 h 1624"/>
              <a:gd name="T24" fmla="*/ 4657531 w 2095"/>
              <a:gd name="T25" fmla="*/ 1875137 h 1624"/>
              <a:gd name="T26" fmla="*/ 3786002 w 2095"/>
              <a:gd name="T27" fmla="*/ 1835056 h 1624"/>
              <a:gd name="T28" fmla="*/ 3721926 w 2095"/>
              <a:gd name="T29" fmla="*/ 1715228 h 1624"/>
              <a:gd name="T30" fmla="*/ 2475993 w 2095"/>
              <a:gd name="T31" fmla="*/ 1156620 h 1624"/>
              <a:gd name="T32" fmla="*/ 2102075 w 2095"/>
              <a:gd name="T33" fmla="*/ 1117171 h 1624"/>
              <a:gd name="T34" fmla="*/ 1605049 w 2095"/>
              <a:gd name="T35" fmla="*/ 976575 h 1624"/>
              <a:gd name="T36" fmla="*/ 1105859 w 2095"/>
              <a:gd name="T37" fmla="*/ 837071 h 1624"/>
              <a:gd name="T38" fmla="*/ 545117 w 2095"/>
              <a:gd name="T39" fmla="*/ 657078 h 1624"/>
              <a:gd name="T40" fmla="*/ 231791 w 2095"/>
              <a:gd name="T41" fmla="*/ 478840 h 1624"/>
              <a:gd name="T42" fmla="*/ 171767 w 2095"/>
              <a:gd name="T43" fmla="*/ 239679 h 1624"/>
              <a:gd name="T44" fmla="*/ 419829 w 2095"/>
              <a:gd name="T45" fmla="*/ 219513 h 1624"/>
              <a:gd name="T46" fmla="*/ 358096 w 2095"/>
              <a:gd name="T47" fmla="*/ 138760 h 1624"/>
              <a:gd name="T48" fmla="*/ 294039 w 2095"/>
              <a:gd name="T49" fmla="*/ 118908 h 162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95"/>
              <a:gd name="T76" fmla="*/ 0 h 1624"/>
              <a:gd name="T77" fmla="*/ 2095 w 2095"/>
              <a:gd name="T78" fmla="*/ 1624 h 162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95" h="1624">
                <a:moveTo>
                  <a:pt x="79" y="100"/>
                </a:moveTo>
                <a:cubicBezTo>
                  <a:pt x="136" y="45"/>
                  <a:pt x="221" y="19"/>
                  <a:pt x="297" y="0"/>
                </a:cubicBezTo>
                <a:cubicBezTo>
                  <a:pt x="721" y="15"/>
                  <a:pt x="1146" y="36"/>
                  <a:pt x="1569" y="67"/>
                </a:cubicBezTo>
                <a:cubicBezTo>
                  <a:pt x="1620" y="117"/>
                  <a:pt x="1645" y="192"/>
                  <a:pt x="1703" y="234"/>
                </a:cubicBezTo>
                <a:cubicBezTo>
                  <a:pt x="1740" y="261"/>
                  <a:pt x="1792" y="257"/>
                  <a:pt x="1837" y="268"/>
                </a:cubicBezTo>
                <a:cubicBezTo>
                  <a:pt x="1923" y="521"/>
                  <a:pt x="1805" y="196"/>
                  <a:pt x="1938" y="485"/>
                </a:cubicBezTo>
                <a:cubicBezTo>
                  <a:pt x="1985" y="588"/>
                  <a:pt x="2003" y="709"/>
                  <a:pt x="2022" y="820"/>
                </a:cubicBezTo>
                <a:cubicBezTo>
                  <a:pt x="2004" y="982"/>
                  <a:pt x="2002" y="1150"/>
                  <a:pt x="2055" y="1306"/>
                </a:cubicBezTo>
                <a:cubicBezTo>
                  <a:pt x="2011" y="1606"/>
                  <a:pt x="2095" y="1278"/>
                  <a:pt x="1938" y="1457"/>
                </a:cubicBezTo>
                <a:cubicBezTo>
                  <a:pt x="1870" y="1535"/>
                  <a:pt x="1968" y="1554"/>
                  <a:pt x="1888" y="1607"/>
                </a:cubicBezTo>
                <a:cubicBezTo>
                  <a:pt x="1869" y="1620"/>
                  <a:pt x="1843" y="1618"/>
                  <a:pt x="1821" y="1624"/>
                </a:cubicBezTo>
                <a:cubicBezTo>
                  <a:pt x="1665" y="1618"/>
                  <a:pt x="1508" y="1621"/>
                  <a:pt x="1352" y="1607"/>
                </a:cubicBezTo>
                <a:cubicBezTo>
                  <a:pt x="1317" y="1604"/>
                  <a:pt x="1286" y="1581"/>
                  <a:pt x="1251" y="1574"/>
                </a:cubicBezTo>
                <a:cubicBezTo>
                  <a:pt x="1174" y="1558"/>
                  <a:pt x="1095" y="1553"/>
                  <a:pt x="1017" y="1540"/>
                </a:cubicBezTo>
                <a:cubicBezTo>
                  <a:pt x="1011" y="1507"/>
                  <a:pt x="1014" y="1471"/>
                  <a:pt x="1000" y="1440"/>
                </a:cubicBezTo>
                <a:cubicBezTo>
                  <a:pt x="943" y="1314"/>
                  <a:pt x="789" y="1053"/>
                  <a:pt x="665" y="971"/>
                </a:cubicBezTo>
                <a:cubicBezTo>
                  <a:pt x="636" y="952"/>
                  <a:pt x="598" y="949"/>
                  <a:pt x="565" y="938"/>
                </a:cubicBezTo>
                <a:cubicBezTo>
                  <a:pt x="473" y="664"/>
                  <a:pt x="611" y="977"/>
                  <a:pt x="431" y="820"/>
                </a:cubicBezTo>
                <a:cubicBezTo>
                  <a:pt x="254" y="666"/>
                  <a:pt x="558" y="747"/>
                  <a:pt x="297" y="703"/>
                </a:cubicBezTo>
                <a:cubicBezTo>
                  <a:pt x="247" y="653"/>
                  <a:pt x="196" y="602"/>
                  <a:pt x="146" y="552"/>
                </a:cubicBezTo>
                <a:cubicBezTo>
                  <a:pt x="102" y="508"/>
                  <a:pt x="113" y="451"/>
                  <a:pt x="62" y="402"/>
                </a:cubicBezTo>
                <a:cubicBezTo>
                  <a:pt x="43" y="343"/>
                  <a:pt x="0" y="265"/>
                  <a:pt x="46" y="201"/>
                </a:cubicBezTo>
                <a:cubicBezTo>
                  <a:pt x="59" y="182"/>
                  <a:pt x="91" y="190"/>
                  <a:pt x="113" y="184"/>
                </a:cubicBezTo>
                <a:cubicBezTo>
                  <a:pt x="162" y="110"/>
                  <a:pt x="159" y="149"/>
                  <a:pt x="96" y="117"/>
                </a:cubicBezTo>
                <a:cubicBezTo>
                  <a:pt x="89" y="113"/>
                  <a:pt x="85" y="106"/>
                  <a:pt x="79" y="100"/>
                </a:cubicBez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2" name="Freeform 24"/>
          <p:cNvSpPr>
            <a:spLocks/>
          </p:cNvSpPr>
          <p:nvPr/>
        </p:nvSpPr>
        <p:spPr bwMode="auto">
          <a:xfrm>
            <a:off x="5163203" y="1488144"/>
            <a:ext cx="2259853" cy="1807468"/>
          </a:xfrm>
          <a:custGeom>
            <a:avLst/>
            <a:gdLst>
              <a:gd name="T0" fmla="*/ 137 w 2528"/>
              <a:gd name="T1" fmla="*/ 1134 h 1837"/>
              <a:gd name="T2" fmla="*/ 502 w 2528"/>
              <a:gd name="T3" fmla="*/ 3418 h 1837"/>
              <a:gd name="T4" fmla="*/ 1378 w 2528"/>
              <a:gd name="T5" fmla="*/ 6831 h 1837"/>
              <a:gd name="T6" fmla="*/ 2112 w 2528"/>
              <a:gd name="T7" fmla="*/ 9106 h 1837"/>
              <a:gd name="T8" fmla="*/ 2258 w 2528"/>
              <a:gd name="T9" fmla="*/ 11109 h 1837"/>
              <a:gd name="T10" fmla="*/ 2772 w 2528"/>
              <a:gd name="T11" fmla="*/ 13390 h 1837"/>
              <a:gd name="T12" fmla="*/ 2844 w 2528"/>
              <a:gd name="T13" fmla="*/ 14233 h 1837"/>
              <a:gd name="T14" fmla="*/ 2949 w 2528"/>
              <a:gd name="T15" fmla="*/ 14387 h 1837"/>
              <a:gd name="T16" fmla="*/ 3644 w 2528"/>
              <a:gd name="T17" fmla="*/ 14528 h 1837"/>
              <a:gd name="T18" fmla="*/ 4633 w 2528"/>
              <a:gd name="T19" fmla="*/ 15090 h 1837"/>
              <a:gd name="T20" fmla="*/ 5179 w 2528"/>
              <a:gd name="T21" fmla="*/ 15376 h 1837"/>
              <a:gd name="T22" fmla="*/ 5398 w 2528"/>
              <a:gd name="T23" fmla="*/ 14948 h 1837"/>
              <a:gd name="T24" fmla="*/ 5506 w 2528"/>
              <a:gd name="T25" fmla="*/ 14662 h 1837"/>
              <a:gd name="T26" fmla="*/ 5434 w 2528"/>
              <a:gd name="T27" fmla="*/ 14233 h 1837"/>
              <a:gd name="T28" fmla="*/ 5142 w 2528"/>
              <a:gd name="T29" fmla="*/ 12815 h 1837"/>
              <a:gd name="T30" fmla="*/ 4850 w 2528"/>
              <a:gd name="T31" fmla="*/ 12103 h 1837"/>
              <a:gd name="T32" fmla="*/ 4633 w 2528"/>
              <a:gd name="T33" fmla="*/ 11252 h 1837"/>
              <a:gd name="T34" fmla="*/ 4339 w 2528"/>
              <a:gd name="T35" fmla="*/ 11109 h 1837"/>
              <a:gd name="T36" fmla="*/ 3863 w 2528"/>
              <a:gd name="T37" fmla="*/ 9674 h 1837"/>
              <a:gd name="T38" fmla="*/ 3793 w 2528"/>
              <a:gd name="T39" fmla="*/ 8542 h 1837"/>
              <a:gd name="T40" fmla="*/ 3496 w 2528"/>
              <a:gd name="T41" fmla="*/ 7403 h 1837"/>
              <a:gd name="T42" fmla="*/ 3425 w 2528"/>
              <a:gd name="T43" fmla="*/ 6831 h 1837"/>
              <a:gd name="T44" fmla="*/ 3204 w 2528"/>
              <a:gd name="T45" fmla="*/ 3836 h 1837"/>
              <a:gd name="T46" fmla="*/ 3132 w 2528"/>
              <a:gd name="T47" fmla="*/ 2980 h 1837"/>
              <a:gd name="T48" fmla="*/ 2914 w 2528"/>
              <a:gd name="T49" fmla="*/ 2703 h 1837"/>
              <a:gd name="T50" fmla="*/ 1710 w 2528"/>
              <a:gd name="T51" fmla="*/ 2133 h 1837"/>
              <a:gd name="T52" fmla="*/ 1562 w 2528"/>
              <a:gd name="T53" fmla="*/ 1846 h 1837"/>
              <a:gd name="T54" fmla="*/ 1343 w 2528"/>
              <a:gd name="T55" fmla="*/ 1709 h 1837"/>
              <a:gd name="T56" fmla="*/ 1197 w 2528"/>
              <a:gd name="T57" fmla="*/ 1274 h 1837"/>
              <a:gd name="T58" fmla="*/ 1086 w 2528"/>
              <a:gd name="T59" fmla="*/ 1134 h 1837"/>
              <a:gd name="T60" fmla="*/ 646 w 2528"/>
              <a:gd name="T61" fmla="*/ 0 h 1837"/>
              <a:gd name="T62" fmla="*/ 392 w 2528"/>
              <a:gd name="T63" fmla="*/ 140 h 1837"/>
              <a:gd name="T64" fmla="*/ 321 w 2528"/>
              <a:gd name="T65" fmla="*/ 419 h 1837"/>
              <a:gd name="T66" fmla="*/ 212 w 2528"/>
              <a:gd name="T67" fmla="*/ 569 h 1837"/>
              <a:gd name="T68" fmla="*/ 64 w 2528"/>
              <a:gd name="T69" fmla="*/ 1134 h 1837"/>
              <a:gd name="T70" fmla="*/ 137 w 2528"/>
              <a:gd name="T71" fmla="*/ 1134 h 18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528"/>
              <a:gd name="T109" fmla="*/ 0 h 1837"/>
              <a:gd name="T110" fmla="*/ 2528 w 2528"/>
              <a:gd name="T111" fmla="*/ 1837 h 18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528" h="1837">
                <a:moveTo>
                  <a:pt x="63" y="134"/>
                </a:moveTo>
                <a:cubicBezTo>
                  <a:pt x="367" y="438"/>
                  <a:pt x="82" y="106"/>
                  <a:pt x="230" y="402"/>
                </a:cubicBezTo>
                <a:cubicBezTo>
                  <a:pt x="316" y="574"/>
                  <a:pt x="497" y="679"/>
                  <a:pt x="632" y="803"/>
                </a:cubicBezTo>
                <a:cubicBezTo>
                  <a:pt x="928" y="1075"/>
                  <a:pt x="750" y="999"/>
                  <a:pt x="967" y="1071"/>
                </a:cubicBezTo>
                <a:cubicBezTo>
                  <a:pt x="973" y="1094"/>
                  <a:pt x="1015" y="1273"/>
                  <a:pt x="1034" y="1306"/>
                </a:cubicBezTo>
                <a:cubicBezTo>
                  <a:pt x="1094" y="1412"/>
                  <a:pt x="1184" y="1489"/>
                  <a:pt x="1269" y="1574"/>
                </a:cubicBezTo>
                <a:cubicBezTo>
                  <a:pt x="1280" y="1607"/>
                  <a:pt x="1282" y="1645"/>
                  <a:pt x="1302" y="1674"/>
                </a:cubicBezTo>
                <a:cubicBezTo>
                  <a:pt x="1312" y="1688"/>
                  <a:pt x="1334" y="1689"/>
                  <a:pt x="1352" y="1691"/>
                </a:cubicBezTo>
                <a:cubicBezTo>
                  <a:pt x="1458" y="1701"/>
                  <a:pt x="1564" y="1702"/>
                  <a:pt x="1670" y="1708"/>
                </a:cubicBezTo>
                <a:cubicBezTo>
                  <a:pt x="1822" y="1726"/>
                  <a:pt x="1971" y="1753"/>
                  <a:pt x="2123" y="1775"/>
                </a:cubicBezTo>
                <a:cubicBezTo>
                  <a:pt x="2217" y="1837"/>
                  <a:pt x="2256" y="1823"/>
                  <a:pt x="2374" y="1808"/>
                </a:cubicBezTo>
                <a:cubicBezTo>
                  <a:pt x="2407" y="1791"/>
                  <a:pt x="2441" y="1776"/>
                  <a:pt x="2474" y="1758"/>
                </a:cubicBezTo>
                <a:cubicBezTo>
                  <a:pt x="2492" y="1748"/>
                  <a:pt x="2520" y="1744"/>
                  <a:pt x="2524" y="1724"/>
                </a:cubicBezTo>
                <a:cubicBezTo>
                  <a:pt x="2528" y="1704"/>
                  <a:pt x="2502" y="1691"/>
                  <a:pt x="2491" y="1674"/>
                </a:cubicBezTo>
                <a:cubicBezTo>
                  <a:pt x="2471" y="1554"/>
                  <a:pt x="2474" y="1545"/>
                  <a:pt x="2357" y="1507"/>
                </a:cubicBezTo>
                <a:cubicBezTo>
                  <a:pt x="2315" y="1475"/>
                  <a:pt x="2264" y="1456"/>
                  <a:pt x="2223" y="1423"/>
                </a:cubicBezTo>
                <a:cubicBezTo>
                  <a:pt x="2186" y="1393"/>
                  <a:pt x="2165" y="1343"/>
                  <a:pt x="2123" y="1322"/>
                </a:cubicBezTo>
                <a:cubicBezTo>
                  <a:pt x="2083" y="1302"/>
                  <a:pt x="2034" y="1311"/>
                  <a:pt x="1989" y="1306"/>
                </a:cubicBezTo>
                <a:cubicBezTo>
                  <a:pt x="1795" y="1241"/>
                  <a:pt x="1864" y="1301"/>
                  <a:pt x="1771" y="1138"/>
                </a:cubicBezTo>
                <a:cubicBezTo>
                  <a:pt x="1760" y="1093"/>
                  <a:pt x="1761" y="1043"/>
                  <a:pt x="1737" y="1004"/>
                </a:cubicBezTo>
                <a:cubicBezTo>
                  <a:pt x="1704" y="951"/>
                  <a:pt x="1632" y="926"/>
                  <a:pt x="1604" y="870"/>
                </a:cubicBezTo>
                <a:cubicBezTo>
                  <a:pt x="1593" y="848"/>
                  <a:pt x="1581" y="825"/>
                  <a:pt x="1570" y="803"/>
                </a:cubicBezTo>
                <a:cubicBezTo>
                  <a:pt x="1538" y="617"/>
                  <a:pt x="1563" y="732"/>
                  <a:pt x="1470" y="452"/>
                </a:cubicBezTo>
                <a:cubicBezTo>
                  <a:pt x="1459" y="418"/>
                  <a:pt x="1470" y="362"/>
                  <a:pt x="1436" y="351"/>
                </a:cubicBezTo>
                <a:cubicBezTo>
                  <a:pt x="1403" y="340"/>
                  <a:pt x="1369" y="329"/>
                  <a:pt x="1336" y="318"/>
                </a:cubicBezTo>
                <a:cubicBezTo>
                  <a:pt x="1232" y="214"/>
                  <a:pt x="816" y="252"/>
                  <a:pt x="783" y="251"/>
                </a:cubicBezTo>
                <a:cubicBezTo>
                  <a:pt x="761" y="240"/>
                  <a:pt x="740" y="224"/>
                  <a:pt x="716" y="217"/>
                </a:cubicBezTo>
                <a:cubicBezTo>
                  <a:pt x="684" y="207"/>
                  <a:pt x="647" y="214"/>
                  <a:pt x="616" y="201"/>
                </a:cubicBezTo>
                <a:cubicBezTo>
                  <a:pt x="590" y="191"/>
                  <a:pt x="573" y="164"/>
                  <a:pt x="549" y="150"/>
                </a:cubicBezTo>
                <a:cubicBezTo>
                  <a:pt x="534" y="141"/>
                  <a:pt x="515" y="139"/>
                  <a:pt x="498" y="134"/>
                </a:cubicBezTo>
                <a:cubicBezTo>
                  <a:pt x="446" y="54"/>
                  <a:pt x="385" y="21"/>
                  <a:pt x="297" y="0"/>
                </a:cubicBezTo>
                <a:cubicBezTo>
                  <a:pt x="258" y="5"/>
                  <a:pt x="217" y="4"/>
                  <a:pt x="180" y="16"/>
                </a:cubicBezTo>
                <a:cubicBezTo>
                  <a:pt x="165" y="21"/>
                  <a:pt x="160" y="42"/>
                  <a:pt x="147" y="50"/>
                </a:cubicBezTo>
                <a:cubicBezTo>
                  <a:pt x="132" y="59"/>
                  <a:pt x="114" y="61"/>
                  <a:pt x="97" y="67"/>
                </a:cubicBezTo>
                <a:cubicBezTo>
                  <a:pt x="75" y="89"/>
                  <a:pt x="0" y="124"/>
                  <a:pt x="30" y="134"/>
                </a:cubicBezTo>
                <a:cubicBezTo>
                  <a:pt x="87" y="152"/>
                  <a:pt x="93" y="162"/>
                  <a:pt x="63" y="134"/>
                </a:cubicBezTo>
                <a:close/>
              </a:path>
            </a:pathLst>
          </a:cu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3" name="Freeform 25"/>
          <p:cNvSpPr>
            <a:spLocks/>
          </p:cNvSpPr>
          <p:nvPr/>
        </p:nvSpPr>
        <p:spPr bwMode="auto">
          <a:xfrm>
            <a:off x="1458414" y="1871652"/>
            <a:ext cx="1848971" cy="1522676"/>
          </a:xfrm>
          <a:custGeom>
            <a:avLst/>
            <a:gdLst>
              <a:gd name="T0" fmla="*/ 8 w 2299"/>
              <a:gd name="T1" fmla="*/ 10 h 2003"/>
              <a:gd name="T2" fmla="*/ 15 w 2299"/>
              <a:gd name="T3" fmla="*/ 38 h 2003"/>
              <a:gd name="T4" fmla="*/ 58 w 2299"/>
              <a:gd name="T5" fmla="*/ 52 h 2003"/>
              <a:gd name="T6" fmla="*/ 123 w 2299"/>
              <a:gd name="T7" fmla="*/ 77 h 2003"/>
              <a:gd name="T8" fmla="*/ 231 w 2299"/>
              <a:gd name="T9" fmla="*/ 104 h 2003"/>
              <a:gd name="T10" fmla="*/ 287 w 2299"/>
              <a:gd name="T11" fmla="*/ 113 h 2003"/>
              <a:gd name="T12" fmla="*/ 430 w 2299"/>
              <a:gd name="T13" fmla="*/ 137 h 2003"/>
              <a:gd name="T14" fmla="*/ 495 w 2299"/>
              <a:gd name="T15" fmla="*/ 144 h 2003"/>
              <a:gd name="T16" fmla="*/ 537 w 2299"/>
              <a:gd name="T17" fmla="*/ 156 h 2003"/>
              <a:gd name="T18" fmla="*/ 582 w 2299"/>
              <a:gd name="T19" fmla="*/ 158 h 2003"/>
              <a:gd name="T20" fmla="*/ 691 w 2299"/>
              <a:gd name="T21" fmla="*/ 163 h 2003"/>
              <a:gd name="T22" fmla="*/ 739 w 2299"/>
              <a:gd name="T23" fmla="*/ 161 h 2003"/>
              <a:gd name="T24" fmla="*/ 745 w 2299"/>
              <a:gd name="T25" fmla="*/ 153 h 2003"/>
              <a:gd name="T26" fmla="*/ 739 w 2299"/>
              <a:gd name="T27" fmla="*/ 144 h 2003"/>
              <a:gd name="T28" fmla="*/ 734 w 2299"/>
              <a:gd name="T29" fmla="*/ 135 h 2003"/>
              <a:gd name="T30" fmla="*/ 587 w 2299"/>
              <a:gd name="T31" fmla="*/ 107 h 2003"/>
              <a:gd name="T32" fmla="*/ 533 w 2299"/>
              <a:gd name="T33" fmla="*/ 96 h 2003"/>
              <a:gd name="T34" fmla="*/ 477 w 2299"/>
              <a:gd name="T35" fmla="*/ 82 h 2003"/>
              <a:gd name="T36" fmla="*/ 401 w 2299"/>
              <a:gd name="T37" fmla="*/ 69 h 2003"/>
              <a:gd name="T38" fmla="*/ 358 w 2299"/>
              <a:gd name="T39" fmla="*/ 57 h 2003"/>
              <a:gd name="T40" fmla="*/ 315 w 2299"/>
              <a:gd name="T41" fmla="*/ 49 h 2003"/>
              <a:gd name="T42" fmla="*/ 107 w 2299"/>
              <a:gd name="T43" fmla="*/ 6 h 2003"/>
              <a:gd name="T44" fmla="*/ 91 w 2299"/>
              <a:gd name="T45" fmla="*/ 3 h 2003"/>
              <a:gd name="T46" fmla="*/ 8 w 2299"/>
              <a:gd name="T47" fmla="*/ 10 h 200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99"/>
              <a:gd name="T73" fmla="*/ 0 h 2003"/>
              <a:gd name="T74" fmla="*/ 2299 w 2299"/>
              <a:gd name="T75" fmla="*/ 2003 h 200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99" h="2003">
                <a:moveTo>
                  <a:pt x="11" y="115"/>
                </a:moveTo>
                <a:cubicBezTo>
                  <a:pt x="24" y="232"/>
                  <a:pt x="0" y="358"/>
                  <a:pt x="44" y="467"/>
                </a:cubicBezTo>
                <a:cubicBezTo>
                  <a:pt x="71" y="533"/>
                  <a:pt x="136" y="576"/>
                  <a:pt x="178" y="634"/>
                </a:cubicBezTo>
                <a:cubicBezTo>
                  <a:pt x="248" y="732"/>
                  <a:pt x="303" y="841"/>
                  <a:pt x="379" y="935"/>
                </a:cubicBezTo>
                <a:cubicBezTo>
                  <a:pt x="479" y="1058"/>
                  <a:pt x="602" y="1158"/>
                  <a:pt x="714" y="1270"/>
                </a:cubicBezTo>
                <a:cubicBezTo>
                  <a:pt x="760" y="1316"/>
                  <a:pt x="828" y="1335"/>
                  <a:pt x="882" y="1371"/>
                </a:cubicBezTo>
                <a:cubicBezTo>
                  <a:pt x="1029" y="1469"/>
                  <a:pt x="1172" y="1572"/>
                  <a:pt x="1317" y="1672"/>
                </a:cubicBezTo>
                <a:cubicBezTo>
                  <a:pt x="1379" y="1715"/>
                  <a:pt x="1457" y="1730"/>
                  <a:pt x="1518" y="1773"/>
                </a:cubicBezTo>
                <a:cubicBezTo>
                  <a:pt x="1570" y="1809"/>
                  <a:pt x="1597" y="1876"/>
                  <a:pt x="1652" y="1907"/>
                </a:cubicBezTo>
                <a:cubicBezTo>
                  <a:pt x="1691" y="1929"/>
                  <a:pt x="1741" y="1917"/>
                  <a:pt x="1786" y="1923"/>
                </a:cubicBezTo>
                <a:cubicBezTo>
                  <a:pt x="1899" y="1939"/>
                  <a:pt x="2008" y="1972"/>
                  <a:pt x="2121" y="1990"/>
                </a:cubicBezTo>
                <a:cubicBezTo>
                  <a:pt x="2171" y="1985"/>
                  <a:pt x="2230" y="2003"/>
                  <a:pt x="2271" y="1974"/>
                </a:cubicBezTo>
                <a:cubicBezTo>
                  <a:pt x="2299" y="1954"/>
                  <a:pt x="2288" y="1907"/>
                  <a:pt x="2288" y="1873"/>
                </a:cubicBezTo>
                <a:cubicBezTo>
                  <a:pt x="2288" y="1839"/>
                  <a:pt x="2276" y="1806"/>
                  <a:pt x="2271" y="1773"/>
                </a:cubicBezTo>
                <a:cubicBezTo>
                  <a:pt x="2265" y="1728"/>
                  <a:pt x="2279" y="1677"/>
                  <a:pt x="2255" y="1639"/>
                </a:cubicBezTo>
                <a:cubicBezTo>
                  <a:pt x="2149" y="1476"/>
                  <a:pt x="1984" y="1355"/>
                  <a:pt x="1803" y="1304"/>
                </a:cubicBezTo>
                <a:cubicBezTo>
                  <a:pt x="1674" y="1175"/>
                  <a:pt x="1975" y="1473"/>
                  <a:pt x="1635" y="1170"/>
                </a:cubicBezTo>
                <a:cubicBezTo>
                  <a:pt x="1576" y="1117"/>
                  <a:pt x="1529" y="1053"/>
                  <a:pt x="1468" y="1002"/>
                </a:cubicBezTo>
                <a:cubicBezTo>
                  <a:pt x="1394" y="940"/>
                  <a:pt x="1307" y="896"/>
                  <a:pt x="1233" y="835"/>
                </a:cubicBezTo>
                <a:cubicBezTo>
                  <a:pt x="1184" y="795"/>
                  <a:pt x="1146" y="743"/>
                  <a:pt x="1099" y="701"/>
                </a:cubicBezTo>
                <a:cubicBezTo>
                  <a:pt x="1057" y="664"/>
                  <a:pt x="1007" y="637"/>
                  <a:pt x="965" y="600"/>
                </a:cubicBezTo>
                <a:cubicBezTo>
                  <a:pt x="764" y="419"/>
                  <a:pt x="596" y="153"/>
                  <a:pt x="329" y="65"/>
                </a:cubicBezTo>
                <a:cubicBezTo>
                  <a:pt x="312" y="48"/>
                  <a:pt x="302" y="19"/>
                  <a:pt x="279" y="14"/>
                </a:cubicBezTo>
                <a:cubicBezTo>
                  <a:pt x="218" y="0"/>
                  <a:pt x="61" y="94"/>
                  <a:pt x="11" y="115"/>
                </a:cubicBezTo>
                <a:close/>
              </a:path>
            </a:pathLst>
          </a:cu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4" name="Line 26"/>
          <p:cNvSpPr>
            <a:spLocks noChangeShapeType="1"/>
          </p:cNvSpPr>
          <p:nvPr/>
        </p:nvSpPr>
        <p:spPr bwMode="auto">
          <a:xfrm>
            <a:off x="1355693" y="2583632"/>
            <a:ext cx="59577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3" name="Rectangle 27"/>
          <p:cNvSpPr>
            <a:spLocks noChangeArrowheads="1"/>
          </p:cNvSpPr>
          <p:nvPr/>
        </p:nvSpPr>
        <p:spPr bwMode="auto">
          <a:xfrm>
            <a:off x="760412" y="648220"/>
            <a:ext cx="7632700" cy="3852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4" name="Line 32"/>
          <p:cNvSpPr>
            <a:spLocks noChangeShapeType="1"/>
          </p:cNvSpPr>
          <p:nvPr/>
        </p:nvSpPr>
        <p:spPr bwMode="auto">
          <a:xfrm flipV="1">
            <a:off x="4697412" y="979909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5" name="Text Box 33"/>
          <p:cNvSpPr txBox="1">
            <a:spLocks noChangeArrowheads="1"/>
          </p:cNvSpPr>
          <p:nvPr/>
        </p:nvSpPr>
        <p:spPr bwMode="auto">
          <a:xfrm>
            <a:off x="4787900" y="764009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14346" name="Line 34"/>
          <p:cNvSpPr>
            <a:spLocks noChangeShapeType="1"/>
          </p:cNvSpPr>
          <p:nvPr/>
        </p:nvSpPr>
        <p:spPr bwMode="auto">
          <a:xfrm flipH="1" flipV="1">
            <a:off x="4480391" y="822661"/>
            <a:ext cx="435902" cy="58904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7" name="Text Box 35"/>
          <p:cNvSpPr txBox="1">
            <a:spLocks noChangeArrowheads="1"/>
          </p:cNvSpPr>
          <p:nvPr/>
        </p:nvSpPr>
        <p:spPr bwMode="auto">
          <a:xfrm>
            <a:off x="4002803" y="942327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(0,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 f</a:t>
            </a:r>
            <a:r>
              <a:rPr lang="en-US" altLang="zh-TW" sz="20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139049" y="4501192"/>
            <a:ext cx="18680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= ?   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u</a:t>
            </a:r>
            <a:r>
              <a:rPr lang="en-US" altLang="zh-TW" sz="2000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= ?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07F87CDA-DFAF-4CCD-B6B8-479FA6AFC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641" y="3831999"/>
            <a:ext cx="809291" cy="45634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(0, -</a:t>
            </a:r>
            <a:r>
              <a:rPr lang="en-US" altLang="zh-TW" sz="2000" i="1" dirty="0">
                <a:latin typeface="Times New Roman" panose="02020603050405020304" pitchFamily="18" charset="0"/>
              </a:rPr>
              <a:t>f</a:t>
            </a:r>
            <a:r>
              <a:rPr lang="en-US" altLang="zh-TW" sz="2000" baseline="-25000" dirty="0">
                <a:latin typeface="Times New Roman" panose="02020603050405020304" pitchFamily="18" charset="0"/>
              </a:rPr>
              <a:t>0</a:t>
            </a:r>
            <a:r>
              <a:rPr lang="en-US" altLang="zh-TW" sz="20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4" name="Line 19">
            <a:extLst>
              <a:ext uri="{FF2B5EF4-FFF2-40B4-BE49-F238E27FC236}">
                <a16:creationId xmlns:a16="http://schemas.microsoft.com/office/drawing/2014/main" id="{7B109914-B0A9-4127-B705-AE82CA16C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2017" y="1729256"/>
            <a:ext cx="3043953" cy="2663381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Line 23">
            <a:extLst>
              <a:ext uri="{FF2B5EF4-FFF2-40B4-BE49-F238E27FC236}">
                <a16:creationId xmlns:a16="http://schemas.microsoft.com/office/drawing/2014/main" id="{C60C4A15-1327-48F8-BF8F-629A19DDC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650" y="764009"/>
            <a:ext cx="15158" cy="36286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69ACD5-8D07-4B57-BD12-9A7D60B8347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88913" y="620713"/>
            <a:ext cx="8569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793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25000"/>
              </a:spcBef>
              <a:buFont typeface="Symbol" panose="05050102010706020507" pitchFamily="18" charset="2"/>
              <a:buChar char="·"/>
            </a:pP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</a:rPr>
              <a:t> The Fourier transform</a:t>
            </a:r>
            <a:r>
              <a:rPr lang="en-US" altLang="zh-TW" sz="2000">
                <a:latin typeface="Times New Roman" panose="02020603050405020304" pitchFamily="18" charset="0"/>
              </a:rPr>
              <a:t> is suitable to filter out the noise that is a combination of </a:t>
            </a:r>
          </a:p>
          <a:p>
            <a:pPr lvl="1" eaLnBrk="1" hangingPunct="1">
              <a:spcBef>
                <a:spcPct val="25000"/>
              </a:spcBef>
              <a:buFont typeface="Symbol" panose="05050102010706020507" pitchFamily="18" charset="2"/>
              <a:buNone/>
            </a:pPr>
            <a:br>
              <a:rPr lang="en-US" altLang="zh-TW" sz="2000">
                <a:latin typeface="Times New Roman" panose="02020603050405020304" pitchFamily="18" charset="0"/>
              </a:rPr>
            </a:br>
            <a:r>
              <a:rPr lang="en-US" altLang="zh-TW" sz="2000">
                <a:latin typeface="Times New Roman" panose="02020603050405020304" pitchFamily="18" charset="0"/>
              </a:rPr>
              <a:t>                         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sinusoid functions</a:t>
            </a:r>
            <a:r>
              <a:rPr lang="en-US" altLang="zh-TW" sz="2000">
                <a:latin typeface="Times New Roman" panose="02020603050405020304" pitchFamily="18" charset="0"/>
              </a:rPr>
              <a:t> 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exp(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sz="20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TW" sz="2000">
                <a:latin typeface="Times New Roman" panose="02020603050405020304" pitchFamily="18" charset="0"/>
              </a:rPr>
              <a:t>.     </a:t>
            </a:r>
          </a:p>
          <a:p>
            <a:pPr lvl="1" eaLnBrk="1" hangingPunct="1">
              <a:spcBef>
                <a:spcPct val="25000"/>
              </a:spcBef>
              <a:buFont typeface="Symbol" panose="05050102010706020507" pitchFamily="18" charset="2"/>
              <a:buChar char="·"/>
            </a:pP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sym typeface="Symbol" panose="05050102010706020507" pitchFamily="18" charset="2"/>
              </a:rPr>
              <a:t>  </a:t>
            </a:r>
            <a:r>
              <a:rPr lang="en-US" altLang="zh-TW" sz="2000">
                <a:latin typeface="Times New Roman" panose="02020603050405020304" pitchFamily="18" charset="0"/>
              </a:rPr>
              <a:t> 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</a:rPr>
              <a:t>The fractional Fourier transform (FRFT)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000">
                <a:latin typeface="Times New Roman" panose="02020603050405020304" pitchFamily="18" charset="0"/>
              </a:rPr>
              <a:t>is suitable to filter out the noise that </a:t>
            </a: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  is a combination of 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higher order exponential functions</a:t>
            </a:r>
            <a:r>
              <a:rPr lang="en-US" altLang="zh-TW" sz="2000">
                <a:latin typeface="Times New Roman" panose="02020603050405020304" pitchFamily="18" charset="0"/>
              </a:rPr>
              <a:t> </a:t>
            </a:r>
            <a:br>
              <a:rPr lang="en-US" altLang="zh-TW" sz="2000">
                <a:latin typeface="Times New Roman" panose="02020603050405020304" pitchFamily="18" charset="0"/>
              </a:rPr>
            </a:br>
            <a:endParaRPr lang="en-US" altLang="zh-TW" sz="200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              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exp[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TW" sz="2000" i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 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 i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TW" sz="2000" i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TW" sz="20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-1 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 i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TW" sz="20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-1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TW" sz="2000" i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TW" sz="20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-2 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 i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TW" sz="20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-2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 + ……. </a:t>
            </a:r>
            <a:r>
              <a:rPr lang="de-DE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de-DE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de-DE" altLang="zh-TW" sz="20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de-DE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de-DE" altLang="zh-TW" sz="20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de-DE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 + </a:t>
            </a:r>
            <a:r>
              <a:rPr lang="de-DE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de-DE" altLang="zh-TW" sz="20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de-DE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de-DE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)]</a:t>
            </a:r>
            <a:endParaRPr lang="de-DE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de-DE" altLang="zh-TW" sz="2000">
                <a:latin typeface="Times New Roman" panose="02020603050405020304" pitchFamily="18" charset="0"/>
              </a:rPr>
              <a:t>                  </a:t>
            </a:r>
            <a:r>
              <a:rPr lang="en-US" altLang="zh-TW" sz="2000">
                <a:latin typeface="Times New Roman" panose="02020603050405020304" pitchFamily="18" charset="0"/>
              </a:rPr>
              <a:t>For example:  chirp function 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exp(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jn</a:t>
            </a:r>
            <a:r>
              <a:rPr lang="en-US" altLang="zh-TW" sz="20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TW" sz="200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sym typeface="Symbol" panose="05050102010706020507" pitchFamily="18" charset="2"/>
              </a:rPr>
              <a:t>  </a:t>
            </a:r>
            <a:r>
              <a:rPr lang="en-US" altLang="zh-TW" sz="2000">
                <a:latin typeface="Times New Roman" panose="02020603050405020304" pitchFamily="18" charset="0"/>
              </a:rPr>
              <a:t> With the FRFT, many noises that cannot be removed by the FT will be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    filtered out successfully.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2ED897-30AA-49D2-8212-1E31786C1F27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2009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1042988" y="3141663"/>
            <a:ext cx="712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(a) Signal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           (b)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 =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 + noise          (c) WDF of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TW" sz="20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391" name="Object 10"/>
          <p:cNvGraphicFramePr>
            <a:graphicFrameLocks noChangeAspect="1"/>
          </p:cNvGraphicFramePr>
          <p:nvPr/>
        </p:nvGraphicFramePr>
        <p:xfrm>
          <a:off x="1258888" y="3933825"/>
          <a:ext cx="2900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" name="Equation" r:id="rId4" imgW="2895600" imgH="381000" progId="Equation.DSMT4">
                  <p:embed/>
                </p:oleObj>
              </mc:Choice>
              <mc:Fallback>
                <p:oleObj name="Equation" r:id="rId4" imgW="2895600" imgH="38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933825"/>
                        <a:ext cx="2900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1"/>
          <p:cNvGraphicFramePr>
            <a:graphicFrameLocks noChangeAspect="1"/>
          </p:cNvGraphicFramePr>
          <p:nvPr/>
        </p:nvGraphicFramePr>
        <p:xfrm>
          <a:off x="1258888" y="4365625"/>
          <a:ext cx="47704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1" name="Equation" r:id="rId6" imgW="4775200" imgH="393700" progId="Equation.DSMT4">
                  <p:embed/>
                </p:oleObj>
              </mc:Choice>
              <mc:Fallback>
                <p:oleObj name="Equation" r:id="rId6" imgW="47752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365625"/>
                        <a:ext cx="47704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539750" y="404813"/>
            <a:ext cx="2016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(I)</a:t>
            </a:r>
          </a:p>
        </p:txBody>
      </p:sp>
      <p:graphicFrame>
        <p:nvGraphicFramePr>
          <p:cNvPr id="16394" name="Object 17"/>
          <p:cNvGraphicFramePr>
            <a:graphicFrameLocks noChangeAspect="1"/>
          </p:cNvGraphicFramePr>
          <p:nvPr/>
        </p:nvGraphicFramePr>
        <p:xfrm>
          <a:off x="6588125" y="2852738"/>
          <a:ext cx="8636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2" name="Equation" r:id="rId8" imgW="406048" imgH="152268" progId="Equation.DSMT4">
                  <p:embed/>
                </p:oleObj>
              </mc:Choice>
              <mc:Fallback>
                <p:oleObj name="Equation" r:id="rId8" imgW="406048" imgH="152268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852738"/>
                        <a:ext cx="86360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8"/>
          <p:cNvGraphicFramePr>
            <a:graphicFrameLocks noChangeAspect="1"/>
          </p:cNvGraphicFramePr>
          <p:nvPr/>
        </p:nvGraphicFramePr>
        <p:xfrm>
          <a:off x="5580063" y="1651000"/>
          <a:ext cx="3524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3" name="Equation" r:id="rId10" imgW="139518" imgH="126835" progId="Equation.DSMT4">
                  <p:embed/>
                </p:oleObj>
              </mc:Choice>
              <mc:Fallback>
                <p:oleObj name="Equation" r:id="rId10" imgW="139518" imgH="12683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651000"/>
                        <a:ext cx="3524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49FD68-5EFC-4F3B-B8F3-498E0A9C7729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2009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900113" y="2781300"/>
            <a:ext cx="6697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(d) WDF of </a:t>
            </a:r>
            <a:r>
              <a:rPr lang="en-US" altLang="zh-TW" sz="2000" i="1">
                <a:latin typeface="Times New Roman" panose="02020603050405020304" pitchFamily="18" charset="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</a:rPr>
              <a:t>)             (e) GT of </a:t>
            </a:r>
            <a:r>
              <a:rPr lang="en-US" altLang="zh-TW" sz="2000" i="1">
                <a:latin typeface="Times New Roman" panose="02020603050405020304" pitchFamily="18" charset="0"/>
              </a:rPr>
              <a:t>s</a:t>
            </a:r>
            <a:r>
              <a:rPr lang="en-US" altLang="zh-TW" sz="2000"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</a:rPr>
              <a:t>)                  (f) GT of </a:t>
            </a:r>
            <a:r>
              <a:rPr lang="en-US" altLang="zh-TW" sz="2000" i="1">
                <a:latin typeface="Times New Roman" panose="02020603050405020304" pitchFamily="18" charset="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827088" y="3500438"/>
            <a:ext cx="246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GT: Gabor transform, 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346450" y="3500438"/>
            <a:ext cx="384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WDF: Wigner distribution function 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827088" y="4003675"/>
            <a:ext cx="3946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horizontal: 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-axis,    vertical: </a:t>
            </a:r>
            <a:r>
              <a:rPr lang="el-GR" altLang="zh-TW" sz="2000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-axis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C4CD07-17AF-40AA-8052-C33089267D6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5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416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84213" y="2922588"/>
            <a:ext cx="764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(g) GWT of </a:t>
            </a:r>
            <a:r>
              <a:rPr lang="en-US" altLang="zh-TW" sz="2000" i="1">
                <a:latin typeface="Times New Roman" panose="02020603050405020304" pitchFamily="18" charset="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</a:rPr>
              <a:t>)           (h) Cutoff lines on GT	     (i) Cutoff lines on GWT 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468313" y="260350"/>
            <a:ext cx="3487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GWT: Gabor-Wigner transform 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827088" y="4076700"/>
            <a:ext cx="4392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根據</a:t>
            </a:r>
            <a:r>
              <a:rPr lang="zh-TW" altLang="en-US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斜率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來決定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FrFT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order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40F383-AAF7-4A08-9BCD-D11D4CD2843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55650" y="333375"/>
            <a:ext cx="7632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9462" name="Picture 9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0564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68405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1187450" y="23495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827088" y="2781300"/>
            <a:ext cx="2233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(performing the FRFT)</a:t>
            </a:r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900113" y="2349500"/>
            <a:ext cx="2808287" cy="784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(j) </a:t>
            </a:r>
            <a:r>
              <a:rPr lang="en-US" altLang="zh-TW" sz="18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performing the FRFT</a:t>
            </a:r>
            <a:endParaRPr lang="en-US" altLang="zh-TW" sz="1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  and calculate the GWT</a:t>
            </a:r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808318" y="5342394"/>
            <a:ext cx="561657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(m) recovered signal      (n) recovered signal (green)</a:t>
            </a:r>
            <a:b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and the original signal (blue) </a:t>
            </a:r>
          </a:p>
        </p:txBody>
      </p:sp>
      <p:sp>
        <p:nvSpPr>
          <p:cNvPr id="19468" name="矩形 13"/>
          <p:cNvSpPr>
            <a:spLocks noChangeArrowheads="1"/>
          </p:cNvSpPr>
          <p:nvPr/>
        </p:nvSpPr>
        <p:spPr bwMode="auto">
          <a:xfrm>
            <a:off x="3276600" y="2349500"/>
            <a:ext cx="40084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(k) High pass filter     (l) GWT after filter</a:t>
            </a:r>
            <a:endParaRPr lang="zh-TW" altLang="en-US" sz="18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19FC7F-4054-4D24-ABF1-17F50162F31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755650" y="908050"/>
            <a:ext cx="7632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Signal +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800">
              <a:latin typeface="Times New Roman" panose="02020603050405020304" pitchFamily="18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0487" name="Object 10"/>
          <p:cNvGraphicFramePr>
            <a:graphicFrameLocks noChangeAspect="1"/>
          </p:cNvGraphicFramePr>
          <p:nvPr/>
        </p:nvGraphicFramePr>
        <p:xfrm>
          <a:off x="1835150" y="908050"/>
          <a:ext cx="23558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Equation" r:id="rId3" imgW="2070100" imgH="304800" progId="Equation.DSMT4">
                  <p:embed/>
                </p:oleObj>
              </mc:Choice>
              <mc:Fallback>
                <p:oleObj name="Equation" r:id="rId3" imgW="2070100" imgH="304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908050"/>
                        <a:ext cx="23558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39850"/>
            <a:ext cx="68405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7413"/>
            <a:ext cx="6729412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3"/>
          <p:cNvSpPr>
            <a:spLocks noChangeArrowheads="1"/>
          </p:cNvSpPr>
          <p:nvPr/>
        </p:nvSpPr>
        <p:spPr bwMode="auto">
          <a:xfrm>
            <a:off x="755650" y="3067050"/>
            <a:ext cx="6777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   (a) Input signal                 (b) Signal + noise         (c) WDF of (b)         </a:t>
            </a:r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684213" y="5227638"/>
            <a:ext cx="695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    (d) Gabor transform of (b)    (e) GWT of (b)         (f) Recovered signal  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539750" y="404813"/>
            <a:ext cx="2016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(II)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408AC0-13F8-4006-AEFA-F77A6EC59FE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95288" y="692150"/>
            <a:ext cx="78486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n-US" altLang="zh-TW" sz="2000" b="1">
                <a:solidFill>
                  <a:srgbClr val="3333FF"/>
                </a:solidFill>
                <a:latin typeface="Times New Roman" panose="02020603050405020304" pitchFamily="18" charset="0"/>
              </a:rPr>
              <a:t>[Important Theory]: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Using the </a:t>
            </a:r>
            <a:r>
              <a:rPr lang="en-US" altLang="zh-TW" sz="2000" b="1">
                <a:solidFill>
                  <a:srgbClr val="FF0000"/>
                </a:solidFill>
                <a:latin typeface="Times New Roman" panose="02020603050405020304" pitchFamily="18" charset="0"/>
              </a:rPr>
              <a:t>FT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can only filter the noises that do not overlap with the signals </a:t>
            </a:r>
            <a:r>
              <a:rPr lang="en-US" altLang="zh-TW" sz="2000" b="1">
                <a:solidFill>
                  <a:srgbClr val="000000"/>
                </a:solidFill>
                <a:latin typeface="Times New Roman" panose="02020603050405020304" pitchFamily="18" charset="0"/>
              </a:rPr>
              <a:t>in the </a:t>
            </a:r>
            <a:r>
              <a:rPr lang="en-US" altLang="zh-TW" sz="2000" b="1">
                <a:solidFill>
                  <a:srgbClr val="3333FF"/>
                </a:solidFill>
                <a:latin typeface="Times New Roman" panose="02020603050405020304" pitchFamily="18" charset="0"/>
              </a:rPr>
              <a:t>frequency domain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(1-D)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endParaRPr lang="en-US" altLang="zh-TW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In contrast, using the </a:t>
            </a:r>
            <a:r>
              <a:rPr lang="en-US" altLang="zh-TW" sz="2000" b="1">
                <a:solidFill>
                  <a:srgbClr val="FF0000"/>
                </a:solidFill>
                <a:latin typeface="Times New Roman" panose="02020603050405020304" pitchFamily="18" charset="0"/>
              </a:rPr>
              <a:t>FRFT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can filter the noises that do not overlap with the signals</a:t>
            </a:r>
            <a:r>
              <a:rPr lang="en-US" altLang="zh-TW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on the </a:t>
            </a:r>
            <a:r>
              <a:rPr lang="en-US" altLang="zh-TW" sz="2000" b="1">
                <a:solidFill>
                  <a:srgbClr val="3333FF"/>
                </a:solidFill>
                <a:latin typeface="Times New Roman" panose="02020603050405020304" pitchFamily="18" charset="0"/>
              </a:rPr>
              <a:t>time-frequency plane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(2-D)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TW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997C2A-DC55-48BA-B273-4079FA1A46F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568421" y="620688"/>
            <a:ext cx="82081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思考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Q1:  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哪些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time-frequency distribution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比較適合處理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filter 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或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signal             decomposition 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的問題？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568421" y="2204477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Q2:  Cutoff lines 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有可能是非直線的嗎？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2306EE-AC19-4E52-8E9C-8E3328585F35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95288" y="836613"/>
            <a:ext cx="799147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[Ref]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Z.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Zalevsky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and D.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Mendlovic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“Fractional Wiener filter,”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Appl. Opt.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vol. 35, no. 20, pp. 3930-3936, July 1996.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[Ref] M. A.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Kutay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H. M.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Ozaktas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O.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Arikan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L.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Onural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“Optimal filter in fractional Fourier domains,” </a:t>
            </a: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IEEE Trans. Signal Processing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vol. 45, no. 5, pp. 1129-1143, May 1997.    </a:t>
            </a:r>
          </a:p>
          <a:p>
            <a:pPr eaLnBrk="1" hangingPunct="1"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[Ref] B.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Barshan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M. A.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Kutay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H. M.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Ozaktas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“Optimal filters with linear canonical transformations,” </a:t>
            </a: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Opt. </a:t>
            </a:r>
            <a:r>
              <a:rPr lang="en-US" altLang="zh-TW" sz="20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Commun</a:t>
            </a: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vol. 135, pp. 32-36, 1997. </a:t>
            </a:r>
          </a:p>
          <a:p>
            <a:pPr algn="just" eaLnBrk="1" hangingPunct="1"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[Ref] H. M.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Ozaktas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Z.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Zalevsky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M. A.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Kutay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Fractional Fourier Transform with Applications in Optics and Signal Processing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New York, John Wiley &amp; Sons, 2000.  </a:t>
            </a:r>
          </a:p>
          <a:p>
            <a:pPr algn="just" eaLnBrk="1" hangingPunct="1"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[Ref] S. C. Pei and J. J. Ding, “Relations between Gabor transforms and fractional Fourier transforms and their applications for signal processing,”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IEEE Trans. Signal Processing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dirty="0">
                <a:latin typeface="Times New Roman" panose="02020603050405020304" pitchFamily="18" charset="0"/>
              </a:rPr>
              <a:t>vol. 55, no. 10, pp. 4839-4850, Oct. 2007.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2030D7-E6E7-49A0-B9B9-5A0DF10001ED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5256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(2) Decomposing in the frequency domain 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85875" y="882650"/>
          <a:ext cx="2781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3" imgW="2781300" imgH="355600" progId="Equation.DSMT4">
                  <p:embed/>
                </p:oleObj>
              </mc:Choice>
              <mc:Fallback>
                <p:oleObj name="Equation" r:id="rId3" imgW="27813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882650"/>
                        <a:ext cx="2781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3850" y="2420938"/>
            <a:ext cx="8208963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Sometimes, signal and noise are separable in the time domain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(1) without any transform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Sometimes, signal and noise are separable in the frequency domain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(2) using the FT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(conventional filter)         </a:t>
            </a:r>
            <a:endParaRPr lang="en-US" altLang="zh-TW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endParaRPr lang="en-US" altLang="zh-TW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If signal and noise are not separable in both the time and the frequency domains 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(3)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Using the </a:t>
            </a:r>
            <a:r>
              <a:rPr lang="en-US" altLang="zh-TW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fractional Fourier transform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TW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time-frequency analysis </a:t>
            </a:r>
            <a:endParaRPr lang="en-US" altLang="zh-TW" sz="20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051050" y="4221163"/>
          <a:ext cx="2943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5" imgW="2946400" imgH="381000" progId="Equation.DSMT4">
                  <p:embed/>
                </p:oleObj>
              </mc:Choice>
              <mc:Fallback>
                <p:oleObj name="Equation" r:id="rId5" imgW="2946400" imgH="38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221163"/>
                        <a:ext cx="29432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700338" y="177165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5364163" y="12684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4787900" y="12684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3563938" y="12684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140200" y="17716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203575" y="1666875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 -5       -2       2       5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156325" y="1700213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cxnSp>
        <p:nvCxnSpPr>
          <p:cNvPr id="3" name="直線接點 2"/>
          <p:cNvCxnSpPr/>
          <p:nvPr/>
        </p:nvCxnSpPr>
        <p:spPr>
          <a:xfrm flipV="1">
            <a:off x="3923928" y="1238250"/>
            <a:ext cx="0" cy="10382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5076056" y="1268413"/>
            <a:ext cx="0" cy="10382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F72B47-A07F-4D8F-AC53-8DEE2EBD843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9-2   TF analysis and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Random Process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68313" y="1125538"/>
            <a:ext cx="705643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For a random process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), we cannot find the explicit value of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). The value of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 is expressed as a probability function.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Auto-covariance function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0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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(alternative definition of the auto-covariance function: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Power spectral density (PSD) </a:t>
            </a:r>
            <a:r>
              <a:rPr lang="en-US" altLang="zh-TW" sz="20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S</a:t>
            </a:r>
            <a:r>
              <a:rPr lang="en-US" altLang="zh-TW" sz="2000" i="1" baseline="-25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f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25000"/>
              </a:spcBef>
              <a:buFont typeface="Symbol" panose="05050102010706020507" pitchFamily="18" charset="2"/>
              <a:buChar char="·"/>
            </a:pPr>
            <a:endParaRPr lang="en-US" altLang="zh-TW" sz="2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540130"/>
              </p:ext>
            </p:extLst>
          </p:nvPr>
        </p:nvGraphicFramePr>
        <p:xfrm>
          <a:off x="1154113" y="2708275"/>
          <a:ext cx="36210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1" name="Equation" r:id="rId3" imgW="3619500" imgH="431800" progId="Equation.DSMT4">
                  <p:embed/>
                </p:oleObj>
              </mc:Choice>
              <mc:Fallback>
                <p:oleObj name="Equation" r:id="rId3" imgW="36195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2708275"/>
                        <a:ext cx="36210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45510"/>
              </p:ext>
            </p:extLst>
          </p:nvPr>
        </p:nvGraphicFramePr>
        <p:xfrm>
          <a:off x="1372393" y="5733256"/>
          <a:ext cx="3184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2" name="Equation" r:id="rId5" imgW="3187700" imgH="495300" progId="Equation.DSMT4">
                  <p:embed/>
                </p:oleObj>
              </mc:Choice>
              <mc:Fallback>
                <p:oleObj name="Equation" r:id="rId5" imgW="31877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393" y="5733256"/>
                        <a:ext cx="31845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91183"/>
              </p:ext>
            </p:extLst>
          </p:nvPr>
        </p:nvGraphicFramePr>
        <p:xfrm>
          <a:off x="1042988" y="3429000"/>
          <a:ext cx="50212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3" name="Equation" r:id="rId7" imgW="5016500" imgH="939800" progId="Equation.DSMT4">
                  <p:embed/>
                </p:oleObj>
              </mc:Choice>
              <mc:Fallback>
                <p:oleObj name="Equation" r:id="rId7" imgW="5016500" imgH="93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429000"/>
                        <a:ext cx="50212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5580063" y="2349500"/>
            <a:ext cx="287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In usual, we suppose that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)] = 0 for any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134942"/>
              </p:ext>
            </p:extLst>
          </p:nvPr>
        </p:nvGraphicFramePr>
        <p:xfrm>
          <a:off x="1176338" y="4854575"/>
          <a:ext cx="27320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" name="Equation" r:id="rId9" imgW="2730240" imgH="431640" progId="Equation.DSMT4">
                  <p:embed/>
                </p:oleObj>
              </mc:Choice>
              <mc:Fallback>
                <p:oleObj name="Equation" r:id="rId9" imgW="2730240" imgH="431640" progId="Equation.DSMT4">
                  <p:embed/>
                  <p:pic>
                    <p:nvPicPr>
                      <p:cNvPr id="245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4854575"/>
                        <a:ext cx="27320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A38753-4E88-4911-84B1-55CE649E56A9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68313" y="333375"/>
            <a:ext cx="83883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000">
                <a:latin typeface="Times New Roman" panose="02020603050405020304" pitchFamily="18" charset="0"/>
              </a:rPr>
              <a:t>Relation between the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WDF</a:t>
            </a:r>
            <a:r>
              <a:rPr lang="en-US" altLang="zh-TW" sz="2000">
                <a:latin typeface="Times New Roman" panose="02020603050405020304" pitchFamily="18" charset="0"/>
              </a:rPr>
              <a:t> and the random process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					</a:t>
            </a:r>
            <a:endParaRPr lang="en-US" altLang="zh-TW" sz="2000" i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 i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 i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100000"/>
              </a:spcBef>
              <a:buFontTx/>
              <a:buNone/>
            </a:pPr>
            <a:endParaRPr lang="en-US" altLang="zh-TW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anose="02020603050405020304" pitchFamily="18" charset="0"/>
              </a:rPr>
              <a:t>Relation between the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ambiguity function</a:t>
            </a:r>
            <a:r>
              <a:rPr lang="en-US" altLang="zh-TW" sz="2000">
                <a:latin typeface="Times New Roman" panose="02020603050405020304" pitchFamily="18" charset="0"/>
              </a:rPr>
              <a:t> and the random process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6635" name="Object 10"/>
          <p:cNvGraphicFramePr>
            <a:graphicFrameLocks noChangeAspect="1"/>
          </p:cNvGraphicFramePr>
          <p:nvPr/>
        </p:nvGraphicFramePr>
        <p:xfrm>
          <a:off x="1049338" y="765175"/>
          <a:ext cx="5878512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2" name="Equation" r:id="rId3" imgW="5829300" imgH="2082800" progId="Equation.DSMT4">
                  <p:embed/>
                </p:oleObj>
              </mc:Choice>
              <mc:Fallback>
                <p:oleObj name="Equation" r:id="rId3" imgW="5829300" imgH="2082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765175"/>
                        <a:ext cx="5878512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6637" name="Object 12"/>
          <p:cNvGraphicFramePr>
            <a:graphicFrameLocks noChangeAspect="1"/>
          </p:cNvGraphicFramePr>
          <p:nvPr/>
        </p:nvGraphicFramePr>
        <p:xfrm>
          <a:off x="865188" y="3357563"/>
          <a:ext cx="78708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3" name="Equation" r:id="rId5" imgW="7747000" imgH="495300" progId="Equation.DSMT4">
                  <p:embed/>
                </p:oleObj>
              </mc:Choice>
              <mc:Fallback>
                <p:oleObj name="Equation" r:id="rId5" imgW="7747000" imgH="495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3357563"/>
                        <a:ext cx="78708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639" name="Rectangle 1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772B1-B8D3-42CB-A6EB-AB9548D29FA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539750" y="404813"/>
            <a:ext cx="7848600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Stationary random process: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the statistical properties do not change with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Auto-covariance function  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                                                for any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PSD: 	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White noise:                         where 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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is some constant. 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56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870359"/>
              </p:ext>
            </p:extLst>
          </p:nvPr>
        </p:nvGraphicFramePr>
        <p:xfrm>
          <a:off x="3563888" y="1858963"/>
          <a:ext cx="28463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0" name="Equation" r:id="rId3" imgW="2844800" imgH="381000" progId="Equation.DSMT4">
                  <p:embed/>
                </p:oleObj>
              </mc:Choice>
              <mc:Fallback>
                <p:oleObj name="Equation" r:id="rId3" imgW="2844800" imgH="38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858963"/>
                        <a:ext cx="28463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274906"/>
              </p:ext>
            </p:extLst>
          </p:nvPr>
        </p:nvGraphicFramePr>
        <p:xfrm>
          <a:off x="1477963" y="2382838"/>
          <a:ext cx="29860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1" name="Equation" r:id="rId5" imgW="2984500" imgH="431800" progId="Equation.DSMT4">
                  <p:embed/>
                </p:oleObj>
              </mc:Choice>
              <mc:Fallback>
                <p:oleObj name="Equation" r:id="rId5" imgW="29845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2382838"/>
                        <a:ext cx="29860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765436"/>
              </p:ext>
            </p:extLst>
          </p:nvPr>
        </p:nvGraphicFramePr>
        <p:xfrm>
          <a:off x="2198688" y="2919668"/>
          <a:ext cx="454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2" name="Equation" r:id="rId7" imgW="4546600" imgH="431800" progId="Equation.DSMT4">
                  <p:embed/>
                </p:oleObj>
              </mc:Choice>
              <mc:Fallback>
                <p:oleObj name="Equation" r:id="rId7" imgW="45466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2919668"/>
                        <a:ext cx="4546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099735"/>
              </p:ext>
            </p:extLst>
          </p:nvPr>
        </p:nvGraphicFramePr>
        <p:xfrm>
          <a:off x="1689893" y="3598459"/>
          <a:ext cx="2562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3" name="Equation" r:id="rId9" imgW="2565360" imgH="457200" progId="Equation.DSMT4">
                  <p:embed/>
                </p:oleObj>
              </mc:Choice>
              <mc:Fallback>
                <p:oleObj name="Equation" r:id="rId9" imgW="25653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893" y="3598459"/>
                        <a:ext cx="2562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010491"/>
              </p:ext>
            </p:extLst>
          </p:nvPr>
        </p:nvGraphicFramePr>
        <p:xfrm>
          <a:off x="2339752" y="4368997"/>
          <a:ext cx="10064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4" name="Equation" r:id="rId11" imgW="1002960" imgH="342720" progId="Equation.DSMT4">
                  <p:embed/>
                </p:oleObj>
              </mc:Choice>
              <mc:Fallback>
                <p:oleObj name="Equation" r:id="rId11" imgW="100296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368997"/>
                        <a:ext cx="10064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04A5C6F4-B0E3-4745-A018-B131BB4DA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659166"/>
              </p:ext>
            </p:extLst>
          </p:nvPr>
        </p:nvGraphicFramePr>
        <p:xfrm>
          <a:off x="2148457" y="4810449"/>
          <a:ext cx="1389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5" name="Equation" r:id="rId13" imgW="1384200" imgH="342720" progId="Equation.DSMT4">
                  <p:embed/>
                </p:oleObj>
              </mc:Choice>
              <mc:Fallback>
                <p:oleObj name="Equation" r:id="rId13" imgW="1384200" imgH="342720" progId="Equation.DSMT4">
                  <p:embed/>
                  <p:pic>
                    <p:nvPicPr>
                      <p:cNvPr id="2560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457" y="4810449"/>
                        <a:ext cx="1389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3D2B1D-3131-448A-8525-489F06CC25D8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15488"/>
            <a:ext cx="626427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50825" y="188913"/>
            <a:ext cx="8569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 is stationary,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				                           (invariant with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					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                                         (nonzero only when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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=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0) </a:t>
            </a:r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481013" y="704850"/>
          <a:ext cx="22447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3" name="Equation" r:id="rId4" imgW="2222500" imgH="406400" progId="Equation.DSMT4">
                  <p:embed/>
                </p:oleObj>
              </mc:Choice>
              <mc:Fallback>
                <p:oleObj name="Equation" r:id="rId4" imgW="2222500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704850"/>
                        <a:ext cx="22447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80068"/>
              </p:ext>
            </p:extLst>
          </p:nvPr>
        </p:nvGraphicFramePr>
        <p:xfrm>
          <a:off x="469451" y="1244850"/>
          <a:ext cx="7378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Equation" r:id="rId6" imgW="7264080" imgH="495000" progId="Equation.DSMT4">
                  <p:embed/>
                </p:oleObj>
              </mc:Choice>
              <mc:Fallback>
                <p:oleObj name="Equation" r:id="rId6" imgW="726408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51" y="1244850"/>
                        <a:ext cx="7378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684585" y="2239263"/>
            <a:ext cx="3095625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a typical</a:t>
            </a:r>
            <a:r>
              <a:rPr lang="zh-TW" altLang="en-US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W</a:t>
            </a:r>
            <a:r>
              <a:rPr lang="en-US" altLang="zh-TW" sz="20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)] for stationary random process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3853235" y="2239263"/>
            <a:ext cx="2951162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a typical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0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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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)] for stationary random process</a:t>
            </a:r>
          </a:p>
        </p:txBody>
      </p:sp>
      <p:sp>
        <p:nvSpPr>
          <p:cNvPr id="27657" name="文字方塊 8"/>
          <p:cNvSpPr txBox="1">
            <a:spLocks noChangeArrowheads="1"/>
          </p:cNvSpPr>
          <p:nvPr/>
        </p:nvSpPr>
        <p:spPr bwMode="auto">
          <a:xfrm>
            <a:off x="3421435" y="4736401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</a:p>
        </p:txBody>
      </p:sp>
      <p:sp>
        <p:nvSpPr>
          <p:cNvPr id="27658" name="文字方塊 10"/>
          <p:cNvSpPr txBox="1">
            <a:spLocks noChangeArrowheads="1"/>
          </p:cNvSpPr>
          <p:nvPr/>
        </p:nvSpPr>
        <p:spPr bwMode="auto">
          <a:xfrm>
            <a:off x="684585" y="3325363"/>
            <a:ext cx="28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</a:p>
        </p:txBody>
      </p:sp>
      <p:sp>
        <p:nvSpPr>
          <p:cNvPr id="27659" name="文字方塊 11"/>
          <p:cNvSpPr txBox="1">
            <a:spLocks noChangeArrowheads="1"/>
          </p:cNvSpPr>
          <p:nvPr/>
        </p:nvSpPr>
        <p:spPr bwMode="auto">
          <a:xfrm>
            <a:off x="6517060" y="4736401"/>
            <a:ext cx="28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zh-TW" sz="20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η</a:t>
            </a:r>
            <a:endParaRPr lang="en-US" altLang="zh-TW" sz="2000" i="1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7660" name="文字方塊 12"/>
          <p:cNvSpPr txBox="1">
            <a:spLocks noChangeArrowheads="1"/>
          </p:cNvSpPr>
          <p:nvPr/>
        </p:nvSpPr>
        <p:spPr bwMode="auto">
          <a:xfrm>
            <a:off x="3780210" y="3345751"/>
            <a:ext cx="28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zh-TW" sz="20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τ</a:t>
            </a:r>
            <a:endParaRPr lang="en-US" altLang="zh-TW" sz="2000" i="1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681F3E-46C6-4D08-A8F9-7DD06D78DE8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539750" y="2276475"/>
            <a:ext cx="76327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[Ref 1]	W. Martin, “Time-frequency analysis of random signals”, 	</a:t>
            </a:r>
            <a:r>
              <a:rPr lang="en-US" altLang="zh-TW" sz="2000" i="1" dirty="0">
                <a:latin typeface="Times New Roman" panose="02020603050405020304" pitchFamily="18" charset="0"/>
              </a:rPr>
              <a:t>ICASSP’82</a:t>
            </a:r>
            <a:r>
              <a:rPr lang="en-US" altLang="zh-TW" sz="2000" dirty="0">
                <a:latin typeface="Times New Roman" panose="02020603050405020304" pitchFamily="18" charset="0"/>
              </a:rPr>
              <a:t>, pp. 1325-1328, 1982.    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zh-TW" sz="10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[Ref 2]	W. Martin and P. </a:t>
            </a:r>
            <a:r>
              <a:rPr lang="en-US" altLang="zh-TW" sz="2000" dirty="0" err="1">
                <a:latin typeface="Times New Roman" panose="02020603050405020304" pitchFamily="18" charset="0"/>
              </a:rPr>
              <a:t>Flandrin</a:t>
            </a:r>
            <a:r>
              <a:rPr lang="en-US" altLang="zh-TW" sz="2000" dirty="0">
                <a:latin typeface="Times New Roman" panose="02020603050405020304" pitchFamily="18" charset="0"/>
              </a:rPr>
              <a:t>, “Wigner-Ville spectrum analysis of 	nonstationary  processed”, </a:t>
            </a:r>
            <a:r>
              <a:rPr lang="en-US" altLang="zh-TW" sz="2000" i="1" dirty="0">
                <a:latin typeface="Times New Roman" panose="02020603050405020304" pitchFamily="18" charset="0"/>
              </a:rPr>
              <a:t>IEEE Trans. ASSP</a:t>
            </a:r>
            <a:r>
              <a:rPr lang="en-US" altLang="zh-TW" sz="2000" dirty="0">
                <a:latin typeface="Times New Roman" panose="02020603050405020304" pitchFamily="18" charset="0"/>
              </a:rPr>
              <a:t>, vol. 33, no. 6, pp. 	1461-1470, Dec. 1983.      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zh-TW" sz="10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[Ref 3]	P. </a:t>
            </a:r>
            <a:r>
              <a:rPr lang="en-US" altLang="zh-TW" sz="2000" dirty="0" err="1">
                <a:latin typeface="Times New Roman" panose="02020603050405020304" pitchFamily="18" charset="0"/>
              </a:rPr>
              <a:t>Flandrin</a:t>
            </a:r>
            <a:r>
              <a:rPr lang="en-US" altLang="zh-TW" sz="2000" dirty="0">
                <a:latin typeface="Times New Roman" panose="02020603050405020304" pitchFamily="18" charset="0"/>
              </a:rPr>
              <a:t>, “A time-frequency formulation of optimum 	detection” , </a:t>
            </a:r>
            <a:r>
              <a:rPr lang="en-US" altLang="zh-TW" sz="2000" i="1" dirty="0">
                <a:latin typeface="Times New Roman" panose="02020603050405020304" pitchFamily="18" charset="0"/>
              </a:rPr>
              <a:t>IEEE Trans. ASSP</a:t>
            </a:r>
            <a:r>
              <a:rPr lang="en-US" altLang="zh-TW" sz="2000" dirty="0">
                <a:latin typeface="Times New Roman" panose="02020603050405020304" pitchFamily="18" charset="0"/>
              </a:rPr>
              <a:t>, vol. 36, pp. 1377-1384, 1988.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zh-TW" sz="10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[Ref 4]	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S. C. Pei and J. J. Ding, “Fractional Fourier transform, Wigner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distribution, and filter design for stationary and nonstationary 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random processes,”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IEEE Trans. Signal Processing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vol. 58, no.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8, pp. 4079-4092, Aug. 2010. </a:t>
            </a:r>
            <a:endParaRPr lang="en-US" altLang="zh-TW" sz="2000" dirty="0">
              <a:latin typeface="Times New Roman" panose="02020603050405020304" pitchFamily="18" charset="0"/>
            </a:endParaRPr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539750" y="333375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For white noise,</a:t>
            </a:r>
          </a:p>
        </p:txBody>
      </p:sp>
      <p:graphicFrame>
        <p:nvGraphicFramePr>
          <p:cNvPr id="28683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16505923"/>
              </p:ext>
            </p:extLst>
          </p:nvPr>
        </p:nvGraphicFramePr>
        <p:xfrm>
          <a:off x="971550" y="928688"/>
          <a:ext cx="16764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7" name="Equation" r:id="rId3" imgW="1752480" imgH="406080" progId="Equation.DSMT4">
                  <p:embed/>
                </p:oleObj>
              </mc:Choice>
              <mc:Fallback>
                <p:oleObj name="Equation" r:id="rId3" imgW="1752480" imgH="406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928688"/>
                        <a:ext cx="16764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042988" y="1566863"/>
          <a:ext cx="25527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8" name="Equation" r:id="rId5" imgW="2743200" imgH="406400" progId="Equation.DSMT4">
                  <p:embed/>
                </p:oleObj>
              </mc:Choice>
              <mc:Fallback>
                <p:oleObj name="Equation" r:id="rId5" imgW="2743200" imgH="406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566863"/>
                        <a:ext cx="25527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F5181-A8A5-4672-86FD-773CF46CCB7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Filter Design for White noise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5867400" y="1341438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conventional</a:t>
            </a:r>
            <a:r>
              <a:rPr lang="zh-TW" altLang="en-US" sz="20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filter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067175" y="1773238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by TF analysis </a:t>
            </a:r>
          </a:p>
        </p:txBody>
      </p:sp>
      <p:sp>
        <p:nvSpPr>
          <p:cNvPr id="29702" name="Freeform 5"/>
          <p:cNvSpPr>
            <a:spLocks/>
          </p:cNvSpPr>
          <p:nvPr/>
        </p:nvSpPr>
        <p:spPr bwMode="auto">
          <a:xfrm rot="-1800000">
            <a:off x="1908175" y="1700213"/>
            <a:ext cx="1333500" cy="847725"/>
          </a:xfrm>
          <a:custGeom>
            <a:avLst/>
            <a:gdLst>
              <a:gd name="T0" fmla="*/ 2147483646 w 837"/>
              <a:gd name="T1" fmla="*/ 2147483646 h 555"/>
              <a:gd name="T2" fmla="*/ 2147483646 w 837"/>
              <a:gd name="T3" fmla="*/ 2147483646 h 555"/>
              <a:gd name="T4" fmla="*/ 2147483646 w 837"/>
              <a:gd name="T5" fmla="*/ 2147483646 h 555"/>
              <a:gd name="T6" fmla="*/ 2147483646 w 837"/>
              <a:gd name="T7" fmla="*/ 2147483646 h 555"/>
              <a:gd name="T8" fmla="*/ 2147483646 w 837"/>
              <a:gd name="T9" fmla="*/ 2147483646 h 555"/>
              <a:gd name="T10" fmla="*/ 2147483646 w 837"/>
              <a:gd name="T11" fmla="*/ 2147483646 h 555"/>
              <a:gd name="T12" fmla="*/ 2147483646 w 837"/>
              <a:gd name="T13" fmla="*/ 2147483646 h 555"/>
              <a:gd name="T14" fmla="*/ 2147483646 w 837"/>
              <a:gd name="T15" fmla="*/ 2147483646 h 555"/>
              <a:gd name="T16" fmla="*/ 2147483646 w 837"/>
              <a:gd name="T17" fmla="*/ 2147483646 h 555"/>
              <a:gd name="T18" fmla="*/ 2147483646 w 837"/>
              <a:gd name="T19" fmla="*/ 2147483646 h 555"/>
              <a:gd name="T20" fmla="*/ 2147483646 w 837"/>
              <a:gd name="T21" fmla="*/ 2147483646 h 555"/>
              <a:gd name="T22" fmla="*/ 2147483646 w 837"/>
              <a:gd name="T23" fmla="*/ 2147483646 h 555"/>
              <a:gd name="T24" fmla="*/ 0 w 837"/>
              <a:gd name="T25" fmla="*/ 2147483646 h 555"/>
              <a:gd name="T26" fmla="*/ 2147483646 w 837"/>
              <a:gd name="T27" fmla="*/ 2147483646 h 555"/>
              <a:gd name="T28" fmla="*/ 2147483646 w 837"/>
              <a:gd name="T29" fmla="*/ 2147483646 h 5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7"/>
              <a:gd name="T46" fmla="*/ 0 h 555"/>
              <a:gd name="T47" fmla="*/ 837 w 837"/>
              <a:gd name="T48" fmla="*/ 555 h 5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7" h="555">
                <a:moveTo>
                  <a:pt x="115" y="242"/>
                </a:moveTo>
                <a:cubicBezTo>
                  <a:pt x="158" y="201"/>
                  <a:pt x="106" y="247"/>
                  <a:pt x="214" y="193"/>
                </a:cubicBezTo>
                <a:cubicBezTo>
                  <a:pt x="248" y="176"/>
                  <a:pt x="313" y="136"/>
                  <a:pt x="313" y="136"/>
                </a:cubicBezTo>
                <a:cubicBezTo>
                  <a:pt x="323" y="121"/>
                  <a:pt x="338" y="110"/>
                  <a:pt x="346" y="94"/>
                </a:cubicBezTo>
                <a:cubicBezTo>
                  <a:pt x="355" y="76"/>
                  <a:pt x="346" y="49"/>
                  <a:pt x="362" y="37"/>
                </a:cubicBezTo>
                <a:cubicBezTo>
                  <a:pt x="371" y="30"/>
                  <a:pt x="384" y="30"/>
                  <a:pt x="395" y="29"/>
                </a:cubicBezTo>
                <a:cubicBezTo>
                  <a:pt x="431" y="25"/>
                  <a:pt x="466" y="23"/>
                  <a:pt x="502" y="20"/>
                </a:cubicBezTo>
                <a:cubicBezTo>
                  <a:pt x="564" y="0"/>
                  <a:pt x="625" y="34"/>
                  <a:pt x="683" y="53"/>
                </a:cubicBezTo>
                <a:cubicBezTo>
                  <a:pt x="740" y="92"/>
                  <a:pt x="766" y="169"/>
                  <a:pt x="782" y="234"/>
                </a:cubicBezTo>
                <a:cubicBezTo>
                  <a:pt x="773" y="543"/>
                  <a:pt x="837" y="482"/>
                  <a:pt x="650" y="555"/>
                </a:cubicBezTo>
                <a:cubicBezTo>
                  <a:pt x="504" y="542"/>
                  <a:pt x="361" y="521"/>
                  <a:pt x="214" y="514"/>
                </a:cubicBezTo>
                <a:cubicBezTo>
                  <a:pt x="29" y="484"/>
                  <a:pt x="94" y="522"/>
                  <a:pt x="25" y="448"/>
                </a:cubicBezTo>
                <a:cubicBezTo>
                  <a:pt x="5" y="388"/>
                  <a:pt x="14" y="416"/>
                  <a:pt x="0" y="366"/>
                </a:cubicBezTo>
                <a:cubicBezTo>
                  <a:pt x="18" y="317"/>
                  <a:pt x="51" y="292"/>
                  <a:pt x="99" y="275"/>
                </a:cubicBezTo>
                <a:cubicBezTo>
                  <a:pt x="108" y="247"/>
                  <a:pt x="101" y="257"/>
                  <a:pt x="115" y="24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2266950" y="191770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Signal</a:t>
            </a:r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395288" y="2852738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 flipV="1">
            <a:off x="1979613" y="1196975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3492500" y="2852738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1908175" y="1052513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 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 flipH="1">
            <a:off x="539750" y="1268413"/>
            <a:ext cx="7191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 flipH="1">
            <a:off x="468313" y="1341438"/>
            <a:ext cx="935037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 flipH="1">
            <a:off x="539750" y="1341438"/>
            <a:ext cx="10795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 flipH="1">
            <a:off x="539750" y="1268413"/>
            <a:ext cx="13684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 flipH="1">
            <a:off x="539750" y="1268413"/>
            <a:ext cx="1584325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 flipH="1">
            <a:off x="468313" y="1412875"/>
            <a:ext cx="172720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 flipH="1">
            <a:off x="468313" y="1412875"/>
            <a:ext cx="19431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468313" y="1268413"/>
            <a:ext cx="2303462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6" name="Line 19"/>
          <p:cNvSpPr>
            <a:spLocks noChangeShapeType="1"/>
          </p:cNvSpPr>
          <p:nvPr/>
        </p:nvSpPr>
        <p:spPr bwMode="auto">
          <a:xfrm flipH="1">
            <a:off x="468313" y="1196975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7" name="Line 20"/>
          <p:cNvSpPr>
            <a:spLocks noChangeShapeType="1"/>
          </p:cNvSpPr>
          <p:nvPr/>
        </p:nvSpPr>
        <p:spPr bwMode="auto">
          <a:xfrm flipH="1">
            <a:off x="468313" y="1268413"/>
            <a:ext cx="57467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8" name="Line 21"/>
          <p:cNvSpPr>
            <a:spLocks noChangeShapeType="1"/>
          </p:cNvSpPr>
          <p:nvPr/>
        </p:nvSpPr>
        <p:spPr bwMode="auto">
          <a:xfrm flipH="1">
            <a:off x="395288" y="1268413"/>
            <a:ext cx="4318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9" name="Line 22"/>
          <p:cNvSpPr>
            <a:spLocks noChangeShapeType="1"/>
          </p:cNvSpPr>
          <p:nvPr/>
        </p:nvSpPr>
        <p:spPr bwMode="auto">
          <a:xfrm flipH="1">
            <a:off x="684213" y="1196975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20" name="Line 23"/>
          <p:cNvSpPr>
            <a:spLocks noChangeShapeType="1"/>
          </p:cNvSpPr>
          <p:nvPr/>
        </p:nvSpPr>
        <p:spPr bwMode="auto">
          <a:xfrm flipH="1">
            <a:off x="900113" y="1196975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21" name="Line 24"/>
          <p:cNvSpPr>
            <a:spLocks noChangeShapeType="1"/>
          </p:cNvSpPr>
          <p:nvPr/>
        </p:nvSpPr>
        <p:spPr bwMode="auto">
          <a:xfrm flipH="1">
            <a:off x="1042988" y="1268413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22" name="Line 25"/>
          <p:cNvSpPr>
            <a:spLocks noChangeShapeType="1"/>
          </p:cNvSpPr>
          <p:nvPr/>
        </p:nvSpPr>
        <p:spPr bwMode="auto">
          <a:xfrm flipH="1">
            <a:off x="1258888" y="1268413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23" name="Line 26"/>
          <p:cNvSpPr>
            <a:spLocks noChangeShapeType="1"/>
          </p:cNvSpPr>
          <p:nvPr/>
        </p:nvSpPr>
        <p:spPr bwMode="auto">
          <a:xfrm flipH="1">
            <a:off x="1476375" y="1341438"/>
            <a:ext cx="2519363" cy="2517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24" name="Line 27"/>
          <p:cNvSpPr>
            <a:spLocks noChangeShapeType="1"/>
          </p:cNvSpPr>
          <p:nvPr/>
        </p:nvSpPr>
        <p:spPr bwMode="auto">
          <a:xfrm flipH="1">
            <a:off x="1692275" y="1484313"/>
            <a:ext cx="237490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25" name="Line 28"/>
          <p:cNvSpPr>
            <a:spLocks noChangeShapeType="1"/>
          </p:cNvSpPr>
          <p:nvPr/>
        </p:nvSpPr>
        <p:spPr bwMode="auto">
          <a:xfrm flipH="1">
            <a:off x="1908175" y="1700213"/>
            <a:ext cx="215900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26" name="Line 29"/>
          <p:cNvSpPr>
            <a:spLocks noChangeShapeType="1"/>
          </p:cNvSpPr>
          <p:nvPr/>
        </p:nvSpPr>
        <p:spPr bwMode="auto">
          <a:xfrm flipH="1">
            <a:off x="2124075" y="1989138"/>
            <a:ext cx="1870075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27" name="Line 30"/>
          <p:cNvSpPr>
            <a:spLocks noChangeShapeType="1"/>
          </p:cNvSpPr>
          <p:nvPr/>
        </p:nvSpPr>
        <p:spPr bwMode="auto">
          <a:xfrm flipH="1">
            <a:off x="2339975" y="2133600"/>
            <a:ext cx="172720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28" name="Line 31"/>
          <p:cNvSpPr>
            <a:spLocks noChangeShapeType="1"/>
          </p:cNvSpPr>
          <p:nvPr/>
        </p:nvSpPr>
        <p:spPr bwMode="auto">
          <a:xfrm flipH="1">
            <a:off x="2627313" y="2492375"/>
            <a:ext cx="13684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29" name="Line 32"/>
          <p:cNvSpPr>
            <a:spLocks noChangeShapeType="1"/>
          </p:cNvSpPr>
          <p:nvPr/>
        </p:nvSpPr>
        <p:spPr bwMode="auto">
          <a:xfrm flipH="1">
            <a:off x="2916238" y="2852738"/>
            <a:ext cx="10080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30" name="Line 33"/>
          <p:cNvSpPr>
            <a:spLocks noChangeShapeType="1"/>
          </p:cNvSpPr>
          <p:nvPr/>
        </p:nvSpPr>
        <p:spPr bwMode="auto">
          <a:xfrm flipH="1">
            <a:off x="3203575" y="3141663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31" name="Line 34"/>
          <p:cNvSpPr>
            <a:spLocks noChangeShapeType="1"/>
          </p:cNvSpPr>
          <p:nvPr/>
        </p:nvSpPr>
        <p:spPr bwMode="auto">
          <a:xfrm flipH="1">
            <a:off x="3419475" y="3284538"/>
            <a:ext cx="5762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32" name="Line 35"/>
          <p:cNvSpPr>
            <a:spLocks noChangeShapeType="1"/>
          </p:cNvSpPr>
          <p:nvPr/>
        </p:nvSpPr>
        <p:spPr bwMode="auto">
          <a:xfrm flipH="1">
            <a:off x="3635375" y="3500438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33" name="Text Box 36"/>
          <p:cNvSpPr txBox="1">
            <a:spLocks noChangeArrowheads="1"/>
          </p:cNvSpPr>
          <p:nvPr/>
        </p:nvSpPr>
        <p:spPr bwMode="auto">
          <a:xfrm>
            <a:off x="4914873" y="2997200"/>
            <a:ext cx="2681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white noise everywhere</a:t>
            </a:r>
          </a:p>
        </p:txBody>
      </p:sp>
      <p:sp>
        <p:nvSpPr>
          <p:cNvPr id="29734" name="Line 37"/>
          <p:cNvSpPr>
            <a:spLocks noChangeShapeType="1"/>
          </p:cNvSpPr>
          <p:nvPr/>
        </p:nvSpPr>
        <p:spPr bwMode="auto">
          <a:xfrm flipV="1">
            <a:off x="179388" y="1557338"/>
            <a:ext cx="5616575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35" name="Line 38"/>
          <p:cNvSpPr>
            <a:spLocks noChangeShapeType="1"/>
          </p:cNvSpPr>
          <p:nvPr/>
        </p:nvSpPr>
        <p:spPr bwMode="auto">
          <a:xfrm>
            <a:off x="250825" y="2708275"/>
            <a:ext cx="5616575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36" name="Line 39"/>
          <p:cNvSpPr>
            <a:spLocks noChangeShapeType="1"/>
          </p:cNvSpPr>
          <p:nvPr/>
        </p:nvSpPr>
        <p:spPr bwMode="auto">
          <a:xfrm flipV="1">
            <a:off x="730250" y="1387475"/>
            <a:ext cx="4392613" cy="20875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37" name="Line 40"/>
          <p:cNvSpPr>
            <a:spLocks noChangeShapeType="1"/>
          </p:cNvSpPr>
          <p:nvPr/>
        </p:nvSpPr>
        <p:spPr bwMode="auto">
          <a:xfrm flipV="1">
            <a:off x="468313" y="549275"/>
            <a:ext cx="4392612" cy="20875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38" name="Line 41"/>
          <p:cNvSpPr>
            <a:spLocks noChangeShapeType="1"/>
          </p:cNvSpPr>
          <p:nvPr/>
        </p:nvSpPr>
        <p:spPr bwMode="auto">
          <a:xfrm flipV="1">
            <a:off x="1544638" y="908050"/>
            <a:ext cx="1155700" cy="252095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39" name="Line 42"/>
          <p:cNvSpPr>
            <a:spLocks noChangeShapeType="1"/>
          </p:cNvSpPr>
          <p:nvPr/>
        </p:nvSpPr>
        <p:spPr bwMode="auto">
          <a:xfrm flipH="1" flipV="1">
            <a:off x="2665413" y="1125538"/>
            <a:ext cx="865187" cy="1366837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40" name="Line 43"/>
          <p:cNvSpPr>
            <a:spLocks noChangeShapeType="1"/>
          </p:cNvSpPr>
          <p:nvPr/>
        </p:nvSpPr>
        <p:spPr bwMode="auto">
          <a:xfrm flipH="1" flipV="1">
            <a:off x="1606550" y="1900238"/>
            <a:ext cx="865188" cy="1366837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41" name="Line 44"/>
          <p:cNvSpPr>
            <a:spLocks noChangeShapeType="1"/>
          </p:cNvSpPr>
          <p:nvPr/>
        </p:nvSpPr>
        <p:spPr bwMode="auto">
          <a:xfrm flipV="1">
            <a:off x="2155825" y="2205038"/>
            <a:ext cx="1192213" cy="5778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42" name="Line 45"/>
          <p:cNvSpPr>
            <a:spLocks noChangeShapeType="1"/>
          </p:cNvSpPr>
          <p:nvPr/>
        </p:nvSpPr>
        <p:spPr bwMode="auto">
          <a:xfrm flipV="1">
            <a:off x="2268538" y="1463675"/>
            <a:ext cx="620712" cy="3095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43" name="Line 46"/>
          <p:cNvSpPr>
            <a:spLocks noChangeShapeType="1"/>
          </p:cNvSpPr>
          <p:nvPr/>
        </p:nvSpPr>
        <p:spPr bwMode="auto">
          <a:xfrm flipH="1" flipV="1">
            <a:off x="2843213" y="1412875"/>
            <a:ext cx="512762" cy="82391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44" name="Line 47"/>
          <p:cNvSpPr>
            <a:spLocks noChangeShapeType="1"/>
          </p:cNvSpPr>
          <p:nvPr/>
        </p:nvSpPr>
        <p:spPr bwMode="auto">
          <a:xfrm flipH="1" flipV="1">
            <a:off x="1979613" y="2492375"/>
            <a:ext cx="176212" cy="29051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45" name="Line 48"/>
          <p:cNvSpPr>
            <a:spLocks noChangeShapeType="1"/>
          </p:cNvSpPr>
          <p:nvPr/>
        </p:nvSpPr>
        <p:spPr bwMode="auto">
          <a:xfrm flipV="1">
            <a:off x="1979613" y="1749425"/>
            <a:ext cx="306387" cy="7556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46" name="Rectangle 4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9747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590381"/>
              </p:ext>
            </p:extLst>
          </p:nvPr>
        </p:nvGraphicFramePr>
        <p:xfrm>
          <a:off x="461963" y="5400675"/>
          <a:ext cx="21669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9" name="Equation" r:id="rId3" imgW="2158920" imgH="647640" progId="Equation.DSMT4">
                  <p:embed/>
                </p:oleObj>
              </mc:Choice>
              <mc:Fallback>
                <p:oleObj name="Equation" r:id="rId3" imgW="2158920" imgH="64764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5400675"/>
                        <a:ext cx="216693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48" name="Text Box 51"/>
          <p:cNvSpPr txBox="1">
            <a:spLocks noChangeArrowheads="1"/>
          </p:cNvSpPr>
          <p:nvPr/>
        </p:nvSpPr>
        <p:spPr bwMode="auto">
          <a:xfrm>
            <a:off x="4284663" y="4000500"/>
            <a:ext cx="46799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sz="2000" i="1" baseline="-25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signal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: energy of the signal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: area of the time frequency distribution of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the signal 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116725"/>
              </p:ext>
            </p:extLst>
          </p:nvPr>
        </p:nvGraphicFramePr>
        <p:xfrm>
          <a:off x="438150" y="4137025"/>
          <a:ext cx="3759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0" name="Equation" r:id="rId5" imgW="3759120" imgH="1143000" progId="Equation.DSMT4">
                  <p:embed/>
                </p:oleObj>
              </mc:Choice>
              <mc:Fallback>
                <p:oleObj name="Equation" r:id="rId5" imgW="375912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" y="4137025"/>
                        <a:ext cx="37592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8CF7C611-C561-4EA0-A286-9B41D6D8D84B}"/>
              </a:ext>
            </a:extLst>
          </p:cNvPr>
          <p:cNvSpPr/>
          <p:nvPr/>
        </p:nvSpPr>
        <p:spPr>
          <a:xfrm>
            <a:off x="4276637" y="5572066"/>
            <a:ext cx="4464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>
                <a:sym typeface="Symbol" panose="05050102010706020507" pitchFamily="18" charset="2"/>
              </a:rPr>
              <a:t>The PSD of the white noise is</a:t>
            </a:r>
            <a:r>
              <a:rPr lang="en-US" altLang="zh-TW" i="1" dirty="0">
                <a:sym typeface="Symbol" panose="05050102010706020507" pitchFamily="18" charset="2"/>
              </a:rPr>
              <a:t> </a:t>
            </a:r>
            <a:r>
              <a:rPr lang="en-US" altLang="zh-TW" i="1" dirty="0" err="1">
                <a:sym typeface="Symbol" panose="05050102010706020507" pitchFamily="18" charset="2"/>
              </a:rPr>
              <a:t>S</a:t>
            </a:r>
            <a:r>
              <a:rPr lang="en-US" altLang="zh-TW" i="1" baseline="-25000" dirty="0" err="1">
                <a:sym typeface="Symbol" panose="05050102010706020507" pitchFamily="18" charset="2"/>
              </a:rPr>
              <a:t>noise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f</a:t>
            </a:r>
            <a:r>
              <a:rPr lang="en-US" altLang="zh-TW" dirty="0">
                <a:sym typeface="Symbol" panose="05050102010706020507" pitchFamily="18" charset="2"/>
              </a:rPr>
              <a:t>) = </a:t>
            </a:r>
            <a:r>
              <a:rPr lang="en-US" altLang="zh-TW" i="1" dirty="0">
                <a:sym typeface="Symbol" panose="05050102010706020507" pitchFamily="18" charset="2"/>
              </a:rPr>
              <a:t></a:t>
            </a:r>
            <a:endParaRPr lang="en-US" altLang="zh-TW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E87D66-F4F2-44C0-8A6D-3D00B8A7AD1E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755650" y="333375"/>
            <a:ext cx="8137525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endParaRPr lang="en-US" altLang="zh-TW" sz="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000">
                <a:latin typeface="Times New Roman" panose="02020603050405020304" pitchFamily="18" charset="0"/>
              </a:rPr>
              <a:t>If 		  varies with </a:t>
            </a:r>
            <a:r>
              <a:rPr lang="en-US" altLang="zh-TW" sz="2000" i="1"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</a:rPr>
              <a:t> and		         is nonzero when </a:t>
            </a:r>
            <a:r>
              <a:rPr lang="en-US" altLang="zh-TW" sz="2000" i="1">
                <a:latin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altLang="zh-TW" sz="2000">
                <a:latin typeface="Times New Roman" panose="02020603050405020304" pitchFamily="18" charset="0"/>
              </a:rPr>
              <a:t> </a:t>
            </a:r>
            <a:r>
              <a:rPr lang="en-US" altLang="zh-TW" sz="2000">
                <a:latin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zh-TW" sz="2000">
                <a:latin typeface="Times New Roman" panose="02020603050405020304" pitchFamily="18" charset="0"/>
              </a:rPr>
              <a:t> 0, 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   then </a:t>
            </a:r>
            <a:r>
              <a:rPr lang="en-US" altLang="zh-TW" sz="2000" i="1">
                <a:latin typeface="Times New Roman" panose="02020603050405020304" pitchFamily="18" charset="0"/>
              </a:rPr>
              <a:t>  x</a:t>
            </a:r>
            <a:r>
              <a:rPr lang="en-US" altLang="zh-TW" sz="2000"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</a:rPr>
              <a:t>)  is a non-stationary random process. 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endParaRPr lang="en-US" altLang="zh-TW" sz="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000">
                <a:latin typeface="Times New Roman" panose="02020603050405020304" pitchFamily="18" charset="0"/>
              </a:rPr>
              <a:t>If   </a:t>
            </a:r>
            <a:r>
              <a:rPr lang="en-US" altLang="zh-TW" sz="2000">
                <a:latin typeface="Times New Roman" panose="02020603050405020304" pitchFamily="18" charset="0"/>
                <a:sym typeface="Wingdings" panose="05000000000000000000" pitchFamily="2" charset="2"/>
              </a:rPr>
              <a:t></a:t>
            </a:r>
            <a:r>
              <a:rPr lang="en-US" altLang="zh-TW" sz="20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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 i="1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)’s have zero mean 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 all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’s</a:t>
            </a:r>
            <a:endParaRPr lang="en-US" altLang="zh-TW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     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i="1" baseline="-25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)’s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are mutually independent 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 all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’s and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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’s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b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800">
                <a:solidFill>
                  <a:srgbClr val="000000"/>
                </a:solidFill>
                <a:latin typeface="Times New Roman" panose="02020603050405020304" pitchFamily="18" charset="0"/>
              </a:rPr>
              <a:t>						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	         if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,  then  </a:t>
            </a:r>
            <a:b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				       ,</a:t>
            </a:r>
            <a:b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zh-TW" sz="2000">
              <a:latin typeface="Times New Roman" panose="02020603050405020304" pitchFamily="18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07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0727" name="Object 15"/>
          <p:cNvGraphicFramePr>
            <a:graphicFrameLocks noChangeAspect="1"/>
          </p:cNvGraphicFramePr>
          <p:nvPr/>
        </p:nvGraphicFramePr>
        <p:xfrm>
          <a:off x="1393825" y="601663"/>
          <a:ext cx="13271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1" name="Equation" r:id="rId3" imgW="1320227" imgH="406224" progId="Equation.DSMT4">
                  <p:embed/>
                </p:oleObj>
              </mc:Choice>
              <mc:Fallback>
                <p:oleObj name="Equation" r:id="rId3" imgW="1320227" imgH="40622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601663"/>
                        <a:ext cx="13271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17"/>
          <p:cNvGraphicFramePr>
            <a:graphicFrameLocks noChangeAspect="1"/>
          </p:cNvGraphicFramePr>
          <p:nvPr/>
        </p:nvGraphicFramePr>
        <p:xfrm>
          <a:off x="4578350" y="633413"/>
          <a:ext cx="13303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2" name="Equation" r:id="rId5" imgW="1307532" imgH="406224" progId="Equation.DSMT4">
                  <p:embed/>
                </p:oleObj>
              </mc:Choice>
              <mc:Fallback>
                <p:oleObj name="Equation" r:id="rId5" imgW="1307532" imgH="40622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633413"/>
                        <a:ext cx="13303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861178"/>
              </p:ext>
            </p:extLst>
          </p:nvPr>
        </p:nvGraphicFramePr>
        <p:xfrm>
          <a:off x="1906575" y="1748632"/>
          <a:ext cx="416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3" name="Equation" r:id="rId7" imgW="4165600" imgH="381000" progId="Equation.DSMT4">
                  <p:embed/>
                </p:oleObj>
              </mc:Choice>
              <mc:Fallback>
                <p:oleObj name="Equation" r:id="rId7" imgW="4165600" imgH="381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75" y="1748632"/>
                        <a:ext cx="4165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0731" name="Object 21"/>
          <p:cNvGraphicFramePr>
            <a:graphicFrameLocks noChangeAspect="1"/>
          </p:cNvGraphicFramePr>
          <p:nvPr/>
        </p:nvGraphicFramePr>
        <p:xfrm>
          <a:off x="1908175" y="3141663"/>
          <a:ext cx="64293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4" name="Equation" r:id="rId9" imgW="6426200" imgH="431800" progId="Equation.DSMT4">
                  <p:embed/>
                </p:oleObj>
              </mc:Choice>
              <mc:Fallback>
                <p:oleObj name="Equation" r:id="rId9" imgW="6426200" imgH="431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141663"/>
                        <a:ext cx="64293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23"/>
          <p:cNvGraphicFramePr>
            <a:graphicFrameLocks noChangeAspect="1"/>
          </p:cNvGraphicFramePr>
          <p:nvPr/>
        </p:nvGraphicFramePr>
        <p:xfrm>
          <a:off x="1763713" y="4076700"/>
          <a:ext cx="323691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5" name="Equation" r:id="rId11" imgW="3225800" imgH="685800" progId="Equation.DSMT4">
                  <p:embed/>
                </p:oleObj>
              </mc:Choice>
              <mc:Fallback>
                <p:oleObj name="Equation" r:id="rId11" imgW="3225800" imgH="685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076700"/>
                        <a:ext cx="323691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0734" name="Object 26"/>
          <p:cNvGraphicFramePr>
            <a:graphicFrameLocks noChangeAspect="1"/>
          </p:cNvGraphicFramePr>
          <p:nvPr/>
        </p:nvGraphicFramePr>
        <p:xfrm>
          <a:off x="5291138" y="4076700"/>
          <a:ext cx="31448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6" name="Equation" r:id="rId13" imgW="3022600" imgH="685800" progId="Equation.DSMT4">
                  <p:embed/>
                </p:oleObj>
              </mc:Choice>
              <mc:Fallback>
                <p:oleObj name="Equation" r:id="rId13" imgW="3022600" imgH="685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4076700"/>
                        <a:ext cx="314483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DEF85A-BB73-49C6-9C4B-F5F21ABD91B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68313" y="333375"/>
            <a:ext cx="76327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(1) Random process for the STFT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)]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0 should be satisfied.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Otherwise,  </a:t>
            </a:r>
            <a:b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b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for zero-mean random process, </a:t>
            </a: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)] =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(2)	Decompose by the AF and the FRFT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    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Any non-stationary random process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can be expressed as a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summation of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the fractional Fourier transform (or chirp multiplication) of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stationary random process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endParaRPr lang="en-US" altLang="zh-TW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17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49297"/>
              </p:ext>
            </p:extLst>
          </p:nvPr>
        </p:nvGraphicFramePr>
        <p:xfrm>
          <a:off x="903288" y="1700808"/>
          <a:ext cx="75263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7" name="Equation" r:id="rId3" imgW="7531100" imgH="508000" progId="Equation.DSMT4">
                  <p:embed/>
                </p:oleObj>
              </mc:Choice>
              <mc:Fallback>
                <p:oleObj name="Equation" r:id="rId3" imgW="75311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1700808"/>
                        <a:ext cx="75263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F26181-FAAB-4BDF-8608-99F1BD78C38B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AutoShape 2"/>
          <p:cNvSpPr>
            <a:spLocks noChangeAspect="1" noChangeArrowheads="1"/>
          </p:cNvSpPr>
          <p:nvPr/>
        </p:nvSpPr>
        <p:spPr bwMode="auto">
          <a:xfrm>
            <a:off x="914400" y="914400"/>
            <a:ext cx="74739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2" name="Line 7"/>
          <p:cNvSpPr>
            <a:spLocks noChangeShapeType="1"/>
          </p:cNvSpPr>
          <p:nvPr/>
        </p:nvSpPr>
        <p:spPr bwMode="auto">
          <a:xfrm flipV="1">
            <a:off x="1514475" y="2341563"/>
            <a:ext cx="4430713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73" name="Line 8"/>
          <p:cNvSpPr>
            <a:spLocks noChangeShapeType="1"/>
          </p:cNvSpPr>
          <p:nvPr/>
        </p:nvSpPr>
        <p:spPr bwMode="auto">
          <a:xfrm flipH="1">
            <a:off x="3559175" y="446088"/>
            <a:ext cx="17463" cy="3559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3502025" y="338138"/>
            <a:ext cx="8556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zh-TW" sz="2000">
                <a:latin typeface="Times New Roman" panose="02020603050405020304" pitchFamily="18" charset="0"/>
              </a:rPr>
              <a:t>-axis</a:t>
            </a:r>
            <a:endParaRPr lang="en-US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5" name="Text Box 21"/>
          <p:cNvSpPr txBox="1">
            <a:spLocks noChangeArrowheads="1"/>
          </p:cNvSpPr>
          <p:nvPr/>
        </p:nvSpPr>
        <p:spPr bwMode="auto">
          <a:xfrm>
            <a:off x="5940425" y="2060575"/>
            <a:ext cx="8556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altLang="zh-TW" sz="2000">
                <a:latin typeface="Times New Roman" panose="02020603050405020304" pitchFamily="18" charset="0"/>
              </a:rPr>
              <a:t>-axis</a:t>
            </a:r>
            <a:endParaRPr lang="en-US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6" name="Text Box 22"/>
          <p:cNvSpPr txBox="1">
            <a:spLocks noChangeArrowheads="1"/>
          </p:cNvSpPr>
          <p:nvPr/>
        </p:nvSpPr>
        <p:spPr bwMode="auto">
          <a:xfrm>
            <a:off x="323850" y="4149725"/>
            <a:ext cx="8135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An ambiguity function plane can be viewed as a combination of infinite number of radial lines.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Each radial line can be viewed as the fractional Fourier transform of a stationary random process. </a:t>
            </a:r>
          </a:p>
        </p:txBody>
      </p:sp>
      <p:cxnSp>
        <p:nvCxnSpPr>
          <p:cNvPr id="27" name="直線接點 26"/>
          <p:cNvCxnSpPr/>
          <p:nvPr/>
        </p:nvCxnSpPr>
        <p:spPr>
          <a:xfrm rot="16200000" flipH="1">
            <a:off x="2393156" y="1178719"/>
            <a:ext cx="2428875" cy="235743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rot="10800000" flipH="1">
            <a:off x="2355850" y="1171575"/>
            <a:ext cx="2428875" cy="235743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10800000" flipV="1">
            <a:off x="1828800" y="1671638"/>
            <a:ext cx="3500438" cy="135731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rot="10800000" flipV="1">
            <a:off x="2000250" y="1428750"/>
            <a:ext cx="3071813" cy="192881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rot="5400000">
            <a:off x="2143126" y="1714500"/>
            <a:ext cx="2857500" cy="12858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rot="10800000">
            <a:off x="1757363" y="1785938"/>
            <a:ext cx="3602037" cy="11430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 rot="10800000">
            <a:off x="2000250" y="1500188"/>
            <a:ext cx="3143250" cy="17145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 rot="16200000" flipV="1">
            <a:off x="2150269" y="1666082"/>
            <a:ext cx="2857500" cy="135731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 rot="10800000">
            <a:off x="1643063" y="2071688"/>
            <a:ext cx="3786187" cy="5715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rot="10800000" flipV="1">
            <a:off x="1714500" y="2000250"/>
            <a:ext cx="3714750" cy="64293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rot="16200000" flipV="1">
            <a:off x="2107406" y="2035969"/>
            <a:ext cx="3000375" cy="64293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 rot="5400000" flipH="1" flipV="1">
            <a:off x="2078831" y="2035969"/>
            <a:ext cx="3000375" cy="64293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 rot="5400000">
            <a:off x="2286001" y="1428750"/>
            <a:ext cx="2571750" cy="18573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04D0D6-7F87-4520-A373-90F24CFD3D6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文字方塊 21"/>
          <p:cNvSpPr txBox="1">
            <a:spLocks noChangeArrowheads="1"/>
          </p:cNvSpPr>
          <p:nvPr/>
        </p:nvSpPr>
        <p:spPr bwMode="auto">
          <a:xfrm>
            <a:off x="468313" y="476250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信號處理小常識</a:t>
            </a:r>
          </a:p>
        </p:txBody>
      </p:sp>
      <p:graphicFrame>
        <p:nvGraphicFramePr>
          <p:cNvPr id="33796" name="Object 10"/>
          <p:cNvGraphicFramePr>
            <a:graphicFrameLocks noChangeAspect="1"/>
          </p:cNvGraphicFramePr>
          <p:nvPr/>
        </p:nvGraphicFramePr>
        <p:xfrm>
          <a:off x="1187450" y="1125538"/>
          <a:ext cx="977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6" name="Equation" r:id="rId3" imgW="1028700" imgH="381000" progId="Equation.DSMT4">
                  <p:embed/>
                </p:oleObj>
              </mc:Choice>
              <mc:Fallback>
                <p:oleObj name="Equation" r:id="rId3" imgW="1028700" imgH="38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125538"/>
                        <a:ext cx="9779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文字方塊 23"/>
          <p:cNvSpPr txBox="1">
            <a:spLocks noChangeArrowheads="1"/>
          </p:cNvSpPr>
          <p:nvPr/>
        </p:nvSpPr>
        <p:spPr bwMode="auto">
          <a:xfrm>
            <a:off x="2771775" y="1052513"/>
            <a:ext cx="165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white noise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37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615661"/>
              </p:ext>
            </p:extLst>
          </p:nvPr>
        </p:nvGraphicFramePr>
        <p:xfrm>
          <a:off x="1187450" y="1677987"/>
          <a:ext cx="10874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7" name="Equation" r:id="rId5" imgW="1143000" imgH="634680" progId="Equation.DSMT4">
                  <p:embed/>
                </p:oleObj>
              </mc:Choice>
              <mc:Fallback>
                <p:oleObj name="Equation" r:id="rId5" imgW="1143000" imgH="634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677987"/>
                        <a:ext cx="10874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409606"/>
              </p:ext>
            </p:extLst>
          </p:nvPr>
        </p:nvGraphicFramePr>
        <p:xfrm>
          <a:off x="1187450" y="2493963"/>
          <a:ext cx="12430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8" name="Equation" r:id="rId7" imgW="1307880" imgH="380880" progId="Equation.DSMT4">
                  <p:embed/>
                </p:oleObj>
              </mc:Choice>
              <mc:Fallback>
                <p:oleObj name="Equation" r:id="rId7" imgW="1307880" imgH="380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93963"/>
                        <a:ext cx="12430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378251"/>
              </p:ext>
            </p:extLst>
          </p:nvPr>
        </p:nvGraphicFramePr>
        <p:xfrm>
          <a:off x="1187450" y="3229768"/>
          <a:ext cx="13525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9" name="Equation" r:id="rId9" imgW="1422360" imgH="419040" progId="Equation.DSMT4">
                  <p:embed/>
                </p:oleObj>
              </mc:Choice>
              <mc:Fallback>
                <p:oleObj name="Equation" r:id="rId9" imgW="142236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229768"/>
                        <a:ext cx="13525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文字方塊 29"/>
          <p:cNvSpPr txBox="1">
            <a:spLocks noChangeArrowheads="1"/>
          </p:cNvSpPr>
          <p:nvPr/>
        </p:nvSpPr>
        <p:spPr bwMode="auto">
          <a:xfrm>
            <a:off x="2916238" y="3284538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α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≠ 0            color noise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1110FA-7951-430F-82EB-BEFAD12489F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7343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以時頻分析的觀點，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criterion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in the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time domain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相當於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cutoff line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perpendicular to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47663" y="2843213"/>
            <a:ext cx="7343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以時頻分析的觀點，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criterion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in the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frequency domain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相當於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cutoff line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perpendicular to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395288" y="191611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1835150" y="1557338"/>
            <a:ext cx="0" cy="6477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1763713" y="1773238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419475" y="170021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4211638" y="1916113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2555875" y="1844675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6948488" y="1844675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 flipV="1">
            <a:off x="5435600" y="8366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5435600" y="765175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6227763" y="981075"/>
            <a:ext cx="0" cy="1584325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6227763" y="1844675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6156325" y="908050"/>
            <a:ext cx="123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cutoff line</a:t>
            </a:r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>
            <a:off x="563563" y="478790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2003425" y="4714875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>
            <a:off x="2003425" y="4283075"/>
            <a:ext cx="0" cy="792163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2940050" y="4714875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6165" name="Text Box 20"/>
          <p:cNvSpPr txBox="1">
            <a:spLocks noChangeArrowheads="1"/>
          </p:cNvSpPr>
          <p:nvPr/>
        </p:nvSpPr>
        <p:spPr bwMode="auto">
          <a:xfrm>
            <a:off x="3587750" y="442753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</a:p>
        </p:txBody>
      </p:sp>
      <p:sp>
        <p:nvSpPr>
          <p:cNvPr id="6166" name="Line 21"/>
          <p:cNvSpPr>
            <a:spLocks noChangeShapeType="1"/>
          </p:cNvSpPr>
          <p:nvPr/>
        </p:nvSpPr>
        <p:spPr bwMode="auto">
          <a:xfrm>
            <a:off x="4235450" y="4930775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7" name="Line 22"/>
          <p:cNvSpPr>
            <a:spLocks noChangeShapeType="1"/>
          </p:cNvSpPr>
          <p:nvPr/>
        </p:nvSpPr>
        <p:spPr bwMode="auto">
          <a:xfrm flipV="1">
            <a:off x="5459413" y="36353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5459413" y="3922713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6827838" y="4859338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4667250" y="3563938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6171" name="Line 26"/>
          <p:cNvSpPr>
            <a:spLocks noChangeShapeType="1"/>
          </p:cNvSpPr>
          <p:nvPr/>
        </p:nvSpPr>
        <p:spPr bwMode="auto">
          <a:xfrm>
            <a:off x="4164013" y="4283075"/>
            <a:ext cx="2952750" cy="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6540500" y="3922713"/>
            <a:ext cx="123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cutoff line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04102D-AEFE-42B3-9843-9BAF41EE963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687388" y="1800225"/>
            <a:ext cx="4392612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(1) Finding Instantaneous Frequency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(2)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Signal Decomposition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(3) Filter Design </a:t>
            </a:r>
            <a:endParaRPr lang="en-US" altLang="zh-TW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(4) Sampling Theory 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(5) Modulation and Multiplexing     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(6)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Electromagnetic Wave Propagation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(7) Optics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(8) Radar System Analysis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(9) Random Process Analysis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(10)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Music Signal Analysis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(11)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Biomedical Engineering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(12) Accelerometer Signal Analysis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080000" y="1793875"/>
            <a:ext cx="3529013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(13)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Acoustics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(14) Data Compression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(15)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Spread Spectrum Analysis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(16)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System Modeling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(17)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Economic Data Analysis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(18) Signal Representation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(19) Seismology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(20) Geology 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(21) Astronomy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(22) Oceanography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(23) Satellite Signal Analysis </a:t>
            </a:r>
          </a:p>
          <a:p>
            <a:pPr eaLnBrk="1" hangingPunct="1">
              <a:spcBef>
                <a:spcPct val="25000"/>
              </a:spcBef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(24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 Image Processing??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87325" y="668338"/>
            <a:ext cx="8569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X. Other Applications of Time-Frequency Analysis</a:t>
            </a:r>
          </a:p>
        </p:txBody>
      </p:sp>
      <p:sp>
        <p:nvSpPr>
          <p:cNvPr id="4102" name="文字方塊 1"/>
          <p:cNvSpPr txBox="1">
            <a:spLocks noChangeArrowheads="1"/>
          </p:cNvSpPr>
          <p:nvPr/>
        </p:nvSpPr>
        <p:spPr bwMode="auto">
          <a:xfrm>
            <a:off x="755576" y="1318844"/>
            <a:ext cx="2016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Applications</a:t>
            </a:r>
            <a:endParaRPr lang="zh-TW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349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1563" y="4467225"/>
              <a:ext cx="7937" cy="6350"/>
            </p14:xfrm>
          </p:contentPart>
        </mc:Choice>
        <mc:Fallback xmlns="">
          <p:pic>
            <p:nvPicPr>
              <p:cNvPr id="185349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9038" y="4464756"/>
                <a:ext cx="12988" cy="11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5351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37663" y="5821363"/>
              <a:ext cx="1587" cy="1587"/>
            </p14:xfrm>
          </p:contentPart>
        </mc:Choice>
        <mc:Fallback xmlns="">
          <p:pic>
            <p:nvPicPr>
              <p:cNvPr id="185351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26554" y="5810254"/>
                <a:ext cx="23805" cy="238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CC6269-E04C-44BF-A2A5-199CF12B49C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539750" y="1412875"/>
            <a:ext cx="8064698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Number of sampling points == Sum of areas  of time frequency distributions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                                                  + the number of extra parameters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					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000" dirty="0">
                <a:latin typeface="Times New Roman" panose="02020603050405020304" pitchFamily="18" charset="0"/>
              </a:rPr>
              <a:t>How to make the area of time-frequency smaller? 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endParaRPr lang="en-US" altLang="zh-TW" sz="1000" dirty="0">
              <a:solidFill>
                <a:srgbClr val="3333FF"/>
              </a:solidFill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(1) Divide into several components.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(2) Use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chirp multiplications</a:t>
            </a:r>
            <a:r>
              <a:rPr lang="en-US" altLang="zh-TW" sz="2000" dirty="0">
                <a:latin typeface="Times New Roman" panose="02020603050405020304" pitchFamily="18" charset="0"/>
              </a:rPr>
              <a:t>,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chirp convolutions</a:t>
            </a:r>
            <a:r>
              <a:rPr lang="en-US" altLang="zh-TW" sz="2000" dirty="0">
                <a:latin typeface="Times New Roman" panose="02020603050405020304" pitchFamily="18" charset="0"/>
              </a:rPr>
              <a:t>, 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fractional Fourier transforms</a:t>
            </a:r>
            <a:r>
              <a:rPr lang="en-US" altLang="zh-TW" sz="2000" dirty="0">
                <a:latin typeface="Times New Roman" panose="02020603050405020304" pitchFamily="18" charset="0"/>
              </a:rPr>
              <a:t>, or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linear canonical transforms</a:t>
            </a:r>
            <a:r>
              <a:rPr lang="en-US" altLang="zh-TW" sz="2000" dirty="0">
                <a:latin typeface="Times New Roman" panose="02020603050405020304" pitchFamily="18" charset="0"/>
              </a:rPr>
              <a:t> to reduce the area.          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611188" y="4652963"/>
            <a:ext cx="80899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Font typeface="Symbol" panose="05050102010706020507" pitchFamily="18" charset="2"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[Ref] X. G. Xia, “On bandlimited signals with fractional Fourier transform,” </a:t>
            </a:r>
            <a:b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</a:t>
            </a: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IEEE Signal Processing Letters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vol. 3, no. 3, pp. 72-74, March 1996.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[Ref]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J. J. Ding, S. C. Pei, and T. Y.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Ko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“Higher order modulation and the 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efficient sampling algorithm for time variant signal,”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European Signal </a:t>
            </a:r>
            <a:b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Processing Conference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pp. 2143-2147, Bucharest, Romania, Aug. 2012.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539750" y="549275"/>
            <a:ext cx="76327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10-1  Sampling Theory</a:t>
            </a:r>
            <a:r>
              <a:rPr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1A20B9-54E0-460F-BF78-337F0C8FE23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750578" y="4025124"/>
            <a:ext cx="7200900" cy="1941512"/>
            <a:chOff x="1437" y="5397"/>
            <a:chExt cx="11340" cy="3057"/>
          </a:xfrm>
        </p:grpSpPr>
        <p:sp>
          <p:nvSpPr>
            <p:cNvPr id="7173" name="Line 3"/>
            <p:cNvSpPr>
              <a:spLocks noChangeShapeType="1"/>
            </p:cNvSpPr>
            <p:nvPr/>
          </p:nvSpPr>
          <p:spPr bwMode="auto">
            <a:xfrm>
              <a:off x="1437" y="6657"/>
              <a:ext cx="39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4" name="Line 4"/>
            <p:cNvSpPr>
              <a:spLocks noChangeShapeType="1"/>
            </p:cNvSpPr>
            <p:nvPr/>
          </p:nvSpPr>
          <p:spPr bwMode="auto">
            <a:xfrm flipV="1">
              <a:off x="2157" y="5401"/>
              <a:ext cx="2340" cy="9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5" name="Line 5"/>
            <p:cNvSpPr>
              <a:spLocks noChangeShapeType="1"/>
            </p:cNvSpPr>
            <p:nvPr/>
          </p:nvSpPr>
          <p:spPr bwMode="auto">
            <a:xfrm>
              <a:off x="2157" y="6297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6" name="Line 6"/>
            <p:cNvSpPr>
              <a:spLocks noChangeShapeType="1"/>
            </p:cNvSpPr>
            <p:nvPr/>
          </p:nvSpPr>
          <p:spPr bwMode="auto">
            <a:xfrm flipV="1">
              <a:off x="2157" y="6837"/>
              <a:ext cx="2340" cy="9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7" name="Line 7"/>
            <p:cNvSpPr>
              <a:spLocks noChangeShapeType="1"/>
            </p:cNvSpPr>
            <p:nvPr/>
          </p:nvSpPr>
          <p:spPr bwMode="auto">
            <a:xfrm>
              <a:off x="4497" y="5397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8" name="Line 8"/>
            <p:cNvSpPr>
              <a:spLocks noChangeShapeType="1"/>
            </p:cNvSpPr>
            <p:nvPr/>
          </p:nvSpPr>
          <p:spPr bwMode="auto">
            <a:xfrm>
              <a:off x="6297" y="6301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9" name="Line 9"/>
            <p:cNvSpPr>
              <a:spLocks noChangeShapeType="1"/>
            </p:cNvSpPr>
            <p:nvPr/>
          </p:nvSpPr>
          <p:spPr bwMode="auto">
            <a:xfrm>
              <a:off x="8817" y="6657"/>
              <a:ext cx="39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0" name="Line 10"/>
            <p:cNvSpPr>
              <a:spLocks noChangeShapeType="1"/>
            </p:cNvSpPr>
            <p:nvPr/>
          </p:nvSpPr>
          <p:spPr bwMode="auto">
            <a:xfrm>
              <a:off x="9357" y="6297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1" name="Line 11"/>
            <p:cNvSpPr>
              <a:spLocks noChangeShapeType="1"/>
            </p:cNvSpPr>
            <p:nvPr/>
          </p:nvSpPr>
          <p:spPr bwMode="auto">
            <a:xfrm>
              <a:off x="11697" y="6297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2" name="Line 12"/>
            <p:cNvSpPr>
              <a:spLocks noChangeShapeType="1"/>
            </p:cNvSpPr>
            <p:nvPr/>
          </p:nvSpPr>
          <p:spPr bwMode="auto">
            <a:xfrm flipV="1">
              <a:off x="9357" y="6297"/>
              <a:ext cx="23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3" name="Line 13"/>
            <p:cNvSpPr>
              <a:spLocks noChangeShapeType="1"/>
            </p:cNvSpPr>
            <p:nvPr/>
          </p:nvSpPr>
          <p:spPr bwMode="auto">
            <a:xfrm flipV="1">
              <a:off x="9357" y="7737"/>
              <a:ext cx="23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4" name="Rectangle 14"/>
            <p:cNvSpPr>
              <a:spLocks noChangeArrowheads="1"/>
            </p:cNvSpPr>
            <p:nvPr/>
          </p:nvSpPr>
          <p:spPr bwMode="auto">
            <a:xfrm>
              <a:off x="2157" y="5397"/>
              <a:ext cx="2340" cy="2340"/>
            </a:xfrm>
            <a:prstGeom prst="rect">
              <a:avLst/>
            </a:prstGeom>
            <a:solidFill>
              <a:srgbClr val="FF0000">
                <a:alpha val="41960"/>
              </a:srgbClr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185" name="Line 15"/>
            <p:cNvSpPr>
              <a:spLocks noChangeShapeType="1"/>
            </p:cNvSpPr>
            <p:nvPr/>
          </p:nvSpPr>
          <p:spPr bwMode="auto">
            <a:xfrm>
              <a:off x="3957" y="7557"/>
              <a:ext cx="1080" cy="3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86" name="Rectangle 16"/>
            <p:cNvSpPr>
              <a:spLocks noChangeArrowheads="1"/>
            </p:cNvSpPr>
            <p:nvPr/>
          </p:nvSpPr>
          <p:spPr bwMode="auto">
            <a:xfrm>
              <a:off x="9357" y="6297"/>
              <a:ext cx="2340" cy="1440"/>
            </a:xfrm>
            <a:prstGeom prst="rect">
              <a:avLst/>
            </a:prstGeom>
            <a:solidFill>
              <a:srgbClr val="FF0000">
                <a:alpha val="41960"/>
              </a:srgbClr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187" name="Text Box 17"/>
            <p:cNvSpPr txBox="1">
              <a:spLocks noChangeArrowheads="1"/>
            </p:cNvSpPr>
            <p:nvPr/>
          </p:nvSpPr>
          <p:spPr bwMode="auto">
            <a:xfrm>
              <a:off x="6434" y="5532"/>
              <a:ext cx="202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50" tIns="47625" rIns="95250" bIns="47625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</a:rPr>
                <a:t>shearing</a:t>
              </a:r>
            </a:p>
          </p:txBody>
        </p:sp>
        <p:sp>
          <p:nvSpPr>
            <p:cNvPr id="7188" name="Text Box 18"/>
            <p:cNvSpPr txBox="1">
              <a:spLocks noChangeArrowheads="1"/>
            </p:cNvSpPr>
            <p:nvPr/>
          </p:nvSpPr>
          <p:spPr bwMode="auto">
            <a:xfrm>
              <a:off x="5217" y="7557"/>
              <a:ext cx="922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50" tIns="47625" rIns="95250" bIns="47625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Area</a:t>
              </a:r>
              <a:endParaRPr lang="en-US" altLang="zh-TW" sz="2000">
                <a:latin typeface="Times New Roman" panose="02020603050405020304" pitchFamily="18" charset="0"/>
              </a:endParaRPr>
            </a:p>
          </p:txBody>
        </p:sp>
        <p:sp>
          <p:nvSpPr>
            <p:cNvPr id="7189" name="Line 19"/>
            <p:cNvSpPr>
              <a:spLocks noChangeShapeType="1"/>
            </p:cNvSpPr>
            <p:nvPr/>
          </p:nvSpPr>
          <p:spPr bwMode="auto">
            <a:xfrm flipH="1">
              <a:off x="6480" y="7381"/>
              <a:ext cx="3060" cy="5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6395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80625" y="5957888"/>
              <a:ext cx="9525" cy="52387"/>
            </p14:xfrm>
          </p:contentPart>
        </mc:Choice>
        <mc:Fallback xmlns="">
          <p:pic>
            <p:nvPicPr>
              <p:cNvPr id="186395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8061" y="5955376"/>
                <a:ext cx="14654" cy="5741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矩形 1"/>
          <p:cNvSpPr/>
          <p:nvPr/>
        </p:nvSpPr>
        <p:spPr>
          <a:xfrm>
            <a:off x="740316" y="351906"/>
            <a:ext cx="3029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Analytic Signal Conversion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/>
          </p:nvPr>
        </p:nvGraphicFramePr>
        <p:xfrm>
          <a:off x="1475656" y="811743"/>
          <a:ext cx="29670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5" imgW="2971800" imgH="355320" progId="Equation.DSMT4">
                  <p:embed/>
                </p:oleObj>
              </mc:Choice>
              <mc:Fallback>
                <p:oleObj name="Equation" r:id="rId5" imgW="2971800" imgH="355320" progId="Equation.DSMT4">
                  <p:embed/>
                  <p:pic>
                    <p:nvPicPr>
                      <p:cNvPr id="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811743"/>
                        <a:ext cx="29670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758488" y="3253477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Shearing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17FB65-B57C-4E46-8537-6643C6541A87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802552" y="1310350"/>
            <a:ext cx="532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Step 2  Separate the components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826567" y="3140993"/>
            <a:ext cx="792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Step 3  Use shearing or rotation to minimize the “area” to each component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99592" y="4941218"/>
            <a:ext cx="792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Step 4  Use the conventional sampling theory to sample each components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1115492" y="2564731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 flipV="1">
            <a:off x="2266429" y="1772568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0" name="Oval 7"/>
          <p:cNvSpPr>
            <a:spLocks noChangeArrowheads="1"/>
          </p:cNvSpPr>
          <p:nvPr/>
        </p:nvSpPr>
        <p:spPr bwMode="auto">
          <a:xfrm rot="-1800000">
            <a:off x="2374380" y="1991011"/>
            <a:ext cx="647700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201" name="Oval 8"/>
          <p:cNvSpPr>
            <a:spLocks noChangeArrowheads="1"/>
          </p:cNvSpPr>
          <p:nvPr/>
        </p:nvSpPr>
        <p:spPr bwMode="auto">
          <a:xfrm rot="600000">
            <a:off x="2971910" y="2316505"/>
            <a:ext cx="647700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4282554" y="2421856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4931842" y="2564731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V="1">
            <a:off x="5579542" y="1772568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5" name="Oval 12"/>
          <p:cNvSpPr>
            <a:spLocks noChangeArrowheads="1"/>
          </p:cNvSpPr>
          <p:nvPr/>
        </p:nvSpPr>
        <p:spPr bwMode="auto">
          <a:xfrm rot="-1800000">
            <a:off x="5731942" y="1964656"/>
            <a:ext cx="647700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7308329" y="2564731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 flipV="1">
            <a:off x="8027467" y="1772568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8" name="Oval 15"/>
          <p:cNvSpPr>
            <a:spLocks noChangeArrowheads="1"/>
          </p:cNvSpPr>
          <p:nvPr/>
        </p:nvSpPr>
        <p:spPr bwMode="auto">
          <a:xfrm rot="600000">
            <a:off x="8244160" y="2239719"/>
            <a:ext cx="647700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6803504" y="227739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</a:p>
        </p:txBody>
      </p:sp>
      <p:sp>
        <p:nvSpPr>
          <p:cNvPr id="8210" name="文字方塊 17"/>
          <p:cNvSpPr txBox="1">
            <a:spLocks noChangeArrowheads="1"/>
          </p:cNvSpPr>
          <p:nvPr/>
        </p:nvSpPr>
        <p:spPr bwMode="auto">
          <a:xfrm>
            <a:off x="4858817" y="1321718"/>
            <a:ext cx="335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(a)		          (b)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98552" y="503361"/>
            <a:ext cx="532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Step 1  Analytic Signal Conversion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519876-1D77-48EF-B9F4-6740ED61502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215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傳統的取樣方式</a:t>
            </a: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>
            <p:extLst/>
          </p:nvPr>
        </p:nvGraphicFramePr>
        <p:xfrm>
          <a:off x="1528763" y="917575"/>
          <a:ext cx="15843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Equation" r:id="rId3" imgW="1586811" imgH="355446" progId="Equation.DSMT4">
                  <p:embed/>
                </p:oleObj>
              </mc:Choice>
              <mc:Fallback>
                <p:oleObj name="Equation" r:id="rId3" imgW="1586811" imgH="355446" progId="Equation.DSMT4">
                  <p:embed/>
                  <p:pic>
                    <p:nvPicPr>
                      <p:cNvPr id="92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917575"/>
                        <a:ext cx="15843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68313" y="2824163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新的取樣方式</a:t>
            </a:r>
          </a:p>
        </p:txBody>
      </p:sp>
      <p:graphicFrame>
        <p:nvGraphicFramePr>
          <p:cNvPr id="9222" name="Object 7"/>
          <p:cNvGraphicFramePr>
            <a:graphicFrameLocks noChangeAspect="1"/>
          </p:cNvGraphicFramePr>
          <p:nvPr>
            <p:extLst/>
          </p:nvPr>
        </p:nvGraphicFramePr>
        <p:xfrm>
          <a:off x="1287407" y="3808412"/>
          <a:ext cx="42211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Equation" r:id="rId5" imgW="4228920" imgH="355320" progId="Equation.DSMT4">
                  <p:embed/>
                </p:oleObj>
              </mc:Choice>
              <mc:Fallback>
                <p:oleObj name="Equation" r:id="rId5" imgW="4228920" imgH="355320" progId="Equation.DSMT4">
                  <p:embed/>
                  <p:pic>
                    <p:nvPicPr>
                      <p:cNvPr id="92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07" y="3808412"/>
                        <a:ext cx="42211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/>
          </p:nvPr>
        </p:nvGraphicFramePr>
        <p:xfrm>
          <a:off x="1257474" y="5094287"/>
          <a:ext cx="3787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7" imgW="3797300" imgH="889000" progId="Equation.DSMT4">
                  <p:embed/>
                </p:oleObj>
              </mc:Choice>
              <mc:Fallback>
                <p:oleObj name="Equation" r:id="rId7" imgW="3797300" imgH="889000" progId="Equation.DSMT4">
                  <p:embed/>
                  <p:pic>
                    <p:nvPicPr>
                      <p:cNvPr id="9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474" y="5094287"/>
                        <a:ext cx="37877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7"/>
          <p:cNvGraphicFramePr>
            <a:graphicFrameLocks noChangeAspect="1"/>
          </p:cNvGraphicFramePr>
          <p:nvPr>
            <p:extLst/>
          </p:nvPr>
        </p:nvGraphicFramePr>
        <p:xfrm>
          <a:off x="1257474" y="4446587"/>
          <a:ext cx="28130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Equation" r:id="rId9" imgW="2819400" imgH="431800" progId="Equation.DSMT4">
                  <p:embed/>
                </p:oleObj>
              </mc:Choice>
              <mc:Fallback>
                <p:oleObj name="Equation" r:id="rId9" imgW="2819400" imgH="431800" progId="Equation.DSMT4">
                  <p:embed/>
                  <p:pic>
                    <p:nvPicPr>
                      <p:cNvPr id="92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474" y="4446587"/>
                        <a:ext cx="28130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5532612" y="4446587"/>
            <a:ext cx="1944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= 1, 2, …,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5532612" y="5094287"/>
            <a:ext cx="1944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= 1, 2, …,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</a:p>
        </p:txBody>
      </p:sp>
      <p:sp>
        <p:nvSpPr>
          <p:cNvPr id="9227" name="Text Box 2"/>
          <p:cNvSpPr txBox="1">
            <a:spLocks noChangeArrowheads="1"/>
          </p:cNvSpPr>
          <p:nvPr/>
        </p:nvSpPr>
        <p:spPr bwMode="auto">
          <a:xfrm>
            <a:off x="700261" y="1527647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重建：</a:t>
            </a:r>
          </a:p>
        </p:txBody>
      </p:sp>
      <p:graphicFrame>
        <p:nvGraphicFramePr>
          <p:cNvPr id="9228" name="Object 7"/>
          <p:cNvGraphicFramePr>
            <a:graphicFrameLocks noChangeAspect="1"/>
          </p:cNvGraphicFramePr>
          <p:nvPr/>
        </p:nvGraphicFramePr>
        <p:xfrm>
          <a:off x="1725613" y="1403350"/>
          <a:ext cx="29162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11" imgW="2921000" imgH="673100" progId="Equation.DSMT4">
                  <p:embed/>
                </p:oleObj>
              </mc:Choice>
              <mc:Fallback>
                <p:oleObj name="Equation" r:id="rId11" imgW="2921000" imgH="673100" progId="Equation.DSMT4">
                  <p:embed/>
                  <p:pic>
                    <p:nvPicPr>
                      <p:cNvPr id="92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1403350"/>
                        <a:ext cx="29162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1285338" y="3301019"/>
          <a:ext cx="29670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13" imgW="2971800" imgH="355320" progId="Equation.DSMT4">
                  <p:embed/>
                </p:oleObj>
              </mc:Choice>
              <mc:Fallback>
                <p:oleObj name="Equation" r:id="rId13" imgW="2971800" imgH="35532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338" y="3301019"/>
                        <a:ext cx="29670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3530064" y="2813050"/>
          <a:ext cx="7223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15" imgW="723600" imgH="355320" progId="Equation.DSMT4">
                  <p:embed/>
                </p:oleObj>
              </mc:Choice>
              <mc:Fallback>
                <p:oleObj name="Equation" r:id="rId15" imgW="723600" imgH="355320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064" y="2813050"/>
                        <a:ext cx="72231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478838" y="2789044"/>
            <a:ext cx="2998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Hilbert transform of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69392" y="3253334"/>
            <a:ext cx="634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65976" y="3786341"/>
            <a:ext cx="634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9545" y="4403664"/>
            <a:ext cx="634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42713" y="5043458"/>
            <a:ext cx="634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(4)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/>
          </p:nvPr>
        </p:nvGraphicFramePr>
        <p:xfrm>
          <a:off x="3764219" y="941298"/>
          <a:ext cx="97631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17" imgW="977760" imgH="330120" progId="Equation.DSMT4">
                  <p:embed/>
                </p:oleObj>
              </mc:Choice>
              <mc:Fallback>
                <p:oleObj name="Equation" r:id="rId17" imgW="977760" imgH="330120" progId="Equation.DSMT4">
                  <p:embed/>
                  <p:pic>
                    <p:nvPicPr>
                      <p:cNvPr id="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219" y="941298"/>
                        <a:ext cx="976313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285668-23CD-4106-9003-71A5A4245A0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>
            <p:extLst/>
          </p:nvPr>
        </p:nvGraphicFramePr>
        <p:xfrm>
          <a:off x="1692275" y="2566988"/>
          <a:ext cx="33337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Equation" r:id="rId3" imgW="3340080" imgH="355320" progId="Equation.DSMT4">
                  <p:embed/>
                </p:oleObj>
              </mc:Choice>
              <mc:Fallback>
                <p:oleObj name="Equation" r:id="rId3" imgW="3340080" imgH="355320" progId="Equation.DSMT4">
                  <p:embed/>
                  <p:pic>
                    <p:nvPicPr>
                      <p:cNvPr id="102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566988"/>
                        <a:ext cx="33337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868363" y="771525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重建：</a:t>
            </a:r>
          </a:p>
        </p:txBody>
      </p:sp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1692275" y="1087438"/>
          <a:ext cx="32972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Equation" r:id="rId5" imgW="3302000" imgH="711200" progId="Equation.DSMT4">
                  <p:embed/>
                </p:oleObj>
              </mc:Choice>
              <mc:Fallback>
                <p:oleObj name="Equation" r:id="rId5" imgW="3302000" imgH="711200" progId="Equation.DSMT4">
                  <p:embed/>
                  <p:pic>
                    <p:nvPicPr>
                      <p:cNvPr id="1024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087438"/>
                        <a:ext cx="32972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7"/>
          <p:cNvGraphicFramePr>
            <a:graphicFrameLocks noChangeAspect="1"/>
          </p:cNvGraphicFramePr>
          <p:nvPr/>
        </p:nvGraphicFramePr>
        <p:xfrm>
          <a:off x="1660525" y="1943100"/>
          <a:ext cx="29654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Equation" r:id="rId7" imgW="2971800" imgH="431800" progId="Equation.DSMT4">
                  <p:embed/>
                </p:oleObj>
              </mc:Choice>
              <mc:Fallback>
                <p:oleObj name="Equation" r:id="rId7" imgW="2971800" imgH="431800" progId="Equation.DSMT4">
                  <p:embed/>
                  <p:pic>
                    <p:nvPicPr>
                      <p:cNvPr id="102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1943100"/>
                        <a:ext cx="29654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/>
          </p:nvPr>
        </p:nvGraphicFramePr>
        <p:xfrm>
          <a:off x="1692275" y="3146425"/>
          <a:ext cx="18002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Equation" r:id="rId9" imgW="1803240" imgH="380880" progId="Equation.DSMT4">
                  <p:embed/>
                </p:oleObj>
              </mc:Choice>
              <mc:Fallback>
                <p:oleObj name="Equation" r:id="rId9" imgW="1803240" imgH="38088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146425"/>
                        <a:ext cx="18002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87624" y="1284258"/>
            <a:ext cx="634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87624" y="1943100"/>
            <a:ext cx="634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87624" y="2529640"/>
            <a:ext cx="634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87624" y="3087665"/>
            <a:ext cx="634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(4)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63102B-2B45-4916-8409-71C7C09A903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嚴格來說，沒有一個信號的 時頻分佈的「面積」是有限的。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6697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1088" indent="-10810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Theorem: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611188" y="4868863"/>
            <a:ext cx="712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實際上，以「面積」來討論取樣點數，是犧牲了一些精確度。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187450" y="1557338"/>
            <a:ext cx="64087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is time limited 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= 0 for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&gt;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then it is impossible to be frequency limited 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187450" y="2492375"/>
            <a:ext cx="64087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is frequency limited 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= 0 for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&gt;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then it is impossible to be time limited 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611188" y="3573463"/>
            <a:ext cx="5616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但是我們可以選一個 “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threshold”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時頻分析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|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000" i="1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)| &gt; 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或 的區域的面積是有限的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223425-F020-40FA-AD51-DC05AF8825A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799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只取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[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] and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[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]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犧牲的能量所佔的比例</a:t>
            </a:r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900113" y="981075"/>
          <a:ext cx="65373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Equation" r:id="rId3" imgW="6540500" imgH="1054100" progId="Equation.DSMT4">
                  <p:embed/>
                </p:oleObj>
              </mc:Choice>
              <mc:Fallback>
                <p:oleObj name="Equation" r:id="rId3" imgW="6540500" imgH="1054100" progId="Equation.DSMT4">
                  <p:embed/>
                  <p:pic>
                    <p:nvPicPr>
                      <p:cNvPr id="12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981075"/>
                        <a:ext cx="653732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84213" y="2133600"/>
            <a:ext cx="1871662" cy="4064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)],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2700338" y="2133600"/>
            <a:ext cx="518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for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[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]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=  0 otherwise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611188" y="3500438"/>
            <a:ext cx="76327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	For the Wigner distribution function (WDF)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000">
                <a:latin typeface="Times New Roman" panose="02020603050405020304" pitchFamily="18" charset="0"/>
              </a:rPr>
              <a:t>					</a:t>
            </a:r>
            <a:endParaRPr lang="en-US" altLang="zh-TW" sz="1000" i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</a:rPr>
              <a:t>		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</a:rPr>
              <a:t>				                      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=   energy of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r>
              <a:rPr lang="en-US" altLang="zh-TW" sz="2000">
                <a:latin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12296" name="Object 7"/>
          <p:cNvGraphicFramePr>
            <a:graphicFrameLocks noChangeAspect="1"/>
          </p:cNvGraphicFramePr>
          <p:nvPr/>
        </p:nvGraphicFramePr>
        <p:xfrm>
          <a:off x="1377950" y="4005263"/>
          <a:ext cx="24225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5" imgW="2425700" imgH="508000" progId="Equation.DSMT4">
                  <p:embed/>
                </p:oleObj>
              </mc:Choice>
              <mc:Fallback>
                <p:oleObj name="Equation" r:id="rId5" imgW="2425700" imgH="508000" progId="Equation.DSMT4">
                  <p:embed/>
                  <p:pic>
                    <p:nvPicPr>
                      <p:cNvPr id="122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005263"/>
                        <a:ext cx="24225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8"/>
          <p:cNvGraphicFramePr>
            <a:graphicFrameLocks noChangeAspect="1"/>
          </p:cNvGraphicFramePr>
          <p:nvPr/>
        </p:nvGraphicFramePr>
        <p:xfrm>
          <a:off x="4217988" y="4005263"/>
          <a:ext cx="25146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Equation" r:id="rId7" imgW="2514600" imgH="508000" progId="Equation.DSMT4">
                  <p:embed/>
                </p:oleObj>
              </mc:Choice>
              <mc:Fallback>
                <p:oleObj name="Equation" r:id="rId7" imgW="2514600" imgH="508000" progId="Equation.DSMT4">
                  <p:embed/>
                  <p:pic>
                    <p:nvPicPr>
                      <p:cNvPr id="122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4005263"/>
                        <a:ext cx="25146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9"/>
          <p:cNvGraphicFramePr>
            <a:graphicFrameLocks noChangeAspect="1"/>
          </p:cNvGraphicFramePr>
          <p:nvPr/>
        </p:nvGraphicFramePr>
        <p:xfrm>
          <a:off x="1258888" y="4581525"/>
          <a:ext cx="3419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9" imgW="3416300" imgH="508000" progId="Equation.DSMT4">
                  <p:embed/>
                </p:oleObj>
              </mc:Choice>
              <mc:Fallback>
                <p:oleObj name="Equation" r:id="rId9" imgW="3416300" imgH="508000" progId="Equation.DSMT4">
                  <p:embed/>
                  <p:pic>
                    <p:nvPicPr>
                      <p:cNvPr id="1229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581525"/>
                        <a:ext cx="34194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8AF043-DC42-4320-A1E0-7CA95E2A94A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3318" name="Object 11"/>
          <p:cNvGraphicFramePr>
            <a:graphicFrameLocks noChangeAspect="1"/>
          </p:cNvGraphicFramePr>
          <p:nvPr/>
        </p:nvGraphicFramePr>
        <p:xfrm>
          <a:off x="244475" y="908050"/>
          <a:ext cx="8640763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3" imgW="8636000" imgH="2362200" progId="Equation.DSMT4">
                  <p:embed/>
                </p:oleObj>
              </mc:Choice>
              <mc:Fallback>
                <p:oleObj name="Equation" r:id="rId3" imgW="8636000" imgH="2362200" progId="Equation.DSMT4">
                  <p:embed/>
                  <p:pic>
                    <p:nvPicPr>
                      <p:cNvPr id="133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908050"/>
                        <a:ext cx="8640763" cy="236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12"/>
          <p:cNvSpPr>
            <a:spLocks noChangeShapeType="1"/>
          </p:cNvSpPr>
          <p:nvPr/>
        </p:nvSpPr>
        <p:spPr bwMode="auto">
          <a:xfrm>
            <a:off x="4500563" y="5013325"/>
            <a:ext cx="3311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 flipV="1">
            <a:off x="6278563" y="4076700"/>
            <a:ext cx="0" cy="1533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1" name="Rectangle 14"/>
          <p:cNvSpPr>
            <a:spLocks noChangeArrowheads="1"/>
          </p:cNvSpPr>
          <p:nvPr/>
        </p:nvSpPr>
        <p:spPr bwMode="auto">
          <a:xfrm>
            <a:off x="5527675" y="4714875"/>
            <a:ext cx="1352550" cy="639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6173788" y="4446588"/>
            <a:ext cx="6016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</a:rPr>
              <a:t> f</a:t>
            </a:r>
            <a:r>
              <a:rPr lang="en-US" altLang="zh-TW" sz="20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6189663" y="5278438"/>
            <a:ext cx="6000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</a:rPr>
              <a:t>f</a:t>
            </a:r>
            <a:r>
              <a:rPr lang="en-US" altLang="zh-TW" sz="20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324" name="Text Box 17"/>
          <p:cNvSpPr txBox="1">
            <a:spLocks noChangeArrowheads="1"/>
          </p:cNvSpPr>
          <p:nvPr/>
        </p:nvSpPr>
        <p:spPr bwMode="auto">
          <a:xfrm>
            <a:off x="6759575" y="4868863"/>
            <a:ext cx="6016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</a:rPr>
              <a:t>t</a:t>
            </a:r>
            <a:r>
              <a:rPr lang="en-US" altLang="zh-TW" sz="20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325" name="Text Box 18"/>
          <p:cNvSpPr txBox="1">
            <a:spLocks noChangeArrowheads="1"/>
          </p:cNvSpPr>
          <p:nvPr/>
        </p:nvSpPr>
        <p:spPr bwMode="auto">
          <a:xfrm>
            <a:off x="5167313" y="4868863"/>
            <a:ext cx="6000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</a:rPr>
              <a:t>t</a:t>
            </a:r>
            <a:r>
              <a:rPr lang="en-US" altLang="zh-TW" sz="20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326" name="Text Box 19"/>
          <p:cNvSpPr txBox="1">
            <a:spLocks noChangeArrowheads="1"/>
          </p:cNvSpPr>
          <p:nvPr/>
        </p:nvSpPr>
        <p:spPr bwMode="auto">
          <a:xfrm>
            <a:off x="5724525" y="378936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13327" name="Text Box 20"/>
          <p:cNvSpPr txBox="1">
            <a:spLocks noChangeArrowheads="1"/>
          </p:cNvSpPr>
          <p:nvPr/>
        </p:nvSpPr>
        <p:spPr bwMode="auto">
          <a:xfrm>
            <a:off x="7812088" y="472440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graphicFrame>
        <p:nvGraphicFramePr>
          <p:cNvPr id="13328" name="Object 2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81075" y="3789363"/>
          <a:ext cx="2844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5" imgW="2844800" imgH="1054100" progId="Equation.DSMT4">
                  <p:embed/>
                </p:oleObj>
              </mc:Choice>
              <mc:Fallback>
                <p:oleObj name="Equation" r:id="rId5" imgW="2844800" imgH="1054100" progId="Equation.DSMT4">
                  <p:embed/>
                  <p:pic>
                    <p:nvPicPr>
                      <p:cNvPr id="1332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3789363"/>
                        <a:ext cx="28448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9" name="Object 2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27538" y="333375"/>
          <a:ext cx="251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7" imgW="2514600" imgH="508000" progId="Equation.DSMT4">
                  <p:embed/>
                </p:oleObj>
              </mc:Choice>
              <mc:Fallback>
                <p:oleObj name="Equation" r:id="rId7" imgW="2514600" imgH="508000" progId="Equation.DSMT4">
                  <p:embed/>
                  <p:pic>
                    <p:nvPicPr>
                      <p:cNvPr id="1332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33375"/>
                        <a:ext cx="2514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0" name="Object 2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31913" y="333375"/>
          <a:ext cx="2374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9" imgW="2374900" imgH="508000" progId="Equation.DSMT4">
                  <p:embed/>
                </p:oleObj>
              </mc:Choice>
              <mc:Fallback>
                <p:oleObj name="Equation" r:id="rId9" imgW="2374900" imgH="508000" progId="Equation.DSMT4">
                  <p:embed/>
                  <p:pic>
                    <p:nvPicPr>
                      <p:cNvPr id="1333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33375"/>
                        <a:ext cx="2374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Line 24"/>
          <p:cNvSpPr>
            <a:spLocks noChangeShapeType="1"/>
          </p:cNvSpPr>
          <p:nvPr/>
        </p:nvSpPr>
        <p:spPr bwMode="auto">
          <a:xfrm>
            <a:off x="5508625" y="37163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32" name="Line 25"/>
          <p:cNvSpPr>
            <a:spLocks noChangeShapeType="1"/>
          </p:cNvSpPr>
          <p:nvPr/>
        </p:nvSpPr>
        <p:spPr bwMode="auto">
          <a:xfrm>
            <a:off x="6877050" y="3789363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33" name="Text Box 26"/>
          <p:cNvSpPr txBox="1">
            <a:spLocks noChangeArrowheads="1"/>
          </p:cNvSpPr>
          <p:nvPr/>
        </p:nvSpPr>
        <p:spPr bwMode="auto">
          <a:xfrm>
            <a:off x="4716463" y="4508500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</a:p>
        </p:txBody>
      </p:sp>
      <p:sp>
        <p:nvSpPr>
          <p:cNvPr id="13334" name="Text Box 27"/>
          <p:cNvSpPr txBox="1">
            <a:spLocks noChangeArrowheads="1"/>
          </p:cNvSpPr>
          <p:nvPr/>
        </p:nvSpPr>
        <p:spPr bwMode="auto">
          <a:xfrm>
            <a:off x="7164388" y="4437063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</a:p>
        </p:txBody>
      </p:sp>
      <p:sp>
        <p:nvSpPr>
          <p:cNvPr id="13335" name="Text Box 28"/>
          <p:cNvSpPr txBox="1">
            <a:spLocks noChangeArrowheads="1"/>
          </p:cNvSpPr>
          <p:nvPr/>
        </p:nvSpPr>
        <p:spPr bwMode="auto">
          <a:xfrm>
            <a:off x="5867400" y="422116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</a:p>
        </p:txBody>
      </p:sp>
      <p:sp>
        <p:nvSpPr>
          <p:cNvPr id="13336" name="Text Box 29"/>
          <p:cNvSpPr txBox="1">
            <a:spLocks noChangeArrowheads="1"/>
          </p:cNvSpPr>
          <p:nvPr/>
        </p:nvSpPr>
        <p:spPr bwMode="auto">
          <a:xfrm>
            <a:off x="5795963" y="5589588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</a:p>
        </p:txBody>
      </p:sp>
      <p:sp>
        <p:nvSpPr>
          <p:cNvPr id="13337" name="Text Box 30"/>
          <p:cNvSpPr txBox="1">
            <a:spLocks noChangeArrowheads="1"/>
          </p:cNvSpPr>
          <p:nvPr/>
        </p:nvSpPr>
        <p:spPr bwMode="auto">
          <a:xfrm>
            <a:off x="5508625" y="314166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</a:p>
        </p:txBody>
      </p:sp>
      <p:sp>
        <p:nvSpPr>
          <p:cNvPr id="13338" name="Text Box 31"/>
          <p:cNvSpPr txBox="1">
            <a:spLocks noChangeArrowheads="1"/>
          </p:cNvSpPr>
          <p:nvPr/>
        </p:nvSpPr>
        <p:spPr bwMode="auto">
          <a:xfrm>
            <a:off x="7596188" y="3141663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</a:p>
        </p:txBody>
      </p:sp>
      <p:sp>
        <p:nvSpPr>
          <p:cNvPr id="13339" name="Text Box 32"/>
          <p:cNvSpPr txBox="1">
            <a:spLocks noChangeArrowheads="1"/>
          </p:cNvSpPr>
          <p:nvPr/>
        </p:nvSpPr>
        <p:spPr bwMode="auto">
          <a:xfrm>
            <a:off x="3348038" y="3141663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</a:p>
        </p:txBody>
      </p:sp>
      <p:sp>
        <p:nvSpPr>
          <p:cNvPr id="13340" name="Text Box 33"/>
          <p:cNvSpPr txBox="1">
            <a:spLocks noChangeArrowheads="1"/>
          </p:cNvSpPr>
          <p:nvPr/>
        </p:nvSpPr>
        <p:spPr bwMode="auto">
          <a:xfrm>
            <a:off x="1187450" y="314166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DC9458-901C-429A-A390-6DBA37DD523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647129" y="1194167"/>
            <a:ext cx="792137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With the aid of </a:t>
            </a:r>
          </a:p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US" altLang="zh-TW" sz="2000" dirty="0">
                <a:latin typeface="Times New Roman" panose="02020603050405020304" pitchFamily="18" charset="0"/>
              </a:rPr>
              <a:t>the Gabor transform (or the Gabor-Wigner transform)  </a:t>
            </a:r>
          </a:p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US" altLang="zh-TW" sz="2000" dirty="0">
                <a:latin typeface="Times New Roman" panose="02020603050405020304" pitchFamily="18" charset="0"/>
              </a:rPr>
              <a:t>horizontal and vertical shifting, dilation, shearing, generalized shearing, and rotation.         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611188" y="3357563"/>
            <a:ext cx="799326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[Ref] C.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Mendlovic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and A. W.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Lohmann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“Space-bandwidth product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adaptation and its application to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superresolution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 fundamentals,”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i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J. Opt. Soc. Am. A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vol. 14, pp. 558-562, Mar. 1997.  </a:t>
            </a:r>
          </a:p>
          <a:p>
            <a:pPr algn="just" eaLnBrk="1" hangingPunct="1"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[Ref] S. C. Pei and J. J. Ding, “Relations between Gabor transforms and </a:t>
            </a:r>
            <a:br>
              <a:rPr lang="en-US" altLang="zh-TW" sz="2000" dirty="0">
                <a:latin typeface="Times New Roman" panose="02020603050405020304" pitchFamily="18" charset="0"/>
              </a:rPr>
            </a:br>
            <a:r>
              <a:rPr lang="en-US" altLang="zh-TW" sz="2000" dirty="0">
                <a:latin typeface="Times New Roman" panose="02020603050405020304" pitchFamily="18" charset="0"/>
              </a:rPr>
              <a:t>        fractional Fourier transforms and their applications for </a:t>
            </a:r>
            <a:br>
              <a:rPr lang="en-US" altLang="zh-TW" sz="2000" dirty="0">
                <a:latin typeface="Times New Roman" panose="02020603050405020304" pitchFamily="18" charset="0"/>
              </a:rPr>
            </a:br>
            <a:r>
              <a:rPr lang="en-US" altLang="zh-TW" sz="2000" dirty="0">
                <a:latin typeface="Times New Roman" panose="02020603050405020304" pitchFamily="18" charset="0"/>
              </a:rPr>
              <a:t>        signal processing,” vol. 55, issue 10, pp. 4839-4850, </a:t>
            </a:r>
            <a:r>
              <a:rPr lang="en-US" altLang="zh-TW" sz="2000" i="1" dirty="0">
                <a:latin typeface="Times New Roman" panose="02020603050405020304" pitchFamily="18" charset="0"/>
              </a:rPr>
              <a:t>IEEE Trans.</a:t>
            </a:r>
            <a:br>
              <a:rPr lang="en-US" altLang="zh-TW" sz="2000" i="1" dirty="0">
                <a:latin typeface="Times New Roman" panose="02020603050405020304" pitchFamily="18" charset="0"/>
              </a:rPr>
            </a:br>
            <a:r>
              <a:rPr lang="en-US" altLang="zh-TW" sz="2000" i="1" dirty="0">
                <a:latin typeface="Times New Roman" panose="02020603050405020304" pitchFamily="18" charset="0"/>
              </a:rPr>
              <a:t>        Signal Processing</a:t>
            </a:r>
            <a:r>
              <a:rPr lang="en-US" altLang="zh-TW" sz="2000" dirty="0">
                <a:latin typeface="Times New Roman" panose="02020603050405020304" pitchFamily="18" charset="0"/>
              </a:rPr>
              <a:t>, 2007. 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84213" y="404813"/>
            <a:ext cx="756019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10-2   Modulation and Multiplexing</a:t>
            </a:r>
            <a:r>
              <a:rPr lang="en-US" altLang="zh-TW" sz="24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8D0D15-E41D-46F8-A3C9-167FBABC8FEE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27088" y="258763"/>
            <a:ext cx="6370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= triangular signal +  chirp noise 0.3exp[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0.5(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4.4)</a:t>
            </a:r>
            <a:r>
              <a:rPr lang="en-US" altLang="zh-TW" sz="2000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] </a:t>
            </a:r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3995738" y="620713"/>
          <a:ext cx="2171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點陣圖影像" r:id="rId3" imgW="2647619" imgH="905001" progId="Paint.Picture">
                  <p:embed/>
                </p:oleObj>
              </mc:Choice>
              <mc:Fallback>
                <p:oleObj name="點陣圖影像" r:id="rId3" imgW="2647619" imgH="90500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620713"/>
                        <a:ext cx="2171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1401763" y="13414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V="1">
            <a:off x="1908175" y="692150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2339975" y="692150"/>
            <a:ext cx="3603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2700338" y="13414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7177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058025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1835150" y="4746625"/>
            <a:ext cx="1368425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= -arccot(1/2)</a:t>
            </a:r>
          </a:p>
        </p:txBody>
      </p:sp>
      <p:sp>
        <p:nvSpPr>
          <p:cNvPr id="7179" name="文字方塊 4"/>
          <p:cNvSpPr txBox="1">
            <a:spLocks noChangeArrowheads="1"/>
          </p:cNvSpPr>
          <p:nvPr/>
        </p:nvSpPr>
        <p:spPr bwMode="auto">
          <a:xfrm>
            <a:off x="1722438" y="1774825"/>
            <a:ext cx="1697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signal + noise</a:t>
            </a:r>
            <a:endParaRPr lang="zh-TW" altLang="en-US" sz="1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180" name="文字方塊 16"/>
          <p:cNvSpPr txBox="1">
            <a:spLocks noChangeArrowheads="1"/>
          </p:cNvSpPr>
          <p:nvPr/>
        </p:nvSpPr>
        <p:spPr bwMode="auto">
          <a:xfrm>
            <a:off x="5080000" y="1774825"/>
            <a:ext cx="560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FT</a:t>
            </a:r>
            <a:endParaRPr lang="zh-TW" altLang="en-US" sz="1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181" name="文字方塊 17"/>
          <p:cNvSpPr txBox="1">
            <a:spLocks noChangeArrowheads="1"/>
          </p:cNvSpPr>
          <p:nvPr/>
        </p:nvSpPr>
        <p:spPr bwMode="auto">
          <a:xfrm>
            <a:off x="1938338" y="4429125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FRFT</a:t>
            </a:r>
            <a:endParaRPr lang="zh-TW" altLang="en-US" sz="1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182" name="文字方塊 18"/>
          <p:cNvSpPr txBox="1">
            <a:spLocks noChangeArrowheads="1"/>
          </p:cNvSpPr>
          <p:nvPr/>
        </p:nvSpPr>
        <p:spPr bwMode="auto">
          <a:xfrm>
            <a:off x="4875213" y="4244975"/>
            <a:ext cx="2039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reconstructed signal </a:t>
            </a:r>
            <a:endParaRPr lang="zh-TW" altLang="en-US" sz="1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A694E3-9416-45A1-ADDF-026037DA3BB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5365" name="Picture 8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63373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395288" y="404813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Example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3348038" y="3213100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We want to add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into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644900"/>
            <a:ext cx="2990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2"/>
          <p:cNvSpPr>
            <a:spLocks noChangeShapeType="1"/>
          </p:cNvSpPr>
          <p:nvPr/>
        </p:nvSpPr>
        <p:spPr bwMode="auto">
          <a:xfrm>
            <a:off x="3132138" y="314166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2627313" y="3213100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FT</a:t>
            </a:r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2051050" y="5949950"/>
            <a:ext cx="244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(no empty band)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371DF5-87E5-4FD2-AC39-A1591BF1F41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689133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6654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95FCFA-18DC-45D1-8399-13FA4616795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900113" y="3068638"/>
            <a:ext cx="7920037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The signals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), …….,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 i="1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 can be transmitted successfully if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Allowed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Time duration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 Allowed Bandwidth 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endParaRPr lang="en-US" altLang="zh-TW" sz="1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endParaRPr lang="en-US" altLang="zh-TW" sz="1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endParaRPr lang="en-US" altLang="zh-TW" sz="1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000">
                <a:latin typeface="Times New Roman" panose="02020603050405020304" pitchFamily="18" charset="0"/>
              </a:rPr>
              <a:t>  The interference is inevitable.   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endParaRPr lang="en-US" altLang="zh-TW" sz="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   How to estimate the interference? </a:t>
            </a:r>
          </a:p>
        </p:txBody>
      </p:sp>
      <p:graphicFrame>
        <p:nvGraphicFramePr>
          <p:cNvPr id="17412" name="Object 3"/>
          <p:cNvGraphicFramePr>
            <a:graphicFrameLocks noChangeAspect="1"/>
          </p:cNvGraphicFramePr>
          <p:nvPr/>
        </p:nvGraphicFramePr>
        <p:xfrm>
          <a:off x="6516688" y="3500438"/>
          <a:ext cx="7334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3" imgW="609600" imgH="685800" progId="Equation.DSMT4">
                  <p:embed/>
                </p:oleObj>
              </mc:Choice>
              <mc:Fallback>
                <p:oleObj name="Equation" r:id="rId3" imgW="609600" imgH="685800" progId="Equation.DSMT4">
                  <p:embed/>
                  <p:pic>
                    <p:nvPicPr>
                      <p:cNvPr id="174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500438"/>
                        <a:ext cx="7334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19250" y="443706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0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: the 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area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of the time-frequency distribution of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7414" name="文字方塊 7"/>
          <p:cNvSpPr txBox="1">
            <a:spLocks noChangeArrowheads="1"/>
          </p:cNvSpPr>
          <p:nvPr/>
        </p:nvSpPr>
        <p:spPr bwMode="auto">
          <a:xfrm>
            <a:off x="323850" y="333375"/>
            <a:ext cx="5256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◎  Conventional Modulation Theory 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415" name="矩形 8"/>
          <p:cNvSpPr>
            <a:spLocks noChangeArrowheads="1"/>
          </p:cNvSpPr>
          <p:nvPr/>
        </p:nvSpPr>
        <p:spPr bwMode="auto">
          <a:xfrm>
            <a:off x="755650" y="692150"/>
            <a:ext cx="777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The signals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), …….,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 i="1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 can be transmitted successfully if 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416" name="矩形 9"/>
          <p:cNvSpPr>
            <a:spLocks noChangeArrowheads="1"/>
          </p:cNvSpPr>
          <p:nvPr/>
        </p:nvSpPr>
        <p:spPr bwMode="auto">
          <a:xfrm>
            <a:off x="1258888" y="1268413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Allowed Bandwidth 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7417" name="Object 3"/>
          <p:cNvGraphicFramePr>
            <a:graphicFrameLocks noChangeAspect="1"/>
          </p:cNvGraphicFramePr>
          <p:nvPr/>
        </p:nvGraphicFramePr>
        <p:xfrm>
          <a:off x="3851275" y="1052513"/>
          <a:ext cx="7334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5" imgW="609600" imgH="685800" progId="Equation.DSMT4">
                  <p:embed/>
                </p:oleObj>
              </mc:Choice>
              <mc:Fallback>
                <p:oleObj name="Equation" r:id="rId5" imgW="609600" imgH="685800" progId="Equation.DSMT4">
                  <p:embed/>
                  <p:pic>
                    <p:nvPicPr>
                      <p:cNvPr id="174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052513"/>
                        <a:ext cx="7334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矩形 10"/>
          <p:cNvSpPr>
            <a:spLocks noChangeArrowheads="1"/>
          </p:cNvSpPr>
          <p:nvPr/>
        </p:nvSpPr>
        <p:spPr bwMode="auto">
          <a:xfrm>
            <a:off x="1835150" y="1844675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0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: the 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bandwidth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(including the negative frequency part) of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7419" name="文字方塊 11"/>
          <p:cNvSpPr txBox="1">
            <a:spLocks noChangeArrowheads="1"/>
          </p:cNvSpPr>
          <p:nvPr/>
        </p:nvSpPr>
        <p:spPr bwMode="auto">
          <a:xfrm>
            <a:off x="395288" y="2565400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◎  Modulation Theory Based on Time-Frequency Analysis  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BCFBE-D250-4216-B120-F1C65699B84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77771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10-3  Electromagnetic Wave Propagation</a:t>
            </a: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900113" y="1196975"/>
            <a:ext cx="489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Time-Frequency analysis can be used for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476375" y="1773238"/>
            <a:ext cx="33131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Wireless Communication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Optical system analysis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Laser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Radar system analysis </a:t>
            </a:r>
          </a:p>
        </p:txBody>
      </p:sp>
      <p:sp>
        <p:nvSpPr>
          <p:cNvPr id="18438" name="Text Box 2"/>
          <p:cNvSpPr txBox="1">
            <a:spLocks noChangeArrowheads="1"/>
          </p:cNvSpPr>
          <p:nvPr/>
        </p:nvSpPr>
        <p:spPr bwMode="auto">
          <a:xfrm>
            <a:off x="468313" y="4005263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Propagation through the free space (Fresnel transform): 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chirp convolution  </a:t>
            </a:r>
            <a:endParaRPr lang="zh-TW" altLang="en-US" sz="20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8439" name="Text Box 2"/>
          <p:cNvSpPr txBox="1">
            <a:spLocks noChangeArrowheads="1"/>
          </p:cNvSpPr>
          <p:nvPr/>
        </p:nvSpPr>
        <p:spPr bwMode="auto">
          <a:xfrm>
            <a:off x="468313" y="4724400"/>
            <a:ext cx="80645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Propagation through the lens or the radar disk: 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chirp multiplication </a:t>
            </a:r>
            <a:endParaRPr lang="zh-TW" altLang="en-US" sz="20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354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90050" y="4257675"/>
              <a:ext cx="1588" cy="1588"/>
            </p14:xfrm>
          </p:contentPart>
        </mc:Choice>
        <mc:Fallback xmlns="">
          <p:pic>
            <p:nvPicPr>
              <p:cNvPr id="19354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78934" y="4246559"/>
                <a:ext cx="23820" cy="238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34A6A0-0A10-4322-9864-1DB3D067DC89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39750" y="836613"/>
            <a:ext cx="763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Fresnel Transform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：描述電磁波在空氣中的傳播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(See pages 267-271)</a:t>
            </a: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539750" y="1844675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電磁波包括光波、雷達波、紅外線、紫外線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………</a:t>
            </a: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539750" y="2781300"/>
            <a:ext cx="676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Fresnel transform == LCT with parameters </a:t>
            </a:r>
          </a:p>
        </p:txBody>
      </p:sp>
      <p:graphicFrame>
        <p:nvGraphicFramePr>
          <p:cNvPr id="19462" name="Object 13"/>
          <p:cNvGraphicFramePr>
            <a:graphicFrameLocks noChangeAspect="1"/>
          </p:cNvGraphicFramePr>
          <p:nvPr/>
        </p:nvGraphicFramePr>
        <p:xfrm>
          <a:off x="5364163" y="2709863"/>
          <a:ext cx="19192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3" imgW="1917700" imgH="736600" progId="Equation.DSMT4">
                  <p:embed/>
                </p:oleObj>
              </mc:Choice>
              <mc:Fallback>
                <p:oleObj name="Equation" r:id="rId3" imgW="1917700" imgH="736600" progId="Equation.DSMT4">
                  <p:embed/>
                  <p:pic>
                    <p:nvPicPr>
                      <p:cNvPr id="1946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709863"/>
                        <a:ext cx="191928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539750" y="4294188"/>
            <a:ext cx="82089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思考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1) STFT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或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WDF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哪一個比較適合用在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電磁波傳播的分析？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為何波長越短的電磁波，在空氣中散射的情形越少？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5961B2-5881-47E2-A655-2CDB29BADE4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460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(4) Spherical Disk</a:t>
            </a:r>
            <a:endParaRPr lang="en-US" altLang="zh-TW" sz="2000" i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0484" name="Arc 3"/>
          <p:cNvSpPr>
            <a:spLocks/>
          </p:cNvSpPr>
          <p:nvPr/>
        </p:nvSpPr>
        <p:spPr bwMode="auto">
          <a:xfrm rot="10800000">
            <a:off x="1908175" y="2205038"/>
            <a:ext cx="376238" cy="50323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5" name="Arc 4"/>
          <p:cNvSpPr>
            <a:spLocks/>
          </p:cNvSpPr>
          <p:nvPr/>
        </p:nvSpPr>
        <p:spPr bwMode="auto">
          <a:xfrm rot="10800000" flipH="1">
            <a:off x="2268538" y="2133600"/>
            <a:ext cx="152400" cy="55721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6" name="Arc 5"/>
          <p:cNvSpPr>
            <a:spLocks/>
          </p:cNvSpPr>
          <p:nvPr/>
        </p:nvSpPr>
        <p:spPr bwMode="auto">
          <a:xfrm flipH="1">
            <a:off x="1619250" y="1484313"/>
            <a:ext cx="533400" cy="7207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7" name="Arc 7"/>
          <p:cNvSpPr>
            <a:spLocks/>
          </p:cNvSpPr>
          <p:nvPr/>
        </p:nvSpPr>
        <p:spPr bwMode="auto">
          <a:xfrm flipH="1">
            <a:off x="1908175" y="1484313"/>
            <a:ext cx="304800" cy="7207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427538" y="1989138"/>
            <a:ext cx="2665412" cy="4143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of wave </a:t>
            </a:r>
            <a:b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</a:t>
            </a:r>
            <a:endParaRPr lang="en-US" altLang="zh-TW" sz="2000" i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00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484438" y="1692275"/>
            <a:ext cx="749300" cy="3111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-axis </a:t>
            </a:r>
            <a:endParaRPr lang="en-US" altLang="zh-TW" sz="2000" i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00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124075" y="2133600"/>
            <a:ext cx="22320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1" name="Arc 11"/>
          <p:cNvSpPr>
            <a:spLocks/>
          </p:cNvSpPr>
          <p:nvPr/>
        </p:nvSpPr>
        <p:spPr bwMode="auto">
          <a:xfrm>
            <a:off x="2124075" y="1484313"/>
            <a:ext cx="287338" cy="6492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619250" y="981075"/>
            <a:ext cx="1079500" cy="2873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-axis </a:t>
            </a:r>
            <a:endParaRPr lang="en-US" altLang="zh-TW" sz="2000" i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00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1331913" y="1268413"/>
            <a:ext cx="1295400" cy="425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2124075" y="1268413"/>
            <a:ext cx="0" cy="8651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1331913" y="1700213"/>
            <a:ext cx="0" cy="136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116013" y="3141663"/>
            <a:ext cx="792162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endParaRPr lang="en-US" altLang="zh-TW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000">
              <a:cs typeface="Times New Roman" panose="02020603050405020304" pitchFamily="18" charset="0"/>
            </a:endParaRPr>
          </a:p>
        </p:txBody>
      </p:sp>
      <p:sp>
        <p:nvSpPr>
          <p:cNvPr id="20497" name="Arc 17"/>
          <p:cNvSpPr>
            <a:spLocks/>
          </p:cNvSpPr>
          <p:nvPr/>
        </p:nvSpPr>
        <p:spPr bwMode="auto">
          <a:xfrm rot="10800000">
            <a:off x="1619250" y="2133600"/>
            <a:ext cx="606425" cy="55721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1331913" y="2781300"/>
            <a:ext cx="1296987" cy="319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2206625" y="2609850"/>
            <a:ext cx="47307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2206625" y="37290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zh-TW" sz="1000">
                <a:latin typeface="Times New Roman" panose="02020603050405020304" pitchFamily="18" charset="0"/>
              </a:rPr>
            </a:br>
            <a:endParaRPr lang="en-US" altLang="zh-TW" sz="1800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2627313" y="1268413"/>
            <a:ext cx="0" cy="151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V="1">
            <a:off x="2268538" y="2133600"/>
            <a:ext cx="935037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2195513" y="1484313"/>
            <a:ext cx="1008062" cy="649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2916238" y="278130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radius of the disk =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2771775" y="227647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539750" y="4005263"/>
            <a:ext cx="676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Disk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相當於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LCT</a:t>
            </a:r>
          </a:p>
        </p:txBody>
      </p:sp>
      <p:graphicFrame>
        <p:nvGraphicFramePr>
          <p:cNvPr id="20507" name="Object 27"/>
          <p:cNvGraphicFramePr>
            <a:graphicFrameLocks noChangeAspect="1"/>
          </p:cNvGraphicFramePr>
          <p:nvPr/>
        </p:nvGraphicFramePr>
        <p:xfrm>
          <a:off x="2706688" y="3789363"/>
          <a:ext cx="21875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Equation" r:id="rId3" imgW="2184400" imgH="736600" progId="Equation.DSMT4">
                  <p:embed/>
                </p:oleObj>
              </mc:Choice>
              <mc:Fallback>
                <p:oleObj name="Equation" r:id="rId3" imgW="2184400" imgH="736600" progId="Equation.DSMT4">
                  <p:embed/>
                  <p:pic>
                    <p:nvPicPr>
                      <p:cNvPr id="2050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3789363"/>
                        <a:ext cx="21875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5003800" y="4005263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的情形</a:t>
            </a:r>
          </a:p>
        </p:txBody>
      </p:sp>
      <p:sp>
        <p:nvSpPr>
          <p:cNvPr id="20509" name="Line 6"/>
          <p:cNvSpPr>
            <a:spLocks noChangeShapeType="1"/>
          </p:cNvSpPr>
          <p:nvPr/>
        </p:nvSpPr>
        <p:spPr bwMode="auto">
          <a:xfrm flipV="1">
            <a:off x="2124075" y="1989138"/>
            <a:ext cx="457200" cy="1031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505A3A-0287-47A5-A0D2-D342E5786D1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Arc 2"/>
          <p:cNvSpPr>
            <a:spLocks/>
          </p:cNvSpPr>
          <p:nvPr/>
        </p:nvSpPr>
        <p:spPr bwMode="auto">
          <a:xfrm flipH="1">
            <a:off x="1331913" y="620713"/>
            <a:ext cx="304800" cy="7667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Arc 4"/>
          <p:cNvSpPr>
            <a:spLocks/>
          </p:cNvSpPr>
          <p:nvPr/>
        </p:nvSpPr>
        <p:spPr bwMode="auto">
          <a:xfrm rot="10800000">
            <a:off x="1331913" y="1341438"/>
            <a:ext cx="381000" cy="863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9" name="Arc 5"/>
          <p:cNvSpPr>
            <a:spLocks/>
          </p:cNvSpPr>
          <p:nvPr/>
        </p:nvSpPr>
        <p:spPr bwMode="auto">
          <a:xfrm rot="10800000" flipH="1">
            <a:off x="5940425" y="1341438"/>
            <a:ext cx="307975" cy="7921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419475" y="1557338"/>
            <a:ext cx="360363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</a:rPr>
              <a:t>D</a:t>
            </a:r>
            <a:endParaRPr lang="en-US" altLang="zh-TW" sz="2000">
              <a:latin typeface="Times New Roman" panose="02020603050405020304" pitchFamily="18" charset="0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1331913" y="1412875"/>
            <a:ext cx="48958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403350" y="908050"/>
            <a:ext cx="1008063" cy="5048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5219700" y="836613"/>
            <a:ext cx="906463" cy="5762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4" name="Arc 11"/>
          <p:cNvSpPr>
            <a:spLocks/>
          </p:cNvSpPr>
          <p:nvPr/>
        </p:nvSpPr>
        <p:spPr bwMode="auto">
          <a:xfrm>
            <a:off x="5940425" y="620713"/>
            <a:ext cx="307975" cy="7207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5580063" y="692150"/>
            <a:ext cx="307975" cy="2079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1036638" y="476250"/>
            <a:ext cx="5527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          </a:t>
            </a:r>
            <a:r>
              <a:rPr lang="en-US" altLang="zh-TW" sz="2000" i="1">
                <a:latin typeface="Times New Roman" panose="02020603050405020304" pitchFamily="18" charset="0"/>
              </a:rPr>
              <a:t>R</a:t>
            </a:r>
            <a:r>
              <a:rPr lang="en-US" altLang="zh-TW" sz="2000" i="1" baseline="-30000">
                <a:latin typeface="Times New Roman" panose="02020603050405020304" pitchFamily="18" charset="0"/>
              </a:rPr>
              <a:t>A</a:t>
            </a:r>
            <a:r>
              <a:rPr lang="en-US" altLang="zh-TW" sz="2000">
                <a:latin typeface="Times New Roman" panose="02020603050405020304" pitchFamily="18" charset="0"/>
              </a:rPr>
              <a:t>                                                     </a:t>
            </a:r>
            <a:r>
              <a:rPr lang="en-US" altLang="zh-TW" sz="2000" i="1">
                <a:latin typeface="Times New Roman" panose="02020603050405020304" pitchFamily="18" charset="0"/>
              </a:rPr>
              <a:t>R</a:t>
            </a:r>
            <a:r>
              <a:rPr lang="en-US" altLang="zh-TW" sz="2000" i="1" baseline="-30000">
                <a:latin typeface="Times New Roman" panose="02020603050405020304" pitchFamily="18" charset="0"/>
              </a:rPr>
              <a:t>B</a:t>
            </a:r>
            <a:r>
              <a:rPr lang="en-US" altLang="zh-TW" sz="2000">
                <a:latin typeface="Times New Roman" panose="02020603050405020304" pitchFamily="18" charset="0"/>
              </a:rPr>
              <a:t> </a:t>
            </a:r>
            <a:br>
              <a:rPr lang="en-US" altLang="zh-TW" sz="2000">
                <a:latin typeface="Times New Roman" panose="02020603050405020304" pitchFamily="18" charset="0"/>
              </a:rPr>
            </a:br>
            <a:r>
              <a:rPr lang="en-US" altLang="zh-TW" sz="2000">
                <a:latin typeface="Times New Roman" panose="02020603050405020304" pitchFamily="18" charset="0"/>
              </a:rPr>
              <a:t>disk A                                                               disk B </a:t>
            </a:r>
            <a:br>
              <a:rPr lang="en-US" altLang="zh-TW" sz="2000">
                <a:latin typeface="Times New Roman" panose="02020603050405020304" pitchFamily="18" charset="0"/>
              </a:rPr>
            </a:br>
            <a:endParaRPr lang="en-US" altLang="zh-TW" sz="2000">
              <a:latin typeface="Times New Roman" panose="02020603050405020304" pitchFamily="18" charset="0"/>
            </a:endParaRPr>
          </a:p>
        </p:txBody>
      </p:sp>
      <p:sp>
        <p:nvSpPr>
          <p:cNvPr id="21517" name="Rectangle 18"/>
          <p:cNvSpPr>
            <a:spLocks noChangeArrowheads="1"/>
          </p:cNvSpPr>
          <p:nvPr/>
        </p:nvSpPr>
        <p:spPr bwMode="auto">
          <a:xfrm>
            <a:off x="755650" y="2420938"/>
            <a:ext cx="1490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相當於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LCT</a:t>
            </a:r>
          </a:p>
        </p:txBody>
      </p:sp>
      <p:graphicFrame>
        <p:nvGraphicFramePr>
          <p:cNvPr id="21518" name="Object 19"/>
          <p:cNvGraphicFramePr>
            <a:graphicFrameLocks noChangeAspect="1"/>
          </p:cNvGraphicFramePr>
          <p:nvPr/>
        </p:nvGraphicFramePr>
        <p:xfrm>
          <a:off x="2339975" y="2420938"/>
          <a:ext cx="507523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3" imgW="5067300" imgH="1752600" progId="Equation.DSMT4">
                  <p:embed/>
                </p:oleObj>
              </mc:Choice>
              <mc:Fallback>
                <p:oleObj name="Equation" r:id="rId3" imgW="5067300" imgH="1752600" progId="Equation.DSMT4">
                  <p:embed/>
                  <p:pic>
                    <p:nvPicPr>
                      <p:cNvPr id="2151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420938"/>
                        <a:ext cx="5075238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Text Box 20"/>
          <p:cNvSpPr txBox="1">
            <a:spLocks noChangeArrowheads="1"/>
          </p:cNvSpPr>
          <p:nvPr/>
        </p:nvSpPr>
        <p:spPr bwMode="auto">
          <a:xfrm>
            <a:off x="755650" y="4076700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的情形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4C776F-1788-493F-8021-67E81826D27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74882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10-3   Accelerometer Signal Analysis </a:t>
            </a:r>
          </a:p>
        </p:txBody>
      </p:sp>
      <p:grpSp>
        <p:nvGrpSpPr>
          <p:cNvPr id="25604" name="群組 22"/>
          <p:cNvGrpSpPr>
            <a:grpSpLocks noChangeAspect="1"/>
          </p:cNvGrpSpPr>
          <p:nvPr/>
        </p:nvGrpSpPr>
        <p:grpSpPr bwMode="auto">
          <a:xfrm>
            <a:off x="611188" y="2492375"/>
            <a:ext cx="3887787" cy="2722563"/>
            <a:chOff x="611560" y="2492375"/>
            <a:chExt cx="4319588" cy="3025775"/>
          </a:xfrm>
        </p:grpSpPr>
        <p:cxnSp>
          <p:nvCxnSpPr>
            <p:cNvPr id="6" name="直線接點 5"/>
            <p:cNvCxnSpPr/>
            <p:nvPr/>
          </p:nvCxnSpPr>
          <p:spPr>
            <a:xfrm>
              <a:off x="611560" y="5158233"/>
              <a:ext cx="223122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611560" y="3429219"/>
              <a:ext cx="1871410" cy="172901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2482970" y="3429219"/>
              <a:ext cx="223299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V="1">
              <a:off x="2842788" y="3429219"/>
              <a:ext cx="1873174" cy="172901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rot="5400000">
              <a:off x="431601" y="5338191"/>
              <a:ext cx="359917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611560" y="5518150"/>
              <a:ext cx="223122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>
              <a:off x="2662830" y="5338191"/>
              <a:ext cx="359917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rot="5400000">
              <a:off x="4536004" y="3609177"/>
              <a:ext cx="359917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V="1">
              <a:off x="2842788" y="3789136"/>
              <a:ext cx="1873174" cy="172901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2555287" y="4436634"/>
              <a:ext cx="2375861" cy="176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V="1">
              <a:off x="2555287" y="3069302"/>
              <a:ext cx="1441038" cy="1367332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rot="5400000" flipH="1" flipV="1">
              <a:off x="1584039" y="3463623"/>
              <a:ext cx="1944259" cy="1763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5" name="文字方塊 42"/>
          <p:cNvSpPr txBox="1">
            <a:spLocks noChangeArrowheads="1"/>
          </p:cNvSpPr>
          <p:nvPr/>
        </p:nvSpPr>
        <p:spPr bwMode="auto">
          <a:xfrm>
            <a:off x="4067175" y="4221163"/>
            <a:ext cx="86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606" name="文字方塊 44"/>
          <p:cNvSpPr txBox="1">
            <a:spLocks noChangeArrowheads="1"/>
          </p:cNvSpPr>
          <p:nvPr/>
        </p:nvSpPr>
        <p:spPr bwMode="auto">
          <a:xfrm>
            <a:off x="3348038" y="2636838"/>
            <a:ext cx="86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607" name="文字方塊 45"/>
          <p:cNvSpPr txBox="1">
            <a:spLocks noChangeArrowheads="1"/>
          </p:cNvSpPr>
          <p:nvPr/>
        </p:nvSpPr>
        <p:spPr bwMode="auto">
          <a:xfrm>
            <a:off x="2268538" y="2060575"/>
            <a:ext cx="865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z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608" name="文字方塊 21"/>
          <p:cNvSpPr txBox="1">
            <a:spLocks noChangeArrowheads="1"/>
          </p:cNvSpPr>
          <p:nvPr/>
        </p:nvSpPr>
        <p:spPr bwMode="auto">
          <a:xfrm>
            <a:off x="684213" y="981075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The 3-D Accelerometer (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三軸加速規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can be used for identifying the activity of a person.  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03800" y="2708275"/>
            <a:ext cx="2519363" cy="358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5" name="直線接點 24"/>
          <p:cNvCxnSpPr/>
          <p:nvPr/>
        </p:nvCxnSpPr>
        <p:spPr>
          <a:xfrm>
            <a:off x="5435600" y="5734050"/>
            <a:ext cx="144463" cy="287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V="1">
            <a:off x="5435600" y="4581525"/>
            <a:ext cx="1800225" cy="1152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V="1">
            <a:off x="5580063" y="4870450"/>
            <a:ext cx="1800225" cy="1150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7235825" y="4581525"/>
            <a:ext cx="144463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6227763" y="2924175"/>
            <a:ext cx="1800225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V="1">
            <a:off x="6227763" y="1771650"/>
            <a:ext cx="0" cy="1152525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V="1">
            <a:off x="6372225" y="4560888"/>
            <a:ext cx="1282700" cy="81280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 flipV="1">
            <a:off x="5867400" y="4437063"/>
            <a:ext cx="504825" cy="936625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文字方塊 51"/>
          <p:cNvSpPr txBox="1">
            <a:spLocks noChangeArrowheads="1"/>
          </p:cNvSpPr>
          <p:nvPr/>
        </p:nvSpPr>
        <p:spPr bwMode="auto">
          <a:xfrm>
            <a:off x="7596188" y="2995613"/>
            <a:ext cx="6477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619" name="文字方塊 52"/>
          <p:cNvSpPr txBox="1">
            <a:spLocks noChangeArrowheads="1"/>
          </p:cNvSpPr>
          <p:nvPr/>
        </p:nvSpPr>
        <p:spPr bwMode="auto">
          <a:xfrm>
            <a:off x="6299200" y="1555750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z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620" name="文字方塊 53"/>
          <p:cNvSpPr txBox="1">
            <a:spLocks noChangeArrowheads="1"/>
          </p:cNvSpPr>
          <p:nvPr/>
        </p:nvSpPr>
        <p:spPr bwMode="auto">
          <a:xfrm>
            <a:off x="7524750" y="4510088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621" name="文字方塊 54"/>
          <p:cNvSpPr txBox="1">
            <a:spLocks noChangeArrowheads="1"/>
          </p:cNvSpPr>
          <p:nvPr/>
        </p:nvSpPr>
        <p:spPr bwMode="auto">
          <a:xfrm>
            <a:off x="5940425" y="4221163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z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622" name="文字方塊 55"/>
          <p:cNvSpPr txBox="1">
            <a:spLocks noChangeArrowheads="1"/>
          </p:cNvSpPr>
          <p:nvPr/>
        </p:nvSpPr>
        <p:spPr bwMode="auto">
          <a:xfrm>
            <a:off x="7380288" y="1628775"/>
            <a:ext cx="9350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y:  0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z:  -9.8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623" name="文字方塊 56"/>
          <p:cNvSpPr txBox="1">
            <a:spLocks noChangeArrowheads="1"/>
          </p:cNvSpPr>
          <p:nvPr/>
        </p:nvSpPr>
        <p:spPr bwMode="auto">
          <a:xfrm>
            <a:off x="7021513" y="5302250"/>
            <a:ext cx="13668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y: -9.8sin</a:t>
            </a:r>
            <a:r>
              <a:rPr lang="el-GR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θ</a:t>
            </a:r>
            <a:endParaRPr lang="en-US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z:  -9.8cos</a:t>
            </a:r>
            <a:r>
              <a:rPr lang="el-GR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θ</a:t>
            </a:r>
            <a:endParaRPr lang="zh-TW" altLang="en-US" sz="2000" i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624" name="文字方塊 58"/>
          <p:cNvSpPr txBox="1">
            <a:spLocks noChangeArrowheads="1"/>
          </p:cNvSpPr>
          <p:nvPr/>
        </p:nvSpPr>
        <p:spPr bwMode="auto">
          <a:xfrm>
            <a:off x="5292725" y="3644900"/>
            <a:ext cx="2089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tilted by </a:t>
            </a:r>
            <a:r>
              <a:rPr lang="el-GR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θ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D81B78-4942-453E-917E-190819B7481E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文字方塊 38"/>
          <p:cNvSpPr txBox="1">
            <a:spLocks noChangeArrowheads="1"/>
          </p:cNvSpPr>
          <p:nvPr/>
        </p:nvSpPr>
        <p:spPr bwMode="auto">
          <a:xfrm>
            <a:off x="684213" y="692150"/>
            <a:ext cx="755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Using the 3D accelerometer + time-frequency analysis, one can analyze the  activity of a person.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628" name="文字方塊 39"/>
          <p:cNvSpPr txBox="1">
            <a:spLocks noChangeArrowheads="1"/>
          </p:cNvSpPr>
          <p:nvPr/>
        </p:nvSpPr>
        <p:spPr bwMode="auto">
          <a:xfrm>
            <a:off x="1116013" y="1916113"/>
            <a:ext cx="6624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Walk, Run (Pedometer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計步器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Healthcare for the person suffered from Parkinson’s disease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5ABC60-1352-4747-86D0-0E7C9086015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文字方塊 7"/>
          <p:cNvSpPr txBox="1">
            <a:spLocks noChangeArrowheads="1"/>
          </p:cNvSpPr>
          <p:nvPr/>
        </p:nvSpPr>
        <p:spPr bwMode="auto">
          <a:xfrm>
            <a:off x="468313" y="476250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3D accelerometer signal for a person suffering from Parkinson’s disease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7652" name="圖片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68675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圖片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6854825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文字方塊 7"/>
          <p:cNvSpPr txBox="1">
            <a:spLocks noChangeArrowheads="1"/>
          </p:cNvSpPr>
          <p:nvPr/>
        </p:nvSpPr>
        <p:spPr bwMode="auto">
          <a:xfrm>
            <a:off x="468313" y="2924175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The result of the short-time Fourier transform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7655" name="矩形 7"/>
          <p:cNvSpPr>
            <a:spLocks noChangeArrowheads="1"/>
          </p:cNvSpPr>
          <p:nvPr/>
        </p:nvSpPr>
        <p:spPr bwMode="auto">
          <a:xfrm>
            <a:off x="539750" y="5589588"/>
            <a:ext cx="820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</a:rPr>
              <a:t>Y. F. Chang, J. J. Ding, H. Hu, Wen-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Chieh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</a:rPr>
              <a:t> Yang, and K. H. Lin, “A real-time detection algorithm for freezing of gait in Parkinson’s disease,”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IEEE International Symposium on Circuits and Systems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</a:rPr>
              <a:t>, Melbourne, Australia, pp. 1312-1315, May 2014 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FD3FF3-F13E-4D49-B0B2-3847FB4DCFC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27088" y="258763"/>
            <a:ext cx="624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= triangular signal +  chirp noise 0.3exp[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0.5(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4.4)</a:t>
            </a:r>
            <a:r>
              <a:rPr lang="en-US" altLang="zh-TW" sz="2000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] </a:t>
            </a:r>
          </a:p>
        </p:txBody>
      </p:sp>
      <p:pic>
        <p:nvPicPr>
          <p:cNvPr id="819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0261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6145177" y="5168900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187624" y="2708920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5E6081-2260-4F3E-83E1-F485053F5A6D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76327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10-5   Music and Acoustic Signal Analysis 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468313" y="2349500"/>
            <a:ext cx="73453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Speech Signal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： 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                (1)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不同的人說話聲音頻譜不同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聲紋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voiceprint)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                (2)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同一個人但不同的字音，頻譜不一樣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                (3)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語調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第一、二、三、四聲和輕聲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不同，則頻譜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                    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變化的情形也不同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              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(4)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即使同一個字音，子音和母音的頻譜亦不相同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                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              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(5)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雙母音本身就會有頻譜的變化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95288" y="5661025"/>
            <a:ext cx="795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王小川， “語音訊號處理”，第二章，全華出版，台北，民國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94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年。   </a:t>
            </a:r>
          </a:p>
        </p:txBody>
      </p:sp>
      <p:sp>
        <p:nvSpPr>
          <p:cNvPr id="22534" name="矩形 8"/>
          <p:cNvSpPr>
            <a:spLocks noChangeArrowheads="1"/>
          </p:cNvSpPr>
          <p:nvPr/>
        </p:nvSpPr>
        <p:spPr bwMode="auto">
          <a:xfrm>
            <a:off x="1403350" y="908050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Music Signal Analysis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Acoustic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Voiceprint (Speaker) Recognition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763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40838" y="4117975"/>
              <a:ext cx="61912" cy="109538"/>
            </p14:xfrm>
          </p:contentPart>
        </mc:Choice>
        <mc:Fallback xmlns="">
          <p:pic>
            <p:nvPicPr>
              <p:cNvPr id="19763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38318" y="4115453"/>
                <a:ext cx="66951" cy="1145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1838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743D09-BC2D-4B38-AA7C-E9B44BAD135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矩形 2"/>
          <p:cNvSpPr>
            <a:spLocks noChangeArrowheads="1"/>
          </p:cNvSpPr>
          <p:nvPr/>
        </p:nvSpPr>
        <p:spPr bwMode="auto">
          <a:xfrm>
            <a:off x="539750" y="4738688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X. X. Chen, C. N.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Cai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P.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Guo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and Y. Sun, “A hidden Markov model applied to Chinese four-tone recognition,”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ICASSP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vol. 12, pp. 797-800, 1987. 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468313" y="3284538"/>
            <a:ext cx="7920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Typical relations between time and the instantaneous frequencies for (a) the 1</a:t>
            </a:r>
            <a:r>
              <a:rPr lang="en-US" altLang="zh-TW" sz="20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tone, (b) the 2</a:t>
            </a:r>
            <a:r>
              <a:rPr lang="en-US" altLang="zh-TW" sz="20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tone, (c) the 3</a:t>
            </a:r>
            <a:r>
              <a:rPr lang="en-US" altLang="zh-TW" sz="20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rd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tone, and (d) the 4</a:t>
            </a:r>
            <a:r>
              <a:rPr lang="en-US" altLang="zh-TW" sz="20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tone in Chinese. 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3557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80041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文字方塊 6"/>
          <p:cNvSpPr txBox="1">
            <a:spLocks noChangeArrowheads="1"/>
          </p:cNvSpPr>
          <p:nvPr/>
        </p:nvSpPr>
        <p:spPr bwMode="auto">
          <a:xfrm>
            <a:off x="900113" y="2492375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large energy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559" name="文字方塊 7"/>
          <p:cNvSpPr txBox="1">
            <a:spLocks noChangeArrowheads="1"/>
          </p:cNvSpPr>
          <p:nvPr/>
        </p:nvSpPr>
        <p:spPr bwMode="auto">
          <a:xfrm>
            <a:off x="6875463" y="2492375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large energy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560" name="文字方塊 8"/>
          <p:cNvSpPr txBox="1">
            <a:spLocks noChangeArrowheads="1"/>
          </p:cNvSpPr>
          <p:nvPr/>
        </p:nvSpPr>
        <p:spPr bwMode="auto">
          <a:xfrm>
            <a:off x="4859338" y="2492375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small energy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561" name="文字方塊 9"/>
          <p:cNvSpPr txBox="1">
            <a:spLocks noChangeArrowheads="1"/>
          </p:cNvSpPr>
          <p:nvPr/>
        </p:nvSpPr>
        <p:spPr bwMode="auto">
          <a:xfrm>
            <a:off x="2771775" y="2492375"/>
            <a:ext cx="165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middle energy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1214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A72721-C623-4873-A32E-F39C6175099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79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651351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矩形 11"/>
          <p:cNvSpPr>
            <a:spLocks noChangeArrowheads="1"/>
          </p:cNvSpPr>
          <p:nvPr/>
        </p:nvSpPr>
        <p:spPr bwMode="auto">
          <a:xfrm>
            <a:off x="2916238" y="4005263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ㄚ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1,        </a:t>
            </a:r>
            <a:r>
              <a:rPr lang="zh-TW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ㄚ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2,        </a:t>
            </a:r>
            <a:r>
              <a:rPr lang="zh-TW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ㄚ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3,          </a:t>
            </a:r>
            <a:r>
              <a:rPr lang="zh-TW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ㄚ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47040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176696-ED43-49FF-8323-B8555459CBE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70465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10-6   Other Applications 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900113" y="1700213"/>
            <a:ext cx="7704335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Biomedical Engineering 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心電圖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(ECG),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肌電圖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(EMG),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腦電圖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……)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Communication and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Spread Spectrum Analysis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Economic Data Analysis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Seismology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Geology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Astronomy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Oceanography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Satellite Signal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66725" y="1195388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時頻分析適用於頻譜會隨著時間而改變的信號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0F8A05-2671-4E51-A6D8-4F78C5E157ED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699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36600"/>
            <a:ext cx="8424863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字方塊 7"/>
          <p:cNvSpPr txBox="1">
            <a:spLocks noChangeArrowheads="1"/>
          </p:cNvSpPr>
          <p:nvPr/>
        </p:nvSpPr>
        <p:spPr bwMode="auto">
          <a:xfrm>
            <a:off x="684213" y="404813"/>
            <a:ext cx="7775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Short-time Fourier transform of the power signal from a satellite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福爾摩沙衛星三號</a:t>
            </a:r>
          </a:p>
        </p:txBody>
      </p:sp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468313" y="5487988"/>
            <a:ext cx="79200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J. Fong, S. K. Yang, N. L. Yen, T. P. Lee, C. Y. Huang, H. F. Tsai, S. Wang, Y. Wang, and J. J. Ding, “Preliminary studies of the applications of HHT (Hilbert-Huang transform) on FORMOSAT-3/COSMIC GOX payload trending data,”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6th FORMOSAT-3/COSMIC Data Users' Workshop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</a:rPr>
              <a:t>, Boulder, Colorado, USA, Oct. 2012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6637338" y="2127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781B52-64A3-4952-B67A-62509EB8D67C}" type="slidenum">
              <a:rPr lang="zh-TW" altLang="en-US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326</a:t>
            </a:fld>
            <a:endParaRPr lang="zh-TW" altLang="en-US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文字方塊 29"/>
          <p:cNvSpPr txBox="1">
            <a:spLocks noChangeArrowheads="1"/>
          </p:cNvSpPr>
          <p:nvPr/>
        </p:nvSpPr>
        <p:spPr bwMode="auto">
          <a:xfrm>
            <a:off x="755650" y="404813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時頻分析的應用範圍</a:t>
            </a:r>
          </a:p>
        </p:txBody>
      </p:sp>
      <p:pic>
        <p:nvPicPr>
          <p:cNvPr id="30724" name="圖片 23" descr="Skyoc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5469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字方塊 35"/>
          <p:cNvSpPr txBox="1">
            <a:spLocks noChangeArrowheads="1"/>
          </p:cNvSpPr>
          <p:nvPr/>
        </p:nvSpPr>
        <p:spPr bwMode="auto">
          <a:xfrm>
            <a:off x="1333500" y="5507038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ocean crust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26" name="文字方塊 36"/>
          <p:cNvSpPr txBox="1">
            <a:spLocks noChangeArrowheads="1"/>
          </p:cNvSpPr>
          <p:nvPr/>
        </p:nvSpPr>
        <p:spPr bwMode="auto">
          <a:xfrm>
            <a:off x="4211638" y="1123950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satellite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27" name="文字方塊 37"/>
          <p:cNvSpPr txBox="1">
            <a:spLocks noChangeArrowheads="1"/>
          </p:cNvSpPr>
          <p:nvPr/>
        </p:nvSpPr>
        <p:spPr bwMode="auto">
          <a:xfrm>
            <a:off x="6372225" y="3573463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vocal signal, ECG 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9" name="直線單箭頭接點 28"/>
          <p:cNvCxnSpPr/>
          <p:nvPr/>
        </p:nvCxnSpPr>
        <p:spPr>
          <a:xfrm flipH="1">
            <a:off x="3059113" y="4292600"/>
            <a:ext cx="1587" cy="15843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9" name="文字方塊 40"/>
          <p:cNvSpPr txBox="1">
            <a:spLocks noChangeArrowheads="1"/>
          </p:cNvSpPr>
          <p:nvPr/>
        </p:nvSpPr>
        <p:spPr bwMode="auto">
          <a:xfrm>
            <a:off x="2916238" y="4581525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over 1000m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>
            <a:off x="3059113" y="1557338"/>
            <a:ext cx="1587" cy="26543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文字方塊 45"/>
          <p:cNvSpPr txBox="1">
            <a:spLocks noChangeArrowheads="1"/>
          </p:cNvSpPr>
          <p:nvPr/>
        </p:nvSpPr>
        <p:spPr bwMode="auto">
          <a:xfrm>
            <a:off x="3059113" y="2132013"/>
            <a:ext cx="1042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over 700 km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0732" name="矩形 35"/>
          <p:cNvSpPr>
            <a:spLocks noChangeArrowheads="1"/>
          </p:cNvSpPr>
          <p:nvPr/>
        </p:nvSpPr>
        <p:spPr bwMode="auto">
          <a:xfrm>
            <a:off x="3275013" y="38608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vocal signal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284663" y="1557338"/>
            <a:ext cx="2590800" cy="2159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4" name="文字方塊 36"/>
          <p:cNvSpPr txBox="1">
            <a:spLocks noChangeArrowheads="1"/>
          </p:cNvSpPr>
          <p:nvPr/>
        </p:nvSpPr>
        <p:spPr bwMode="auto">
          <a:xfrm>
            <a:off x="5364163" y="2276475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communication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35" name="文字方塊 36"/>
          <p:cNvSpPr txBox="1">
            <a:spLocks noChangeArrowheads="1"/>
          </p:cNvSpPr>
          <p:nvPr/>
        </p:nvSpPr>
        <p:spPr bwMode="auto">
          <a:xfrm>
            <a:off x="900113" y="908050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astronomy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36" name="文字方塊 36"/>
          <p:cNvSpPr txBox="1">
            <a:spLocks noChangeArrowheads="1"/>
          </p:cNvSpPr>
          <p:nvPr/>
        </p:nvSpPr>
        <p:spPr bwMode="auto">
          <a:xfrm>
            <a:off x="971550" y="4581525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oceanography</a:t>
            </a:r>
          </a:p>
        </p:txBody>
      </p:sp>
      <p:sp>
        <p:nvSpPr>
          <p:cNvPr id="30737" name="文字方塊 36"/>
          <p:cNvSpPr txBox="1">
            <a:spLocks noChangeArrowheads="1"/>
          </p:cNvSpPr>
          <p:nvPr/>
        </p:nvSpPr>
        <p:spPr bwMode="auto">
          <a:xfrm>
            <a:off x="5867400" y="4868863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</a:rPr>
              <a:t>geology</a:t>
            </a:r>
          </a:p>
        </p:txBody>
      </p:sp>
      <p:sp>
        <p:nvSpPr>
          <p:cNvPr id="30738" name="文字方塊 37"/>
          <p:cNvSpPr txBox="1">
            <a:spLocks noChangeArrowheads="1"/>
          </p:cNvSpPr>
          <p:nvPr/>
        </p:nvSpPr>
        <p:spPr bwMode="auto">
          <a:xfrm>
            <a:off x="6948488" y="3244850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human life</a:t>
            </a: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AB822A-232F-4AF1-902F-B7C8C341B66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7704137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附錄十二：幾個常見的資料蒐尋方法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6119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(1) Google </a:t>
            </a:r>
            <a:r>
              <a:rPr lang="zh-TW" altLang="en-US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學術搜尋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042988" y="1485900"/>
            <a:ext cx="3160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http://scholar.google.com.tw/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971550" y="2060575"/>
            <a:ext cx="720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太重要了，不可以不知道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只要任何的書籍或論文，在網路上有電子版，都可以用這個功能查得到</a:t>
            </a:r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8788"/>
            <a:ext cx="625792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179388" y="3646488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輸入關鍵字，或期刊名，或作者</a:t>
            </a:r>
          </a:p>
        </p:txBody>
      </p:sp>
      <p:sp>
        <p:nvSpPr>
          <p:cNvPr id="31753" name="Oval 8"/>
          <p:cNvSpPr>
            <a:spLocks noChangeArrowheads="1"/>
          </p:cNvSpPr>
          <p:nvPr/>
        </p:nvSpPr>
        <p:spPr bwMode="auto">
          <a:xfrm>
            <a:off x="2413000" y="4583113"/>
            <a:ext cx="180022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2124075" y="4151313"/>
            <a:ext cx="64770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6372225" y="3214688"/>
            <a:ext cx="2016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再按「搜尋」，就可找到想要的資料</a:t>
            </a:r>
          </a:p>
        </p:txBody>
      </p:sp>
      <p:sp>
        <p:nvSpPr>
          <p:cNvPr id="31756" name="Oval 11"/>
          <p:cNvSpPr>
            <a:spLocks noChangeArrowheads="1"/>
          </p:cNvSpPr>
          <p:nvPr/>
        </p:nvSpPr>
        <p:spPr bwMode="auto">
          <a:xfrm>
            <a:off x="5653088" y="4583113"/>
            <a:ext cx="6477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57" name="Line 12"/>
          <p:cNvSpPr>
            <a:spLocks noChangeShapeType="1"/>
          </p:cNvSpPr>
          <p:nvPr/>
        </p:nvSpPr>
        <p:spPr bwMode="auto">
          <a:xfrm flipH="1">
            <a:off x="6084888" y="4006850"/>
            <a:ext cx="360362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95B065-A2E9-4B50-ABC1-227C37271B7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345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尋找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IEEE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的論文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971550" y="765175"/>
            <a:ext cx="5018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http://ieeexplore.ieee.org/Xplore/guesthome.jsp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25477" y="4726635"/>
            <a:ext cx="4392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(7)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傳統方法：去圖書館找資料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928714" y="5374335"/>
            <a:ext cx="496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台大圖書館首頁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http://www.lib.ntu.edu.tw/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930302" y="5879160"/>
            <a:ext cx="460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或者去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http://www.lib.ntu.edu.tw/tulips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395288" y="1341438"/>
            <a:ext cx="2160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 Wikipedia</a:t>
            </a: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95288" y="1846263"/>
            <a:ext cx="2553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(4)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Github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搜尋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code)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425477" y="2926410"/>
            <a:ext cx="4392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(6)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數學的百科網站</a:t>
            </a:r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1146202" y="3358210"/>
            <a:ext cx="375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http://eqworld.ipmnet.ru/index.htm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1217639" y="3934473"/>
            <a:ext cx="475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有多個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tables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，以及對數學定理的介紹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B3C83A0-F06C-4234-B06D-2BEA9BD19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32" y="2328657"/>
            <a:ext cx="2515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(5)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ChatGPT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萬事通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773E2-B38B-4CD7-8A87-3BB0D98D0CC7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1189316" y="1041400"/>
            <a:ext cx="247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「台大圖書館首頁」</a:t>
            </a:r>
          </a:p>
        </p:txBody>
      </p:sp>
      <p:sp>
        <p:nvSpPr>
          <p:cNvPr id="34830" name="Rectangle 13"/>
          <p:cNvSpPr>
            <a:spLocks noChangeArrowheads="1"/>
          </p:cNvSpPr>
          <p:nvPr/>
        </p:nvSpPr>
        <p:spPr bwMode="auto">
          <a:xfrm>
            <a:off x="4429403" y="1041400"/>
            <a:ext cx="216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「其他圖書館」</a:t>
            </a:r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3637241" y="12573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614641" y="538162"/>
            <a:ext cx="532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(8)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查詢其他圖書館有沒有我要找的書</a:t>
            </a:r>
          </a:p>
        </p:txBody>
      </p:sp>
      <p:sp>
        <p:nvSpPr>
          <p:cNvPr id="34833" name="Rectangle 16"/>
          <p:cNvSpPr>
            <a:spLocks noChangeArrowheads="1"/>
          </p:cNvSpPr>
          <p:nvPr/>
        </p:nvSpPr>
        <p:spPr bwMode="auto">
          <a:xfrm>
            <a:off x="1117878" y="2122487"/>
            <a:ext cx="247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「台大圖書館首頁」</a:t>
            </a:r>
          </a:p>
        </p:txBody>
      </p:sp>
      <p:sp>
        <p:nvSpPr>
          <p:cNvPr id="34834" name="Line 17"/>
          <p:cNvSpPr>
            <a:spLocks noChangeShapeType="1"/>
          </p:cNvSpPr>
          <p:nvPr/>
        </p:nvSpPr>
        <p:spPr bwMode="auto">
          <a:xfrm>
            <a:off x="3494366" y="2338387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4213503" y="2122487"/>
            <a:ext cx="151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「電子書」 </a:t>
            </a:r>
          </a:p>
        </p:txBody>
      </p:sp>
      <p:sp>
        <p:nvSpPr>
          <p:cNvPr id="34836" name="Rectangle 19"/>
          <p:cNvSpPr>
            <a:spLocks noChangeArrowheads="1"/>
          </p:cNvSpPr>
          <p:nvPr/>
        </p:nvSpPr>
        <p:spPr bwMode="auto">
          <a:xfrm>
            <a:off x="5510491" y="2122487"/>
            <a:ext cx="244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或「免費電子書」 </a:t>
            </a:r>
          </a:p>
        </p:txBody>
      </p:sp>
      <p:sp>
        <p:nvSpPr>
          <p:cNvPr id="34837" name="Text Box 20"/>
          <p:cNvSpPr txBox="1">
            <a:spLocks noChangeArrowheads="1"/>
          </p:cNvSpPr>
          <p:nvPr/>
        </p:nvSpPr>
        <p:spPr bwMode="auto">
          <a:xfrm>
            <a:off x="614641" y="1617662"/>
            <a:ext cx="532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(9)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找尋電子書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73644" y="2843212"/>
            <a:ext cx="4392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(10)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查詢一個期刊是否為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SCI 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718106" y="3346449"/>
            <a:ext cx="712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Step 1: 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先去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http://scientific.thomson.com/mjl/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89544" y="3922712"/>
            <a:ext cx="5040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Step 2: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在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Search Terms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輸入期刊全名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869044" y="4311649"/>
            <a:ext cx="612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Search Type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選擇 “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Full Journal Title”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，再按 “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Search”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789544" y="4787899"/>
            <a:ext cx="7488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Step 3: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如果有找到這期刊，那就代表這個期刊的確被收錄在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SCI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9381E4-835D-444D-B858-03691A34092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95288" y="2447389"/>
            <a:ext cx="792112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(12)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如果實在沒有適合的書籍，可以看 “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review”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 “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survey”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，或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“tutorial”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性質的論文   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有了相當基礎之後，再閱讀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journal papers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Paper Title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Abstract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 以及其他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Papers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對這篇文章的描述，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來判斷這篇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journal papers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應該詳讀或大略了解即可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82089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(11)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想要對一個東西作入門但較深入的了解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看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journal papers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會比看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conference papers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適宜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看書會比看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journal papers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適宜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20BA01-0C19-49CC-ACDC-8CE7DCCBAB0D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68313" y="981075"/>
            <a:ext cx="84963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If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 = 0 for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&gt;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	            for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&gt;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  (cutoff lines perpendicular to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-axis)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If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f 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 =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FT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)] = 0 for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&gt;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	             for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&gt;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0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  (cutoff lines parallel to </a:t>
            </a: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-axis)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What are the cutoff lines with other directions?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         </a:t>
            </a:r>
          </a:p>
        </p:txBody>
      </p:sp>
      <p:graphicFrame>
        <p:nvGraphicFramePr>
          <p:cNvPr id="9220" name="Object 3"/>
          <p:cNvGraphicFramePr>
            <a:graphicFrameLocks noChangeAspect="1"/>
          </p:cNvGraphicFramePr>
          <p:nvPr/>
        </p:nvGraphicFramePr>
        <p:xfrm>
          <a:off x="827088" y="1484313"/>
          <a:ext cx="12668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3" imgW="1269449" imgH="380835" progId="Equation.DSMT4">
                  <p:embed/>
                </p:oleObj>
              </mc:Choice>
              <mc:Fallback>
                <p:oleObj name="Equation" r:id="rId3" imgW="1269449" imgH="3808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84313"/>
                        <a:ext cx="12668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827088" y="2349500"/>
          <a:ext cx="1270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5" imgW="1269449" imgH="355446" progId="Equation.DSMT4">
                  <p:embed/>
                </p:oleObj>
              </mc:Choice>
              <mc:Fallback>
                <p:oleObj name="Equation" r:id="rId5" imgW="1269449" imgH="3554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349500"/>
                        <a:ext cx="1270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Decomposing in the time-frequency distribution 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755650" y="3357563"/>
            <a:ext cx="676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with the aid of the </a:t>
            </a:r>
            <a:r>
              <a:rPr lang="en-US" altLang="zh-TW" sz="20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FRFT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the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LCT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or the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Fresnel transform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C29995-E725-4038-B3F9-D4E3FCF38F4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705725" cy="466725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附錄十三    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Time-Frequency Analysis 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理論發展年表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42486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1785  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Laplace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invented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1812  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invented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1822   The work of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published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1898   Schuster proposed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periodogram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.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1910   The </a:t>
            </a:r>
            <a:r>
              <a:rPr lang="en-US" altLang="zh-TW" sz="2000" u="sng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Haar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proposed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1927   Heisenberg discovered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uncertainty principle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1929  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fractional Fourier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invented by Wiener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1932  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Wigner distribution function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proposed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1946  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short-time Fourier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and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Gabor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proposed.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In the same year, the computer was invented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18234" y="5751512"/>
            <a:ext cx="777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註：沒列出發明者的，指的是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transform / distribution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的名稱和發明者的名字相同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91291D-D6A9-4DF6-8281-0BE0F90044F9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58666" y="1332845"/>
            <a:ext cx="85693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1966  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Cohen’s class distribution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invented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1970s VLSI was developed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1971  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Moshinsky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Quesne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proposed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linear canonical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1980 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fractional Fourier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re-invented by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Namias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1981 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Morlet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proposed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wavelet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1982  The relations between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the random process and the Wigner distribution </a:t>
            </a:r>
            <a:b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function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found by Martin and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Flandrin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1988 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Mallat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and Meyer proposed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multiresolution structure of the wavelet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In the same year, Daubechies proposed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compact support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orthogonal wavelet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323850" y="5734050"/>
            <a:ext cx="777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註：沒列出發明者的，指的是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transform / distribution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的名稱和發明者的名字相同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349892D-5A3A-4E1A-A37A-261EDBACAFC7}"/>
              </a:ext>
            </a:extLst>
          </p:cNvPr>
          <p:cNvSpPr/>
          <p:nvPr/>
        </p:nvSpPr>
        <p:spPr>
          <a:xfrm>
            <a:off x="385762" y="422275"/>
            <a:ext cx="77423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AD 1961   Slepian and Pollak</a:t>
            </a:r>
            <a:r>
              <a:rPr lang="en-US" altLang="zh-TW" b="1" dirty="0"/>
              <a:t> </a:t>
            </a:r>
            <a:r>
              <a:rPr lang="en-US" altLang="zh-TW" dirty="0"/>
              <a:t>found the </a:t>
            </a:r>
            <a:r>
              <a:rPr lang="en-US" altLang="zh-TW" u="sng" dirty="0"/>
              <a:t>prolate spheroidal wave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AD 1965   The Cooley-Tukey algorithm (FFT) was developed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858503-79D7-4977-A6CE-B6FC17B3E4C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250825" y="1556792"/>
            <a:ext cx="86423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1990 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cone-Shape distribution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proposed by Zhao, Atlas, and Marks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1990s The discrete wavelet transform was widely used in image processing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1992 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generalized wavelet transform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was proposed by Wilson et. al.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1993 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Mallat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and Zhang proposed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matching pursuit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In the same year,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rotation relation between the WDF and the      </a:t>
            </a:r>
            <a:b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 fractional Fourier transform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was found by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Lohmann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1994  The applications of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fractional Fourier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in signal processing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were found by Almeida,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Ozaktas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Wolf,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Lohmann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and Pei;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Boashash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and O’Shea developed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polynomial Wigner-Ville distributions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1995  Auger and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Flandrin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proposed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time-frequency reassignment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L. J.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Stankovic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S. Stankovic, and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Fakultet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proposed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pseudo </a:t>
            </a:r>
            <a:b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Wigner distribution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6149BE0-8F48-4E43-B48D-B3E420DB565C}"/>
              </a:ext>
            </a:extLst>
          </p:cNvPr>
          <p:cNvSpPr/>
          <p:nvPr/>
        </p:nvSpPr>
        <p:spPr>
          <a:xfrm>
            <a:off x="248265" y="438810"/>
            <a:ext cx="8509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AD 1989  The </a:t>
            </a:r>
            <a:r>
              <a:rPr lang="en-US" altLang="zh-TW" u="sng" dirty="0"/>
              <a:t>Choi-Williams distribution</a:t>
            </a:r>
            <a:r>
              <a:rPr lang="en-US" altLang="zh-TW" dirty="0"/>
              <a:t> was proposed; In the same year, </a:t>
            </a:r>
            <a:r>
              <a:rPr lang="en-US" altLang="zh-TW" dirty="0" err="1"/>
              <a:t>Mallat</a:t>
            </a:r>
            <a:br>
              <a:rPr lang="en-US" altLang="zh-TW" dirty="0"/>
            </a:br>
            <a:r>
              <a:rPr lang="en-US" altLang="zh-TW" dirty="0"/>
              <a:t>                 proposed the </a:t>
            </a:r>
            <a:r>
              <a:rPr lang="en-US" altLang="zh-TW" u="sng" dirty="0"/>
              <a:t>fast wavelet transform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TW" dirty="0"/>
              <a:t>                 </a:t>
            </a:r>
            <a:r>
              <a:rPr lang="en-US" altLang="zh-TW" dirty="0" err="1"/>
              <a:t>Kontis</a:t>
            </a:r>
            <a:r>
              <a:rPr lang="en-US" altLang="zh-TW" dirty="0"/>
              <a:t> proposed the </a:t>
            </a:r>
            <a:r>
              <a:rPr lang="en-US" altLang="zh-TW" u="sng" dirty="0" err="1"/>
              <a:t>chromagram</a:t>
            </a:r>
            <a:r>
              <a:rPr lang="en-US" altLang="zh-TW" u="sng" dirty="0"/>
              <a:t>. </a:t>
            </a:r>
            <a:r>
              <a:rPr lang="en-US" altLang="zh-TW" dirty="0"/>
              <a:t>(</a:t>
            </a:r>
            <a:r>
              <a:rPr lang="zh-TW" altLang="en-US" dirty="0"/>
              <a:t>我所知最早的 </a:t>
            </a:r>
            <a:r>
              <a:rPr lang="en-US" altLang="zh-TW" dirty="0" err="1"/>
              <a:t>chromagram</a:t>
            </a:r>
            <a:r>
              <a:rPr lang="en-US" altLang="zh-TW" dirty="0"/>
              <a:t> </a:t>
            </a:r>
            <a:r>
              <a:rPr lang="zh-TW" altLang="en-US" dirty="0"/>
              <a:t>論文</a:t>
            </a:r>
            <a:r>
              <a:rPr lang="en-US" altLang="zh-TW" dirty="0"/>
              <a:t>)</a:t>
            </a:r>
            <a:endParaRPr lang="en-US" altLang="zh-TW" u="sng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7B2A5-F18F-4FD6-85E7-10CF3BFBF8C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37DCEF1-9604-4B72-BA6C-CC9C798BD274}"/>
              </a:ext>
            </a:extLst>
          </p:cNvPr>
          <p:cNvSpPr/>
          <p:nvPr/>
        </p:nvSpPr>
        <p:spPr>
          <a:xfrm>
            <a:off x="297096" y="2221481"/>
            <a:ext cx="7560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AD 1998  N. E. Huang proposed the </a:t>
            </a:r>
            <a:r>
              <a:rPr lang="en-US" altLang="zh-TW" u="sng" dirty="0"/>
              <a:t>Hilbert-Huang transform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                 Chen, </a:t>
            </a:r>
            <a:r>
              <a:rPr lang="en-US" altLang="zh-TW" dirty="0" err="1"/>
              <a:t>Donoho</a:t>
            </a:r>
            <a:r>
              <a:rPr lang="en-US" altLang="zh-TW" dirty="0"/>
              <a:t>, and Saunders proposed the </a:t>
            </a:r>
            <a:r>
              <a:rPr lang="en-US" altLang="zh-TW" u="sng" dirty="0"/>
              <a:t>basis pursuit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E5E946A-63AC-4976-8A85-579F0241F216}"/>
              </a:ext>
            </a:extLst>
          </p:cNvPr>
          <p:cNvSpPr/>
          <p:nvPr/>
        </p:nvSpPr>
        <p:spPr>
          <a:xfrm>
            <a:off x="293152" y="3122837"/>
            <a:ext cx="835292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TW" dirty="0"/>
              <a:t>AD 1999  </a:t>
            </a:r>
            <a:r>
              <a:rPr lang="en-US" altLang="zh-TW" dirty="0" err="1"/>
              <a:t>Bultan</a:t>
            </a:r>
            <a:r>
              <a:rPr lang="en-US" altLang="zh-TW" dirty="0"/>
              <a:t> proposed the </a:t>
            </a:r>
            <a:r>
              <a:rPr lang="en-US" altLang="zh-TW" u="sng" dirty="0"/>
              <a:t>four-parameter atom </a:t>
            </a:r>
            <a:r>
              <a:rPr lang="en-US" altLang="zh-TW" dirty="0"/>
              <a:t>(i.e., the </a:t>
            </a:r>
            <a:r>
              <a:rPr lang="en-US" altLang="zh-TW" u="sng" dirty="0" err="1"/>
              <a:t>chirplet</a:t>
            </a:r>
            <a:r>
              <a:rPr lang="en-US" altLang="zh-TW" dirty="0"/>
              <a:t>)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zh-TW" dirty="0"/>
              <a:t>                 Wakefield applied the </a:t>
            </a:r>
            <a:r>
              <a:rPr lang="en-US" altLang="zh-TW" u="sng" dirty="0" err="1"/>
              <a:t>chromagram</a:t>
            </a:r>
            <a:r>
              <a:rPr lang="en-US" altLang="zh-TW" dirty="0"/>
              <a:t> in music signal processing.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AD 2000  The standard of </a:t>
            </a:r>
            <a:r>
              <a:rPr lang="en-US" altLang="zh-TW" u="sng" dirty="0"/>
              <a:t>JPEG 2000</a:t>
            </a:r>
            <a:r>
              <a:rPr lang="en-US" altLang="zh-TW" dirty="0"/>
              <a:t> was published by ISO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                 Another wavelet-based compression algorithm, SPIHT, was proposed</a:t>
            </a:r>
            <a:br>
              <a:rPr lang="en-US" altLang="zh-TW" dirty="0"/>
            </a:br>
            <a:r>
              <a:rPr lang="en-US" altLang="zh-TW" dirty="0"/>
              <a:t>                 by Kim, </a:t>
            </a:r>
            <a:r>
              <a:rPr lang="en-US" altLang="zh-TW" dirty="0" err="1"/>
              <a:t>Xiong</a:t>
            </a:r>
            <a:r>
              <a:rPr lang="en-US" altLang="zh-TW" dirty="0"/>
              <a:t>, and Pearlman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zh-TW" dirty="0"/>
              <a:t>                 The </a:t>
            </a:r>
            <a:r>
              <a:rPr lang="en-US" altLang="zh-TW" u="sng" dirty="0"/>
              <a:t>curvelet</a:t>
            </a:r>
            <a:r>
              <a:rPr lang="en-US" altLang="zh-TW" dirty="0"/>
              <a:t> was developed by </a:t>
            </a:r>
            <a:r>
              <a:rPr lang="en-US" altLang="zh-TW" dirty="0" err="1"/>
              <a:t>Donoho</a:t>
            </a:r>
            <a:r>
              <a:rPr lang="en-US" altLang="zh-TW" dirty="0"/>
              <a:t> and </a:t>
            </a:r>
            <a:r>
              <a:rPr lang="en-US" altLang="zh-TW" dirty="0" err="1"/>
              <a:t>Candes</a:t>
            </a:r>
            <a:endParaRPr lang="en-US" altLang="zh-TW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AD 2000s The applications of the Hilbert Huang transform in signal processing,</a:t>
            </a:r>
            <a:br>
              <a:rPr lang="en-US" altLang="zh-TW" dirty="0"/>
            </a:br>
            <a:r>
              <a:rPr lang="en-US" altLang="zh-TW" dirty="0"/>
              <a:t>                  climate analysis, geology, economics, and speech were developed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AD273A-BC0E-4A7A-BED2-CA01E85F0A93}"/>
              </a:ext>
            </a:extLst>
          </p:cNvPr>
          <p:cNvSpPr/>
          <p:nvPr/>
        </p:nvSpPr>
        <p:spPr>
          <a:xfrm>
            <a:off x="323528" y="1268760"/>
            <a:ext cx="8097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AD 1996  </a:t>
            </a:r>
            <a:r>
              <a:rPr lang="en-US" altLang="zh-TW" dirty="0" err="1"/>
              <a:t>Stockwell</a:t>
            </a:r>
            <a:r>
              <a:rPr lang="en-US" altLang="zh-TW" dirty="0"/>
              <a:t>, </a:t>
            </a:r>
            <a:r>
              <a:rPr lang="en-US" altLang="zh-TW" dirty="0" err="1"/>
              <a:t>Mansinha</a:t>
            </a:r>
            <a:r>
              <a:rPr lang="en-US" altLang="zh-TW" dirty="0"/>
              <a:t>, and Lowe proposed the </a:t>
            </a:r>
            <a:r>
              <a:rPr lang="en-US" altLang="zh-TW" u="sng" dirty="0"/>
              <a:t>S transform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                 Daubechies and </a:t>
            </a:r>
            <a:r>
              <a:rPr lang="en-US" altLang="zh-TW" dirty="0" err="1"/>
              <a:t>Maes</a:t>
            </a:r>
            <a:r>
              <a:rPr lang="en-US" altLang="zh-TW" dirty="0"/>
              <a:t> proposed the </a:t>
            </a:r>
            <a:r>
              <a:rPr lang="en-US" altLang="zh-TW" u="sng" dirty="0" err="1"/>
              <a:t>synchrosqueezing</a:t>
            </a:r>
            <a:r>
              <a:rPr lang="en-US" altLang="zh-TW" u="sng" dirty="0"/>
              <a:t> transform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10E3E8D-F8B2-45F2-A5A2-41B442BFE7E9}"/>
              </a:ext>
            </a:extLst>
          </p:cNvPr>
          <p:cNvSpPr/>
          <p:nvPr/>
        </p:nvSpPr>
        <p:spPr>
          <a:xfrm>
            <a:off x="302728" y="466273"/>
            <a:ext cx="8343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AD 1995  </a:t>
            </a:r>
            <a:r>
              <a:rPr lang="en-US" altLang="zh-TW" dirty="0" err="1"/>
              <a:t>Katkovnik</a:t>
            </a:r>
            <a:r>
              <a:rPr lang="en-US" altLang="zh-TW" dirty="0"/>
              <a:t> proposed the </a:t>
            </a:r>
            <a:r>
              <a:rPr lang="en-US" altLang="zh-TW" u="sng" dirty="0"/>
              <a:t>local polynomial Fourier transform</a:t>
            </a:r>
            <a:r>
              <a:rPr lang="en-US" altLang="zh-TW" dirty="0"/>
              <a:t> and the</a:t>
            </a:r>
            <a:br>
              <a:rPr lang="en-US" altLang="zh-TW" dirty="0"/>
            </a:br>
            <a:r>
              <a:rPr lang="en-US" altLang="zh-TW" dirty="0"/>
              <a:t>                 </a:t>
            </a:r>
            <a:r>
              <a:rPr lang="en-US" altLang="zh-TW" u="sng" dirty="0"/>
              <a:t>local polynomial time-frequency transform  </a:t>
            </a:r>
            <a:endParaRPr lang="zh-TW" altLang="en-US" u="sng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58B93F-3C71-4BD6-B2DB-BDA310934378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矩形 3"/>
          <p:cNvSpPr>
            <a:spLocks noChangeArrowheads="1"/>
          </p:cNvSpPr>
          <p:nvPr/>
        </p:nvSpPr>
        <p:spPr bwMode="auto">
          <a:xfrm>
            <a:off x="306994" y="2522294"/>
            <a:ext cx="83518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2005  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contourlet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developed by Do and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Vetterli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;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The </a:t>
            </a:r>
            <a:r>
              <a:rPr lang="en-US" altLang="zh-TW" sz="2000" u="sng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shearlet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developed by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Kutyniok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Labate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generalized spectrogram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proposed by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Boggiatto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et al.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AB6AA8-EB45-440D-9082-F626EC1DD6FC}"/>
              </a:ext>
            </a:extLst>
          </p:cNvPr>
          <p:cNvSpPr/>
          <p:nvPr/>
        </p:nvSpPr>
        <p:spPr>
          <a:xfrm>
            <a:off x="296546" y="3667797"/>
            <a:ext cx="846094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None/>
            </a:pPr>
            <a:r>
              <a:rPr lang="en-US" altLang="zh-TW" dirty="0"/>
              <a:t>AD 2006  </a:t>
            </a:r>
            <a:r>
              <a:rPr lang="en-US" altLang="zh-TW" dirty="0" err="1"/>
              <a:t>Donoho</a:t>
            </a:r>
            <a:r>
              <a:rPr lang="en-US" altLang="zh-TW" dirty="0"/>
              <a:t> proposed </a:t>
            </a:r>
            <a:r>
              <a:rPr lang="en-US" altLang="zh-TW" u="sng" dirty="0"/>
              <a:t>compressive sensing</a:t>
            </a:r>
            <a:r>
              <a:rPr lang="en-US" altLang="zh-TW" dirty="0"/>
              <a:t>          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dirty="0"/>
              <a:t>AD 2006~ Accelerometer signal analysis becomes a new application.  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dirty="0"/>
              <a:t>AD 2007   The </a:t>
            </a:r>
            <a:r>
              <a:rPr lang="en-US" altLang="zh-TW" u="sng" dirty="0"/>
              <a:t>Gabor-Wigner transform</a:t>
            </a:r>
            <a:r>
              <a:rPr lang="en-US" altLang="zh-TW" dirty="0"/>
              <a:t> was proposed by Pei and Ding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dirty="0"/>
              <a:t>AD 2007   The </a:t>
            </a:r>
            <a:r>
              <a:rPr lang="en-US" altLang="zh-TW" u="sng" dirty="0"/>
              <a:t>multiscale STFT</a:t>
            </a:r>
            <a:r>
              <a:rPr lang="en-US" altLang="zh-TW" dirty="0"/>
              <a:t> was proposed by Zhong and Zeng. 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dirty="0"/>
              <a:t>AD 2007~ Many theories about compressive sensing were developed by </a:t>
            </a:r>
            <a:r>
              <a:rPr lang="en-US" altLang="zh-TW" dirty="0" err="1"/>
              <a:t>Donoho</a:t>
            </a:r>
            <a:r>
              <a:rPr lang="en-US" altLang="zh-TW" dirty="0"/>
              <a:t>,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dirty="0"/>
              <a:t>                  </a:t>
            </a:r>
            <a:r>
              <a:rPr lang="en-US" altLang="zh-TW" dirty="0" err="1"/>
              <a:t>Candes</a:t>
            </a:r>
            <a:r>
              <a:rPr lang="en-US" altLang="zh-TW" dirty="0"/>
              <a:t>, Tao, Zhang ….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F85797F-3F27-4AEC-9AAA-CA62498AC844}"/>
              </a:ext>
            </a:extLst>
          </p:cNvPr>
          <p:cNvSpPr/>
          <p:nvPr/>
        </p:nvSpPr>
        <p:spPr>
          <a:xfrm>
            <a:off x="308562" y="5991510"/>
            <a:ext cx="8351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dirty="0"/>
              <a:t>AD 2010~ Many applications about compressive sensing are found.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4FDD42-C565-42C6-9586-7C6917812459}"/>
              </a:ext>
            </a:extLst>
          </p:cNvPr>
          <p:cNvSpPr/>
          <p:nvPr/>
        </p:nvSpPr>
        <p:spPr>
          <a:xfrm>
            <a:off x="282938" y="1628800"/>
            <a:ext cx="83518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AD 2003  </a:t>
            </a:r>
            <a:r>
              <a:rPr lang="en-US" altLang="zh-TW" dirty="0" err="1"/>
              <a:t>Pinnegar</a:t>
            </a:r>
            <a:r>
              <a:rPr lang="en-US" altLang="zh-TW" dirty="0"/>
              <a:t> and </a:t>
            </a:r>
            <a:r>
              <a:rPr lang="en-US" altLang="zh-TW" dirty="0" err="1"/>
              <a:t>Mansinha</a:t>
            </a:r>
            <a:r>
              <a:rPr lang="en-US" altLang="zh-TW" b="1" dirty="0"/>
              <a:t> </a:t>
            </a:r>
            <a:r>
              <a:rPr lang="en-US" altLang="zh-TW" dirty="0"/>
              <a:t>proposed the</a:t>
            </a:r>
            <a:r>
              <a:rPr lang="en-US" altLang="zh-TW" b="1" dirty="0"/>
              <a:t> </a:t>
            </a:r>
            <a:r>
              <a:rPr lang="en-US" altLang="zh-TW" u="sng" dirty="0"/>
              <a:t>general form</a:t>
            </a:r>
            <a:r>
              <a:rPr lang="en-US" altLang="zh-TW" b="1" u="sng" dirty="0"/>
              <a:t> </a:t>
            </a:r>
            <a:r>
              <a:rPr lang="en-US" altLang="zh-TW" u="sng" dirty="0"/>
              <a:t>of the S transform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                 Liebling et al. proposed the </a:t>
            </a:r>
            <a:r>
              <a:rPr lang="en-US" altLang="zh-TW" u="sng" dirty="0" err="1"/>
              <a:t>Fresnelet</a:t>
            </a:r>
            <a:r>
              <a:rPr lang="en-US" altLang="zh-TW" dirty="0"/>
              <a:t>.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5D9986-EFD2-49C6-8700-733EEC87C893}"/>
              </a:ext>
            </a:extLst>
          </p:cNvPr>
          <p:cNvSpPr/>
          <p:nvPr/>
        </p:nvSpPr>
        <p:spPr>
          <a:xfrm>
            <a:off x="267706" y="613783"/>
            <a:ext cx="8252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AD 2002  The </a:t>
            </a:r>
            <a:r>
              <a:rPr lang="en-US" altLang="zh-TW" u="sng" dirty="0" err="1"/>
              <a:t>bandlet</a:t>
            </a:r>
            <a:r>
              <a:rPr lang="en-US" altLang="zh-TW" u="sng" dirty="0"/>
              <a:t> </a:t>
            </a:r>
            <a:r>
              <a:rPr lang="en-US" altLang="zh-TW" dirty="0"/>
              <a:t>was developed by Mallet and </a:t>
            </a:r>
            <a:r>
              <a:rPr lang="en-US" altLang="zh-TW" dirty="0" err="1"/>
              <a:t>Peyre</a:t>
            </a:r>
            <a:r>
              <a:rPr lang="en-US" altLang="zh-TW" dirty="0"/>
              <a:t>;</a:t>
            </a:r>
          </a:p>
          <a:p>
            <a:pPr algn="just" eaLnBrk="1" hangingPunct="1"/>
            <a:r>
              <a:rPr lang="en-US" altLang="zh-TW" dirty="0"/>
              <a:t>                 Stankovic</a:t>
            </a:r>
            <a:r>
              <a:rPr lang="en-US" altLang="zh-TW" b="1" dirty="0"/>
              <a:t> </a:t>
            </a:r>
            <a:r>
              <a:rPr lang="en-US" altLang="zh-TW" dirty="0"/>
              <a:t>proposed the </a:t>
            </a:r>
            <a:r>
              <a:rPr lang="en-US" altLang="zh-TW" u="sng" dirty="0"/>
              <a:t>time frequency distribution with complex </a:t>
            </a:r>
            <a:br>
              <a:rPr lang="en-US" altLang="zh-TW" u="sng" dirty="0"/>
            </a:br>
            <a:r>
              <a:rPr lang="en-US" altLang="zh-TW" dirty="0"/>
              <a:t>                 </a:t>
            </a:r>
            <a:r>
              <a:rPr lang="en-US" altLang="zh-TW" u="sng" dirty="0"/>
              <a:t>arguments</a:t>
            </a:r>
            <a:endParaRPr lang="en-US" altLang="zh-TW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7B2A5-F18F-4FD6-85E7-10CF3BFBF8C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319883" y="5878763"/>
            <a:ext cx="7067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時頻分析理論與應用未來的發展，還看各位同學們大顯身手</a:t>
            </a:r>
          </a:p>
        </p:txBody>
      </p:sp>
      <p:sp>
        <p:nvSpPr>
          <p:cNvPr id="39940" name="矩形 3"/>
          <p:cNvSpPr>
            <a:spLocks noChangeArrowheads="1"/>
          </p:cNvSpPr>
          <p:nvPr/>
        </p:nvSpPr>
        <p:spPr bwMode="auto">
          <a:xfrm>
            <a:off x="319883" y="3286924"/>
            <a:ext cx="8438323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2017 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wavelet convolutional neural network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was proposed by Kang et al.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higher order </a:t>
            </a:r>
            <a:r>
              <a:rPr lang="en-US" altLang="zh-TW" sz="2000" u="sng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synchrosqueezing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 transform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was proposed by Pham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and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Meignen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2018  Shen et al applied the 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Mel spectrogram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in speech recognition. 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 2018~ With the fast development of hardware and software, the time-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frequency distribution of a 10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6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-point data can be analyzed efficiently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within 0.1 Second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CD6011-216F-45F0-95F9-64590FD92F35}"/>
              </a:ext>
            </a:extLst>
          </p:cNvPr>
          <p:cNvSpPr/>
          <p:nvPr/>
        </p:nvSpPr>
        <p:spPr>
          <a:xfrm>
            <a:off x="319883" y="1932261"/>
            <a:ext cx="821409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dirty="0"/>
              <a:t>AD 2015~ Time-frequency analysis was widely combined with the deep</a:t>
            </a:r>
            <a:br>
              <a:rPr lang="en-US" altLang="zh-TW" dirty="0"/>
            </a:br>
            <a:r>
              <a:rPr lang="zh-TW" altLang="en-US" dirty="0"/>
              <a:t>                </a:t>
            </a:r>
            <a:r>
              <a:rPr lang="en-US" altLang="zh-TW" dirty="0"/>
              <a:t> learning technique for signal identification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dirty="0"/>
              <a:t>                 </a:t>
            </a:r>
            <a:r>
              <a:rPr lang="en-US" altLang="zh-TW" u="sng" dirty="0"/>
              <a:t>The second-order </a:t>
            </a:r>
            <a:r>
              <a:rPr lang="en-US" altLang="zh-TW" u="sng" dirty="0" err="1"/>
              <a:t>synchrosqueezing</a:t>
            </a:r>
            <a:r>
              <a:rPr lang="en-US" altLang="zh-TW" u="sng" dirty="0"/>
              <a:t> transform</a:t>
            </a:r>
            <a:r>
              <a:rPr lang="en-US" altLang="zh-TW" dirty="0"/>
              <a:t> was proposed by</a:t>
            </a:r>
            <a:br>
              <a:rPr lang="en-US" altLang="zh-TW" dirty="0"/>
            </a:br>
            <a:r>
              <a:rPr lang="en-US" altLang="zh-TW" dirty="0"/>
              <a:t>                 </a:t>
            </a:r>
            <a:r>
              <a:rPr lang="de-DE" altLang="zh-TW" dirty="0"/>
              <a:t>Oberlin, Meignen, and Perrier.</a:t>
            </a:r>
            <a:endParaRPr lang="en-US" alt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165A9B-AED0-4D58-9606-B214BBB4262D}"/>
              </a:ext>
            </a:extLst>
          </p:cNvPr>
          <p:cNvSpPr/>
          <p:nvPr/>
        </p:nvSpPr>
        <p:spPr>
          <a:xfrm>
            <a:off x="319915" y="1251847"/>
            <a:ext cx="8438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dirty="0"/>
              <a:t>AD 2014  The </a:t>
            </a:r>
            <a:r>
              <a:rPr lang="en-US" altLang="zh-TW" u="sng" dirty="0"/>
              <a:t>variational mode decomposition</a:t>
            </a:r>
            <a:r>
              <a:rPr lang="en-US" altLang="zh-TW" dirty="0"/>
              <a:t> was proposed by </a:t>
            </a:r>
            <a:r>
              <a:rPr lang="en-US" altLang="zh-TW" dirty="0" err="1"/>
              <a:t>Dragomiretskiy</a:t>
            </a:r>
            <a:br>
              <a:rPr lang="en-US" altLang="zh-TW" dirty="0"/>
            </a:br>
            <a:r>
              <a:rPr lang="en-US" altLang="zh-TW" dirty="0"/>
              <a:t>                 and </a:t>
            </a:r>
            <a:r>
              <a:rPr lang="en-US" altLang="zh-TW" dirty="0" err="1"/>
              <a:t>Zosso</a:t>
            </a:r>
            <a:endParaRPr lang="en-US" altLang="zh-TW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D87DA6F-1E1E-4B4D-96A9-0D2AF984C8BE}"/>
              </a:ext>
            </a:extLst>
          </p:cNvPr>
          <p:cNvSpPr/>
          <p:nvPr/>
        </p:nvSpPr>
        <p:spPr>
          <a:xfrm>
            <a:off x="319915" y="579127"/>
            <a:ext cx="8438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zh-TW" dirty="0"/>
              <a:t>AD 2012  The </a:t>
            </a:r>
            <a:r>
              <a:rPr lang="en-US" altLang="zh-TW" u="sng" dirty="0"/>
              <a:t>generalized </a:t>
            </a:r>
            <a:r>
              <a:rPr lang="en-US" altLang="zh-TW" u="sng" dirty="0" err="1"/>
              <a:t>synchrosqueezing</a:t>
            </a:r>
            <a:r>
              <a:rPr lang="en-US" altLang="zh-TW" u="sng" dirty="0"/>
              <a:t> transform </a:t>
            </a:r>
            <a:r>
              <a:rPr lang="en-US" altLang="zh-TW" dirty="0"/>
              <a:t>was proposed by Li and</a:t>
            </a:r>
            <a:br>
              <a:rPr lang="en-US" altLang="zh-TW" dirty="0"/>
            </a:br>
            <a:r>
              <a:rPr lang="en-US" altLang="zh-TW" dirty="0"/>
              <a:t>                  Liang</a:t>
            </a:r>
          </a:p>
        </p:txBody>
      </p:sp>
    </p:spTree>
    <p:extLst>
      <p:ext uri="{BB962C8B-B14F-4D97-AF65-F5344CB8AC3E}">
        <p14:creationId xmlns:p14="http://schemas.microsoft.com/office/powerpoint/2010/main" val="397140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65EFD4-8086-4E68-85ED-B100FD84AF7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39750" y="404813"/>
            <a:ext cx="676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 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Filter designed by the fractional Fourier transform</a:t>
            </a:r>
          </a:p>
        </p:txBody>
      </p:sp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1187450" y="836613"/>
          <a:ext cx="3108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7" name="Equation" r:id="rId4" imgW="3111500" imgH="457200" progId="Equation.DSMT4">
                  <p:embed/>
                </p:oleObj>
              </mc:Choice>
              <mc:Fallback>
                <p:oleObj name="Equation" r:id="rId4" imgW="31115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836613"/>
                        <a:ext cx="31083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1547813" y="1557338"/>
          <a:ext cx="3333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" name="Equation" r:id="rId6" imgW="330200" imgH="368300" progId="Equation.DSMT4">
                  <p:embed/>
                </p:oleObj>
              </mc:Choice>
              <mc:Fallback>
                <p:oleObj name="Equation" r:id="rId6" imgW="3302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557338"/>
                        <a:ext cx="3333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908175" y="1557338"/>
            <a:ext cx="416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means the fractional Fourier transform:</a:t>
            </a:r>
          </a:p>
        </p:txBody>
      </p:sp>
      <p:graphicFrame>
        <p:nvGraphicFramePr>
          <p:cNvPr id="10247" name="Object 6"/>
          <p:cNvGraphicFramePr>
            <a:graphicFrameLocks noChangeAspect="1"/>
          </p:cNvGraphicFramePr>
          <p:nvPr/>
        </p:nvGraphicFramePr>
        <p:xfrm>
          <a:off x="1692275" y="2060575"/>
          <a:ext cx="62261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9" name="Equation" r:id="rId8" imgW="6223000" imgH="508000" progId="Equation.DSMT4">
                  <p:embed/>
                </p:oleObj>
              </mc:Choice>
              <mc:Fallback>
                <p:oleObj name="Equation" r:id="rId8" imgW="62230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60575"/>
                        <a:ext cx="62261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8" name="Group 7"/>
          <p:cNvGrpSpPr>
            <a:grpSpLocks noChangeAspect="1"/>
          </p:cNvGrpSpPr>
          <p:nvPr/>
        </p:nvGrpSpPr>
        <p:grpSpPr bwMode="auto">
          <a:xfrm>
            <a:off x="141288" y="2603500"/>
            <a:ext cx="8823325" cy="3086100"/>
            <a:chOff x="1257" y="1171"/>
            <a:chExt cx="14400" cy="4860"/>
          </a:xfrm>
        </p:grpSpPr>
        <p:sp>
          <p:nvSpPr>
            <p:cNvPr id="10254" name="AutoShape 8"/>
            <p:cNvSpPr>
              <a:spLocks noChangeAspect="1" noChangeArrowheads="1"/>
            </p:cNvSpPr>
            <p:nvPr/>
          </p:nvSpPr>
          <p:spPr bwMode="auto">
            <a:xfrm>
              <a:off x="1257" y="1171"/>
              <a:ext cx="14400" cy="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55" name="Text Box 9"/>
            <p:cNvSpPr txBox="1">
              <a:spLocks noChangeArrowheads="1"/>
            </p:cNvSpPr>
            <p:nvPr/>
          </p:nvSpPr>
          <p:spPr bwMode="auto">
            <a:xfrm>
              <a:off x="2877" y="1351"/>
              <a:ext cx="1501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i="1">
                  <a:solidFill>
                    <a:srgbClr val="80000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TW" sz="2000">
                  <a:solidFill>
                    <a:srgbClr val="800000"/>
                  </a:solidFill>
                  <a:latin typeface="Times New Roman" panose="02020603050405020304" pitchFamily="18" charset="0"/>
                </a:rPr>
                <a:t>-axis </a:t>
              </a:r>
              <a:endPara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56" name="Text Box 10"/>
            <p:cNvSpPr txBox="1">
              <a:spLocks noChangeArrowheads="1"/>
            </p:cNvSpPr>
            <p:nvPr/>
          </p:nvSpPr>
          <p:spPr bwMode="auto">
            <a:xfrm>
              <a:off x="1797" y="2791"/>
              <a:ext cx="1134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</a:rPr>
                <a:t>Signal </a:t>
              </a:r>
              <a:endPara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57" name="Freeform 11"/>
            <p:cNvSpPr>
              <a:spLocks/>
            </p:cNvSpPr>
            <p:nvPr/>
          </p:nvSpPr>
          <p:spPr bwMode="auto">
            <a:xfrm>
              <a:off x="1797" y="3331"/>
              <a:ext cx="2189" cy="920"/>
            </a:xfrm>
            <a:custGeom>
              <a:avLst/>
              <a:gdLst>
                <a:gd name="T0" fmla="*/ 141 w 2189"/>
                <a:gd name="T1" fmla="*/ 300 h 920"/>
                <a:gd name="T2" fmla="*/ 521 w 2189"/>
                <a:gd name="T3" fmla="*/ 160 h 920"/>
                <a:gd name="T4" fmla="*/ 941 w 2189"/>
                <a:gd name="T5" fmla="*/ 0 h 920"/>
                <a:gd name="T6" fmla="*/ 1501 w 2189"/>
                <a:gd name="T7" fmla="*/ 20 h 920"/>
                <a:gd name="T8" fmla="*/ 1621 w 2189"/>
                <a:gd name="T9" fmla="*/ 80 h 920"/>
                <a:gd name="T10" fmla="*/ 1661 w 2189"/>
                <a:gd name="T11" fmla="*/ 160 h 920"/>
                <a:gd name="T12" fmla="*/ 1721 w 2189"/>
                <a:gd name="T13" fmla="*/ 240 h 920"/>
                <a:gd name="T14" fmla="*/ 1801 w 2189"/>
                <a:gd name="T15" fmla="*/ 360 h 920"/>
                <a:gd name="T16" fmla="*/ 1881 w 2189"/>
                <a:gd name="T17" fmla="*/ 380 h 920"/>
                <a:gd name="T18" fmla="*/ 2081 w 2189"/>
                <a:gd name="T19" fmla="*/ 520 h 920"/>
                <a:gd name="T20" fmla="*/ 2141 w 2189"/>
                <a:gd name="T21" fmla="*/ 820 h 920"/>
                <a:gd name="T22" fmla="*/ 2101 w 2189"/>
                <a:gd name="T23" fmla="*/ 880 h 920"/>
                <a:gd name="T24" fmla="*/ 1981 w 2189"/>
                <a:gd name="T25" fmla="*/ 920 h 920"/>
                <a:gd name="T26" fmla="*/ 2021 w 2189"/>
                <a:gd name="T27" fmla="*/ 860 h 920"/>
                <a:gd name="T28" fmla="*/ 1901 w 2189"/>
                <a:gd name="T29" fmla="*/ 820 h 920"/>
                <a:gd name="T30" fmla="*/ 1561 w 2189"/>
                <a:gd name="T31" fmla="*/ 800 h 920"/>
                <a:gd name="T32" fmla="*/ 1421 w 2189"/>
                <a:gd name="T33" fmla="*/ 820 h 920"/>
                <a:gd name="T34" fmla="*/ 1361 w 2189"/>
                <a:gd name="T35" fmla="*/ 840 h 920"/>
                <a:gd name="T36" fmla="*/ 1221 w 2189"/>
                <a:gd name="T37" fmla="*/ 800 h 920"/>
                <a:gd name="T38" fmla="*/ 981 w 2189"/>
                <a:gd name="T39" fmla="*/ 780 h 920"/>
                <a:gd name="T40" fmla="*/ 261 w 2189"/>
                <a:gd name="T41" fmla="*/ 700 h 920"/>
                <a:gd name="T42" fmla="*/ 161 w 2189"/>
                <a:gd name="T43" fmla="*/ 680 h 920"/>
                <a:gd name="T44" fmla="*/ 81 w 2189"/>
                <a:gd name="T45" fmla="*/ 560 h 920"/>
                <a:gd name="T46" fmla="*/ 61 w 2189"/>
                <a:gd name="T47" fmla="*/ 500 h 920"/>
                <a:gd name="T48" fmla="*/ 1 w 2189"/>
                <a:gd name="T49" fmla="*/ 460 h 920"/>
                <a:gd name="T50" fmla="*/ 21 w 2189"/>
                <a:gd name="T51" fmla="*/ 380 h 920"/>
                <a:gd name="T52" fmla="*/ 141 w 2189"/>
                <a:gd name="T53" fmla="*/ 340 h 920"/>
                <a:gd name="T54" fmla="*/ 141 w 2189"/>
                <a:gd name="T55" fmla="*/ 300 h 9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89"/>
                <a:gd name="T85" fmla="*/ 0 h 920"/>
                <a:gd name="T86" fmla="*/ 2189 w 2189"/>
                <a:gd name="T87" fmla="*/ 920 h 9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89" h="920">
                  <a:moveTo>
                    <a:pt x="141" y="300"/>
                  </a:moveTo>
                  <a:cubicBezTo>
                    <a:pt x="297" y="196"/>
                    <a:pt x="330" y="192"/>
                    <a:pt x="521" y="160"/>
                  </a:cubicBezTo>
                  <a:cubicBezTo>
                    <a:pt x="660" y="104"/>
                    <a:pt x="796" y="36"/>
                    <a:pt x="941" y="0"/>
                  </a:cubicBezTo>
                  <a:cubicBezTo>
                    <a:pt x="1129" y="14"/>
                    <a:pt x="1315" y="51"/>
                    <a:pt x="1501" y="20"/>
                  </a:cubicBezTo>
                  <a:cubicBezTo>
                    <a:pt x="1542" y="34"/>
                    <a:pt x="1591" y="44"/>
                    <a:pt x="1621" y="80"/>
                  </a:cubicBezTo>
                  <a:cubicBezTo>
                    <a:pt x="1640" y="103"/>
                    <a:pt x="1645" y="135"/>
                    <a:pt x="1661" y="160"/>
                  </a:cubicBezTo>
                  <a:cubicBezTo>
                    <a:pt x="1679" y="188"/>
                    <a:pt x="1702" y="213"/>
                    <a:pt x="1721" y="240"/>
                  </a:cubicBezTo>
                  <a:cubicBezTo>
                    <a:pt x="1749" y="279"/>
                    <a:pt x="1754" y="348"/>
                    <a:pt x="1801" y="360"/>
                  </a:cubicBezTo>
                  <a:cubicBezTo>
                    <a:pt x="1828" y="367"/>
                    <a:pt x="1854" y="373"/>
                    <a:pt x="1881" y="380"/>
                  </a:cubicBezTo>
                  <a:cubicBezTo>
                    <a:pt x="2020" y="519"/>
                    <a:pt x="1946" y="486"/>
                    <a:pt x="2081" y="520"/>
                  </a:cubicBezTo>
                  <a:cubicBezTo>
                    <a:pt x="2176" y="663"/>
                    <a:pt x="2189" y="627"/>
                    <a:pt x="2141" y="820"/>
                  </a:cubicBezTo>
                  <a:cubicBezTo>
                    <a:pt x="2135" y="843"/>
                    <a:pt x="2121" y="867"/>
                    <a:pt x="2101" y="880"/>
                  </a:cubicBezTo>
                  <a:cubicBezTo>
                    <a:pt x="2065" y="902"/>
                    <a:pt x="1981" y="920"/>
                    <a:pt x="1981" y="920"/>
                  </a:cubicBezTo>
                  <a:cubicBezTo>
                    <a:pt x="1994" y="900"/>
                    <a:pt x="2036" y="879"/>
                    <a:pt x="2021" y="860"/>
                  </a:cubicBezTo>
                  <a:cubicBezTo>
                    <a:pt x="1995" y="827"/>
                    <a:pt x="1901" y="820"/>
                    <a:pt x="1901" y="820"/>
                  </a:cubicBezTo>
                  <a:cubicBezTo>
                    <a:pt x="1781" y="844"/>
                    <a:pt x="1680" y="830"/>
                    <a:pt x="1561" y="800"/>
                  </a:cubicBezTo>
                  <a:cubicBezTo>
                    <a:pt x="1514" y="807"/>
                    <a:pt x="1467" y="811"/>
                    <a:pt x="1421" y="820"/>
                  </a:cubicBezTo>
                  <a:cubicBezTo>
                    <a:pt x="1400" y="824"/>
                    <a:pt x="1382" y="840"/>
                    <a:pt x="1361" y="840"/>
                  </a:cubicBezTo>
                  <a:cubicBezTo>
                    <a:pt x="1281" y="840"/>
                    <a:pt x="1292" y="809"/>
                    <a:pt x="1221" y="800"/>
                  </a:cubicBezTo>
                  <a:cubicBezTo>
                    <a:pt x="1141" y="789"/>
                    <a:pt x="1061" y="787"/>
                    <a:pt x="981" y="780"/>
                  </a:cubicBezTo>
                  <a:cubicBezTo>
                    <a:pt x="676" y="678"/>
                    <a:pt x="748" y="718"/>
                    <a:pt x="261" y="700"/>
                  </a:cubicBezTo>
                  <a:cubicBezTo>
                    <a:pt x="228" y="693"/>
                    <a:pt x="188" y="701"/>
                    <a:pt x="161" y="680"/>
                  </a:cubicBezTo>
                  <a:cubicBezTo>
                    <a:pt x="123" y="650"/>
                    <a:pt x="96" y="606"/>
                    <a:pt x="81" y="560"/>
                  </a:cubicBezTo>
                  <a:cubicBezTo>
                    <a:pt x="74" y="540"/>
                    <a:pt x="74" y="516"/>
                    <a:pt x="61" y="500"/>
                  </a:cubicBezTo>
                  <a:cubicBezTo>
                    <a:pt x="46" y="481"/>
                    <a:pt x="21" y="473"/>
                    <a:pt x="1" y="460"/>
                  </a:cubicBezTo>
                  <a:cubicBezTo>
                    <a:pt x="8" y="433"/>
                    <a:pt x="0" y="398"/>
                    <a:pt x="21" y="380"/>
                  </a:cubicBezTo>
                  <a:cubicBezTo>
                    <a:pt x="53" y="353"/>
                    <a:pt x="141" y="340"/>
                    <a:pt x="141" y="340"/>
                  </a:cubicBezTo>
                  <a:cubicBezTo>
                    <a:pt x="189" y="268"/>
                    <a:pt x="202" y="269"/>
                    <a:pt x="141" y="30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8" name="Text Box 12"/>
            <p:cNvSpPr txBox="1">
              <a:spLocks noChangeArrowheads="1"/>
            </p:cNvSpPr>
            <p:nvPr/>
          </p:nvSpPr>
          <p:spPr bwMode="auto">
            <a:xfrm>
              <a:off x="4317" y="2431"/>
              <a:ext cx="1073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</a:rPr>
                <a:t>noise </a:t>
              </a:r>
              <a:endPara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59" name="Text Box 13"/>
            <p:cNvSpPr txBox="1">
              <a:spLocks noChangeArrowheads="1"/>
            </p:cNvSpPr>
            <p:nvPr/>
          </p:nvSpPr>
          <p:spPr bwMode="auto">
            <a:xfrm>
              <a:off x="4938" y="3945"/>
              <a:ext cx="1082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i="1">
                  <a:solidFill>
                    <a:srgbClr val="80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TW" sz="2000">
                  <a:solidFill>
                    <a:srgbClr val="800000"/>
                  </a:solidFill>
                  <a:latin typeface="Times New Roman" panose="02020603050405020304" pitchFamily="18" charset="0"/>
                </a:rPr>
                <a:t>-axis </a:t>
              </a:r>
              <a:endPara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60" name="Text Box 14"/>
            <p:cNvSpPr txBox="1">
              <a:spLocks noChangeArrowheads="1"/>
            </p:cNvSpPr>
            <p:nvPr/>
          </p:nvSpPr>
          <p:spPr bwMode="auto">
            <a:xfrm>
              <a:off x="5577" y="3038"/>
              <a:ext cx="125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FRFT</a:t>
              </a:r>
              <a:r>
                <a:rPr lang="en-US" altLang="zh-TW" sz="2200" i="1" baseline="-250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61" name="Line 15"/>
            <p:cNvSpPr>
              <a:spLocks noChangeShapeType="1"/>
            </p:cNvSpPr>
            <p:nvPr/>
          </p:nvSpPr>
          <p:spPr bwMode="auto">
            <a:xfrm>
              <a:off x="5397" y="3718"/>
              <a:ext cx="1439" cy="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62" name="Freeform 16"/>
            <p:cNvSpPr>
              <a:spLocks/>
            </p:cNvSpPr>
            <p:nvPr/>
          </p:nvSpPr>
          <p:spPr bwMode="auto">
            <a:xfrm>
              <a:off x="2957" y="2391"/>
              <a:ext cx="2034" cy="1700"/>
            </a:xfrm>
            <a:custGeom>
              <a:avLst/>
              <a:gdLst>
                <a:gd name="T0" fmla="*/ 4 w 2032"/>
                <a:gd name="T1" fmla="*/ 20 h 1700"/>
                <a:gd name="T2" fmla="*/ 24 w 2032"/>
                <a:gd name="T3" fmla="*/ 140 h 1700"/>
                <a:gd name="T4" fmla="*/ 184 w 2032"/>
                <a:gd name="T5" fmla="*/ 260 h 1700"/>
                <a:gd name="T6" fmla="*/ 762 w 2032"/>
                <a:gd name="T7" fmla="*/ 540 h 1700"/>
                <a:gd name="T8" fmla="*/ 1062 w 2032"/>
                <a:gd name="T9" fmla="*/ 660 h 1700"/>
                <a:gd name="T10" fmla="*/ 1142 w 2032"/>
                <a:gd name="T11" fmla="*/ 780 h 1700"/>
                <a:gd name="T12" fmla="*/ 1182 w 2032"/>
                <a:gd name="T13" fmla="*/ 840 h 1700"/>
                <a:gd name="T14" fmla="*/ 1262 w 2032"/>
                <a:gd name="T15" fmla="*/ 1040 h 1700"/>
                <a:gd name="T16" fmla="*/ 1342 w 2032"/>
                <a:gd name="T17" fmla="*/ 1080 h 1700"/>
                <a:gd name="T18" fmla="*/ 1502 w 2032"/>
                <a:gd name="T19" fmla="*/ 1340 h 1700"/>
                <a:gd name="T20" fmla="*/ 1620 w 2032"/>
                <a:gd name="T21" fmla="*/ 1560 h 1700"/>
                <a:gd name="T22" fmla="*/ 1640 w 2032"/>
                <a:gd name="T23" fmla="*/ 1620 h 1700"/>
                <a:gd name="T24" fmla="*/ 1700 w 2032"/>
                <a:gd name="T25" fmla="*/ 1640 h 1700"/>
                <a:gd name="T26" fmla="*/ 1760 w 2032"/>
                <a:gd name="T27" fmla="*/ 1700 h 1700"/>
                <a:gd name="T28" fmla="*/ 1900 w 2032"/>
                <a:gd name="T29" fmla="*/ 1700 h 1700"/>
                <a:gd name="T30" fmla="*/ 2040 w 2032"/>
                <a:gd name="T31" fmla="*/ 1660 h 1700"/>
                <a:gd name="T32" fmla="*/ 2060 w 2032"/>
                <a:gd name="T33" fmla="*/ 1600 h 1700"/>
                <a:gd name="T34" fmla="*/ 2000 w 2032"/>
                <a:gd name="T35" fmla="*/ 1560 h 1700"/>
                <a:gd name="T36" fmla="*/ 1920 w 2032"/>
                <a:gd name="T37" fmla="*/ 1440 h 1700"/>
                <a:gd name="T38" fmla="*/ 1840 w 2032"/>
                <a:gd name="T39" fmla="*/ 1320 h 1700"/>
                <a:gd name="T40" fmla="*/ 1800 w 2032"/>
                <a:gd name="T41" fmla="*/ 1200 h 1700"/>
                <a:gd name="T42" fmla="*/ 1740 w 2032"/>
                <a:gd name="T43" fmla="*/ 1080 h 1700"/>
                <a:gd name="T44" fmla="*/ 1720 w 2032"/>
                <a:gd name="T45" fmla="*/ 1020 h 1700"/>
                <a:gd name="T46" fmla="*/ 1660 w 2032"/>
                <a:gd name="T47" fmla="*/ 980 h 1700"/>
                <a:gd name="T48" fmla="*/ 1502 w 2032"/>
                <a:gd name="T49" fmla="*/ 800 h 1700"/>
                <a:gd name="T50" fmla="*/ 1482 w 2032"/>
                <a:gd name="T51" fmla="*/ 740 h 1700"/>
                <a:gd name="T52" fmla="*/ 1342 w 2032"/>
                <a:gd name="T53" fmla="*/ 720 h 1700"/>
                <a:gd name="T54" fmla="*/ 1102 w 2032"/>
                <a:gd name="T55" fmla="*/ 560 h 1700"/>
                <a:gd name="T56" fmla="*/ 942 w 2032"/>
                <a:gd name="T57" fmla="*/ 420 h 1700"/>
                <a:gd name="T58" fmla="*/ 822 w 2032"/>
                <a:gd name="T59" fmla="*/ 340 h 1700"/>
                <a:gd name="T60" fmla="*/ 662 w 2032"/>
                <a:gd name="T61" fmla="*/ 180 h 1700"/>
                <a:gd name="T62" fmla="*/ 602 w 2032"/>
                <a:gd name="T63" fmla="*/ 120 h 1700"/>
                <a:gd name="T64" fmla="*/ 404 w 2032"/>
                <a:gd name="T65" fmla="*/ 100 h 1700"/>
                <a:gd name="T66" fmla="*/ 84 w 2032"/>
                <a:gd name="T67" fmla="*/ 0 h 1700"/>
                <a:gd name="T68" fmla="*/ 4 w 2032"/>
                <a:gd name="T69" fmla="*/ 20 h 17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2"/>
                <a:gd name="T106" fmla="*/ 0 h 1700"/>
                <a:gd name="T107" fmla="*/ 2032 w 2032"/>
                <a:gd name="T108" fmla="*/ 1700 h 17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2" h="1700">
                  <a:moveTo>
                    <a:pt x="4" y="20"/>
                  </a:moveTo>
                  <a:cubicBezTo>
                    <a:pt x="11" y="60"/>
                    <a:pt x="0" y="108"/>
                    <a:pt x="24" y="140"/>
                  </a:cubicBezTo>
                  <a:cubicBezTo>
                    <a:pt x="64" y="193"/>
                    <a:pt x="131" y="220"/>
                    <a:pt x="184" y="260"/>
                  </a:cubicBezTo>
                  <a:cubicBezTo>
                    <a:pt x="353" y="387"/>
                    <a:pt x="540" y="489"/>
                    <a:pt x="744" y="540"/>
                  </a:cubicBezTo>
                  <a:cubicBezTo>
                    <a:pt x="835" y="600"/>
                    <a:pt x="945" y="610"/>
                    <a:pt x="1044" y="660"/>
                  </a:cubicBezTo>
                  <a:cubicBezTo>
                    <a:pt x="1071" y="700"/>
                    <a:pt x="1097" y="740"/>
                    <a:pt x="1124" y="780"/>
                  </a:cubicBezTo>
                  <a:cubicBezTo>
                    <a:pt x="1137" y="800"/>
                    <a:pt x="1164" y="840"/>
                    <a:pt x="1164" y="840"/>
                  </a:cubicBezTo>
                  <a:cubicBezTo>
                    <a:pt x="1179" y="901"/>
                    <a:pt x="1191" y="996"/>
                    <a:pt x="1244" y="1040"/>
                  </a:cubicBezTo>
                  <a:cubicBezTo>
                    <a:pt x="1267" y="1059"/>
                    <a:pt x="1297" y="1067"/>
                    <a:pt x="1324" y="1080"/>
                  </a:cubicBezTo>
                  <a:cubicBezTo>
                    <a:pt x="1357" y="1179"/>
                    <a:pt x="1426" y="1254"/>
                    <a:pt x="1484" y="1340"/>
                  </a:cubicBezTo>
                  <a:cubicBezTo>
                    <a:pt x="1508" y="1437"/>
                    <a:pt x="1523" y="1479"/>
                    <a:pt x="1584" y="1560"/>
                  </a:cubicBezTo>
                  <a:cubicBezTo>
                    <a:pt x="1591" y="1580"/>
                    <a:pt x="1589" y="1605"/>
                    <a:pt x="1604" y="1620"/>
                  </a:cubicBezTo>
                  <a:cubicBezTo>
                    <a:pt x="1619" y="1635"/>
                    <a:pt x="1646" y="1628"/>
                    <a:pt x="1664" y="1640"/>
                  </a:cubicBezTo>
                  <a:cubicBezTo>
                    <a:pt x="1688" y="1656"/>
                    <a:pt x="1704" y="1680"/>
                    <a:pt x="1724" y="1700"/>
                  </a:cubicBezTo>
                  <a:cubicBezTo>
                    <a:pt x="1974" y="1637"/>
                    <a:pt x="1663" y="1700"/>
                    <a:pt x="1864" y="1700"/>
                  </a:cubicBezTo>
                  <a:cubicBezTo>
                    <a:pt x="1889" y="1700"/>
                    <a:pt x="1976" y="1669"/>
                    <a:pt x="2004" y="1660"/>
                  </a:cubicBezTo>
                  <a:cubicBezTo>
                    <a:pt x="2011" y="1640"/>
                    <a:pt x="2032" y="1620"/>
                    <a:pt x="2024" y="1600"/>
                  </a:cubicBezTo>
                  <a:cubicBezTo>
                    <a:pt x="2015" y="1578"/>
                    <a:pt x="1980" y="1578"/>
                    <a:pt x="1964" y="1560"/>
                  </a:cubicBezTo>
                  <a:cubicBezTo>
                    <a:pt x="1932" y="1524"/>
                    <a:pt x="1911" y="1480"/>
                    <a:pt x="1884" y="1440"/>
                  </a:cubicBezTo>
                  <a:cubicBezTo>
                    <a:pt x="1857" y="1400"/>
                    <a:pt x="1831" y="1360"/>
                    <a:pt x="1804" y="1320"/>
                  </a:cubicBezTo>
                  <a:cubicBezTo>
                    <a:pt x="1781" y="1285"/>
                    <a:pt x="1777" y="1240"/>
                    <a:pt x="1764" y="1200"/>
                  </a:cubicBezTo>
                  <a:cubicBezTo>
                    <a:pt x="1714" y="1049"/>
                    <a:pt x="1782" y="1235"/>
                    <a:pt x="1704" y="1080"/>
                  </a:cubicBezTo>
                  <a:cubicBezTo>
                    <a:pt x="1695" y="1061"/>
                    <a:pt x="1697" y="1036"/>
                    <a:pt x="1684" y="1020"/>
                  </a:cubicBezTo>
                  <a:cubicBezTo>
                    <a:pt x="1669" y="1001"/>
                    <a:pt x="1644" y="993"/>
                    <a:pt x="1624" y="980"/>
                  </a:cubicBezTo>
                  <a:cubicBezTo>
                    <a:pt x="1528" y="836"/>
                    <a:pt x="1578" y="894"/>
                    <a:pt x="1484" y="800"/>
                  </a:cubicBezTo>
                  <a:cubicBezTo>
                    <a:pt x="1477" y="780"/>
                    <a:pt x="1483" y="749"/>
                    <a:pt x="1464" y="740"/>
                  </a:cubicBezTo>
                  <a:cubicBezTo>
                    <a:pt x="1422" y="719"/>
                    <a:pt x="1368" y="737"/>
                    <a:pt x="1324" y="720"/>
                  </a:cubicBezTo>
                  <a:cubicBezTo>
                    <a:pt x="1214" y="678"/>
                    <a:pt x="1191" y="596"/>
                    <a:pt x="1084" y="560"/>
                  </a:cubicBezTo>
                  <a:cubicBezTo>
                    <a:pt x="971" y="390"/>
                    <a:pt x="1157" y="653"/>
                    <a:pt x="924" y="420"/>
                  </a:cubicBezTo>
                  <a:cubicBezTo>
                    <a:pt x="849" y="345"/>
                    <a:pt x="891" y="369"/>
                    <a:pt x="804" y="340"/>
                  </a:cubicBezTo>
                  <a:cubicBezTo>
                    <a:pt x="757" y="269"/>
                    <a:pt x="708" y="233"/>
                    <a:pt x="644" y="180"/>
                  </a:cubicBezTo>
                  <a:cubicBezTo>
                    <a:pt x="622" y="162"/>
                    <a:pt x="611" y="129"/>
                    <a:pt x="584" y="120"/>
                  </a:cubicBezTo>
                  <a:cubicBezTo>
                    <a:pt x="527" y="101"/>
                    <a:pt x="464" y="107"/>
                    <a:pt x="404" y="100"/>
                  </a:cubicBezTo>
                  <a:cubicBezTo>
                    <a:pt x="297" y="64"/>
                    <a:pt x="193" y="27"/>
                    <a:pt x="84" y="0"/>
                  </a:cubicBezTo>
                  <a:cubicBezTo>
                    <a:pt x="34" y="76"/>
                    <a:pt x="61" y="77"/>
                    <a:pt x="4" y="2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63" name="Line 17"/>
            <p:cNvSpPr>
              <a:spLocks noChangeShapeType="1"/>
            </p:cNvSpPr>
            <p:nvPr/>
          </p:nvSpPr>
          <p:spPr bwMode="auto">
            <a:xfrm>
              <a:off x="1437" y="3871"/>
              <a:ext cx="3959" cy="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64" name="Line 18"/>
            <p:cNvSpPr>
              <a:spLocks noChangeShapeType="1"/>
            </p:cNvSpPr>
            <p:nvPr/>
          </p:nvSpPr>
          <p:spPr bwMode="auto">
            <a:xfrm>
              <a:off x="3238" y="1891"/>
              <a:ext cx="2" cy="324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65" name="Line 19"/>
            <p:cNvSpPr>
              <a:spLocks noChangeShapeType="1"/>
            </p:cNvSpPr>
            <p:nvPr/>
          </p:nvSpPr>
          <p:spPr bwMode="auto">
            <a:xfrm>
              <a:off x="10251" y="3718"/>
              <a:ext cx="1437" cy="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66" name="Text Box 20"/>
            <p:cNvSpPr txBox="1">
              <a:spLocks noChangeArrowheads="1"/>
            </p:cNvSpPr>
            <p:nvPr/>
          </p:nvSpPr>
          <p:spPr bwMode="auto">
            <a:xfrm>
              <a:off x="10251" y="3038"/>
              <a:ext cx="16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FRFT</a:t>
              </a:r>
              <a:r>
                <a:rPr lang="en-US" altLang="zh-TW" sz="2200" baseline="-250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zh-TW" sz="2200" i="1" baseline="-250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67" name="Freeform 21"/>
            <p:cNvSpPr>
              <a:spLocks/>
            </p:cNvSpPr>
            <p:nvPr/>
          </p:nvSpPr>
          <p:spPr bwMode="auto">
            <a:xfrm rot="2700000">
              <a:off x="8291" y="2596"/>
              <a:ext cx="2032" cy="1701"/>
            </a:xfrm>
            <a:custGeom>
              <a:avLst/>
              <a:gdLst>
                <a:gd name="T0" fmla="*/ 4 w 2032"/>
                <a:gd name="T1" fmla="*/ 20 h 1700"/>
                <a:gd name="T2" fmla="*/ 24 w 2032"/>
                <a:gd name="T3" fmla="*/ 140 h 1700"/>
                <a:gd name="T4" fmla="*/ 184 w 2032"/>
                <a:gd name="T5" fmla="*/ 260 h 1700"/>
                <a:gd name="T6" fmla="*/ 744 w 2032"/>
                <a:gd name="T7" fmla="*/ 540 h 1700"/>
                <a:gd name="T8" fmla="*/ 1044 w 2032"/>
                <a:gd name="T9" fmla="*/ 660 h 1700"/>
                <a:gd name="T10" fmla="*/ 1124 w 2032"/>
                <a:gd name="T11" fmla="*/ 780 h 1700"/>
                <a:gd name="T12" fmla="*/ 1164 w 2032"/>
                <a:gd name="T13" fmla="*/ 840 h 1700"/>
                <a:gd name="T14" fmla="*/ 1244 w 2032"/>
                <a:gd name="T15" fmla="*/ 1058 h 1700"/>
                <a:gd name="T16" fmla="*/ 1324 w 2032"/>
                <a:gd name="T17" fmla="*/ 1098 h 1700"/>
                <a:gd name="T18" fmla="*/ 1484 w 2032"/>
                <a:gd name="T19" fmla="*/ 1358 h 1700"/>
                <a:gd name="T20" fmla="*/ 1584 w 2032"/>
                <a:gd name="T21" fmla="*/ 1578 h 1700"/>
                <a:gd name="T22" fmla="*/ 1604 w 2032"/>
                <a:gd name="T23" fmla="*/ 1638 h 1700"/>
                <a:gd name="T24" fmla="*/ 1664 w 2032"/>
                <a:gd name="T25" fmla="*/ 1658 h 1700"/>
                <a:gd name="T26" fmla="*/ 1724 w 2032"/>
                <a:gd name="T27" fmla="*/ 1718 h 1700"/>
                <a:gd name="T28" fmla="*/ 1864 w 2032"/>
                <a:gd name="T29" fmla="*/ 1718 h 1700"/>
                <a:gd name="T30" fmla="*/ 2004 w 2032"/>
                <a:gd name="T31" fmla="*/ 1678 h 1700"/>
                <a:gd name="T32" fmla="*/ 2024 w 2032"/>
                <a:gd name="T33" fmla="*/ 1618 h 1700"/>
                <a:gd name="T34" fmla="*/ 1964 w 2032"/>
                <a:gd name="T35" fmla="*/ 1578 h 1700"/>
                <a:gd name="T36" fmla="*/ 1884 w 2032"/>
                <a:gd name="T37" fmla="*/ 1458 h 1700"/>
                <a:gd name="T38" fmla="*/ 1804 w 2032"/>
                <a:gd name="T39" fmla="*/ 1338 h 1700"/>
                <a:gd name="T40" fmla="*/ 1764 w 2032"/>
                <a:gd name="T41" fmla="*/ 1218 h 1700"/>
                <a:gd name="T42" fmla="*/ 1704 w 2032"/>
                <a:gd name="T43" fmla="*/ 1098 h 1700"/>
                <a:gd name="T44" fmla="*/ 1684 w 2032"/>
                <a:gd name="T45" fmla="*/ 1038 h 1700"/>
                <a:gd name="T46" fmla="*/ 1624 w 2032"/>
                <a:gd name="T47" fmla="*/ 998 h 1700"/>
                <a:gd name="T48" fmla="*/ 1484 w 2032"/>
                <a:gd name="T49" fmla="*/ 800 h 1700"/>
                <a:gd name="T50" fmla="*/ 1464 w 2032"/>
                <a:gd name="T51" fmla="*/ 740 h 1700"/>
                <a:gd name="T52" fmla="*/ 1324 w 2032"/>
                <a:gd name="T53" fmla="*/ 720 h 1700"/>
                <a:gd name="T54" fmla="*/ 1084 w 2032"/>
                <a:gd name="T55" fmla="*/ 560 h 1700"/>
                <a:gd name="T56" fmla="*/ 924 w 2032"/>
                <a:gd name="T57" fmla="*/ 420 h 1700"/>
                <a:gd name="T58" fmla="*/ 804 w 2032"/>
                <a:gd name="T59" fmla="*/ 340 h 1700"/>
                <a:gd name="T60" fmla="*/ 644 w 2032"/>
                <a:gd name="T61" fmla="*/ 180 h 1700"/>
                <a:gd name="T62" fmla="*/ 584 w 2032"/>
                <a:gd name="T63" fmla="*/ 120 h 1700"/>
                <a:gd name="T64" fmla="*/ 404 w 2032"/>
                <a:gd name="T65" fmla="*/ 100 h 1700"/>
                <a:gd name="T66" fmla="*/ 84 w 2032"/>
                <a:gd name="T67" fmla="*/ 0 h 1700"/>
                <a:gd name="T68" fmla="*/ 4 w 2032"/>
                <a:gd name="T69" fmla="*/ 20 h 17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2"/>
                <a:gd name="T106" fmla="*/ 0 h 1700"/>
                <a:gd name="T107" fmla="*/ 2032 w 2032"/>
                <a:gd name="T108" fmla="*/ 1700 h 17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2" h="1700">
                  <a:moveTo>
                    <a:pt x="4" y="20"/>
                  </a:moveTo>
                  <a:cubicBezTo>
                    <a:pt x="11" y="60"/>
                    <a:pt x="0" y="108"/>
                    <a:pt x="24" y="140"/>
                  </a:cubicBezTo>
                  <a:cubicBezTo>
                    <a:pt x="64" y="193"/>
                    <a:pt x="131" y="220"/>
                    <a:pt x="184" y="260"/>
                  </a:cubicBezTo>
                  <a:cubicBezTo>
                    <a:pt x="353" y="387"/>
                    <a:pt x="540" y="489"/>
                    <a:pt x="744" y="540"/>
                  </a:cubicBezTo>
                  <a:cubicBezTo>
                    <a:pt x="835" y="600"/>
                    <a:pt x="945" y="610"/>
                    <a:pt x="1044" y="660"/>
                  </a:cubicBezTo>
                  <a:cubicBezTo>
                    <a:pt x="1071" y="700"/>
                    <a:pt x="1097" y="740"/>
                    <a:pt x="1124" y="780"/>
                  </a:cubicBezTo>
                  <a:cubicBezTo>
                    <a:pt x="1137" y="800"/>
                    <a:pt x="1164" y="840"/>
                    <a:pt x="1164" y="840"/>
                  </a:cubicBezTo>
                  <a:cubicBezTo>
                    <a:pt x="1179" y="901"/>
                    <a:pt x="1191" y="996"/>
                    <a:pt x="1244" y="1040"/>
                  </a:cubicBezTo>
                  <a:cubicBezTo>
                    <a:pt x="1267" y="1059"/>
                    <a:pt x="1297" y="1067"/>
                    <a:pt x="1324" y="1080"/>
                  </a:cubicBezTo>
                  <a:cubicBezTo>
                    <a:pt x="1357" y="1179"/>
                    <a:pt x="1426" y="1254"/>
                    <a:pt x="1484" y="1340"/>
                  </a:cubicBezTo>
                  <a:cubicBezTo>
                    <a:pt x="1508" y="1437"/>
                    <a:pt x="1523" y="1479"/>
                    <a:pt x="1584" y="1560"/>
                  </a:cubicBezTo>
                  <a:cubicBezTo>
                    <a:pt x="1591" y="1580"/>
                    <a:pt x="1589" y="1605"/>
                    <a:pt x="1604" y="1620"/>
                  </a:cubicBezTo>
                  <a:cubicBezTo>
                    <a:pt x="1619" y="1635"/>
                    <a:pt x="1646" y="1628"/>
                    <a:pt x="1664" y="1640"/>
                  </a:cubicBezTo>
                  <a:cubicBezTo>
                    <a:pt x="1688" y="1656"/>
                    <a:pt x="1704" y="1680"/>
                    <a:pt x="1724" y="1700"/>
                  </a:cubicBezTo>
                  <a:cubicBezTo>
                    <a:pt x="1974" y="1637"/>
                    <a:pt x="1663" y="1700"/>
                    <a:pt x="1864" y="1700"/>
                  </a:cubicBezTo>
                  <a:cubicBezTo>
                    <a:pt x="1889" y="1700"/>
                    <a:pt x="1976" y="1669"/>
                    <a:pt x="2004" y="1660"/>
                  </a:cubicBezTo>
                  <a:cubicBezTo>
                    <a:pt x="2011" y="1640"/>
                    <a:pt x="2032" y="1620"/>
                    <a:pt x="2024" y="1600"/>
                  </a:cubicBezTo>
                  <a:cubicBezTo>
                    <a:pt x="2015" y="1578"/>
                    <a:pt x="1980" y="1578"/>
                    <a:pt x="1964" y="1560"/>
                  </a:cubicBezTo>
                  <a:cubicBezTo>
                    <a:pt x="1932" y="1524"/>
                    <a:pt x="1911" y="1480"/>
                    <a:pt x="1884" y="1440"/>
                  </a:cubicBezTo>
                  <a:cubicBezTo>
                    <a:pt x="1857" y="1400"/>
                    <a:pt x="1831" y="1360"/>
                    <a:pt x="1804" y="1320"/>
                  </a:cubicBezTo>
                  <a:cubicBezTo>
                    <a:pt x="1781" y="1285"/>
                    <a:pt x="1777" y="1240"/>
                    <a:pt x="1764" y="1200"/>
                  </a:cubicBezTo>
                  <a:cubicBezTo>
                    <a:pt x="1714" y="1049"/>
                    <a:pt x="1782" y="1235"/>
                    <a:pt x="1704" y="1080"/>
                  </a:cubicBezTo>
                  <a:cubicBezTo>
                    <a:pt x="1695" y="1061"/>
                    <a:pt x="1697" y="1036"/>
                    <a:pt x="1684" y="1020"/>
                  </a:cubicBezTo>
                  <a:cubicBezTo>
                    <a:pt x="1669" y="1001"/>
                    <a:pt x="1644" y="993"/>
                    <a:pt x="1624" y="980"/>
                  </a:cubicBezTo>
                  <a:cubicBezTo>
                    <a:pt x="1528" y="836"/>
                    <a:pt x="1578" y="894"/>
                    <a:pt x="1484" y="800"/>
                  </a:cubicBezTo>
                  <a:cubicBezTo>
                    <a:pt x="1477" y="780"/>
                    <a:pt x="1483" y="749"/>
                    <a:pt x="1464" y="740"/>
                  </a:cubicBezTo>
                  <a:cubicBezTo>
                    <a:pt x="1422" y="719"/>
                    <a:pt x="1368" y="737"/>
                    <a:pt x="1324" y="720"/>
                  </a:cubicBezTo>
                  <a:cubicBezTo>
                    <a:pt x="1214" y="678"/>
                    <a:pt x="1191" y="596"/>
                    <a:pt x="1084" y="560"/>
                  </a:cubicBezTo>
                  <a:cubicBezTo>
                    <a:pt x="971" y="390"/>
                    <a:pt x="1157" y="653"/>
                    <a:pt x="924" y="420"/>
                  </a:cubicBezTo>
                  <a:cubicBezTo>
                    <a:pt x="849" y="345"/>
                    <a:pt x="891" y="369"/>
                    <a:pt x="804" y="340"/>
                  </a:cubicBezTo>
                  <a:cubicBezTo>
                    <a:pt x="757" y="269"/>
                    <a:pt x="708" y="233"/>
                    <a:pt x="644" y="180"/>
                  </a:cubicBezTo>
                  <a:cubicBezTo>
                    <a:pt x="622" y="162"/>
                    <a:pt x="611" y="129"/>
                    <a:pt x="584" y="120"/>
                  </a:cubicBezTo>
                  <a:cubicBezTo>
                    <a:pt x="527" y="101"/>
                    <a:pt x="464" y="107"/>
                    <a:pt x="404" y="100"/>
                  </a:cubicBezTo>
                  <a:cubicBezTo>
                    <a:pt x="297" y="64"/>
                    <a:pt x="193" y="27"/>
                    <a:pt x="84" y="0"/>
                  </a:cubicBezTo>
                  <a:cubicBezTo>
                    <a:pt x="34" y="76"/>
                    <a:pt x="61" y="77"/>
                    <a:pt x="4" y="2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68" name="Text Box 22"/>
            <p:cNvSpPr txBox="1">
              <a:spLocks noChangeArrowheads="1"/>
            </p:cNvSpPr>
            <p:nvPr/>
          </p:nvSpPr>
          <p:spPr bwMode="auto">
            <a:xfrm>
              <a:off x="9537" y="2071"/>
              <a:ext cx="1254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</a:rPr>
                <a:t>noise </a:t>
              </a:r>
              <a:endPara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69" name="Text Box 23"/>
            <p:cNvSpPr txBox="1">
              <a:spLocks noChangeArrowheads="1"/>
            </p:cNvSpPr>
            <p:nvPr/>
          </p:nvSpPr>
          <p:spPr bwMode="auto">
            <a:xfrm>
              <a:off x="6836" y="2071"/>
              <a:ext cx="1075" cy="6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</a:rPr>
                <a:t>Signal </a:t>
              </a:r>
              <a:endPara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70" name="Freeform 24"/>
            <p:cNvSpPr>
              <a:spLocks/>
            </p:cNvSpPr>
            <p:nvPr/>
          </p:nvSpPr>
          <p:spPr bwMode="auto">
            <a:xfrm rot="2700000">
              <a:off x="7102" y="3066"/>
              <a:ext cx="2190" cy="920"/>
            </a:xfrm>
            <a:custGeom>
              <a:avLst/>
              <a:gdLst>
                <a:gd name="T0" fmla="*/ 141 w 2189"/>
                <a:gd name="T1" fmla="*/ 300 h 920"/>
                <a:gd name="T2" fmla="*/ 521 w 2189"/>
                <a:gd name="T3" fmla="*/ 160 h 920"/>
                <a:gd name="T4" fmla="*/ 941 w 2189"/>
                <a:gd name="T5" fmla="*/ 0 h 920"/>
                <a:gd name="T6" fmla="*/ 1519 w 2189"/>
                <a:gd name="T7" fmla="*/ 20 h 920"/>
                <a:gd name="T8" fmla="*/ 1639 w 2189"/>
                <a:gd name="T9" fmla="*/ 80 h 920"/>
                <a:gd name="T10" fmla="*/ 1679 w 2189"/>
                <a:gd name="T11" fmla="*/ 160 h 920"/>
                <a:gd name="T12" fmla="*/ 1739 w 2189"/>
                <a:gd name="T13" fmla="*/ 240 h 920"/>
                <a:gd name="T14" fmla="*/ 1819 w 2189"/>
                <a:gd name="T15" fmla="*/ 360 h 920"/>
                <a:gd name="T16" fmla="*/ 1899 w 2189"/>
                <a:gd name="T17" fmla="*/ 380 h 920"/>
                <a:gd name="T18" fmla="*/ 2099 w 2189"/>
                <a:gd name="T19" fmla="*/ 520 h 920"/>
                <a:gd name="T20" fmla="*/ 2159 w 2189"/>
                <a:gd name="T21" fmla="*/ 820 h 920"/>
                <a:gd name="T22" fmla="*/ 2119 w 2189"/>
                <a:gd name="T23" fmla="*/ 880 h 920"/>
                <a:gd name="T24" fmla="*/ 1999 w 2189"/>
                <a:gd name="T25" fmla="*/ 920 h 920"/>
                <a:gd name="T26" fmla="*/ 2039 w 2189"/>
                <a:gd name="T27" fmla="*/ 860 h 920"/>
                <a:gd name="T28" fmla="*/ 1919 w 2189"/>
                <a:gd name="T29" fmla="*/ 820 h 920"/>
                <a:gd name="T30" fmla="*/ 1579 w 2189"/>
                <a:gd name="T31" fmla="*/ 800 h 920"/>
                <a:gd name="T32" fmla="*/ 1439 w 2189"/>
                <a:gd name="T33" fmla="*/ 820 h 920"/>
                <a:gd name="T34" fmla="*/ 1379 w 2189"/>
                <a:gd name="T35" fmla="*/ 840 h 920"/>
                <a:gd name="T36" fmla="*/ 1239 w 2189"/>
                <a:gd name="T37" fmla="*/ 800 h 920"/>
                <a:gd name="T38" fmla="*/ 981 w 2189"/>
                <a:gd name="T39" fmla="*/ 780 h 920"/>
                <a:gd name="T40" fmla="*/ 261 w 2189"/>
                <a:gd name="T41" fmla="*/ 700 h 920"/>
                <a:gd name="T42" fmla="*/ 161 w 2189"/>
                <a:gd name="T43" fmla="*/ 680 h 920"/>
                <a:gd name="T44" fmla="*/ 81 w 2189"/>
                <a:gd name="T45" fmla="*/ 560 h 920"/>
                <a:gd name="T46" fmla="*/ 61 w 2189"/>
                <a:gd name="T47" fmla="*/ 500 h 920"/>
                <a:gd name="T48" fmla="*/ 1 w 2189"/>
                <a:gd name="T49" fmla="*/ 460 h 920"/>
                <a:gd name="T50" fmla="*/ 21 w 2189"/>
                <a:gd name="T51" fmla="*/ 380 h 920"/>
                <a:gd name="T52" fmla="*/ 141 w 2189"/>
                <a:gd name="T53" fmla="*/ 340 h 920"/>
                <a:gd name="T54" fmla="*/ 141 w 2189"/>
                <a:gd name="T55" fmla="*/ 300 h 9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89"/>
                <a:gd name="T85" fmla="*/ 0 h 920"/>
                <a:gd name="T86" fmla="*/ 2189 w 2189"/>
                <a:gd name="T87" fmla="*/ 920 h 9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89" h="920">
                  <a:moveTo>
                    <a:pt x="141" y="300"/>
                  </a:moveTo>
                  <a:cubicBezTo>
                    <a:pt x="297" y="196"/>
                    <a:pt x="330" y="192"/>
                    <a:pt x="521" y="160"/>
                  </a:cubicBezTo>
                  <a:cubicBezTo>
                    <a:pt x="660" y="104"/>
                    <a:pt x="796" y="36"/>
                    <a:pt x="941" y="0"/>
                  </a:cubicBezTo>
                  <a:cubicBezTo>
                    <a:pt x="1129" y="14"/>
                    <a:pt x="1315" y="51"/>
                    <a:pt x="1501" y="20"/>
                  </a:cubicBezTo>
                  <a:cubicBezTo>
                    <a:pt x="1542" y="34"/>
                    <a:pt x="1591" y="44"/>
                    <a:pt x="1621" y="80"/>
                  </a:cubicBezTo>
                  <a:cubicBezTo>
                    <a:pt x="1640" y="103"/>
                    <a:pt x="1645" y="135"/>
                    <a:pt x="1661" y="160"/>
                  </a:cubicBezTo>
                  <a:cubicBezTo>
                    <a:pt x="1679" y="188"/>
                    <a:pt x="1702" y="213"/>
                    <a:pt x="1721" y="240"/>
                  </a:cubicBezTo>
                  <a:cubicBezTo>
                    <a:pt x="1749" y="279"/>
                    <a:pt x="1754" y="348"/>
                    <a:pt x="1801" y="360"/>
                  </a:cubicBezTo>
                  <a:cubicBezTo>
                    <a:pt x="1828" y="367"/>
                    <a:pt x="1854" y="373"/>
                    <a:pt x="1881" y="380"/>
                  </a:cubicBezTo>
                  <a:cubicBezTo>
                    <a:pt x="2020" y="519"/>
                    <a:pt x="1946" y="486"/>
                    <a:pt x="2081" y="520"/>
                  </a:cubicBezTo>
                  <a:cubicBezTo>
                    <a:pt x="2176" y="663"/>
                    <a:pt x="2189" y="627"/>
                    <a:pt x="2141" y="820"/>
                  </a:cubicBezTo>
                  <a:cubicBezTo>
                    <a:pt x="2135" y="843"/>
                    <a:pt x="2121" y="867"/>
                    <a:pt x="2101" y="880"/>
                  </a:cubicBezTo>
                  <a:cubicBezTo>
                    <a:pt x="2065" y="902"/>
                    <a:pt x="1981" y="920"/>
                    <a:pt x="1981" y="920"/>
                  </a:cubicBezTo>
                  <a:cubicBezTo>
                    <a:pt x="1994" y="900"/>
                    <a:pt x="2036" y="879"/>
                    <a:pt x="2021" y="860"/>
                  </a:cubicBezTo>
                  <a:cubicBezTo>
                    <a:pt x="1995" y="827"/>
                    <a:pt x="1901" y="820"/>
                    <a:pt x="1901" y="820"/>
                  </a:cubicBezTo>
                  <a:cubicBezTo>
                    <a:pt x="1781" y="844"/>
                    <a:pt x="1680" y="830"/>
                    <a:pt x="1561" y="800"/>
                  </a:cubicBezTo>
                  <a:cubicBezTo>
                    <a:pt x="1514" y="807"/>
                    <a:pt x="1467" y="811"/>
                    <a:pt x="1421" y="820"/>
                  </a:cubicBezTo>
                  <a:cubicBezTo>
                    <a:pt x="1400" y="824"/>
                    <a:pt x="1382" y="840"/>
                    <a:pt x="1361" y="840"/>
                  </a:cubicBezTo>
                  <a:cubicBezTo>
                    <a:pt x="1281" y="840"/>
                    <a:pt x="1292" y="809"/>
                    <a:pt x="1221" y="800"/>
                  </a:cubicBezTo>
                  <a:cubicBezTo>
                    <a:pt x="1141" y="789"/>
                    <a:pt x="1061" y="787"/>
                    <a:pt x="981" y="780"/>
                  </a:cubicBezTo>
                  <a:cubicBezTo>
                    <a:pt x="676" y="678"/>
                    <a:pt x="748" y="718"/>
                    <a:pt x="261" y="700"/>
                  </a:cubicBezTo>
                  <a:cubicBezTo>
                    <a:pt x="228" y="693"/>
                    <a:pt x="188" y="701"/>
                    <a:pt x="161" y="680"/>
                  </a:cubicBezTo>
                  <a:cubicBezTo>
                    <a:pt x="123" y="650"/>
                    <a:pt x="96" y="606"/>
                    <a:pt x="81" y="560"/>
                  </a:cubicBezTo>
                  <a:cubicBezTo>
                    <a:pt x="74" y="540"/>
                    <a:pt x="74" y="516"/>
                    <a:pt x="61" y="500"/>
                  </a:cubicBezTo>
                  <a:cubicBezTo>
                    <a:pt x="46" y="481"/>
                    <a:pt x="21" y="473"/>
                    <a:pt x="1" y="460"/>
                  </a:cubicBezTo>
                  <a:cubicBezTo>
                    <a:pt x="8" y="433"/>
                    <a:pt x="0" y="398"/>
                    <a:pt x="21" y="380"/>
                  </a:cubicBezTo>
                  <a:cubicBezTo>
                    <a:pt x="53" y="353"/>
                    <a:pt x="141" y="340"/>
                    <a:pt x="141" y="340"/>
                  </a:cubicBezTo>
                  <a:cubicBezTo>
                    <a:pt x="189" y="268"/>
                    <a:pt x="202" y="269"/>
                    <a:pt x="141" y="30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71" name="Line 25"/>
            <p:cNvSpPr>
              <a:spLocks noChangeShapeType="1"/>
            </p:cNvSpPr>
            <p:nvPr/>
          </p:nvSpPr>
          <p:spPr bwMode="auto">
            <a:xfrm flipV="1">
              <a:off x="6837" y="3871"/>
              <a:ext cx="3421" cy="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72" name="Text Box 26"/>
            <p:cNvSpPr txBox="1">
              <a:spLocks noChangeArrowheads="1"/>
            </p:cNvSpPr>
            <p:nvPr/>
          </p:nvSpPr>
          <p:spPr bwMode="auto">
            <a:xfrm>
              <a:off x="8636" y="4771"/>
              <a:ext cx="197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cutoff line</a:t>
              </a:r>
              <a:endPara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73" name="Line 27"/>
            <p:cNvSpPr>
              <a:spLocks noChangeShapeType="1"/>
            </p:cNvSpPr>
            <p:nvPr/>
          </p:nvSpPr>
          <p:spPr bwMode="auto">
            <a:xfrm>
              <a:off x="8457" y="1711"/>
              <a:ext cx="2" cy="324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74" name="Line 28"/>
            <p:cNvSpPr>
              <a:spLocks noChangeShapeType="1"/>
            </p:cNvSpPr>
            <p:nvPr/>
          </p:nvSpPr>
          <p:spPr bwMode="auto">
            <a:xfrm>
              <a:off x="12597" y="2251"/>
              <a:ext cx="2341" cy="2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75" name="Text Box 29"/>
            <p:cNvSpPr txBox="1">
              <a:spLocks noChangeArrowheads="1"/>
            </p:cNvSpPr>
            <p:nvPr/>
          </p:nvSpPr>
          <p:spPr bwMode="auto">
            <a:xfrm>
              <a:off x="12057" y="2791"/>
              <a:ext cx="1086" cy="8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</a:rPr>
                <a:t>Signal </a:t>
              </a:r>
              <a:endPara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76" name="Freeform 30"/>
            <p:cNvSpPr>
              <a:spLocks/>
            </p:cNvSpPr>
            <p:nvPr/>
          </p:nvSpPr>
          <p:spPr bwMode="auto">
            <a:xfrm>
              <a:off x="12057" y="3331"/>
              <a:ext cx="2189" cy="920"/>
            </a:xfrm>
            <a:custGeom>
              <a:avLst/>
              <a:gdLst>
                <a:gd name="T0" fmla="*/ 141 w 2189"/>
                <a:gd name="T1" fmla="*/ 300 h 920"/>
                <a:gd name="T2" fmla="*/ 521 w 2189"/>
                <a:gd name="T3" fmla="*/ 160 h 920"/>
                <a:gd name="T4" fmla="*/ 941 w 2189"/>
                <a:gd name="T5" fmla="*/ 0 h 920"/>
                <a:gd name="T6" fmla="*/ 1501 w 2189"/>
                <a:gd name="T7" fmla="*/ 20 h 920"/>
                <a:gd name="T8" fmla="*/ 1621 w 2189"/>
                <a:gd name="T9" fmla="*/ 80 h 920"/>
                <a:gd name="T10" fmla="*/ 1661 w 2189"/>
                <a:gd name="T11" fmla="*/ 160 h 920"/>
                <a:gd name="T12" fmla="*/ 1721 w 2189"/>
                <a:gd name="T13" fmla="*/ 240 h 920"/>
                <a:gd name="T14" fmla="*/ 1801 w 2189"/>
                <a:gd name="T15" fmla="*/ 360 h 920"/>
                <a:gd name="T16" fmla="*/ 1881 w 2189"/>
                <a:gd name="T17" fmla="*/ 380 h 920"/>
                <a:gd name="T18" fmla="*/ 2081 w 2189"/>
                <a:gd name="T19" fmla="*/ 520 h 920"/>
                <a:gd name="T20" fmla="*/ 2141 w 2189"/>
                <a:gd name="T21" fmla="*/ 820 h 920"/>
                <a:gd name="T22" fmla="*/ 2101 w 2189"/>
                <a:gd name="T23" fmla="*/ 880 h 920"/>
                <a:gd name="T24" fmla="*/ 1981 w 2189"/>
                <a:gd name="T25" fmla="*/ 920 h 920"/>
                <a:gd name="T26" fmla="*/ 2021 w 2189"/>
                <a:gd name="T27" fmla="*/ 860 h 920"/>
                <a:gd name="T28" fmla="*/ 1901 w 2189"/>
                <a:gd name="T29" fmla="*/ 820 h 920"/>
                <a:gd name="T30" fmla="*/ 1561 w 2189"/>
                <a:gd name="T31" fmla="*/ 800 h 920"/>
                <a:gd name="T32" fmla="*/ 1421 w 2189"/>
                <a:gd name="T33" fmla="*/ 820 h 920"/>
                <a:gd name="T34" fmla="*/ 1361 w 2189"/>
                <a:gd name="T35" fmla="*/ 840 h 920"/>
                <a:gd name="T36" fmla="*/ 1221 w 2189"/>
                <a:gd name="T37" fmla="*/ 800 h 920"/>
                <a:gd name="T38" fmla="*/ 981 w 2189"/>
                <a:gd name="T39" fmla="*/ 780 h 920"/>
                <a:gd name="T40" fmla="*/ 261 w 2189"/>
                <a:gd name="T41" fmla="*/ 700 h 920"/>
                <a:gd name="T42" fmla="*/ 161 w 2189"/>
                <a:gd name="T43" fmla="*/ 680 h 920"/>
                <a:gd name="T44" fmla="*/ 81 w 2189"/>
                <a:gd name="T45" fmla="*/ 560 h 920"/>
                <a:gd name="T46" fmla="*/ 61 w 2189"/>
                <a:gd name="T47" fmla="*/ 500 h 920"/>
                <a:gd name="T48" fmla="*/ 1 w 2189"/>
                <a:gd name="T49" fmla="*/ 460 h 920"/>
                <a:gd name="T50" fmla="*/ 21 w 2189"/>
                <a:gd name="T51" fmla="*/ 380 h 920"/>
                <a:gd name="T52" fmla="*/ 141 w 2189"/>
                <a:gd name="T53" fmla="*/ 340 h 920"/>
                <a:gd name="T54" fmla="*/ 141 w 2189"/>
                <a:gd name="T55" fmla="*/ 300 h 9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89"/>
                <a:gd name="T85" fmla="*/ 0 h 920"/>
                <a:gd name="T86" fmla="*/ 2189 w 2189"/>
                <a:gd name="T87" fmla="*/ 920 h 9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89" h="920">
                  <a:moveTo>
                    <a:pt x="141" y="300"/>
                  </a:moveTo>
                  <a:cubicBezTo>
                    <a:pt x="297" y="196"/>
                    <a:pt x="330" y="192"/>
                    <a:pt x="521" y="160"/>
                  </a:cubicBezTo>
                  <a:cubicBezTo>
                    <a:pt x="660" y="104"/>
                    <a:pt x="796" y="36"/>
                    <a:pt x="941" y="0"/>
                  </a:cubicBezTo>
                  <a:cubicBezTo>
                    <a:pt x="1129" y="14"/>
                    <a:pt x="1315" y="51"/>
                    <a:pt x="1501" y="20"/>
                  </a:cubicBezTo>
                  <a:cubicBezTo>
                    <a:pt x="1542" y="34"/>
                    <a:pt x="1591" y="44"/>
                    <a:pt x="1621" y="80"/>
                  </a:cubicBezTo>
                  <a:cubicBezTo>
                    <a:pt x="1640" y="103"/>
                    <a:pt x="1645" y="135"/>
                    <a:pt x="1661" y="160"/>
                  </a:cubicBezTo>
                  <a:cubicBezTo>
                    <a:pt x="1679" y="188"/>
                    <a:pt x="1702" y="213"/>
                    <a:pt x="1721" y="240"/>
                  </a:cubicBezTo>
                  <a:cubicBezTo>
                    <a:pt x="1749" y="279"/>
                    <a:pt x="1754" y="348"/>
                    <a:pt x="1801" y="360"/>
                  </a:cubicBezTo>
                  <a:cubicBezTo>
                    <a:pt x="1828" y="367"/>
                    <a:pt x="1854" y="373"/>
                    <a:pt x="1881" y="380"/>
                  </a:cubicBezTo>
                  <a:cubicBezTo>
                    <a:pt x="2020" y="519"/>
                    <a:pt x="1946" y="486"/>
                    <a:pt x="2081" y="520"/>
                  </a:cubicBezTo>
                  <a:cubicBezTo>
                    <a:pt x="2176" y="663"/>
                    <a:pt x="2189" y="627"/>
                    <a:pt x="2141" y="820"/>
                  </a:cubicBezTo>
                  <a:cubicBezTo>
                    <a:pt x="2135" y="843"/>
                    <a:pt x="2121" y="867"/>
                    <a:pt x="2101" y="880"/>
                  </a:cubicBezTo>
                  <a:cubicBezTo>
                    <a:pt x="2065" y="902"/>
                    <a:pt x="1981" y="920"/>
                    <a:pt x="1981" y="920"/>
                  </a:cubicBezTo>
                  <a:cubicBezTo>
                    <a:pt x="1994" y="900"/>
                    <a:pt x="2036" y="879"/>
                    <a:pt x="2021" y="860"/>
                  </a:cubicBezTo>
                  <a:cubicBezTo>
                    <a:pt x="1995" y="827"/>
                    <a:pt x="1901" y="820"/>
                    <a:pt x="1901" y="820"/>
                  </a:cubicBezTo>
                  <a:cubicBezTo>
                    <a:pt x="1781" y="844"/>
                    <a:pt x="1680" y="830"/>
                    <a:pt x="1561" y="800"/>
                  </a:cubicBezTo>
                  <a:cubicBezTo>
                    <a:pt x="1514" y="807"/>
                    <a:pt x="1467" y="811"/>
                    <a:pt x="1421" y="820"/>
                  </a:cubicBezTo>
                  <a:cubicBezTo>
                    <a:pt x="1400" y="824"/>
                    <a:pt x="1382" y="840"/>
                    <a:pt x="1361" y="840"/>
                  </a:cubicBezTo>
                  <a:cubicBezTo>
                    <a:pt x="1281" y="840"/>
                    <a:pt x="1292" y="809"/>
                    <a:pt x="1221" y="800"/>
                  </a:cubicBezTo>
                  <a:cubicBezTo>
                    <a:pt x="1141" y="789"/>
                    <a:pt x="1061" y="787"/>
                    <a:pt x="981" y="780"/>
                  </a:cubicBezTo>
                  <a:cubicBezTo>
                    <a:pt x="676" y="678"/>
                    <a:pt x="748" y="718"/>
                    <a:pt x="261" y="700"/>
                  </a:cubicBezTo>
                  <a:cubicBezTo>
                    <a:pt x="228" y="693"/>
                    <a:pt x="188" y="701"/>
                    <a:pt x="161" y="680"/>
                  </a:cubicBezTo>
                  <a:cubicBezTo>
                    <a:pt x="123" y="650"/>
                    <a:pt x="96" y="606"/>
                    <a:pt x="81" y="560"/>
                  </a:cubicBezTo>
                  <a:cubicBezTo>
                    <a:pt x="74" y="540"/>
                    <a:pt x="74" y="516"/>
                    <a:pt x="61" y="500"/>
                  </a:cubicBezTo>
                  <a:cubicBezTo>
                    <a:pt x="46" y="481"/>
                    <a:pt x="21" y="473"/>
                    <a:pt x="1" y="460"/>
                  </a:cubicBezTo>
                  <a:cubicBezTo>
                    <a:pt x="8" y="433"/>
                    <a:pt x="0" y="398"/>
                    <a:pt x="21" y="380"/>
                  </a:cubicBezTo>
                  <a:cubicBezTo>
                    <a:pt x="53" y="353"/>
                    <a:pt x="141" y="340"/>
                    <a:pt x="141" y="340"/>
                  </a:cubicBezTo>
                  <a:cubicBezTo>
                    <a:pt x="189" y="268"/>
                    <a:pt x="202" y="269"/>
                    <a:pt x="141" y="30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77" name="Freeform 31"/>
            <p:cNvSpPr>
              <a:spLocks/>
            </p:cNvSpPr>
            <p:nvPr/>
          </p:nvSpPr>
          <p:spPr bwMode="auto">
            <a:xfrm>
              <a:off x="12957" y="2337"/>
              <a:ext cx="2032" cy="1700"/>
            </a:xfrm>
            <a:custGeom>
              <a:avLst/>
              <a:gdLst>
                <a:gd name="T0" fmla="*/ 4 w 2032"/>
                <a:gd name="T1" fmla="*/ 20 h 1700"/>
                <a:gd name="T2" fmla="*/ 24 w 2032"/>
                <a:gd name="T3" fmla="*/ 140 h 1700"/>
                <a:gd name="T4" fmla="*/ 184 w 2032"/>
                <a:gd name="T5" fmla="*/ 260 h 1700"/>
                <a:gd name="T6" fmla="*/ 744 w 2032"/>
                <a:gd name="T7" fmla="*/ 540 h 1700"/>
                <a:gd name="T8" fmla="*/ 1044 w 2032"/>
                <a:gd name="T9" fmla="*/ 660 h 1700"/>
                <a:gd name="T10" fmla="*/ 1124 w 2032"/>
                <a:gd name="T11" fmla="*/ 780 h 1700"/>
                <a:gd name="T12" fmla="*/ 1164 w 2032"/>
                <a:gd name="T13" fmla="*/ 840 h 1700"/>
                <a:gd name="T14" fmla="*/ 1244 w 2032"/>
                <a:gd name="T15" fmla="*/ 1040 h 1700"/>
                <a:gd name="T16" fmla="*/ 1324 w 2032"/>
                <a:gd name="T17" fmla="*/ 1080 h 1700"/>
                <a:gd name="T18" fmla="*/ 1484 w 2032"/>
                <a:gd name="T19" fmla="*/ 1340 h 1700"/>
                <a:gd name="T20" fmla="*/ 1584 w 2032"/>
                <a:gd name="T21" fmla="*/ 1560 h 1700"/>
                <a:gd name="T22" fmla="*/ 1604 w 2032"/>
                <a:gd name="T23" fmla="*/ 1620 h 1700"/>
                <a:gd name="T24" fmla="*/ 1664 w 2032"/>
                <a:gd name="T25" fmla="*/ 1640 h 1700"/>
                <a:gd name="T26" fmla="*/ 1724 w 2032"/>
                <a:gd name="T27" fmla="*/ 1700 h 1700"/>
                <a:gd name="T28" fmla="*/ 1864 w 2032"/>
                <a:gd name="T29" fmla="*/ 1700 h 1700"/>
                <a:gd name="T30" fmla="*/ 2004 w 2032"/>
                <a:gd name="T31" fmla="*/ 1660 h 1700"/>
                <a:gd name="T32" fmla="*/ 2024 w 2032"/>
                <a:gd name="T33" fmla="*/ 1600 h 1700"/>
                <a:gd name="T34" fmla="*/ 1964 w 2032"/>
                <a:gd name="T35" fmla="*/ 1560 h 1700"/>
                <a:gd name="T36" fmla="*/ 1884 w 2032"/>
                <a:gd name="T37" fmla="*/ 1440 h 1700"/>
                <a:gd name="T38" fmla="*/ 1804 w 2032"/>
                <a:gd name="T39" fmla="*/ 1320 h 1700"/>
                <a:gd name="T40" fmla="*/ 1764 w 2032"/>
                <a:gd name="T41" fmla="*/ 1200 h 1700"/>
                <a:gd name="T42" fmla="*/ 1704 w 2032"/>
                <a:gd name="T43" fmla="*/ 1080 h 1700"/>
                <a:gd name="T44" fmla="*/ 1684 w 2032"/>
                <a:gd name="T45" fmla="*/ 1020 h 1700"/>
                <a:gd name="T46" fmla="*/ 1624 w 2032"/>
                <a:gd name="T47" fmla="*/ 980 h 1700"/>
                <a:gd name="T48" fmla="*/ 1484 w 2032"/>
                <a:gd name="T49" fmla="*/ 800 h 1700"/>
                <a:gd name="T50" fmla="*/ 1464 w 2032"/>
                <a:gd name="T51" fmla="*/ 740 h 1700"/>
                <a:gd name="T52" fmla="*/ 1324 w 2032"/>
                <a:gd name="T53" fmla="*/ 720 h 1700"/>
                <a:gd name="T54" fmla="*/ 1084 w 2032"/>
                <a:gd name="T55" fmla="*/ 560 h 1700"/>
                <a:gd name="T56" fmla="*/ 924 w 2032"/>
                <a:gd name="T57" fmla="*/ 420 h 1700"/>
                <a:gd name="T58" fmla="*/ 804 w 2032"/>
                <a:gd name="T59" fmla="*/ 340 h 1700"/>
                <a:gd name="T60" fmla="*/ 644 w 2032"/>
                <a:gd name="T61" fmla="*/ 180 h 1700"/>
                <a:gd name="T62" fmla="*/ 584 w 2032"/>
                <a:gd name="T63" fmla="*/ 120 h 1700"/>
                <a:gd name="T64" fmla="*/ 404 w 2032"/>
                <a:gd name="T65" fmla="*/ 100 h 1700"/>
                <a:gd name="T66" fmla="*/ 84 w 2032"/>
                <a:gd name="T67" fmla="*/ 0 h 1700"/>
                <a:gd name="T68" fmla="*/ 4 w 2032"/>
                <a:gd name="T69" fmla="*/ 20 h 17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2"/>
                <a:gd name="T106" fmla="*/ 0 h 1700"/>
                <a:gd name="T107" fmla="*/ 2032 w 2032"/>
                <a:gd name="T108" fmla="*/ 1700 h 17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2" h="1700">
                  <a:moveTo>
                    <a:pt x="4" y="20"/>
                  </a:moveTo>
                  <a:cubicBezTo>
                    <a:pt x="11" y="60"/>
                    <a:pt x="0" y="108"/>
                    <a:pt x="24" y="140"/>
                  </a:cubicBezTo>
                  <a:cubicBezTo>
                    <a:pt x="64" y="193"/>
                    <a:pt x="131" y="220"/>
                    <a:pt x="184" y="260"/>
                  </a:cubicBezTo>
                  <a:cubicBezTo>
                    <a:pt x="353" y="387"/>
                    <a:pt x="540" y="489"/>
                    <a:pt x="744" y="540"/>
                  </a:cubicBezTo>
                  <a:cubicBezTo>
                    <a:pt x="835" y="600"/>
                    <a:pt x="945" y="610"/>
                    <a:pt x="1044" y="660"/>
                  </a:cubicBezTo>
                  <a:cubicBezTo>
                    <a:pt x="1071" y="700"/>
                    <a:pt x="1097" y="740"/>
                    <a:pt x="1124" y="780"/>
                  </a:cubicBezTo>
                  <a:cubicBezTo>
                    <a:pt x="1137" y="800"/>
                    <a:pt x="1164" y="840"/>
                    <a:pt x="1164" y="840"/>
                  </a:cubicBezTo>
                  <a:cubicBezTo>
                    <a:pt x="1179" y="901"/>
                    <a:pt x="1191" y="996"/>
                    <a:pt x="1244" y="1040"/>
                  </a:cubicBezTo>
                  <a:cubicBezTo>
                    <a:pt x="1267" y="1059"/>
                    <a:pt x="1297" y="1067"/>
                    <a:pt x="1324" y="1080"/>
                  </a:cubicBezTo>
                  <a:cubicBezTo>
                    <a:pt x="1357" y="1179"/>
                    <a:pt x="1426" y="1254"/>
                    <a:pt x="1484" y="1340"/>
                  </a:cubicBezTo>
                  <a:cubicBezTo>
                    <a:pt x="1508" y="1437"/>
                    <a:pt x="1523" y="1479"/>
                    <a:pt x="1584" y="1560"/>
                  </a:cubicBezTo>
                  <a:cubicBezTo>
                    <a:pt x="1591" y="1580"/>
                    <a:pt x="1589" y="1605"/>
                    <a:pt x="1604" y="1620"/>
                  </a:cubicBezTo>
                  <a:cubicBezTo>
                    <a:pt x="1619" y="1635"/>
                    <a:pt x="1646" y="1628"/>
                    <a:pt x="1664" y="1640"/>
                  </a:cubicBezTo>
                  <a:cubicBezTo>
                    <a:pt x="1688" y="1656"/>
                    <a:pt x="1704" y="1680"/>
                    <a:pt x="1724" y="1700"/>
                  </a:cubicBezTo>
                  <a:cubicBezTo>
                    <a:pt x="1974" y="1637"/>
                    <a:pt x="1663" y="1700"/>
                    <a:pt x="1864" y="1700"/>
                  </a:cubicBezTo>
                  <a:cubicBezTo>
                    <a:pt x="1889" y="1700"/>
                    <a:pt x="1976" y="1669"/>
                    <a:pt x="2004" y="1660"/>
                  </a:cubicBezTo>
                  <a:cubicBezTo>
                    <a:pt x="2011" y="1640"/>
                    <a:pt x="2032" y="1620"/>
                    <a:pt x="2024" y="1600"/>
                  </a:cubicBezTo>
                  <a:cubicBezTo>
                    <a:pt x="2015" y="1578"/>
                    <a:pt x="1980" y="1578"/>
                    <a:pt x="1964" y="1560"/>
                  </a:cubicBezTo>
                  <a:cubicBezTo>
                    <a:pt x="1932" y="1524"/>
                    <a:pt x="1911" y="1480"/>
                    <a:pt x="1884" y="1440"/>
                  </a:cubicBezTo>
                  <a:cubicBezTo>
                    <a:pt x="1857" y="1400"/>
                    <a:pt x="1831" y="1360"/>
                    <a:pt x="1804" y="1320"/>
                  </a:cubicBezTo>
                  <a:cubicBezTo>
                    <a:pt x="1781" y="1285"/>
                    <a:pt x="1777" y="1240"/>
                    <a:pt x="1764" y="1200"/>
                  </a:cubicBezTo>
                  <a:cubicBezTo>
                    <a:pt x="1714" y="1049"/>
                    <a:pt x="1782" y="1235"/>
                    <a:pt x="1704" y="1080"/>
                  </a:cubicBezTo>
                  <a:cubicBezTo>
                    <a:pt x="1695" y="1061"/>
                    <a:pt x="1697" y="1036"/>
                    <a:pt x="1684" y="1020"/>
                  </a:cubicBezTo>
                  <a:cubicBezTo>
                    <a:pt x="1669" y="1001"/>
                    <a:pt x="1644" y="993"/>
                    <a:pt x="1624" y="980"/>
                  </a:cubicBezTo>
                  <a:cubicBezTo>
                    <a:pt x="1528" y="836"/>
                    <a:pt x="1578" y="894"/>
                    <a:pt x="1484" y="800"/>
                  </a:cubicBezTo>
                  <a:cubicBezTo>
                    <a:pt x="1477" y="780"/>
                    <a:pt x="1483" y="749"/>
                    <a:pt x="1464" y="740"/>
                  </a:cubicBezTo>
                  <a:cubicBezTo>
                    <a:pt x="1422" y="719"/>
                    <a:pt x="1368" y="737"/>
                    <a:pt x="1324" y="720"/>
                  </a:cubicBezTo>
                  <a:cubicBezTo>
                    <a:pt x="1214" y="678"/>
                    <a:pt x="1191" y="596"/>
                    <a:pt x="1084" y="560"/>
                  </a:cubicBezTo>
                  <a:cubicBezTo>
                    <a:pt x="971" y="390"/>
                    <a:pt x="1157" y="653"/>
                    <a:pt x="924" y="420"/>
                  </a:cubicBezTo>
                  <a:cubicBezTo>
                    <a:pt x="849" y="345"/>
                    <a:pt x="891" y="369"/>
                    <a:pt x="804" y="340"/>
                  </a:cubicBezTo>
                  <a:cubicBezTo>
                    <a:pt x="757" y="269"/>
                    <a:pt x="708" y="233"/>
                    <a:pt x="644" y="180"/>
                  </a:cubicBezTo>
                  <a:cubicBezTo>
                    <a:pt x="622" y="162"/>
                    <a:pt x="611" y="129"/>
                    <a:pt x="584" y="120"/>
                  </a:cubicBezTo>
                  <a:cubicBezTo>
                    <a:pt x="527" y="101"/>
                    <a:pt x="464" y="107"/>
                    <a:pt x="404" y="100"/>
                  </a:cubicBezTo>
                  <a:cubicBezTo>
                    <a:pt x="297" y="64"/>
                    <a:pt x="193" y="27"/>
                    <a:pt x="84" y="0"/>
                  </a:cubicBezTo>
                  <a:cubicBezTo>
                    <a:pt x="34" y="76"/>
                    <a:pt x="61" y="77"/>
                    <a:pt x="4" y="2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78" name="Line 32"/>
            <p:cNvSpPr>
              <a:spLocks noChangeShapeType="1"/>
            </p:cNvSpPr>
            <p:nvPr/>
          </p:nvSpPr>
          <p:spPr bwMode="auto">
            <a:xfrm>
              <a:off x="13317" y="1711"/>
              <a:ext cx="1" cy="324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79" name="Text Box 33"/>
            <p:cNvSpPr txBox="1">
              <a:spLocks noChangeArrowheads="1"/>
            </p:cNvSpPr>
            <p:nvPr/>
          </p:nvSpPr>
          <p:spPr bwMode="auto">
            <a:xfrm>
              <a:off x="13677" y="4318"/>
              <a:ext cx="18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cutoff line</a:t>
              </a:r>
              <a:endPara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80" name="Line 34"/>
            <p:cNvSpPr>
              <a:spLocks noChangeShapeType="1"/>
            </p:cNvSpPr>
            <p:nvPr/>
          </p:nvSpPr>
          <p:spPr bwMode="auto">
            <a:xfrm>
              <a:off x="8997" y="1797"/>
              <a:ext cx="0" cy="3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81" name="Text Box 35"/>
            <p:cNvSpPr txBox="1">
              <a:spLocks noChangeArrowheads="1"/>
            </p:cNvSpPr>
            <p:nvPr/>
          </p:nvSpPr>
          <p:spPr bwMode="auto">
            <a:xfrm>
              <a:off x="13933" y="2271"/>
              <a:ext cx="1254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</a:rPr>
                <a:t>noise </a:t>
              </a:r>
              <a:endPara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282" name="Line 36"/>
            <p:cNvSpPr>
              <a:spLocks noChangeShapeType="1"/>
            </p:cNvSpPr>
            <p:nvPr/>
          </p:nvSpPr>
          <p:spPr bwMode="auto">
            <a:xfrm flipV="1">
              <a:off x="11697" y="3871"/>
              <a:ext cx="3600" cy="1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aphicFrame>
        <p:nvGraphicFramePr>
          <p:cNvPr id="10249" name="Object 37"/>
          <p:cNvGraphicFramePr>
            <a:graphicFrameLocks noChangeAspect="1"/>
          </p:cNvGraphicFramePr>
          <p:nvPr/>
        </p:nvGraphicFramePr>
        <p:xfrm>
          <a:off x="5795963" y="884238"/>
          <a:ext cx="2943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" name="Equation" r:id="rId10" imgW="2946400" imgH="381000" progId="Equation.DSMT4">
                  <p:embed/>
                </p:oleObj>
              </mc:Choice>
              <mc:Fallback>
                <p:oleObj name="Equation" r:id="rId10" imgW="2946400" imgH="3810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884238"/>
                        <a:ext cx="29432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38"/>
          <p:cNvSpPr txBox="1">
            <a:spLocks noChangeArrowheads="1"/>
          </p:cNvSpPr>
          <p:nvPr/>
        </p:nvSpPr>
        <p:spPr bwMode="auto">
          <a:xfrm>
            <a:off x="4932363" y="836613"/>
            <a:ext cx="1081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比較：</a:t>
            </a:r>
          </a:p>
        </p:txBody>
      </p:sp>
      <p:sp>
        <p:nvSpPr>
          <p:cNvPr id="10251" name="Text Box 29"/>
          <p:cNvSpPr txBox="1">
            <a:spLocks noChangeArrowheads="1"/>
          </p:cNvSpPr>
          <p:nvPr/>
        </p:nvSpPr>
        <p:spPr bwMode="auto">
          <a:xfrm>
            <a:off x="7192963" y="2909888"/>
            <a:ext cx="4318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endParaRPr lang="en-US" altLang="zh-TW" sz="2000" i="1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3" name="弧形 42"/>
          <p:cNvSpPr/>
          <p:nvPr/>
        </p:nvSpPr>
        <p:spPr bwMode="auto">
          <a:xfrm flipH="1">
            <a:off x="7192963" y="3141663"/>
            <a:ext cx="704850" cy="539750"/>
          </a:xfrm>
          <a:prstGeom prst="arc">
            <a:avLst/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44" name="弧形 43"/>
          <p:cNvSpPr>
            <a:spLocks noChangeAspect="1"/>
          </p:cNvSpPr>
          <p:nvPr/>
        </p:nvSpPr>
        <p:spPr bwMode="auto">
          <a:xfrm flipH="1">
            <a:off x="7221538" y="3197225"/>
            <a:ext cx="647700" cy="466725"/>
          </a:xfrm>
          <a:prstGeom prst="arc">
            <a:avLst/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084C57-9B17-45A9-9B5D-05F45A25E7F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828850" y="2822802"/>
            <a:ext cx="221455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): Step function 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61558" y="3785037"/>
            <a:ext cx="489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(1)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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由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cutoff line </a:t>
            </a:r>
            <a:r>
              <a:rPr lang="zh-TW" altLang="en-US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和 </a:t>
            </a:r>
            <a:r>
              <a:rPr lang="en-US" altLang="zh-TW" sz="20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-axis </a:t>
            </a:r>
            <a:r>
              <a:rPr lang="zh-TW" altLang="en-US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的夾角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決定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565141" y="4360588"/>
            <a:ext cx="489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(2) </a:t>
            </a:r>
            <a:r>
              <a:rPr lang="en-US" altLang="zh-TW" sz="20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u</a:t>
            </a:r>
            <a:r>
              <a:rPr lang="en-US" altLang="zh-TW" sz="20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等於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cutoff line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距離原點的</a:t>
            </a:r>
            <a:r>
              <a:rPr lang="zh-TW" altLang="en-US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距離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899592" y="4881542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注意正負號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185404"/>
              </p:ext>
            </p:extLst>
          </p:nvPr>
        </p:nvGraphicFramePr>
        <p:xfrm>
          <a:off x="1460500" y="545886"/>
          <a:ext cx="311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7" name="Equation" r:id="rId3" imgW="3111480" imgH="457200" progId="Equation.DSMT4">
                  <p:embed/>
                </p:oleObj>
              </mc:Choice>
              <mc:Fallback>
                <p:oleObj name="Equation" r:id="rId3" imgW="3111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0500" y="545886"/>
                        <a:ext cx="3111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接點 3"/>
          <p:cNvCxnSpPr/>
          <p:nvPr/>
        </p:nvCxnSpPr>
        <p:spPr>
          <a:xfrm>
            <a:off x="6418853" y="3484964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7211115" y="3125737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7210941" y="3125737"/>
            <a:ext cx="174" cy="359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043403" y="3418896"/>
            <a:ext cx="37932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0 </a:t>
            </a:r>
          </a:p>
        </p:txBody>
      </p:sp>
      <p:graphicFrame>
        <p:nvGraphicFramePr>
          <p:cNvPr id="16" name="物件 15">
            <a:extLst>
              <a:ext uri="{FF2B5EF4-FFF2-40B4-BE49-F238E27FC236}">
                <a16:creationId xmlns:a16="http://schemas.microsoft.com/office/drawing/2014/main" id="{F901C95E-32C2-4929-BDDD-47FC4AC56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60881"/>
              </p:ext>
            </p:extLst>
          </p:nvPr>
        </p:nvGraphicFramePr>
        <p:xfrm>
          <a:off x="1187847" y="1182473"/>
          <a:ext cx="1981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" name="Equation" r:id="rId5" imgW="1981080" imgH="380880" progId="Equation.DSMT4">
                  <p:embed/>
                </p:oleObj>
              </mc:Choice>
              <mc:Fallback>
                <p:oleObj name="Equation" r:id="rId5" imgW="1981080" imgH="380880" progId="Equation.DSMT4">
                  <p:embed/>
                  <p:pic>
                    <p:nvPicPr>
                      <p:cNvPr id="2" name="物件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847" y="1182473"/>
                        <a:ext cx="1981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6">
            <a:extLst>
              <a:ext uri="{FF2B5EF4-FFF2-40B4-BE49-F238E27FC236}">
                <a16:creationId xmlns:a16="http://schemas.microsoft.com/office/drawing/2014/main" id="{A270FDC9-FE1E-43F2-B05C-1BAFCFF56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49" y="1148238"/>
            <a:ext cx="48937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If</a:t>
            </a:r>
          </a:p>
        </p:txBody>
      </p:sp>
      <p:graphicFrame>
        <p:nvGraphicFramePr>
          <p:cNvPr id="18" name="物件 17">
            <a:extLst>
              <a:ext uri="{FF2B5EF4-FFF2-40B4-BE49-F238E27FC236}">
                <a16:creationId xmlns:a16="http://schemas.microsoft.com/office/drawing/2014/main" id="{A6685398-135C-4C6B-961D-4E44CF3AE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222764"/>
              </p:ext>
            </p:extLst>
          </p:nvPr>
        </p:nvGraphicFramePr>
        <p:xfrm>
          <a:off x="3734970" y="1040475"/>
          <a:ext cx="198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" name="Equation" r:id="rId7" imgW="1981080" imgH="736560" progId="Equation.DSMT4">
                  <p:embed/>
                </p:oleObj>
              </mc:Choice>
              <mc:Fallback>
                <p:oleObj name="Equation" r:id="rId7" imgW="1981080" imgH="736560" progId="Equation.DSMT4">
                  <p:embed/>
                  <p:pic>
                    <p:nvPicPr>
                      <p:cNvPr id="16" name="物件 15">
                        <a:extLst>
                          <a:ext uri="{FF2B5EF4-FFF2-40B4-BE49-F238E27FC236}">
                            <a16:creationId xmlns:a16="http://schemas.microsoft.com/office/drawing/2014/main" id="{F901C95E-32C2-4929-BDDD-47FC4AC56A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4970" y="1040475"/>
                        <a:ext cx="1981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6">
            <a:extLst>
              <a:ext uri="{FF2B5EF4-FFF2-40B4-BE49-F238E27FC236}">
                <a16:creationId xmlns:a16="http://schemas.microsoft.com/office/drawing/2014/main" id="{BC35ACAE-E445-463E-B112-A3615DB8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21" y="2115466"/>
            <a:ext cx="48937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If</a:t>
            </a:r>
          </a:p>
        </p:txBody>
      </p:sp>
      <p:graphicFrame>
        <p:nvGraphicFramePr>
          <p:cNvPr id="20" name="物件 19">
            <a:extLst>
              <a:ext uri="{FF2B5EF4-FFF2-40B4-BE49-F238E27FC236}">
                <a16:creationId xmlns:a16="http://schemas.microsoft.com/office/drawing/2014/main" id="{5634EFAA-204C-4ACC-ADF9-F5F18A1B3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378932"/>
              </p:ext>
            </p:extLst>
          </p:nvPr>
        </p:nvGraphicFramePr>
        <p:xfrm>
          <a:off x="1180683" y="2115466"/>
          <a:ext cx="1828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0" name="Equation" r:id="rId9" imgW="1828800" imgH="380880" progId="Equation.DSMT4">
                  <p:embed/>
                </p:oleObj>
              </mc:Choice>
              <mc:Fallback>
                <p:oleObj name="Equation" r:id="rId9" imgW="1828800" imgH="380880" progId="Equation.DSMT4">
                  <p:embed/>
                  <p:pic>
                    <p:nvPicPr>
                      <p:cNvPr id="16" name="物件 15">
                        <a:extLst>
                          <a:ext uri="{FF2B5EF4-FFF2-40B4-BE49-F238E27FC236}">
                            <a16:creationId xmlns:a16="http://schemas.microsoft.com/office/drawing/2014/main" id="{F901C95E-32C2-4929-BDDD-47FC4AC56A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0683" y="2115466"/>
                        <a:ext cx="1828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>
            <a:extLst>
              <a:ext uri="{FF2B5EF4-FFF2-40B4-BE49-F238E27FC236}">
                <a16:creationId xmlns:a16="http://schemas.microsoft.com/office/drawing/2014/main" id="{3029C950-3238-4768-B225-CAAB90E05C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634190"/>
              </p:ext>
            </p:extLst>
          </p:nvPr>
        </p:nvGraphicFramePr>
        <p:xfrm>
          <a:off x="3285708" y="1939489"/>
          <a:ext cx="198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1" name="Equation" r:id="rId11" imgW="1981080" imgH="736560" progId="Equation.DSMT4">
                  <p:embed/>
                </p:oleObj>
              </mc:Choice>
              <mc:Fallback>
                <p:oleObj name="Equation" r:id="rId11" imgW="1981080" imgH="736560" progId="Equation.DSMT4">
                  <p:embed/>
                  <p:pic>
                    <p:nvPicPr>
                      <p:cNvPr id="18" name="物件 17">
                        <a:extLst>
                          <a:ext uri="{FF2B5EF4-FFF2-40B4-BE49-F238E27FC236}">
                            <a16:creationId xmlns:a16="http://schemas.microsoft.com/office/drawing/2014/main" id="{A6685398-135C-4C6B-961D-4E44CF3AE9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85708" y="1939489"/>
                        <a:ext cx="1981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E479F4-9D8C-4425-AC88-1E5A51B43607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68313" y="333375"/>
            <a:ext cx="82073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	Effect of the filter designed by the fractional Fourier transform (FRFT):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Placing a cutoff line in the direction of (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sin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, cos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000">
                <a:latin typeface="Times New Roman" panose="02020603050405020304" pitchFamily="18" charset="0"/>
              </a:rPr>
              <a:t>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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= 0          	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t> = 0.15</a:t>
            </a:r>
            <a:r>
              <a:rPr lang="en-US" altLang="zh-TW" sz="2000" i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    	 </a:t>
            </a:r>
            <a:r>
              <a:rPr lang="en-US" altLang="zh-TW" sz="2000" i="1">
                <a:solidFill>
                  <a:srgbClr val="99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zh-TW" sz="2000">
                <a:solidFill>
                  <a:srgbClr val="993300"/>
                </a:solidFill>
                <a:latin typeface="Times New Roman" panose="02020603050405020304" pitchFamily="18" charset="0"/>
              </a:rPr>
              <a:t> = 0.35</a:t>
            </a:r>
            <a:r>
              <a:rPr lang="en-US" altLang="zh-TW" sz="2000" i="1">
                <a:solidFill>
                  <a:srgbClr val="99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       	    </a:t>
            </a:r>
            <a:r>
              <a:rPr lang="en-US" altLang="zh-TW" sz="2000" i="1">
                <a:solidFill>
                  <a:srgbClr val="FF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zh-TW" sz="2000">
                <a:solidFill>
                  <a:srgbClr val="FF00FF"/>
                </a:solidFill>
                <a:latin typeface="Times New Roman" panose="02020603050405020304" pitchFamily="18" charset="0"/>
              </a:rPr>
              <a:t> = 0.5</a:t>
            </a:r>
            <a:r>
              <a:rPr lang="en-US" altLang="zh-TW" sz="2000" i="1">
                <a:solidFill>
                  <a:srgbClr val="FF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zh-TW" sz="20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 </a:t>
            </a: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(time domain)                                			      </a:t>
            </a:r>
            <a:r>
              <a:rPr lang="en-US" altLang="zh-TW" sz="2000">
                <a:solidFill>
                  <a:srgbClr val="FF00FF"/>
                </a:solidFill>
                <a:latin typeface="Times New Roman" panose="02020603050405020304" pitchFamily="18" charset="0"/>
              </a:rPr>
              <a:t>(FT)</a:t>
            </a:r>
            <a:r>
              <a:rPr lang="en-US" altLang="zh-TW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 flipV="1">
            <a:off x="1258888" y="2205038"/>
            <a:ext cx="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 rot="17820000" flipV="1">
            <a:off x="4834732" y="2216944"/>
            <a:ext cx="0" cy="1671637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 rot="19980000" flipV="1">
            <a:off x="3132138" y="2205038"/>
            <a:ext cx="0" cy="1600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 rot="-3780000">
            <a:off x="6688931" y="2177257"/>
            <a:ext cx="809625" cy="15859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9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4814</Words>
  <Application>Microsoft Office PowerPoint</Application>
  <PresentationFormat>如螢幕大小 (4:3)</PresentationFormat>
  <Paragraphs>621</Paragraphs>
  <Slides>65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65</vt:i4>
      </vt:variant>
    </vt:vector>
  </HeadingPairs>
  <TitlesOfParts>
    <vt:vector size="75" baseType="lpstr">
      <vt:lpstr>細明體</vt:lpstr>
      <vt:lpstr>新細明體</vt:lpstr>
      <vt:lpstr>標楷體</vt:lpstr>
      <vt:lpstr>Arial</vt:lpstr>
      <vt:lpstr>Symbol</vt:lpstr>
      <vt:lpstr>Times New Roman</vt:lpstr>
      <vt:lpstr>Wingdings</vt:lpstr>
      <vt:lpstr>19_預設簡報設計</vt:lpstr>
      <vt:lpstr>Equation</vt:lpstr>
      <vt:lpstr>點陣圖影像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Frequency Analysis and Wavelet Transforms  時頻分析與小波轉換</dc:title>
  <dc:creator>DJJ</dc:creator>
  <cp:lastModifiedBy>user</cp:lastModifiedBy>
  <cp:revision>460</cp:revision>
  <dcterms:created xsi:type="dcterms:W3CDTF">2007-09-19T14:57:43Z</dcterms:created>
  <dcterms:modified xsi:type="dcterms:W3CDTF">2024-10-06T10:56:34Z</dcterms:modified>
</cp:coreProperties>
</file>