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7" r:id="rId4"/>
    <p:sldId id="287" r:id="rId5"/>
    <p:sldId id="288" r:id="rId6"/>
    <p:sldId id="271" r:id="rId7"/>
    <p:sldId id="289" r:id="rId8"/>
    <p:sldId id="272" r:id="rId9"/>
    <p:sldId id="303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9" r:id="rId19"/>
    <p:sldId id="298" r:id="rId20"/>
    <p:sldId id="300" r:id="rId21"/>
    <p:sldId id="302" r:id="rId22"/>
    <p:sldId id="269" r:id="rId23"/>
    <p:sldId id="304" r:id="rId24"/>
    <p:sldId id="268" r:id="rId25"/>
    <p:sldId id="270" r:id="rId26"/>
    <p:sldId id="301" r:id="rId2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>
      <p:cViewPr varScale="1">
        <p:scale>
          <a:sx n="78" d="100"/>
          <a:sy n="78" d="100"/>
        </p:scale>
        <p:origin x="806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5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7D49BE-C9E9-4EB2-AACD-4C3A785D6DD2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2023/12/19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4AF2423-AD00-4592-A90E-17FF60C8CF00}" type="datetime1">
              <a:rPr lang="zh-TW" altLang="en-US" smtClean="0"/>
              <a:pPr/>
              <a:t>2023/12/19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555D449-B875-4B8D-8E66-224D27E54C9A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7280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4163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1303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3501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7103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6187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157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3450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8779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0514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412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5109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4164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191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8114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8087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2370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500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040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482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2851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8599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0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155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4513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397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pic>
        <p:nvPicPr>
          <p:cNvPr id="7" name="圖片 6" descr="心電圖線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6A98F6-9978-492C-A0A8-B727D8FF3C71}" type="datetime1">
              <a:rPr lang="zh-TW" altLang="en-US" smtClean="0"/>
              <a:t>2023/12/19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矩形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41045BA-86BE-40CA-B190-BA214BD065AB}" type="datetime1">
              <a:rPr lang="zh-TW" altLang="en-US" smtClean="0"/>
              <a:t>2023/12/19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24F4AD-4BEB-476D-8F0C-9890CEB95328}" type="datetime1">
              <a:rPr lang="zh-TW" altLang="en-US" smtClean="0"/>
              <a:t>2023/12/19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矩形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AB7D9BC-9F44-4AE4-B0A9-218FD4F0646F}" type="datetime1">
              <a:rPr lang="zh-TW" altLang="en-US" smtClean="0"/>
              <a:t>2023/12/19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5A8A6E-36BA-4DCE-8078-7790338E9062}" type="datetime1">
              <a:rPr lang="zh-TW" altLang="en-US" smtClean="0"/>
              <a:t>2023/12/19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D84EF4-97C0-44C4-B1F5-781C618F1557}" type="datetime1">
              <a:rPr lang="zh-TW" altLang="en-US" smtClean="0"/>
              <a:t>2023/12/19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384482-817B-4C5A-8DB3-DA3D7A70672A}" type="datetime1">
              <a:rPr lang="zh-TW" altLang="en-US" smtClean="0"/>
              <a:t>2023/12/19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 descr="矩形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 descr="矩形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 descr="矩形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 descr="矩形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紅色橫條" descr="紅色橫條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8599231-4811-43A9-B98B-DAC198D1B390}" type="datetime1">
              <a:rPr lang="zh-TW" altLang="en-US" smtClean="0"/>
              <a:t>2023/12/19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oisb.2020.07.01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402975" cy="317738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小波轉換期末報告</a:t>
            </a:r>
            <a:br>
              <a:rPr lang="en-US" altLang="zh-TW" sz="3000" dirty="0">
                <a:latin typeface="Arial" panose="020B0604020202020204" pitchFamily="34" charset="0"/>
                <a:ea typeface="Microsoft JhengHei UI" panose="020B0604030504040204" pitchFamily="34" charset="-120"/>
                <a:sym typeface="Arial" panose="020B0604020202020204" pitchFamily="34" charset="0"/>
              </a:rPr>
            </a:br>
            <a:br>
              <a:rPr lang="en-US" altLang="zh-TW" sz="3000" dirty="0">
                <a:latin typeface="Arial" panose="020B0604020202020204" pitchFamily="34" charset="0"/>
                <a:ea typeface="Microsoft JhengHei UI" panose="020B0604030504040204" pitchFamily="34" charset="-120"/>
                <a:sym typeface="Arial" panose="020B0604020202020204" pitchFamily="34" charset="0"/>
              </a:rPr>
            </a:br>
            <a:r>
              <a:rPr lang="en-US" altLang="zh-TW" sz="3000" dirty="0">
                <a:latin typeface="Arial" panose="020B0604020202020204" pitchFamily="34" charset="0"/>
                <a:ea typeface="Microsoft JhengHei UI" panose="020B0604030504040204" pitchFamily="34" charset="-120"/>
                <a:sym typeface="Arial" panose="020B0604020202020204" pitchFamily="34" charset="0"/>
              </a:rPr>
              <a:t>Time and frequency analysis 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for biomedical signals</a:t>
            </a:r>
            <a:endParaRPr lang="zh-TW" altLang="en-US" sz="30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林東毅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Models for nonl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inear-type time–frequency analysis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10</a:t>
            </a:fld>
            <a:endParaRPr lang="zh-TW" altLang="en-US" noProof="0" dirty="0"/>
          </a:p>
        </p:txBody>
      </p:sp>
      <p:sp>
        <p:nvSpPr>
          <p:cNvPr id="9" name="內容預留位置 2">
            <a:extLst>
              <a:ext uri="{FF2B5EF4-FFF2-40B4-BE49-F238E27FC236}">
                <a16:creationId xmlns:a16="http://schemas.microsoft.com/office/drawing/2014/main" id="{717BDAEB-FE81-7FAA-F2E2-2F3F2BE5E35C}"/>
              </a:ext>
            </a:extLst>
          </p:cNvPr>
          <p:cNvSpPr txBox="1">
            <a:spLocks/>
          </p:cNvSpPr>
          <p:nvPr/>
        </p:nvSpPr>
        <p:spPr>
          <a:xfrm>
            <a:off x="238673" y="1756444"/>
            <a:ext cx="5713312" cy="472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The harmonic model : the signal is composed of finite sinusoidal functions with fixed amplitude and frequency.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The adaptive harmonic model (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AHM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): the signal is composed of intrinsic mode type functions with time-varying amplitude and frequency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The adaptive nonharmonic model : With the wave-shape function, the 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AHM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is generalized to the adaptive nonharmonic model (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ANHM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8C545EC-FDBB-9131-E3EE-F5AEB7819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772816"/>
            <a:ext cx="4132919" cy="792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A8C7E0B-FA72-76ED-4299-DEE7F7A8F80C}"/>
                  </a:ext>
                </a:extLst>
              </p:cNvPr>
              <p:cNvSpPr txBox="1"/>
              <p:nvPr/>
            </p:nvSpPr>
            <p:spPr>
              <a:xfrm>
                <a:off x="6308746" y="3087851"/>
                <a:ext cx="4885184" cy="1321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kern="100" smtClean="0"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m:t>𝑌</m:t>
                      </m:r>
                      <m:d>
                        <m:dPr>
                          <m:ctrlPr>
                            <a:rPr lang="zh-TW" altLang="zh-TW" sz="22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altLang="zh-TW" sz="2200" i="1" kern="100"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200" i="1" kern="100"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sz="22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altLang="zh-TW" sz="2200" i="1" kern="100"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altLang="zh-TW" sz="2200" i="1" kern="100"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200" i="1" kern="100"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Calibri" panose="020F0502020204030204" pitchFamily="34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zh-TW" altLang="zh-TW" sz="22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 kern="1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i="1" kern="1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TW" sz="2200" i="1" kern="100"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altLang="zh-TW" sz="2200" i="1" kern="100"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altLang="zh-TW" sz="2200" i="1" kern="100"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Calibri" panose="020F0502020204030204" pitchFamily="34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zh-TW" altLang="zh-TW" sz="22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200" kern="1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sz="22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TW" altLang="zh-TW" sz="22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 kern="100"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Calibri" panose="020F0502020204030204" pitchFamily="34" charset="0"/>
                                        </a:rPr>
                                        <m:t>∅</m:t>
                                      </m:r>
                                    </m:e>
                                    <m:sub>
                                      <m:r>
                                        <a:rPr lang="en-US" altLang="zh-TW" sz="2200" i="1" kern="100"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200" i="1" kern="100"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Calibri" panose="020F0502020204030204" pitchFamily="34" charset="0"/>
                                    </a:rPr>
                                    <m:t>(</m:t>
                                  </m:r>
                                  <m:r>
                                    <a:rPr lang="en-US" altLang="zh-TW" sz="2200" i="1" kern="100"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en-US" altLang="zh-TW" sz="2200" i="1" kern="100"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Calibri" panose="020F0502020204030204" pitchFamily="34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TW" sz="2200" i="1" kern="100"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200" kern="100"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m:t>Φ</m:t>
                      </m:r>
                      <m:r>
                        <a:rPr lang="en-US" altLang="zh-TW" sz="2200" i="1" kern="100"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altLang="zh-TW" sz="2200" i="1" kern="100"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m:t>𝑡</m:t>
                      </m:r>
                      <m:r>
                        <a:rPr lang="en-US" altLang="zh-TW" sz="2200" i="1" kern="100"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zh-TW" altLang="zh-TW" sz="2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A8C7E0B-FA72-76ED-4299-DEE7F7A8F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746" y="3087851"/>
                <a:ext cx="4885184" cy="13212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EF9B6075-5366-B122-2B01-8B086646A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9885" y="4941168"/>
            <a:ext cx="3853050" cy="1044502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2874278A-D443-4999-B57E-BBD30272ACBC}"/>
              </a:ext>
            </a:extLst>
          </p:cNvPr>
          <p:cNvCxnSpPr/>
          <p:nvPr/>
        </p:nvCxnSpPr>
        <p:spPr>
          <a:xfrm>
            <a:off x="8184232" y="3861048"/>
            <a:ext cx="17281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D036D22-7212-62FC-0992-C822AB0408B6}"/>
              </a:ext>
            </a:extLst>
          </p:cNvPr>
          <p:cNvCxnSpPr>
            <a:cxnSpLocks/>
          </p:cNvCxnSpPr>
          <p:nvPr/>
        </p:nvCxnSpPr>
        <p:spPr>
          <a:xfrm>
            <a:off x="8751338" y="5661248"/>
            <a:ext cx="7920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2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Nonl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inear-type time–frequency analysis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11</a:t>
            </a:fld>
            <a:endParaRPr lang="zh-TW" altLang="en-US" noProof="0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5A5AAFDB-B187-5A4E-7581-8A897457DA9F}"/>
              </a:ext>
            </a:extLst>
          </p:cNvPr>
          <p:cNvSpPr txBox="1">
            <a:spLocks/>
          </p:cNvSpPr>
          <p:nvPr/>
        </p:nvSpPr>
        <p:spPr>
          <a:xfrm>
            <a:off x="623392" y="1828443"/>
            <a:ext cx="8628925" cy="4773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Empirical mode decomposition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Decompose the signal into a set of intrinsic mode functions (IMFs)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Based on finding the upper and lower envelopes of the signal and removing the mean of the envelopes iteratively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Advantages: adapt to the local features of the signal, extract the oscillatory components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Limitations: mode mixing, lack of mathematical foundation, and sensitivity to noise</a:t>
            </a:r>
          </a:p>
        </p:txBody>
      </p:sp>
    </p:spTree>
    <p:extLst>
      <p:ext uri="{BB962C8B-B14F-4D97-AF65-F5344CB8AC3E}">
        <p14:creationId xmlns:p14="http://schemas.microsoft.com/office/powerpoint/2010/main" val="211613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Example of 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Empirical mode decomposition (</a:t>
            </a:r>
            <a:r>
              <a:rPr lang="en-US" altLang="zh-TW" sz="36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EMD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)</a:t>
            </a: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12</a:t>
            </a:fld>
            <a:endParaRPr lang="zh-TW" altLang="en-US" noProof="0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5A5AAFDB-B187-5A4E-7581-8A897457DA9F}"/>
              </a:ext>
            </a:extLst>
          </p:cNvPr>
          <p:cNvSpPr txBox="1">
            <a:spLocks/>
          </p:cNvSpPr>
          <p:nvPr/>
        </p:nvSpPr>
        <p:spPr>
          <a:xfrm>
            <a:off x="287169" y="2060832"/>
            <a:ext cx="5256584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The signals contain 6 respiratory cycles of a diaphragmatic 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MMG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signal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The 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MMG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signal was acquired with a Kistler 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8302A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capacitive accelerometer placed on the surface of the thoracic cage.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Low frequency: the respiratory movement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High frequency: the vibratory activity of the muscle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TW" sz="25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5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25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03925F7-1BA7-34A7-DF83-87F98DBC5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47" y="1672352"/>
            <a:ext cx="6011761" cy="480940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8B8D9DE-0A19-53DA-C103-B66C24EE375E}"/>
              </a:ext>
            </a:extLst>
          </p:cNvPr>
          <p:cNvSpPr txBox="1"/>
          <p:nvPr/>
        </p:nvSpPr>
        <p:spPr>
          <a:xfrm>
            <a:off x="5663952" y="639077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Figure 3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Nonl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inear-type time–frequency analysis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13</a:t>
            </a:fld>
            <a:endParaRPr lang="zh-TW" altLang="en-US" noProof="0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5A5AAFDB-B187-5A4E-7581-8A897457DA9F}"/>
              </a:ext>
            </a:extLst>
          </p:cNvPr>
          <p:cNvSpPr txBox="1">
            <a:spLocks/>
          </p:cNvSpPr>
          <p:nvPr/>
        </p:nvSpPr>
        <p:spPr>
          <a:xfrm>
            <a:off x="202047" y="2078922"/>
            <a:ext cx="4498638" cy="3818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Iterative filtering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Main idea: Decompose the signal into a set of intrinsic mode functions (IMFs)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Based on designing </a:t>
            </a:r>
            <a:r>
              <a:rPr lang="en-US" altLang="zh-TW" sz="2500" b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 filter 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that preserves the highest frequency component and removes the lower frequency components iteratively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372B994-9977-2B87-F382-B72C97F91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844824"/>
            <a:ext cx="2962688" cy="75258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14D40F6-7B97-64E9-FD4B-43E969A278A3}"/>
              </a:ext>
            </a:extLst>
          </p:cNvPr>
          <p:cNvSpPr txBox="1"/>
          <p:nvPr/>
        </p:nvSpPr>
        <p:spPr>
          <a:xfrm>
            <a:off x="5159896" y="204380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EC77871-2040-2066-3331-A147FA0C612B}"/>
                  </a:ext>
                </a:extLst>
              </p:cNvPr>
              <p:cNvSpPr txBox="1"/>
              <p:nvPr/>
            </p:nvSpPr>
            <p:spPr>
              <a:xfrm>
                <a:off x="9240308" y="1650404"/>
                <a:ext cx="25202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h(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𝜏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can be </a:t>
                </a:r>
                <a:r>
                  <a:rPr lang="en-US" altLang="zh-TW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LPF</a:t>
                </a:r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extract the low frequency characteristic of signal g(t)  </a:t>
                </a:r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EC77871-2040-2066-3331-A147FA0C6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308" y="1650404"/>
                <a:ext cx="2520278" cy="1200329"/>
              </a:xfrm>
              <a:prstGeom prst="rect">
                <a:avLst/>
              </a:prstGeom>
              <a:blipFill>
                <a:blip r:embed="rId6"/>
                <a:stretch>
                  <a:fillRect l="-2179" t="-3046" b="-71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8D951934-D3D3-3F0E-2640-AC008549A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283" y="2993461"/>
            <a:ext cx="2798090" cy="46258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CE55397C-8F6B-916B-D234-F6672BFBC4D5}"/>
              </a:ext>
            </a:extLst>
          </p:cNvPr>
          <p:cNvSpPr txBox="1"/>
          <p:nvPr/>
        </p:nvSpPr>
        <p:spPr>
          <a:xfrm>
            <a:off x="5231904" y="306339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2B42C65-1F34-136C-EC3D-574A3A9DD20C}"/>
              </a:ext>
            </a:extLst>
          </p:cNvPr>
          <p:cNvSpPr txBox="1"/>
          <p:nvPr/>
        </p:nvSpPr>
        <p:spPr>
          <a:xfrm>
            <a:off x="9188690" y="2924929"/>
            <a:ext cx="2798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captures the fluctuation part from g(t)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88EB7940-CE62-7A97-7E34-C60B65041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6947" y="3920394"/>
            <a:ext cx="2798090" cy="47445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024C21B9-BFC3-0810-EA4B-114750DACE12}"/>
              </a:ext>
            </a:extLst>
          </p:cNvPr>
          <p:cNvSpPr txBox="1"/>
          <p:nvPr/>
        </p:nvSpPr>
        <p:spPr>
          <a:xfrm>
            <a:off x="5303912" y="3967811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912DD6E-4888-45D5-4FA5-3BFB2BCFD26A}"/>
              </a:ext>
            </a:extLst>
          </p:cNvPr>
          <p:cNvSpPr txBox="1"/>
          <p:nvPr/>
        </p:nvSpPr>
        <p:spPr>
          <a:xfrm>
            <a:off x="9188689" y="3844700"/>
            <a:ext cx="27980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We get </a:t>
            </a:r>
            <a:r>
              <a:rPr lang="en-US" altLang="zh-TW" dirty="0" err="1">
                <a:latin typeface="Calibri" panose="020F0502020204030204" pitchFamily="34" charset="0"/>
                <a:cs typeface="Calibri" panose="020F0502020204030204" pitchFamily="34" charset="0"/>
              </a:rPr>
              <a:t>IMF1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US" altLang="zh-TW" dirty="0" err="1">
                <a:latin typeface="Calibri" panose="020F0502020204030204" pitchFamily="34" charset="0"/>
                <a:cs typeface="Calibri" panose="020F0502020204030204" pitchFamily="34" charset="0"/>
              </a:rPr>
              <a:t>M1</a:t>
            </a:r>
            <a:b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The highest frequency component of g(t)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5AB7E5E-7A38-3C4F-0867-CD7CAD5557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6493" y="4903627"/>
            <a:ext cx="2671950" cy="474459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0CADCD62-8534-24F7-F235-27D78913AA22}"/>
              </a:ext>
            </a:extLst>
          </p:cNvPr>
          <p:cNvSpPr txBox="1"/>
          <p:nvPr/>
        </p:nvSpPr>
        <p:spPr>
          <a:xfrm>
            <a:off x="5327330" y="497683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Step 4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9D96472-47A3-0C9D-F0FE-FEF6D5A1136B}"/>
              </a:ext>
            </a:extLst>
          </p:cNvPr>
          <p:cNvSpPr txBox="1"/>
          <p:nvPr/>
        </p:nvSpPr>
        <p:spPr>
          <a:xfrm>
            <a:off x="9188689" y="4916421"/>
            <a:ext cx="27980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Let the remainder to be calculated again from step 1 to step 3, and we get </a:t>
            </a:r>
            <a:r>
              <a:rPr lang="en-US" altLang="zh-TW" dirty="0" err="1">
                <a:latin typeface="Calibri" panose="020F0502020204030204" pitchFamily="34" charset="0"/>
                <a:cs typeface="Calibri" panose="020F0502020204030204" pitchFamily="34" charset="0"/>
              </a:rPr>
              <a:t>IMF2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箭號: 弧形左彎 28">
            <a:extLst>
              <a:ext uri="{FF2B5EF4-FFF2-40B4-BE49-F238E27FC236}">
                <a16:creationId xmlns:a16="http://schemas.microsoft.com/office/drawing/2014/main" id="{3475C04C-F3D1-660A-FB37-88B81DBEB8E6}"/>
              </a:ext>
            </a:extLst>
          </p:cNvPr>
          <p:cNvSpPr/>
          <p:nvPr/>
        </p:nvSpPr>
        <p:spPr>
          <a:xfrm rot="10800000">
            <a:off x="4710099" y="2382359"/>
            <a:ext cx="483434" cy="2796746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3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Iterative filtering (IF)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14</a:t>
            </a:fld>
            <a:endParaRPr lang="zh-TW" altLang="en-US" noProof="0" dirty="0"/>
          </a:p>
        </p:txBody>
      </p:sp>
      <p:sp>
        <p:nvSpPr>
          <p:cNvPr id="5" name="內容預留位置 2">
            <a:extLst>
              <a:ext uri="{FF2B5EF4-FFF2-40B4-BE49-F238E27FC236}">
                <a16:creationId xmlns:a16="http://schemas.microsoft.com/office/drawing/2014/main" id="{A796B419-AA8D-631A-CDC6-24020064AC1E}"/>
              </a:ext>
            </a:extLst>
          </p:cNvPr>
          <p:cNvSpPr txBox="1">
            <a:spLocks/>
          </p:cNvSpPr>
          <p:nvPr/>
        </p:nvSpPr>
        <p:spPr>
          <a:xfrm>
            <a:off x="335360" y="1767632"/>
            <a:ext cx="11377264" cy="470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Advantages:</a:t>
            </a:r>
          </a:p>
          <a:p>
            <a:pPr marL="696913" indent="-34290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IF is effective in analyzing signals with non-stationary and nonlinear components.</a:t>
            </a:r>
          </a:p>
          <a:p>
            <a:pPr marL="696913" indent="-34290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IF is a model-based method that allows for the incorporation of prior knowledge about the signal.</a:t>
            </a:r>
          </a:p>
          <a:p>
            <a:pPr marL="696913" indent="-34290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IF can be used as dynamic and adaptive analysis of the signal.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Limitations:</a:t>
            </a:r>
          </a:p>
          <a:p>
            <a:pPr indent="40005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Computational complexity may be large.</a:t>
            </a:r>
          </a:p>
          <a:p>
            <a:pPr indent="40005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The performance of IF may be sensitive to the choice of parameters and initial conditions. → May not user-friendly.</a:t>
            </a:r>
          </a:p>
          <a:p>
            <a:pPr indent="400050"/>
            <a:endParaRPr lang="en-US" altLang="zh-TW" sz="25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0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kern="1200" dirty="0">
                <a:latin typeface="Calibri" panose="020F0502020204030204" pitchFamily="34" charset="0"/>
                <a:cs typeface="Calibri" panose="020F0502020204030204" pitchFamily="34" charset="0"/>
              </a:rPr>
              <a:t>Example of Iterative filtering (IF)</a:t>
            </a:r>
          </a:p>
        </p:txBody>
      </p:sp>
      <p:sp>
        <p:nvSpPr>
          <p:cNvPr id="5" name="內容預留位置 2">
            <a:extLst>
              <a:ext uri="{FF2B5EF4-FFF2-40B4-BE49-F238E27FC236}">
                <a16:creationId xmlns:a16="http://schemas.microsoft.com/office/drawing/2014/main" id="{A796B419-AA8D-631A-CDC6-24020064AC1E}"/>
              </a:ext>
            </a:extLst>
          </p:cNvPr>
          <p:cNvSpPr txBox="1">
            <a:spLocks/>
          </p:cNvSpPr>
          <p:nvPr/>
        </p:nvSpPr>
        <p:spPr>
          <a:xfrm>
            <a:off x="335360" y="1889930"/>
            <a:ext cx="4800600" cy="457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</a:rPr>
              <a:t>Goal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</a:rPr>
              <a:t> Present a method for automatic classification of sleep stages from EEG signals.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</a:rPr>
              <a:t> Study the features extracted from the amplitude envelope and instantaneous frequency functions of the modes obtained using iterative filtering method for classification of sleep stages.</a:t>
            </a:r>
            <a:endParaRPr lang="zh-TW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圖片 5" descr="一張含有 文字, 螢幕擷取畫面, 行, 字型 的圖片&#10;&#10;自動產生的描述">
            <a:extLst>
              <a:ext uri="{FF2B5EF4-FFF2-40B4-BE49-F238E27FC236}">
                <a16:creationId xmlns:a16="http://schemas.microsoft.com/office/drawing/2014/main" id="{1B6A9BCE-5A38-9D19-6DEC-94C63ECF3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993" y="1710069"/>
            <a:ext cx="6411647" cy="4728589"/>
          </a:xfrm>
          <a:prstGeom prst="rect">
            <a:avLst/>
          </a:prstGeom>
          <a:noFill/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6481760"/>
            <a:ext cx="838200" cy="239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1375A4-56A4-47D6-9801-1991572033F7}" type="slidenum">
              <a:rPr lang="en-US" altLang="zh-TW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zh-TW" altLang="en-US" sz="10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F084688-452A-17F6-938A-1A2F3DF096C9}"/>
              </a:ext>
            </a:extLst>
          </p:cNvPr>
          <p:cNvSpPr txBox="1"/>
          <p:nvPr/>
        </p:nvSpPr>
        <p:spPr>
          <a:xfrm>
            <a:off x="5663952" y="639077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Figure 4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3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Nonl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inear-type time–frequency analysis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16</a:t>
            </a:fld>
            <a:endParaRPr lang="zh-TW" altLang="en-US" noProof="0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5A5AAFDB-B187-5A4E-7581-8A897457DA9F}"/>
              </a:ext>
            </a:extLst>
          </p:cNvPr>
          <p:cNvSpPr txBox="1">
            <a:spLocks/>
          </p:cNvSpPr>
          <p:nvPr/>
        </p:nvSpPr>
        <p:spPr>
          <a:xfrm>
            <a:off x="202047" y="2078922"/>
            <a:ext cx="4498638" cy="38189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Synchrosqueezing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transform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Main idea: A technique to sharpen and decompose the analysis result by reassigning the energy contributions along the frequency axis.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Based on the stationary phase approximation of the linear-type time–frequency analysis, such as CWT or 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STFT</a:t>
            </a:r>
            <a:endParaRPr lang="en-US" altLang="zh-TW" sz="25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14D40F6-7B97-64E9-FD4B-43E969A278A3}"/>
              </a:ext>
            </a:extLst>
          </p:cNvPr>
          <p:cNvSpPr txBox="1"/>
          <p:nvPr/>
        </p:nvSpPr>
        <p:spPr>
          <a:xfrm>
            <a:off x="4715507" y="2558887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EC77871-2040-2066-3331-A147FA0C612B}"/>
              </a:ext>
            </a:extLst>
          </p:cNvPr>
          <p:cNvSpPr txBox="1"/>
          <p:nvPr/>
        </p:nvSpPr>
        <p:spPr>
          <a:xfrm>
            <a:off x="5694477" y="3018238"/>
            <a:ext cx="449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The local instantaneous frequency of the signal is extracted.  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E55397C-8F6B-916B-D234-F6672BFBC4D5}"/>
              </a:ext>
            </a:extLst>
          </p:cNvPr>
          <p:cNvSpPr txBox="1"/>
          <p:nvPr/>
        </p:nvSpPr>
        <p:spPr>
          <a:xfrm>
            <a:off x="4715507" y="432456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2B42C65-1F34-136C-EC3D-574A3A9DD20C}"/>
                  </a:ext>
                </a:extLst>
              </p:cNvPr>
              <p:cNvSpPr txBox="1"/>
              <p:nvPr/>
            </p:nvSpPr>
            <p:spPr>
              <a:xfrm>
                <a:off x="6092271" y="5157192"/>
                <a:ext cx="3244089" cy="1033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Move any coefficient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𝜉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magnitude larger than γ to location (t,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zh-TW" altLang="en-US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𝜉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2B42C65-1F34-136C-EC3D-574A3A9DD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271" y="5157192"/>
                <a:ext cx="3244089" cy="1033296"/>
              </a:xfrm>
              <a:prstGeom prst="rect">
                <a:avLst/>
              </a:prstGeom>
              <a:blipFill>
                <a:blip r:embed="rId5"/>
                <a:stretch>
                  <a:fillRect l="-1501" t="-1176" b="-64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>
            <a:extLst>
              <a:ext uri="{FF2B5EF4-FFF2-40B4-BE49-F238E27FC236}">
                <a16:creationId xmlns:a16="http://schemas.microsoft.com/office/drawing/2014/main" id="{35E83DD8-F744-1789-53B3-73F5042647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0666" y="2292516"/>
            <a:ext cx="4420217" cy="80973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AF8A057-F2B7-F884-988D-5048E6E42F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459" y="4012828"/>
            <a:ext cx="4677428" cy="1047896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590409E5-D9F2-89DA-D4B7-C0D68FE5B649}"/>
              </a:ext>
            </a:extLst>
          </p:cNvPr>
          <p:cNvSpPr txBox="1"/>
          <p:nvPr/>
        </p:nvSpPr>
        <p:spPr>
          <a:xfrm>
            <a:off x="5219563" y="16175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STFT-based synchrosqueezing transform</a:t>
            </a:r>
          </a:p>
        </p:txBody>
      </p:sp>
    </p:spTree>
    <p:extLst>
      <p:ext uri="{BB962C8B-B14F-4D97-AF65-F5344CB8AC3E}">
        <p14:creationId xmlns:p14="http://schemas.microsoft.com/office/powerpoint/2010/main" val="313429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D9D7E32C-B2AF-E38E-BE22-C6048C9EA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459" y="4852816"/>
            <a:ext cx="4848902" cy="10002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Nonl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inear-type time–frequency analysis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17</a:t>
            </a:fld>
            <a:endParaRPr lang="zh-TW" altLang="en-US" noProof="0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5A5AAFDB-B187-5A4E-7581-8A897457DA9F}"/>
              </a:ext>
            </a:extLst>
          </p:cNvPr>
          <p:cNvSpPr txBox="1">
            <a:spLocks/>
          </p:cNvSpPr>
          <p:nvPr/>
        </p:nvSpPr>
        <p:spPr>
          <a:xfrm>
            <a:off x="202047" y="2078922"/>
            <a:ext cx="4498638" cy="38189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Synchrosqueezing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transform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Main idea: A technique to sharpen and decompose the analysis result by reassigning the energy contributions along the frequency axis.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Based on the stationary phase approximation of the linear-type time–frequency analysis, such as CWT or 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STFT</a:t>
            </a:r>
            <a:endParaRPr lang="en-US" altLang="zh-TW" sz="25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14D40F6-7B97-64E9-FD4B-43E969A278A3}"/>
              </a:ext>
            </a:extLst>
          </p:cNvPr>
          <p:cNvSpPr txBox="1"/>
          <p:nvPr/>
        </p:nvSpPr>
        <p:spPr>
          <a:xfrm>
            <a:off x="4715507" y="2558887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EC77871-2040-2066-3331-A147FA0C612B}"/>
              </a:ext>
            </a:extLst>
          </p:cNvPr>
          <p:cNvSpPr txBox="1"/>
          <p:nvPr/>
        </p:nvSpPr>
        <p:spPr>
          <a:xfrm>
            <a:off x="9162424" y="3644474"/>
            <a:ext cx="269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The local instantaneous frequency of the signal is extracted.  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E55397C-8F6B-916B-D234-F6672BFBC4D5}"/>
              </a:ext>
            </a:extLst>
          </p:cNvPr>
          <p:cNvSpPr txBox="1"/>
          <p:nvPr/>
        </p:nvSpPr>
        <p:spPr>
          <a:xfrm>
            <a:off x="4792935" y="398505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2B42C65-1F34-136C-EC3D-574A3A9DD20C}"/>
                  </a:ext>
                </a:extLst>
              </p:cNvPr>
              <p:cNvSpPr txBox="1"/>
              <p:nvPr/>
            </p:nvSpPr>
            <p:spPr>
              <a:xfrm>
                <a:off x="7820248" y="5597149"/>
                <a:ext cx="3244089" cy="1070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Move any coefficient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  <m:sup>
                        <m:r>
                          <a:rPr lang="zh-TW" alt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𝜓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with magnitude larger than γ to location (t,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zh-TW" altLang="en-US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zh-TW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2B42C65-1F34-136C-EC3D-574A3A9DD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248" y="5597149"/>
                <a:ext cx="3244089" cy="1070614"/>
              </a:xfrm>
              <a:prstGeom prst="rect">
                <a:avLst/>
              </a:prstGeom>
              <a:blipFill>
                <a:blip r:embed="rId6"/>
                <a:stretch>
                  <a:fillRect l="-1692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>
            <a:extLst>
              <a:ext uri="{FF2B5EF4-FFF2-40B4-BE49-F238E27FC236}">
                <a16:creationId xmlns:a16="http://schemas.microsoft.com/office/drawing/2014/main" id="{590409E5-D9F2-89DA-D4B7-C0D68FE5B649}"/>
              </a:ext>
            </a:extLst>
          </p:cNvPr>
          <p:cNvSpPr txBox="1"/>
          <p:nvPr/>
        </p:nvSpPr>
        <p:spPr>
          <a:xfrm>
            <a:off x="5219563" y="16175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Wavelet-based </a:t>
            </a:r>
            <a:r>
              <a:rPr lang="en-US" altLang="zh-TW" dirty="0" err="1"/>
              <a:t>synchrosqueezing</a:t>
            </a:r>
            <a:r>
              <a:rPr lang="en-US" altLang="zh-TW" dirty="0"/>
              <a:t> transform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30B681D-CF39-34DD-6AC8-12D2B006FF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459" y="2289140"/>
            <a:ext cx="3505689" cy="78115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36796393-708B-322C-1A94-45043110C152}"/>
              </a:ext>
            </a:extLst>
          </p:cNvPr>
          <p:cNvSpPr txBox="1"/>
          <p:nvPr/>
        </p:nvSpPr>
        <p:spPr>
          <a:xfrm>
            <a:off x="5733205" y="3022708"/>
            <a:ext cx="371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The continuous wavelet transform of the signal.  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C748A50B-A49A-7C14-A838-B599CF4B02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8060" y="3625060"/>
            <a:ext cx="3324689" cy="962159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6B1962F5-0C59-49C3-F35A-F5A1CC5A2DF9}"/>
              </a:ext>
            </a:extLst>
          </p:cNvPr>
          <p:cNvSpPr txBox="1"/>
          <p:nvPr/>
        </p:nvSpPr>
        <p:spPr>
          <a:xfrm>
            <a:off x="4871864" y="507748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7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Nonl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inear-type time–frequency analysis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18</a:t>
            </a:fld>
            <a:endParaRPr lang="zh-TW" altLang="en-US" noProof="0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5A5AAFDB-B187-5A4E-7581-8A897457DA9F}"/>
              </a:ext>
            </a:extLst>
          </p:cNvPr>
          <p:cNvSpPr txBox="1">
            <a:spLocks/>
          </p:cNvSpPr>
          <p:nvPr/>
        </p:nvSpPr>
        <p:spPr>
          <a:xfrm>
            <a:off x="202047" y="2078922"/>
            <a:ext cx="4498638" cy="38189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Synchrosqueezing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transform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Main idea: A technique to sharpen and decompose the analysis result by reassigning the energy contributions along the frequency axis.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Based on the stationary phase approximation of the linear-type time–frequency analysis, such as CWT or 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STFT</a:t>
            </a:r>
            <a:endParaRPr lang="en-US" altLang="zh-TW" sz="25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08CCDD-5004-0FF1-FA0A-23D374F5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8" y="1700808"/>
            <a:ext cx="5544616" cy="4960601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E826EABD-D4CA-D602-FDA7-D71A8D2F37E2}"/>
              </a:ext>
            </a:extLst>
          </p:cNvPr>
          <p:cNvSpPr txBox="1"/>
          <p:nvPr/>
        </p:nvSpPr>
        <p:spPr>
          <a:xfrm>
            <a:off x="5375920" y="649213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Figure 5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1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Synchrosqueezing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transform  (SST)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19</a:t>
            </a:fld>
            <a:endParaRPr lang="zh-TW" altLang="en-US" noProof="0" dirty="0"/>
          </a:p>
        </p:txBody>
      </p:sp>
      <p:sp>
        <p:nvSpPr>
          <p:cNvPr id="5" name="內容預留位置 2">
            <a:extLst>
              <a:ext uri="{FF2B5EF4-FFF2-40B4-BE49-F238E27FC236}">
                <a16:creationId xmlns:a16="http://schemas.microsoft.com/office/drawing/2014/main" id="{A796B419-AA8D-631A-CDC6-24020064AC1E}"/>
              </a:ext>
            </a:extLst>
          </p:cNvPr>
          <p:cNvSpPr txBox="1">
            <a:spLocks/>
          </p:cNvSpPr>
          <p:nvPr/>
        </p:nvSpPr>
        <p:spPr>
          <a:xfrm>
            <a:off x="335360" y="1767632"/>
            <a:ext cx="11377264" cy="4708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Advantages:</a:t>
            </a:r>
          </a:p>
          <a:p>
            <a:pPr marL="696913" indent="-34290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Accurately separate and retrieve the modes of a multicomponent signal.</a:t>
            </a:r>
          </a:p>
          <a:p>
            <a:pPr marL="696913" indent="-34290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Facilitate the detection and characterization of oscillatory components in biomedical signals, such as alpha and beta waves in EEG and ECG.</a:t>
            </a:r>
          </a:p>
          <a:p>
            <a:pPr marL="696913" indent="-34290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Robust to noise and can provide a more accurate representation of the signal's oscillatory components even in the presence of noise.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Limitations:</a:t>
            </a:r>
          </a:p>
          <a:p>
            <a:pPr indent="40005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Computational complexity may be large.</a:t>
            </a:r>
          </a:p>
          <a:p>
            <a:pPr indent="40005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The performance of SST may be sensitive to the choice of parameters. → May not user-friendly.</a:t>
            </a:r>
          </a:p>
          <a:p>
            <a:pPr indent="400050"/>
            <a:endParaRPr lang="en-US" altLang="zh-TW" sz="25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4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Outline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066800" y="1909759"/>
            <a:ext cx="10058400" cy="4572001"/>
          </a:xfrm>
        </p:spPr>
        <p:txBody>
          <a:bodyPr rtlCol="0">
            <a:normAutofit/>
          </a:bodyPr>
          <a:lstStyle/>
          <a:p>
            <a:pPr rtl="0"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Introduction : Types and character of biomedical signal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Linear-type time–frequency analysis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Bilinear-type time–frequency analysis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Nonlinear-type time–frequency analysis (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EMD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 IF, SST)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Conclusion</a:t>
            </a:r>
            <a:endParaRPr lang="zh-TW" altLang="en-US" sz="25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2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5BFA5013-74DF-06D9-6B5A-086EAFE9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2852936"/>
            <a:ext cx="5832648" cy="249589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kern="1200" dirty="0">
                <a:latin typeface="Calibri" panose="020F0502020204030204" pitchFamily="34" charset="0"/>
                <a:cs typeface="Calibri" panose="020F0502020204030204" pitchFamily="34" charset="0"/>
              </a:rPr>
              <a:t>Example of </a:t>
            </a:r>
            <a:r>
              <a:rPr lang="en-US" altLang="zh-TW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Synchrosqueezing</a:t>
            </a:r>
            <a:r>
              <a:rPr lang="en-US" altLang="zh-TW" kern="1200" dirty="0">
                <a:latin typeface="Calibri" panose="020F0502020204030204" pitchFamily="34" charset="0"/>
                <a:cs typeface="Calibri" panose="020F0502020204030204" pitchFamily="34" charset="0"/>
              </a:rPr>
              <a:t> transform  (SST)</a:t>
            </a:r>
            <a:endParaRPr lang="zh-TW" altLang="en-US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內容預留位置 2">
            <a:extLst>
              <a:ext uri="{FF2B5EF4-FFF2-40B4-BE49-F238E27FC236}">
                <a16:creationId xmlns:a16="http://schemas.microsoft.com/office/drawing/2014/main" id="{A796B419-AA8D-631A-CDC6-24020064AC1E}"/>
              </a:ext>
            </a:extLst>
          </p:cNvPr>
          <p:cNvSpPr txBox="1">
            <a:spLocks/>
          </p:cNvSpPr>
          <p:nvPr/>
        </p:nvSpPr>
        <p:spPr>
          <a:xfrm>
            <a:off x="335360" y="1700808"/>
            <a:ext cx="4800600" cy="96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</a:rPr>
              <a:t>Goal : Recognize emotion from the EEG signals with SST.</a:t>
            </a:r>
            <a:endParaRPr lang="zh-TW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6481760"/>
            <a:ext cx="838200" cy="239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1375A4-56A4-47D6-9801-1991572033F7}" type="slidenum">
              <a:rPr lang="en-US" altLang="zh-TW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zh-TW" altLang="en-US" sz="10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F084688-452A-17F6-938A-1A2F3DF096C9}"/>
              </a:ext>
            </a:extLst>
          </p:cNvPr>
          <p:cNvSpPr txBox="1"/>
          <p:nvPr/>
        </p:nvSpPr>
        <p:spPr>
          <a:xfrm>
            <a:off x="335360" y="5368679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Figure 6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1E995F2-79E5-1F0D-FD67-3F0C98EED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1" r="52456"/>
          <a:stretch/>
        </p:blipFill>
        <p:spPr>
          <a:xfrm>
            <a:off x="6456040" y="1632455"/>
            <a:ext cx="3956145" cy="249589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5875C18-1C7E-5225-1962-1F51A7A190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25"/>
          <a:stretch/>
        </p:blipFill>
        <p:spPr>
          <a:xfrm>
            <a:off x="6312024" y="4336025"/>
            <a:ext cx="4473025" cy="2369817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D675367-527A-46CB-EC20-AAB8389D3F6D}"/>
              </a:ext>
            </a:extLst>
          </p:cNvPr>
          <p:cNvSpPr txBox="1"/>
          <p:nvPr/>
        </p:nvSpPr>
        <p:spPr>
          <a:xfrm>
            <a:off x="6116896" y="643234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Figure 7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E718A4D-409F-C660-0FA9-61385FB4C45D}"/>
              </a:ext>
            </a:extLst>
          </p:cNvPr>
          <p:cNvSpPr txBox="1"/>
          <p:nvPr/>
        </p:nvSpPr>
        <p:spPr>
          <a:xfrm>
            <a:off x="10443241" y="170080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WDF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F80B6A5-FE4B-219B-F08B-C89748D8C350}"/>
              </a:ext>
            </a:extLst>
          </p:cNvPr>
          <p:cNvSpPr txBox="1"/>
          <p:nvPr/>
        </p:nvSpPr>
        <p:spPr>
          <a:xfrm>
            <a:off x="10569025" y="4762097"/>
            <a:ext cx="1431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MSST</a:t>
            </a:r>
            <a:b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(multivariate </a:t>
            </a:r>
            <a:r>
              <a:rPr lang="en-US" altLang="zh-TW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synchrosqueezing</a:t>
            </a:r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 transform)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6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kern="1200" dirty="0">
                <a:latin typeface="Calibri" panose="020F0502020204030204" pitchFamily="34" charset="0"/>
                <a:cs typeface="Calibri" panose="020F0502020204030204" pitchFamily="34" charset="0"/>
              </a:rPr>
              <a:t>Example of </a:t>
            </a:r>
            <a:r>
              <a:rPr lang="en-US" altLang="zh-TW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Synchrosqueezing</a:t>
            </a:r>
            <a:r>
              <a:rPr lang="en-US" altLang="zh-TW" kern="1200" dirty="0">
                <a:latin typeface="Calibri" panose="020F0502020204030204" pitchFamily="34" charset="0"/>
                <a:cs typeface="Calibri" panose="020F0502020204030204" pitchFamily="34" charset="0"/>
              </a:rPr>
              <a:t> transform  (SST)</a:t>
            </a:r>
            <a:endParaRPr lang="zh-TW" altLang="en-US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內容預留位置 2">
            <a:extLst>
              <a:ext uri="{FF2B5EF4-FFF2-40B4-BE49-F238E27FC236}">
                <a16:creationId xmlns:a16="http://schemas.microsoft.com/office/drawing/2014/main" id="{A796B419-AA8D-631A-CDC6-24020064AC1E}"/>
              </a:ext>
            </a:extLst>
          </p:cNvPr>
          <p:cNvSpPr txBox="1">
            <a:spLocks/>
          </p:cNvSpPr>
          <p:nvPr/>
        </p:nvSpPr>
        <p:spPr>
          <a:xfrm>
            <a:off x="263352" y="1614282"/>
            <a:ext cx="4800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</a:rPr>
              <a:t>Result : the accuracy</a:t>
            </a:r>
            <a:endParaRPr lang="zh-TW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6481760"/>
            <a:ext cx="838200" cy="239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1375A4-56A4-47D6-9801-1991572033F7}" type="slidenum">
              <a:rPr lang="en-US" altLang="zh-TW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zh-TW" altLang="en-US" sz="100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DAC3B6C-9C03-5909-96C0-3F9C80884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858921"/>
              </p:ext>
            </p:extLst>
          </p:nvPr>
        </p:nvGraphicFramePr>
        <p:xfrm>
          <a:off x="233244" y="2095340"/>
          <a:ext cx="6840760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5101">
                  <a:extLst>
                    <a:ext uri="{9D8B030D-6E8A-4147-A177-3AD203B41FA5}">
                      <a16:colId xmlns:a16="http://schemas.microsoft.com/office/drawing/2014/main" val="3051047779"/>
                    </a:ext>
                  </a:extLst>
                </a:gridCol>
                <a:gridCol w="1905279">
                  <a:extLst>
                    <a:ext uri="{9D8B030D-6E8A-4147-A177-3AD203B41FA5}">
                      <a16:colId xmlns:a16="http://schemas.microsoft.com/office/drawing/2014/main" val="2303444287"/>
                    </a:ext>
                  </a:extLst>
                </a:gridCol>
                <a:gridCol w="1710190">
                  <a:extLst>
                    <a:ext uri="{9D8B030D-6E8A-4147-A177-3AD203B41FA5}">
                      <a16:colId xmlns:a16="http://schemas.microsoft.com/office/drawing/2014/main" val="1799995798"/>
                    </a:ext>
                  </a:extLst>
                </a:gridCol>
                <a:gridCol w="1710190">
                  <a:extLst>
                    <a:ext uri="{9D8B030D-6E8A-4147-A177-3AD203B41FA5}">
                      <a16:colId xmlns:a16="http://schemas.microsoft.com/office/drawing/2014/main" val="1528123728"/>
                    </a:ext>
                  </a:extLst>
                </a:gridCol>
              </a:tblGrid>
              <a:tr h="32168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Emotional State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Classifier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MSST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WVD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11163"/>
                  </a:ext>
                </a:extLst>
              </a:tr>
              <a:tr h="321684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High/low arousal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k-NN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74.84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74.01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360541"/>
                  </a:ext>
                </a:extLst>
              </a:tr>
              <a:tr h="32168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ANN(t-test)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82.11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81.72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2209509"/>
                  </a:ext>
                </a:extLst>
              </a:tr>
              <a:tr h="3216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RBF-</a:t>
                      </a:r>
                      <a:r>
                        <a:rPr lang="en-US" altLang="zh-TW" dirty="0" err="1"/>
                        <a:t>SVM</a:t>
                      </a:r>
                      <a:r>
                        <a:rPr lang="en-US" altLang="zh-TW" dirty="0"/>
                        <a:t>(t-test)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76.64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76.41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992165"/>
                  </a:ext>
                </a:extLst>
              </a:tr>
              <a:tr h="32168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Linear-</a:t>
                      </a:r>
                      <a:r>
                        <a:rPr lang="en-US" altLang="zh-TW" dirty="0" err="1"/>
                        <a:t>SVM</a:t>
                      </a:r>
                      <a:r>
                        <a:rPr lang="en-US" altLang="zh-TW" dirty="0"/>
                        <a:t>(t-test)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75.00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75.08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1205263"/>
                  </a:ext>
                </a:extLst>
              </a:tr>
              <a:tr h="321684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High/low valence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k-NN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73.67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72.08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7519121"/>
                  </a:ext>
                </a:extLst>
              </a:tr>
              <a:tr h="3216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ANN(t-test)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82.03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80.55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0672927"/>
                  </a:ext>
                </a:extLst>
              </a:tr>
              <a:tr h="32168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RBF-</a:t>
                      </a:r>
                      <a:r>
                        <a:rPr lang="en-US" altLang="zh-TW" dirty="0" err="1"/>
                        <a:t>SVM</a:t>
                      </a:r>
                      <a:r>
                        <a:rPr lang="en-US" altLang="zh-TW" dirty="0"/>
                        <a:t>(t-test)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78.75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75.16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4739590"/>
                  </a:ext>
                </a:extLst>
              </a:tr>
              <a:tr h="32168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Linear-</a:t>
                      </a:r>
                      <a:r>
                        <a:rPr lang="en-US" altLang="zh-TW" dirty="0" err="1"/>
                        <a:t>SVM</a:t>
                      </a:r>
                      <a:r>
                        <a:rPr lang="en-US" altLang="zh-TW" dirty="0"/>
                        <a:t>(t-test)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75.86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73.98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724485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5FE90D4D-53D9-D4BB-D193-41915EB82875}"/>
              </a:ext>
            </a:extLst>
          </p:cNvPr>
          <p:cNvSpPr txBox="1"/>
          <p:nvPr/>
        </p:nvSpPr>
        <p:spPr>
          <a:xfrm>
            <a:off x="7655974" y="2118338"/>
            <a:ext cx="346551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Emotion classification</a:t>
            </a:r>
          </a:p>
          <a:p>
            <a:pPr marL="266700" indent="276225"/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TW" sz="2000" b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Valence</a:t>
            </a:r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: represents the fear or happiness; it is the positivity or negativity of an emotion.</a:t>
            </a:r>
          </a:p>
          <a:p>
            <a:pPr marL="266700" indent="276225"/>
            <a:r>
              <a:rPr lang="en-US" altLang="zh-TW" sz="2000" b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Arousal</a:t>
            </a:r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: represents the intensity of emotion elicited by a stimulus. Precisely, a high arousal is an anger status and a low arousal represent a sadness status.</a:t>
            </a:r>
          </a:p>
        </p:txBody>
      </p:sp>
    </p:spTree>
    <p:extLst>
      <p:ext uri="{BB962C8B-B14F-4D97-AF65-F5344CB8AC3E}">
        <p14:creationId xmlns:p14="http://schemas.microsoft.com/office/powerpoint/2010/main" val="248063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kern="12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zh-TW" altLang="en-US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內容預留位置 2">
            <a:extLst>
              <a:ext uri="{FF2B5EF4-FFF2-40B4-BE49-F238E27FC236}">
                <a16:creationId xmlns:a16="http://schemas.microsoft.com/office/drawing/2014/main" id="{EB84D798-7E05-A5E8-DFA2-2790549543CB}"/>
              </a:ext>
            </a:extLst>
          </p:cNvPr>
          <p:cNvSpPr txBox="1">
            <a:spLocks/>
          </p:cNvSpPr>
          <p:nvPr/>
        </p:nvSpPr>
        <p:spPr>
          <a:xfrm>
            <a:off x="335360" y="1906585"/>
            <a:ext cx="11521280" cy="457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b="1" dirty="0">
                <a:latin typeface="Calibri" panose="020F0502020204030204" pitchFamily="34" charset="0"/>
                <a:cs typeface="Calibri" panose="020F0502020204030204" pitchFamily="34" charset="0"/>
              </a:rPr>
              <a:t>Nonlinear-type time-frequency analysis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</a:rPr>
              <a:t> techniques, such as the 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EMD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</a:rPr>
              <a:t>, IF, SST, have been developed to address the challenges of </a:t>
            </a:r>
            <a:r>
              <a:rPr lang="en-US" altLang="zh-TW" sz="2500" b="1" dirty="0">
                <a:latin typeface="Calibri" panose="020F0502020204030204" pitchFamily="34" charset="0"/>
                <a:cs typeface="Calibri" panose="020F0502020204030204" pitchFamily="34" charset="0"/>
              </a:rPr>
              <a:t>analyzing non-stationary and nonlinear 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</a:rPr>
              <a:t>signals in biomedical engineering.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</a:rPr>
              <a:t>Advantage :</a:t>
            </a:r>
          </a:p>
          <a:p>
            <a:pPr marL="541338" indent="-3651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</a:rPr>
              <a:t>Improve time-frequency resolution, feature extraction capabilities, and robustness to noise.</a:t>
            </a:r>
          </a:p>
          <a:p>
            <a:pPr marL="541338" indent="-3651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</a:rPr>
              <a:t>Extract useful information from high-frequency biomedical signals, such as electroencephalogram (EEG), electrocardiogram (ECG).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6481760"/>
            <a:ext cx="838200" cy="239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1375A4-56A4-47D6-9801-1991572033F7}" type="slidenum">
              <a:rPr lang="en-US" altLang="zh-TW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zh-TW" altLang="en-US" sz="1000"/>
          </a:p>
        </p:txBody>
      </p:sp>
    </p:spTree>
    <p:extLst>
      <p:ext uri="{BB962C8B-B14F-4D97-AF65-F5344CB8AC3E}">
        <p14:creationId xmlns:p14="http://schemas.microsoft.com/office/powerpoint/2010/main" val="231931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kern="12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zh-TW" altLang="en-US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內容預留位置 2">
            <a:extLst>
              <a:ext uri="{FF2B5EF4-FFF2-40B4-BE49-F238E27FC236}">
                <a16:creationId xmlns:a16="http://schemas.microsoft.com/office/drawing/2014/main" id="{EB84D798-7E05-A5E8-DFA2-2790549543CB}"/>
              </a:ext>
            </a:extLst>
          </p:cNvPr>
          <p:cNvSpPr txBox="1">
            <a:spLocks/>
          </p:cNvSpPr>
          <p:nvPr/>
        </p:nvSpPr>
        <p:spPr>
          <a:xfrm>
            <a:off x="335360" y="1906585"/>
            <a:ext cx="11521280" cy="457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</a:rPr>
              <a:t>Challenges: </a:t>
            </a:r>
          </a:p>
          <a:p>
            <a:pPr marL="541338" indent="-31750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</a:rPr>
              <a:t>Computational complexity.</a:t>
            </a:r>
          </a:p>
          <a:p>
            <a:pPr marL="541338" indent="-31750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</a:rPr>
              <a:t>Sensitivity to parameter selection.</a:t>
            </a:r>
          </a:p>
          <a:p>
            <a:pPr marL="541338" indent="-31750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</a:rPr>
              <a:t>The need for expertise in applying and interpreting the results.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</a:rPr>
              <a:t>The development of biomedical signal analysis keeps going, with the help of AI, it can be quite potential to bring humans a healthy daily lives.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6481760"/>
            <a:ext cx="838200" cy="239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1375A4-56A4-47D6-9801-1991572033F7}" type="slidenum">
              <a:rPr lang="en-US" altLang="zh-TW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zh-TW" altLang="en-US" sz="100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8CC89E88-9824-C756-6A3A-34A178DA1486}"/>
              </a:ext>
            </a:extLst>
          </p:cNvPr>
          <p:cNvSpPr txBox="1">
            <a:spLocks/>
          </p:cNvSpPr>
          <p:nvPr/>
        </p:nvSpPr>
        <p:spPr>
          <a:xfrm>
            <a:off x="407368" y="5478412"/>
            <a:ext cx="11521280" cy="758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altLang="zh-TW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5DB773D-0B80-591A-A306-2FCA8B31D89E}"/>
              </a:ext>
            </a:extLst>
          </p:cNvPr>
          <p:cNvSpPr txBox="1"/>
          <p:nvPr/>
        </p:nvSpPr>
        <p:spPr>
          <a:xfrm>
            <a:off x="1559496" y="5349955"/>
            <a:ext cx="8136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000" dirty="0">
                <a:solidFill>
                  <a:srgbClr val="002060"/>
                </a:solidFill>
                <a:latin typeface="Franklin Gothic Heavy" panose="020B09030201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NOT perfect enough to be commercialized, but keep developing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20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Reference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07368" y="1551345"/>
            <a:ext cx="11009246" cy="5221444"/>
          </a:xfrm>
        </p:spPr>
        <p:txBody>
          <a:bodyPr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Figure 1 : from 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paper1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  , figure 1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Figure 2 : from paper 1  , figure 2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Figure 3 :  from paper 2  , figure 2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Figure 4 :  from paper 3, figure 3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Figure 5 :  from paper 5, figure 1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Figure 6  : from paper 6, figure 3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Figure 7  : from paper 6, figure 4</a:t>
            </a:r>
          </a:p>
          <a:p>
            <a:pPr marL="457200" indent="-457200">
              <a:buFont typeface="+mj-lt"/>
              <a:buAutoNum type="arabicPeriod"/>
            </a:pPr>
            <a:endParaRPr lang="en-US" altLang="zh-TW" sz="18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24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0848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Reference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paper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9376" y="1772816"/>
            <a:ext cx="11009246" cy="4572001"/>
          </a:xfrm>
        </p:spPr>
        <p:txBody>
          <a:bodyPr rtlCol="0">
            <a:normAutofit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Wu, H.-T. (2020). Current state of nonlinear-type time–frequency analysis and applications to high-frequency biomedical signals. </a:t>
            </a:r>
            <a:r>
              <a:rPr lang="en-US" altLang="zh-TW" sz="1800" i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Current Opinion in Systems Biology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</a:t>
            </a:r>
            <a:r>
              <a:rPr lang="en-US" altLang="zh-TW" sz="1800" i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23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 8-21. 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  <a:hlinkClick r:id="rId3"/>
              </a:rPr>
              <a:t>https://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  <a:hlinkClick r:id="rId3"/>
              </a:rPr>
              <a:t>doi.org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  <a:hlinkClick r:id="rId3"/>
              </a:rPr>
              <a:t>/10.1016/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  <a:hlinkClick r:id="rId3"/>
              </a:rPr>
              <a:t>j.coisb.2020.07.013</a:t>
            </a:r>
            <a:endParaRPr lang="en-US" altLang="zh-TW" sz="18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Torres, A., 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Fiz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 J. A., Jane, R., 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Galdiz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 J. B., Gea, J., &amp; 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Morera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 J. (2007). Application of the empirical mode decomposition method to the analysis of respiratory 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mechanomyographic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signals. </a:t>
            </a:r>
            <a:r>
              <a:rPr lang="sv-SE" altLang="zh-TW" sz="1800" i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Annu Int Conf IEEE Eng Med Biol Soc</a:t>
            </a:r>
            <a:r>
              <a:rPr lang="sv-SE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</a:t>
            </a:r>
            <a:r>
              <a:rPr lang="sv-SE" altLang="zh-TW" sz="1800" i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2007</a:t>
            </a:r>
            <a:r>
              <a:rPr lang="sv-SE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 1566-1569. https://doi.org/10.1109/IEMBS.2007.4352603 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Sharma, R., 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Pachori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 R. B., &amp; Upadhyay, A. (2017). Automatic sleep stages classification based on iterative filtering of electroencephalogram signals. </a:t>
            </a:r>
            <a:r>
              <a:rPr lang="en-US" altLang="zh-TW" sz="1800" i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Neural Computing and Applications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</a:t>
            </a:r>
            <a:r>
              <a:rPr lang="en-US" altLang="zh-TW" sz="1800" i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28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(10), 2959-2978. https://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doi.org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/10.1007/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s00521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-017-2919-6 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Cicone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 A., Liu, J., &amp; Zhou, H. (2016). Adaptive local iterative filtering for signal decomposition and instantaneous frequency analysis. </a:t>
            </a:r>
            <a:r>
              <a:rPr lang="en-US" altLang="zh-TW" sz="1800" i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Applied and Computational Harmonic Analysis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</a:t>
            </a:r>
            <a:r>
              <a:rPr lang="en-US" altLang="zh-TW" sz="1800" i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41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(2), 384-411. https://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doi.org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/10.1016/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j.acha.2016.03.001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</a:p>
          <a:p>
            <a:pPr marL="457200" indent="-457200" rtl="0">
              <a:buFont typeface="+mj-lt"/>
              <a:buAutoNum type="arabicPeriod"/>
            </a:pP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Meignen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 S., Oberlin, T., &amp; Pham, D.-H. (2019). 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Synchrosqueezing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transforms: From low- to high-frequency modulations and perspectives. </a:t>
            </a:r>
            <a:r>
              <a:rPr lang="en-US" altLang="zh-TW" sz="1800" i="1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Comptes</a:t>
            </a:r>
            <a:r>
              <a:rPr lang="en-US" altLang="zh-TW" sz="1800" i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TW" sz="1800" i="1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Rendus</a:t>
            </a:r>
            <a:r>
              <a:rPr lang="en-US" altLang="zh-TW" sz="1800" i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Physique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</a:t>
            </a:r>
            <a:r>
              <a:rPr lang="en-US" altLang="zh-TW" sz="1800" i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20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(5), 449-460. https://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doi.org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/10.1016/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j.crhy.2019.07.001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</a:p>
          <a:p>
            <a:pPr marL="457200" indent="-457200" rtl="0">
              <a:buFont typeface="+mj-lt"/>
              <a:buAutoNum type="arabicPeriod"/>
            </a:pPr>
            <a:endParaRPr lang="en-US" altLang="zh-TW" sz="1800" i="1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457200" indent="-457200" rtl="0">
              <a:buFont typeface="+mj-lt"/>
              <a:buAutoNum type="arabicPeriod"/>
            </a:pPr>
            <a:endParaRPr lang="en-US" altLang="zh-TW" sz="1800" i="1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457200" indent="-457200" rtl="0">
              <a:buFont typeface="+mj-lt"/>
              <a:buAutoNum type="arabicPeriod"/>
            </a:pPr>
            <a:endParaRPr lang="en-US" altLang="zh-TW" sz="1800" i="1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25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0967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Reference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paper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9376" y="1772816"/>
            <a:ext cx="11009246" cy="4572001"/>
          </a:xfrm>
        </p:spPr>
        <p:txBody>
          <a:bodyPr rtlCol="0">
            <a:normAutofit/>
          </a:bodyPr>
          <a:lstStyle/>
          <a:p>
            <a:pPr marL="457200" indent="-457200" rtl="0">
              <a:buFont typeface="+mj-lt"/>
              <a:buAutoNum type="arabicPeriod" startAt="6"/>
            </a:pP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Mert, A., &amp; Akan, A. (2018). Emotion recognition based on time–frequency distribution of EEG signals using multivariate 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synchrosqueezing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transform. </a:t>
            </a:r>
            <a:r>
              <a:rPr lang="en-US" altLang="zh-TW" sz="1800" i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Digital Signal Processing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</a:t>
            </a:r>
            <a:r>
              <a:rPr lang="en-US" altLang="zh-TW" sz="1800" i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81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 106-115. https://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doi.org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/10.1016/</a:t>
            </a:r>
            <a:r>
              <a:rPr lang="en-US" altLang="zh-TW" sz="18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j.dsp.2018.07.003</a:t>
            </a:r>
            <a:r>
              <a:rPr lang="en-US" altLang="zh-TW" sz="18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</a:p>
          <a:p>
            <a:pPr marL="457200" indent="-457200" rtl="0">
              <a:buFont typeface="+mj-lt"/>
              <a:buAutoNum type="arabicPeriod" startAt="6"/>
            </a:pPr>
            <a:endParaRPr lang="en-US" altLang="zh-TW" sz="1800" i="1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457200" indent="-457200" rtl="0">
              <a:buFont typeface="+mj-lt"/>
              <a:buAutoNum type="arabicPeriod" startAt="6"/>
            </a:pPr>
            <a:endParaRPr lang="en-US" altLang="zh-TW" sz="1800" i="1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457200" indent="-457200" rtl="0">
              <a:buFont typeface="+mj-lt"/>
              <a:buAutoNum type="arabicPeriod" startAt="6"/>
            </a:pPr>
            <a:endParaRPr lang="en-US" altLang="zh-TW" sz="1800" i="1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26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34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Introduction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378632" y="1678401"/>
            <a:ext cx="11694032" cy="4572001"/>
          </a:xfrm>
        </p:spPr>
        <p:txBody>
          <a:bodyPr rtlCol="0">
            <a:normAutofit/>
          </a:bodyPr>
          <a:lstStyle/>
          <a:p>
            <a:pPr rtl="0"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Biomedical signals : The signals which are measurable indicators of the physiological activities occurring within the human body or other living organisms.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3</a:t>
            </a:fld>
            <a:endParaRPr lang="zh-TW" altLang="en-US" noProof="0" dirty="0"/>
          </a:p>
        </p:txBody>
      </p:sp>
      <p:sp>
        <p:nvSpPr>
          <p:cNvPr id="7" name="內容預留位置 2">
            <a:extLst>
              <a:ext uri="{FF2B5EF4-FFF2-40B4-BE49-F238E27FC236}">
                <a16:creationId xmlns:a16="http://schemas.microsoft.com/office/drawing/2014/main" id="{6597E53B-8500-D121-DC3A-7F1B6B5F5F90}"/>
              </a:ext>
            </a:extLst>
          </p:cNvPr>
          <p:cNvSpPr txBox="1">
            <a:spLocks/>
          </p:cNvSpPr>
          <p:nvPr/>
        </p:nvSpPr>
        <p:spPr>
          <a:xfrm>
            <a:off x="378632" y="2636913"/>
            <a:ext cx="100091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Types of biomedical signals</a:t>
            </a:r>
          </a:p>
          <a:p>
            <a:pPr marL="266700" indent="2762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EEG (</a:t>
            </a:r>
            <a:r>
              <a:rPr lang="en-US" altLang="zh-TW" sz="2000" b="1" i="0" dirty="0">
                <a:effectLst/>
                <a:latin typeface="Söhne"/>
              </a:rPr>
              <a:t>Electroencephalogram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):The electrical activity in the brain.</a:t>
            </a:r>
          </a:p>
          <a:p>
            <a:pPr marL="266700" indent="2762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ECG (</a:t>
            </a:r>
            <a:r>
              <a:rPr lang="en-US" altLang="zh-TW" sz="2000" b="1" i="0" dirty="0">
                <a:effectLst/>
                <a:latin typeface="Söhne"/>
              </a:rPr>
              <a:t>Electrocardiogram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) : The electrical activity of the heart. </a:t>
            </a:r>
          </a:p>
          <a:p>
            <a:pPr marL="266700" indent="2762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EMG(</a:t>
            </a:r>
            <a:r>
              <a:rPr lang="en-US" altLang="zh-TW" sz="2000" b="1" i="0" dirty="0">
                <a:effectLst/>
                <a:latin typeface="Söhne"/>
              </a:rPr>
              <a:t>Electromyogram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) : The electrical signals produced by muscles.</a:t>
            </a:r>
          </a:p>
          <a:p>
            <a:pPr marL="266700" indent="2762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Respiration Signal : Measures the rate and depth of breathing.</a:t>
            </a:r>
          </a:p>
          <a:p>
            <a:pPr marL="266700" indent="2762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Ta-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mECG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(</a:t>
            </a:r>
            <a:r>
              <a:rPr lang="en-US" altLang="zh-TW" sz="2000" b="1" dirty="0">
                <a:latin typeface="Söhne"/>
              </a:rPr>
              <a:t>transabdominal maternal electrocardiogram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) : The signal of one maternal electrocardiogram (ECG) and one fetal ECG.</a:t>
            </a:r>
          </a:p>
          <a:p>
            <a:pPr marL="266700" indent="276225"/>
            <a:endParaRPr lang="en-US" altLang="zh-TW" sz="25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8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Introduction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4</a:t>
            </a:fld>
            <a:endParaRPr lang="zh-TW" altLang="en-US" noProof="0" dirty="0"/>
          </a:p>
        </p:txBody>
      </p:sp>
      <p:sp>
        <p:nvSpPr>
          <p:cNvPr id="7" name="內容預留位置 2">
            <a:extLst>
              <a:ext uri="{FF2B5EF4-FFF2-40B4-BE49-F238E27FC236}">
                <a16:creationId xmlns:a16="http://schemas.microsoft.com/office/drawing/2014/main" id="{6597E53B-8500-D121-DC3A-7F1B6B5F5F90}"/>
              </a:ext>
            </a:extLst>
          </p:cNvPr>
          <p:cNvSpPr txBox="1">
            <a:spLocks/>
          </p:cNvSpPr>
          <p:nvPr/>
        </p:nvSpPr>
        <p:spPr>
          <a:xfrm>
            <a:off x="551384" y="1844824"/>
            <a:ext cx="100091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Characteristic of biomedical signals</a:t>
            </a:r>
          </a:p>
          <a:p>
            <a:pPr marL="266700" indent="2762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Contain multiple oscillatory components with </a:t>
            </a:r>
            <a:r>
              <a:rPr lang="en-US" altLang="zh-TW" sz="2500" b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time-varying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features.</a:t>
            </a:r>
          </a:p>
          <a:p>
            <a:pPr marL="266700" indent="2762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Easy to be contaminated by noise and artifacts (low SNR).</a:t>
            </a:r>
          </a:p>
          <a:p>
            <a:pPr marL="266700" indent="2762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Sometimes it can be intermittent or nonstationary.</a:t>
            </a:r>
          </a:p>
          <a:p>
            <a:pPr marL="266700" indent="2762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Reflect the physiological activities of human beings to detect the diseases.</a:t>
            </a:r>
          </a:p>
        </p:txBody>
      </p:sp>
    </p:spTree>
    <p:extLst>
      <p:ext uri="{BB962C8B-B14F-4D97-AF65-F5344CB8AC3E}">
        <p14:creationId xmlns:p14="http://schemas.microsoft.com/office/powerpoint/2010/main" val="98276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Introduction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5</a:t>
            </a:fld>
            <a:endParaRPr lang="zh-TW" altLang="en-US" noProof="0" dirty="0"/>
          </a:p>
        </p:txBody>
      </p:sp>
      <p:sp>
        <p:nvSpPr>
          <p:cNvPr id="7" name="內容預留位置 2">
            <a:extLst>
              <a:ext uri="{FF2B5EF4-FFF2-40B4-BE49-F238E27FC236}">
                <a16:creationId xmlns:a16="http://schemas.microsoft.com/office/drawing/2014/main" id="{6597E53B-8500-D121-DC3A-7F1B6B5F5F90}"/>
              </a:ext>
            </a:extLst>
          </p:cNvPr>
          <p:cNvSpPr txBox="1">
            <a:spLocks/>
          </p:cNvSpPr>
          <p:nvPr/>
        </p:nvSpPr>
        <p:spPr>
          <a:xfrm>
            <a:off x="551384" y="1844824"/>
            <a:ext cx="100091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Challenge and goal of biomedical signals analysis</a:t>
            </a:r>
          </a:p>
          <a:p>
            <a:pPr marL="266700" indent="2762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How to extract useful information?</a:t>
            </a:r>
          </a:p>
          <a:p>
            <a:pPr marL="266700" indent="2762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How to decompose the signal?</a:t>
            </a:r>
          </a:p>
          <a:p>
            <a:pPr marL="266700" indent="2762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How to quantify the dynamics?</a:t>
            </a:r>
          </a:p>
          <a:p>
            <a:pPr marL="266700" indent="2762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How to visualize the results?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5B9C663-9B6B-EE85-82B4-EB1525217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"/>
          <a:stretch/>
        </p:blipFill>
        <p:spPr>
          <a:xfrm>
            <a:off x="6106158" y="2708920"/>
            <a:ext cx="5609631" cy="329057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618D22A-3543-3C73-2CD0-28CECD4B6AAE}"/>
              </a:ext>
            </a:extLst>
          </p:cNvPr>
          <p:cNvSpPr txBox="1"/>
          <p:nvPr/>
        </p:nvSpPr>
        <p:spPr>
          <a:xfrm>
            <a:off x="6240016" y="5830219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Figure</a:t>
            </a:r>
            <a:r>
              <a:rPr lang="zh-TW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8CFC7123-D34C-1934-0358-AE3703C9A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3804631"/>
            <a:ext cx="3374978" cy="290973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Linear-type time–frequency analysis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6</a:t>
            </a:fld>
            <a:endParaRPr lang="zh-TW" altLang="en-US" noProof="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C1898A5-7B15-D98D-AB65-0B603F28E608}"/>
              </a:ext>
            </a:extLst>
          </p:cNvPr>
          <p:cNvSpPr txBox="1"/>
          <p:nvPr/>
        </p:nvSpPr>
        <p:spPr>
          <a:xfrm>
            <a:off x="6516014" y="648176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Figure 2</a:t>
            </a:r>
            <a:endParaRPr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5A5AAFDB-B187-5A4E-7581-8A897457DA9F}"/>
              </a:ext>
            </a:extLst>
          </p:cNvPr>
          <p:cNvSpPr txBox="1">
            <a:spLocks/>
          </p:cNvSpPr>
          <p:nvPr/>
        </p:nvSpPr>
        <p:spPr>
          <a:xfrm>
            <a:off x="512779" y="1941193"/>
            <a:ext cx="5256584" cy="47731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The main idea : Truncate the signal into pieces and apply a linear transform to each piece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Types : short-time Fourier transform (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STFT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), continuous wavelet transform (CWT)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Advantages: easy to implement, widely used, well-studied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Limitations: subject to the uncertainty principle, not adaptive to the signal, depend on the choice of atoms (e.g., window or wavelet)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TW" sz="25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8CBF13A-CE02-EAC3-A07E-76364F53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732007"/>
            <a:ext cx="5040560" cy="188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8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Bil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inear-type time–frequency analysis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7</a:t>
            </a:fld>
            <a:endParaRPr lang="zh-TW" altLang="en-US" noProof="0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5A5AAFDB-B187-5A4E-7581-8A897457DA9F}"/>
              </a:ext>
            </a:extLst>
          </p:cNvPr>
          <p:cNvSpPr txBox="1">
            <a:spLocks/>
          </p:cNvSpPr>
          <p:nvPr/>
        </p:nvSpPr>
        <p:spPr>
          <a:xfrm>
            <a:off x="983432" y="1708586"/>
            <a:ext cx="9937104" cy="4773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Bilinear relation : f(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x,y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) = ax+ by +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cxy</a:t>
            </a:r>
            <a:endParaRPr lang="en-US" altLang="zh-TW" sz="25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The main idea : The 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fourier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transform of the auto-correlation function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Types : Wigner–Ville distribution, Cohen’s class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Advantages: higher clarity, Cohen’s class can smooth the TF result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Limitations: cross-term issue, the kernel smooth step might generate unwanted artifacts, difficult to decompose the signal</a:t>
            </a:r>
          </a:p>
        </p:txBody>
      </p:sp>
    </p:spTree>
    <p:extLst>
      <p:ext uri="{BB962C8B-B14F-4D97-AF65-F5344CB8AC3E}">
        <p14:creationId xmlns:p14="http://schemas.microsoft.com/office/powerpoint/2010/main" val="248437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Nonl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inear-type time–frequency analysis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8</a:t>
            </a:fld>
            <a:endParaRPr lang="zh-TW" altLang="en-US" noProof="0" dirty="0"/>
          </a:p>
        </p:txBody>
      </p:sp>
      <p:sp>
        <p:nvSpPr>
          <p:cNvPr id="9" name="內容預留位置 2">
            <a:extLst>
              <a:ext uri="{FF2B5EF4-FFF2-40B4-BE49-F238E27FC236}">
                <a16:creationId xmlns:a16="http://schemas.microsoft.com/office/drawing/2014/main" id="{717BDAEB-FE81-7FAA-F2E2-2F3F2BE5E35C}"/>
              </a:ext>
            </a:extLst>
          </p:cNvPr>
          <p:cNvSpPr txBox="1">
            <a:spLocks/>
          </p:cNvSpPr>
          <p:nvPr/>
        </p:nvSpPr>
        <p:spPr>
          <a:xfrm>
            <a:off x="737084" y="2108697"/>
            <a:ext cx="10717832" cy="3984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The main idea:</a:t>
            </a:r>
          </a:p>
          <a:p>
            <a:pPr marL="541338" indent="-2762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Take more information from the signal.</a:t>
            </a:r>
          </a:p>
          <a:p>
            <a:pPr marL="541338" indent="-2762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Modify the linear-type or bilinear-type time–frequency analysis.</a:t>
            </a:r>
          </a:p>
          <a:p>
            <a:pPr marL="541338" indent="-276225"/>
            <a:r>
              <a:rPr lang="en-US" altLang="zh-TW" sz="2500" b="1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Achieve better signal decomposition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, feature extraction, and visualization.</a:t>
            </a:r>
          </a:p>
          <a:p>
            <a:pPr marL="541338" indent="-276225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Example: Empirical mode decomposition (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EMD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), Iterative filtering (IF), </a:t>
            </a:r>
            <a:r>
              <a:rPr lang="en-US" altLang="zh-TW" sz="250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Synchrosqueezing</a:t>
            </a: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transform (SST)</a:t>
            </a:r>
          </a:p>
          <a:p>
            <a:pPr marL="541338" indent="-276225"/>
            <a:endParaRPr lang="en-US" altLang="zh-TW" sz="25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541338" indent="-276225"/>
            <a:endParaRPr lang="en-US" altLang="zh-TW" sz="25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Nonl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inear-type time–frequency analysis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06C7C5-F719-D105-9A83-7699ED6B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en-US" altLang="zh-TW" noProof="0" smtClean="0"/>
              <a:t>9</a:t>
            </a:fld>
            <a:endParaRPr lang="zh-TW" altLang="en-US" noProof="0" dirty="0"/>
          </a:p>
        </p:txBody>
      </p:sp>
      <p:sp>
        <p:nvSpPr>
          <p:cNvPr id="9" name="內容預留位置 2">
            <a:extLst>
              <a:ext uri="{FF2B5EF4-FFF2-40B4-BE49-F238E27FC236}">
                <a16:creationId xmlns:a16="http://schemas.microsoft.com/office/drawing/2014/main" id="{717BDAEB-FE81-7FAA-F2E2-2F3F2BE5E35C}"/>
              </a:ext>
            </a:extLst>
          </p:cNvPr>
          <p:cNvSpPr txBox="1">
            <a:spLocks/>
          </p:cNvSpPr>
          <p:nvPr/>
        </p:nvSpPr>
        <p:spPr>
          <a:xfrm>
            <a:off x="407368" y="1772816"/>
            <a:ext cx="1144927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Advantages:</a:t>
            </a:r>
          </a:p>
          <a:p>
            <a:pPr marL="696913" indent="-34290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resolve the issues encountered in linear-type and bilinear-type time–frequency analysis</a:t>
            </a:r>
          </a:p>
          <a:p>
            <a:pPr marL="696913" indent="-34290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more robust to noise and artifacts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Limitations:</a:t>
            </a:r>
          </a:p>
          <a:p>
            <a:pPr indent="40005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depend on the choice of model or parameters</a:t>
            </a:r>
          </a:p>
          <a:p>
            <a:pPr indent="40005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may require more computational resources</a:t>
            </a:r>
          </a:p>
          <a:p>
            <a:pPr indent="400050"/>
            <a:r>
              <a:rPr lang="en-US" altLang="zh-TW" sz="25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may lack theoretical support or rigorous analysis</a:t>
            </a:r>
          </a:p>
          <a:p>
            <a:pPr indent="400050"/>
            <a:endParaRPr lang="en-US" altLang="zh-TW" sz="250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0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5"/>
</p:tagLst>
</file>

<file path=ppt/theme/theme1.xml><?xml version="1.0" encoding="utf-8"?>
<a:theme xmlns:a="http://schemas.openxmlformats.org/drawingml/2006/main" name="醫療設計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0_TF02901024_TF02901024.potx" id="{5BEDBE36-C3BF-432D-BC77-D3598E0CD57F}" vid="{6885786E-C176-499E-B5E4-266BF6C92072}"/>
    </a:ext>
  </a:extLst>
</a:theme>
</file>

<file path=ppt/theme/theme2.xml><?xml version="1.0" encoding="utf-8"?>
<a:theme xmlns:a="http://schemas.openxmlformats.org/drawingml/2006/main" name="Office 佈景主題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醫療設計簡報 (寬螢幕)</Template>
  <TotalTime>2367</TotalTime>
  <Words>1954</Words>
  <Application>Microsoft Office PowerPoint</Application>
  <PresentationFormat>寬螢幕</PresentationFormat>
  <Paragraphs>253</Paragraphs>
  <Slides>26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Microsoft JhengHei UI</vt:lpstr>
      <vt:lpstr>Söhne</vt:lpstr>
      <vt:lpstr>標楷體</vt:lpstr>
      <vt:lpstr>Arial</vt:lpstr>
      <vt:lpstr>Calibri</vt:lpstr>
      <vt:lpstr>Cambria Math</vt:lpstr>
      <vt:lpstr>Franklin Gothic Heavy</vt:lpstr>
      <vt:lpstr>Franklin Gothic Medium</vt:lpstr>
      <vt:lpstr>Wingdings</vt:lpstr>
      <vt:lpstr>醫療設計 16x9</vt:lpstr>
      <vt:lpstr>小波轉換期末報告  Time and frequency analysis for biomedical signals</vt:lpstr>
      <vt:lpstr>Outline</vt:lpstr>
      <vt:lpstr>Introduction</vt:lpstr>
      <vt:lpstr>Introduction</vt:lpstr>
      <vt:lpstr>Introduction</vt:lpstr>
      <vt:lpstr>Linear-type time–frequency analysis </vt:lpstr>
      <vt:lpstr>Bilinear-type time–frequency analysis </vt:lpstr>
      <vt:lpstr>Nonlinear-type time–frequency analysis </vt:lpstr>
      <vt:lpstr>Nonlinear-type time–frequency analysis </vt:lpstr>
      <vt:lpstr>Models for nonlinear-type time–frequency analysis </vt:lpstr>
      <vt:lpstr>Nonlinear-type time–frequency analysis </vt:lpstr>
      <vt:lpstr>Example of Empirical mode decomposition (EMD)</vt:lpstr>
      <vt:lpstr>Nonlinear-type time–frequency analysis </vt:lpstr>
      <vt:lpstr>Iterative filtering (IF)</vt:lpstr>
      <vt:lpstr>Example of Iterative filtering (IF)</vt:lpstr>
      <vt:lpstr>Nonlinear-type time–frequency analysis </vt:lpstr>
      <vt:lpstr>Nonlinear-type time–frequency analysis </vt:lpstr>
      <vt:lpstr>Nonlinear-type time–frequency analysis </vt:lpstr>
      <vt:lpstr>Synchrosqueezing transform  (SST)</vt:lpstr>
      <vt:lpstr>Example of Synchrosqueezing transform  (SST)</vt:lpstr>
      <vt:lpstr>Example of Synchrosqueezing transform  (SST)</vt:lpstr>
      <vt:lpstr>Conclusion</vt:lpstr>
      <vt:lpstr>Conclusion</vt:lpstr>
      <vt:lpstr>Reference</vt:lpstr>
      <vt:lpstr>Reference paper</vt:lpstr>
      <vt:lpstr>Reference paper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醫學工程導論期末報告  ECG signal for emotion recognition</dc:title>
  <dc:creator>Dong Yi Lin</dc:creator>
  <cp:lastModifiedBy>Dong Yi Lin</cp:lastModifiedBy>
  <cp:revision>63</cp:revision>
  <dcterms:created xsi:type="dcterms:W3CDTF">2023-11-30T02:30:05Z</dcterms:created>
  <dcterms:modified xsi:type="dcterms:W3CDTF">2023-12-19T08:16:09Z</dcterms:modified>
</cp:coreProperties>
</file>