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82" r:id="rId14"/>
    <p:sldId id="268" r:id="rId15"/>
    <p:sldId id="270" r:id="rId16"/>
    <p:sldId id="272" r:id="rId17"/>
    <p:sldId id="269" r:id="rId18"/>
    <p:sldId id="273" r:id="rId19"/>
    <p:sldId id="274" r:id="rId20"/>
    <p:sldId id="281" r:id="rId21"/>
    <p:sldId id="280" r:id="rId22"/>
    <p:sldId id="275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8" autoAdjust="0"/>
    <p:restoredTop sz="94660"/>
  </p:normalViewPr>
  <p:slideViewPr>
    <p:cSldViewPr>
      <p:cViewPr varScale="1">
        <p:scale>
          <a:sx n="68" d="100"/>
          <a:sy n="68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A9509-9F22-4121-90F7-686D4F576260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464E6-70F2-4435-9862-F9F7DDE8B69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64E6-70F2-4435-9862-F9F7DDE8B69C}" type="slidenum">
              <a:rPr lang="zh-TW" altLang="en-US" smtClean="0"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4CADEF0-67BA-48AE-97FE-8B0354C4E5BD}" type="datetimeFigureOut">
              <a:rPr lang="zh-TW" altLang="en-US" smtClean="0"/>
              <a:t>2010/5/5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48C21C-DADE-4B59-8290-A91FCC3E8A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8728" y="2500306"/>
            <a:ext cx="7406640" cy="1472184"/>
          </a:xfrm>
        </p:spPr>
        <p:txBody>
          <a:bodyPr/>
          <a:lstStyle/>
          <a:p>
            <a:pPr algn="ctr"/>
            <a:r>
              <a:rPr lang="en-US" altLang="zh-TW" dirty="0" smtClean="0"/>
              <a:t>The Application and Evolution of  Wiener Filter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572132" y="5786454"/>
            <a:ext cx="3286148" cy="42862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電信所一年級 黃重翰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Wiener Filter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input must be stationary, so it’s </a:t>
            </a:r>
            <a:r>
              <a:rPr lang="en-US" altLang="zh-TW" dirty="0" smtClean="0"/>
              <a:t>not an adaptive filter.</a:t>
            </a:r>
          </a:p>
          <a:p>
            <a:r>
              <a:rPr lang="en-US" altLang="zh-TW" dirty="0" smtClean="0"/>
              <a:t>We don’t have to distinguish original signal from received signal.</a:t>
            </a:r>
          </a:p>
          <a:p>
            <a:r>
              <a:rPr lang="en-US" altLang="zh-TW" dirty="0" smtClean="0"/>
              <a:t>It needs training data to optimize the filter coefficients.</a:t>
            </a:r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Although the wiener filter can minimize the MSE to approach the noise reduction,</a:t>
            </a:r>
            <a:r>
              <a:rPr lang="zh-TW" altLang="en-US" dirty="0" smtClean="0"/>
              <a:t>  </a:t>
            </a:r>
            <a:r>
              <a:rPr lang="en-US" altLang="zh-TW" dirty="0" smtClean="0"/>
              <a:t>it also causes the speech distortion.</a:t>
            </a:r>
          </a:p>
          <a:p>
            <a:r>
              <a:rPr lang="en-US" altLang="zh-TW" dirty="0" smtClean="0"/>
              <a:t>For example, speech distortion plays an important role on speech recognition.</a:t>
            </a: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impulse response of FIR wiener filter h</a:t>
            </a:r>
            <a:r>
              <a:rPr lang="en-US" altLang="zh-TW" baseline="-25000" dirty="0" smtClean="0"/>
              <a:t>o</a:t>
            </a:r>
            <a:r>
              <a:rPr lang="en-US" altLang="zh-TW" dirty="0" smtClean="0"/>
              <a:t>:  </a:t>
            </a:r>
            <a:r>
              <a:rPr lang="zh-TW" altLang="en-US" dirty="0" smtClean="0"/>
              <a:t>設 </a:t>
            </a:r>
            <a:r>
              <a:rPr lang="en-US" altLang="zh-TW" dirty="0" smtClean="0"/>
              <a:t>FIR</a:t>
            </a:r>
            <a:r>
              <a:rPr lang="zh-TW" altLang="en-US" dirty="0" smtClean="0"/>
              <a:t> </a:t>
            </a:r>
            <a:r>
              <a:rPr lang="en-US" altLang="zh-TW" dirty="0" smtClean="0"/>
              <a:t>wiener filter length </a:t>
            </a:r>
            <a:r>
              <a:rPr lang="zh-TW" altLang="en-US" dirty="0" smtClean="0"/>
              <a:t>為</a:t>
            </a:r>
            <a:r>
              <a:rPr lang="en-US" altLang="zh-TW" dirty="0" smtClean="0"/>
              <a:t> </a:t>
            </a:r>
            <a:r>
              <a:rPr lang="en-US" altLang="zh-TW" dirty="0" smtClean="0"/>
              <a:t>L</a:t>
            </a:r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/>
              <a:t>   </a:t>
            </a:r>
            <a:endParaRPr lang="zh-TW" altLang="en-US" dirty="0"/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1857356" y="3143248"/>
          <a:ext cx="6397706" cy="514102"/>
        </p:xfrm>
        <a:graphic>
          <a:graphicData uri="http://schemas.openxmlformats.org/presentationml/2006/ole">
            <p:oleObj spid="_x0000_s8198" name="方程式" r:id="rId4" imgW="2844720" imgH="228600" progId="Equation.3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857356" y="2571744"/>
          <a:ext cx="2571769" cy="462341"/>
        </p:xfrm>
        <a:graphic>
          <a:graphicData uri="http://schemas.openxmlformats.org/presentationml/2006/ole">
            <p:oleObj spid="_x0000_s8199" name="方程式" r:id="rId5" imgW="1130040" imgH="20304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4857752" y="2571744"/>
          <a:ext cx="642942" cy="428628"/>
        </p:xfrm>
        <a:graphic>
          <a:graphicData uri="http://schemas.openxmlformats.org/presentationml/2006/ole">
            <p:oleObj spid="_x0000_s8200" name="方程式" r:id="rId6" imgW="304560" imgH="203040" progId="Equation.3">
              <p:embed/>
            </p:oleObj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429256" y="2571744"/>
            <a:ext cx="3434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:additive zero mean noise </a:t>
            </a:r>
            <a:endParaRPr lang="zh-TW" altLang="en-US" sz="2400" dirty="0"/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/>
        </p:nvGraphicFramePr>
        <p:xfrm>
          <a:off x="1857356" y="3786190"/>
          <a:ext cx="2571768" cy="704594"/>
        </p:xfrm>
        <a:graphic>
          <a:graphicData uri="http://schemas.openxmlformats.org/presentationml/2006/ole">
            <p:oleObj spid="_x0000_s8201" name="方程式" r:id="rId7" imgW="927000" imgH="253800" progId="Equation.3">
              <p:embed/>
            </p:oleObj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/>
        </p:nvGraphicFramePr>
        <p:xfrm>
          <a:off x="1857356" y="4500570"/>
          <a:ext cx="3832225" cy="714375"/>
        </p:xfrm>
        <a:graphic>
          <a:graphicData uri="http://schemas.openxmlformats.org/presentationml/2006/ole">
            <p:oleObj spid="_x0000_s8202" name="方程式" r:id="rId8" imgW="1498320" imgH="279360" progId="Equation.3">
              <p:embed/>
            </p:oleObj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/>
        </p:nvGraphicFramePr>
        <p:xfrm>
          <a:off x="1928794" y="5357826"/>
          <a:ext cx="1571636" cy="1008219"/>
        </p:xfrm>
        <a:graphic>
          <a:graphicData uri="http://schemas.openxmlformats.org/presentationml/2006/ole">
            <p:oleObj spid="_x0000_s8203" name="方程式" r:id="rId9" imgW="6728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571604" y="2000240"/>
          <a:ext cx="1812925" cy="704850"/>
        </p:xfrm>
        <a:graphic>
          <a:graphicData uri="http://schemas.openxmlformats.org/presentationml/2006/ole">
            <p:oleObj spid="_x0000_s15362" name="方程式" r:id="rId4" imgW="685800" imgH="26640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1571604" y="5143512"/>
          <a:ext cx="2814638" cy="585787"/>
        </p:xfrm>
        <a:graphic>
          <a:graphicData uri="http://schemas.openxmlformats.org/presentationml/2006/ole">
            <p:oleObj spid="_x0000_s15363" name="方程式" r:id="rId5" imgW="1218960" imgH="25380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>
            <p:ph idx="1"/>
          </p:nvPr>
        </p:nvGraphicFramePr>
        <p:xfrm>
          <a:off x="1500166" y="3286124"/>
          <a:ext cx="5389600" cy="1500198"/>
        </p:xfrm>
        <a:graphic>
          <a:graphicData uri="http://schemas.openxmlformats.org/presentationml/2006/ole">
            <p:oleObj spid="_x0000_s15364" name="方程式" r:id="rId6" imgW="246348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ph idx="1"/>
          </p:nvPr>
        </p:nvGraphicFramePr>
        <p:xfrm>
          <a:off x="2136775" y="1816100"/>
          <a:ext cx="6096000" cy="4064000"/>
        </p:xfrm>
        <a:graphic>
          <a:graphicData uri="http://schemas.openxmlformats.org/presentationml/2006/ole">
            <p:oleObj spid="_x0000_s9218" name="方程式" r:id="rId4" imgW="0" imgH="0" progId="Equation.3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714480" y="1571612"/>
          <a:ext cx="2816698" cy="642942"/>
        </p:xfrm>
        <a:graphic>
          <a:graphicData uri="http://schemas.openxmlformats.org/presentationml/2006/ole">
            <p:oleObj spid="_x0000_s9219" name="方程式" r:id="rId5" imgW="1168200" imgH="266400" progId="Equation.3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1714480" y="2428868"/>
          <a:ext cx="762004" cy="533403"/>
        </p:xfrm>
        <a:graphic>
          <a:graphicData uri="http://schemas.openxmlformats.org/presentationml/2006/ole">
            <p:oleObj spid="_x0000_s9220" name="方程式" r:id="rId6" imgW="380880" imgH="266400" progId="Equation.3">
              <p:embed/>
            </p:oleObj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2571736" y="2428868"/>
            <a:ext cx="4621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is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estimation filter of noise</a:t>
            </a:r>
            <a:endParaRPr lang="zh-TW" altLang="en-US" sz="2800" dirty="0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571604" y="3929066"/>
          <a:ext cx="2997200" cy="561975"/>
        </p:xfrm>
        <a:graphic>
          <a:graphicData uri="http://schemas.openxmlformats.org/presentationml/2006/ole">
            <p:oleObj spid="_x0000_s9221" name="方程式" r:id="rId7" imgW="1422360" imgH="266400" progId="Equation.3">
              <p:embed/>
            </p:oleObj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1643042" y="3214686"/>
            <a:ext cx="4775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In order to reduce speech distortion</a:t>
            </a:r>
            <a:endParaRPr lang="zh-TW" altLang="en-US" sz="2400" dirty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1785918" y="4714884"/>
          <a:ext cx="311730" cy="285752"/>
        </p:xfrm>
        <a:graphic>
          <a:graphicData uri="http://schemas.openxmlformats.org/presentationml/2006/ole">
            <p:oleObj spid="_x0000_s9222" name="方程式" r:id="rId8" imgW="152280" imgH="139680" progId="Equation.3">
              <p:embed/>
            </p:oleObj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2071670" y="4643446"/>
            <a:ext cx="3075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i</a:t>
            </a:r>
            <a:r>
              <a:rPr lang="en-US" altLang="zh-TW" sz="2400" dirty="0" smtClean="0"/>
              <a:t>s choose between 0~1</a:t>
            </a:r>
            <a:endParaRPr lang="zh-TW" altLang="en-US" sz="2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571604" y="5286388"/>
            <a:ext cx="60587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For making a balance between noise reduction </a:t>
            </a:r>
          </a:p>
          <a:p>
            <a:r>
              <a:rPr lang="en-US" altLang="zh-TW" sz="2400" dirty="0" smtClean="0"/>
              <a:t>and speech distortion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5286380" y="5286388"/>
          <a:ext cx="2111903" cy="1104899"/>
        </p:xfrm>
        <a:graphic>
          <a:graphicData uri="http://schemas.openxmlformats.org/presentationml/2006/ole">
            <p:oleObj spid="_x0000_s11267" name="方程式" r:id="rId4" imgW="825480" imgH="431640" progId="Equation.3">
              <p:embed/>
            </p:oleObj>
          </a:graphicData>
        </a:graphic>
      </p:graphicFrame>
      <p:graphicFrame>
        <p:nvGraphicFramePr>
          <p:cNvPr id="11268" name="內容版面配置區 4"/>
          <p:cNvGraphicFramePr>
            <a:graphicFrameLocks noChangeAspect="1"/>
          </p:cNvGraphicFramePr>
          <p:nvPr/>
        </p:nvGraphicFramePr>
        <p:xfrm>
          <a:off x="1785918" y="5357826"/>
          <a:ext cx="3052762" cy="1104900"/>
        </p:xfrm>
        <a:graphic>
          <a:graphicData uri="http://schemas.openxmlformats.org/presentationml/2006/ole">
            <p:oleObj spid="_x0000_s11268" name="方程式" r:id="rId5" imgW="1193760" imgH="431640" progId="Equation.3">
              <p:embed/>
            </p:oleObj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285852" y="1357298"/>
            <a:ext cx="1668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The result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 </a:t>
            </a:r>
            <a:endParaRPr lang="zh-TW" altLang="en-US" sz="2400" dirty="0"/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728788" y="1785938"/>
          <a:ext cx="4584700" cy="1146175"/>
        </p:xfrm>
        <a:graphic>
          <a:graphicData uri="http://schemas.openxmlformats.org/presentationml/2006/ole">
            <p:oleObj spid="_x0000_s11269" name="方程式" r:id="rId6" imgW="1930320" imgH="482400" progId="Equation.3">
              <p:embed/>
            </p:oleObj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1714480" y="3000372"/>
            <a:ext cx="5673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:Speech-distortion index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of suboptimal filter</a:t>
            </a:r>
            <a:endParaRPr lang="zh-TW" altLang="en-US" sz="2400" dirty="0"/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1785918" y="3500438"/>
          <a:ext cx="3303587" cy="1055687"/>
        </p:xfrm>
        <a:graphic>
          <a:graphicData uri="http://schemas.openxmlformats.org/presentationml/2006/ole">
            <p:oleObj spid="_x0000_s11270" name="方程式" r:id="rId7" imgW="1511280" imgH="482400" progId="Equation.3">
              <p:embed/>
            </p:oleObj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1785918" y="4572008"/>
            <a:ext cx="5402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:noise reduction index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of suboptimal filter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428736"/>
            <a:ext cx="5715040" cy="4842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857496"/>
            <a:ext cx="8059305" cy="3588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14488"/>
            <a:ext cx="9144000" cy="84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714487"/>
            <a:ext cx="9144000" cy="3833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408627"/>
            <a:ext cx="9098493" cy="402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u"/>
            </a:pPr>
            <a:r>
              <a:rPr lang="en-US" altLang="zh-TW" dirty="0" smtClean="0"/>
              <a:t>Introduction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dirty="0" smtClean="0"/>
              <a:t>Wiener Filter</a:t>
            </a:r>
          </a:p>
          <a:p>
            <a:pPr>
              <a:buFont typeface="Wingdings" pitchFamily="2" charset="2"/>
              <a:buChar char="u"/>
            </a:pPr>
            <a:r>
              <a:rPr lang="en-US" altLang="zh-TW" dirty="0" smtClean="0"/>
              <a:t>New sights into the wiener filter</a:t>
            </a:r>
          </a:p>
          <a:p>
            <a:pPr>
              <a:buFont typeface="Wingdings" pitchFamily="2" charset="2"/>
              <a:buChar char="u"/>
            </a:pPr>
            <a:r>
              <a:rPr lang="en-US" altLang="zh-TW" dirty="0" smtClean="0"/>
              <a:t>Conclusion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dirty="0" smtClean="0"/>
              <a:t>Reference</a:t>
            </a:r>
            <a:endParaRPr lang="en-US" altLang="zh-TW" dirty="0" smtClean="0"/>
          </a:p>
          <a:p>
            <a:pPr>
              <a:buFont typeface="Wingdings" pitchFamily="2" charset="2"/>
              <a:buChar char="u"/>
            </a:pPr>
            <a:endParaRPr lang="en-US" altLang="zh-TW" dirty="0" smtClean="0"/>
          </a:p>
          <a:p>
            <a:pPr>
              <a:buFont typeface="Wingdings" pitchFamily="2" charset="2"/>
              <a:buChar char="u"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sights into the wiener filter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It’s a trade-off between speech-distortion and noise-reduction.</a:t>
            </a:r>
          </a:p>
          <a:p>
            <a:r>
              <a:rPr lang="en-US" altLang="zh-TW" dirty="0" smtClean="0"/>
              <a:t>When number of microphone is more, then we can set alpha smaller to lower the speech-distortion.</a:t>
            </a:r>
          </a:p>
          <a:p>
            <a:r>
              <a:rPr lang="en-US" altLang="zh-TW" dirty="0" smtClean="0"/>
              <a:t>The more length of wiener filter, the more speech-distortion and noise-reduction.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Wiener filter is used in many fields such as noise reduction in speech and image, linear prediction.</a:t>
            </a:r>
          </a:p>
          <a:p>
            <a:r>
              <a:rPr lang="en-US" altLang="zh-TW" dirty="0" smtClean="0"/>
              <a:t>Adaptive </a:t>
            </a:r>
            <a:r>
              <a:rPr lang="en-US" altLang="zh-TW" dirty="0" smtClean="0"/>
              <a:t>W</a:t>
            </a:r>
            <a:r>
              <a:rPr lang="en-US" altLang="zh-TW" dirty="0" smtClean="0"/>
              <a:t>iener Filter is a new idea recently.</a:t>
            </a:r>
          </a:p>
          <a:p>
            <a:r>
              <a:rPr lang="en-US" altLang="zh-TW" dirty="0" smtClean="0"/>
              <a:t>Wiener filter can be used in many domain such as DCT domain, spatial domain…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1800" dirty="0" smtClean="0"/>
              <a:t>“Dynamic wiener filters for small-target radiometric restoration” </a:t>
            </a:r>
            <a:r>
              <a:rPr lang="en-US" altLang="zh-TW" sz="1800" dirty="0" err="1" smtClean="0"/>
              <a:t>Russel</a:t>
            </a:r>
            <a:r>
              <a:rPr lang="en-US" altLang="zh-TW" sz="1800" dirty="0" smtClean="0"/>
              <a:t> P. Kauffman, James P. </a:t>
            </a:r>
            <a:r>
              <a:rPr lang="en-US" altLang="zh-TW" sz="1800" dirty="0" err="1" smtClean="0"/>
              <a:t>Helferty</a:t>
            </a:r>
            <a:r>
              <a:rPr lang="en-US" altLang="zh-TW" sz="1800" dirty="0" smtClean="0"/>
              <a:t>, Mark R. </a:t>
            </a:r>
            <a:r>
              <a:rPr lang="en-US" altLang="zh-TW" sz="1800" dirty="0" err="1" smtClean="0"/>
              <a:t>Blattner</a:t>
            </a:r>
            <a:r>
              <a:rPr lang="en-US" altLang="zh-TW" sz="1800" dirty="0" smtClean="0"/>
              <a:t> 2009</a:t>
            </a:r>
          </a:p>
          <a:p>
            <a:r>
              <a:rPr lang="en-US" altLang="zh-TW" sz="1800" dirty="0" smtClean="0"/>
              <a:t>“New Insights into the noise reduction wiener filter” </a:t>
            </a:r>
            <a:r>
              <a:rPr lang="en-US" altLang="zh-TW" sz="1800" dirty="0" err="1" smtClean="0"/>
              <a:t>Jingdong</a:t>
            </a:r>
            <a:r>
              <a:rPr lang="en-US" altLang="zh-TW" sz="1800" dirty="0" smtClean="0"/>
              <a:t> Chen, Jacob </a:t>
            </a:r>
            <a:r>
              <a:rPr lang="en-US" altLang="zh-TW" sz="1800" dirty="0" err="1" smtClean="0"/>
              <a:t>Benesty</a:t>
            </a:r>
            <a:r>
              <a:rPr lang="en-US" altLang="zh-TW" sz="1800" dirty="0" smtClean="0"/>
              <a:t>,  </a:t>
            </a:r>
            <a:r>
              <a:rPr lang="en-US" altLang="zh-TW" sz="1800" dirty="0" err="1" smtClean="0"/>
              <a:t>Yiteng</a:t>
            </a:r>
            <a:r>
              <a:rPr lang="en-US" altLang="zh-TW" sz="1800" dirty="0" smtClean="0"/>
              <a:t> Huang 2008</a:t>
            </a:r>
          </a:p>
          <a:p>
            <a:r>
              <a:rPr lang="en-US" altLang="zh-TW" sz="1800" dirty="0" smtClean="0"/>
              <a:t>“Image enhancement via space-adaptive lifting scheme using spatial domain adaptive wiener filter” </a:t>
            </a:r>
            <a:r>
              <a:rPr lang="en-US" altLang="zh-TW" sz="1800" dirty="0" err="1" smtClean="0"/>
              <a:t>Hac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Tasmaz</a:t>
            </a:r>
            <a:r>
              <a:rPr lang="en-US" altLang="zh-TW" sz="1800" dirty="0" smtClean="0"/>
              <a:t>, Ergun </a:t>
            </a:r>
            <a:r>
              <a:rPr lang="en-US" altLang="zh-TW" sz="1800" dirty="0" err="1" smtClean="0"/>
              <a:t>Ercelebi</a:t>
            </a:r>
            <a:r>
              <a:rPr lang="en-US" altLang="zh-TW" sz="1800" dirty="0" smtClean="0"/>
              <a:t> 2009</a:t>
            </a:r>
          </a:p>
          <a:p>
            <a:r>
              <a:rPr lang="en-US" altLang="zh-TW" sz="1800" dirty="0" smtClean="0"/>
              <a:t>“Image </a:t>
            </a:r>
            <a:r>
              <a:rPr lang="en-US" altLang="zh-TW" sz="1800" dirty="0" err="1" smtClean="0"/>
              <a:t>deblocking</a:t>
            </a:r>
            <a:r>
              <a:rPr lang="en-US" altLang="zh-TW" sz="1800" dirty="0" smtClean="0"/>
              <a:t> using dual adaptive FIR wiener filter in the DCT transform domain” </a:t>
            </a:r>
            <a:r>
              <a:rPr lang="en-US" altLang="zh-TW" sz="1800" dirty="0" err="1" smtClean="0"/>
              <a:t>Renqi</a:t>
            </a:r>
            <a:r>
              <a:rPr lang="en-US" altLang="zh-TW" sz="1800" dirty="0" smtClean="0"/>
              <a:t> Zhang, </a:t>
            </a:r>
            <a:r>
              <a:rPr lang="en-US" altLang="zh-TW" sz="1800" dirty="0" err="1" smtClean="0"/>
              <a:t>Wanli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Ouyang</a:t>
            </a:r>
            <a:r>
              <a:rPr lang="en-US" altLang="zh-TW" sz="1800" dirty="0" smtClean="0"/>
              <a:t>, </a:t>
            </a:r>
            <a:r>
              <a:rPr lang="en-US" altLang="zh-TW" sz="1800" dirty="0" err="1" smtClean="0"/>
              <a:t>Wai-Kuen</a:t>
            </a:r>
            <a:r>
              <a:rPr lang="en-US" altLang="zh-TW" sz="1800" dirty="0" smtClean="0"/>
              <a:t> Cham 2009</a:t>
            </a:r>
          </a:p>
          <a:p>
            <a:r>
              <a:rPr lang="en-US" altLang="zh-TW" sz="1800" dirty="0" smtClean="0"/>
              <a:t>“Harmonic Enhancement with noise reduction of speech signal by comb filtering” Yu </a:t>
            </a:r>
            <a:r>
              <a:rPr lang="en-US" altLang="zh-TW" sz="1800" dirty="0" err="1" smtClean="0"/>
              <a:t>Cai</a:t>
            </a:r>
            <a:r>
              <a:rPr lang="en-US" altLang="zh-TW" sz="1800" dirty="0" smtClean="0"/>
              <a:t>, </a:t>
            </a:r>
            <a:r>
              <a:rPr lang="en-US" altLang="zh-TW" sz="1800" dirty="0" err="1" smtClean="0"/>
              <a:t>Jianping</a:t>
            </a:r>
            <a:r>
              <a:rPr lang="en-US" altLang="zh-TW" sz="1800" dirty="0" smtClean="0"/>
              <a:t> Yuan, </a:t>
            </a:r>
            <a:r>
              <a:rPr lang="en-US" altLang="zh-TW" sz="1800" dirty="0" err="1" smtClean="0"/>
              <a:t>Chaohuan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Hou</a:t>
            </a:r>
            <a:r>
              <a:rPr lang="en-US" altLang="zh-TW" sz="1800" dirty="0" smtClean="0"/>
              <a:t>, Jun Yang, </a:t>
            </a:r>
            <a:r>
              <a:rPr lang="en-US" altLang="zh-TW" sz="1800" dirty="0" err="1" smtClean="0"/>
              <a:t>Bian</a:t>
            </a:r>
            <a:r>
              <a:rPr lang="en-US" altLang="zh-TW" sz="1800" dirty="0" smtClean="0"/>
              <a:t> Wu,2009</a:t>
            </a:r>
          </a:p>
          <a:p>
            <a:r>
              <a:rPr lang="en-US" altLang="zh-TW" sz="1800" dirty="0" smtClean="0"/>
              <a:t>“Speech Enhancement using the Multistage Wiener filter” Michael </a:t>
            </a:r>
            <a:r>
              <a:rPr lang="en-US" altLang="zh-TW" sz="1800" dirty="0" err="1" smtClean="0"/>
              <a:t>Tinston</a:t>
            </a:r>
            <a:r>
              <a:rPr lang="en-US" altLang="zh-TW" sz="1800" dirty="0" smtClean="0"/>
              <a:t> and </a:t>
            </a:r>
            <a:r>
              <a:rPr lang="en-US" altLang="zh-TW" sz="1800" dirty="0" err="1" smtClean="0"/>
              <a:t>Yariv</a:t>
            </a:r>
            <a:r>
              <a:rPr lang="en-US" altLang="zh-TW" sz="1800" dirty="0" smtClean="0"/>
              <a:t> Ephraim 2009</a:t>
            </a:r>
          </a:p>
          <a:p>
            <a:r>
              <a:rPr lang="en-US" altLang="zh-TW" sz="1800" dirty="0" smtClean="0"/>
              <a:t>“Optimized and </a:t>
            </a:r>
            <a:r>
              <a:rPr lang="en-US" altLang="zh-TW" sz="1800" dirty="0" err="1" smtClean="0"/>
              <a:t>Interative</a:t>
            </a:r>
            <a:r>
              <a:rPr lang="en-US" altLang="zh-TW" sz="1800" dirty="0" smtClean="0"/>
              <a:t> Wiener Filter for Image </a:t>
            </a:r>
            <a:r>
              <a:rPr lang="en-US" altLang="zh-TW" sz="1800" dirty="0" err="1" smtClean="0"/>
              <a:t>Restoration”Abdul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Majeed</a:t>
            </a:r>
            <a:r>
              <a:rPr lang="en-US" altLang="zh-TW" sz="1800" dirty="0" smtClean="0"/>
              <a:t> A. </a:t>
            </a:r>
            <a:r>
              <a:rPr lang="en-US" altLang="zh-TW" sz="1800" dirty="0" err="1" smtClean="0"/>
              <a:t>Madmood</a:t>
            </a:r>
            <a:r>
              <a:rPr lang="en-US" altLang="zh-TW" sz="1800" dirty="0" smtClean="0"/>
              <a:t> 2009</a:t>
            </a:r>
            <a:endParaRPr lang="zh-TW" alt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TW" dirty="0" smtClean="0"/>
              <a:t>Norbert Wiener is a prodigy.</a:t>
            </a:r>
          </a:p>
          <a:p>
            <a:pPr lvl="4">
              <a:buFont typeface="Wingdings" pitchFamily="2" charset="2"/>
              <a:buChar char="l"/>
            </a:pPr>
            <a:r>
              <a:rPr lang="en-US" altLang="zh-TW" sz="2400" dirty="0" smtClean="0"/>
              <a:t> 11 years old : </a:t>
            </a:r>
            <a:r>
              <a:rPr lang="en-US" altLang="zh-TW" sz="2400" dirty="0" smtClean="0"/>
              <a:t>graduating </a:t>
            </a:r>
            <a:r>
              <a:rPr lang="en-US" altLang="zh-TW" sz="2400" dirty="0" smtClean="0"/>
              <a:t>from Ayer </a:t>
            </a:r>
            <a:r>
              <a:rPr lang="en-US" altLang="zh-TW" sz="2400" dirty="0" smtClean="0"/>
              <a:t>High School</a:t>
            </a:r>
            <a:endParaRPr lang="en-US" altLang="zh-TW" sz="2400" dirty="0" smtClean="0"/>
          </a:p>
          <a:p>
            <a:pPr lvl="4">
              <a:buFont typeface="Wingdings" pitchFamily="2" charset="2"/>
              <a:buChar char="l"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14 </a:t>
            </a:r>
            <a:r>
              <a:rPr lang="en-US" altLang="zh-TW" sz="2400" dirty="0" smtClean="0"/>
              <a:t>years old : </a:t>
            </a:r>
            <a:r>
              <a:rPr lang="en-US" altLang="zh-TW" sz="2400" dirty="0" smtClean="0"/>
              <a:t>graduating </a:t>
            </a:r>
            <a:r>
              <a:rPr lang="en-US" altLang="zh-TW" sz="2400" dirty="0" smtClean="0"/>
              <a:t>from </a:t>
            </a:r>
            <a:r>
              <a:rPr lang="en-US" altLang="zh-TW" sz="2400" dirty="0" smtClean="0"/>
              <a:t>Tufts College </a:t>
            </a:r>
            <a:endParaRPr lang="en-US" altLang="zh-TW" sz="2400" dirty="0" smtClean="0"/>
          </a:p>
          <a:p>
            <a:pPr lvl="6">
              <a:buNone/>
            </a:pPr>
            <a:r>
              <a:rPr lang="en-US" altLang="zh-TW" sz="2400" dirty="0" smtClean="0"/>
              <a:t>     14 years old : </a:t>
            </a:r>
            <a:r>
              <a:rPr lang="en-US" altLang="zh-TW" sz="2400" dirty="0" smtClean="0"/>
              <a:t>study </a:t>
            </a:r>
            <a:r>
              <a:rPr lang="en-US" altLang="zh-TW" sz="2400" dirty="0" smtClean="0"/>
              <a:t>zoology at Harvard                                    </a:t>
            </a:r>
          </a:p>
          <a:p>
            <a:pPr lvl="6">
              <a:buNone/>
            </a:pPr>
            <a:r>
              <a:rPr lang="en-US" altLang="zh-TW" sz="2400" dirty="0" smtClean="0"/>
              <a:t>     15 years old : </a:t>
            </a:r>
            <a:r>
              <a:rPr lang="en-US" altLang="zh-TW" sz="2400" dirty="0" smtClean="0"/>
              <a:t>study </a:t>
            </a:r>
            <a:r>
              <a:rPr lang="en-US" altLang="zh-TW" sz="2400" dirty="0" smtClean="0"/>
              <a:t>philosophy at Cornell</a:t>
            </a:r>
          </a:p>
          <a:p>
            <a:pPr lvl="6">
              <a:buNone/>
            </a:pPr>
            <a:r>
              <a:rPr lang="en-US" altLang="zh-TW" sz="2400" dirty="0" smtClean="0"/>
              <a:t>     16 years old : </a:t>
            </a:r>
            <a:r>
              <a:rPr lang="en-US" altLang="zh-TW" sz="2400" dirty="0" smtClean="0"/>
              <a:t>study </a:t>
            </a:r>
            <a:r>
              <a:rPr lang="en-US" altLang="zh-TW" sz="2400" dirty="0" smtClean="0"/>
              <a:t>philosophy at Harvard</a:t>
            </a:r>
          </a:p>
          <a:p>
            <a:pPr lvl="4">
              <a:buFont typeface="Wingdings" pitchFamily="2" charset="2"/>
              <a:buChar char="l"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18 </a:t>
            </a:r>
            <a:r>
              <a:rPr lang="en-US" altLang="zh-TW" sz="2400" dirty="0" smtClean="0"/>
              <a:t>years old : </a:t>
            </a:r>
            <a:r>
              <a:rPr lang="en-US" altLang="zh-TW" sz="2400" dirty="0" smtClean="0"/>
              <a:t>Ph</a:t>
            </a:r>
            <a:r>
              <a:rPr lang="en-US" altLang="zh-TW" sz="2400" dirty="0" smtClean="0"/>
              <a:t>. D. from Harvard </a:t>
            </a:r>
          </a:p>
          <a:p>
            <a:pPr lvl="6">
              <a:buNone/>
            </a:pPr>
            <a:r>
              <a:rPr lang="en-US" altLang="zh-TW" sz="2400" dirty="0" smtClean="0"/>
              <a:t>      A dissertation on mathematical </a:t>
            </a:r>
            <a:r>
              <a:rPr lang="en-US" altLang="zh-TW" sz="2400" dirty="0" smtClean="0"/>
              <a:t>logic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071678"/>
            <a:ext cx="214312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Wiener filter is proposed by Wiener in 1940 (46 years old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Wiener–</a:t>
            </a:r>
            <a:r>
              <a:rPr lang="en-US" altLang="zh-TW" dirty="0" err="1" smtClean="0"/>
              <a:t>Khinchin</a:t>
            </a:r>
            <a:r>
              <a:rPr lang="en-US" altLang="zh-TW" dirty="0" smtClean="0"/>
              <a:t> </a:t>
            </a:r>
            <a:r>
              <a:rPr lang="en-US" altLang="zh-TW" dirty="0" smtClean="0"/>
              <a:t>theorem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214686"/>
            <a:ext cx="468926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Wiener Filter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3286116" y="4357694"/>
          <a:ext cx="2792415" cy="1341668"/>
        </p:xfrm>
        <a:graphic>
          <a:graphicData uri="http://schemas.openxmlformats.org/presentationml/2006/ole">
            <p:oleObj spid="_x0000_s3074" name="方程式" r:id="rId4" imgW="977760" imgH="469800" progId="Equation.3">
              <p:embed/>
            </p:oleObj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285852" y="1571612"/>
            <a:ext cx="76369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若 </a:t>
            </a:r>
            <a:r>
              <a:rPr lang="en-US" altLang="zh-TW" sz="2800" dirty="0" smtClean="0"/>
              <a:t>X[n] </a:t>
            </a:r>
            <a:r>
              <a:rPr lang="zh-TW" altLang="en-US" sz="2800" dirty="0" smtClean="0"/>
              <a:t>為 </a:t>
            </a:r>
            <a:r>
              <a:rPr lang="en-US" altLang="zh-TW" sz="2800" dirty="0" smtClean="0"/>
              <a:t>Original signal  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Y[n]</a:t>
            </a:r>
            <a:r>
              <a:rPr lang="zh-TW" altLang="en-US" sz="2800" dirty="0" smtClean="0"/>
              <a:t> 為 </a:t>
            </a:r>
            <a:r>
              <a:rPr lang="en-US" altLang="zh-TW" sz="2800" dirty="0" smtClean="0"/>
              <a:t>Received signal </a:t>
            </a:r>
            <a:endParaRPr lang="zh-TW" altLang="en-US" sz="28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00166" y="2285992"/>
          <a:ext cx="1011828" cy="549278"/>
        </p:xfrm>
        <a:graphic>
          <a:graphicData uri="http://schemas.openxmlformats.org/presentationml/2006/ole">
            <p:oleObj spid="_x0000_s3075" name="方程式" r:id="rId5" imgW="444240" imgH="241200" progId="Equation.3">
              <p:embed/>
            </p:oleObj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571736" y="2357430"/>
            <a:ext cx="5358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/>
              <a:t>為 </a:t>
            </a:r>
            <a:r>
              <a:rPr lang="en-US" altLang="zh-TW" sz="2400" dirty="0" smtClean="0"/>
              <a:t>Fourier Transform of </a:t>
            </a:r>
            <a:r>
              <a:rPr lang="en-US" altLang="zh-TW" sz="2400" dirty="0" err="1" smtClean="0"/>
              <a:t>crosscorrelation</a:t>
            </a:r>
            <a:r>
              <a:rPr lang="en-US" altLang="zh-TW" sz="2400" dirty="0" smtClean="0"/>
              <a:t> 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   between X[n] and Y[n] </a:t>
            </a:r>
            <a:endParaRPr lang="zh-TW" altLang="en-US" sz="24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500166" y="3357562"/>
          <a:ext cx="1090368" cy="575473"/>
        </p:xfrm>
        <a:graphic>
          <a:graphicData uri="http://schemas.openxmlformats.org/presentationml/2006/ole">
            <p:oleObj spid="_x0000_s3076" name="方程式" r:id="rId6" imgW="457200" imgH="241200" progId="Equation.3">
              <p:embed/>
            </p:oleObj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2571736" y="3429000"/>
            <a:ext cx="500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/>
              <a:t>為 </a:t>
            </a:r>
            <a:r>
              <a:rPr lang="en-US" altLang="zh-TW" sz="2400" dirty="0" smtClean="0"/>
              <a:t>Power spectrum of  Received signal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Wiener Filter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Assume the signal and additive noise is stationary.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928794" y="2571744"/>
          <a:ext cx="4241631" cy="600585"/>
        </p:xfrm>
        <a:graphic>
          <a:graphicData uri="http://schemas.openxmlformats.org/presentationml/2006/ole">
            <p:oleObj spid="_x0000_s4099" name="方程式" r:id="rId4" imgW="1434960" imgH="203040" progId="Equation.3">
              <p:embed/>
            </p:oleObj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071670" y="3286124"/>
            <a:ext cx="67435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/>
              <a:t>y(t) is received signal , h(t) is a LTI system, x(t) is original signal, </a:t>
            </a:r>
          </a:p>
          <a:p>
            <a:r>
              <a:rPr lang="en-US" altLang="zh-TW" sz="2000" dirty="0" smtClean="0"/>
              <a:t>n(t) is additive noise</a:t>
            </a: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1928794" y="4143380"/>
          <a:ext cx="3286148" cy="571503"/>
        </p:xfrm>
        <a:graphic>
          <a:graphicData uri="http://schemas.openxmlformats.org/presentationml/2006/ole">
            <p:oleObj spid="_x0000_s4100" name="方程式" r:id="rId5" imgW="1091880" imgH="203040" progId="Equation.3">
              <p:embed/>
            </p:oleObj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071670" y="4786322"/>
            <a:ext cx="6011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/>
              <a:t>g(t) is wiener filter  in order to minimize the MSE  err(f)</a:t>
            </a:r>
            <a:endParaRPr lang="zh-TW" altLang="en-US" sz="2000" dirty="0"/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2000231" y="5357825"/>
          <a:ext cx="3857653" cy="754758"/>
        </p:xfrm>
        <a:graphic>
          <a:graphicData uri="http://schemas.openxmlformats.org/presentationml/2006/ole">
            <p:oleObj spid="_x0000_s4101" name="方程式" r:id="rId6" imgW="175248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Wiener Filter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2000232" y="2214554"/>
          <a:ext cx="1935159" cy="1046699"/>
        </p:xfrm>
        <a:graphic>
          <a:graphicData uri="http://schemas.openxmlformats.org/presentationml/2006/ole">
            <p:oleObj spid="_x0000_s5122" name="方程式" r:id="rId4" imgW="774360" imgH="419040" progId="Equation.3">
              <p:embed/>
            </p:oleObj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857356" y="1571612"/>
            <a:ext cx="4826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For minimize the MSE err(f)</a:t>
            </a:r>
            <a:endParaRPr lang="zh-TW" altLang="en-US" sz="3200" dirty="0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000232" y="4000504"/>
          <a:ext cx="4681937" cy="1285884"/>
        </p:xfrm>
        <a:graphic>
          <a:graphicData uri="http://schemas.openxmlformats.org/presentationml/2006/ole">
            <p:oleObj spid="_x0000_s5123" name="方程式" r:id="rId5" imgW="1803240" imgH="495000" progId="Equation.3">
              <p:embed/>
            </p:oleObj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928794" y="3286124"/>
            <a:ext cx="5915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Then, we will get G(f) as following.</a:t>
            </a:r>
            <a:endParaRPr lang="zh-TW" altLang="en-US" sz="32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2214546" y="5429264"/>
            <a:ext cx="39700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S(f) is power spectrum of original signal</a:t>
            </a:r>
          </a:p>
          <a:p>
            <a:r>
              <a:rPr lang="en-US" altLang="zh-TW" dirty="0" smtClean="0"/>
              <a:t>N(f) is power spectrum of additive noise</a:t>
            </a:r>
          </a:p>
          <a:p>
            <a:r>
              <a:rPr lang="en-US" altLang="zh-TW" dirty="0" smtClean="0"/>
              <a:t>H(f) is Fourier transform of LTI system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Wiener Filter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When the H(f)=1,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When the SNR is large enough, then wiener filter will nearly approach to 1</a:t>
            </a:r>
          </a:p>
          <a:p>
            <a:r>
              <a:rPr lang="en-US" altLang="zh-TW" dirty="0" smtClean="0"/>
              <a:t>When the SNR is small, then wiener filter will reduce the noise</a:t>
            </a:r>
            <a:endParaRPr lang="zh-TW" altLang="en-US" dirty="0" smtClean="0"/>
          </a:p>
          <a:p>
            <a:endParaRPr lang="zh-TW" alt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071538" y="2071678"/>
          <a:ext cx="7089775" cy="1584325"/>
        </p:xfrm>
        <a:graphic>
          <a:graphicData uri="http://schemas.openxmlformats.org/presentationml/2006/ole">
            <p:oleObj spid="_x0000_s7170" name="方程式" r:id="rId4" imgW="2730240" imgH="60948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Wiener Filter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522413" y="1341438"/>
          <a:ext cx="5208587" cy="1747837"/>
        </p:xfrm>
        <a:graphic>
          <a:graphicData uri="http://schemas.openxmlformats.org/presentationml/2006/ole">
            <p:oleObj spid="_x0000_s6146" name="方程式" r:id="rId4" imgW="2006280" imgH="672840" progId="Equation.3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500166" y="3143248"/>
          <a:ext cx="785818" cy="785818"/>
        </p:xfrm>
        <a:graphic>
          <a:graphicData uri="http://schemas.openxmlformats.org/presentationml/2006/ole">
            <p:oleObj spid="_x0000_s6147" name="方程式" r:id="rId5" imgW="419040" imgH="419040" progId="Equation.3">
              <p:embed/>
            </p:oleObj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428860" y="3286124"/>
            <a:ext cx="2687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/>
              <a:t>i</a:t>
            </a:r>
            <a:r>
              <a:rPr lang="en-US" altLang="zh-TW" sz="2800" dirty="0" smtClean="0"/>
              <a:t>s inverse of SNR</a:t>
            </a:r>
            <a:endParaRPr lang="zh-TW" alt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357290" y="4143380"/>
            <a:ext cx="65782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When SNR is large, </a:t>
            </a:r>
          </a:p>
          <a:p>
            <a:r>
              <a:rPr lang="en-US" altLang="zh-TW" sz="3200" dirty="0" smtClean="0"/>
              <a:t>we can easily find the wiener filter </a:t>
            </a:r>
          </a:p>
          <a:p>
            <a:r>
              <a:rPr lang="en-US" altLang="zh-TW" sz="3200" dirty="0" smtClean="0"/>
              <a:t>also has a application of </a:t>
            </a:r>
            <a:r>
              <a:rPr lang="en-US" altLang="zh-TW" sz="3200" dirty="0" err="1" smtClean="0"/>
              <a:t>deconvolution</a:t>
            </a:r>
            <a:endParaRPr lang="zh-TW" alt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748</TotalTime>
  <Words>735</Words>
  <Application>Microsoft Office PowerPoint</Application>
  <PresentationFormat>如螢幕大小 (4:3)</PresentationFormat>
  <Paragraphs>116</Paragraphs>
  <Slides>22</Slides>
  <Notes>22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4" baseType="lpstr">
      <vt:lpstr>夏至</vt:lpstr>
      <vt:lpstr>Microsoft 方程式編輯器 3.0</vt:lpstr>
      <vt:lpstr>The Application and Evolution of  Wiener Filter</vt:lpstr>
      <vt:lpstr>Agenda</vt:lpstr>
      <vt:lpstr>Introduction</vt:lpstr>
      <vt:lpstr>Introduction</vt:lpstr>
      <vt:lpstr>Wiener Filter</vt:lpstr>
      <vt:lpstr>Wiener Filter</vt:lpstr>
      <vt:lpstr>Wiener Filter</vt:lpstr>
      <vt:lpstr>Wiener Filter</vt:lpstr>
      <vt:lpstr>Wiener Filter</vt:lpstr>
      <vt:lpstr>Wiener Filter</vt:lpstr>
      <vt:lpstr>New sights into the wiener filter</vt:lpstr>
      <vt:lpstr>New sights into the wiener filter</vt:lpstr>
      <vt:lpstr>New sights into the wiener filter</vt:lpstr>
      <vt:lpstr>New sights into the wiener filter</vt:lpstr>
      <vt:lpstr>New sights into the wiener filter</vt:lpstr>
      <vt:lpstr>New sights into the wiener filter</vt:lpstr>
      <vt:lpstr>New sights into the wiener filter</vt:lpstr>
      <vt:lpstr>New sights into the wiener filter</vt:lpstr>
      <vt:lpstr>New sights into the wiener filter</vt:lpstr>
      <vt:lpstr>New sights into the wiener filter</vt:lpstr>
      <vt:lpstr>Conclusion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530</dc:creator>
  <cp:lastModifiedBy>530</cp:lastModifiedBy>
  <cp:revision>67</cp:revision>
  <dcterms:created xsi:type="dcterms:W3CDTF">2010-05-05T03:57:16Z</dcterms:created>
  <dcterms:modified xsi:type="dcterms:W3CDTF">2010-05-05T16:26:02Z</dcterms:modified>
</cp:coreProperties>
</file>