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90" r:id="rId2"/>
    <p:sldId id="375" r:id="rId3"/>
    <p:sldId id="337" r:id="rId4"/>
    <p:sldId id="258" r:id="rId5"/>
    <p:sldId id="284" r:id="rId6"/>
    <p:sldId id="285" r:id="rId7"/>
    <p:sldId id="377" r:id="rId8"/>
    <p:sldId id="380" r:id="rId9"/>
    <p:sldId id="381" r:id="rId10"/>
    <p:sldId id="383" r:id="rId11"/>
    <p:sldId id="376" r:id="rId12"/>
    <p:sldId id="327" r:id="rId13"/>
    <p:sldId id="329" r:id="rId14"/>
    <p:sldId id="338" r:id="rId15"/>
    <p:sldId id="263" r:id="rId16"/>
    <p:sldId id="334" r:id="rId17"/>
    <p:sldId id="335" r:id="rId18"/>
    <p:sldId id="306" r:id="rId19"/>
    <p:sldId id="307" r:id="rId20"/>
    <p:sldId id="308" r:id="rId21"/>
    <p:sldId id="309" r:id="rId22"/>
    <p:sldId id="313" r:id="rId23"/>
    <p:sldId id="311" r:id="rId24"/>
    <p:sldId id="336" r:id="rId25"/>
    <p:sldId id="314" r:id="rId26"/>
    <p:sldId id="315" r:id="rId27"/>
    <p:sldId id="316" r:id="rId28"/>
    <p:sldId id="317" r:id="rId29"/>
    <p:sldId id="318" r:id="rId30"/>
    <p:sldId id="319" r:id="rId31"/>
    <p:sldId id="339" r:id="rId32"/>
    <p:sldId id="323" r:id="rId33"/>
    <p:sldId id="324" r:id="rId34"/>
    <p:sldId id="325" r:id="rId35"/>
    <p:sldId id="326" r:id="rId36"/>
    <p:sldId id="330" r:id="rId37"/>
    <p:sldId id="331" r:id="rId38"/>
    <p:sldId id="332" r:id="rId39"/>
    <p:sldId id="333" r:id="rId40"/>
    <p:sldId id="328" r:id="rId41"/>
  </p:sldIdLst>
  <p:sldSz cx="9144000" cy="6858000" type="screen4x3"/>
  <p:notesSz cx="7099300" cy="102346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96633"/>
    <a:srgbClr val="0000FF"/>
    <a:srgbClr val="3333FF"/>
    <a:srgbClr val="CC0066"/>
    <a:srgbClr val="FF0066"/>
    <a:srgbClr val="FF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60"/>
  </p:normalViewPr>
  <p:slideViewPr>
    <p:cSldViewPr>
      <p:cViewPr varScale="1">
        <p:scale>
          <a:sx n="63" d="100"/>
          <a:sy n="63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4.wmf"/><Relationship Id="rId7" Type="http://schemas.openxmlformats.org/officeDocument/2006/relationships/image" Target="../media/image57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49.wmf"/><Relationship Id="rId9" Type="http://schemas.openxmlformats.org/officeDocument/2006/relationships/image" Target="../media/image5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1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3-02-22T01:27:39.24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173 0 0,'-35'61'0,"1"-13"0,34-48 0,0 0 0,-24 97 0,24-97 0,-11 98 0,-12-37 0,11 36 0,1-37 0,0 14 0,11 23 0,-12 0 0,12-37 0,0 13 0,0-24 0,0-12 0,0-37 0,34 60 0,-34-60 0,24 49 0</inkml:trace>
  <inkml:trace contextRef="#ctx0" brushRef="#br0" timeOffset="327">310 850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0,-22 146 0,22-146 0,0 0 0,0 0 0,0 0 0,0 0 0,0 0 0,0 0 0,0 0 0,0 0 0,0 0 0,0 0 0,0 0 0,0 0 0,0 0 0,0 0 0,0 0 0,0 0 0,-24 49 0,24-49 0,0 0 0,0 0 0,0 0 0,-11 36 0,11-36 0,0 0 0,0 0 0,0 37 0,0-37 0,0 0 0,0 0 0,0 0 0,-11 48 0,11-48 0,0 61 0,0-61 0,-12 49 0,24-1 0,-1 25 0,12 0 0,11-12 0,-10-1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02-22T01:31:37.12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25 0 903,'-19'12'2322,"19"-12"-774,0 0-258,0 0-516,-9 12-258,9-12-387,0 0 0,0 0 0,0 0 129,0 0-129,0 0-129,0 0-774,0 15-1032,0-15-1032,0 0 130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3-02-22T02:28:04.31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 0,'0'0'0</inkml:trace>
  <inkml:trace contextRef="#ctx0" brushRef="#br0" timeOffset="547">11777 5145 0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02-22T04:03:54.07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-14 17 2709,'0'0'2322,"0"0"129,0 0-516,0 0 0,0 0-129,0 0-129,-4-17 0,4 17-387,0 0-129,0 0-516,0 0-129,0 0-258,0 0-129,0 0-129,0 0-258,0 0-258,0 0 0,0 0-645,23-4-1548,-23 4-1548,0 0-387,-4 8 129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978.90918" units="1/in"/>
          <inkml:channelProperty channel="Y" name="resolution" value="2978.66846" units="1/in"/>
          <inkml:channelProperty channel="F" name="resolution" value="INF" units="1/dev"/>
        </inkml:channelProperties>
      </inkml:inkSource>
      <inkml:timestamp xml:id="ts0" timeString="2008-02-25T02:55:11.187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21 0 60,'0'0'36,"-11"4"-3,11-4-33,0 0-23,-10-1-6,10 1-2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76BBA704-67C8-4191-9B27-7568363647C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1350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BBA704-67C8-4191-9B27-7568363647CF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6103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614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804763" indent="-309524"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238098" indent="-247620"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733337" indent="-247620"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228576" indent="-247620"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51290E2E-9653-491A-8284-F7EDFD1ECD7B}" type="slidenum">
              <a:rPr lang="en-US" altLang="zh-TW" sz="1300">
                <a:latin typeface="Arial" panose="020B0604020202020204" pitchFamily="34" charset="0"/>
                <a:ea typeface="新細明體" panose="02020500000000000000" pitchFamily="18" charset="-120"/>
              </a:rPr>
              <a:pPr/>
              <a:t>5</a:t>
            </a:fld>
            <a:endParaRPr lang="en-US" altLang="zh-TW" sz="1300" dirty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0781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639873-3DB8-45BA-BD21-98A8DBA3747F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57068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301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2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804763" indent="-309524" eaLnBrk="0" hangingPunct="0">
              <a:defRPr kumimoji="1" sz="22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238098" indent="-247620" eaLnBrk="0" hangingPunct="0">
              <a:defRPr kumimoji="1" sz="22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733337" indent="-247620" eaLnBrk="0" hangingPunct="0">
              <a:defRPr kumimoji="1" sz="22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228576" indent="-247620" eaLnBrk="0" hangingPunct="0">
              <a:defRPr kumimoji="1" sz="22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A6109C64-8276-4B24-824A-FFF23AEB3EBE}" type="slidenum">
              <a:rPr lang="en-US" altLang="zh-TW" sz="1300" b="0">
                <a:latin typeface="Arial" panose="020B0604020202020204" pitchFamily="34" charset="0"/>
                <a:ea typeface="新細明體" panose="02020500000000000000" pitchFamily="18" charset="-120"/>
              </a:rPr>
              <a:pPr eaLnBrk="1" hangingPunct="1"/>
              <a:t>31</a:t>
            </a:fld>
            <a:endParaRPr lang="en-US" altLang="zh-TW" sz="1300" b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9748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42DFA-770E-433A-AEA7-EE5B113119C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3292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0776-13F8-4481-9F8B-2C20F04A97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94046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A1700-989E-4302-9B73-E5AA108187E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653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79A77-E748-4AFA-AE63-97427574AD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8963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31ECD-53D3-4D74-BF41-0BA5D19C77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1372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F4D13-405D-4369-A2E3-2BB437C9787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07325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A0BEA-4D5E-4FEA-BB12-8D911C7C4D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3137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7ADC2-646E-43CE-9F17-407AD089F48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74509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7E41B-37BF-4CD3-854F-143AFA3E662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5190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22BEC-ECBD-4FB8-9E84-B78FCEFBB4C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4027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A8C0F-CC35-4C25-82FA-ACA8F08E1CF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5049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0000CC"/>
                </a:solidFill>
              </a:defRPr>
            </a:lvl1pPr>
          </a:lstStyle>
          <a:p>
            <a:pPr>
              <a:defRPr/>
            </a:pPr>
            <a:fld id="{FC2AA2DF-9EE1-4449-A242-C1D7831DF4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2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8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oleObject" Target="../embeddings/oleObject21.bin"/><Relationship Id="rId7" Type="http://schemas.openxmlformats.org/officeDocument/2006/relationships/customXml" Target="../ink/ink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Relationship Id="rId9" Type="http://schemas.openxmlformats.org/officeDocument/2006/relationships/image" Target="../media/image2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emf"/><Relationship Id="rId5" Type="http://schemas.openxmlformats.org/officeDocument/2006/relationships/customXml" Target="../ink/ink5.xml"/><Relationship Id="rId4" Type="http://schemas.openxmlformats.org/officeDocument/2006/relationships/image" Target="../media/image2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7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9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7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47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6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10" Type="http://schemas.openxmlformats.org/officeDocument/2006/relationships/image" Target="../media/image43.wmf"/><Relationship Id="rId19" Type="http://schemas.openxmlformats.org/officeDocument/2006/relationships/image" Target="../media/image48.png"/><Relationship Id="rId4" Type="http://schemas.openxmlformats.org/officeDocument/2006/relationships/image" Target="../media/image40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5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9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50.bin"/><Relationship Id="rId18" Type="http://schemas.openxmlformats.org/officeDocument/2006/relationships/image" Target="../media/image61.png"/><Relationship Id="rId3" Type="http://schemas.openxmlformats.org/officeDocument/2006/relationships/oleObject" Target="../embeddings/oleObject45.bin"/><Relationship Id="rId21" Type="http://schemas.openxmlformats.org/officeDocument/2006/relationships/oleObject" Target="../embeddings/oleObject53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55.wmf"/><Relationship Id="rId17" Type="http://schemas.openxmlformats.org/officeDocument/2006/relationships/image" Target="../media/image60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7.wmf"/><Relationship Id="rId20" Type="http://schemas.openxmlformats.org/officeDocument/2006/relationships/image" Target="../media/image58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1.bin"/><Relationship Id="rId10" Type="http://schemas.openxmlformats.org/officeDocument/2006/relationships/image" Target="../media/image49.wmf"/><Relationship Id="rId19" Type="http://schemas.openxmlformats.org/officeDocument/2006/relationships/oleObject" Target="../embeddings/oleObject52.bin"/><Relationship Id="rId4" Type="http://schemas.openxmlformats.org/officeDocument/2006/relationships/image" Target="../media/image52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56.wmf"/><Relationship Id="rId22" Type="http://schemas.openxmlformats.org/officeDocument/2006/relationships/image" Target="../media/image59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6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emf"/><Relationship Id="rId5" Type="http://schemas.openxmlformats.org/officeDocument/2006/relationships/customXml" Target="../ink/ink2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3AEEE8-0F92-4AD1-999E-3076E8A27C78}" type="slidenum">
              <a:rPr lang="en-US" altLang="zh-TW" smtClean="0">
                <a:solidFill>
                  <a:srgbClr val="0000FF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zh-TW" dirty="0">
              <a:solidFill>
                <a:srgbClr val="0000FF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20713"/>
            <a:ext cx="7772400" cy="14700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zh-TW" sz="3200" b="1" dirty="0"/>
              <a:t>Advanced Digital Signal Processing</a:t>
            </a:r>
            <a:br>
              <a:rPr lang="en-US" altLang="zh-TW" sz="3200" b="1" dirty="0"/>
            </a:br>
            <a:r>
              <a:rPr lang="zh-TW" altLang="en-US" sz="3200" b="1"/>
              <a:t>高等數位訊號處理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2205038"/>
            <a:ext cx="7200900" cy="417629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3200" b="1" dirty="0">
                <a:solidFill>
                  <a:srgbClr val="3333FF"/>
                </a:solidFill>
                <a:latin typeface="標楷體" panose="03000509000000000000" pitchFamily="65" charset="-120"/>
              </a:rPr>
              <a:t>授課者： 丁 建 均</a:t>
            </a:r>
          </a:p>
          <a:p>
            <a:pPr eaLnBrk="1" hangingPunct="1">
              <a:lnSpc>
                <a:spcPct val="80000"/>
              </a:lnSpc>
            </a:pPr>
            <a:endParaRPr lang="zh-TW" altLang="en-US" sz="3200" b="1" dirty="0">
              <a:solidFill>
                <a:srgbClr val="3333FF"/>
              </a:solidFill>
              <a:latin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400" dirty="0"/>
              <a:t>Office</a:t>
            </a:r>
            <a:r>
              <a:rPr lang="zh-TW" altLang="en-US" sz="2400" dirty="0"/>
              <a:t>：</a:t>
            </a:r>
            <a:r>
              <a:rPr lang="zh-TW" altLang="en-US" sz="2400" dirty="0">
                <a:latin typeface="標楷體" panose="03000509000000000000" pitchFamily="65" charset="-120"/>
              </a:rPr>
              <a:t>明達館</a:t>
            </a:r>
            <a:r>
              <a:rPr lang="en-US" altLang="zh-TW" sz="2400" dirty="0"/>
              <a:t>723</a:t>
            </a:r>
            <a:r>
              <a:rPr lang="zh-TW" altLang="en-US" sz="2400" dirty="0">
                <a:latin typeface="標楷體" panose="03000509000000000000" pitchFamily="65" charset="-120"/>
              </a:rPr>
              <a:t>室</a:t>
            </a:r>
            <a:r>
              <a:rPr lang="en-US" altLang="zh-TW" sz="2400" dirty="0">
                <a:latin typeface="標楷體" panose="03000509000000000000" pitchFamily="65" charset="-120"/>
              </a:rPr>
              <a:t>, </a:t>
            </a:r>
            <a:r>
              <a:rPr lang="en-US" altLang="zh-TW" sz="2400" dirty="0"/>
              <a:t>TEL</a:t>
            </a:r>
            <a:r>
              <a:rPr lang="zh-TW" altLang="en-US" sz="2400" dirty="0"/>
              <a:t>： </a:t>
            </a:r>
            <a:r>
              <a:rPr lang="en-US" altLang="zh-TW" sz="2400" dirty="0"/>
              <a:t>33669652</a:t>
            </a:r>
            <a:r>
              <a:rPr lang="en-US" altLang="zh-TW" sz="2400" dirty="0">
                <a:latin typeface="標楷體" panose="03000509000000000000" pitchFamily="65" charset="-120"/>
              </a:rPr>
              <a:t> 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TW" sz="2400" dirty="0"/>
              <a:t>E-mail:  jjding@ntu.edu.tw</a:t>
            </a:r>
          </a:p>
          <a:p>
            <a:pPr algn="l" eaLnBrk="1" hangingPunct="1">
              <a:lnSpc>
                <a:spcPct val="80000"/>
              </a:lnSpc>
            </a:pPr>
            <a:endParaRPr lang="en-US" altLang="zh-TW" sz="2400" dirty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>
                <a:solidFill>
                  <a:srgbClr val="3333FF"/>
                </a:solidFill>
                <a:latin typeface="標楷體" panose="03000509000000000000" pitchFamily="65" charset="-120"/>
              </a:rPr>
              <a:t>課程網頁：</a:t>
            </a:r>
            <a:r>
              <a:rPr lang="en-US" altLang="zh-TW" sz="2400" dirty="0">
                <a:solidFill>
                  <a:srgbClr val="3333FF"/>
                </a:solidFill>
              </a:rPr>
              <a:t>https://djj.ee.ntu.edu.tw/ADSP.htm</a:t>
            </a:r>
          </a:p>
          <a:p>
            <a:pPr eaLnBrk="1" hangingPunct="1">
              <a:lnSpc>
                <a:spcPct val="80000"/>
              </a:lnSpc>
            </a:pPr>
            <a:endParaRPr lang="en-US" altLang="zh-TW" sz="2400" dirty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>
                <a:latin typeface="標楷體" panose="03000509000000000000" pitchFamily="65" charset="-120"/>
              </a:rPr>
              <a:t>歡迎大家來修課，也歡迎有問題時隨時聯絡！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1438CDDD-E203-4AC5-8782-32B2866F5B60}" type="slidenum">
              <a:rPr lang="en-US" altLang="zh-TW">
                <a:solidFill>
                  <a:srgbClr val="0000FF"/>
                </a:solidFill>
              </a:rPr>
              <a:pPr/>
              <a:t>10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3990EC02-8027-44E3-8FEC-1B6F14570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234276"/>
            <a:ext cx="849694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b="1" dirty="0">
                <a:solidFill>
                  <a:srgbClr val="3333FF"/>
                </a:solidFill>
              </a:rPr>
              <a:t>程式編寫可供選擇的題目</a:t>
            </a:r>
            <a:endParaRPr lang="en-US" altLang="zh-TW" b="1" dirty="0">
              <a:solidFill>
                <a:srgbClr val="3333FF"/>
              </a:solidFill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zh-TW" b="1" dirty="0">
                <a:solidFill>
                  <a:srgbClr val="3333FF"/>
                </a:solidFill>
              </a:rPr>
              <a:t>(</a:t>
            </a:r>
            <a:r>
              <a:rPr lang="zh-TW" altLang="en-US" b="1" dirty="0">
                <a:solidFill>
                  <a:srgbClr val="3333FF"/>
                </a:solidFill>
              </a:rPr>
              <a:t>有意願的同學可選擇其中一組，用 </a:t>
            </a:r>
            <a:r>
              <a:rPr lang="en-US" altLang="zh-TW" b="1" dirty="0" err="1">
                <a:solidFill>
                  <a:srgbClr val="3333FF"/>
                </a:solidFill>
              </a:rPr>
              <a:t>Matlab</a:t>
            </a:r>
            <a:r>
              <a:rPr lang="en-US" altLang="zh-TW" b="1" dirty="0">
                <a:solidFill>
                  <a:srgbClr val="3333FF"/>
                </a:solidFill>
              </a:rPr>
              <a:t>, Python</a:t>
            </a:r>
            <a:r>
              <a:rPr lang="zh-TW" altLang="en-US" b="1" dirty="0">
                <a:solidFill>
                  <a:srgbClr val="3333FF"/>
                </a:solidFill>
              </a:rPr>
              <a:t>，或 </a:t>
            </a:r>
            <a:r>
              <a:rPr lang="en-US" altLang="zh-TW" b="1" dirty="0">
                <a:solidFill>
                  <a:srgbClr val="3333FF"/>
                </a:solidFill>
              </a:rPr>
              <a:t>C++</a:t>
            </a:r>
            <a:r>
              <a:rPr lang="zh-TW" altLang="en-US" b="1" dirty="0">
                <a:solidFill>
                  <a:srgbClr val="3333FF"/>
                </a:solidFill>
              </a:rPr>
              <a:t>皆可，要加說明檔 </a:t>
            </a:r>
            <a:r>
              <a:rPr lang="en-US" altLang="zh-TW" b="1" dirty="0">
                <a:solidFill>
                  <a:srgbClr val="3333FF"/>
                </a:solidFill>
              </a:rPr>
              <a:t>ReadMe</a:t>
            </a:r>
            <a:r>
              <a:rPr lang="zh-TW" altLang="en-US" b="1" dirty="0">
                <a:solidFill>
                  <a:srgbClr val="3333FF"/>
                </a:solidFill>
              </a:rPr>
              <a:t>，不可 </a:t>
            </a:r>
            <a:r>
              <a:rPr lang="en-US" altLang="zh-TW" b="1" dirty="0">
                <a:solidFill>
                  <a:srgbClr val="3333FF"/>
                </a:solidFill>
              </a:rPr>
              <a:t>copy </a:t>
            </a:r>
            <a:r>
              <a:rPr lang="zh-TW" altLang="en-US" b="1" dirty="0">
                <a:solidFill>
                  <a:srgbClr val="3333FF"/>
                </a:solidFill>
              </a:rPr>
              <a:t>網路程式</a:t>
            </a:r>
            <a:r>
              <a:rPr lang="en-US" altLang="zh-TW" b="1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53C472D-B646-4AE9-9BFF-1E27011BC3EF}"/>
              </a:ext>
            </a:extLst>
          </p:cNvPr>
          <p:cNvSpPr/>
          <p:nvPr/>
        </p:nvSpPr>
        <p:spPr>
          <a:xfrm>
            <a:off x="382105" y="1189893"/>
            <a:ext cx="8150335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TW" dirty="0"/>
              <a:t>(1) (</a:t>
            </a:r>
            <a:r>
              <a:rPr lang="en-US" altLang="zh-TW" dirty="0" err="1"/>
              <a:t>i</a:t>
            </a:r>
            <a:r>
              <a:rPr lang="en-US" altLang="zh-TW" dirty="0"/>
              <a:t>)</a:t>
            </a:r>
            <a:r>
              <a:rPr lang="zh-TW" altLang="en-US" dirty="0"/>
              <a:t> </a:t>
            </a:r>
            <a:r>
              <a:rPr lang="en-US" altLang="zh-TW" dirty="0"/>
              <a:t>Step Invariance IIR Filter Design </a:t>
            </a:r>
          </a:p>
          <a:p>
            <a:pPr>
              <a:spcBef>
                <a:spcPts val="600"/>
              </a:spcBef>
            </a:pPr>
            <a:r>
              <a:rPr lang="en-US" altLang="zh-TW" dirty="0"/>
              <a:t>      (ii) MSE FIR Filter Design with Weights and Transition Bands</a:t>
            </a:r>
          </a:p>
          <a:p>
            <a:pPr>
              <a:spcBef>
                <a:spcPts val="600"/>
              </a:spcBef>
            </a:pPr>
            <a:r>
              <a:rPr lang="en-US" altLang="zh-TW" dirty="0"/>
              <a:t>(2) (</a:t>
            </a:r>
            <a:r>
              <a:rPr lang="en-US" altLang="zh-TW" dirty="0" err="1"/>
              <a:t>i</a:t>
            </a:r>
            <a:r>
              <a:rPr lang="en-US" altLang="zh-TW" dirty="0"/>
              <a:t>) Minimax Filter for Types II</a:t>
            </a:r>
          </a:p>
          <a:p>
            <a:pPr>
              <a:spcBef>
                <a:spcPts val="600"/>
              </a:spcBef>
            </a:pPr>
            <a:r>
              <a:rPr lang="en-US" altLang="zh-TW" dirty="0"/>
              <a:t>      (ii) Minimax Filter for Types III</a:t>
            </a:r>
          </a:p>
          <a:p>
            <a:pPr>
              <a:spcBef>
                <a:spcPts val="600"/>
              </a:spcBef>
            </a:pPr>
            <a:r>
              <a:rPr lang="en-US" altLang="zh-TW" dirty="0"/>
              <a:t>      (iii) Minimax Filter for Types IV</a:t>
            </a:r>
          </a:p>
          <a:p>
            <a:pPr>
              <a:spcBef>
                <a:spcPts val="600"/>
              </a:spcBef>
            </a:pPr>
            <a:r>
              <a:rPr lang="en-US" altLang="zh-TW" dirty="0"/>
              <a:t>(3) (</a:t>
            </a:r>
            <a:r>
              <a:rPr lang="en-US" altLang="zh-TW" dirty="0" err="1"/>
              <a:t>i</a:t>
            </a:r>
            <a:r>
              <a:rPr lang="en-US" altLang="zh-TW" dirty="0"/>
              <a:t>) Use the DCT to Compute the DFT for Even Inputs</a:t>
            </a:r>
          </a:p>
          <a:p>
            <a:pPr>
              <a:spcBef>
                <a:spcPts val="600"/>
              </a:spcBef>
            </a:pPr>
            <a:r>
              <a:rPr lang="en-US" altLang="zh-TW" dirty="0"/>
              <a:t>     (ii) Use the DCT to Compute the DFT for Odd Inputs </a:t>
            </a:r>
          </a:p>
          <a:p>
            <a:pPr>
              <a:spcBef>
                <a:spcPts val="600"/>
              </a:spcBef>
            </a:pPr>
            <a:r>
              <a:rPr lang="en-US" altLang="zh-TW" dirty="0"/>
              <a:t>     (iii) Discrete-Hartley Transform</a:t>
            </a:r>
          </a:p>
          <a:p>
            <a:pPr>
              <a:spcBef>
                <a:spcPts val="600"/>
              </a:spcBef>
            </a:pPr>
            <a:r>
              <a:rPr lang="en-US" altLang="zh-TW" dirty="0"/>
              <a:t>(4) (</a:t>
            </a:r>
            <a:r>
              <a:rPr lang="en-US" altLang="zh-TW" dirty="0" err="1"/>
              <a:t>i</a:t>
            </a:r>
            <a:r>
              <a:rPr lang="en-US" altLang="zh-TW" dirty="0"/>
              <a:t>) Change the Time of a Signal without </a:t>
            </a:r>
            <a:r>
              <a:rPr lang="en-US" altLang="zh-TW" dirty="0" err="1"/>
              <a:t>Varing</a:t>
            </a:r>
            <a:r>
              <a:rPr lang="en-US" altLang="zh-TW" dirty="0"/>
              <a:t> the Frequency</a:t>
            </a:r>
          </a:p>
          <a:p>
            <a:pPr>
              <a:spcBef>
                <a:spcPts val="600"/>
              </a:spcBef>
            </a:pPr>
            <a:r>
              <a:rPr lang="en-US" altLang="zh-TW" dirty="0"/>
              <a:t>     (ii) Change the Frequency of a Signal without </a:t>
            </a:r>
            <a:r>
              <a:rPr lang="en-US" altLang="zh-TW" dirty="0" err="1"/>
              <a:t>Varing</a:t>
            </a:r>
            <a:r>
              <a:rPr lang="en-US" altLang="zh-TW" dirty="0"/>
              <a:t> the Time</a:t>
            </a:r>
          </a:p>
          <a:p>
            <a:pPr>
              <a:spcBef>
                <a:spcPts val="600"/>
              </a:spcBef>
            </a:pPr>
            <a:r>
              <a:rPr lang="en-US" altLang="zh-TW" dirty="0"/>
              <a:t>(5) (</a:t>
            </a:r>
            <a:r>
              <a:rPr lang="en-US" altLang="zh-TW" dirty="0" err="1"/>
              <a:t>i</a:t>
            </a:r>
            <a:r>
              <a:rPr lang="en-US" altLang="zh-TW" dirty="0"/>
              <a:t>) Sectioned Convolution</a:t>
            </a:r>
          </a:p>
          <a:p>
            <a:pPr>
              <a:spcBef>
                <a:spcPts val="600"/>
              </a:spcBef>
            </a:pPr>
            <a:r>
              <a:rPr lang="en-US" altLang="zh-TW" dirty="0"/>
              <a:t>     (ii) Use the Recursive Method to Implement the Convolution with </a:t>
            </a:r>
            <a:r>
              <a:rPr lang="en-US" altLang="zh-TW" i="1" dirty="0" err="1"/>
              <a:t>a</a:t>
            </a:r>
            <a:r>
              <a:rPr lang="en-US" altLang="zh-TW" i="1" baseline="30000" dirty="0" err="1"/>
              <a:t>n</a:t>
            </a:r>
            <a:r>
              <a:rPr lang="en-US" altLang="zh-TW" i="1" dirty="0" err="1"/>
              <a:t>u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</a:t>
            </a:r>
          </a:p>
          <a:p>
            <a:pPr>
              <a:spcBef>
                <a:spcPts val="600"/>
              </a:spcBef>
            </a:pPr>
            <a:r>
              <a:rPr lang="en-US" altLang="zh-TW" dirty="0"/>
              <a:t>(6) (</a:t>
            </a:r>
            <a:r>
              <a:rPr lang="en-US" altLang="zh-TW" dirty="0" err="1"/>
              <a:t>i</a:t>
            </a:r>
            <a:r>
              <a:rPr lang="en-US" altLang="zh-TW" dirty="0"/>
              <a:t>) Orthogonal Frequency-Division Multiplexing </a:t>
            </a:r>
          </a:p>
          <a:p>
            <a:pPr>
              <a:spcBef>
                <a:spcPts val="600"/>
              </a:spcBef>
            </a:pPr>
            <a:r>
              <a:rPr lang="en-US" altLang="zh-TW" dirty="0"/>
              <a:t>     (ii) Modulation and Demodulation by CDMA Using Walsh Bases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79967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5117A4-B693-464B-82DD-4071EC510756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540985" y="284199"/>
            <a:ext cx="7993063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 err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Matlab</a:t>
            </a:r>
            <a:r>
              <a:rPr lang="en-US" altLang="zh-TW" sz="20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Program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Download: 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請洽台大各系所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參考書目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洪維恩，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Matlab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程式設計，旗標，台北市，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2013 .    (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合適的入門書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張智星，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Matlab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程式設計入門篇，第四版，碁峰，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2016.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預計看書學習所花時間：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3~5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天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22329" y="3316253"/>
            <a:ext cx="20106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b="1" dirty="0">
                <a:solidFill>
                  <a:srgbClr val="3333FF"/>
                </a:solidFill>
              </a:rPr>
              <a:t>Python Program</a:t>
            </a:r>
          </a:p>
        </p:txBody>
      </p:sp>
      <p:sp>
        <p:nvSpPr>
          <p:cNvPr id="3" name="矩形 2"/>
          <p:cNvSpPr/>
          <p:nvPr/>
        </p:nvSpPr>
        <p:spPr>
          <a:xfrm>
            <a:off x="622329" y="3789040"/>
            <a:ext cx="39496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/>
              <a:t>Download:  </a:t>
            </a:r>
            <a:r>
              <a:rPr lang="en-US" altLang="zh-TW" dirty="0">
                <a:cs typeface="Times New Roman" panose="02020603050405020304" pitchFamily="18" charset="0"/>
              </a:rPr>
              <a:t>https://www.python.org/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2B7B953-CEFB-43A3-9851-787AF43B0977}"/>
              </a:ext>
            </a:extLst>
          </p:cNvPr>
          <p:cNvSpPr/>
          <p:nvPr/>
        </p:nvSpPr>
        <p:spPr>
          <a:xfrm>
            <a:off x="633282" y="4263044"/>
            <a:ext cx="7294946" cy="17851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dirty="0">
                <a:cs typeface="Times New Roman" panose="02020603050405020304" pitchFamily="18" charset="0"/>
              </a:rPr>
              <a:t>參考書目</a:t>
            </a:r>
            <a:endParaRPr lang="en-US" altLang="zh-TW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dirty="0">
                <a:cs typeface="Times New Roman" panose="02020603050405020304" pitchFamily="18" charset="0"/>
              </a:rPr>
              <a:t>葉難，</a:t>
            </a:r>
            <a:r>
              <a:rPr lang="en-US" altLang="zh-TW" dirty="0">
                <a:cs typeface="Times New Roman" panose="02020603050405020304" pitchFamily="18" charset="0"/>
              </a:rPr>
              <a:t> Python</a:t>
            </a:r>
            <a:r>
              <a:rPr lang="zh-TW" altLang="en-US" dirty="0">
                <a:cs typeface="Times New Roman" panose="02020603050405020304" pitchFamily="18" charset="0"/>
              </a:rPr>
              <a:t>程式設計入門，博碩，</a:t>
            </a:r>
            <a:r>
              <a:rPr lang="en-US" altLang="zh-TW" dirty="0">
                <a:cs typeface="Times New Roman" panose="02020603050405020304" pitchFamily="18" charset="0"/>
              </a:rPr>
              <a:t>2015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dirty="0">
                <a:cs typeface="Times New Roman" panose="02020603050405020304" pitchFamily="18" charset="0"/>
              </a:rPr>
              <a:t>黃健庭， </a:t>
            </a:r>
            <a:r>
              <a:rPr lang="en-US" altLang="zh-TW" dirty="0">
                <a:cs typeface="Times New Roman" panose="02020603050405020304" pitchFamily="18" charset="0"/>
              </a:rPr>
              <a:t>Python</a:t>
            </a:r>
            <a:r>
              <a:rPr lang="zh-TW" altLang="en-US" dirty="0">
                <a:cs typeface="Times New Roman" panose="02020603050405020304" pitchFamily="18" charset="0"/>
              </a:rPr>
              <a:t>程式設計：從入門到進階應用，全華，</a:t>
            </a:r>
            <a:r>
              <a:rPr lang="en-US" altLang="zh-TW" dirty="0">
                <a:cs typeface="Times New Roman" panose="02020603050405020304" pitchFamily="18" charset="0"/>
              </a:rPr>
              <a:t>2020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dirty="0">
                <a:cs typeface="Times New Roman" panose="02020603050405020304" pitchFamily="18" charset="0"/>
              </a:rPr>
              <a:t>The Python Tutorial        https://docs.python.org/3/tutorial/index.html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E727DD-37F2-4C73-97B2-3E06690CA153}" type="slidenum">
              <a:rPr lang="en-US" altLang="zh-TW" smtClean="0">
                <a:solidFill>
                  <a:srgbClr val="0000FF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900113" y="836613"/>
            <a:ext cx="78486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800" b="1">
                <a:solidFill>
                  <a:srgbClr val="FF0000"/>
                </a:solidFill>
              </a:rPr>
              <a:t>研究所</a:t>
            </a:r>
            <a:r>
              <a:rPr lang="zh-TW" altLang="en-US" sz="2800" b="1">
                <a:solidFill>
                  <a:srgbClr val="0000FF"/>
                </a:solidFill>
              </a:rPr>
              <a:t>和</a:t>
            </a:r>
            <a:r>
              <a:rPr lang="zh-TW" altLang="en-US" sz="2800" b="1">
                <a:solidFill>
                  <a:srgbClr val="FF0000"/>
                </a:solidFill>
              </a:rPr>
              <a:t>大學以前</a:t>
            </a:r>
            <a:r>
              <a:rPr lang="zh-TW" altLang="en-US" sz="2800" b="1">
                <a:solidFill>
                  <a:srgbClr val="0000FF"/>
                </a:solidFill>
              </a:rPr>
              <a:t>追求知識的方法有什麼不同？</a:t>
            </a:r>
            <a:endParaRPr lang="en-US" altLang="zh-TW" sz="2800" b="1">
              <a:solidFill>
                <a:srgbClr val="0000FF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800" b="1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800" b="1">
                <a:solidFill>
                  <a:srgbClr val="FF0000"/>
                </a:solidFill>
              </a:rPr>
              <a:t>研究所 </a:t>
            </a:r>
            <a:r>
              <a:rPr lang="en-US" altLang="zh-TW" sz="2800" b="1">
                <a:solidFill>
                  <a:srgbClr val="FF0000"/>
                </a:solidFill>
              </a:rPr>
              <a:t>:</a:t>
            </a:r>
            <a:r>
              <a:rPr lang="zh-TW" altLang="en-US" sz="2800" b="1">
                <a:solidFill>
                  <a:srgbClr val="FF0000"/>
                </a:solidFill>
              </a:rPr>
              <a:t> </a:t>
            </a:r>
            <a:r>
              <a:rPr lang="zh-TW" altLang="en-US" sz="2800" b="1">
                <a:solidFill>
                  <a:srgbClr val="0000FF"/>
                </a:solidFill>
              </a:rPr>
              <a:t>觀念的學習</a:t>
            </a:r>
            <a:endParaRPr lang="en-US" altLang="zh-TW" sz="2800" b="1">
              <a:solidFill>
                <a:srgbClr val="0000FF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800" b="1">
              <a:solidFill>
                <a:srgbClr val="0000FF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800" b="1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800" b="1">
                <a:solidFill>
                  <a:srgbClr val="FF0000"/>
                </a:solidFill>
              </a:rPr>
              <a:t>大學 </a:t>
            </a:r>
            <a:r>
              <a:rPr lang="en-US" altLang="zh-TW" sz="2800" b="1">
                <a:solidFill>
                  <a:srgbClr val="FF0000"/>
                </a:solidFill>
              </a:rPr>
              <a:t>:</a:t>
            </a:r>
            <a:r>
              <a:rPr lang="zh-TW" altLang="en-US" sz="2800" b="1">
                <a:solidFill>
                  <a:srgbClr val="0000FF"/>
                </a:solidFill>
              </a:rPr>
              <a:t> </a:t>
            </a:r>
            <a:endParaRPr lang="en-US" altLang="zh-TW" sz="2800" b="1">
              <a:solidFill>
                <a:srgbClr val="0000FF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en-US" sz="2800" b="1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05556C-8956-4ED2-90FC-E05318419D02}" type="slidenum">
              <a:rPr lang="en-US" altLang="zh-TW" smtClean="0">
                <a:solidFill>
                  <a:srgbClr val="0000FF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719932" y="576262"/>
            <a:ext cx="3382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800" b="1" dirty="0">
                <a:solidFill>
                  <a:srgbClr val="0000FF"/>
                </a:solidFill>
              </a:rPr>
              <a:t>Question: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935831" y="1858972"/>
            <a:ext cx="72723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800" b="1">
                <a:solidFill>
                  <a:srgbClr val="0000FF"/>
                </a:solidFill>
              </a:rPr>
              <a:t>Why should we use the Fourier transform?</a:t>
            </a:r>
            <a:endParaRPr lang="zh-TW" altLang="en-US" sz="2800" b="1">
              <a:solidFill>
                <a:srgbClr val="0000FF"/>
              </a:solidFill>
            </a:endParaRP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1042987" y="4293096"/>
            <a:ext cx="7489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 dirty="0">
                <a:solidFill>
                  <a:srgbClr val="0000FF"/>
                </a:solidFill>
              </a:rPr>
              <a:t>Is the Fourier transform the best choice in any condition?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050" name="Ink 3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-804863" y="3514725"/>
              <a:ext cx="4240213" cy="1852613"/>
            </p14:xfrm>
          </p:contentPart>
        </mc:Choice>
        <mc:Fallback xmlns="">
          <p:pic>
            <p:nvPicPr>
              <p:cNvPr id="2050" name="Ink 3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807383" y="3512205"/>
                <a:ext cx="4245253" cy="1857653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7" name="Object 5">
            <a:extLst>
              <a:ext uri="{FF2B5EF4-FFF2-40B4-BE49-F238E27FC236}">
                <a16:creationId xmlns:a16="http://schemas.microsoft.com/office/drawing/2014/main" id="{6B6F0DD1-7FF3-4CEC-AE15-04134E30D2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2818779"/>
              </p:ext>
            </p:extLst>
          </p:nvPr>
        </p:nvGraphicFramePr>
        <p:xfrm>
          <a:off x="3203848" y="1255583"/>
          <a:ext cx="25812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2" name="Equation" r:id="rId5" imgW="2578100" imgH="495300" progId="Equation.DSMT4">
                  <p:embed/>
                </p:oleObj>
              </mc:Choice>
              <mc:Fallback>
                <p:oleObj name="Equation" r:id="rId5" imgW="2578100" imgH="495300" progId="Equation.DSMT4">
                  <p:embed/>
                  <p:pic>
                    <p:nvPicPr>
                      <p:cNvPr id="2253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1255583"/>
                        <a:ext cx="258127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字方塊 1">
            <a:extLst>
              <a:ext uri="{FF2B5EF4-FFF2-40B4-BE49-F238E27FC236}">
                <a16:creationId xmlns:a16="http://schemas.microsoft.com/office/drawing/2014/main" id="{6B91A67A-6B05-42A9-BF94-27EE1DC5FFE0}"/>
              </a:ext>
            </a:extLst>
          </p:cNvPr>
          <p:cNvSpPr txBox="1"/>
          <p:nvPr/>
        </p:nvSpPr>
        <p:spPr>
          <a:xfrm>
            <a:off x="1115616" y="1277118"/>
            <a:ext cx="2165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Fourier transform:</a:t>
            </a:r>
            <a:endParaRPr lang="zh-TW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A20D39-34A9-448C-8D7F-202CE460C987}" type="slidenum">
              <a:rPr lang="en-US" altLang="zh-TW" smtClean="0">
                <a:solidFill>
                  <a:srgbClr val="0000FF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611560" y="912813"/>
            <a:ext cx="10166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dirty="0"/>
              <a:t>Outline 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900113" y="333375"/>
            <a:ext cx="6911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3200" b="1">
                <a:solidFill>
                  <a:srgbClr val="3333FF"/>
                </a:solidFill>
              </a:rPr>
              <a:t>I. Introduction </a:t>
            </a:r>
          </a:p>
        </p:txBody>
      </p:sp>
      <p:cxnSp>
        <p:nvCxnSpPr>
          <p:cNvPr id="3" name="直線接點 2"/>
          <p:cNvCxnSpPr/>
          <p:nvPr/>
        </p:nvCxnSpPr>
        <p:spPr>
          <a:xfrm>
            <a:off x="1475656" y="1492251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2510012" y="1292196"/>
            <a:ext cx="22461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dirty="0"/>
              <a:t>Introduction (1.3W)</a:t>
            </a:r>
          </a:p>
        </p:txBody>
      </p:sp>
      <p:cxnSp>
        <p:nvCxnSpPr>
          <p:cNvPr id="12" name="直線接點 11"/>
          <p:cNvCxnSpPr/>
          <p:nvPr/>
        </p:nvCxnSpPr>
        <p:spPr>
          <a:xfrm flipH="1">
            <a:off x="1457200" y="1492251"/>
            <a:ext cx="18458" cy="40838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1475656" y="2044433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2510012" y="1844378"/>
            <a:ext cx="17844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dirty="0"/>
              <a:t>1. Filter Design</a:t>
            </a:r>
          </a:p>
        </p:txBody>
      </p:sp>
      <p:cxnSp>
        <p:nvCxnSpPr>
          <p:cNvPr id="19" name="直線接點 18"/>
          <p:cNvCxnSpPr/>
          <p:nvPr/>
        </p:nvCxnSpPr>
        <p:spPr>
          <a:xfrm>
            <a:off x="4294475" y="2044433"/>
            <a:ext cx="6755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 flipH="1">
            <a:off x="4970068" y="1612385"/>
            <a:ext cx="1" cy="6929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4970069" y="1612385"/>
            <a:ext cx="5380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5464779" y="1412330"/>
            <a:ext cx="11881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dirty="0"/>
              <a:t>FIR (2W)</a:t>
            </a:r>
          </a:p>
        </p:txBody>
      </p:sp>
      <p:cxnSp>
        <p:nvCxnSpPr>
          <p:cNvPr id="29" name="直線接點 28"/>
          <p:cNvCxnSpPr/>
          <p:nvPr/>
        </p:nvCxnSpPr>
        <p:spPr>
          <a:xfrm>
            <a:off x="4970068" y="2305324"/>
            <a:ext cx="5380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5461789" y="2056309"/>
            <a:ext cx="21339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dirty="0"/>
              <a:t>IIR, Others (1.7W)</a:t>
            </a:r>
          </a:p>
        </p:txBody>
      </p:sp>
      <p:cxnSp>
        <p:nvCxnSpPr>
          <p:cNvPr id="33" name="直線接點 32"/>
          <p:cNvCxnSpPr/>
          <p:nvPr/>
        </p:nvCxnSpPr>
        <p:spPr>
          <a:xfrm>
            <a:off x="1475656" y="2676535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2483768" y="2476480"/>
            <a:ext cx="44310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dirty="0"/>
              <a:t>2. Homomorphic Signal Processing (1W)</a:t>
            </a:r>
          </a:p>
        </p:txBody>
      </p:sp>
      <p:cxnSp>
        <p:nvCxnSpPr>
          <p:cNvPr id="35" name="直線接點 34"/>
          <p:cNvCxnSpPr/>
          <p:nvPr/>
        </p:nvCxnSpPr>
        <p:spPr>
          <a:xfrm>
            <a:off x="1475656" y="3381351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2"/>
          <p:cNvSpPr>
            <a:spLocks noChangeArrowheads="1"/>
          </p:cNvSpPr>
          <p:nvPr/>
        </p:nvSpPr>
        <p:spPr bwMode="auto">
          <a:xfrm>
            <a:off x="2471805" y="3158517"/>
            <a:ext cx="17991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dirty="0"/>
              <a:t>3. Applications </a:t>
            </a:r>
          </a:p>
        </p:txBody>
      </p:sp>
      <p:cxnSp>
        <p:nvCxnSpPr>
          <p:cNvPr id="37" name="直線接點 36"/>
          <p:cNvCxnSpPr/>
          <p:nvPr/>
        </p:nvCxnSpPr>
        <p:spPr>
          <a:xfrm>
            <a:off x="4096944" y="3376112"/>
            <a:ext cx="6755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/>
          <p:nvPr/>
        </p:nvCxnSpPr>
        <p:spPr>
          <a:xfrm>
            <a:off x="4772537" y="3136054"/>
            <a:ext cx="1" cy="5009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/>
          <p:nvPr/>
        </p:nvCxnSpPr>
        <p:spPr>
          <a:xfrm>
            <a:off x="4772537" y="3112737"/>
            <a:ext cx="5380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>
          <a:xfrm>
            <a:off x="4772537" y="3637003"/>
            <a:ext cx="5380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2"/>
          <p:cNvSpPr>
            <a:spLocks noChangeArrowheads="1"/>
          </p:cNvSpPr>
          <p:nvPr/>
        </p:nvSpPr>
        <p:spPr bwMode="auto">
          <a:xfrm>
            <a:off x="5310572" y="2928792"/>
            <a:ext cx="17988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dirty="0"/>
              <a:t>Acoustics (1W)</a:t>
            </a:r>
          </a:p>
        </p:txBody>
      </p:sp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5310572" y="3396945"/>
            <a:ext cx="29676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dirty="0"/>
              <a:t>Compression, Image (1 W)</a:t>
            </a:r>
          </a:p>
        </p:txBody>
      </p:sp>
      <p:cxnSp>
        <p:nvCxnSpPr>
          <p:cNvPr id="44" name="直線接點 43"/>
          <p:cNvCxnSpPr/>
          <p:nvPr/>
        </p:nvCxnSpPr>
        <p:spPr>
          <a:xfrm>
            <a:off x="1463693" y="4302286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2"/>
          <p:cNvSpPr>
            <a:spLocks noChangeArrowheads="1"/>
          </p:cNvSpPr>
          <p:nvPr/>
        </p:nvSpPr>
        <p:spPr bwMode="auto">
          <a:xfrm>
            <a:off x="2443681" y="4112917"/>
            <a:ext cx="20828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dirty="0"/>
              <a:t>4. Fast Algorithms</a:t>
            </a:r>
          </a:p>
        </p:txBody>
      </p:sp>
      <p:cxnSp>
        <p:nvCxnSpPr>
          <p:cNvPr id="46" name="直線接點 45"/>
          <p:cNvCxnSpPr/>
          <p:nvPr/>
        </p:nvCxnSpPr>
        <p:spPr>
          <a:xfrm>
            <a:off x="4473910" y="4367335"/>
            <a:ext cx="987879" cy="1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46"/>
          <p:cNvCxnSpPr/>
          <p:nvPr/>
        </p:nvCxnSpPr>
        <p:spPr>
          <a:xfrm>
            <a:off x="4860563" y="3965468"/>
            <a:ext cx="0" cy="8847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接點 47"/>
          <p:cNvCxnSpPr/>
          <p:nvPr/>
        </p:nvCxnSpPr>
        <p:spPr>
          <a:xfrm>
            <a:off x="4860563" y="3985773"/>
            <a:ext cx="5380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/>
          <p:cNvCxnSpPr/>
          <p:nvPr/>
        </p:nvCxnSpPr>
        <p:spPr>
          <a:xfrm>
            <a:off x="4869373" y="4850199"/>
            <a:ext cx="5380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2"/>
          <p:cNvSpPr>
            <a:spLocks noChangeArrowheads="1"/>
          </p:cNvSpPr>
          <p:nvPr/>
        </p:nvSpPr>
        <p:spPr bwMode="auto">
          <a:xfrm>
            <a:off x="5416217" y="3765413"/>
            <a:ext cx="13580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dirty="0"/>
              <a:t>Basic (1W)</a:t>
            </a:r>
          </a:p>
        </p:txBody>
      </p:sp>
      <p:sp>
        <p:nvSpPr>
          <p:cNvPr id="58" name="Rectangle 2"/>
          <p:cNvSpPr>
            <a:spLocks noChangeArrowheads="1"/>
          </p:cNvSpPr>
          <p:nvPr/>
        </p:nvSpPr>
        <p:spPr bwMode="auto">
          <a:xfrm>
            <a:off x="5398598" y="4139169"/>
            <a:ext cx="30061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dirty="0"/>
              <a:t>FFT and Convolution (2W)</a:t>
            </a:r>
          </a:p>
        </p:txBody>
      </p:sp>
      <p:sp>
        <p:nvSpPr>
          <p:cNvPr id="59" name="Rectangle 2"/>
          <p:cNvSpPr>
            <a:spLocks noChangeArrowheads="1"/>
          </p:cNvSpPr>
          <p:nvPr/>
        </p:nvSpPr>
        <p:spPr bwMode="auto">
          <a:xfrm>
            <a:off x="5389732" y="4548651"/>
            <a:ext cx="17237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dirty="0"/>
              <a:t>Others (0.5W)</a:t>
            </a:r>
          </a:p>
        </p:txBody>
      </p:sp>
      <p:cxnSp>
        <p:nvCxnSpPr>
          <p:cNvPr id="60" name="直線接點 59"/>
          <p:cNvCxnSpPr/>
          <p:nvPr/>
        </p:nvCxnSpPr>
        <p:spPr>
          <a:xfrm>
            <a:off x="1463693" y="5576106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2"/>
          <p:cNvSpPr>
            <a:spLocks noChangeArrowheads="1"/>
          </p:cNvSpPr>
          <p:nvPr/>
        </p:nvSpPr>
        <p:spPr bwMode="auto">
          <a:xfrm>
            <a:off x="2408046" y="5359239"/>
            <a:ext cx="29025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dirty="0"/>
              <a:t>5. Orthogonal Transforms </a:t>
            </a:r>
          </a:p>
        </p:txBody>
      </p:sp>
      <p:cxnSp>
        <p:nvCxnSpPr>
          <p:cNvPr id="63" name="直線接點 62"/>
          <p:cNvCxnSpPr/>
          <p:nvPr/>
        </p:nvCxnSpPr>
        <p:spPr>
          <a:xfrm>
            <a:off x="5170561" y="5619887"/>
            <a:ext cx="987879" cy="1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接點 63"/>
          <p:cNvCxnSpPr/>
          <p:nvPr/>
        </p:nvCxnSpPr>
        <p:spPr>
          <a:xfrm>
            <a:off x="5557214" y="5218020"/>
            <a:ext cx="0" cy="7845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接點 64"/>
          <p:cNvCxnSpPr/>
          <p:nvPr/>
        </p:nvCxnSpPr>
        <p:spPr>
          <a:xfrm>
            <a:off x="5557214" y="5238325"/>
            <a:ext cx="5380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接點 65"/>
          <p:cNvCxnSpPr/>
          <p:nvPr/>
        </p:nvCxnSpPr>
        <p:spPr>
          <a:xfrm>
            <a:off x="5557214" y="6002608"/>
            <a:ext cx="5380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2"/>
          <p:cNvSpPr>
            <a:spLocks noChangeArrowheads="1"/>
          </p:cNvSpPr>
          <p:nvPr/>
        </p:nvSpPr>
        <p:spPr bwMode="auto">
          <a:xfrm>
            <a:off x="6051360" y="5044262"/>
            <a:ext cx="26175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dirty="0"/>
              <a:t>Walsh Transform (1W)</a:t>
            </a:r>
          </a:p>
        </p:txBody>
      </p:sp>
      <p:sp>
        <p:nvSpPr>
          <p:cNvPr id="71" name="Rectangle 2"/>
          <p:cNvSpPr>
            <a:spLocks noChangeArrowheads="1"/>
          </p:cNvSpPr>
          <p:nvPr/>
        </p:nvSpPr>
        <p:spPr bwMode="auto">
          <a:xfrm>
            <a:off x="6088797" y="5439837"/>
            <a:ext cx="26809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dirty="0"/>
              <a:t>Number Theory (0.8 W)</a:t>
            </a:r>
          </a:p>
        </p:txBody>
      </p:sp>
      <p:sp>
        <p:nvSpPr>
          <p:cNvPr id="72" name="Rectangle 2"/>
          <p:cNvSpPr>
            <a:spLocks noChangeArrowheads="1"/>
          </p:cNvSpPr>
          <p:nvPr/>
        </p:nvSpPr>
        <p:spPr bwMode="auto">
          <a:xfrm>
            <a:off x="6095249" y="5802553"/>
            <a:ext cx="26681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dirty="0"/>
              <a:t>OFDM, CDMA (0.7 W)</a:t>
            </a:r>
          </a:p>
        </p:txBody>
      </p:sp>
      <p:cxnSp>
        <p:nvCxnSpPr>
          <p:cNvPr id="75" name="直線接點 74"/>
          <p:cNvCxnSpPr/>
          <p:nvPr/>
        </p:nvCxnSpPr>
        <p:spPr>
          <a:xfrm flipV="1">
            <a:off x="755576" y="3107956"/>
            <a:ext cx="695051" cy="47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436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A59CE0-7FFC-4BE8-A25B-5091092C5138}" type="slidenum">
              <a:rPr lang="en-US" altLang="zh-TW" smtClean="0">
                <a:solidFill>
                  <a:srgbClr val="0000FF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395288" y="692150"/>
            <a:ext cx="7056437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/>
              <a:t>目標：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(1) </a:t>
            </a:r>
            <a:r>
              <a:rPr lang="zh-TW" altLang="en-US"/>
              <a:t>對 </a:t>
            </a:r>
            <a:r>
              <a:rPr lang="en-US" altLang="zh-TW"/>
              <a:t>Digital Signal Processing </a:t>
            </a:r>
            <a:r>
              <a:rPr lang="zh-TW" altLang="en-US"/>
              <a:t>作更有系統且深入的了解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(2) </a:t>
            </a:r>
            <a:r>
              <a:rPr lang="zh-TW" altLang="en-US"/>
              <a:t>學習 </a:t>
            </a:r>
            <a:r>
              <a:rPr lang="en-US" altLang="zh-TW"/>
              <a:t>Digital Signal Processing </a:t>
            </a:r>
            <a:r>
              <a:rPr lang="zh-TW" altLang="en-US"/>
              <a:t>幾個重要子領域的基礎知識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05BFBF-CB93-45C5-8DEC-490BF2A74250}" type="slidenum">
              <a:rPr lang="en-US" altLang="zh-TW" smtClean="0">
                <a:solidFill>
                  <a:srgbClr val="0000FF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468313" y="981075"/>
            <a:ext cx="3455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sym typeface="Symbol" panose="05050102010706020507" pitchFamily="18" charset="2"/>
              </a:rPr>
              <a:t> </a:t>
            </a:r>
            <a:r>
              <a:rPr lang="en-US" altLang="zh-TW"/>
              <a:t>Filter </a:t>
            </a:r>
            <a:r>
              <a:rPr lang="zh-TW" altLang="en-US"/>
              <a:t>的分類</a:t>
            </a:r>
          </a:p>
        </p:txBody>
      </p:sp>
      <p:sp>
        <p:nvSpPr>
          <p:cNvPr id="16388" name="Text Box 52"/>
          <p:cNvSpPr txBox="1">
            <a:spLocks noChangeArrowheads="1"/>
          </p:cNvSpPr>
          <p:nvPr/>
        </p:nvSpPr>
        <p:spPr bwMode="auto">
          <a:xfrm>
            <a:off x="611188" y="2924175"/>
            <a:ext cx="865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filter</a:t>
            </a:r>
          </a:p>
        </p:txBody>
      </p:sp>
      <p:sp>
        <p:nvSpPr>
          <p:cNvPr id="16389" name="Line 53"/>
          <p:cNvSpPr>
            <a:spLocks noChangeShapeType="1"/>
          </p:cNvSpPr>
          <p:nvPr/>
        </p:nvSpPr>
        <p:spPr bwMode="auto">
          <a:xfrm>
            <a:off x="1258888" y="314007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390" name="Line 54"/>
          <p:cNvSpPr>
            <a:spLocks noChangeShapeType="1"/>
          </p:cNvSpPr>
          <p:nvPr/>
        </p:nvSpPr>
        <p:spPr bwMode="auto">
          <a:xfrm>
            <a:off x="1547813" y="2205038"/>
            <a:ext cx="0" cy="2519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391" name="Line 55"/>
          <p:cNvSpPr>
            <a:spLocks noChangeShapeType="1"/>
          </p:cNvSpPr>
          <p:nvPr/>
        </p:nvSpPr>
        <p:spPr bwMode="auto">
          <a:xfrm>
            <a:off x="1547813" y="22050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392" name="Line 56"/>
          <p:cNvSpPr>
            <a:spLocks noChangeShapeType="1"/>
          </p:cNvSpPr>
          <p:nvPr/>
        </p:nvSpPr>
        <p:spPr bwMode="auto">
          <a:xfrm>
            <a:off x="1547813" y="47244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393" name="Text Box 57"/>
          <p:cNvSpPr txBox="1">
            <a:spLocks noChangeArrowheads="1"/>
          </p:cNvSpPr>
          <p:nvPr/>
        </p:nvSpPr>
        <p:spPr bwMode="auto">
          <a:xfrm>
            <a:off x="1908175" y="4508500"/>
            <a:ext cx="1368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analog</a:t>
            </a:r>
          </a:p>
        </p:txBody>
      </p:sp>
      <p:sp>
        <p:nvSpPr>
          <p:cNvPr id="16394" name="Text Box 58"/>
          <p:cNvSpPr txBox="1">
            <a:spLocks noChangeArrowheads="1"/>
          </p:cNvSpPr>
          <p:nvPr/>
        </p:nvSpPr>
        <p:spPr bwMode="auto">
          <a:xfrm>
            <a:off x="1979613" y="1989138"/>
            <a:ext cx="1368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digital</a:t>
            </a:r>
          </a:p>
        </p:txBody>
      </p:sp>
      <p:sp>
        <p:nvSpPr>
          <p:cNvPr id="16395" name="Line 60"/>
          <p:cNvSpPr>
            <a:spLocks noChangeShapeType="1"/>
          </p:cNvSpPr>
          <p:nvPr/>
        </p:nvSpPr>
        <p:spPr bwMode="auto">
          <a:xfrm>
            <a:off x="2771775" y="22050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396" name="Line 61"/>
          <p:cNvSpPr>
            <a:spLocks noChangeShapeType="1"/>
          </p:cNvSpPr>
          <p:nvPr/>
        </p:nvSpPr>
        <p:spPr bwMode="auto">
          <a:xfrm>
            <a:off x="3203575" y="1916113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397" name="Line 62"/>
          <p:cNvSpPr>
            <a:spLocks noChangeShapeType="1"/>
          </p:cNvSpPr>
          <p:nvPr/>
        </p:nvSpPr>
        <p:spPr bwMode="auto">
          <a:xfrm>
            <a:off x="3203575" y="191611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398" name="Line 63"/>
          <p:cNvSpPr>
            <a:spLocks noChangeShapeType="1"/>
          </p:cNvSpPr>
          <p:nvPr/>
        </p:nvSpPr>
        <p:spPr bwMode="auto">
          <a:xfrm>
            <a:off x="3203575" y="350043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399" name="Text Box 64"/>
          <p:cNvSpPr txBox="1">
            <a:spLocks noChangeArrowheads="1"/>
          </p:cNvSpPr>
          <p:nvPr/>
        </p:nvSpPr>
        <p:spPr bwMode="auto">
          <a:xfrm>
            <a:off x="3995738" y="1700213"/>
            <a:ext cx="792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IIR</a:t>
            </a:r>
          </a:p>
        </p:txBody>
      </p:sp>
      <p:sp>
        <p:nvSpPr>
          <p:cNvPr id="16400" name="Text Box 65"/>
          <p:cNvSpPr txBox="1">
            <a:spLocks noChangeArrowheads="1"/>
          </p:cNvSpPr>
          <p:nvPr/>
        </p:nvSpPr>
        <p:spPr bwMode="auto">
          <a:xfrm>
            <a:off x="3995738" y="3284538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FIR</a:t>
            </a:r>
          </a:p>
        </p:txBody>
      </p:sp>
      <p:sp>
        <p:nvSpPr>
          <p:cNvPr id="16401" name="Line 66"/>
          <p:cNvSpPr>
            <a:spLocks noChangeShapeType="1"/>
          </p:cNvSpPr>
          <p:nvPr/>
        </p:nvSpPr>
        <p:spPr bwMode="auto">
          <a:xfrm>
            <a:off x="4500563" y="191611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402" name="Line 67"/>
          <p:cNvSpPr>
            <a:spLocks noChangeShapeType="1"/>
          </p:cNvSpPr>
          <p:nvPr/>
        </p:nvSpPr>
        <p:spPr bwMode="auto">
          <a:xfrm>
            <a:off x="5364163" y="148431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403" name="Line 68"/>
          <p:cNvSpPr>
            <a:spLocks noChangeShapeType="1"/>
          </p:cNvSpPr>
          <p:nvPr/>
        </p:nvSpPr>
        <p:spPr bwMode="auto">
          <a:xfrm>
            <a:off x="5364163" y="1484313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404" name="Line 69"/>
          <p:cNvSpPr>
            <a:spLocks noChangeShapeType="1"/>
          </p:cNvSpPr>
          <p:nvPr/>
        </p:nvSpPr>
        <p:spPr bwMode="auto">
          <a:xfrm>
            <a:off x="5364163" y="1916113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405" name="Line 70"/>
          <p:cNvSpPr>
            <a:spLocks noChangeShapeType="1"/>
          </p:cNvSpPr>
          <p:nvPr/>
        </p:nvSpPr>
        <p:spPr bwMode="auto">
          <a:xfrm>
            <a:off x="5364163" y="2347913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406" name="Line 72"/>
          <p:cNvSpPr>
            <a:spLocks noChangeShapeType="1"/>
          </p:cNvSpPr>
          <p:nvPr/>
        </p:nvSpPr>
        <p:spPr bwMode="auto">
          <a:xfrm>
            <a:off x="4572000" y="35004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407" name="Line 73"/>
          <p:cNvSpPr>
            <a:spLocks noChangeShapeType="1"/>
          </p:cNvSpPr>
          <p:nvPr/>
        </p:nvSpPr>
        <p:spPr bwMode="auto">
          <a:xfrm>
            <a:off x="5292725" y="2852738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408" name="Line 74"/>
          <p:cNvSpPr>
            <a:spLocks noChangeShapeType="1"/>
          </p:cNvSpPr>
          <p:nvPr/>
        </p:nvSpPr>
        <p:spPr bwMode="auto">
          <a:xfrm>
            <a:off x="5292725" y="2852738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409" name="Text Box 75"/>
          <p:cNvSpPr txBox="1">
            <a:spLocks noChangeArrowheads="1"/>
          </p:cNvSpPr>
          <p:nvPr/>
        </p:nvSpPr>
        <p:spPr bwMode="auto">
          <a:xfrm>
            <a:off x="5940425" y="2636838"/>
            <a:ext cx="280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MSE (mean square error)</a:t>
            </a:r>
          </a:p>
        </p:txBody>
      </p:sp>
      <p:sp>
        <p:nvSpPr>
          <p:cNvPr id="16410" name="Text Box 76"/>
          <p:cNvSpPr txBox="1">
            <a:spLocks noChangeArrowheads="1"/>
          </p:cNvSpPr>
          <p:nvPr/>
        </p:nvSpPr>
        <p:spPr bwMode="auto">
          <a:xfrm>
            <a:off x="5940425" y="3284538"/>
            <a:ext cx="151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minimax</a:t>
            </a:r>
          </a:p>
        </p:txBody>
      </p:sp>
      <p:sp>
        <p:nvSpPr>
          <p:cNvPr id="16411" name="Line 77"/>
          <p:cNvSpPr>
            <a:spLocks noChangeShapeType="1"/>
          </p:cNvSpPr>
          <p:nvPr/>
        </p:nvSpPr>
        <p:spPr bwMode="auto">
          <a:xfrm>
            <a:off x="5292725" y="4148138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412" name="Text Box 78"/>
          <p:cNvSpPr txBox="1">
            <a:spLocks noChangeArrowheads="1"/>
          </p:cNvSpPr>
          <p:nvPr/>
        </p:nvSpPr>
        <p:spPr bwMode="auto">
          <a:xfrm>
            <a:off x="5940425" y="3932238"/>
            <a:ext cx="2663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frequency sampling</a:t>
            </a:r>
          </a:p>
        </p:txBody>
      </p:sp>
      <p:sp>
        <p:nvSpPr>
          <p:cNvPr id="16413" name="Text Box 79"/>
          <p:cNvSpPr txBox="1">
            <a:spLocks noChangeArrowheads="1"/>
          </p:cNvSpPr>
          <p:nvPr/>
        </p:nvSpPr>
        <p:spPr bwMode="auto">
          <a:xfrm>
            <a:off x="395288" y="333375"/>
            <a:ext cx="2376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b="1">
                <a:solidFill>
                  <a:srgbClr val="0000FF"/>
                </a:solidFill>
              </a:rPr>
              <a:t>Part 1: Filter</a:t>
            </a:r>
          </a:p>
        </p:txBody>
      </p:sp>
      <p:sp>
        <p:nvSpPr>
          <p:cNvPr id="16414" name="文字方塊 30"/>
          <p:cNvSpPr txBox="1">
            <a:spLocks noChangeArrowheads="1"/>
          </p:cNvSpPr>
          <p:nvPr/>
        </p:nvSpPr>
        <p:spPr bwMode="auto">
          <a:xfrm>
            <a:off x="3419475" y="2060575"/>
            <a:ext cx="158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/>
              <a:t>(</a:t>
            </a:r>
            <a:r>
              <a:rPr lang="zh-TW" altLang="en-US"/>
              <a:t>考慮</a:t>
            </a:r>
            <a:r>
              <a:rPr lang="en-US" altLang="zh-TW"/>
              <a:t>aliasing)</a:t>
            </a:r>
          </a:p>
        </p:txBody>
      </p:sp>
      <p:sp>
        <p:nvSpPr>
          <p:cNvPr id="16415" name="文字方塊 31"/>
          <p:cNvSpPr txBox="1">
            <a:spLocks noChangeArrowheads="1"/>
          </p:cNvSpPr>
          <p:nvPr/>
        </p:nvSpPr>
        <p:spPr bwMode="auto">
          <a:xfrm>
            <a:off x="1547813" y="4941888"/>
            <a:ext cx="1871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/>
              <a:t>(</a:t>
            </a:r>
            <a:r>
              <a:rPr lang="zh-TW" altLang="en-US"/>
              <a:t>技術較早開發</a:t>
            </a:r>
            <a:r>
              <a:rPr lang="en-US" altLang="zh-TW"/>
              <a:t>)</a:t>
            </a:r>
          </a:p>
        </p:txBody>
      </p:sp>
      <p:sp>
        <p:nvSpPr>
          <p:cNvPr id="32" name="Text Box 21">
            <a:extLst>
              <a:ext uri="{FF2B5EF4-FFF2-40B4-BE49-F238E27FC236}">
                <a16:creationId xmlns:a16="http://schemas.microsoft.com/office/drawing/2014/main" id="{5B47B995-8090-4D1B-8269-311D7E353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276093"/>
            <a:ext cx="208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bilinear transform </a:t>
            </a:r>
          </a:p>
        </p:txBody>
      </p:sp>
      <p:sp>
        <p:nvSpPr>
          <p:cNvPr id="33" name="Text Box 22">
            <a:extLst>
              <a:ext uri="{FF2B5EF4-FFF2-40B4-BE49-F238E27FC236}">
                <a16:creationId xmlns:a16="http://schemas.microsoft.com/office/drawing/2014/main" id="{3D183C38-4CA3-484B-A5D1-0BC80A6E5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5642" y="1685214"/>
            <a:ext cx="208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dirty="0"/>
              <a:t>impulse invariant </a:t>
            </a:r>
          </a:p>
        </p:txBody>
      </p:sp>
      <p:sp>
        <p:nvSpPr>
          <p:cNvPr id="34" name="Text Box 23">
            <a:extLst>
              <a:ext uri="{FF2B5EF4-FFF2-40B4-BE49-F238E27FC236}">
                <a16:creationId xmlns:a16="http://schemas.microsoft.com/office/drawing/2014/main" id="{99A368E9-6FA6-4D93-BDC4-DBD370F54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105933"/>
            <a:ext cx="208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dirty="0"/>
              <a:t>step invariant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1673C6-36B2-41F2-8C22-5FA9201453C6}" type="slidenum">
              <a:rPr lang="en-US" altLang="zh-TW" smtClean="0">
                <a:solidFill>
                  <a:srgbClr val="0000FF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17411" name="Text Box 66"/>
          <p:cNvSpPr txBox="1">
            <a:spLocks noChangeArrowheads="1"/>
          </p:cNvSpPr>
          <p:nvPr/>
        </p:nvSpPr>
        <p:spPr bwMode="auto">
          <a:xfrm>
            <a:off x="755650" y="476250"/>
            <a:ext cx="66960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IIR filter </a:t>
            </a:r>
            <a:r>
              <a:rPr lang="zh-TW" altLang="en-US"/>
              <a:t>的優點：</a:t>
            </a:r>
            <a:r>
              <a:rPr lang="en-US" altLang="zh-TW"/>
              <a:t>(1) easy to design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                               (2) (sometimes) easy to implement</a:t>
            </a:r>
          </a:p>
        </p:txBody>
      </p:sp>
      <p:sp>
        <p:nvSpPr>
          <p:cNvPr id="17412" name="Rectangle 67"/>
          <p:cNvSpPr>
            <a:spLocks noChangeArrowheads="1"/>
          </p:cNvSpPr>
          <p:nvPr/>
        </p:nvSpPr>
        <p:spPr bwMode="auto">
          <a:xfrm>
            <a:off x="1979613" y="1412875"/>
            <a:ext cx="946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/>
              <a:t>缺點：</a:t>
            </a:r>
          </a:p>
        </p:txBody>
      </p:sp>
      <p:sp>
        <p:nvSpPr>
          <p:cNvPr id="17413" name="Text Box 68"/>
          <p:cNvSpPr txBox="1">
            <a:spLocks noChangeArrowheads="1"/>
          </p:cNvSpPr>
          <p:nvPr/>
        </p:nvSpPr>
        <p:spPr bwMode="auto">
          <a:xfrm>
            <a:off x="755650" y="3068638"/>
            <a:ext cx="2376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FIR filter </a:t>
            </a:r>
            <a:r>
              <a:rPr lang="zh-TW" altLang="en-US"/>
              <a:t>的優點：</a:t>
            </a:r>
          </a:p>
        </p:txBody>
      </p:sp>
      <p:sp>
        <p:nvSpPr>
          <p:cNvPr id="17414" name="Rectangle 69"/>
          <p:cNvSpPr>
            <a:spLocks noChangeArrowheads="1"/>
          </p:cNvSpPr>
          <p:nvPr/>
        </p:nvSpPr>
        <p:spPr bwMode="auto">
          <a:xfrm>
            <a:off x="827088" y="4292600"/>
            <a:ext cx="946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/>
              <a:t>缺點：</a:t>
            </a:r>
          </a:p>
        </p:txBody>
      </p:sp>
      <p:sp>
        <p:nvSpPr>
          <p:cNvPr id="17415" name="Text Box 70"/>
          <p:cNvSpPr txBox="1">
            <a:spLocks noChangeArrowheads="1"/>
          </p:cNvSpPr>
          <p:nvPr/>
        </p:nvSpPr>
        <p:spPr bwMode="auto">
          <a:xfrm>
            <a:off x="1619250" y="4292600"/>
            <a:ext cx="6121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An FIR filter is impossible to have the ideal frequency response of</a:t>
            </a:r>
          </a:p>
        </p:txBody>
      </p:sp>
      <p:sp>
        <p:nvSpPr>
          <p:cNvPr id="17416" name="Line 71"/>
          <p:cNvSpPr>
            <a:spLocks noChangeShapeType="1"/>
          </p:cNvSpPr>
          <p:nvPr/>
        </p:nvSpPr>
        <p:spPr bwMode="auto">
          <a:xfrm>
            <a:off x="2052638" y="55880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417" name="Line 72"/>
          <p:cNvSpPr>
            <a:spLocks noChangeShapeType="1"/>
          </p:cNvSpPr>
          <p:nvPr/>
        </p:nvSpPr>
        <p:spPr bwMode="auto">
          <a:xfrm flipV="1">
            <a:off x="3419475" y="47958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418" name="Line 73"/>
          <p:cNvSpPr>
            <a:spLocks noChangeShapeType="1"/>
          </p:cNvSpPr>
          <p:nvPr/>
        </p:nvSpPr>
        <p:spPr bwMode="auto">
          <a:xfrm>
            <a:off x="3419475" y="479583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419" name="Line 74"/>
          <p:cNvSpPr>
            <a:spLocks noChangeShapeType="1"/>
          </p:cNvSpPr>
          <p:nvPr/>
        </p:nvSpPr>
        <p:spPr bwMode="auto">
          <a:xfrm>
            <a:off x="4716463" y="47958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420" name="Line 75"/>
          <p:cNvSpPr>
            <a:spLocks noChangeShapeType="1"/>
          </p:cNvSpPr>
          <p:nvPr/>
        </p:nvSpPr>
        <p:spPr bwMode="auto">
          <a:xfrm>
            <a:off x="4716463" y="5588000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406A3C-3E31-458F-93CA-9B597D87C9FD}" type="slidenum">
              <a:rPr lang="en-US" altLang="zh-TW" smtClean="0">
                <a:solidFill>
                  <a:srgbClr val="0000CC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zh-TW">
              <a:solidFill>
                <a:srgbClr val="0000CC"/>
              </a:solidFill>
            </a:endParaRPr>
          </a:p>
        </p:txBody>
      </p:sp>
      <p:sp>
        <p:nvSpPr>
          <p:cNvPr id="18435" name="投影片編號版面配置區 3"/>
          <p:cNvSpPr txBox="1">
            <a:spLocks noGrp="1"/>
          </p:cNvSpPr>
          <p:nvPr/>
        </p:nvSpPr>
        <p:spPr bwMode="auto">
          <a:xfrm>
            <a:off x="6732588" y="1889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6AB40B2-7472-4114-8292-F3AD1E436F86}" type="slidenum">
              <a:rPr lang="en-US" altLang="zh-TW">
                <a:solidFill>
                  <a:srgbClr val="0000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39750" y="981075"/>
            <a:ext cx="5183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sym typeface="Symbol" panose="05050102010706020507" pitchFamily="18" charset="2"/>
              </a:rPr>
              <a:t> </a:t>
            </a:r>
            <a:r>
              <a:rPr lang="zh-TW" altLang="en-US"/>
              <a:t>概念：把 </a:t>
            </a:r>
            <a:r>
              <a:rPr lang="en-US" altLang="zh-TW">
                <a:solidFill>
                  <a:srgbClr val="0000FF"/>
                </a:solidFill>
              </a:rPr>
              <a:t>convolution </a:t>
            </a:r>
            <a:r>
              <a:rPr lang="zh-TW" altLang="en-US"/>
              <a:t>變成 </a:t>
            </a:r>
            <a:r>
              <a:rPr lang="en-US" altLang="zh-TW">
                <a:solidFill>
                  <a:srgbClr val="0000FF"/>
                </a:solidFill>
              </a:rPr>
              <a:t>addition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/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539750" y="2781300"/>
            <a:ext cx="5183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b="1">
                <a:solidFill>
                  <a:srgbClr val="0000FF"/>
                </a:solidFill>
              </a:rPr>
              <a:t>Part 3: Applications of DSP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611188" y="3500438"/>
            <a:ext cx="82089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/>
              <a:t>filter design, </a:t>
            </a:r>
            <a:r>
              <a:rPr lang="en-US" altLang="zh-TW" dirty="0">
                <a:solidFill>
                  <a:srgbClr val="0000FF"/>
                </a:solidFill>
              </a:rPr>
              <a:t>data compression </a:t>
            </a:r>
            <a:r>
              <a:rPr lang="en-US" altLang="zh-TW" dirty="0"/>
              <a:t>(image, video, text), </a:t>
            </a:r>
            <a:r>
              <a:rPr lang="en-US" altLang="zh-TW" dirty="0">
                <a:solidFill>
                  <a:srgbClr val="0000FF"/>
                </a:solidFill>
              </a:rPr>
              <a:t>acoustics</a:t>
            </a:r>
            <a:r>
              <a:rPr lang="en-US" altLang="zh-TW" dirty="0"/>
              <a:t> (speech, music), </a:t>
            </a:r>
            <a:r>
              <a:rPr lang="en-US" altLang="zh-TW" dirty="0">
                <a:solidFill>
                  <a:srgbClr val="0000FF"/>
                </a:solidFill>
              </a:rPr>
              <a:t>image analysis </a:t>
            </a:r>
            <a:r>
              <a:rPr lang="en-US" altLang="zh-TW" dirty="0"/>
              <a:t>(structural similarity, sharpness), 3D accelerometer </a:t>
            </a:r>
          </a:p>
        </p:txBody>
      </p:sp>
      <p:sp>
        <p:nvSpPr>
          <p:cNvPr id="18439" name="Text Box 19"/>
          <p:cNvSpPr txBox="1">
            <a:spLocks noChangeArrowheads="1"/>
          </p:cNvSpPr>
          <p:nvPr/>
        </p:nvSpPr>
        <p:spPr bwMode="auto">
          <a:xfrm>
            <a:off x="468313" y="404813"/>
            <a:ext cx="655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b="1">
                <a:solidFill>
                  <a:srgbClr val="0000FF"/>
                </a:solidFill>
              </a:rPr>
              <a:t>Part 2: Homomorphic Signal Processing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53EC64B-26F8-42FC-B38D-049A2487EBB1}" type="slidenum">
              <a:rPr lang="en-US" altLang="zh-TW" smtClean="0">
                <a:solidFill>
                  <a:srgbClr val="0000CC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zh-TW">
              <a:solidFill>
                <a:srgbClr val="0000CC"/>
              </a:solidFill>
            </a:endParaRPr>
          </a:p>
        </p:txBody>
      </p:sp>
      <p:sp>
        <p:nvSpPr>
          <p:cNvPr id="19459" name="投影片編號版面配置區 3"/>
          <p:cNvSpPr txBox="1">
            <a:spLocks noGrp="1"/>
          </p:cNvSpPr>
          <p:nvPr/>
        </p:nvSpPr>
        <p:spPr bwMode="auto">
          <a:xfrm>
            <a:off x="6732588" y="1889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B977BE-9BAD-4525-A3AE-3C327EE6DFFC}" type="slidenum">
              <a:rPr lang="en-US" altLang="zh-TW">
                <a:solidFill>
                  <a:srgbClr val="0000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323850" y="836613"/>
            <a:ext cx="5040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ym typeface="Symbol" panose="05050102010706020507" pitchFamily="18" charset="2"/>
              </a:rPr>
              <a:t> Basic </a:t>
            </a:r>
            <a:r>
              <a:rPr lang="en-US" altLang="zh-TW"/>
              <a:t>Implementation Techniques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611188" y="1484313"/>
            <a:ext cx="532765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Example:  one complex number multiplication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              = ?  Real number multiplication. </a:t>
            </a:r>
          </a:p>
        </p:txBody>
      </p:sp>
      <p:sp>
        <p:nvSpPr>
          <p:cNvPr id="19462" name="Text Box 64"/>
          <p:cNvSpPr txBox="1">
            <a:spLocks noChangeArrowheads="1"/>
          </p:cNvSpPr>
          <p:nvPr/>
        </p:nvSpPr>
        <p:spPr bwMode="auto">
          <a:xfrm>
            <a:off x="323850" y="404813"/>
            <a:ext cx="5183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b="1">
                <a:solidFill>
                  <a:srgbClr val="0000FF"/>
                </a:solidFill>
                <a:sym typeface="Symbol" panose="05050102010706020507" pitchFamily="18" charset="2"/>
              </a:rPr>
              <a:t> </a:t>
            </a:r>
            <a:r>
              <a:rPr lang="en-US" altLang="zh-TW" b="1">
                <a:solidFill>
                  <a:srgbClr val="0000FF"/>
                </a:solidFill>
              </a:rPr>
              <a:t>Part 4: Fast Algorithms </a:t>
            </a:r>
          </a:p>
        </p:txBody>
      </p:sp>
      <p:sp>
        <p:nvSpPr>
          <p:cNvPr id="19463" name="文字方塊 6"/>
          <p:cNvSpPr txBox="1">
            <a:spLocks noChangeArrowheads="1"/>
          </p:cNvSpPr>
          <p:nvPr/>
        </p:nvSpPr>
        <p:spPr bwMode="auto">
          <a:xfrm>
            <a:off x="395288" y="6021388"/>
            <a:ext cx="5976937" cy="4000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/>
              <a:t>Trade-off: “Multiplication” takes longer than “addition”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C37362-2399-441D-829D-9E471407D397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55576" y="427038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zh-TW" altLang="en-US" b="1" dirty="0">
                <a:solidFill>
                  <a:srgbClr val="3333FF"/>
                </a:solidFill>
              </a:rPr>
              <a:t>上課方式</a:t>
            </a:r>
            <a:endParaRPr lang="en-US" altLang="zh-TW" b="1" dirty="0">
              <a:solidFill>
                <a:srgbClr val="3333FF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187624" y="961069"/>
            <a:ext cx="5760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(1) </a:t>
            </a:r>
            <a:r>
              <a:rPr lang="zh-TW" altLang="en-US" dirty="0"/>
              <a:t>錄影 ，影片將藉由 </a:t>
            </a:r>
            <a:r>
              <a:rPr lang="en-US" altLang="zh-TW" dirty="0"/>
              <a:t>NTU Cool </a:t>
            </a:r>
            <a:r>
              <a:rPr lang="zh-TW" altLang="en-US" dirty="0"/>
              <a:t>下載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(2) </a:t>
            </a:r>
            <a:r>
              <a:rPr lang="zh-TW" altLang="en-US" dirty="0"/>
              <a:t>現場 </a:t>
            </a:r>
            <a:r>
              <a:rPr lang="en-US" altLang="zh-TW" dirty="0"/>
              <a:t>(</a:t>
            </a:r>
            <a:r>
              <a:rPr lang="zh-TW" altLang="en-US" dirty="0"/>
              <a:t>週三下午 </a:t>
            </a:r>
            <a:r>
              <a:rPr lang="en-US" altLang="zh-TW" dirty="0"/>
              <a:t>15:30~18:20</a:t>
            </a:r>
            <a:r>
              <a:rPr lang="zh-TW" altLang="en-US" dirty="0"/>
              <a:t>，明達館</a:t>
            </a:r>
            <a:r>
              <a:rPr lang="en-US" altLang="zh-TW" dirty="0"/>
              <a:t>205</a:t>
            </a:r>
            <a:r>
              <a:rPr lang="zh-TW" altLang="en-US" dirty="0"/>
              <a:t>室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639101" y="2564904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zh-TW" altLang="en-US" b="1" dirty="0">
                <a:solidFill>
                  <a:srgbClr val="3333FF"/>
                </a:solidFill>
              </a:rPr>
              <a:t>作業和報告繳交方式：</a:t>
            </a:r>
            <a:endParaRPr lang="en-US" altLang="zh-TW" b="1" dirty="0">
              <a:solidFill>
                <a:srgbClr val="3333FF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13635" y="961069"/>
            <a:ext cx="24801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https://</a:t>
            </a:r>
            <a:r>
              <a:rPr lang="zh-TW" altLang="en-US" dirty="0"/>
              <a:t>cool.ntu.edu.tw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971600" y="3192795"/>
            <a:ext cx="7488831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用 </a:t>
            </a:r>
            <a:r>
              <a:rPr lang="en-US" altLang="zh-TW" dirty="0">
                <a:solidFill>
                  <a:srgbClr val="FF0000"/>
                </a:solidFill>
              </a:rPr>
              <a:t>NTU Cool </a:t>
            </a:r>
            <a:r>
              <a:rPr lang="zh-TW" altLang="en-US" dirty="0">
                <a:solidFill>
                  <a:srgbClr val="FF0000"/>
                </a:solidFill>
              </a:rPr>
              <a:t>來繳交作業與報告的電子檔</a:t>
            </a:r>
            <a:r>
              <a:rPr lang="zh-TW" altLang="en-US" dirty="0"/>
              <a:t>     </a:t>
            </a:r>
            <a:r>
              <a:rPr lang="en-US" altLang="zh-TW" dirty="0"/>
              <a:t>https://</a:t>
            </a:r>
            <a:r>
              <a:rPr lang="zh-TW" altLang="en-US" dirty="0"/>
              <a:t>cool.ntu.edu.tw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注意，</a:t>
            </a:r>
            <a:r>
              <a:rPr lang="en-US" altLang="zh-TW" dirty="0"/>
              <a:t>Tutorial </a:t>
            </a:r>
            <a:r>
              <a:rPr lang="zh-TW" altLang="en-US" dirty="0"/>
              <a:t>一定要交</a:t>
            </a:r>
            <a:r>
              <a:rPr lang="en-US" altLang="zh-TW" dirty="0"/>
              <a:t>Word </a:t>
            </a:r>
            <a:r>
              <a:rPr lang="zh-TW" altLang="en-US" dirty="0"/>
              <a:t>或 </a:t>
            </a:r>
            <a:r>
              <a:rPr lang="en-US" altLang="zh-TW" dirty="0"/>
              <a:t>Latex </a:t>
            </a:r>
            <a:r>
              <a:rPr lang="zh-TW" altLang="en-US" dirty="0"/>
              <a:t>原始碼</a:t>
            </a:r>
            <a:endParaRPr lang="en-US" altLang="zh-TW" dirty="0"/>
          </a:p>
          <a:p>
            <a:pPr>
              <a:spcBef>
                <a:spcPts val="600"/>
              </a:spcBef>
            </a:pPr>
            <a:r>
              <a:rPr lang="en-US" altLang="zh-TW" dirty="0"/>
              <a:t>            Wiki </a:t>
            </a:r>
            <a:r>
              <a:rPr lang="zh-TW" altLang="en-US" dirty="0"/>
              <a:t>要寄編輯條目的連結給老師</a:t>
            </a:r>
          </a:p>
        </p:txBody>
      </p:sp>
    </p:spTree>
    <p:extLst>
      <p:ext uri="{BB962C8B-B14F-4D97-AF65-F5344CB8AC3E}">
        <p14:creationId xmlns:p14="http://schemas.microsoft.com/office/powerpoint/2010/main" val="40276072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C0AFF8-6DE5-42D2-A497-6E5AF20EA39F}" type="slidenum">
              <a:rPr lang="en-US" altLang="zh-TW" smtClean="0">
                <a:solidFill>
                  <a:srgbClr val="0000CC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zh-TW">
              <a:solidFill>
                <a:srgbClr val="0000CC"/>
              </a:solidFill>
            </a:endParaRPr>
          </a:p>
        </p:txBody>
      </p:sp>
      <p:sp>
        <p:nvSpPr>
          <p:cNvPr id="20483" name="投影片編號版面配置區 3"/>
          <p:cNvSpPr txBox="1">
            <a:spLocks noGrp="1"/>
          </p:cNvSpPr>
          <p:nvPr/>
        </p:nvSpPr>
        <p:spPr bwMode="auto">
          <a:xfrm>
            <a:off x="6732588" y="1889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66C2075-9C32-4220-852C-5A0F456E3017}" type="slidenum">
              <a:rPr lang="en-US" altLang="zh-TW">
                <a:solidFill>
                  <a:srgbClr val="0000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68313" y="404813"/>
            <a:ext cx="3529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ym typeface="Symbol" panose="05050102010706020507" pitchFamily="18" charset="2"/>
              </a:rPr>
              <a:t> </a:t>
            </a:r>
            <a:r>
              <a:rPr lang="en-US" altLang="zh-TW"/>
              <a:t>FFT and Convolution 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84213" y="908050"/>
            <a:ext cx="76327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ym typeface="Symbol" panose="05050102010706020507" pitchFamily="18" charset="2"/>
              </a:rPr>
              <a:t>Due to the Cooley-Tukey algorithm (butterflies),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ym typeface="Symbol" panose="05050102010706020507" pitchFamily="18" charset="2"/>
              </a:rPr>
              <a:t>the complexity of the FFT is: 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827088" y="3933825"/>
            <a:ext cx="5184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ym typeface="Symbol" panose="05050102010706020507" pitchFamily="18" charset="2"/>
              </a:rPr>
              <a:t>The complexity of the convolution is:  3</a:t>
            </a:r>
            <a:r>
              <a:rPr lang="zh-TW" altLang="en-US">
                <a:sym typeface="Symbol" panose="05050102010706020507" pitchFamily="18" charset="2"/>
              </a:rPr>
              <a:t>個 </a:t>
            </a:r>
            <a:r>
              <a:rPr lang="en-US" altLang="zh-TW">
                <a:sym typeface="Symbol" panose="05050102010706020507" pitchFamily="18" charset="2"/>
              </a:rPr>
              <a:t>DFTs,   </a:t>
            </a:r>
            <a:r>
              <a:rPr lang="en-US" altLang="zh-TW"/>
              <a:t> 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1116013" y="1773238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1260475" y="1773238"/>
            <a:ext cx="9366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1260475" y="1773238"/>
            <a:ext cx="8636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1116013" y="2133600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1116013" y="2347913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1260475" y="2347913"/>
            <a:ext cx="9366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1260475" y="2347913"/>
            <a:ext cx="8636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1116013" y="2708275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1116013" y="2852738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1260475" y="2852738"/>
            <a:ext cx="9366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1260475" y="2852738"/>
            <a:ext cx="8636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1116013" y="3213100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1189038" y="3429000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1333500" y="3429000"/>
            <a:ext cx="9366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H="1">
            <a:off x="1333500" y="3429000"/>
            <a:ext cx="8636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1189038" y="3789363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graphicFrame>
        <p:nvGraphicFramePr>
          <p:cNvPr id="20503" name="Object 23"/>
          <p:cNvGraphicFramePr>
            <a:graphicFrameLocks noChangeAspect="1"/>
          </p:cNvGraphicFramePr>
          <p:nvPr/>
        </p:nvGraphicFramePr>
        <p:xfrm>
          <a:off x="6084888" y="3933825"/>
          <a:ext cx="157956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1" name="Equation" r:id="rId3" imgW="812447" imgH="228501" progId="Equation.DSMT4">
                  <p:embed/>
                </p:oleObj>
              </mc:Choice>
              <mc:Fallback>
                <p:oleObj name="Equation" r:id="rId3" imgW="812447" imgH="228501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3933825"/>
                        <a:ext cx="1579562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8CBAFF-DE8C-4E00-BA6E-22E24BADE96A}" type="slidenum">
              <a:rPr lang="en-US" altLang="zh-TW" smtClean="0">
                <a:solidFill>
                  <a:srgbClr val="0000CC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zh-TW">
              <a:solidFill>
                <a:srgbClr val="0000CC"/>
              </a:solidFill>
            </a:endParaRPr>
          </a:p>
        </p:txBody>
      </p:sp>
      <p:sp>
        <p:nvSpPr>
          <p:cNvPr id="21507" name="投影片編號版面配置區 3"/>
          <p:cNvSpPr txBox="1">
            <a:spLocks noGrp="1"/>
          </p:cNvSpPr>
          <p:nvPr/>
        </p:nvSpPr>
        <p:spPr bwMode="auto">
          <a:xfrm>
            <a:off x="6732588" y="1889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AEE2424-0A93-446B-86AF-12BE32D1690E}" type="slidenum">
              <a:rPr lang="en-US" altLang="zh-TW">
                <a:solidFill>
                  <a:srgbClr val="0000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468313" y="2852738"/>
            <a:ext cx="35290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ym typeface="Symbol" panose="05050102010706020507" pitchFamily="18" charset="2"/>
              </a:rPr>
              <a:t> </a:t>
            </a:r>
            <a:r>
              <a:rPr lang="en-US" altLang="zh-TW"/>
              <a:t>Walsh Transform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/>
              <a:t>   </a:t>
            </a:r>
            <a:r>
              <a:rPr lang="en-US" altLang="zh-TW">
                <a:solidFill>
                  <a:srgbClr val="FF0000"/>
                </a:solidFill>
              </a:rPr>
              <a:t>(CDMA) </a:t>
            </a:r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468313" y="4005263"/>
            <a:ext cx="3529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ym typeface="Symbol" panose="05050102010706020507" pitchFamily="18" charset="2"/>
              </a:rPr>
              <a:t> </a:t>
            </a:r>
            <a:r>
              <a:rPr lang="en-US" altLang="zh-TW"/>
              <a:t>Number Theoretic Transform  </a:t>
            </a:r>
          </a:p>
        </p:txBody>
      </p:sp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468313" y="1773238"/>
            <a:ext cx="41036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ym typeface="Symbol" panose="05050102010706020507" pitchFamily="18" charset="2"/>
              </a:rPr>
              <a:t>Question:  DFT </a:t>
            </a:r>
            <a:r>
              <a:rPr lang="zh-TW" altLang="en-US">
                <a:sym typeface="Symbol" panose="05050102010706020507" pitchFamily="18" charset="2"/>
              </a:rPr>
              <a:t>的缺點是什麼？</a:t>
            </a:r>
            <a:r>
              <a:rPr lang="zh-TW" altLang="en-US"/>
              <a:t> </a:t>
            </a:r>
          </a:p>
        </p:txBody>
      </p:sp>
      <p:sp>
        <p:nvSpPr>
          <p:cNvPr id="21511" name="Text Box 51"/>
          <p:cNvSpPr txBox="1">
            <a:spLocks noChangeArrowheads="1"/>
          </p:cNvSpPr>
          <p:nvPr/>
        </p:nvSpPr>
        <p:spPr bwMode="auto">
          <a:xfrm>
            <a:off x="323850" y="404813"/>
            <a:ext cx="5183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b="1">
                <a:solidFill>
                  <a:srgbClr val="0000FF"/>
                </a:solidFill>
                <a:sym typeface="Symbol" panose="05050102010706020507" pitchFamily="18" charset="2"/>
              </a:rPr>
              <a:t> </a:t>
            </a:r>
            <a:r>
              <a:rPr lang="en-US" altLang="zh-TW" b="1">
                <a:solidFill>
                  <a:srgbClr val="0000FF"/>
                </a:solidFill>
              </a:rPr>
              <a:t>Part 5: Orthogonal Transforms </a:t>
            </a:r>
          </a:p>
        </p:txBody>
      </p:sp>
      <p:graphicFrame>
        <p:nvGraphicFramePr>
          <p:cNvPr id="21512" name="Object 52"/>
          <p:cNvGraphicFramePr>
            <a:graphicFrameLocks noChangeAspect="1"/>
          </p:cNvGraphicFramePr>
          <p:nvPr/>
        </p:nvGraphicFramePr>
        <p:xfrm>
          <a:off x="4284663" y="1628775"/>
          <a:ext cx="295592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3" name="Equation" r:id="rId3" imgW="2959100" imgH="711200" progId="Equation.DSMT4">
                  <p:embed/>
                </p:oleObj>
              </mc:Choice>
              <mc:Fallback>
                <p:oleObj name="Equation" r:id="rId3" imgW="2959100" imgH="71120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1628775"/>
                        <a:ext cx="2955925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文字方塊 8"/>
          <p:cNvSpPr txBox="1">
            <a:spLocks noChangeArrowheads="1"/>
          </p:cNvSpPr>
          <p:nvPr/>
        </p:nvSpPr>
        <p:spPr bwMode="auto">
          <a:xfrm>
            <a:off x="468313" y="981075"/>
            <a:ext cx="2735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/>
              <a:t>DFT </a:t>
            </a:r>
            <a:r>
              <a:rPr lang="zh-TW" altLang="en-US"/>
              <a:t>的兩個主要用途</a:t>
            </a:r>
            <a:r>
              <a:rPr lang="en-US" altLang="zh-TW"/>
              <a:t>:</a:t>
            </a:r>
          </a:p>
        </p:txBody>
      </p:sp>
      <p:sp>
        <p:nvSpPr>
          <p:cNvPr id="21514" name="Rectangle 3"/>
          <p:cNvSpPr>
            <a:spLocks noChangeArrowheads="1"/>
          </p:cNvSpPr>
          <p:nvPr/>
        </p:nvSpPr>
        <p:spPr bwMode="auto">
          <a:xfrm>
            <a:off x="468313" y="5013325"/>
            <a:ext cx="63357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·"/>
            </a:pPr>
            <a:r>
              <a:rPr lang="en-US" altLang="zh-TW"/>
              <a:t> Orthogonal Frequency-Division Multiplexing (OFDM) </a:t>
            </a:r>
          </a:p>
        </p:txBody>
      </p:sp>
      <p:sp>
        <p:nvSpPr>
          <p:cNvPr id="21515" name="Rectangle 3"/>
          <p:cNvSpPr>
            <a:spLocks noChangeArrowheads="1"/>
          </p:cNvSpPr>
          <p:nvPr/>
        </p:nvSpPr>
        <p:spPr bwMode="auto">
          <a:xfrm>
            <a:off x="468313" y="5661025"/>
            <a:ext cx="63357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·"/>
            </a:pPr>
            <a:r>
              <a:rPr lang="en-US" altLang="zh-TW"/>
              <a:t> Code Division Multiple Access (CDMA)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453DF3-A046-4AB5-84D7-9313E4F42C17}" type="slidenum">
              <a:rPr lang="en-US" altLang="zh-TW" smtClean="0">
                <a:solidFill>
                  <a:srgbClr val="0000CC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zh-TW">
              <a:solidFill>
                <a:srgbClr val="0000CC"/>
              </a:solidFill>
            </a:endParaRPr>
          </a:p>
        </p:txBody>
      </p:sp>
      <p:sp>
        <p:nvSpPr>
          <p:cNvPr id="24579" name="投影片編號版面配置區 3"/>
          <p:cNvSpPr txBox="1">
            <a:spLocks noGrp="1"/>
          </p:cNvSpPr>
          <p:nvPr/>
        </p:nvSpPr>
        <p:spPr bwMode="auto">
          <a:xfrm>
            <a:off x="6732588" y="1889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CF03838-1032-4942-9890-D2BACD331D94}" type="slidenum">
              <a:rPr lang="en-US" altLang="zh-TW">
                <a:solidFill>
                  <a:srgbClr val="0000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323082" y="1988791"/>
            <a:ext cx="2519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solidFill>
                  <a:srgbClr val="3333FF"/>
                </a:solidFill>
              </a:rPr>
              <a:t>(1) Fourier transform </a:t>
            </a: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2771007" y="1483966"/>
            <a:ext cx="2160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solidFill>
                  <a:srgbClr val="FF0000"/>
                </a:solidFill>
              </a:rPr>
              <a:t>time domain</a:t>
            </a: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5868219" y="1485553"/>
            <a:ext cx="2160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solidFill>
                  <a:srgbClr val="FF0000"/>
                </a:solidFill>
              </a:rPr>
              <a:t>frequency domain</a:t>
            </a: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2699569" y="2061816"/>
            <a:ext cx="244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continuous, aperiodic  </a:t>
            </a: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5939657" y="2060228"/>
            <a:ext cx="2665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continuous, aperiodic </a:t>
            </a:r>
          </a:p>
        </p:txBody>
      </p:sp>
      <p:sp>
        <p:nvSpPr>
          <p:cNvPr id="24585" name="Text Box 7"/>
          <p:cNvSpPr txBox="1">
            <a:spLocks noChangeArrowheads="1"/>
          </p:cNvSpPr>
          <p:nvPr/>
        </p:nvSpPr>
        <p:spPr bwMode="auto">
          <a:xfrm>
            <a:off x="323082" y="2638078"/>
            <a:ext cx="2519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solidFill>
                  <a:srgbClr val="3333FF"/>
                </a:solidFill>
              </a:rPr>
              <a:t>(2) Fourier series</a:t>
            </a:r>
          </a:p>
        </p:txBody>
      </p:sp>
      <p:sp>
        <p:nvSpPr>
          <p:cNvPr id="24586" name="Text Box 8"/>
          <p:cNvSpPr txBox="1">
            <a:spLocks noChangeArrowheads="1"/>
          </p:cNvSpPr>
          <p:nvPr/>
        </p:nvSpPr>
        <p:spPr bwMode="auto">
          <a:xfrm>
            <a:off x="2699569" y="2636491"/>
            <a:ext cx="331152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/>
              <a:t>continuous, </a:t>
            </a:r>
            <a:r>
              <a:rPr lang="en-US" altLang="zh-TW" dirty="0">
                <a:solidFill>
                  <a:srgbClr val="0000FF"/>
                </a:solidFill>
              </a:rPr>
              <a:t>periodic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/>
              <a:t>(or continuous, only the value in a finite duration is known) </a:t>
            </a:r>
          </a:p>
        </p:txBody>
      </p:sp>
      <p:sp>
        <p:nvSpPr>
          <p:cNvPr id="24587" name="Text Box 9"/>
          <p:cNvSpPr txBox="1">
            <a:spLocks noChangeArrowheads="1"/>
          </p:cNvSpPr>
          <p:nvPr/>
        </p:nvSpPr>
        <p:spPr bwMode="auto">
          <a:xfrm>
            <a:off x="5939657" y="2638078"/>
            <a:ext cx="2305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>
                <a:solidFill>
                  <a:srgbClr val="0000FF"/>
                </a:solidFill>
              </a:rPr>
              <a:t>discrete</a:t>
            </a:r>
            <a:r>
              <a:rPr lang="en-US" altLang="zh-TW" dirty="0"/>
              <a:t>, aperiodic</a:t>
            </a:r>
          </a:p>
        </p:txBody>
      </p:sp>
      <p:sp>
        <p:nvSpPr>
          <p:cNvPr id="24588" name="Text Box 10"/>
          <p:cNvSpPr txBox="1">
            <a:spLocks noChangeArrowheads="1"/>
          </p:cNvSpPr>
          <p:nvPr/>
        </p:nvSpPr>
        <p:spPr bwMode="auto">
          <a:xfrm>
            <a:off x="323082" y="4076353"/>
            <a:ext cx="25193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solidFill>
                  <a:srgbClr val="3333FF"/>
                </a:solidFill>
              </a:rPr>
              <a:t>(3) discrete-time</a:t>
            </a:r>
            <a:br>
              <a:rPr lang="en-US" altLang="zh-TW">
                <a:solidFill>
                  <a:srgbClr val="3333FF"/>
                </a:solidFill>
              </a:rPr>
            </a:br>
            <a:r>
              <a:rPr lang="en-US" altLang="zh-TW">
                <a:solidFill>
                  <a:srgbClr val="3333FF"/>
                </a:solidFill>
              </a:rPr>
              <a:t>    Fourier transform       </a:t>
            </a:r>
          </a:p>
        </p:txBody>
      </p:sp>
      <p:sp>
        <p:nvSpPr>
          <p:cNvPr id="24589" name="Text Box 11"/>
          <p:cNvSpPr txBox="1">
            <a:spLocks noChangeArrowheads="1"/>
          </p:cNvSpPr>
          <p:nvPr/>
        </p:nvSpPr>
        <p:spPr bwMode="auto">
          <a:xfrm>
            <a:off x="2699569" y="4220816"/>
            <a:ext cx="244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>
                <a:solidFill>
                  <a:srgbClr val="FF00FF"/>
                </a:solidFill>
              </a:rPr>
              <a:t>discrete</a:t>
            </a:r>
            <a:r>
              <a:rPr lang="en-US" altLang="zh-TW" dirty="0"/>
              <a:t> , aperiodic </a:t>
            </a:r>
          </a:p>
        </p:txBody>
      </p:sp>
      <p:sp>
        <p:nvSpPr>
          <p:cNvPr id="24590" name="Text Box 12"/>
          <p:cNvSpPr txBox="1">
            <a:spLocks noChangeArrowheads="1"/>
          </p:cNvSpPr>
          <p:nvPr/>
        </p:nvSpPr>
        <p:spPr bwMode="auto">
          <a:xfrm>
            <a:off x="6011094" y="4220816"/>
            <a:ext cx="2303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/>
              <a:t>continuous, </a:t>
            </a:r>
            <a:r>
              <a:rPr lang="en-US" altLang="zh-TW" dirty="0">
                <a:solidFill>
                  <a:srgbClr val="FF00FF"/>
                </a:solidFill>
              </a:rPr>
              <a:t>periodic  </a:t>
            </a:r>
          </a:p>
        </p:txBody>
      </p:sp>
      <p:sp>
        <p:nvSpPr>
          <p:cNvPr id="24591" name="Text Box 13"/>
          <p:cNvSpPr txBox="1">
            <a:spLocks noChangeArrowheads="1"/>
          </p:cNvSpPr>
          <p:nvPr/>
        </p:nvSpPr>
        <p:spPr bwMode="auto">
          <a:xfrm>
            <a:off x="323082" y="5176491"/>
            <a:ext cx="25193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solidFill>
                  <a:srgbClr val="3333FF"/>
                </a:solidFill>
              </a:rPr>
              <a:t>(4) discrete Fourier </a:t>
            </a:r>
            <a:br>
              <a:rPr lang="en-US" altLang="zh-TW">
                <a:solidFill>
                  <a:srgbClr val="3333FF"/>
                </a:solidFill>
              </a:rPr>
            </a:br>
            <a:r>
              <a:rPr lang="en-US" altLang="zh-TW">
                <a:solidFill>
                  <a:srgbClr val="3333FF"/>
                </a:solidFill>
              </a:rPr>
              <a:t>      transform       </a:t>
            </a:r>
          </a:p>
        </p:txBody>
      </p:sp>
      <p:sp>
        <p:nvSpPr>
          <p:cNvPr id="24592" name="Text Box 14"/>
          <p:cNvSpPr txBox="1">
            <a:spLocks noChangeArrowheads="1"/>
          </p:cNvSpPr>
          <p:nvPr/>
        </p:nvSpPr>
        <p:spPr bwMode="auto">
          <a:xfrm>
            <a:off x="2699569" y="5155853"/>
            <a:ext cx="309562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>
                <a:solidFill>
                  <a:srgbClr val="FF00FF"/>
                </a:solidFill>
              </a:rPr>
              <a:t>discrete</a:t>
            </a:r>
            <a:r>
              <a:rPr lang="en-US" altLang="zh-TW" dirty="0"/>
              <a:t>, </a:t>
            </a:r>
            <a:r>
              <a:rPr lang="en-US" altLang="zh-TW" dirty="0">
                <a:solidFill>
                  <a:srgbClr val="0000FF"/>
                </a:solidFill>
              </a:rPr>
              <a:t>periodic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/>
              <a:t>(or discrete, only the value in a finite duration is known)</a:t>
            </a:r>
          </a:p>
        </p:txBody>
      </p:sp>
      <p:sp>
        <p:nvSpPr>
          <p:cNvPr id="24593" name="Rectangle 15"/>
          <p:cNvSpPr>
            <a:spLocks noChangeArrowheads="1"/>
          </p:cNvSpPr>
          <p:nvPr/>
        </p:nvSpPr>
        <p:spPr bwMode="auto">
          <a:xfrm>
            <a:off x="6084119" y="5228878"/>
            <a:ext cx="19288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rgbClr val="0000FF"/>
                </a:solidFill>
              </a:rPr>
              <a:t>discrete</a:t>
            </a:r>
            <a:r>
              <a:rPr lang="en-US" altLang="zh-TW" dirty="0"/>
              <a:t>, </a:t>
            </a:r>
            <a:r>
              <a:rPr lang="en-US" altLang="zh-TW" dirty="0">
                <a:solidFill>
                  <a:srgbClr val="FF00FF"/>
                </a:solidFill>
              </a:rPr>
              <a:t>periodic</a:t>
            </a:r>
          </a:p>
        </p:txBody>
      </p:sp>
      <p:sp>
        <p:nvSpPr>
          <p:cNvPr id="24594" name="Text Box 30"/>
          <p:cNvSpPr txBox="1">
            <a:spLocks noChangeArrowheads="1"/>
          </p:cNvSpPr>
          <p:nvPr/>
        </p:nvSpPr>
        <p:spPr bwMode="auto">
          <a:xfrm>
            <a:off x="467544" y="980728"/>
            <a:ext cx="4752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b="1">
                <a:solidFill>
                  <a:srgbClr val="0000FF"/>
                </a:solidFill>
                <a:sym typeface="Symbol" panose="05050102010706020507" pitchFamily="18" charset="2"/>
              </a:rPr>
              <a:t> </a:t>
            </a:r>
            <a:r>
              <a:rPr lang="zh-TW" altLang="en-US" b="1">
                <a:solidFill>
                  <a:srgbClr val="0000FF"/>
                </a:solidFill>
              </a:rPr>
              <a:t>四種 </a:t>
            </a:r>
            <a:r>
              <a:rPr lang="en-US" altLang="zh-TW" b="1">
                <a:solidFill>
                  <a:srgbClr val="0000FF"/>
                </a:solidFill>
              </a:rPr>
              <a:t>Fourier transforms </a:t>
            </a:r>
            <a:r>
              <a:rPr lang="zh-TW" altLang="en-US" b="1">
                <a:solidFill>
                  <a:srgbClr val="0000FF"/>
                </a:solidFill>
              </a:rPr>
              <a:t>的比較 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19227" y="283816"/>
            <a:ext cx="8141205" cy="5889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3200" dirty="0">
                <a:solidFill>
                  <a:srgbClr val="0000FF"/>
                </a:solidFill>
              </a:rPr>
              <a:t>Review 1:  Four Types of  the Fourier Transform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D88A0E-31B8-4475-A4B2-B31990615843}" type="slidenum">
              <a:rPr lang="en-US" altLang="zh-TW" smtClean="0">
                <a:solidFill>
                  <a:srgbClr val="0000CC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zh-TW">
              <a:solidFill>
                <a:srgbClr val="0000CC"/>
              </a:solidFill>
            </a:endParaRPr>
          </a:p>
        </p:txBody>
      </p:sp>
      <p:sp>
        <p:nvSpPr>
          <p:cNvPr id="22531" name="投影片編號版面配置區 3"/>
          <p:cNvSpPr txBox="1">
            <a:spLocks noGrp="1"/>
          </p:cNvSpPr>
          <p:nvPr/>
        </p:nvSpPr>
        <p:spPr bwMode="auto">
          <a:xfrm>
            <a:off x="6732588" y="1889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27AFB10-38C5-4FB0-BAC8-2D6192970FC7}" type="slidenum">
              <a:rPr lang="en-US" altLang="zh-TW">
                <a:solidFill>
                  <a:srgbClr val="0000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395536" y="548680"/>
            <a:ext cx="6840537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b="1" dirty="0">
                <a:solidFill>
                  <a:srgbClr val="3333FF"/>
                </a:solidFill>
                <a:ea typeface="新細明體" panose="02020500000000000000" pitchFamily="18" charset="-120"/>
              </a:rPr>
              <a:t>(1) Fourier Transform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>
                <a:ea typeface="新細明體" panose="02020500000000000000" pitchFamily="18" charset="-120"/>
              </a:rPr>
              <a:t>                                                , </a:t>
            </a:r>
          </a:p>
          <a:p>
            <a:pPr eaLnBrk="1" hangingPunct="1">
              <a:spcBef>
                <a:spcPct val="100000"/>
              </a:spcBef>
              <a:buFontTx/>
              <a:buNone/>
            </a:pPr>
            <a:r>
              <a:rPr lang="en-US" altLang="zh-TW" dirty="0">
                <a:ea typeface="新細明體" panose="02020500000000000000" pitchFamily="18" charset="-120"/>
              </a:rPr>
              <a:t> Alternative definitions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>
                <a:ea typeface="新細明體" panose="02020500000000000000" pitchFamily="18" charset="-120"/>
              </a:rPr>
              <a:t>                                                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ea typeface="新細明體" panose="02020500000000000000" pitchFamily="18" charset="-120"/>
              </a:rPr>
              <a:t>                                               </a:t>
            </a:r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/>
          </a:p>
        </p:txBody>
      </p:sp>
      <p:graphicFrame>
        <p:nvGraphicFramePr>
          <p:cNvPr id="2253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783284"/>
              </p:ext>
            </p:extLst>
          </p:nvPr>
        </p:nvGraphicFramePr>
        <p:xfrm>
          <a:off x="754311" y="980480"/>
          <a:ext cx="25812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87" name="Equation" r:id="rId3" imgW="2578100" imgH="495300" progId="Equation.DSMT4">
                  <p:embed/>
                </p:oleObj>
              </mc:Choice>
              <mc:Fallback>
                <p:oleObj name="Equation" r:id="rId3" imgW="2578100" imgH="495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11" y="980480"/>
                        <a:ext cx="258127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620179"/>
              </p:ext>
            </p:extLst>
          </p:nvPr>
        </p:nvGraphicFramePr>
        <p:xfrm>
          <a:off x="4145211" y="980480"/>
          <a:ext cx="25685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88" name="Equation" r:id="rId5" imgW="2565400" imgH="495300" progId="Equation.DSMT4">
                  <p:embed/>
                </p:oleObj>
              </mc:Choice>
              <mc:Fallback>
                <p:oleObj name="Equation" r:id="rId5" imgW="2565400" imgH="495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5211" y="980480"/>
                        <a:ext cx="256857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966838"/>
              </p:ext>
            </p:extLst>
          </p:nvPr>
        </p:nvGraphicFramePr>
        <p:xfrm>
          <a:off x="827336" y="1988542"/>
          <a:ext cx="23780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89" name="Equation" r:id="rId7" imgW="2373870" imgH="495085" progId="Equation.DSMT4">
                  <p:embed/>
                </p:oleObj>
              </mc:Choice>
              <mc:Fallback>
                <p:oleObj name="Equation" r:id="rId7" imgW="2373870" imgH="49508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336" y="1988542"/>
                        <a:ext cx="237807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1108514"/>
              </p:ext>
            </p:extLst>
          </p:nvPr>
        </p:nvGraphicFramePr>
        <p:xfrm>
          <a:off x="4138861" y="1917105"/>
          <a:ext cx="27717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90" name="Equation" r:id="rId9" imgW="2768600" imgH="609600" progId="Equation.DSMT4">
                  <p:embed/>
                </p:oleObj>
              </mc:Choice>
              <mc:Fallback>
                <p:oleObj name="Equation" r:id="rId9" imgW="2768600" imgH="609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8861" y="1917105"/>
                        <a:ext cx="27717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9" name="Rectangle 9"/>
          <p:cNvSpPr>
            <a:spLocks noChangeArrowheads="1"/>
          </p:cNvSpPr>
          <p:nvPr/>
        </p:nvSpPr>
        <p:spPr bwMode="auto">
          <a:xfrm>
            <a:off x="322511" y="2687042"/>
            <a:ext cx="5281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1">
                <a:solidFill>
                  <a:srgbClr val="3333FF"/>
                </a:solidFill>
                <a:ea typeface="新細明體" panose="02020500000000000000" pitchFamily="18" charset="-120"/>
              </a:rPr>
              <a:t>(2) Fourier series </a:t>
            </a:r>
            <a:r>
              <a:rPr lang="en-US" altLang="zh-TW" b="1">
                <a:solidFill>
                  <a:srgbClr val="FF0000"/>
                </a:solidFill>
                <a:ea typeface="新細明體" panose="02020500000000000000" pitchFamily="18" charset="-120"/>
              </a:rPr>
              <a:t>(suitable for period function)</a:t>
            </a:r>
          </a:p>
        </p:txBody>
      </p:sp>
      <p:graphicFrame>
        <p:nvGraphicFramePr>
          <p:cNvPr id="2254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408464"/>
              </p:ext>
            </p:extLst>
          </p:nvPr>
        </p:nvGraphicFramePr>
        <p:xfrm>
          <a:off x="810667" y="3149319"/>
          <a:ext cx="2468562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91" name="Equation" r:id="rId11" imgW="2463800" imgH="622300" progId="Equation.DSMT4">
                  <p:embed/>
                </p:oleObj>
              </mc:Choice>
              <mc:Fallback>
                <p:oleObj name="Equation" r:id="rId11" imgW="2463800" imgH="6223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667" y="3149319"/>
                        <a:ext cx="2468562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96282"/>
              </p:ext>
            </p:extLst>
          </p:nvPr>
        </p:nvGraphicFramePr>
        <p:xfrm>
          <a:off x="3986868" y="3058031"/>
          <a:ext cx="2684462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92" name="Equation" r:id="rId13" imgW="2679700" imgH="698500" progId="Equation.DSMT4">
                  <p:embed/>
                </p:oleObj>
              </mc:Choice>
              <mc:Fallback>
                <p:oleObj name="Equation" r:id="rId13" imgW="2679700" imgH="6985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6868" y="3058031"/>
                        <a:ext cx="2684462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2" name="Text Box 12"/>
          <p:cNvSpPr txBox="1">
            <a:spLocks noChangeArrowheads="1"/>
          </p:cNvSpPr>
          <p:nvPr/>
        </p:nvSpPr>
        <p:spPr bwMode="auto">
          <a:xfrm>
            <a:off x="611436" y="2348905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/>
          </a:p>
        </p:txBody>
      </p:sp>
      <p:graphicFrame>
        <p:nvGraphicFramePr>
          <p:cNvPr id="2254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64048"/>
              </p:ext>
            </p:extLst>
          </p:nvPr>
        </p:nvGraphicFramePr>
        <p:xfrm>
          <a:off x="3491161" y="4963789"/>
          <a:ext cx="687388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93" name="Equation" r:id="rId15" imgW="685800" imgH="609600" progId="Equation.DSMT4">
                  <p:embed/>
                </p:oleObj>
              </mc:Choice>
              <mc:Fallback>
                <p:oleObj name="Equation" r:id="rId15" imgW="685800" imgH="609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161" y="4963789"/>
                        <a:ext cx="687388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4" name="Text Box 18"/>
          <p:cNvSpPr txBox="1">
            <a:spLocks noChangeArrowheads="1"/>
          </p:cNvSpPr>
          <p:nvPr/>
        </p:nvSpPr>
        <p:spPr bwMode="auto">
          <a:xfrm>
            <a:off x="754311" y="5035226"/>
            <a:ext cx="287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dirty="0"/>
              <a:t>頻率和 </a:t>
            </a:r>
            <a:r>
              <a:rPr lang="en-US" altLang="zh-TW" i="1" dirty="0"/>
              <a:t>m</a:t>
            </a:r>
            <a:r>
              <a:rPr lang="en-US" altLang="zh-TW" dirty="0"/>
              <a:t> </a:t>
            </a:r>
            <a:r>
              <a:rPr lang="zh-TW" altLang="en-US" dirty="0"/>
              <a:t>之間的關係：</a:t>
            </a:r>
          </a:p>
        </p:txBody>
      </p:sp>
      <p:sp>
        <p:nvSpPr>
          <p:cNvPr id="22545" name="Text Box 19"/>
          <p:cNvSpPr txBox="1">
            <a:spLocks noChangeArrowheads="1"/>
          </p:cNvSpPr>
          <p:nvPr/>
        </p:nvSpPr>
        <p:spPr bwMode="auto">
          <a:xfrm>
            <a:off x="786741" y="3984030"/>
            <a:ext cx="1368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i="1" dirty="0">
                <a:solidFill>
                  <a:srgbClr val="0000FF"/>
                </a:solidFill>
              </a:rPr>
              <a:t>T</a:t>
            </a:r>
            <a:r>
              <a:rPr lang="en-US" altLang="zh-TW" dirty="0">
                <a:solidFill>
                  <a:srgbClr val="0000FF"/>
                </a:solidFill>
              </a:rPr>
              <a:t>: </a:t>
            </a:r>
            <a:r>
              <a:rPr lang="zh-TW" altLang="en-US" dirty="0">
                <a:solidFill>
                  <a:srgbClr val="0000FF"/>
                </a:solidFill>
              </a:rPr>
              <a:t>週期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855449"/>
              </p:ext>
            </p:extLst>
          </p:nvPr>
        </p:nvGraphicFramePr>
        <p:xfrm>
          <a:off x="5188179" y="4978618"/>
          <a:ext cx="2286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94" name="Equation" r:id="rId17" imgW="228600" imgH="609480" progId="Equation.DSMT4">
                  <p:embed/>
                </p:oleObj>
              </mc:Choice>
              <mc:Fallback>
                <p:oleObj name="Equation" r:id="rId17" imgW="228600" imgH="609480" progId="Equation.DSMT4">
                  <p:embed/>
                  <p:pic>
                    <p:nvPicPr>
                      <p:cNvPr id="2254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8179" y="4978618"/>
                        <a:ext cx="2286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5416779" y="5074914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整數倍</a:t>
            </a:r>
          </a:p>
        </p:txBody>
      </p:sp>
      <p:graphicFrame>
        <p:nvGraphicFramePr>
          <p:cNvPr id="2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964715"/>
              </p:ext>
            </p:extLst>
          </p:nvPr>
        </p:nvGraphicFramePr>
        <p:xfrm>
          <a:off x="1783011" y="4030068"/>
          <a:ext cx="155257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95" name="Equation" r:id="rId19" imgW="1549080" imgH="355320" progId="Equation.DSMT4">
                  <p:embed/>
                </p:oleObj>
              </mc:Choice>
              <mc:Fallback>
                <p:oleObj name="Equation" r:id="rId19" imgW="1549080" imgH="355320" progId="Equation.DSMT4">
                  <p:embed/>
                  <p:pic>
                    <p:nvPicPr>
                      <p:cNvPr id="2254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3011" y="4030068"/>
                        <a:ext cx="1552575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3986868" y="4003887"/>
            <a:ext cx="47525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/>
              <a:t>Possible frequencies are to satisfy: </a:t>
            </a:r>
            <a:endParaRPr lang="zh-TW" altLang="en-US" dirty="0"/>
          </a:p>
        </p:txBody>
      </p:sp>
      <p:graphicFrame>
        <p:nvGraphicFramePr>
          <p:cNvPr id="2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059704"/>
              </p:ext>
            </p:extLst>
          </p:nvPr>
        </p:nvGraphicFramePr>
        <p:xfrm>
          <a:off x="4883150" y="4519613"/>
          <a:ext cx="1754188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96" name="Equation" r:id="rId21" imgW="1752480" imgH="291960" progId="Equation.DSMT4">
                  <p:embed/>
                </p:oleObj>
              </mc:Choice>
              <mc:Fallback>
                <p:oleObj name="Equation" r:id="rId21" imgW="1752480" imgH="291960" progId="Equation.DSMT4">
                  <p:embed/>
                  <p:pic>
                    <p:nvPicPr>
                      <p:cNvPr id="2253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3150" y="4519613"/>
                        <a:ext cx="1754188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D8652C-738C-4B76-A2C9-AECBE4E1A357}" type="slidenum">
              <a:rPr lang="en-US" altLang="zh-TW" smtClean="0">
                <a:solidFill>
                  <a:srgbClr val="0000CC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zh-TW">
              <a:solidFill>
                <a:srgbClr val="0000CC"/>
              </a:solidFill>
            </a:endParaRPr>
          </a:p>
        </p:txBody>
      </p:sp>
      <p:sp>
        <p:nvSpPr>
          <p:cNvPr id="23555" name="投影片編號版面配置區 3"/>
          <p:cNvSpPr txBox="1">
            <a:spLocks noGrp="1"/>
          </p:cNvSpPr>
          <p:nvPr/>
        </p:nvSpPr>
        <p:spPr bwMode="auto">
          <a:xfrm>
            <a:off x="6732588" y="1889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BE068CD-080D-4F56-86ED-692068031C65}" type="slidenum">
              <a:rPr lang="en-US" altLang="zh-TW">
                <a:solidFill>
                  <a:srgbClr val="0000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/>
          </a:p>
        </p:txBody>
      </p:sp>
      <p:sp>
        <p:nvSpPr>
          <p:cNvPr id="23557" name="Text Box 2"/>
          <p:cNvSpPr txBox="1">
            <a:spLocks noChangeArrowheads="1"/>
          </p:cNvSpPr>
          <p:nvPr/>
        </p:nvSpPr>
        <p:spPr bwMode="auto">
          <a:xfrm>
            <a:off x="611188" y="404813"/>
            <a:ext cx="7416800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100000"/>
              </a:spcBef>
              <a:buFontTx/>
              <a:buNone/>
            </a:pPr>
            <a:r>
              <a:rPr lang="en-US" altLang="zh-TW" b="1" dirty="0">
                <a:solidFill>
                  <a:srgbClr val="0000FF"/>
                </a:solidFill>
                <a:ea typeface="新細明體" panose="02020500000000000000" pitchFamily="18" charset="-120"/>
              </a:rPr>
              <a:t>(3) Discrete-time Fourier transform  (DSP </a:t>
            </a:r>
            <a:r>
              <a:rPr lang="zh-TW" altLang="en-US" b="1" dirty="0">
                <a:solidFill>
                  <a:srgbClr val="0000FF"/>
                </a:solidFill>
              </a:rPr>
              <a:t>常用</a:t>
            </a:r>
            <a:r>
              <a:rPr lang="en-US" altLang="zh-TW" b="1" dirty="0">
                <a:solidFill>
                  <a:srgbClr val="0000FF"/>
                </a:solidFill>
                <a:ea typeface="新細明體" panose="02020500000000000000" pitchFamily="18" charset="-120"/>
              </a:rPr>
              <a:t>)    </a:t>
            </a:r>
          </a:p>
          <a:p>
            <a:pPr eaLnBrk="1" hangingPunct="1">
              <a:spcBef>
                <a:spcPct val="100000"/>
              </a:spcBef>
              <a:buFontTx/>
              <a:buNone/>
            </a:pPr>
            <a:r>
              <a:rPr lang="en-US" altLang="zh-TW" dirty="0">
                <a:ea typeface="新細明體" panose="02020500000000000000" pitchFamily="18" charset="-120"/>
              </a:rPr>
              <a:t>                                                 ,                                                          </a:t>
            </a:r>
          </a:p>
          <a:p>
            <a:pPr eaLnBrk="1" hangingPunct="1">
              <a:spcBef>
                <a:spcPct val="100000"/>
              </a:spcBef>
              <a:buFontTx/>
              <a:buNone/>
            </a:pPr>
            <a:r>
              <a:rPr lang="en-US" altLang="zh-TW" dirty="0">
                <a:ea typeface="新細明體" panose="02020500000000000000" pitchFamily="18" charset="-120"/>
              </a:rPr>
              <a:t>                                                         </a:t>
            </a:r>
            <a:r>
              <a:rPr lang="en-US" altLang="zh-TW" dirty="0">
                <a:solidFill>
                  <a:srgbClr val="0000FF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</a:t>
            </a:r>
            <a:r>
              <a:rPr lang="en-US" altLang="zh-TW" i="1" baseline="-25000" dirty="0">
                <a:solidFill>
                  <a:srgbClr val="0000FF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t </a:t>
            </a:r>
            <a:r>
              <a:rPr lang="en-US" altLang="zh-TW" dirty="0">
                <a:solidFill>
                  <a:srgbClr val="0000FF"/>
                </a:solidFill>
                <a:ea typeface="新細明體" panose="02020500000000000000" pitchFamily="18" charset="-120"/>
              </a:rPr>
              <a:t>: sampling interval</a:t>
            </a:r>
          </a:p>
          <a:p>
            <a:pPr eaLnBrk="1" hangingPunct="1">
              <a:spcBef>
                <a:spcPct val="100000"/>
              </a:spcBef>
              <a:buFontTx/>
              <a:buNone/>
            </a:pPr>
            <a:r>
              <a:rPr lang="en-US" altLang="zh-TW" dirty="0">
                <a:ea typeface="新細明體" panose="02020500000000000000" pitchFamily="18" charset="-120"/>
              </a:rPr>
              <a:t>   </a:t>
            </a:r>
          </a:p>
          <a:p>
            <a:pPr eaLnBrk="1" hangingPunct="1">
              <a:spcBef>
                <a:spcPct val="100000"/>
              </a:spcBef>
              <a:buFontTx/>
              <a:buNone/>
            </a:pP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100000"/>
              </a:spcBef>
              <a:buFontTx/>
              <a:buNone/>
            </a:pPr>
            <a:r>
              <a:rPr lang="en-US" altLang="zh-TW" b="1" dirty="0">
                <a:solidFill>
                  <a:srgbClr val="3333FF"/>
                </a:solidFill>
                <a:ea typeface="新細明體" panose="02020500000000000000" pitchFamily="18" charset="-120"/>
              </a:rPr>
              <a:t>(4) Discrete Fourier transform (DFT) </a:t>
            </a:r>
            <a:r>
              <a:rPr lang="en-US" altLang="zh-TW" b="1" dirty="0">
                <a:solidFill>
                  <a:srgbClr val="0000FF"/>
                </a:solidFill>
              </a:rPr>
              <a:t>(DSP </a:t>
            </a:r>
            <a:r>
              <a:rPr lang="zh-TW" altLang="en-US" b="1" dirty="0">
                <a:solidFill>
                  <a:srgbClr val="0000FF"/>
                </a:solidFill>
              </a:rPr>
              <a:t>常用</a:t>
            </a:r>
            <a:r>
              <a:rPr lang="en-US" altLang="zh-TW" b="1" dirty="0">
                <a:solidFill>
                  <a:srgbClr val="0000FF"/>
                </a:solidFill>
              </a:rPr>
              <a:t>)</a:t>
            </a:r>
            <a:r>
              <a:rPr lang="en-US" altLang="zh-TW" dirty="0"/>
              <a:t> </a:t>
            </a:r>
            <a:endParaRPr lang="en-US" altLang="zh-TW" b="1" dirty="0">
              <a:solidFill>
                <a:srgbClr val="3333FF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dirty="0">
              <a:solidFill>
                <a:srgbClr val="3333FF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rgbClr val="0000FF"/>
                </a:solidFill>
                <a:ea typeface="新細明體" panose="02020500000000000000" pitchFamily="18" charset="-120"/>
              </a:rPr>
              <a:t>                                                 </a:t>
            </a:r>
            <a:r>
              <a:rPr lang="en-US" altLang="zh-TW" dirty="0">
                <a:ea typeface="新細明體" panose="02020500000000000000" pitchFamily="18" charset="-120"/>
              </a:rPr>
              <a:t>,</a:t>
            </a:r>
          </a:p>
          <a:p>
            <a:pPr eaLnBrk="1" hangingPunct="1">
              <a:spcBef>
                <a:spcPct val="100000"/>
              </a:spcBef>
              <a:buFontTx/>
              <a:buNone/>
            </a:pP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100000"/>
              </a:spcBef>
              <a:buFontTx/>
              <a:buNone/>
            </a:pPr>
            <a:r>
              <a:rPr lang="en-US" altLang="zh-TW" dirty="0">
                <a:ea typeface="新細明體" panose="02020500000000000000" pitchFamily="18" charset="-120"/>
              </a:rPr>
              <a:t>                                                 </a:t>
            </a:r>
          </a:p>
        </p:txBody>
      </p:sp>
      <p:graphicFrame>
        <p:nvGraphicFramePr>
          <p:cNvPr id="23558" name="Object 4"/>
          <p:cNvGraphicFramePr>
            <a:graphicFrameLocks noChangeAspect="1"/>
          </p:cNvGraphicFramePr>
          <p:nvPr/>
        </p:nvGraphicFramePr>
        <p:xfrm>
          <a:off x="1187450" y="4005263"/>
          <a:ext cx="239712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10" name="Equation" r:id="rId3" imgW="2400300" imgH="711200" progId="Equation.DSMT4">
                  <p:embed/>
                </p:oleObj>
              </mc:Choice>
              <mc:Fallback>
                <p:oleObj name="Equation" r:id="rId3" imgW="2400300" imgH="71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005263"/>
                        <a:ext cx="2397125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5"/>
          <p:cNvGraphicFramePr>
            <a:graphicFrameLocks noChangeAspect="1"/>
          </p:cNvGraphicFramePr>
          <p:nvPr/>
        </p:nvGraphicFramePr>
        <p:xfrm>
          <a:off x="4138613" y="3933825"/>
          <a:ext cx="256222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11" name="Equation" r:id="rId5" imgW="2565400" imgH="711200" progId="Equation.DSMT4">
                  <p:embed/>
                </p:oleObj>
              </mc:Choice>
              <mc:Fallback>
                <p:oleObj name="Equation" r:id="rId5" imgW="2565400" imgH="71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8613" y="3933825"/>
                        <a:ext cx="2562225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962343"/>
              </p:ext>
            </p:extLst>
          </p:nvPr>
        </p:nvGraphicFramePr>
        <p:xfrm>
          <a:off x="1030288" y="836613"/>
          <a:ext cx="26463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12" name="Equation" r:id="rId7" imgW="2641600" imgH="685800" progId="Equation.DSMT4">
                  <p:embed/>
                </p:oleObj>
              </mc:Choice>
              <mc:Fallback>
                <p:oleObj name="Equation" r:id="rId7" imgW="2641600" imgH="685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0288" y="836613"/>
                        <a:ext cx="264636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1" name="Object 10"/>
          <p:cNvGraphicFramePr>
            <a:graphicFrameLocks noChangeAspect="1"/>
          </p:cNvGraphicFramePr>
          <p:nvPr/>
        </p:nvGraphicFramePr>
        <p:xfrm>
          <a:off x="4049713" y="909638"/>
          <a:ext cx="30908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13" name="Equation" r:id="rId9" imgW="3086100" imgH="508000" progId="Equation.DSMT4">
                  <p:embed/>
                </p:oleObj>
              </mc:Choice>
              <mc:Fallback>
                <p:oleObj name="Equation" r:id="rId9" imgW="3086100" imgH="508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9713" y="909638"/>
                        <a:ext cx="3090862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Object 11"/>
          <p:cNvGraphicFramePr>
            <a:graphicFrameLocks noChangeAspect="1"/>
          </p:cNvGraphicFramePr>
          <p:nvPr/>
        </p:nvGraphicFramePr>
        <p:xfrm>
          <a:off x="1017588" y="2205038"/>
          <a:ext cx="24542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14" name="Equation" r:id="rId11" imgW="2451100" imgH="685800" progId="Equation.DSMT4">
                  <p:embed/>
                </p:oleObj>
              </mc:Choice>
              <mc:Fallback>
                <p:oleObj name="Equation" r:id="rId11" imgW="2451100" imgH="685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588" y="2205038"/>
                        <a:ext cx="24542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3" name="Object 12"/>
          <p:cNvGraphicFramePr>
            <a:graphicFrameLocks noChangeAspect="1"/>
          </p:cNvGraphicFramePr>
          <p:nvPr/>
        </p:nvGraphicFramePr>
        <p:xfrm>
          <a:off x="4016375" y="2276475"/>
          <a:ext cx="31908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15" name="Equation" r:id="rId13" imgW="3187700" imgH="571500" progId="Equation.DSMT4">
                  <p:embed/>
                </p:oleObj>
              </mc:Choice>
              <mc:Fallback>
                <p:oleObj name="Equation" r:id="rId13" imgW="3187700" imgH="5715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75" y="2276475"/>
                        <a:ext cx="31908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43"/>
          <p:cNvGraphicFramePr>
            <a:graphicFrameLocks noChangeAspect="1"/>
          </p:cNvGraphicFramePr>
          <p:nvPr/>
        </p:nvGraphicFramePr>
        <p:xfrm>
          <a:off x="3779838" y="5229225"/>
          <a:ext cx="1666875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16" name="Equation" r:id="rId15" imgW="1663700" imgH="673100" progId="Equation.DSMT4">
                  <p:embed/>
                </p:oleObj>
              </mc:Choice>
              <mc:Fallback>
                <p:oleObj name="Equation" r:id="rId15" imgW="1663700" imgH="67310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5229225"/>
                        <a:ext cx="1666875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5" name="Text Box 44"/>
          <p:cNvSpPr txBox="1">
            <a:spLocks noChangeArrowheads="1"/>
          </p:cNvSpPr>
          <p:nvPr/>
        </p:nvSpPr>
        <p:spPr bwMode="auto">
          <a:xfrm>
            <a:off x="1116013" y="5300663"/>
            <a:ext cx="287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/>
              <a:t>頻率和 </a:t>
            </a:r>
            <a:r>
              <a:rPr lang="en-US" altLang="zh-TW" i="1"/>
              <a:t>m</a:t>
            </a:r>
            <a:r>
              <a:rPr lang="en-US" altLang="zh-TW"/>
              <a:t> </a:t>
            </a:r>
            <a:r>
              <a:rPr lang="zh-TW" altLang="en-US"/>
              <a:t>之間的關係：</a:t>
            </a:r>
          </a:p>
        </p:txBody>
      </p:sp>
      <p:sp>
        <p:nvSpPr>
          <p:cNvPr id="23566" name="Rectangle 45"/>
          <p:cNvSpPr>
            <a:spLocks noChangeArrowheads="1"/>
          </p:cNvSpPr>
          <p:nvPr/>
        </p:nvSpPr>
        <p:spPr bwMode="auto">
          <a:xfrm>
            <a:off x="3779838" y="5949950"/>
            <a:ext cx="3908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ea typeface="新細明體" panose="02020500000000000000" pitchFamily="18" charset="-120"/>
              </a:rPr>
              <a:t>where </a:t>
            </a:r>
            <a:r>
              <a:rPr lang="en-US" altLang="zh-TW" i="1">
                <a:ea typeface="新細明體" panose="02020500000000000000" pitchFamily="18" charset="-120"/>
              </a:rPr>
              <a:t>f</a:t>
            </a:r>
            <a:r>
              <a:rPr lang="en-US" altLang="zh-TW" i="1" baseline="-30000">
                <a:ea typeface="新細明體" panose="02020500000000000000" pitchFamily="18" charset="-120"/>
              </a:rPr>
              <a:t>s</a:t>
            </a:r>
            <a:r>
              <a:rPr lang="en-US" altLang="zh-TW">
                <a:ea typeface="新細明體" panose="02020500000000000000" pitchFamily="18" charset="-120"/>
              </a:rPr>
              <a:t> = 1/</a:t>
            </a:r>
            <a:r>
              <a:rPr lang="en-US" altLang="zh-TW">
                <a:sym typeface="Symbol" panose="05050102010706020507" pitchFamily="18" charset="2"/>
              </a:rPr>
              <a:t></a:t>
            </a:r>
            <a:r>
              <a:rPr lang="en-US" altLang="zh-TW" i="1" baseline="-25000">
                <a:sym typeface="Symbol" panose="05050102010706020507" pitchFamily="18" charset="2"/>
              </a:rPr>
              <a:t>t</a:t>
            </a:r>
            <a:r>
              <a:rPr lang="en-US" altLang="zh-TW">
                <a:ea typeface="新細明體" panose="02020500000000000000" pitchFamily="18" charset="-120"/>
              </a:rPr>
              <a:t> (sampling frequency)</a:t>
            </a:r>
          </a:p>
        </p:txBody>
      </p:sp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578158"/>
              </p:ext>
            </p:extLst>
          </p:nvPr>
        </p:nvGraphicFramePr>
        <p:xfrm>
          <a:off x="1991519" y="1466851"/>
          <a:ext cx="723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17" name="Equation" r:id="rId17" imgW="723600" imgH="330120" progId="Equation.DSMT4">
                  <p:embed/>
                </p:oleObj>
              </mc:Choice>
              <mc:Fallback>
                <p:oleObj name="Equation" r:id="rId17" imgW="7236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991519" y="1466851"/>
                        <a:ext cx="7239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6E49FF-C521-4AED-B032-91AE09E536D5}" type="slidenum">
              <a:rPr lang="en-US" altLang="zh-TW" smtClean="0">
                <a:solidFill>
                  <a:srgbClr val="0000CC"/>
                </a:solidFill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zh-TW">
              <a:solidFill>
                <a:srgbClr val="0000CC"/>
              </a:solidFill>
            </a:endParaRPr>
          </a:p>
        </p:txBody>
      </p:sp>
      <p:sp>
        <p:nvSpPr>
          <p:cNvPr id="25603" name="投影片編號版面配置區 3"/>
          <p:cNvSpPr txBox="1">
            <a:spLocks noGrp="1"/>
          </p:cNvSpPr>
          <p:nvPr/>
        </p:nvSpPr>
        <p:spPr bwMode="auto">
          <a:xfrm>
            <a:off x="6732588" y="1889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3D4316E-EB67-4FD5-B124-D68EC534191C}" type="slidenum">
              <a:rPr lang="en-US" altLang="zh-TW">
                <a:solidFill>
                  <a:srgbClr val="0000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611188" y="476250"/>
            <a:ext cx="7559675" cy="588963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3200">
                <a:solidFill>
                  <a:srgbClr val="0000FF"/>
                </a:solidFill>
              </a:rPr>
              <a:t>Review 2:  Normalized Frequency </a:t>
            </a:r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539750" y="1196975"/>
            <a:ext cx="4727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0000FF"/>
                </a:solidFill>
                <a:ea typeface="新細明體" panose="02020500000000000000" pitchFamily="18" charset="-120"/>
              </a:rPr>
              <a:t>(1) Definition of </a:t>
            </a:r>
            <a:r>
              <a:rPr lang="en-US" altLang="zh-TW" b="1">
                <a:solidFill>
                  <a:srgbClr val="0000FF"/>
                </a:solidFill>
                <a:ea typeface="新細明體" panose="02020500000000000000" pitchFamily="18" charset="-120"/>
              </a:rPr>
              <a:t>normalized frequency </a:t>
            </a:r>
            <a:r>
              <a:rPr lang="en-US" altLang="zh-TW" b="1" i="1">
                <a:solidFill>
                  <a:srgbClr val="0000FF"/>
                </a:solidFill>
                <a:ea typeface="新細明體" panose="02020500000000000000" pitchFamily="18" charset="-120"/>
              </a:rPr>
              <a:t>F</a:t>
            </a:r>
            <a:r>
              <a:rPr lang="en-US" altLang="zh-TW">
                <a:solidFill>
                  <a:srgbClr val="0000FF"/>
                </a:solidFill>
                <a:ea typeface="新細明體" panose="02020500000000000000" pitchFamily="18" charset="-120"/>
              </a:rPr>
              <a:t>:  </a:t>
            </a:r>
            <a:endParaRPr lang="en-US" altLang="zh-TW">
              <a:ea typeface="新細明體" panose="02020500000000000000" pitchFamily="18" charset="-120"/>
            </a:endParaRPr>
          </a:p>
        </p:txBody>
      </p:sp>
      <p:graphicFrame>
        <p:nvGraphicFramePr>
          <p:cNvPr id="25606" name="Object 4"/>
          <p:cNvGraphicFramePr>
            <a:graphicFrameLocks noChangeAspect="1"/>
          </p:cNvGraphicFramePr>
          <p:nvPr/>
        </p:nvGraphicFramePr>
        <p:xfrm>
          <a:off x="869950" y="1773238"/>
          <a:ext cx="21717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88" name="Equation" r:id="rId3" imgW="2171700" imgH="673100" progId="Equation.DSMT4">
                  <p:embed/>
                </p:oleObj>
              </mc:Choice>
              <mc:Fallback>
                <p:oleObj name="Equation" r:id="rId3" imgW="2171700" imgH="673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1773238"/>
                        <a:ext cx="21717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Rectangle 5"/>
          <p:cNvSpPr>
            <a:spLocks noChangeArrowheads="1"/>
          </p:cNvSpPr>
          <p:nvPr/>
        </p:nvSpPr>
        <p:spPr bwMode="auto">
          <a:xfrm>
            <a:off x="3563938" y="1916113"/>
            <a:ext cx="3908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ea typeface="新細明體" panose="02020500000000000000" pitchFamily="18" charset="-120"/>
              </a:rPr>
              <a:t>where </a:t>
            </a:r>
            <a:r>
              <a:rPr lang="en-US" altLang="zh-TW" i="1">
                <a:ea typeface="新細明體" panose="02020500000000000000" pitchFamily="18" charset="-120"/>
              </a:rPr>
              <a:t>f</a:t>
            </a:r>
            <a:r>
              <a:rPr lang="en-US" altLang="zh-TW" i="1" baseline="-30000">
                <a:ea typeface="新細明體" panose="02020500000000000000" pitchFamily="18" charset="-120"/>
              </a:rPr>
              <a:t>s</a:t>
            </a:r>
            <a:r>
              <a:rPr lang="en-US" altLang="zh-TW">
                <a:ea typeface="新細明體" panose="02020500000000000000" pitchFamily="18" charset="-120"/>
              </a:rPr>
              <a:t> = 1/</a:t>
            </a:r>
            <a:r>
              <a:rPr lang="en-US" altLang="zh-TW">
                <a:sym typeface="Symbol" panose="05050102010706020507" pitchFamily="18" charset="2"/>
              </a:rPr>
              <a:t></a:t>
            </a:r>
            <a:r>
              <a:rPr lang="en-US" altLang="zh-TW" i="1" baseline="-25000">
                <a:sym typeface="Symbol" panose="05050102010706020507" pitchFamily="18" charset="2"/>
              </a:rPr>
              <a:t>t</a:t>
            </a:r>
            <a:r>
              <a:rPr lang="en-US" altLang="zh-TW">
                <a:ea typeface="新細明體" panose="02020500000000000000" pitchFamily="18" charset="-120"/>
              </a:rPr>
              <a:t> (sampling frequency)</a:t>
            </a: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539750" y="2997200"/>
            <a:ext cx="4464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solidFill>
                  <a:srgbClr val="3333FF"/>
                </a:solidFill>
              </a:rPr>
              <a:t>(2) folding frequency </a:t>
            </a:r>
            <a:r>
              <a:rPr lang="en-US" altLang="zh-TW" i="1">
                <a:solidFill>
                  <a:srgbClr val="3333FF"/>
                </a:solidFill>
              </a:rPr>
              <a:t>f</a:t>
            </a:r>
            <a:r>
              <a:rPr lang="en-US" altLang="zh-TW" baseline="-25000">
                <a:solidFill>
                  <a:srgbClr val="3333FF"/>
                </a:solidFill>
              </a:rPr>
              <a:t>0</a:t>
            </a:r>
          </a:p>
        </p:txBody>
      </p:sp>
      <p:graphicFrame>
        <p:nvGraphicFramePr>
          <p:cNvPr id="25609" name="Object 7"/>
          <p:cNvGraphicFramePr>
            <a:graphicFrameLocks noChangeAspect="1"/>
          </p:cNvGraphicFramePr>
          <p:nvPr/>
        </p:nvGraphicFramePr>
        <p:xfrm>
          <a:off x="1116013" y="3429000"/>
          <a:ext cx="7747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89" name="Equation" r:id="rId5" imgW="774364" imgH="609336" progId="Equation.DSMT4">
                  <p:embed/>
                </p:oleObj>
              </mc:Choice>
              <mc:Fallback>
                <p:oleObj name="Equation" r:id="rId5" imgW="774364" imgH="60933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429000"/>
                        <a:ext cx="7747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0" name="Text Box 8"/>
          <p:cNvSpPr txBox="1">
            <a:spLocks noChangeArrowheads="1"/>
          </p:cNvSpPr>
          <p:nvPr/>
        </p:nvSpPr>
        <p:spPr bwMode="auto">
          <a:xfrm>
            <a:off x="4140200" y="2420938"/>
            <a:ext cx="3455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sym typeface="Symbol" panose="05050102010706020507" pitchFamily="18" charset="2"/>
              </a:rPr>
              <a:t></a:t>
            </a:r>
            <a:r>
              <a:rPr lang="en-US" altLang="zh-TW" i="1" baseline="-25000">
                <a:sym typeface="Symbol" panose="05050102010706020507" pitchFamily="18" charset="2"/>
              </a:rPr>
              <a:t>t</a:t>
            </a:r>
            <a:r>
              <a:rPr lang="en-US" altLang="zh-TW">
                <a:ea typeface="新細明體" panose="02020500000000000000" pitchFamily="18" charset="-120"/>
              </a:rPr>
              <a:t> </a:t>
            </a:r>
            <a:r>
              <a:rPr lang="en-US" altLang="zh-TW"/>
              <a:t>: sampling interval</a:t>
            </a:r>
          </a:p>
        </p:txBody>
      </p:sp>
      <p:sp>
        <p:nvSpPr>
          <p:cNvPr id="25611" name="Text Box 9"/>
          <p:cNvSpPr txBox="1">
            <a:spLocks noChangeArrowheads="1"/>
          </p:cNvSpPr>
          <p:nvPr/>
        </p:nvSpPr>
        <p:spPr bwMode="auto">
          <a:xfrm>
            <a:off x="2484438" y="3644900"/>
            <a:ext cx="46799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/>
              <a:t>若以 </a:t>
            </a:r>
            <a:r>
              <a:rPr lang="en-US" altLang="zh-TW"/>
              <a:t>normalized frequency </a:t>
            </a:r>
            <a:r>
              <a:rPr lang="zh-TW" altLang="en-US"/>
              <a:t>來表示，</a:t>
            </a:r>
            <a:br>
              <a:rPr lang="zh-TW" altLang="en-US"/>
            </a:br>
            <a:r>
              <a:rPr lang="en-US" altLang="zh-TW">
                <a:solidFill>
                  <a:srgbClr val="0000FF"/>
                </a:solidFill>
              </a:rPr>
              <a:t>folding frequency = 1/2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220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86563" y="3973513"/>
              <a:ext cx="1587" cy="6350"/>
            </p14:xfrm>
          </p:contentPart>
        </mc:Choice>
        <mc:Fallback xmlns="">
          <p:pic>
            <p:nvPicPr>
              <p:cNvPr id="9220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774264" y="3963988"/>
                <a:ext cx="23805" cy="24694"/>
              </a:xfrm>
              <a:prstGeom prst="rect">
                <a:avLst/>
              </a:prstGeom>
            </p:spPr>
          </p:pic>
        </mc:Fallback>
      </mc:AlternateContent>
      <p:pic>
        <p:nvPicPr>
          <p:cNvPr id="25613" name="Picture 1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597400"/>
            <a:ext cx="4735513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D868D8-C7F4-4AFC-8764-3A78AA136FE3}" type="slidenum">
              <a:rPr lang="en-US" altLang="zh-TW" smtClean="0">
                <a:solidFill>
                  <a:srgbClr val="0000CC"/>
                </a:solidFill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zh-TW">
              <a:solidFill>
                <a:srgbClr val="0000CC"/>
              </a:solidFill>
            </a:endParaRPr>
          </a:p>
        </p:txBody>
      </p:sp>
      <p:sp>
        <p:nvSpPr>
          <p:cNvPr id="26627" name="投影片編號版面配置區 3"/>
          <p:cNvSpPr txBox="1">
            <a:spLocks noGrp="1"/>
          </p:cNvSpPr>
          <p:nvPr/>
        </p:nvSpPr>
        <p:spPr bwMode="auto">
          <a:xfrm>
            <a:off x="6732588" y="1889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DDEA036-2D0A-4004-BE91-F8C40008041F}" type="slidenum">
              <a:rPr lang="en-US" altLang="zh-TW">
                <a:solidFill>
                  <a:srgbClr val="0000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395288" y="476250"/>
            <a:ext cx="4537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For the discrete time Fourier transform </a:t>
            </a:r>
          </a:p>
        </p:txBody>
      </p:sp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539750" y="1052513"/>
            <a:ext cx="655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>
                <a:ea typeface="新細明體" panose="02020500000000000000" pitchFamily="18" charset="-120"/>
              </a:rPr>
              <a:t>(1) </a:t>
            </a:r>
            <a:r>
              <a:rPr lang="en-US" altLang="zh-TW" i="1">
                <a:ea typeface="新細明體" panose="02020500000000000000" pitchFamily="18" charset="-120"/>
              </a:rPr>
              <a:t>G</a:t>
            </a:r>
            <a:r>
              <a:rPr lang="en-US" altLang="zh-TW">
                <a:ea typeface="新細明體" panose="02020500000000000000" pitchFamily="18" charset="-120"/>
              </a:rPr>
              <a:t>(</a:t>
            </a:r>
            <a:r>
              <a:rPr lang="en-US" altLang="zh-TW" i="1">
                <a:ea typeface="新細明體" panose="02020500000000000000" pitchFamily="18" charset="-120"/>
              </a:rPr>
              <a:t>f</a:t>
            </a:r>
            <a:r>
              <a:rPr lang="en-US" altLang="zh-TW">
                <a:ea typeface="新細明體" panose="02020500000000000000" pitchFamily="18" charset="-120"/>
              </a:rPr>
              <a:t>) = </a:t>
            </a:r>
            <a:r>
              <a:rPr lang="en-US" altLang="zh-TW" i="1">
                <a:ea typeface="新細明體" panose="02020500000000000000" pitchFamily="18" charset="-120"/>
              </a:rPr>
              <a:t>G</a:t>
            </a:r>
            <a:r>
              <a:rPr lang="en-US" altLang="zh-TW">
                <a:ea typeface="新細明體" panose="02020500000000000000" pitchFamily="18" charset="-120"/>
              </a:rPr>
              <a:t>(</a:t>
            </a:r>
            <a:r>
              <a:rPr lang="en-US" altLang="zh-TW" i="1">
                <a:ea typeface="新細明體" panose="02020500000000000000" pitchFamily="18" charset="-120"/>
              </a:rPr>
              <a:t>f</a:t>
            </a:r>
            <a:r>
              <a:rPr lang="en-US" altLang="zh-TW">
                <a:ea typeface="新細明體" panose="02020500000000000000" pitchFamily="18" charset="-120"/>
              </a:rPr>
              <a:t> + </a:t>
            </a:r>
            <a:r>
              <a:rPr lang="en-US" altLang="zh-TW" i="1">
                <a:ea typeface="新細明體" panose="02020500000000000000" pitchFamily="18" charset="-120"/>
              </a:rPr>
              <a:t>f</a:t>
            </a:r>
            <a:r>
              <a:rPr lang="en-US" altLang="zh-TW" i="1" baseline="-30000">
                <a:ea typeface="新細明體" panose="02020500000000000000" pitchFamily="18" charset="-120"/>
              </a:rPr>
              <a:t>s</a:t>
            </a:r>
            <a:r>
              <a:rPr lang="en-US" altLang="zh-TW">
                <a:ea typeface="新細明體" panose="02020500000000000000" pitchFamily="18" charset="-120"/>
              </a:rPr>
              <a:t>)                    i.e., </a:t>
            </a:r>
            <a:r>
              <a:rPr lang="en-US" altLang="zh-TW" i="1">
                <a:ea typeface="新細明體" panose="02020500000000000000" pitchFamily="18" charset="-120"/>
              </a:rPr>
              <a:t>G</a:t>
            </a:r>
            <a:r>
              <a:rPr lang="en-US" altLang="zh-TW">
                <a:ea typeface="新細明體" panose="02020500000000000000" pitchFamily="18" charset="-120"/>
              </a:rPr>
              <a:t>(</a:t>
            </a:r>
            <a:r>
              <a:rPr lang="en-US" altLang="zh-TW" i="1">
                <a:ea typeface="新細明體" panose="02020500000000000000" pitchFamily="18" charset="-120"/>
              </a:rPr>
              <a:t>F</a:t>
            </a:r>
            <a:r>
              <a:rPr lang="en-US" altLang="zh-TW">
                <a:ea typeface="新細明體" panose="02020500000000000000" pitchFamily="18" charset="-120"/>
              </a:rPr>
              <a:t>) = </a:t>
            </a:r>
            <a:r>
              <a:rPr lang="en-US" altLang="zh-TW" i="1">
                <a:ea typeface="新細明體" panose="02020500000000000000" pitchFamily="18" charset="-120"/>
              </a:rPr>
              <a:t>G</a:t>
            </a:r>
            <a:r>
              <a:rPr lang="en-US" altLang="zh-TW">
                <a:ea typeface="新細明體" panose="02020500000000000000" pitchFamily="18" charset="-120"/>
              </a:rPr>
              <a:t>(</a:t>
            </a:r>
            <a:r>
              <a:rPr lang="en-US" altLang="zh-TW" i="1">
                <a:ea typeface="新細明體" panose="02020500000000000000" pitchFamily="18" charset="-120"/>
              </a:rPr>
              <a:t>F</a:t>
            </a:r>
            <a:r>
              <a:rPr lang="en-US" altLang="zh-TW">
                <a:ea typeface="新細明體" panose="02020500000000000000" pitchFamily="18" charset="-120"/>
              </a:rPr>
              <a:t> + 1).  </a:t>
            </a:r>
          </a:p>
        </p:txBody>
      </p:sp>
      <p:sp>
        <p:nvSpPr>
          <p:cNvPr id="26630" name="Rectangle 4"/>
          <p:cNvSpPr>
            <a:spLocks noChangeArrowheads="1"/>
          </p:cNvSpPr>
          <p:nvPr/>
        </p:nvSpPr>
        <p:spPr bwMode="auto">
          <a:xfrm>
            <a:off x="468313" y="1700213"/>
            <a:ext cx="72786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ea typeface="新細明體" panose="02020500000000000000" pitchFamily="18" charset="-120"/>
              </a:rPr>
              <a:t> (2) If </a:t>
            </a:r>
            <a:r>
              <a:rPr lang="en-US" altLang="zh-TW" i="1">
                <a:ea typeface="新細明體" panose="02020500000000000000" pitchFamily="18" charset="-120"/>
              </a:rPr>
              <a:t>g</a:t>
            </a:r>
            <a:r>
              <a:rPr lang="en-US" altLang="zh-TW">
                <a:ea typeface="新細明體" panose="02020500000000000000" pitchFamily="18" charset="-120"/>
              </a:rPr>
              <a:t>[</a:t>
            </a:r>
            <a:r>
              <a:rPr lang="en-US" altLang="zh-TW" i="1">
                <a:ea typeface="新細明體" panose="02020500000000000000" pitchFamily="18" charset="-120"/>
              </a:rPr>
              <a:t>n</a:t>
            </a:r>
            <a:r>
              <a:rPr lang="en-US" altLang="zh-TW">
                <a:ea typeface="新細明體" panose="02020500000000000000" pitchFamily="18" charset="-120"/>
              </a:rPr>
              <a:t>] is real                      </a:t>
            </a:r>
            <a:r>
              <a:rPr lang="en-US" altLang="zh-TW" i="1">
                <a:ea typeface="新細明體" panose="02020500000000000000" pitchFamily="18" charset="-120"/>
              </a:rPr>
              <a:t>G</a:t>
            </a:r>
            <a:r>
              <a:rPr lang="en-US" altLang="zh-TW">
                <a:ea typeface="新細明體" panose="02020500000000000000" pitchFamily="18" charset="-120"/>
              </a:rPr>
              <a:t>(</a:t>
            </a:r>
            <a:r>
              <a:rPr lang="en-US" altLang="zh-TW" i="1">
                <a:ea typeface="新細明體" panose="02020500000000000000" pitchFamily="18" charset="-120"/>
              </a:rPr>
              <a:t>F</a:t>
            </a:r>
            <a:r>
              <a:rPr lang="en-US" altLang="zh-TW">
                <a:ea typeface="新細明體" panose="02020500000000000000" pitchFamily="18" charset="-120"/>
              </a:rPr>
              <a:t>) = </a:t>
            </a:r>
            <a:r>
              <a:rPr lang="en-US" altLang="zh-TW" i="1">
                <a:ea typeface="新細明體" panose="02020500000000000000" pitchFamily="18" charset="-120"/>
              </a:rPr>
              <a:t>G</a:t>
            </a:r>
            <a:r>
              <a:rPr lang="en-US" altLang="zh-TW">
                <a:ea typeface="新細明體" panose="02020500000000000000" pitchFamily="18" charset="-120"/>
              </a:rPr>
              <a:t>*(</a:t>
            </a:r>
            <a:r>
              <a:rPr lang="en-US" altLang="zh-TW">
                <a:ea typeface="新細明體" panose="02020500000000000000" pitchFamily="18" charset="-120"/>
                <a:sym typeface="Symbol" panose="05050102010706020507" pitchFamily="18" charset="2"/>
              </a:rPr>
              <a:t></a:t>
            </a:r>
            <a:r>
              <a:rPr lang="en-US" altLang="zh-TW" i="1">
                <a:ea typeface="新細明體" panose="02020500000000000000" pitchFamily="18" charset="-120"/>
              </a:rPr>
              <a:t>F</a:t>
            </a:r>
            <a:r>
              <a:rPr lang="en-US" altLang="zh-TW">
                <a:ea typeface="新細明體" panose="02020500000000000000" pitchFamily="18" charset="-120"/>
                <a:sym typeface="Symbol" panose="05050102010706020507" pitchFamily="18" charset="2"/>
              </a:rPr>
              <a:t>)  (* means conjugation)</a:t>
            </a:r>
          </a:p>
        </p:txBody>
      </p:sp>
      <p:sp>
        <p:nvSpPr>
          <p:cNvPr id="26631" name="Rectangle 5"/>
          <p:cNvSpPr>
            <a:spLocks noChangeArrowheads="1"/>
          </p:cNvSpPr>
          <p:nvPr/>
        </p:nvSpPr>
        <p:spPr bwMode="auto">
          <a:xfrm>
            <a:off x="468313" y="3563938"/>
            <a:ext cx="63595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ea typeface="新細明體" panose="02020500000000000000" pitchFamily="18" charset="-120"/>
              </a:rPr>
              <a:t> (3) If </a:t>
            </a:r>
            <a:r>
              <a:rPr lang="en-US" altLang="zh-TW" i="1">
                <a:ea typeface="新細明體" panose="02020500000000000000" pitchFamily="18" charset="-120"/>
              </a:rPr>
              <a:t>g</a:t>
            </a:r>
            <a:r>
              <a:rPr lang="en-US" altLang="zh-TW">
                <a:ea typeface="新細明體" panose="02020500000000000000" pitchFamily="18" charset="-120"/>
              </a:rPr>
              <a:t>[</a:t>
            </a:r>
            <a:r>
              <a:rPr lang="en-US" altLang="zh-TW" i="1">
                <a:ea typeface="新細明體" panose="02020500000000000000" pitchFamily="18" charset="-120"/>
              </a:rPr>
              <a:t>n</a:t>
            </a:r>
            <a:r>
              <a:rPr lang="en-US" altLang="zh-TW">
                <a:ea typeface="新細明體" panose="02020500000000000000" pitchFamily="18" charset="-120"/>
              </a:rPr>
              <a:t>] = </a:t>
            </a:r>
            <a:r>
              <a:rPr lang="en-US" altLang="zh-TW" i="1">
                <a:ea typeface="新細明體" panose="02020500000000000000" pitchFamily="18" charset="-120"/>
              </a:rPr>
              <a:t>g</a:t>
            </a:r>
            <a:r>
              <a:rPr lang="en-US" altLang="zh-TW">
                <a:ea typeface="新細明體" panose="02020500000000000000" pitchFamily="18" charset="-120"/>
              </a:rPr>
              <a:t>[</a:t>
            </a:r>
            <a:r>
              <a:rPr lang="en-US" altLang="zh-TW">
                <a:ea typeface="新細明體" panose="02020500000000000000" pitchFamily="18" charset="-120"/>
                <a:sym typeface="Symbol" panose="05050102010706020507" pitchFamily="18" charset="2"/>
              </a:rPr>
              <a:t></a:t>
            </a:r>
            <a:r>
              <a:rPr lang="en-US" altLang="zh-TW" i="1">
                <a:ea typeface="新細明體" panose="02020500000000000000" pitchFamily="18" charset="-120"/>
              </a:rPr>
              <a:t>n</a:t>
            </a:r>
            <a:r>
              <a:rPr lang="en-US" altLang="zh-TW">
                <a:ea typeface="新細明體" panose="02020500000000000000" pitchFamily="18" charset="-120"/>
                <a:sym typeface="Symbol" panose="05050102010706020507" pitchFamily="18" charset="2"/>
              </a:rPr>
              <a:t>]   (even)                  </a:t>
            </a:r>
            <a:r>
              <a:rPr lang="en-US" altLang="zh-TW" i="1">
                <a:ea typeface="新細明體" panose="02020500000000000000" pitchFamily="18" charset="-120"/>
                <a:sym typeface="Symbol" panose="05050102010706020507" pitchFamily="18" charset="2"/>
              </a:rPr>
              <a:t>G</a:t>
            </a:r>
            <a:r>
              <a:rPr lang="en-US" altLang="zh-TW">
                <a:ea typeface="新細明體" panose="02020500000000000000" pitchFamily="18" charset="-120"/>
                <a:sym typeface="Symbol" panose="05050102010706020507" pitchFamily="18" charset="2"/>
              </a:rPr>
              <a:t>(</a:t>
            </a:r>
            <a:r>
              <a:rPr lang="en-US" altLang="zh-TW" i="1">
                <a:ea typeface="新細明體" panose="02020500000000000000" pitchFamily="18" charset="-120"/>
                <a:sym typeface="Symbol" panose="05050102010706020507" pitchFamily="18" charset="2"/>
              </a:rPr>
              <a:t>F</a:t>
            </a:r>
            <a:r>
              <a:rPr lang="en-US" altLang="zh-TW">
                <a:ea typeface="新細明體" panose="02020500000000000000" pitchFamily="18" charset="-120"/>
                <a:sym typeface="Symbol" panose="05050102010706020507" pitchFamily="18" charset="2"/>
              </a:rPr>
              <a:t>) = </a:t>
            </a:r>
            <a:r>
              <a:rPr lang="en-US" altLang="zh-TW" i="1">
                <a:ea typeface="新細明體" panose="02020500000000000000" pitchFamily="18" charset="-120"/>
                <a:sym typeface="Symbol" panose="05050102010706020507" pitchFamily="18" charset="2"/>
              </a:rPr>
              <a:t>G</a:t>
            </a:r>
            <a:r>
              <a:rPr lang="en-US" altLang="zh-TW">
                <a:ea typeface="新細明體" panose="02020500000000000000" pitchFamily="18" charset="-120"/>
                <a:sym typeface="Symbol" panose="05050102010706020507" pitchFamily="18" charset="2"/>
              </a:rPr>
              <a:t>(</a:t>
            </a:r>
            <a:r>
              <a:rPr lang="en-US" altLang="zh-TW" i="1">
                <a:ea typeface="新細明體" panose="02020500000000000000" pitchFamily="18" charset="-120"/>
              </a:rPr>
              <a:t>F</a:t>
            </a:r>
            <a:r>
              <a:rPr lang="en-US" altLang="zh-TW">
                <a:ea typeface="新細明體" panose="02020500000000000000" pitchFamily="18" charset="-120"/>
                <a:sym typeface="Symbol" panose="05050102010706020507" pitchFamily="18" charset="2"/>
              </a:rPr>
              <a:t>),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ea typeface="新細明體" panose="02020500000000000000" pitchFamily="18" charset="-120"/>
                <a:sym typeface="Symbol" panose="05050102010706020507" pitchFamily="18" charset="2"/>
              </a:rPr>
              <a:t>  </a:t>
            </a:r>
            <a:br>
              <a:rPr lang="en-US" altLang="zh-TW">
                <a:ea typeface="新細明體" panose="02020500000000000000" pitchFamily="18" charset="-120"/>
                <a:sym typeface="Symbol" panose="05050102010706020507" pitchFamily="18" charset="2"/>
              </a:rPr>
            </a:br>
            <a:r>
              <a:rPr lang="en-US" altLang="zh-TW">
                <a:ea typeface="新細明體" panose="02020500000000000000" pitchFamily="18" charset="-120"/>
                <a:sym typeface="Symbol" panose="05050102010706020507" pitchFamily="18" charset="2"/>
              </a:rPr>
              <a:t>         </a:t>
            </a:r>
            <a:r>
              <a:rPr lang="en-US" altLang="zh-TW" i="1">
                <a:ea typeface="新細明體" panose="02020500000000000000" pitchFamily="18" charset="-120"/>
                <a:sym typeface="Symbol" panose="05050102010706020507" pitchFamily="18" charset="2"/>
              </a:rPr>
              <a:t>g</a:t>
            </a:r>
            <a:r>
              <a:rPr lang="en-US" altLang="zh-TW">
                <a:ea typeface="新細明體" panose="02020500000000000000" pitchFamily="18" charset="-120"/>
                <a:sym typeface="Symbol" panose="05050102010706020507" pitchFamily="18" charset="2"/>
              </a:rPr>
              <a:t>[</a:t>
            </a:r>
            <a:r>
              <a:rPr lang="en-US" altLang="zh-TW" i="1">
                <a:ea typeface="新細明體" panose="02020500000000000000" pitchFamily="18" charset="-120"/>
                <a:sym typeface="Symbol" panose="05050102010706020507" pitchFamily="18" charset="2"/>
              </a:rPr>
              <a:t>n</a:t>
            </a:r>
            <a:r>
              <a:rPr lang="en-US" altLang="zh-TW">
                <a:ea typeface="新細明體" panose="02020500000000000000" pitchFamily="18" charset="-120"/>
                <a:sym typeface="Symbol" panose="05050102010706020507" pitchFamily="18" charset="2"/>
              </a:rPr>
              <a:t>] = </a:t>
            </a:r>
            <a:r>
              <a:rPr lang="en-US" altLang="zh-TW" i="1">
                <a:ea typeface="新細明體" panose="02020500000000000000" pitchFamily="18" charset="-120"/>
              </a:rPr>
              <a:t>g</a:t>
            </a:r>
            <a:r>
              <a:rPr lang="en-US" altLang="zh-TW">
                <a:ea typeface="新細明體" panose="02020500000000000000" pitchFamily="18" charset="-120"/>
                <a:sym typeface="Symbol" panose="05050102010706020507" pitchFamily="18" charset="2"/>
              </a:rPr>
              <a:t>[</a:t>
            </a:r>
            <a:r>
              <a:rPr lang="en-US" altLang="zh-TW" i="1">
                <a:ea typeface="新細明體" panose="02020500000000000000" pitchFamily="18" charset="-120"/>
              </a:rPr>
              <a:t>n</a:t>
            </a:r>
            <a:r>
              <a:rPr lang="en-US" altLang="zh-TW">
                <a:ea typeface="新細明體" panose="02020500000000000000" pitchFamily="18" charset="-120"/>
                <a:sym typeface="Symbol" panose="05050102010706020507" pitchFamily="18" charset="2"/>
              </a:rPr>
              <a:t>]  (odd)                    </a:t>
            </a:r>
            <a:r>
              <a:rPr lang="en-US" altLang="zh-TW" i="1">
                <a:ea typeface="新細明體" panose="02020500000000000000" pitchFamily="18" charset="-120"/>
                <a:sym typeface="Symbol" panose="05050102010706020507" pitchFamily="18" charset="2"/>
              </a:rPr>
              <a:t>G</a:t>
            </a:r>
            <a:r>
              <a:rPr lang="en-US" altLang="zh-TW">
                <a:ea typeface="新細明體" panose="02020500000000000000" pitchFamily="18" charset="-120"/>
                <a:sym typeface="Symbol" panose="05050102010706020507" pitchFamily="18" charset="2"/>
              </a:rPr>
              <a:t>(</a:t>
            </a:r>
            <a:r>
              <a:rPr lang="en-US" altLang="zh-TW" i="1">
                <a:ea typeface="新細明體" panose="02020500000000000000" pitchFamily="18" charset="-120"/>
                <a:sym typeface="Symbol" panose="05050102010706020507" pitchFamily="18" charset="2"/>
              </a:rPr>
              <a:t>F</a:t>
            </a:r>
            <a:r>
              <a:rPr lang="en-US" altLang="zh-TW">
                <a:ea typeface="新細明體" panose="02020500000000000000" pitchFamily="18" charset="-120"/>
                <a:sym typeface="Symbol" panose="05050102010706020507" pitchFamily="18" charset="2"/>
              </a:rPr>
              <a:t>) = </a:t>
            </a:r>
            <a:r>
              <a:rPr lang="en-US" altLang="zh-TW" i="1">
                <a:ea typeface="新細明體" panose="02020500000000000000" pitchFamily="18" charset="-120"/>
              </a:rPr>
              <a:t>G</a:t>
            </a:r>
            <a:r>
              <a:rPr lang="en-US" altLang="zh-TW">
                <a:ea typeface="新細明體" panose="02020500000000000000" pitchFamily="18" charset="-120"/>
                <a:sym typeface="Symbol" panose="05050102010706020507" pitchFamily="18" charset="2"/>
              </a:rPr>
              <a:t>(</a:t>
            </a:r>
            <a:r>
              <a:rPr lang="en-US" altLang="zh-TW" i="1">
                <a:ea typeface="新細明體" panose="02020500000000000000" pitchFamily="18" charset="-120"/>
              </a:rPr>
              <a:t>F</a:t>
            </a:r>
            <a:r>
              <a:rPr lang="en-US" altLang="zh-TW">
                <a:ea typeface="新細明體" panose="02020500000000000000" pitchFamily="18" charset="-120"/>
                <a:sym typeface="Symbol" panose="05050102010706020507" pitchFamily="18" charset="2"/>
              </a:rPr>
              <a:t>)           </a:t>
            </a:r>
            <a:endParaRPr lang="en-US" altLang="zh-TW"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>
                <a:ea typeface="新細明體" panose="02020500000000000000" pitchFamily="18" charset="-120"/>
                <a:sym typeface="Symbol" panose="05050102010706020507" pitchFamily="18" charset="2"/>
              </a:rPr>
              <a:t>      </a:t>
            </a:r>
          </a:p>
        </p:txBody>
      </p:sp>
      <p:sp>
        <p:nvSpPr>
          <p:cNvPr id="26632" name="Text Box 6"/>
          <p:cNvSpPr txBox="1">
            <a:spLocks noChangeArrowheads="1"/>
          </p:cNvSpPr>
          <p:nvPr/>
        </p:nvSpPr>
        <p:spPr bwMode="auto">
          <a:xfrm>
            <a:off x="971550" y="2349500"/>
            <a:ext cx="6983413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/>
              <a:t>只需知道 </a:t>
            </a:r>
            <a:r>
              <a:rPr lang="en-US" altLang="zh-TW" i="1"/>
              <a:t>G</a:t>
            </a:r>
            <a:r>
              <a:rPr lang="en-US" altLang="zh-TW"/>
              <a:t>(</a:t>
            </a:r>
            <a:r>
              <a:rPr lang="en-US" altLang="zh-TW" i="1"/>
              <a:t>F</a:t>
            </a:r>
            <a:r>
              <a:rPr lang="en-US" altLang="zh-TW"/>
              <a:t>) for 0 </a:t>
            </a:r>
            <a:r>
              <a:rPr lang="en-US" altLang="zh-TW">
                <a:sym typeface="Symbol" panose="05050102010706020507" pitchFamily="18" charset="2"/>
              </a:rPr>
              <a:t> </a:t>
            </a:r>
            <a:r>
              <a:rPr lang="en-US" altLang="zh-TW" i="1">
                <a:sym typeface="Symbol" panose="05050102010706020507" pitchFamily="18" charset="2"/>
              </a:rPr>
              <a:t>F</a:t>
            </a:r>
            <a:r>
              <a:rPr lang="en-US" altLang="zh-TW">
                <a:sym typeface="Symbol" panose="05050102010706020507" pitchFamily="18" charset="2"/>
              </a:rPr>
              <a:t>  ½  (</a:t>
            </a:r>
            <a:r>
              <a:rPr lang="zh-TW" altLang="en-US">
                <a:sym typeface="Symbol" panose="05050102010706020507" pitchFamily="18" charset="2"/>
              </a:rPr>
              <a:t>即 </a:t>
            </a:r>
            <a:r>
              <a:rPr lang="en-US" altLang="zh-TW">
                <a:sym typeface="Symbol" panose="05050102010706020507" pitchFamily="18" charset="2"/>
              </a:rPr>
              <a:t>0 &lt; </a:t>
            </a:r>
            <a:r>
              <a:rPr lang="en-US" altLang="zh-TW" i="1">
                <a:sym typeface="Symbol" panose="05050102010706020507" pitchFamily="18" charset="2"/>
              </a:rPr>
              <a:t>f</a:t>
            </a:r>
            <a:r>
              <a:rPr lang="en-US" altLang="zh-TW">
                <a:sym typeface="Symbol" panose="05050102010706020507" pitchFamily="18" charset="2"/>
              </a:rPr>
              <a:t> &lt; </a:t>
            </a:r>
            <a:r>
              <a:rPr lang="en-US" altLang="zh-TW" i="1">
                <a:sym typeface="Symbol" panose="05050102010706020507" pitchFamily="18" charset="2"/>
              </a:rPr>
              <a:t>f</a:t>
            </a:r>
            <a:r>
              <a:rPr lang="en-US" altLang="zh-TW" baseline="-25000">
                <a:sym typeface="Symbol" panose="05050102010706020507" pitchFamily="18" charset="2"/>
              </a:rPr>
              <a:t>0</a:t>
            </a:r>
            <a:r>
              <a:rPr lang="en-US" altLang="zh-TW"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>
                <a:sym typeface="Symbol" panose="05050102010706020507" pitchFamily="18" charset="2"/>
              </a:rPr>
              <a:t>就可以知道全部的 </a:t>
            </a:r>
            <a:r>
              <a:rPr lang="en-US" altLang="zh-TW" i="1"/>
              <a:t>G</a:t>
            </a:r>
            <a:r>
              <a:rPr lang="en-US" altLang="zh-TW"/>
              <a:t>(</a:t>
            </a:r>
            <a:r>
              <a:rPr lang="en-US" altLang="zh-TW" i="1"/>
              <a:t>F</a:t>
            </a:r>
            <a:r>
              <a:rPr lang="en-US" altLang="zh-TW"/>
              <a:t>) </a:t>
            </a:r>
          </a:p>
        </p:txBody>
      </p:sp>
      <p:sp>
        <p:nvSpPr>
          <p:cNvPr id="26633" name="Line 7"/>
          <p:cNvSpPr>
            <a:spLocks noChangeShapeType="1"/>
          </p:cNvSpPr>
          <p:nvPr/>
        </p:nvSpPr>
        <p:spPr bwMode="auto">
          <a:xfrm>
            <a:off x="2700338" y="126841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4" name="Line 8"/>
          <p:cNvSpPr>
            <a:spLocks noChangeShapeType="1"/>
          </p:cNvSpPr>
          <p:nvPr/>
        </p:nvSpPr>
        <p:spPr bwMode="auto">
          <a:xfrm>
            <a:off x="2484438" y="1773238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5" name="Line 9"/>
          <p:cNvSpPr>
            <a:spLocks noChangeShapeType="1"/>
          </p:cNvSpPr>
          <p:nvPr/>
        </p:nvSpPr>
        <p:spPr bwMode="auto">
          <a:xfrm>
            <a:off x="3348038" y="378936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6" name="Line 10"/>
          <p:cNvSpPr>
            <a:spLocks noChangeShapeType="1"/>
          </p:cNvSpPr>
          <p:nvPr/>
        </p:nvSpPr>
        <p:spPr bwMode="auto">
          <a:xfrm>
            <a:off x="3348038" y="43656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pic>
        <p:nvPicPr>
          <p:cNvPr id="26637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5589588"/>
            <a:ext cx="2116138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445125"/>
            <a:ext cx="210502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445125"/>
            <a:ext cx="1993900" cy="112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40" name="文字方塊 16"/>
          <p:cNvSpPr txBox="1">
            <a:spLocks noChangeArrowheads="1"/>
          </p:cNvSpPr>
          <p:nvPr/>
        </p:nvSpPr>
        <p:spPr bwMode="auto">
          <a:xfrm>
            <a:off x="179388" y="5589588"/>
            <a:ext cx="1152525" cy="7080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/>
              <a:t>Analog filter: </a:t>
            </a:r>
            <a:r>
              <a:rPr lang="en-US" altLang="zh-TW" sz="1600" i="1"/>
              <a:t>H</a:t>
            </a:r>
            <a:r>
              <a:rPr lang="en-US" altLang="zh-TW" sz="1600"/>
              <a:t>(</a:t>
            </a:r>
            <a:r>
              <a:rPr lang="en-US" altLang="zh-TW" sz="1600" i="1"/>
              <a:t>f</a:t>
            </a:r>
            <a:r>
              <a:rPr lang="en-US" altLang="zh-TW" sz="1600"/>
              <a:t>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242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02125" y="5153025"/>
              <a:ext cx="7938" cy="1588"/>
            </p14:xfrm>
          </p:contentPart>
        </mc:Choice>
        <mc:Fallback xmlns="">
          <p:pic>
            <p:nvPicPr>
              <p:cNvPr id="10242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292744" y="5144767"/>
                <a:ext cx="26701" cy="18103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5CD2FD-9598-4A9F-B4E2-A639B01713BD}" type="slidenum">
              <a:rPr lang="en-US" altLang="zh-TW" smtClean="0">
                <a:solidFill>
                  <a:srgbClr val="0000CC"/>
                </a:solidFill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zh-TW">
              <a:solidFill>
                <a:srgbClr val="0000CC"/>
              </a:solidFill>
            </a:endParaRPr>
          </a:p>
        </p:txBody>
      </p:sp>
      <p:sp>
        <p:nvSpPr>
          <p:cNvPr id="27651" name="投影片編號版面配置區 3"/>
          <p:cNvSpPr txBox="1">
            <a:spLocks noGrp="1"/>
          </p:cNvSpPr>
          <p:nvPr/>
        </p:nvSpPr>
        <p:spPr bwMode="auto">
          <a:xfrm>
            <a:off x="6732588" y="1889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203D57C-FEAF-4DBB-B739-581D9297E318}" type="slidenum">
              <a:rPr lang="en-US" altLang="zh-TW">
                <a:solidFill>
                  <a:srgbClr val="0000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179388" y="333375"/>
            <a:ext cx="8453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ym typeface="Symbol" panose="05050102010706020507" pitchFamily="18" charset="2"/>
              </a:rPr>
              <a:t></a:t>
            </a:r>
            <a:r>
              <a:rPr lang="en-US" altLang="zh-TW"/>
              <a:t> Discrete time Fourier transform of the lowpass, highpass, and band pass filters</a:t>
            </a:r>
            <a:r>
              <a:rPr lang="en-US" altLang="zh-TW">
                <a:sym typeface="Symbol" panose="05050102010706020507" pitchFamily="18" charset="2"/>
              </a:rPr>
              <a:t>  </a:t>
            </a:r>
          </a:p>
        </p:txBody>
      </p:sp>
      <p:sp>
        <p:nvSpPr>
          <p:cNvPr id="27653" name="AutoShape 3"/>
          <p:cNvSpPr>
            <a:spLocks noChangeAspect="1" noChangeArrowheads="1"/>
          </p:cNvSpPr>
          <p:nvPr/>
        </p:nvSpPr>
        <p:spPr bwMode="auto">
          <a:xfrm>
            <a:off x="250825" y="2708275"/>
            <a:ext cx="8572500" cy="1600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/>
          </a:p>
        </p:txBody>
      </p:sp>
      <p:sp>
        <p:nvSpPr>
          <p:cNvPr id="27654" name="Line 4"/>
          <p:cNvSpPr>
            <a:spLocks noChangeShapeType="1"/>
          </p:cNvSpPr>
          <p:nvPr/>
        </p:nvSpPr>
        <p:spPr bwMode="auto">
          <a:xfrm>
            <a:off x="2079625" y="3279775"/>
            <a:ext cx="1600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55" name="Line 5"/>
          <p:cNvSpPr>
            <a:spLocks noChangeShapeType="1"/>
          </p:cNvSpPr>
          <p:nvPr/>
        </p:nvSpPr>
        <p:spPr bwMode="auto">
          <a:xfrm>
            <a:off x="5280025" y="3279775"/>
            <a:ext cx="1371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56" name="Line 6"/>
          <p:cNvSpPr>
            <a:spLocks noChangeShapeType="1"/>
          </p:cNvSpPr>
          <p:nvPr/>
        </p:nvSpPr>
        <p:spPr bwMode="auto">
          <a:xfrm flipH="1">
            <a:off x="8251825" y="3279775"/>
            <a:ext cx="3429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57" name="Text Box 7"/>
          <p:cNvSpPr txBox="1">
            <a:spLocks noChangeArrowheads="1"/>
          </p:cNvSpPr>
          <p:nvPr/>
        </p:nvSpPr>
        <p:spPr bwMode="auto">
          <a:xfrm>
            <a:off x="365125" y="2770188"/>
            <a:ext cx="20574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high pass filter        </a:t>
            </a:r>
            <a:endParaRPr lang="en-US" altLang="zh-TW"/>
          </a:p>
        </p:txBody>
      </p:sp>
      <p:sp>
        <p:nvSpPr>
          <p:cNvPr id="27658" name="Text Box 8"/>
          <p:cNvSpPr txBox="1">
            <a:spLocks noChangeArrowheads="1"/>
          </p:cNvSpPr>
          <p:nvPr/>
        </p:nvSpPr>
        <p:spPr bwMode="auto">
          <a:xfrm>
            <a:off x="365125" y="3906838"/>
            <a:ext cx="7886700" cy="3698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      </a:t>
            </a:r>
            <a:r>
              <a:rPr lang="en-US" altLang="zh-TW" sz="1800">
                <a:ea typeface="新細明體" panose="02020500000000000000" pitchFamily="18" charset="-120"/>
                <a:sym typeface="Symbol" panose="05050102010706020507" pitchFamily="18" charset="2"/>
              </a:rPr>
              <a:t></a:t>
            </a:r>
            <a:r>
              <a:rPr lang="en-US" altLang="zh-TW" sz="1800" i="1">
                <a:ea typeface="新細明體" panose="02020500000000000000" pitchFamily="18" charset="-120"/>
              </a:rPr>
              <a:t>f</a:t>
            </a:r>
            <a:r>
              <a:rPr lang="en-US" altLang="zh-TW" sz="1800" i="1" baseline="-25000">
                <a:ea typeface="新細明體" panose="02020500000000000000" pitchFamily="18" charset="-120"/>
              </a:rPr>
              <a:t>s</a:t>
            </a:r>
            <a:r>
              <a:rPr lang="en-US" altLang="zh-TW" sz="1800">
                <a:ea typeface="新細明體" panose="02020500000000000000" pitchFamily="18" charset="-120"/>
              </a:rPr>
              <a:t> (</a:t>
            </a:r>
            <a:r>
              <a:rPr lang="en-US" altLang="zh-TW" sz="1800" i="1">
                <a:ea typeface="新細明體" panose="02020500000000000000" pitchFamily="18" charset="-120"/>
              </a:rPr>
              <a:t>F</a:t>
            </a:r>
            <a:r>
              <a:rPr lang="en-US" altLang="zh-TW" sz="1800">
                <a:ea typeface="新細明體" panose="02020500000000000000" pitchFamily="18" charset="-120"/>
              </a:rPr>
              <a:t> = </a:t>
            </a:r>
            <a:r>
              <a:rPr lang="en-US" altLang="zh-TW" sz="1800">
                <a:ea typeface="新細明體" panose="02020500000000000000" pitchFamily="18" charset="-120"/>
                <a:sym typeface="Symbol" panose="05050102010706020507" pitchFamily="18" charset="2"/>
              </a:rPr>
              <a:t></a:t>
            </a:r>
            <a:r>
              <a:rPr lang="en-US" altLang="zh-TW" sz="1800">
                <a:ea typeface="新細明體" panose="02020500000000000000" pitchFamily="18" charset="-120"/>
              </a:rPr>
              <a:t>1)         </a:t>
            </a:r>
            <a:r>
              <a:rPr lang="en-US" altLang="zh-TW" sz="1800" i="1">
                <a:ea typeface="新細明體" panose="02020500000000000000" pitchFamily="18" charset="-120"/>
              </a:rPr>
              <a:t>F</a:t>
            </a:r>
            <a:r>
              <a:rPr lang="en-US" altLang="zh-TW" sz="1800">
                <a:ea typeface="新細明體" panose="02020500000000000000" pitchFamily="18" charset="-120"/>
              </a:rPr>
              <a:t> = </a:t>
            </a:r>
            <a:r>
              <a:rPr lang="en-US" altLang="zh-TW" sz="1800">
                <a:ea typeface="新細明體" panose="02020500000000000000" pitchFamily="18" charset="-120"/>
                <a:sym typeface="Symbol" panose="05050102010706020507" pitchFamily="18" charset="2"/>
              </a:rPr>
              <a:t></a:t>
            </a:r>
            <a:r>
              <a:rPr lang="en-US" altLang="zh-TW" sz="1800">
                <a:ea typeface="新細明體" panose="02020500000000000000" pitchFamily="18" charset="-120"/>
              </a:rPr>
              <a:t>0.5                  0 (</a:t>
            </a:r>
            <a:r>
              <a:rPr lang="en-US" altLang="zh-TW" sz="1800" i="1">
                <a:ea typeface="新細明體" panose="02020500000000000000" pitchFamily="18" charset="-120"/>
              </a:rPr>
              <a:t>F</a:t>
            </a:r>
            <a:r>
              <a:rPr lang="en-US" altLang="zh-TW" sz="1800">
                <a:ea typeface="新細明體" panose="02020500000000000000" pitchFamily="18" charset="-120"/>
              </a:rPr>
              <a:t> = 0)              </a:t>
            </a:r>
            <a:r>
              <a:rPr lang="en-US" altLang="zh-TW" sz="1800" i="1">
                <a:ea typeface="新細明體" panose="02020500000000000000" pitchFamily="18" charset="-120"/>
              </a:rPr>
              <a:t>F</a:t>
            </a:r>
            <a:r>
              <a:rPr lang="en-US" altLang="zh-TW" sz="1800">
                <a:ea typeface="新細明體" panose="02020500000000000000" pitchFamily="18" charset="-120"/>
              </a:rPr>
              <a:t> = 0.5            </a:t>
            </a:r>
            <a:r>
              <a:rPr lang="en-US" altLang="zh-TW" sz="1800" i="1">
                <a:ea typeface="新細明體" panose="02020500000000000000" pitchFamily="18" charset="-120"/>
              </a:rPr>
              <a:t>f</a:t>
            </a:r>
            <a:r>
              <a:rPr lang="en-US" altLang="zh-TW" sz="1800" i="1" baseline="-25000">
                <a:ea typeface="新細明體" panose="02020500000000000000" pitchFamily="18" charset="-120"/>
              </a:rPr>
              <a:t>s</a:t>
            </a:r>
            <a:r>
              <a:rPr lang="en-US" altLang="zh-TW" sz="1800">
                <a:ea typeface="新細明體" panose="02020500000000000000" pitchFamily="18" charset="-120"/>
              </a:rPr>
              <a:t> (</a:t>
            </a:r>
            <a:r>
              <a:rPr lang="en-US" altLang="zh-TW" sz="1800" i="1">
                <a:ea typeface="新細明體" panose="02020500000000000000" pitchFamily="18" charset="-120"/>
              </a:rPr>
              <a:t>F</a:t>
            </a:r>
            <a:r>
              <a:rPr lang="en-US" altLang="zh-TW" sz="1800">
                <a:ea typeface="新細明體" panose="02020500000000000000" pitchFamily="18" charset="-120"/>
              </a:rPr>
              <a:t> = 1)</a:t>
            </a:r>
            <a:endParaRPr lang="en-US" altLang="zh-TW"/>
          </a:p>
        </p:txBody>
      </p:sp>
      <p:sp>
        <p:nvSpPr>
          <p:cNvPr id="27659" name="Line 9"/>
          <p:cNvSpPr>
            <a:spLocks noChangeShapeType="1"/>
          </p:cNvSpPr>
          <p:nvPr/>
        </p:nvSpPr>
        <p:spPr bwMode="auto">
          <a:xfrm>
            <a:off x="593725" y="3279775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60" name="Line 10"/>
          <p:cNvSpPr>
            <a:spLocks noChangeShapeType="1"/>
          </p:cNvSpPr>
          <p:nvPr/>
        </p:nvSpPr>
        <p:spPr bwMode="auto">
          <a:xfrm>
            <a:off x="2079625" y="3279775"/>
            <a:ext cx="1588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61" name="Line 11"/>
          <p:cNvSpPr>
            <a:spLocks noChangeShapeType="1"/>
          </p:cNvSpPr>
          <p:nvPr/>
        </p:nvSpPr>
        <p:spPr bwMode="auto">
          <a:xfrm>
            <a:off x="3679825" y="3279775"/>
            <a:ext cx="1588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62" name="Line 12"/>
          <p:cNvSpPr>
            <a:spLocks noChangeShapeType="1"/>
          </p:cNvSpPr>
          <p:nvPr/>
        </p:nvSpPr>
        <p:spPr bwMode="auto">
          <a:xfrm>
            <a:off x="5280025" y="3279775"/>
            <a:ext cx="1588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63" name="Line 13"/>
          <p:cNvSpPr>
            <a:spLocks noChangeShapeType="1"/>
          </p:cNvSpPr>
          <p:nvPr/>
        </p:nvSpPr>
        <p:spPr bwMode="auto">
          <a:xfrm>
            <a:off x="6651625" y="3279775"/>
            <a:ext cx="1588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64" name="Line 14"/>
          <p:cNvSpPr>
            <a:spLocks noChangeShapeType="1"/>
          </p:cNvSpPr>
          <p:nvPr/>
        </p:nvSpPr>
        <p:spPr bwMode="auto">
          <a:xfrm>
            <a:off x="8251825" y="3279775"/>
            <a:ext cx="1588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65" name="Line 15"/>
          <p:cNvSpPr>
            <a:spLocks noChangeShapeType="1"/>
          </p:cNvSpPr>
          <p:nvPr/>
        </p:nvSpPr>
        <p:spPr bwMode="auto">
          <a:xfrm>
            <a:off x="1393825" y="3736975"/>
            <a:ext cx="1588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66" name="Line 16"/>
          <p:cNvSpPr>
            <a:spLocks noChangeShapeType="1"/>
          </p:cNvSpPr>
          <p:nvPr/>
        </p:nvSpPr>
        <p:spPr bwMode="auto">
          <a:xfrm>
            <a:off x="4479925" y="3736975"/>
            <a:ext cx="1588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67" name="Line 17"/>
          <p:cNvSpPr>
            <a:spLocks noChangeShapeType="1"/>
          </p:cNvSpPr>
          <p:nvPr/>
        </p:nvSpPr>
        <p:spPr bwMode="auto">
          <a:xfrm>
            <a:off x="7451725" y="3736975"/>
            <a:ext cx="1588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68" name="Line 18"/>
          <p:cNvSpPr>
            <a:spLocks noChangeShapeType="1"/>
          </p:cNvSpPr>
          <p:nvPr/>
        </p:nvSpPr>
        <p:spPr bwMode="auto">
          <a:xfrm>
            <a:off x="365125" y="3851275"/>
            <a:ext cx="82296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69" name="Line 19"/>
          <p:cNvSpPr>
            <a:spLocks noChangeShapeType="1"/>
          </p:cNvSpPr>
          <p:nvPr/>
        </p:nvSpPr>
        <p:spPr bwMode="auto">
          <a:xfrm>
            <a:off x="365125" y="3279775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70" name="Line 20"/>
          <p:cNvSpPr>
            <a:spLocks noChangeShapeType="1"/>
          </p:cNvSpPr>
          <p:nvPr/>
        </p:nvSpPr>
        <p:spPr bwMode="auto">
          <a:xfrm>
            <a:off x="2879725" y="3736975"/>
            <a:ext cx="1588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71" name="Line 21"/>
          <p:cNvSpPr>
            <a:spLocks noChangeShapeType="1"/>
          </p:cNvSpPr>
          <p:nvPr/>
        </p:nvSpPr>
        <p:spPr bwMode="auto">
          <a:xfrm>
            <a:off x="5965825" y="3736975"/>
            <a:ext cx="1588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27672" name="Group 22"/>
          <p:cNvGrpSpPr>
            <a:grpSpLocks noChangeAspect="1"/>
          </p:cNvGrpSpPr>
          <p:nvPr/>
        </p:nvGrpSpPr>
        <p:grpSpPr bwMode="auto">
          <a:xfrm>
            <a:off x="250825" y="836613"/>
            <a:ext cx="8572500" cy="1600200"/>
            <a:chOff x="1095" y="1980"/>
            <a:chExt cx="13500" cy="2520"/>
          </a:xfrm>
        </p:grpSpPr>
        <p:sp>
          <p:nvSpPr>
            <p:cNvPr id="27701" name="AutoShape 23"/>
            <p:cNvSpPr>
              <a:spLocks noChangeAspect="1" noChangeArrowheads="1"/>
            </p:cNvSpPr>
            <p:nvPr/>
          </p:nvSpPr>
          <p:spPr bwMode="auto">
            <a:xfrm>
              <a:off x="1095" y="1980"/>
              <a:ext cx="13500" cy="25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/>
            </a:p>
          </p:txBody>
        </p:sp>
        <p:sp>
          <p:nvSpPr>
            <p:cNvPr id="27702" name="Line 24"/>
            <p:cNvSpPr>
              <a:spLocks noChangeShapeType="1"/>
            </p:cNvSpPr>
            <p:nvPr/>
          </p:nvSpPr>
          <p:spPr bwMode="auto">
            <a:xfrm>
              <a:off x="1635" y="2880"/>
              <a:ext cx="23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03" name="Line 25"/>
            <p:cNvSpPr>
              <a:spLocks noChangeShapeType="1"/>
            </p:cNvSpPr>
            <p:nvPr/>
          </p:nvSpPr>
          <p:spPr bwMode="auto">
            <a:xfrm>
              <a:off x="6495" y="2880"/>
              <a:ext cx="2519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04" name="Line 26"/>
            <p:cNvSpPr>
              <a:spLocks noChangeShapeType="1"/>
            </p:cNvSpPr>
            <p:nvPr/>
          </p:nvSpPr>
          <p:spPr bwMode="auto">
            <a:xfrm>
              <a:off x="11175" y="2880"/>
              <a:ext cx="2521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72" name="Text Box 27"/>
            <p:cNvSpPr txBox="1">
              <a:spLocks noChangeArrowheads="1"/>
            </p:cNvSpPr>
            <p:nvPr/>
          </p:nvSpPr>
          <p:spPr bwMode="auto">
            <a:xfrm>
              <a:off x="1275" y="2052"/>
              <a:ext cx="1150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defRPr/>
              </a:pPr>
              <a:r>
                <a:rPr lang="en-US" altLang="zh-TW" sz="1800" dirty="0">
                  <a:ea typeface="新細明體" pitchFamily="18" charset="-120"/>
                </a:rPr>
                <a:t>low pass filter </a:t>
              </a:r>
              <a:r>
                <a:rPr lang="en-US" altLang="zh-TW" sz="1800" b="1" dirty="0">
                  <a:solidFill>
                    <a:srgbClr val="FF0000"/>
                  </a:solidFill>
                  <a:latin typeface="+mn-ea"/>
                  <a:ea typeface="+mn-ea"/>
                </a:rPr>
                <a:t>(</a:t>
              </a:r>
              <a:r>
                <a:rPr lang="zh-TW" altLang="en-US" sz="1800" b="1" dirty="0">
                  <a:solidFill>
                    <a:srgbClr val="FF0000"/>
                  </a:solidFill>
                  <a:latin typeface="+mn-ea"/>
                  <a:ea typeface="+mn-ea"/>
                </a:rPr>
                <a:t> </a:t>
              </a:r>
              <a:r>
                <a:rPr lang="en-US" altLang="zh-TW" sz="1800" b="1" dirty="0">
                  <a:solidFill>
                    <a:srgbClr val="FF0000"/>
                  </a:solidFill>
                  <a:latin typeface="+mn-lt"/>
                  <a:ea typeface="+mn-ea"/>
                </a:rPr>
                <a:t>pass band </a:t>
              </a:r>
              <a:r>
                <a:rPr lang="zh-TW" altLang="en-US" sz="1800" b="1" dirty="0">
                  <a:solidFill>
                    <a:srgbClr val="FF0000"/>
                  </a:solidFill>
                  <a:latin typeface="+mn-lt"/>
                  <a:ea typeface="+mn-ea"/>
                </a:rPr>
                <a:t>在 </a:t>
              </a:r>
              <a:r>
                <a:rPr lang="en-US" altLang="zh-TW" sz="1800" b="1" i="1" dirty="0" err="1">
                  <a:solidFill>
                    <a:srgbClr val="FF0000"/>
                  </a:solidFill>
                  <a:latin typeface="+mn-lt"/>
                  <a:ea typeface="+mn-ea"/>
                </a:rPr>
                <a:t>f</a:t>
              </a:r>
              <a:r>
                <a:rPr lang="en-US" altLang="zh-TW" sz="1800" b="1" dirty="0" err="1">
                  <a:solidFill>
                    <a:srgbClr val="FF0000"/>
                  </a:solidFill>
                  <a:latin typeface="+mn-lt"/>
                  <a:ea typeface="+mn-ea"/>
                </a:rPr>
                <a:t>s</a:t>
              </a:r>
              <a:r>
                <a:rPr lang="zh-TW" altLang="en-US" sz="1800" b="1" dirty="0">
                  <a:solidFill>
                    <a:srgbClr val="FF0000"/>
                  </a:solidFill>
                  <a:latin typeface="+mn-lt"/>
                  <a:ea typeface="+mn-ea"/>
                </a:rPr>
                <a:t> 的整數倍附近 </a:t>
              </a:r>
              <a:r>
                <a:rPr lang="en-US" altLang="zh-TW" sz="1800" b="1" dirty="0">
                  <a:solidFill>
                    <a:srgbClr val="FF0000"/>
                  </a:solidFill>
                  <a:latin typeface="+mn-ea"/>
                  <a:ea typeface="+mn-ea"/>
                </a:rPr>
                <a:t>)       </a:t>
              </a:r>
              <a:endParaRPr lang="en-US" altLang="zh-TW" b="1" dirty="0">
                <a:solidFill>
                  <a:srgbClr val="FF0000"/>
                </a:solidFill>
                <a:latin typeface="+mn-ea"/>
                <a:ea typeface="+mn-ea"/>
              </a:endParaRPr>
            </a:p>
          </p:txBody>
        </p:sp>
        <p:sp>
          <p:nvSpPr>
            <p:cNvPr id="27706" name="Text Box 28"/>
            <p:cNvSpPr txBox="1">
              <a:spLocks noChangeArrowheads="1"/>
            </p:cNvSpPr>
            <p:nvPr/>
          </p:nvSpPr>
          <p:spPr bwMode="auto">
            <a:xfrm>
              <a:off x="1455" y="3780"/>
              <a:ext cx="1241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ea typeface="新細明體" panose="02020500000000000000" pitchFamily="18" charset="-120"/>
                </a:rPr>
                <a:t>      </a:t>
              </a:r>
              <a:r>
                <a:rPr lang="en-US" altLang="zh-TW" sz="1800">
                  <a:ea typeface="新細明體" panose="02020500000000000000" pitchFamily="18" charset="-120"/>
                  <a:sym typeface="Symbol" panose="05050102010706020507" pitchFamily="18" charset="2"/>
                </a:rPr>
                <a:t></a:t>
              </a:r>
              <a:r>
                <a:rPr lang="en-US" altLang="zh-TW" sz="1800" i="1">
                  <a:ea typeface="新細明體" panose="02020500000000000000" pitchFamily="18" charset="-120"/>
                </a:rPr>
                <a:t>f</a:t>
              </a:r>
              <a:r>
                <a:rPr lang="en-US" altLang="zh-TW" sz="1800" i="1" baseline="-25000">
                  <a:ea typeface="新細明體" panose="02020500000000000000" pitchFamily="18" charset="-120"/>
                </a:rPr>
                <a:t>s</a:t>
              </a:r>
              <a:r>
                <a:rPr lang="en-US" altLang="zh-TW" sz="1800">
                  <a:ea typeface="新細明體" panose="02020500000000000000" pitchFamily="18" charset="-120"/>
                </a:rPr>
                <a:t> (</a:t>
              </a:r>
              <a:r>
                <a:rPr lang="en-US" altLang="zh-TW" sz="1800" i="1">
                  <a:ea typeface="新細明體" panose="02020500000000000000" pitchFamily="18" charset="-120"/>
                </a:rPr>
                <a:t>F</a:t>
              </a:r>
              <a:r>
                <a:rPr lang="en-US" altLang="zh-TW" sz="1800">
                  <a:ea typeface="新細明體" panose="02020500000000000000" pitchFamily="18" charset="-120"/>
                </a:rPr>
                <a:t> = </a:t>
              </a:r>
              <a:r>
                <a:rPr lang="en-US" altLang="zh-TW" sz="1800">
                  <a:ea typeface="新細明體" panose="02020500000000000000" pitchFamily="18" charset="-120"/>
                  <a:sym typeface="Symbol" panose="05050102010706020507" pitchFamily="18" charset="2"/>
                </a:rPr>
                <a:t></a:t>
              </a:r>
              <a:r>
                <a:rPr lang="en-US" altLang="zh-TW" sz="1800">
                  <a:ea typeface="新細明體" panose="02020500000000000000" pitchFamily="18" charset="-120"/>
                </a:rPr>
                <a:t>1)                                      0 (</a:t>
              </a:r>
              <a:r>
                <a:rPr lang="en-US" altLang="zh-TW" sz="1800" i="1">
                  <a:ea typeface="新細明體" panose="02020500000000000000" pitchFamily="18" charset="-120"/>
                </a:rPr>
                <a:t>F</a:t>
              </a:r>
              <a:r>
                <a:rPr lang="en-US" altLang="zh-TW" sz="1800">
                  <a:ea typeface="新細明體" panose="02020500000000000000" pitchFamily="18" charset="-120"/>
                </a:rPr>
                <a:t> = 0)                                     </a:t>
              </a:r>
              <a:r>
                <a:rPr lang="en-US" altLang="zh-TW" sz="1800" i="1">
                  <a:ea typeface="新細明體" panose="02020500000000000000" pitchFamily="18" charset="-120"/>
                </a:rPr>
                <a:t>f</a:t>
              </a:r>
              <a:r>
                <a:rPr lang="en-US" altLang="zh-TW" sz="1800" i="1" baseline="-25000">
                  <a:ea typeface="新細明體" panose="02020500000000000000" pitchFamily="18" charset="-120"/>
                </a:rPr>
                <a:t>s</a:t>
              </a:r>
              <a:r>
                <a:rPr lang="en-US" altLang="zh-TW" sz="1800">
                  <a:ea typeface="新細明體" panose="02020500000000000000" pitchFamily="18" charset="-120"/>
                </a:rPr>
                <a:t> (</a:t>
              </a:r>
              <a:r>
                <a:rPr lang="en-US" altLang="zh-TW" sz="1800" i="1">
                  <a:ea typeface="新細明體" panose="02020500000000000000" pitchFamily="18" charset="-120"/>
                </a:rPr>
                <a:t>F</a:t>
              </a:r>
              <a:r>
                <a:rPr lang="en-US" altLang="zh-TW" sz="1800">
                  <a:ea typeface="新細明體" panose="02020500000000000000" pitchFamily="18" charset="-120"/>
                </a:rPr>
                <a:t> = 1)</a:t>
              </a:r>
              <a:endParaRPr lang="en-US" altLang="zh-TW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zh-TW"/>
            </a:p>
          </p:txBody>
        </p:sp>
        <p:sp>
          <p:nvSpPr>
            <p:cNvPr id="27707" name="Line 29"/>
            <p:cNvSpPr>
              <a:spLocks noChangeShapeType="1"/>
            </p:cNvSpPr>
            <p:nvPr/>
          </p:nvSpPr>
          <p:spPr bwMode="auto">
            <a:xfrm>
              <a:off x="1635" y="2880"/>
              <a:ext cx="1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08" name="Line 30"/>
            <p:cNvSpPr>
              <a:spLocks noChangeShapeType="1"/>
            </p:cNvSpPr>
            <p:nvPr/>
          </p:nvSpPr>
          <p:spPr bwMode="auto">
            <a:xfrm>
              <a:off x="3975" y="2880"/>
              <a:ext cx="2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09" name="Line 31"/>
            <p:cNvSpPr>
              <a:spLocks noChangeShapeType="1"/>
            </p:cNvSpPr>
            <p:nvPr/>
          </p:nvSpPr>
          <p:spPr bwMode="auto">
            <a:xfrm>
              <a:off x="6495" y="2880"/>
              <a:ext cx="2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10" name="Line 32"/>
            <p:cNvSpPr>
              <a:spLocks noChangeShapeType="1"/>
            </p:cNvSpPr>
            <p:nvPr/>
          </p:nvSpPr>
          <p:spPr bwMode="auto">
            <a:xfrm>
              <a:off x="9015" y="2880"/>
              <a:ext cx="2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11" name="Line 33"/>
            <p:cNvSpPr>
              <a:spLocks noChangeShapeType="1"/>
            </p:cNvSpPr>
            <p:nvPr/>
          </p:nvSpPr>
          <p:spPr bwMode="auto">
            <a:xfrm>
              <a:off x="11175" y="2880"/>
              <a:ext cx="2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12" name="Line 34"/>
            <p:cNvSpPr>
              <a:spLocks noChangeShapeType="1"/>
            </p:cNvSpPr>
            <p:nvPr/>
          </p:nvSpPr>
          <p:spPr bwMode="auto">
            <a:xfrm>
              <a:off x="13695" y="2880"/>
              <a:ext cx="2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13" name="Line 35"/>
            <p:cNvSpPr>
              <a:spLocks noChangeShapeType="1"/>
            </p:cNvSpPr>
            <p:nvPr/>
          </p:nvSpPr>
          <p:spPr bwMode="auto">
            <a:xfrm>
              <a:off x="2895" y="3600"/>
              <a:ext cx="2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14" name="Line 36"/>
            <p:cNvSpPr>
              <a:spLocks noChangeShapeType="1"/>
            </p:cNvSpPr>
            <p:nvPr/>
          </p:nvSpPr>
          <p:spPr bwMode="auto">
            <a:xfrm>
              <a:off x="7755" y="3600"/>
              <a:ext cx="2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15" name="Line 37"/>
            <p:cNvSpPr>
              <a:spLocks noChangeShapeType="1"/>
            </p:cNvSpPr>
            <p:nvPr/>
          </p:nvSpPr>
          <p:spPr bwMode="auto">
            <a:xfrm>
              <a:off x="12435" y="3600"/>
              <a:ext cx="2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16" name="Line 38"/>
            <p:cNvSpPr>
              <a:spLocks noChangeShapeType="1"/>
            </p:cNvSpPr>
            <p:nvPr/>
          </p:nvSpPr>
          <p:spPr bwMode="auto">
            <a:xfrm>
              <a:off x="1275" y="3780"/>
              <a:ext cx="12960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7673" name="AutoShape 39"/>
          <p:cNvSpPr>
            <a:spLocks noChangeAspect="1" noChangeArrowheads="1"/>
          </p:cNvSpPr>
          <p:nvPr/>
        </p:nvSpPr>
        <p:spPr bwMode="auto">
          <a:xfrm>
            <a:off x="250825" y="4652963"/>
            <a:ext cx="8572500" cy="1600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/>
          </a:p>
        </p:txBody>
      </p:sp>
      <p:sp>
        <p:nvSpPr>
          <p:cNvPr id="27674" name="Line 40"/>
          <p:cNvSpPr>
            <a:spLocks noChangeShapeType="1"/>
          </p:cNvSpPr>
          <p:nvPr/>
        </p:nvSpPr>
        <p:spPr bwMode="auto">
          <a:xfrm>
            <a:off x="1508125" y="5224463"/>
            <a:ext cx="1028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75" name="Line 41"/>
          <p:cNvSpPr>
            <a:spLocks noChangeShapeType="1"/>
          </p:cNvSpPr>
          <p:nvPr/>
        </p:nvSpPr>
        <p:spPr bwMode="auto">
          <a:xfrm>
            <a:off x="3336925" y="5224463"/>
            <a:ext cx="1028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76" name="Line 42"/>
          <p:cNvSpPr>
            <a:spLocks noChangeShapeType="1"/>
          </p:cNvSpPr>
          <p:nvPr/>
        </p:nvSpPr>
        <p:spPr bwMode="auto">
          <a:xfrm flipH="1">
            <a:off x="6308725" y="5224463"/>
            <a:ext cx="1028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77" name="Text Box 43"/>
          <p:cNvSpPr txBox="1">
            <a:spLocks noChangeArrowheads="1"/>
          </p:cNvSpPr>
          <p:nvPr/>
        </p:nvSpPr>
        <p:spPr bwMode="auto">
          <a:xfrm>
            <a:off x="395288" y="4724400"/>
            <a:ext cx="20574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band pass filter        </a:t>
            </a:r>
            <a:endParaRPr lang="en-US" altLang="zh-TW"/>
          </a:p>
        </p:txBody>
      </p:sp>
      <p:sp>
        <p:nvSpPr>
          <p:cNvPr id="27678" name="Text Box 44"/>
          <p:cNvSpPr txBox="1">
            <a:spLocks noChangeArrowheads="1"/>
          </p:cNvSpPr>
          <p:nvPr/>
        </p:nvSpPr>
        <p:spPr bwMode="auto">
          <a:xfrm>
            <a:off x="365125" y="5795963"/>
            <a:ext cx="7886700" cy="2968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      </a:t>
            </a:r>
            <a:r>
              <a:rPr lang="en-US" altLang="zh-TW" sz="1800">
                <a:ea typeface="新細明體" panose="02020500000000000000" pitchFamily="18" charset="-120"/>
                <a:sym typeface="Symbol" panose="05050102010706020507" pitchFamily="18" charset="2"/>
              </a:rPr>
              <a:t></a:t>
            </a:r>
            <a:r>
              <a:rPr lang="en-US" altLang="zh-TW" sz="1800" i="1">
                <a:ea typeface="新細明體" panose="02020500000000000000" pitchFamily="18" charset="-120"/>
              </a:rPr>
              <a:t>f</a:t>
            </a:r>
            <a:r>
              <a:rPr lang="en-US" altLang="zh-TW" sz="1800" i="1" baseline="-25000">
                <a:ea typeface="新細明體" panose="02020500000000000000" pitchFamily="18" charset="-120"/>
              </a:rPr>
              <a:t>s</a:t>
            </a:r>
            <a:r>
              <a:rPr lang="en-US" altLang="zh-TW" sz="1800">
                <a:ea typeface="新細明體" panose="02020500000000000000" pitchFamily="18" charset="-120"/>
              </a:rPr>
              <a:t> (</a:t>
            </a:r>
            <a:r>
              <a:rPr lang="en-US" altLang="zh-TW" sz="1800" i="1">
                <a:ea typeface="新細明體" panose="02020500000000000000" pitchFamily="18" charset="-120"/>
              </a:rPr>
              <a:t>F</a:t>
            </a:r>
            <a:r>
              <a:rPr lang="en-US" altLang="zh-TW" sz="1800">
                <a:ea typeface="新細明體" panose="02020500000000000000" pitchFamily="18" charset="-120"/>
              </a:rPr>
              <a:t> = </a:t>
            </a:r>
            <a:r>
              <a:rPr lang="en-US" altLang="zh-TW" sz="1800">
                <a:ea typeface="新細明體" panose="02020500000000000000" pitchFamily="18" charset="-120"/>
                <a:sym typeface="Symbol" panose="05050102010706020507" pitchFamily="18" charset="2"/>
              </a:rPr>
              <a:t></a:t>
            </a:r>
            <a:r>
              <a:rPr lang="en-US" altLang="zh-TW" sz="1800">
                <a:ea typeface="新細明體" panose="02020500000000000000" pitchFamily="18" charset="-120"/>
              </a:rPr>
              <a:t>1)            </a:t>
            </a:r>
            <a:r>
              <a:rPr lang="en-US" altLang="zh-TW" sz="1800" i="1">
                <a:ea typeface="新細明體" panose="02020500000000000000" pitchFamily="18" charset="-120"/>
              </a:rPr>
              <a:t>F</a:t>
            </a:r>
            <a:r>
              <a:rPr lang="en-US" altLang="zh-TW" sz="1800">
                <a:ea typeface="新細明體" panose="02020500000000000000" pitchFamily="18" charset="-120"/>
              </a:rPr>
              <a:t> = </a:t>
            </a:r>
            <a:r>
              <a:rPr lang="en-US" altLang="zh-TW" sz="1800">
                <a:ea typeface="新細明體" panose="02020500000000000000" pitchFamily="18" charset="-120"/>
                <a:sym typeface="Symbol" panose="05050102010706020507" pitchFamily="18" charset="2"/>
              </a:rPr>
              <a:t></a:t>
            </a:r>
            <a:r>
              <a:rPr lang="en-US" altLang="zh-TW" sz="1800">
                <a:ea typeface="新細明體" panose="02020500000000000000" pitchFamily="18" charset="-120"/>
              </a:rPr>
              <a:t>0.5             0 (</a:t>
            </a:r>
            <a:r>
              <a:rPr lang="en-US" altLang="zh-TW" sz="1800" i="1">
                <a:ea typeface="新細明體" panose="02020500000000000000" pitchFamily="18" charset="-120"/>
              </a:rPr>
              <a:t>F</a:t>
            </a:r>
            <a:r>
              <a:rPr lang="en-US" altLang="zh-TW" sz="1800">
                <a:ea typeface="新細明體" panose="02020500000000000000" pitchFamily="18" charset="-120"/>
              </a:rPr>
              <a:t> = 0)              </a:t>
            </a:r>
            <a:r>
              <a:rPr lang="en-US" altLang="zh-TW" sz="1800" i="1">
                <a:ea typeface="新細明體" panose="02020500000000000000" pitchFamily="18" charset="-120"/>
              </a:rPr>
              <a:t>F</a:t>
            </a:r>
            <a:r>
              <a:rPr lang="en-US" altLang="zh-TW" sz="1800">
                <a:ea typeface="新細明體" panose="02020500000000000000" pitchFamily="18" charset="-120"/>
              </a:rPr>
              <a:t> = 0.5              </a:t>
            </a:r>
            <a:r>
              <a:rPr lang="en-US" altLang="zh-TW" sz="1800" i="1">
                <a:ea typeface="新細明體" panose="02020500000000000000" pitchFamily="18" charset="-120"/>
              </a:rPr>
              <a:t>f</a:t>
            </a:r>
            <a:r>
              <a:rPr lang="en-US" altLang="zh-TW" sz="1800" i="1" baseline="-25000">
                <a:ea typeface="新細明體" panose="02020500000000000000" pitchFamily="18" charset="-120"/>
              </a:rPr>
              <a:t>s</a:t>
            </a:r>
            <a:r>
              <a:rPr lang="en-US" altLang="zh-TW" sz="1800">
                <a:ea typeface="新細明體" panose="02020500000000000000" pitchFamily="18" charset="-120"/>
              </a:rPr>
              <a:t> (</a:t>
            </a:r>
            <a:r>
              <a:rPr lang="en-US" altLang="zh-TW" sz="1800" i="1">
                <a:ea typeface="新細明體" panose="02020500000000000000" pitchFamily="18" charset="-120"/>
              </a:rPr>
              <a:t>F</a:t>
            </a:r>
            <a:r>
              <a:rPr lang="en-US" altLang="zh-TW" sz="1800">
                <a:ea typeface="新細明體" panose="02020500000000000000" pitchFamily="18" charset="-120"/>
              </a:rPr>
              <a:t> = 1)</a:t>
            </a:r>
          </a:p>
        </p:txBody>
      </p:sp>
      <p:sp>
        <p:nvSpPr>
          <p:cNvPr id="27679" name="Line 45"/>
          <p:cNvSpPr>
            <a:spLocks noChangeShapeType="1"/>
          </p:cNvSpPr>
          <p:nvPr/>
        </p:nvSpPr>
        <p:spPr bwMode="auto">
          <a:xfrm>
            <a:off x="1279525" y="5224463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80" name="Line 46"/>
          <p:cNvSpPr>
            <a:spLocks noChangeShapeType="1"/>
          </p:cNvSpPr>
          <p:nvPr/>
        </p:nvSpPr>
        <p:spPr bwMode="auto">
          <a:xfrm>
            <a:off x="1508125" y="5224463"/>
            <a:ext cx="1588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81" name="Line 47"/>
          <p:cNvSpPr>
            <a:spLocks noChangeShapeType="1"/>
          </p:cNvSpPr>
          <p:nvPr/>
        </p:nvSpPr>
        <p:spPr bwMode="auto">
          <a:xfrm>
            <a:off x="2536825" y="5224463"/>
            <a:ext cx="1588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82" name="Line 48"/>
          <p:cNvSpPr>
            <a:spLocks noChangeShapeType="1"/>
          </p:cNvSpPr>
          <p:nvPr/>
        </p:nvSpPr>
        <p:spPr bwMode="auto">
          <a:xfrm>
            <a:off x="3336925" y="5224463"/>
            <a:ext cx="1588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83" name="Line 49"/>
          <p:cNvSpPr>
            <a:spLocks noChangeShapeType="1"/>
          </p:cNvSpPr>
          <p:nvPr/>
        </p:nvSpPr>
        <p:spPr bwMode="auto">
          <a:xfrm>
            <a:off x="4365625" y="5224463"/>
            <a:ext cx="1588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84" name="Line 50"/>
          <p:cNvSpPr>
            <a:spLocks noChangeShapeType="1"/>
          </p:cNvSpPr>
          <p:nvPr/>
        </p:nvSpPr>
        <p:spPr bwMode="auto">
          <a:xfrm>
            <a:off x="6308725" y="5224463"/>
            <a:ext cx="1588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85" name="Line 51"/>
          <p:cNvSpPr>
            <a:spLocks noChangeShapeType="1"/>
          </p:cNvSpPr>
          <p:nvPr/>
        </p:nvSpPr>
        <p:spPr bwMode="auto">
          <a:xfrm>
            <a:off x="1393825" y="5681663"/>
            <a:ext cx="1588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86" name="Line 52"/>
          <p:cNvSpPr>
            <a:spLocks noChangeShapeType="1"/>
          </p:cNvSpPr>
          <p:nvPr/>
        </p:nvSpPr>
        <p:spPr bwMode="auto">
          <a:xfrm>
            <a:off x="4479925" y="5681663"/>
            <a:ext cx="1588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87" name="Line 53"/>
          <p:cNvSpPr>
            <a:spLocks noChangeShapeType="1"/>
          </p:cNvSpPr>
          <p:nvPr/>
        </p:nvSpPr>
        <p:spPr bwMode="auto">
          <a:xfrm>
            <a:off x="7451725" y="5681663"/>
            <a:ext cx="1588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88" name="Line 54"/>
          <p:cNvSpPr>
            <a:spLocks noChangeShapeType="1"/>
          </p:cNvSpPr>
          <p:nvPr/>
        </p:nvSpPr>
        <p:spPr bwMode="auto">
          <a:xfrm>
            <a:off x="250825" y="5795963"/>
            <a:ext cx="8458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89" name="Line 55"/>
          <p:cNvSpPr>
            <a:spLocks noChangeShapeType="1"/>
          </p:cNvSpPr>
          <p:nvPr/>
        </p:nvSpPr>
        <p:spPr bwMode="auto">
          <a:xfrm>
            <a:off x="365125" y="5224463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90" name="Line 56"/>
          <p:cNvSpPr>
            <a:spLocks noChangeShapeType="1"/>
          </p:cNvSpPr>
          <p:nvPr/>
        </p:nvSpPr>
        <p:spPr bwMode="auto">
          <a:xfrm>
            <a:off x="2879725" y="5681663"/>
            <a:ext cx="1588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91" name="Line 57"/>
          <p:cNvSpPr>
            <a:spLocks noChangeShapeType="1"/>
          </p:cNvSpPr>
          <p:nvPr/>
        </p:nvSpPr>
        <p:spPr bwMode="auto">
          <a:xfrm>
            <a:off x="5965825" y="5681663"/>
            <a:ext cx="1588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92" name="Line 58"/>
          <p:cNvSpPr>
            <a:spLocks noChangeShapeType="1"/>
          </p:cNvSpPr>
          <p:nvPr/>
        </p:nvSpPr>
        <p:spPr bwMode="auto">
          <a:xfrm>
            <a:off x="365125" y="5224463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93" name="Line 59"/>
          <p:cNvSpPr>
            <a:spLocks noChangeShapeType="1"/>
          </p:cNvSpPr>
          <p:nvPr/>
        </p:nvSpPr>
        <p:spPr bwMode="auto">
          <a:xfrm>
            <a:off x="4594225" y="5224463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94" name="Line 60"/>
          <p:cNvSpPr>
            <a:spLocks noChangeShapeType="1"/>
          </p:cNvSpPr>
          <p:nvPr/>
        </p:nvSpPr>
        <p:spPr bwMode="auto">
          <a:xfrm>
            <a:off x="4594225" y="5224463"/>
            <a:ext cx="1028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95" name="Line 61"/>
          <p:cNvSpPr>
            <a:spLocks noChangeShapeType="1"/>
          </p:cNvSpPr>
          <p:nvPr/>
        </p:nvSpPr>
        <p:spPr bwMode="auto">
          <a:xfrm>
            <a:off x="5622925" y="5224463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96" name="Line 62"/>
          <p:cNvSpPr>
            <a:spLocks noChangeShapeType="1"/>
          </p:cNvSpPr>
          <p:nvPr/>
        </p:nvSpPr>
        <p:spPr bwMode="auto">
          <a:xfrm>
            <a:off x="7337425" y="5224463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97" name="Line 63"/>
          <p:cNvSpPr>
            <a:spLocks noChangeShapeType="1"/>
          </p:cNvSpPr>
          <p:nvPr/>
        </p:nvSpPr>
        <p:spPr bwMode="auto">
          <a:xfrm flipH="1">
            <a:off x="7566025" y="5224463"/>
            <a:ext cx="1028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98" name="Line 64"/>
          <p:cNvSpPr>
            <a:spLocks noChangeShapeType="1"/>
          </p:cNvSpPr>
          <p:nvPr/>
        </p:nvSpPr>
        <p:spPr bwMode="auto">
          <a:xfrm>
            <a:off x="7566025" y="5224463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99" name="Line 65"/>
          <p:cNvSpPr>
            <a:spLocks noChangeShapeType="1"/>
          </p:cNvSpPr>
          <p:nvPr/>
        </p:nvSpPr>
        <p:spPr bwMode="auto">
          <a:xfrm>
            <a:off x="8594725" y="5224463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700" name="文字方塊 1"/>
          <p:cNvSpPr txBox="1">
            <a:spLocks noChangeArrowheads="1"/>
          </p:cNvSpPr>
          <p:nvPr/>
        </p:nvSpPr>
        <p:spPr bwMode="auto">
          <a:xfrm>
            <a:off x="5622925" y="4071938"/>
            <a:ext cx="11096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r>
              <a:rPr lang="en-US" altLang="zh-TW" i="1">
                <a:solidFill>
                  <a:srgbClr val="FF0066"/>
                </a:solidFill>
              </a:rPr>
              <a:t>f</a:t>
            </a:r>
            <a:r>
              <a:rPr lang="en-US" altLang="zh-TW">
                <a:solidFill>
                  <a:srgbClr val="FF0066"/>
                </a:solidFill>
              </a:rPr>
              <a:t> = </a:t>
            </a:r>
            <a:r>
              <a:rPr lang="en-US" altLang="zh-TW" i="1">
                <a:solidFill>
                  <a:srgbClr val="FF0066"/>
                </a:solidFill>
              </a:rPr>
              <a:t>f</a:t>
            </a:r>
            <a:r>
              <a:rPr lang="en-US" altLang="zh-TW" i="1" baseline="-25000">
                <a:solidFill>
                  <a:srgbClr val="FF0066"/>
                </a:solidFill>
              </a:rPr>
              <a:t>s</a:t>
            </a:r>
            <a:r>
              <a:rPr lang="en-US" altLang="zh-TW">
                <a:solidFill>
                  <a:srgbClr val="FF0066"/>
                </a:solidFill>
              </a:rPr>
              <a:t>/2</a:t>
            </a:r>
            <a:endParaRPr lang="zh-TW" altLang="en-US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9CD14C3-3370-4261-AA20-D59F776E1310}" type="slidenum">
              <a:rPr lang="en-US" altLang="zh-TW" smtClean="0">
                <a:solidFill>
                  <a:srgbClr val="0000CC"/>
                </a:solidFill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zh-TW">
              <a:solidFill>
                <a:srgbClr val="0000CC"/>
              </a:solidFill>
            </a:endParaRPr>
          </a:p>
        </p:txBody>
      </p:sp>
      <p:sp>
        <p:nvSpPr>
          <p:cNvPr id="28675" name="投影片編號版面配置區 3"/>
          <p:cNvSpPr txBox="1">
            <a:spLocks noGrp="1"/>
          </p:cNvSpPr>
          <p:nvPr/>
        </p:nvSpPr>
        <p:spPr bwMode="auto">
          <a:xfrm>
            <a:off x="6732588" y="1889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41C51E4-5ADA-4E72-B1AF-ED866ECE077D}" type="slidenum">
              <a:rPr lang="en-US" altLang="zh-TW">
                <a:solidFill>
                  <a:srgbClr val="0000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en-US" altLang="zh-TW">
              <a:solidFill>
                <a:srgbClr val="0000FF"/>
              </a:solidFill>
            </a:endParaRPr>
          </a:p>
        </p:txBody>
      </p:sp>
      <p:graphicFrame>
        <p:nvGraphicFramePr>
          <p:cNvPr id="28676" name="Object 2"/>
          <p:cNvGraphicFramePr>
            <a:graphicFrameLocks noChangeAspect="1"/>
          </p:cNvGraphicFramePr>
          <p:nvPr/>
        </p:nvGraphicFramePr>
        <p:xfrm>
          <a:off x="2124075" y="2276475"/>
          <a:ext cx="2070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4" name="Equation" r:id="rId3" imgW="2070100" imgH="685800" progId="Equation.DSMT4">
                  <p:embed/>
                </p:oleObj>
              </mc:Choice>
              <mc:Fallback>
                <p:oleObj name="Equation" r:id="rId3" imgW="2070100" imgH="685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276475"/>
                        <a:ext cx="20701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3"/>
          <p:cNvGraphicFramePr>
            <a:graphicFrameLocks noChangeAspect="1"/>
          </p:cNvGraphicFramePr>
          <p:nvPr/>
        </p:nvGraphicFramePr>
        <p:xfrm>
          <a:off x="2170113" y="3573463"/>
          <a:ext cx="27098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5" name="Equation" r:id="rId5" imgW="2705100" imgH="685800" progId="Equation.DSMT4">
                  <p:embed/>
                </p:oleObj>
              </mc:Choice>
              <mc:Fallback>
                <p:oleObj name="Equation" r:id="rId5" imgW="2705100" imgH="685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113" y="3573463"/>
                        <a:ext cx="270986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4"/>
          <p:cNvGraphicFramePr>
            <a:graphicFrameLocks noChangeAspect="1"/>
          </p:cNvGraphicFramePr>
          <p:nvPr/>
        </p:nvGraphicFramePr>
        <p:xfrm>
          <a:off x="5921375" y="3716338"/>
          <a:ext cx="1076325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6" name="Equation" r:id="rId7" imgW="1079032" imgH="304668" progId="Equation.DSMT4">
                  <p:embed/>
                </p:oleObj>
              </mc:Choice>
              <mc:Fallback>
                <p:oleObj name="Equation" r:id="rId7" imgW="1079032" imgH="304668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75" y="3716338"/>
                        <a:ext cx="1076325" cy="30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Rectangle 5"/>
          <p:cNvSpPr>
            <a:spLocks noChangeArrowheads="1"/>
          </p:cNvSpPr>
          <p:nvPr/>
        </p:nvSpPr>
        <p:spPr bwMode="auto">
          <a:xfrm>
            <a:off x="539750" y="1268413"/>
            <a:ext cx="195103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b="1">
                <a:ea typeface="新細明體" panose="02020500000000000000" pitchFamily="18" charset="-120"/>
                <a:sym typeface="Symbol" panose="05050102010706020507" pitchFamily="18" charset="2"/>
              </a:rPr>
              <a:t></a:t>
            </a:r>
            <a:r>
              <a:rPr lang="en-US" altLang="zh-TW" sz="2200" b="1">
                <a:ea typeface="新細明體" panose="02020500000000000000" pitchFamily="18" charset="-120"/>
              </a:rPr>
              <a:t> </a:t>
            </a:r>
            <a:r>
              <a:rPr lang="en-US" altLang="zh-TW" sz="2200" b="1" i="1">
                <a:ea typeface="新細明體" panose="02020500000000000000" pitchFamily="18" charset="-120"/>
                <a:sym typeface="Symbol" panose="05050102010706020507" pitchFamily="18" charset="2"/>
              </a:rPr>
              <a:t>Z</a:t>
            </a:r>
            <a:r>
              <a:rPr lang="en-US" altLang="zh-TW" sz="2200" b="1">
                <a:ea typeface="新細明體" panose="02020500000000000000" pitchFamily="18" charset="-120"/>
                <a:sym typeface="Symbol" panose="05050102010706020507" pitchFamily="18" charset="2"/>
              </a:rPr>
              <a:t>-Transform</a:t>
            </a:r>
          </a:p>
        </p:txBody>
      </p:sp>
      <p:sp>
        <p:nvSpPr>
          <p:cNvPr id="28680" name="Rectangle 6"/>
          <p:cNvSpPr>
            <a:spLocks noChangeArrowheads="1"/>
          </p:cNvSpPr>
          <p:nvPr/>
        </p:nvSpPr>
        <p:spPr bwMode="auto">
          <a:xfrm>
            <a:off x="827088" y="2997200"/>
            <a:ext cx="568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>
                <a:ea typeface="新細明體" panose="02020500000000000000" pitchFamily="18" charset="-120"/>
              </a:rPr>
              <a:t>Compared with the </a:t>
            </a:r>
            <a:r>
              <a:rPr lang="en-US" altLang="zh-TW" u="sng">
                <a:ea typeface="新細明體" panose="02020500000000000000" pitchFamily="18" charset="-120"/>
              </a:rPr>
              <a:t>discrete time Fourier transform</a:t>
            </a:r>
            <a:r>
              <a:rPr lang="en-US" altLang="zh-TW">
                <a:ea typeface="新細明體" panose="02020500000000000000" pitchFamily="18" charset="-120"/>
              </a:rPr>
              <a:t>: </a:t>
            </a:r>
            <a:endParaRPr lang="en-US" altLang="zh-TW" sz="1800">
              <a:ea typeface="新細明體" panose="02020500000000000000" pitchFamily="18" charset="-120"/>
            </a:endParaRPr>
          </a:p>
        </p:txBody>
      </p:sp>
      <p:sp>
        <p:nvSpPr>
          <p:cNvPr id="28681" name="Text Box 8"/>
          <p:cNvSpPr txBox="1">
            <a:spLocks noChangeArrowheads="1"/>
          </p:cNvSpPr>
          <p:nvPr/>
        </p:nvSpPr>
        <p:spPr bwMode="auto">
          <a:xfrm>
            <a:off x="323850" y="476250"/>
            <a:ext cx="8135938" cy="588963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3200">
                <a:solidFill>
                  <a:srgbClr val="0000FF"/>
                </a:solidFill>
              </a:rPr>
              <a:t>Review 3:  Z Transform and Laplace Transform   </a:t>
            </a:r>
          </a:p>
        </p:txBody>
      </p:sp>
      <p:sp>
        <p:nvSpPr>
          <p:cNvPr id="28682" name="Text Box 35"/>
          <p:cNvSpPr txBox="1">
            <a:spLocks noChangeArrowheads="1"/>
          </p:cNvSpPr>
          <p:nvPr/>
        </p:nvSpPr>
        <p:spPr bwMode="auto">
          <a:xfrm>
            <a:off x="827088" y="1773238"/>
            <a:ext cx="60499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suitable for </a:t>
            </a:r>
            <a:r>
              <a:rPr lang="en-US" altLang="zh-TW">
                <a:solidFill>
                  <a:srgbClr val="0000FF"/>
                </a:solidFill>
              </a:rPr>
              <a:t>discrete</a:t>
            </a:r>
            <a:r>
              <a:rPr lang="en-US" altLang="zh-TW"/>
              <a:t> signals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A61035-0E6F-4B4A-8424-32A4ABAB244B}" type="slidenum">
              <a:rPr lang="en-US" altLang="zh-TW" smtClean="0">
                <a:solidFill>
                  <a:srgbClr val="0000CC"/>
                </a:solidFill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zh-TW">
              <a:solidFill>
                <a:srgbClr val="0000CC"/>
              </a:solidFill>
            </a:endParaRPr>
          </a:p>
        </p:txBody>
      </p:sp>
      <p:sp>
        <p:nvSpPr>
          <p:cNvPr id="29699" name="投影片編號版面配置區 3"/>
          <p:cNvSpPr txBox="1">
            <a:spLocks noGrp="1"/>
          </p:cNvSpPr>
          <p:nvPr/>
        </p:nvSpPr>
        <p:spPr bwMode="auto">
          <a:xfrm>
            <a:off x="6732588" y="1889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B118590-3D93-4F07-B3DE-EAFACD4C19B4}" type="slidenum">
              <a:rPr lang="en-US" altLang="zh-TW">
                <a:solidFill>
                  <a:srgbClr val="0000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11188" y="2636838"/>
            <a:ext cx="568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>
                <a:ea typeface="新細明體" panose="02020500000000000000" pitchFamily="18" charset="-120"/>
              </a:rPr>
              <a:t>Compared with the </a:t>
            </a:r>
            <a:r>
              <a:rPr lang="en-US" altLang="zh-TW" u="sng">
                <a:ea typeface="新細明體" panose="02020500000000000000" pitchFamily="18" charset="-120"/>
              </a:rPr>
              <a:t>Fourier transform</a:t>
            </a:r>
            <a:r>
              <a:rPr lang="en-US" altLang="zh-TW">
                <a:ea typeface="新細明體" panose="02020500000000000000" pitchFamily="18" charset="-120"/>
              </a:rPr>
              <a:t>: </a:t>
            </a:r>
            <a:endParaRPr lang="en-US" altLang="zh-TW" sz="1800">
              <a:ea typeface="新細明體" panose="02020500000000000000" pitchFamily="18" charset="-120"/>
            </a:endParaRPr>
          </a:p>
        </p:txBody>
      </p:sp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3203575" y="1339850"/>
          <a:ext cx="20701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57" name="Equation" r:id="rId3" imgW="2070100" imgH="520700" progId="Equation.DSMT4">
                  <p:embed/>
                </p:oleObj>
              </mc:Choice>
              <mc:Fallback>
                <p:oleObj name="Equation" r:id="rId3" imgW="2070100" imgH="520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339850"/>
                        <a:ext cx="20701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68313" y="333375"/>
            <a:ext cx="35988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b="1">
                <a:ea typeface="新細明體" panose="02020500000000000000" pitchFamily="18" charset="-120"/>
                <a:sym typeface="Symbol" panose="05050102010706020507" pitchFamily="18" charset="2"/>
              </a:rPr>
              <a:t></a:t>
            </a:r>
            <a:r>
              <a:rPr lang="en-US" altLang="zh-TW" sz="2200" b="1">
                <a:ea typeface="新細明體" panose="02020500000000000000" pitchFamily="18" charset="-120"/>
              </a:rPr>
              <a:t> Laplace </a:t>
            </a:r>
            <a:r>
              <a:rPr lang="en-US" altLang="zh-TW" sz="2200" b="1">
                <a:ea typeface="新細明體" panose="02020500000000000000" pitchFamily="18" charset="-120"/>
                <a:sym typeface="Symbol" panose="05050102010706020507" pitchFamily="18" charset="2"/>
              </a:rPr>
              <a:t>Transform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187450" y="1412875"/>
            <a:ext cx="2232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One-sided form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187450" y="1989138"/>
            <a:ext cx="2232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Two-sided form</a:t>
            </a:r>
          </a:p>
        </p:txBody>
      </p:sp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>
          <a:off x="3251200" y="1922463"/>
          <a:ext cx="21209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58" name="Equation" r:id="rId5" imgW="2120900" imgH="508000" progId="Equation.DSMT4">
                  <p:embed/>
                </p:oleObj>
              </mc:Choice>
              <mc:Fallback>
                <p:oleObj name="Equation" r:id="rId5" imgW="2120900" imgH="508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200" y="1922463"/>
                        <a:ext cx="21209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827088" y="908050"/>
            <a:ext cx="3600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suitable for </a:t>
            </a:r>
            <a:r>
              <a:rPr lang="en-US" altLang="zh-TW">
                <a:solidFill>
                  <a:srgbClr val="0000FF"/>
                </a:solidFill>
              </a:rPr>
              <a:t>continuous </a:t>
            </a:r>
            <a:r>
              <a:rPr lang="en-US" altLang="zh-TW"/>
              <a:t>signals</a:t>
            </a:r>
          </a:p>
        </p:txBody>
      </p:sp>
      <p:graphicFrame>
        <p:nvGraphicFramePr>
          <p:cNvPr id="29707" name="Object 11"/>
          <p:cNvGraphicFramePr>
            <a:graphicFrameLocks noChangeAspect="1"/>
          </p:cNvGraphicFramePr>
          <p:nvPr/>
        </p:nvGraphicFramePr>
        <p:xfrm>
          <a:off x="1403350" y="3284538"/>
          <a:ext cx="25685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59" name="Equation" r:id="rId7" imgW="2565400" imgH="495300" progId="Equation.DSMT4">
                  <p:embed/>
                </p:oleObj>
              </mc:Choice>
              <mc:Fallback>
                <p:oleObj name="Equation" r:id="rId7" imgW="2565400" imgH="4953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284538"/>
                        <a:ext cx="256857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8" name="Object 12"/>
          <p:cNvGraphicFramePr>
            <a:graphicFrameLocks noChangeAspect="1"/>
          </p:cNvGraphicFramePr>
          <p:nvPr/>
        </p:nvGraphicFramePr>
        <p:xfrm>
          <a:off x="5292725" y="3429000"/>
          <a:ext cx="1038225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60" name="Equation" r:id="rId9" imgW="1040948" imgH="304668" progId="Equation.DSMT4">
                  <p:embed/>
                </p:oleObj>
              </mc:Choice>
              <mc:Fallback>
                <p:oleObj name="Equation" r:id="rId9" imgW="1040948" imgH="304668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3429000"/>
                        <a:ext cx="1038225" cy="30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D65D7EB1-085D-482F-9711-BC461CF1492C}" type="slidenum">
              <a:rPr lang="en-US" altLang="zh-TW" smtClean="0">
                <a:solidFill>
                  <a:srgbClr val="0000FF"/>
                </a:solidFill>
              </a:rPr>
              <a:pPr/>
              <a:t>3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395536" y="506412"/>
            <a:ext cx="3816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zh-TW" altLang="en-US" dirty="0"/>
              <a:t>上課時間：</a:t>
            </a:r>
            <a:r>
              <a:rPr lang="en-US" altLang="zh-TW" dirty="0"/>
              <a:t>14 </a:t>
            </a:r>
            <a:r>
              <a:rPr lang="zh-TW" altLang="en-US" dirty="0"/>
              <a:t>週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649453" y="1081087"/>
            <a:ext cx="3887787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u="sng" dirty="0"/>
              <a:t>2/21</a:t>
            </a:r>
            <a:r>
              <a:rPr lang="en-US" altLang="zh-TW" dirty="0"/>
              <a:t>,</a:t>
            </a:r>
          </a:p>
          <a:p>
            <a:pPr>
              <a:spcBef>
                <a:spcPct val="50000"/>
              </a:spcBef>
            </a:pPr>
            <a:r>
              <a:rPr lang="en-US" altLang="zh-TW" u="sng" dirty="0">
                <a:solidFill>
                  <a:srgbClr val="3333FF"/>
                </a:solidFill>
              </a:rPr>
              <a:t>3/7</a:t>
            </a:r>
            <a:r>
              <a:rPr lang="en-US" altLang="zh-TW" dirty="0">
                <a:solidFill>
                  <a:srgbClr val="3333FF"/>
                </a:solidFill>
              </a:rPr>
              <a:t>,      </a:t>
            </a:r>
            <a:r>
              <a:rPr lang="zh-TW" altLang="en-US" dirty="0">
                <a:solidFill>
                  <a:srgbClr val="3333FF"/>
                </a:solidFill>
              </a:rPr>
              <a:t>出 </a:t>
            </a:r>
            <a:r>
              <a:rPr lang="en-US" altLang="zh-TW" dirty="0">
                <a:solidFill>
                  <a:srgbClr val="3333FF"/>
                </a:solidFill>
              </a:rPr>
              <a:t>HW1</a:t>
            </a:r>
            <a:r>
              <a:rPr lang="en-US" altLang="zh-TW" dirty="0"/>
              <a:t> </a:t>
            </a:r>
          </a:p>
          <a:p>
            <a:pPr>
              <a:spcBef>
                <a:spcPct val="50000"/>
              </a:spcBef>
            </a:pPr>
            <a:r>
              <a:rPr lang="en-US" altLang="zh-TW" u="sng" dirty="0"/>
              <a:t>3/13</a:t>
            </a:r>
            <a:r>
              <a:rPr lang="en-US" altLang="zh-TW" dirty="0"/>
              <a:t>, </a:t>
            </a:r>
          </a:p>
          <a:p>
            <a:pPr>
              <a:spcBef>
                <a:spcPct val="50000"/>
              </a:spcBef>
            </a:pPr>
            <a:r>
              <a:rPr lang="en-US" altLang="zh-TW" u="sng" dirty="0">
                <a:solidFill>
                  <a:srgbClr val="FF00FF"/>
                </a:solidFill>
              </a:rPr>
              <a:t>3/20</a:t>
            </a:r>
            <a:r>
              <a:rPr lang="en-US" altLang="zh-TW" dirty="0">
                <a:solidFill>
                  <a:srgbClr val="FF00FF"/>
                </a:solidFill>
              </a:rPr>
              <a:t>,    </a:t>
            </a:r>
            <a:r>
              <a:rPr lang="zh-TW" altLang="en-US" dirty="0">
                <a:solidFill>
                  <a:srgbClr val="FF00FF"/>
                </a:solidFill>
              </a:rPr>
              <a:t>交 </a:t>
            </a:r>
            <a:r>
              <a:rPr lang="en-US" altLang="zh-TW" dirty="0">
                <a:solidFill>
                  <a:srgbClr val="FF00FF"/>
                </a:solidFill>
              </a:rPr>
              <a:t>HW1</a:t>
            </a:r>
          </a:p>
          <a:p>
            <a:pPr>
              <a:spcBef>
                <a:spcPct val="50000"/>
              </a:spcBef>
            </a:pPr>
            <a:r>
              <a:rPr lang="en-US" altLang="zh-TW" u="sng" dirty="0">
                <a:solidFill>
                  <a:srgbClr val="3333FF"/>
                </a:solidFill>
              </a:rPr>
              <a:t>3/27</a:t>
            </a:r>
            <a:r>
              <a:rPr lang="en-US" altLang="zh-TW" dirty="0">
                <a:solidFill>
                  <a:srgbClr val="3333FF"/>
                </a:solidFill>
              </a:rPr>
              <a:t>,    </a:t>
            </a:r>
            <a:r>
              <a:rPr lang="zh-TW" altLang="en-US" dirty="0">
                <a:solidFill>
                  <a:srgbClr val="3333FF"/>
                </a:solidFill>
              </a:rPr>
              <a:t>出</a:t>
            </a:r>
            <a:r>
              <a:rPr lang="zh-TW" altLang="en-US" dirty="0"/>
              <a:t> </a:t>
            </a:r>
            <a:r>
              <a:rPr lang="en-US" altLang="zh-TW" dirty="0">
                <a:solidFill>
                  <a:srgbClr val="3333FF"/>
                </a:solidFill>
              </a:rPr>
              <a:t>HW2</a:t>
            </a:r>
          </a:p>
          <a:p>
            <a:pPr>
              <a:spcBef>
                <a:spcPct val="50000"/>
              </a:spcBef>
            </a:pPr>
            <a:r>
              <a:rPr lang="en-US" altLang="zh-TW" u="sng" dirty="0"/>
              <a:t>4/3</a:t>
            </a:r>
            <a:r>
              <a:rPr lang="en-US" altLang="zh-TW" dirty="0"/>
              <a:t>,      </a:t>
            </a:r>
          </a:p>
          <a:p>
            <a:pPr>
              <a:spcBef>
                <a:spcPct val="50000"/>
              </a:spcBef>
            </a:pPr>
            <a:r>
              <a:rPr lang="en-US" altLang="zh-TW" u="sng" dirty="0">
                <a:solidFill>
                  <a:srgbClr val="FF00FF"/>
                </a:solidFill>
              </a:rPr>
              <a:t>4/10</a:t>
            </a:r>
            <a:r>
              <a:rPr lang="en-US" altLang="zh-TW" dirty="0">
                <a:solidFill>
                  <a:srgbClr val="FF00FF"/>
                </a:solidFill>
              </a:rPr>
              <a:t>,    </a:t>
            </a:r>
            <a:r>
              <a:rPr lang="zh-TW" altLang="en-US" dirty="0">
                <a:solidFill>
                  <a:srgbClr val="FF00FF"/>
                </a:solidFill>
              </a:rPr>
              <a:t>交 </a:t>
            </a:r>
            <a:r>
              <a:rPr lang="en-US" altLang="zh-TW" dirty="0">
                <a:solidFill>
                  <a:srgbClr val="FF00FF"/>
                </a:solidFill>
              </a:rPr>
              <a:t>HW2</a:t>
            </a:r>
          </a:p>
          <a:p>
            <a:pPr>
              <a:spcBef>
                <a:spcPct val="50000"/>
              </a:spcBef>
            </a:pPr>
            <a:r>
              <a:rPr lang="en-US" altLang="zh-TW" u="sng" dirty="0">
                <a:solidFill>
                  <a:srgbClr val="0000FF"/>
                </a:solidFill>
              </a:rPr>
              <a:t>4/17</a:t>
            </a:r>
            <a:r>
              <a:rPr lang="en-US" altLang="zh-TW" dirty="0">
                <a:solidFill>
                  <a:srgbClr val="0000FF"/>
                </a:solidFill>
              </a:rPr>
              <a:t>,    </a:t>
            </a:r>
            <a:r>
              <a:rPr lang="zh-TW" altLang="en-US" dirty="0">
                <a:solidFill>
                  <a:srgbClr val="0000FF"/>
                </a:solidFill>
              </a:rPr>
              <a:t>出 </a:t>
            </a:r>
            <a:r>
              <a:rPr lang="en-US" altLang="zh-TW" dirty="0">
                <a:solidFill>
                  <a:srgbClr val="0000FF"/>
                </a:solidFill>
              </a:rPr>
              <a:t>HW3</a:t>
            </a:r>
            <a:endParaRPr lang="en-US" altLang="zh-TW" dirty="0">
              <a:solidFill>
                <a:srgbClr val="FF00FF"/>
              </a:solidFill>
            </a:endParaRP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4716711" y="1081087"/>
            <a:ext cx="35274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u="sng" dirty="0"/>
              <a:t>4/24</a:t>
            </a:r>
            <a:r>
              <a:rPr lang="en-US" altLang="zh-TW" dirty="0"/>
              <a:t>, </a:t>
            </a:r>
          </a:p>
          <a:p>
            <a:pPr>
              <a:spcBef>
                <a:spcPct val="50000"/>
              </a:spcBef>
            </a:pPr>
            <a:r>
              <a:rPr lang="en-US" altLang="zh-TW" u="sng" dirty="0">
                <a:solidFill>
                  <a:srgbClr val="FF00FF"/>
                </a:solidFill>
              </a:rPr>
              <a:t>5/1</a:t>
            </a:r>
            <a:r>
              <a:rPr lang="en-US" altLang="zh-TW" dirty="0">
                <a:solidFill>
                  <a:srgbClr val="FF00FF"/>
                </a:solidFill>
              </a:rPr>
              <a:t>,</a:t>
            </a:r>
            <a:r>
              <a:rPr lang="en-US" altLang="zh-TW" dirty="0"/>
              <a:t>  </a:t>
            </a:r>
            <a:r>
              <a:rPr lang="zh-TW" altLang="en-US" dirty="0">
                <a:solidFill>
                  <a:srgbClr val="FF00FF"/>
                </a:solidFill>
              </a:rPr>
              <a:t>交 </a:t>
            </a:r>
            <a:r>
              <a:rPr lang="en-US" altLang="zh-TW" dirty="0">
                <a:solidFill>
                  <a:srgbClr val="FF00FF"/>
                </a:solidFill>
              </a:rPr>
              <a:t>HW3</a:t>
            </a:r>
          </a:p>
          <a:p>
            <a:pPr>
              <a:spcBef>
                <a:spcPct val="50000"/>
              </a:spcBef>
            </a:pPr>
            <a:r>
              <a:rPr lang="en-US" altLang="zh-TW" u="sng" dirty="0">
                <a:solidFill>
                  <a:srgbClr val="3333FF"/>
                </a:solidFill>
              </a:rPr>
              <a:t>5/8</a:t>
            </a:r>
            <a:r>
              <a:rPr lang="en-US" altLang="zh-TW" dirty="0">
                <a:solidFill>
                  <a:srgbClr val="3333FF"/>
                </a:solidFill>
              </a:rPr>
              <a:t>,  </a:t>
            </a:r>
            <a:r>
              <a:rPr lang="zh-TW" altLang="en-US" dirty="0">
                <a:solidFill>
                  <a:srgbClr val="3333FF"/>
                </a:solidFill>
              </a:rPr>
              <a:t>出</a:t>
            </a:r>
            <a:r>
              <a:rPr lang="zh-TW" altLang="en-US" dirty="0"/>
              <a:t> </a:t>
            </a:r>
            <a:r>
              <a:rPr lang="en-US" altLang="zh-TW" dirty="0">
                <a:solidFill>
                  <a:srgbClr val="3333FF"/>
                </a:solidFill>
              </a:rPr>
              <a:t>HW4</a:t>
            </a:r>
          </a:p>
          <a:p>
            <a:pPr>
              <a:spcBef>
                <a:spcPct val="50000"/>
              </a:spcBef>
            </a:pPr>
            <a:r>
              <a:rPr lang="en-US" altLang="zh-TW" u="sng" dirty="0"/>
              <a:t>5/15</a:t>
            </a:r>
            <a:r>
              <a:rPr lang="en-US" altLang="zh-TW" dirty="0"/>
              <a:t>, </a:t>
            </a:r>
            <a:endParaRPr lang="en-US" altLang="zh-TW" dirty="0">
              <a:solidFill>
                <a:srgbClr val="996633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zh-TW" u="sng" dirty="0">
                <a:solidFill>
                  <a:srgbClr val="FF00FF"/>
                </a:solidFill>
              </a:rPr>
              <a:t>5/22</a:t>
            </a:r>
            <a:r>
              <a:rPr lang="en-US" altLang="zh-TW" dirty="0">
                <a:solidFill>
                  <a:srgbClr val="FF00FF"/>
                </a:solidFill>
              </a:rPr>
              <a:t>,</a:t>
            </a:r>
            <a:r>
              <a:rPr lang="en-US" altLang="zh-TW" dirty="0"/>
              <a:t> </a:t>
            </a:r>
            <a:r>
              <a:rPr lang="zh-TW" altLang="en-US" dirty="0">
                <a:solidFill>
                  <a:srgbClr val="FF00FF"/>
                </a:solidFill>
              </a:rPr>
              <a:t>交 </a:t>
            </a:r>
            <a:r>
              <a:rPr lang="en-US" altLang="zh-TW" dirty="0">
                <a:solidFill>
                  <a:srgbClr val="FF00FF"/>
                </a:solidFill>
              </a:rPr>
              <a:t>HW4,</a:t>
            </a:r>
          </a:p>
          <a:p>
            <a:pPr>
              <a:spcBef>
                <a:spcPct val="50000"/>
              </a:spcBef>
            </a:pPr>
            <a:r>
              <a:rPr lang="en-US" altLang="zh-TW" u="sng" dirty="0">
                <a:solidFill>
                  <a:srgbClr val="3333FF"/>
                </a:solidFill>
              </a:rPr>
              <a:t>5/29</a:t>
            </a:r>
            <a:r>
              <a:rPr lang="en-US" altLang="zh-TW" dirty="0">
                <a:solidFill>
                  <a:srgbClr val="3333FF"/>
                </a:solidFill>
              </a:rPr>
              <a:t>, </a:t>
            </a:r>
            <a:r>
              <a:rPr lang="zh-TW" altLang="en-US" dirty="0">
                <a:solidFill>
                  <a:srgbClr val="0000FF"/>
                </a:solidFill>
              </a:rPr>
              <a:t>出 </a:t>
            </a:r>
            <a:r>
              <a:rPr lang="en-US" altLang="zh-TW" dirty="0">
                <a:solidFill>
                  <a:srgbClr val="0000FF"/>
                </a:solidFill>
              </a:rPr>
              <a:t>HW5</a:t>
            </a:r>
          </a:p>
          <a:p>
            <a:pPr>
              <a:spcBef>
                <a:spcPct val="50000"/>
              </a:spcBef>
            </a:pPr>
            <a:r>
              <a:rPr lang="en-US" altLang="zh-TW" dirty="0"/>
              <a:t>6/5 </a:t>
            </a:r>
            <a:r>
              <a:rPr lang="zh-TW" altLang="en-US" dirty="0"/>
              <a:t>之前</a:t>
            </a:r>
            <a:r>
              <a:rPr lang="en-US" altLang="zh-TW" dirty="0"/>
              <a:t>, Oral Presentation </a:t>
            </a:r>
            <a:endParaRPr lang="en-US" altLang="zh-TW" dirty="0">
              <a:solidFill>
                <a:srgbClr val="FF00FF"/>
              </a:solidFill>
            </a:endParaRP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4716711" y="4721006"/>
            <a:ext cx="3529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r>
              <a:rPr lang="en-US" altLang="zh-TW" dirty="0">
                <a:solidFill>
                  <a:srgbClr val="FF00FF"/>
                </a:solidFill>
              </a:rPr>
              <a:t>6/12,  </a:t>
            </a:r>
            <a:r>
              <a:rPr lang="zh-TW" altLang="en-US" dirty="0">
                <a:solidFill>
                  <a:srgbClr val="FF00FF"/>
                </a:solidFill>
              </a:rPr>
              <a:t>交 </a:t>
            </a:r>
            <a:r>
              <a:rPr lang="en-US" altLang="zh-TW" dirty="0">
                <a:solidFill>
                  <a:srgbClr val="FF00FF"/>
                </a:solidFill>
              </a:rPr>
              <a:t>HW5 </a:t>
            </a:r>
            <a:r>
              <a:rPr lang="zh-TW" altLang="en-US" dirty="0">
                <a:solidFill>
                  <a:srgbClr val="FF00FF"/>
                </a:solidFill>
              </a:rPr>
              <a:t>及 </a:t>
            </a:r>
            <a:r>
              <a:rPr lang="en-US" altLang="zh-TW" dirty="0">
                <a:solidFill>
                  <a:srgbClr val="FF00FF"/>
                </a:solidFill>
              </a:rPr>
              <a:t>term paper</a:t>
            </a:r>
          </a:p>
        </p:txBody>
      </p:sp>
      <p:sp>
        <p:nvSpPr>
          <p:cNvPr id="10247" name="文字方塊 7"/>
          <p:cNvSpPr txBox="1">
            <a:spLocks noChangeArrowheads="1"/>
          </p:cNvSpPr>
          <p:nvPr/>
        </p:nvSpPr>
        <p:spPr bwMode="auto">
          <a:xfrm>
            <a:off x="654801" y="5746750"/>
            <a:ext cx="4537075" cy="4064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r>
              <a:rPr lang="zh-TW" altLang="en-US" dirty="0"/>
              <a:t>原則上</a:t>
            </a:r>
            <a:r>
              <a:rPr lang="en-US" altLang="zh-TW" dirty="0"/>
              <a:t>: 3</a:t>
            </a:r>
            <a:r>
              <a:rPr lang="en-US" altLang="zh-TW" i="1" dirty="0"/>
              <a:t>n</a:t>
            </a:r>
            <a:r>
              <a:rPr lang="en-US" altLang="zh-TW" dirty="0"/>
              <a:t>-1 </a:t>
            </a:r>
            <a:r>
              <a:rPr lang="zh-TW" altLang="en-US" dirty="0"/>
              <a:t>週出作業</a:t>
            </a:r>
            <a:r>
              <a:rPr lang="en-US" altLang="zh-TW" dirty="0"/>
              <a:t>, 3</a:t>
            </a:r>
            <a:r>
              <a:rPr lang="en-US" altLang="zh-TW" i="1" dirty="0"/>
              <a:t>n</a:t>
            </a:r>
            <a:r>
              <a:rPr lang="en-US" altLang="zh-TW" dirty="0"/>
              <a:t>+1 </a:t>
            </a:r>
            <a:r>
              <a:rPr lang="zh-TW" altLang="en-US" dirty="0"/>
              <a:t>週繳交</a:t>
            </a:r>
          </a:p>
        </p:txBody>
      </p:sp>
    </p:spTree>
    <p:extLst>
      <p:ext uri="{BB962C8B-B14F-4D97-AF65-F5344CB8AC3E}">
        <p14:creationId xmlns:p14="http://schemas.microsoft.com/office/powerpoint/2010/main" val="31130453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962EC7-3B23-4A21-A517-3DD7A36A2DF8}" type="slidenum">
              <a:rPr lang="en-US" altLang="zh-TW" smtClean="0">
                <a:solidFill>
                  <a:srgbClr val="0000CC"/>
                </a:solidFill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zh-TW">
              <a:solidFill>
                <a:srgbClr val="0000CC"/>
              </a:solidFill>
            </a:endParaRPr>
          </a:p>
        </p:txBody>
      </p:sp>
      <p:sp>
        <p:nvSpPr>
          <p:cNvPr id="30723" name="投影片編號版面配置區 3"/>
          <p:cNvSpPr txBox="1">
            <a:spLocks noGrp="1"/>
          </p:cNvSpPr>
          <p:nvPr/>
        </p:nvSpPr>
        <p:spPr bwMode="auto">
          <a:xfrm>
            <a:off x="6732588" y="1889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F923F43-6CD9-4C38-8B4E-4ADBA7EE72B0}" type="slidenum">
              <a:rPr lang="en-US" altLang="zh-TW">
                <a:solidFill>
                  <a:srgbClr val="0000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7920037" cy="588963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3200">
                <a:solidFill>
                  <a:srgbClr val="0000FF"/>
                </a:solidFill>
              </a:rPr>
              <a:t>Review 4:  IIR Filter Design  </a:t>
            </a:r>
          </a:p>
        </p:txBody>
      </p:sp>
      <p:sp>
        <p:nvSpPr>
          <p:cNvPr id="30725" name="文字方塊 12"/>
          <p:cNvSpPr txBox="1">
            <a:spLocks noChangeArrowheads="1"/>
          </p:cNvSpPr>
          <p:nvPr/>
        </p:nvSpPr>
        <p:spPr bwMode="auto">
          <a:xfrm>
            <a:off x="684213" y="1484313"/>
            <a:ext cx="74168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dirty="0"/>
              <a:t>Two types of digital filter: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dirty="0"/>
              <a:t>(1) IIR filter (infinite impulse response filter)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dirty="0"/>
              <a:t>(2) FIR filer (finite impulse response filer)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dirty="0"/>
              <a:t>There are 3 popular methods to design the IIR filter</a:t>
            </a:r>
            <a:endParaRPr lang="zh-TW" altLang="en-US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6E295679-30A0-4623-9BB9-7A7F44C38C39}"/>
              </a:ext>
            </a:extLst>
          </p:cNvPr>
          <p:cNvSpPr/>
          <p:nvPr/>
        </p:nvSpPr>
        <p:spPr>
          <a:xfrm>
            <a:off x="691109" y="5173632"/>
            <a:ext cx="16498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Disadvantage:</a:t>
            </a:r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DBC712D-7684-45E4-9B50-EDB36679EC35}"/>
              </a:ext>
            </a:extLst>
          </p:cNvPr>
          <p:cNvSpPr/>
          <p:nvPr/>
        </p:nvSpPr>
        <p:spPr>
          <a:xfrm>
            <a:off x="691109" y="4406061"/>
            <a:ext cx="13660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Advantage:</a:t>
            </a:r>
            <a:endParaRPr lang="zh-TW" altLang="en-US" dirty="0"/>
          </a:p>
        </p:txBody>
      </p:sp>
      <p:sp>
        <p:nvSpPr>
          <p:cNvPr id="8" name="Line 16">
            <a:extLst>
              <a:ext uri="{FF2B5EF4-FFF2-40B4-BE49-F238E27FC236}">
                <a16:creationId xmlns:a16="http://schemas.microsoft.com/office/drawing/2014/main" id="{4BFD4ABA-66E2-418F-8EE3-AB80E59B431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3396" y="3869523"/>
            <a:ext cx="643404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" name="Line 17">
            <a:extLst>
              <a:ext uri="{FF2B5EF4-FFF2-40B4-BE49-F238E27FC236}">
                <a16:creationId xmlns:a16="http://schemas.microsoft.com/office/drawing/2014/main" id="{F5022C88-E15C-4A58-82AF-A83DA7F14253}"/>
              </a:ext>
            </a:extLst>
          </p:cNvPr>
          <p:cNvSpPr>
            <a:spLocks noChangeShapeType="1"/>
          </p:cNvSpPr>
          <p:nvPr/>
        </p:nvSpPr>
        <p:spPr bwMode="auto">
          <a:xfrm>
            <a:off x="6335000" y="3366286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" name="Line 18">
            <a:extLst>
              <a:ext uri="{FF2B5EF4-FFF2-40B4-BE49-F238E27FC236}">
                <a16:creationId xmlns:a16="http://schemas.microsoft.com/office/drawing/2014/main" id="{092B3D90-CF10-45C5-A604-E943065BF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35000" y="3366286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" name="Line 20">
            <a:extLst>
              <a:ext uri="{FF2B5EF4-FFF2-40B4-BE49-F238E27FC236}">
                <a16:creationId xmlns:a16="http://schemas.microsoft.com/office/drawing/2014/main" id="{49CA262F-D116-49A5-A0E1-2164373CBF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35000" y="4301324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" name="Text Box 21">
            <a:extLst>
              <a:ext uri="{FF2B5EF4-FFF2-40B4-BE49-F238E27FC236}">
                <a16:creationId xmlns:a16="http://schemas.microsoft.com/office/drawing/2014/main" id="{9C1AA374-EB1E-4E4E-BF2E-ED15C746C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8238" y="3150386"/>
            <a:ext cx="208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3333FF"/>
                </a:solidFill>
              </a:rPr>
              <a:t>bilinear transform </a:t>
            </a:r>
          </a:p>
        </p:txBody>
      </p:sp>
      <p:sp>
        <p:nvSpPr>
          <p:cNvPr id="14" name="Text Box 22">
            <a:extLst>
              <a:ext uri="{FF2B5EF4-FFF2-40B4-BE49-F238E27FC236}">
                <a16:creationId xmlns:a16="http://schemas.microsoft.com/office/drawing/2014/main" id="{B3E611BB-1E4B-4CA5-A620-0D8167EBD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8238" y="3653624"/>
            <a:ext cx="208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3333FF"/>
                </a:solidFill>
              </a:rPr>
              <a:t>impulse invariant </a:t>
            </a:r>
          </a:p>
        </p:txBody>
      </p:sp>
      <p:sp>
        <p:nvSpPr>
          <p:cNvPr id="15" name="Text Box 23">
            <a:extLst>
              <a:ext uri="{FF2B5EF4-FFF2-40B4-BE49-F238E27FC236}">
                <a16:creationId xmlns:a16="http://schemas.microsoft.com/office/drawing/2014/main" id="{B8B5CA62-5C5F-4CA2-BD27-8CC3625EC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8238" y="4085424"/>
            <a:ext cx="208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3333FF"/>
                </a:solidFill>
              </a:rPr>
              <a:t>step invariant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210DB2A1-7A1F-4535-B522-E66E3933FA9C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31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5" name="文字方塊 5"/>
          <p:cNvSpPr txBox="1">
            <a:spLocks noChangeArrowheads="1"/>
          </p:cNvSpPr>
          <p:nvPr/>
        </p:nvSpPr>
        <p:spPr bwMode="auto">
          <a:xfrm>
            <a:off x="1059582" y="1197323"/>
            <a:ext cx="2286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 dirty="0">
                <a:solidFill>
                  <a:srgbClr val="FF0000"/>
                </a:solidFill>
              </a:rPr>
              <a:t>Ex : </a:t>
            </a:r>
            <a:r>
              <a:rPr lang="en-US" altLang="zh-TW" b="0" i="1" dirty="0">
                <a:solidFill>
                  <a:srgbClr val="FF0000"/>
                </a:solidFill>
              </a:rPr>
              <a:t>h</a:t>
            </a:r>
            <a:r>
              <a:rPr lang="en-US" altLang="zh-TW" b="0" dirty="0">
                <a:solidFill>
                  <a:srgbClr val="FF0000"/>
                </a:solidFill>
              </a:rPr>
              <a:t>[</a:t>
            </a:r>
            <a:r>
              <a:rPr lang="en-US" altLang="zh-TW" b="0" i="1" dirty="0">
                <a:solidFill>
                  <a:srgbClr val="FF0000"/>
                </a:solidFill>
              </a:rPr>
              <a:t>n</a:t>
            </a:r>
            <a:r>
              <a:rPr lang="en-US" altLang="zh-TW" b="0" dirty="0">
                <a:solidFill>
                  <a:srgbClr val="FF0000"/>
                </a:solidFill>
              </a:rPr>
              <a:t>] = (0.9)</a:t>
            </a:r>
            <a:r>
              <a:rPr lang="en-US" altLang="zh-TW" sz="2400" b="0" i="1" baseline="30000" dirty="0">
                <a:solidFill>
                  <a:srgbClr val="FF0000"/>
                </a:solidFill>
              </a:rPr>
              <a:t>n</a:t>
            </a:r>
            <a:r>
              <a:rPr lang="en-US" altLang="zh-TW" sz="2400" b="0" dirty="0">
                <a:solidFill>
                  <a:srgbClr val="FF0000"/>
                </a:solidFill>
              </a:rPr>
              <a:t> </a:t>
            </a:r>
            <a:endParaRPr lang="zh-TW" altLang="en-US" b="0" dirty="0">
              <a:solidFill>
                <a:srgbClr val="FF0000"/>
              </a:solidFill>
            </a:endParaRPr>
          </a:p>
        </p:txBody>
      </p:sp>
      <p:sp>
        <p:nvSpPr>
          <p:cNvPr id="6" name="文字方塊 7"/>
          <p:cNvSpPr txBox="1">
            <a:spLocks noChangeArrowheads="1"/>
          </p:cNvSpPr>
          <p:nvPr/>
        </p:nvSpPr>
        <p:spPr bwMode="auto">
          <a:xfrm>
            <a:off x="3059832" y="1268760"/>
            <a:ext cx="4357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 dirty="0">
                <a:solidFill>
                  <a:srgbClr val="FF0000"/>
                </a:solidFill>
              </a:rPr>
              <a:t>, </a:t>
            </a:r>
            <a:r>
              <a:rPr lang="en-US" altLang="zh-TW" b="0" dirty="0">
                <a:solidFill>
                  <a:srgbClr val="3333FF"/>
                </a:solidFill>
              </a:rPr>
              <a:t> </a:t>
            </a:r>
            <a:r>
              <a:rPr lang="en-US" altLang="zh-TW" b="0" dirty="0">
                <a:solidFill>
                  <a:srgbClr val="FF0000"/>
                </a:solidFill>
              </a:rPr>
              <a:t>for </a:t>
            </a:r>
            <a:r>
              <a:rPr lang="en-US" altLang="zh-TW" b="0" i="1" dirty="0">
                <a:solidFill>
                  <a:srgbClr val="FF0000"/>
                </a:solidFill>
              </a:rPr>
              <a:t>n</a:t>
            </a:r>
            <a:r>
              <a:rPr lang="en-US" altLang="zh-TW" b="0" dirty="0">
                <a:solidFill>
                  <a:srgbClr val="FF0000"/>
                </a:solidFill>
              </a:rPr>
              <a:t> </a:t>
            </a:r>
            <a:r>
              <a:rPr lang="en-US" altLang="zh-TW" b="0" dirty="0">
                <a:solidFill>
                  <a:srgbClr val="FF0000"/>
                </a:solidFill>
                <a:cs typeface="Times New Roman" panose="02020603050405020304" pitchFamily="18" charset="0"/>
              </a:rPr>
              <a:t>≧ </a:t>
            </a:r>
            <a:r>
              <a:rPr lang="en-US" altLang="zh-TW" b="0" dirty="0">
                <a:solidFill>
                  <a:srgbClr val="FF0000"/>
                </a:solidFill>
              </a:rPr>
              <a:t>0 ,    </a:t>
            </a:r>
            <a:r>
              <a:rPr lang="en-US" altLang="zh-TW" b="0" i="1" dirty="0">
                <a:solidFill>
                  <a:srgbClr val="FF0000"/>
                </a:solidFill>
              </a:rPr>
              <a:t>h</a:t>
            </a:r>
            <a:r>
              <a:rPr lang="en-US" altLang="zh-TW" b="0" dirty="0">
                <a:solidFill>
                  <a:srgbClr val="FF0000"/>
                </a:solidFill>
              </a:rPr>
              <a:t>[</a:t>
            </a:r>
            <a:r>
              <a:rPr lang="en-US" altLang="zh-TW" b="0" i="1" dirty="0">
                <a:solidFill>
                  <a:srgbClr val="FF0000"/>
                </a:solidFill>
              </a:rPr>
              <a:t>n</a:t>
            </a:r>
            <a:r>
              <a:rPr lang="en-US" altLang="zh-TW" b="0" dirty="0">
                <a:solidFill>
                  <a:srgbClr val="FF0000"/>
                </a:solidFill>
              </a:rPr>
              <a:t>] = 0 ,  otherwise </a:t>
            </a:r>
            <a:endParaRPr lang="zh-TW" altLang="en-US" b="0" dirty="0">
              <a:solidFill>
                <a:srgbClr val="FF0000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539552" y="632877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0" dirty="0"/>
              <a:t>An IIR Filter May Not be Hard to Implement</a:t>
            </a:r>
            <a:endParaRPr lang="zh-TW" altLang="en-US" b="0" dirty="0"/>
          </a:p>
        </p:txBody>
      </p:sp>
      <p:sp>
        <p:nvSpPr>
          <p:cNvPr id="3" name="矩形 2"/>
          <p:cNvSpPr/>
          <p:nvPr/>
        </p:nvSpPr>
        <p:spPr>
          <a:xfrm>
            <a:off x="1473374" y="1740247"/>
            <a:ext cx="30986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0" i="1" dirty="0">
                <a:solidFill>
                  <a:srgbClr val="FF0000"/>
                </a:solidFill>
              </a:rPr>
              <a:t>y</a:t>
            </a:r>
            <a:r>
              <a:rPr lang="en-US" altLang="zh-TW" b="0" dirty="0">
                <a:solidFill>
                  <a:srgbClr val="FF0000"/>
                </a:solidFill>
              </a:rPr>
              <a:t>[</a:t>
            </a:r>
            <a:r>
              <a:rPr lang="en-US" altLang="zh-TW" b="0" i="1" dirty="0">
                <a:solidFill>
                  <a:srgbClr val="FF0000"/>
                </a:solidFill>
              </a:rPr>
              <a:t>n</a:t>
            </a:r>
            <a:r>
              <a:rPr lang="en-US" altLang="zh-TW" b="0" dirty="0">
                <a:solidFill>
                  <a:srgbClr val="FF0000"/>
                </a:solidFill>
              </a:rPr>
              <a:t>] = </a:t>
            </a:r>
            <a:r>
              <a:rPr lang="en-US" altLang="zh-TW" b="0" i="1" dirty="0">
                <a:solidFill>
                  <a:srgbClr val="FF0000"/>
                </a:solidFill>
              </a:rPr>
              <a:t>x</a:t>
            </a:r>
            <a:r>
              <a:rPr lang="en-US" altLang="zh-TW" b="0" dirty="0">
                <a:solidFill>
                  <a:srgbClr val="FF0000"/>
                </a:solidFill>
              </a:rPr>
              <a:t>[</a:t>
            </a:r>
            <a:r>
              <a:rPr lang="en-US" altLang="zh-TW" b="0" i="1" dirty="0">
                <a:solidFill>
                  <a:srgbClr val="FF0000"/>
                </a:solidFill>
              </a:rPr>
              <a:t>n</a:t>
            </a:r>
            <a:r>
              <a:rPr lang="en-US" altLang="zh-TW" b="0" dirty="0">
                <a:solidFill>
                  <a:srgbClr val="FF0000"/>
                </a:solidFill>
              </a:rPr>
              <a:t>] * </a:t>
            </a:r>
            <a:r>
              <a:rPr lang="en-US" altLang="zh-TW" b="0" i="1" dirty="0">
                <a:solidFill>
                  <a:srgbClr val="FF0000"/>
                </a:solidFill>
              </a:rPr>
              <a:t>h</a:t>
            </a:r>
            <a:r>
              <a:rPr lang="en-US" altLang="zh-TW" b="0" dirty="0">
                <a:solidFill>
                  <a:srgbClr val="FF0000"/>
                </a:solidFill>
              </a:rPr>
              <a:t>[</a:t>
            </a:r>
            <a:r>
              <a:rPr lang="en-US" altLang="zh-TW" b="0" i="1" dirty="0">
                <a:solidFill>
                  <a:srgbClr val="FF0000"/>
                </a:solidFill>
              </a:rPr>
              <a:t>n</a:t>
            </a:r>
            <a:r>
              <a:rPr lang="en-US" altLang="zh-TW" b="0" dirty="0">
                <a:solidFill>
                  <a:srgbClr val="FF0000"/>
                </a:solidFill>
              </a:rPr>
              <a:t>]  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059582" y="2171570"/>
            <a:ext cx="1784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0" i="1" dirty="0"/>
              <a:t>Z</a:t>
            </a:r>
            <a:r>
              <a:rPr lang="en-US" altLang="zh-TW" b="0" dirty="0"/>
              <a:t> transform </a:t>
            </a:r>
            <a:endParaRPr lang="zh-TW" altLang="en-US" b="0" dirty="0"/>
          </a:p>
        </p:txBody>
      </p:sp>
    </p:spTree>
    <p:extLst>
      <p:ext uri="{BB962C8B-B14F-4D97-AF65-F5344CB8AC3E}">
        <p14:creationId xmlns:p14="http://schemas.microsoft.com/office/powerpoint/2010/main" val="4879474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E4ED8F-9F1D-4D63-A297-20F7CCF12E2A}" type="slidenum">
              <a:rPr lang="en-US" altLang="zh-TW" smtClean="0">
                <a:solidFill>
                  <a:srgbClr val="0000CC"/>
                </a:solidFill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zh-TW">
              <a:solidFill>
                <a:srgbClr val="0000CC"/>
              </a:solidFill>
            </a:endParaRPr>
          </a:p>
        </p:txBody>
      </p:sp>
      <p:sp>
        <p:nvSpPr>
          <p:cNvPr id="31747" name="投影片編號版面配置區 3"/>
          <p:cNvSpPr txBox="1">
            <a:spLocks noGrp="1"/>
          </p:cNvSpPr>
          <p:nvPr/>
        </p:nvSpPr>
        <p:spPr bwMode="auto">
          <a:xfrm>
            <a:off x="6732588" y="1889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E94AC1A-BD0B-4865-8631-44A01EEA69C4}" type="slidenum">
              <a:rPr lang="en-US" altLang="zh-TW">
                <a:solidFill>
                  <a:srgbClr val="0000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32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95288" y="549275"/>
            <a:ext cx="4751387" cy="406400"/>
          </a:xfrm>
          <a:prstGeom prst="rect">
            <a:avLst/>
          </a:prstGeom>
          <a:noFill/>
          <a:ln w="9525">
            <a:solidFill>
              <a:srgbClr val="9966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b="1">
                <a:solidFill>
                  <a:srgbClr val="0000FF"/>
                </a:solidFill>
              </a:rPr>
              <a:t>Method 1</a:t>
            </a:r>
            <a:r>
              <a:rPr lang="en-US" altLang="zh-TW">
                <a:solidFill>
                  <a:srgbClr val="0000FF"/>
                </a:solidFill>
              </a:rPr>
              <a:t>:  Impulse Invariance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539750" y="1052513"/>
            <a:ext cx="4391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/>
              <a:t>白話一點，就是直接做 </a:t>
            </a:r>
            <a:r>
              <a:rPr lang="en-US" altLang="zh-TW"/>
              <a:t>sampling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611188" y="1555750"/>
            <a:ext cx="19256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/>
              <a:t>analog filter </a:t>
            </a:r>
            <a:r>
              <a:rPr lang="en-US" altLang="zh-TW" i="1"/>
              <a:t>h</a:t>
            </a:r>
            <a:r>
              <a:rPr lang="en-US" altLang="zh-TW" i="1" baseline="-25000"/>
              <a:t>a</a:t>
            </a:r>
            <a:r>
              <a:rPr lang="en-US" altLang="zh-TW"/>
              <a:t>(</a:t>
            </a:r>
            <a:r>
              <a:rPr lang="en-US" altLang="zh-TW" i="1"/>
              <a:t>t</a:t>
            </a:r>
            <a:r>
              <a:rPr lang="en-US" altLang="zh-TW"/>
              <a:t>)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589338" y="1595438"/>
            <a:ext cx="2305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/>
              <a:t>digital filter </a:t>
            </a:r>
            <a:r>
              <a:rPr lang="en-US" altLang="zh-TW" i="1"/>
              <a:t>h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</a:t>
            </a:r>
          </a:p>
        </p:txBody>
      </p:sp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2484438" y="2276475"/>
          <a:ext cx="1562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94" name="Equation" r:id="rId3" imgW="1562100" imgH="355600" progId="Equation.DSMT4">
                  <p:embed/>
                </p:oleObj>
              </mc:Choice>
              <mc:Fallback>
                <p:oleObj name="Equation" r:id="rId3" imgW="1562100" imgH="355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276475"/>
                        <a:ext cx="1562100" cy="355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6633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827088" y="3716338"/>
            <a:ext cx="2665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Advantage :        Simple 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827088" y="4581525"/>
            <a:ext cx="388937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/>
              <a:t>Disadvantage :</a:t>
            </a:r>
            <a:r>
              <a:rPr lang="zh-TW" altLang="en-US" dirty="0"/>
              <a:t>    </a:t>
            </a:r>
            <a:r>
              <a:rPr lang="en-US" altLang="zh-TW" dirty="0"/>
              <a:t>(1)</a:t>
            </a:r>
            <a:r>
              <a:rPr lang="zh-TW" altLang="en-US" dirty="0"/>
              <a:t> </a:t>
            </a:r>
            <a:r>
              <a:rPr lang="en-US" altLang="zh-TW" dirty="0"/>
              <a:t>infinite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/>
              <a:t>                            </a:t>
            </a:r>
            <a:r>
              <a:rPr lang="en-US" altLang="zh-TW" dirty="0">
                <a:solidFill>
                  <a:srgbClr val="FF0000"/>
                </a:solidFill>
              </a:rPr>
              <a:t>(2)</a:t>
            </a:r>
          </a:p>
        </p:txBody>
      </p:sp>
      <p:pic>
        <p:nvPicPr>
          <p:cNvPr id="31755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125538"/>
            <a:ext cx="207962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6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3500438"/>
            <a:ext cx="2336800" cy="166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橢圓 2">
            <a:extLst>
              <a:ext uri="{FF2B5EF4-FFF2-40B4-BE49-F238E27FC236}">
                <a16:creationId xmlns:a16="http://schemas.microsoft.com/office/drawing/2014/main" id="{696FC308-0F31-4816-9E05-36AD228A1686}"/>
              </a:ext>
            </a:extLst>
          </p:cNvPr>
          <p:cNvSpPr/>
          <p:nvPr/>
        </p:nvSpPr>
        <p:spPr>
          <a:xfrm>
            <a:off x="7031081" y="1843429"/>
            <a:ext cx="119849" cy="118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AD0DEF53-4A5D-4FD2-9F24-B3CD757561D8}"/>
              </a:ext>
            </a:extLst>
          </p:cNvPr>
          <p:cNvSpPr/>
          <p:nvPr/>
        </p:nvSpPr>
        <p:spPr>
          <a:xfrm>
            <a:off x="7370981" y="1647462"/>
            <a:ext cx="119849" cy="118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69D58201-BA8F-4F8D-AA3A-AD66AE434A3D}"/>
              </a:ext>
            </a:extLst>
          </p:cNvPr>
          <p:cNvSpPr/>
          <p:nvPr/>
        </p:nvSpPr>
        <p:spPr>
          <a:xfrm>
            <a:off x="7692511" y="1641241"/>
            <a:ext cx="119849" cy="118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B740DAFF-3224-45E7-A745-A79BED8C4B51}"/>
              </a:ext>
            </a:extLst>
          </p:cNvPr>
          <p:cNvSpPr/>
          <p:nvPr/>
        </p:nvSpPr>
        <p:spPr>
          <a:xfrm>
            <a:off x="8019053" y="1827855"/>
            <a:ext cx="119849" cy="118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D41309F-658B-49A1-B12A-B60023CC2CFA}"/>
              </a:ext>
            </a:extLst>
          </p:cNvPr>
          <p:cNvSpPr txBox="1"/>
          <p:nvPr/>
        </p:nvSpPr>
        <p:spPr>
          <a:xfrm>
            <a:off x="6588125" y="1104955"/>
            <a:ext cx="64842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i="1" dirty="0"/>
              <a:t>h</a:t>
            </a:r>
            <a:r>
              <a:rPr lang="en-US" altLang="zh-TW" i="1" baseline="-25000" dirty="0"/>
              <a:t>a</a:t>
            </a:r>
            <a:r>
              <a:rPr lang="en-US" altLang="zh-TW" dirty="0"/>
              <a:t>(</a:t>
            </a:r>
            <a:r>
              <a:rPr lang="en-US" altLang="zh-TW" i="1" dirty="0"/>
              <a:t>t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2FB4B0D5-1069-4B80-AAFF-E93DEFF69E44}"/>
              </a:ext>
            </a:extLst>
          </p:cNvPr>
          <p:cNvSpPr txBox="1"/>
          <p:nvPr/>
        </p:nvSpPr>
        <p:spPr>
          <a:xfrm>
            <a:off x="7164288" y="5330795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i="1" dirty="0"/>
              <a:t>f</a:t>
            </a:r>
            <a:r>
              <a:rPr lang="en-US" altLang="zh-TW" i="1" baseline="-25000" dirty="0"/>
              <a:t>s</a:t>
            </a:r>
            <a:r>
              <a:rPr lang="en-US" altLang="zh-TW" dirty="0"/>
              <a:t> &lt; 2</a:t>
            </a:r>
            <a:r>
              <a:rPr lang="en-US" altLang="zh-TW" i="1" dirty="0"/>
              <a:t>B</a:t>
            </a:r>
            <a:endParaRPr lang="zh-TW" altLang="en-US" i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7F6BB0-81B3-4683-9AD7-3A127F1F87A3}" type="slidenum">
              <a:rPr lang="en-US" altLang="zh-TW" smtClean="0">
                <a:solidFill>
                  <a:srgbClr val="0000CC"/>
                </a:solidFill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zh-TW">
              <a:solidFill>
                <a:srgbClr val="0000CC"/>
              </a:solidFill>
            </a:endParaRPr>
          </a:p>
        </p:txBody>
      </p:sp>
      <p:sp>
        <p:nvSpPr>
          <p:cNvPr id="32771" name="投影片編號版面配置區 3"/>
          <p:cNvSpPr txBox="1">
            <a:spLocks noGrp="1"/>
          </p:cNvSpPr>
          <p:nvPr/>
        </p:nvSpPr>
        <p:spPr bwMode="auto">
          <a:xfrm>
            <a:off x="6732588" y="1889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DE99F98-8B09-454C-BE72-66625F6F6D16}" type="slidenum">
              <a:rPr lang="en-US" altLang="zh-TW">
                <a:solidFill>
                  <a:srgbClr val="0000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33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95288" y="477838"/>
            <a:ext cx="4751387" cy="406400"/>
          </a:xfrm>
          <a:prstGeom prst="rect">
            <a:avLst/>
          </a:prstGeom>
          <a:noFill/>
          <a:ln w="9525">
            <a:solidFill>
              <a:srgbClr val="9966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b="1">
                <a:solidFill>
                  <a:srgbClr val="0000FF"/>
                </a:solidFill>
              </a:rPr>
              <a:t>Method 2</a:t>
            </a:r>
            <a:r>
              <a:rPr lang="en-US" altLang="zh-TW">
                <a:solidFill>
                  <a:srgbClr val="0000FF"/>
                </a:solidFill>
              </a:rPr>
              <a:t>:  Step Invariance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39750" y="1054100"/>
            <a:ext cx="4608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/>
              <a:t>對 </a:t>
            </a:r>
            <a:r>
              <a:rPr lang="en-US" altLang="zh-TW"/>
              <a:t>step function </a:t>
            </a:r>
            <a:r>
              <a:rPr lang="zh-TW" altLang="en-US"/>
              <a:t>的 </a:t>
            </a:r>
            <a:r>
              <a:rPr lang="en-US" altLang="zh-TW"/>
              <a:t>response </a:t>
            </a:r>
            <a:r>
              <a:rPr lang="zh-TW" altLang="en-US"/>
              <a:t>作 </a:t>
            </a:r>
            <a:r>
              <a:rPr lang="en-US" altLang="zh-TW"/>
              <a:t>sampling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684213" y="1630363"/>
            <a:ext cx="19256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/>
              <a:t>analog filter </a:t>
            </a:r>
            <a:r>
              <a:rPr lang="en-US" altLang="zh-TW" i="1"/>
              <a:t>h</a:t>
            </a:r>
            <a:r>
              <a:rPr lang="en-US" altLang="zh-TW" i="1" baseline="-25000"/>
              <a:t>a</a:t>
            </a:r>
            <a:r>
              <a:rPr lang="en-US" altLang="zh-TW"/>
              <a:t>(</a:t>
            </a:r>
            <a:r>
              <a:rPr lang="en-US" altLang="zh-TW" i="1"/>
              <a:t>t</a:t>
            </a:r>
            <a:r>
              <a:rPr lang="en-US" altLang="zh-TW"/>
              <a:t>)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3924300" y="1630363"/>
            <a:ext cx="2305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/>
              <a:t>digital filter </a:t>
            </a:r>
            <a:r>
              <a:rPr lang="en-US" altLang="zh-TW" i="1"/>
              <a:t>h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55650" y="2565400"/>
            <a:ext cx="3455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step function (continuous form) </a:t>
            </a: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1114425" y="3789363"/>
            <a:ext cx="1944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V="1">
            <a:off x="3059113" y="32131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3059113" y="3213100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1906588" y="3429000"/>
            <a:ext cx="576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endParaRPr lang="en-US" altLang="zh-TW">
              <a:cs typeface="Times New Roman" panose="02020603050405020304" pitchFamily="18" charset="0"/>
            </a:endParaRP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3490913" y="2852738"/>
            <a:ext cx="576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endParaRPr lang="en-US" altLang="zh-TW">
              <a:cs typeface="Times New Roman" panose="02020603050405020304" pitchFamily="18" charset="0"/>
            </a:endParaRP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827088" y="4292600"/>
            <a:ext cx="3455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step function (discrete form) </a:t>
            </a:r>
          </a:p>
        </p:txBody>
      </p:sp>
      <p:sp>
        <p:nvSpPr>
          <p:cNvPr id="32783" name="Text Box 16"/>
          <p:cNvSpPr txBox="1">
            <a:spLocks noChangeArrowheads="1"/>
          </p:cNvSpPr>
          <p:nvPr/>
        </p:nvSpPr>
        <p:spPr bwMode="auto">
          <a:xfrm>
            <a:off x="2843213" y="3716338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i="1"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zh-TW">
                <a:cs typeface="Times New Roman" panose="02020603050405020304" pitchFamily="18" charset="0"/>
                <a:sym typeface="Symbol" panose="05050102010706020507" pitchFamily="18" charset="2"/>
              </a:rPr>
              <a:t> = 0</a:t>
            </a:r>
            <a:endParaRPr lang="en-US" altLang="zh-TW">
              <a:cs typeface="Times New Roman" panose="02020603050405020304" pitchFamily="18" charset="0"/>
            </a:endParaRPr>
          </a:p>
        </p:txBody>
      </p:sp>
      <p:sp>
        <p:nvSpPr>
          <p:cNvPr id="32784" name="Text Box 17"/>
          <p:cNvSpPr txBox="1">
            <a:spLocks noChangeArrowheads="1"/>
          </p:cNvSpPr>
          <p:nvPr/>
        </p:nvSpPr>
        <p:spPr bwMode="auto">
          <a:xfrm>
            <a:off x="1258888" y="3068638"/>
            <a:ext cx="792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i="1"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en-US" altLang="zh-TW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zh-TW" i="1"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zh-TW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altLang="zh-TW">
              <a:cs typeface="Times New Roman" panose="02020603050405020304" pitchFamily="18" charset="0"/>
            </a:endParaRPr>
          </a:p>
        </p:txBody>
      </p:sp>
      <p:sp>
        <p:nvSpPr>
          <p:cNvPr id="32785" name="Oval 20"/>
          <p:cNvSpPr>
            <a:spLocks noChangeArrowheads="1"/>
          </p:cNvSpPr>
          <p:nvPr/>
        </p:nvSpPr>
        <p:spPr bwMode="auto">
          <a:xfrm>
            <a:off x="1258888" y="5589588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/>
          </a:p>
        </p:txBody>
      </p:sp>
      <p:sp>
        <p:nvSpPr>
          <p:cNvPr id="32786" name="Oval 21"/>
          <p:cNvSpPr>
            <a:spLocks noChangeArrowheads="1"/>
          </p:cNvSpPr>
          <p:nvPr/>
        </p:nvSpPr>
        <p:spPr bwMode="auto">
          <a:xfrm>
            <a:off x="1690688" y="5589588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/>
          </a:p>
        </p:txBody>
      </p:sp>
      <p:sp>
        <p:nvSpPr>
          <p:cNvPr id="32787" name="Oval 22"/>
          <p:cNvSpPr>
            <a:spLocks noChangeArrowheads="1"/>
          </p:cNvSpPr>
          <p:nvPr/>
        </p:nvSpPr>
        <p:spPr bwMode="auto">
          <a:xfrm>
            <a:off x="2122488" y="5589588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/>
          </a:p>
        </p:txBody>
      </p:sp>
      <p:sp>
        <p:nvSpPr>
          <p:cNvPr id="32788" name="Oval 23"/>
          <p:cNvSpPr>
            <a:spLocks noChangeArrowheads="1"/>
          </p:cNvSpPr>
          <p:nvPr/>
        </p:nvSpPr>
        <p:spPr bwMode="auto">
          <a:xfrm>
            <a:off x="2555875" y="558958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/>
          </a:p>
        </p:txBody>
      </p:sp>
      <p:sp>
        <p:nvSpPr>
          <p:cNvPr id="32789" name="Oval 24"/>
          <p:cNvSpPr>
            <a:spLocks noChangeArrowheads="1"/>
          </p:cNvSpPr>
          <p:nvPr/>
        </p:nvSpPr>
        <p:spPr bwMode="auto">
          <a:xfrm>
            <a:off x="2986088" y="48688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/>
          </a:p>
        </p:txBody>
      </p:sp>
      <p:sp>
        <p:nvSpPr>
          <p:cNvPr id="32790" name="Line 25"/>
          <p:cNvSpPr>
            <a:spLocks noChangeShapeType="1"/>
          </p:cNvSpPr>
          <p:nvPr/>
        </p:nvSpPr>
        <p:spPr bwMode="auto">
          <a:xfrm flipV="1">
            <a:off x="3059113" y="50133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2791" name="Oval 26"/>
          <p:cNvSpPr>
            <a:spLocks noChangeArrowheads="1"/>
          </p:cNvSpPr>
          <p:nvPr/>
        </p:nvSpPr>
        <p:spPr bwMode="auto">
          <a:xfrm>
            <a:off x="3419475" y="486886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/>
          </a:p>
        </p:txBody>
      </p:sp>
      <p:sp>
        <p:nvSpPr>
          <p:cNvPr id="32792" name="Line 27"/>
          <p:cNvSpPr>
            <a:spLocks noChangeShapeType="1"/>
          </p:cNvSpPr>
          <p:nvPr/>
        </p:nvSpPr>
        <p:spPr bwMode="auto">
          <a:xfrm>
            <a:off x="971550" y="5661025"/>
            <a:ext cx="41767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2793" name="Line 28"/>
          <p:cNvSpPr>
            <a:spLocks noChangeShapeType="1"/>
          </p:cNvSpPr>
          <p:nvPr/>
        </p:nvSpPr>
        <p:spPr bwMode="auto">
          <a:xfrm flipV="1">
            <a:off x="3490913" y="50133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2794" name="Line 29"/>
          <p:cNvSpPr>
            <a:spLocks noChangeShapeType="1"/>
          </p:cNvSpPr>
          <p:nvPr/>
        </p:nvSpPr>
        <p:spPr bwMode="auto">
          <a:xfrm flipV="1">
            <a:off x="3922713" y="50133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2795" name="Oval 30"/>
          <p:cNvSpPr>
            <a:spLocks noChangeArrowheads="1"/>
          </p:cNvSpPr>
          <p:nvPr/>
        </p:nvSpPr>
        <p:spPr bwMode="auto">
          <a:xfrm>
            <a:off x="3851275" y="486886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/>
          </a:p>
        </p:txBody>
      </p:sp>
      <p:sp>
        <p:nvSpPr>
          <p:cNvPr id="32796" name="Text Box 31"/>
          <p:cNvSpPr txBox="1">
            <a:spLocks noChangeArrowheads="1"/>
          </p:cNvSpPr>
          <p:nvPr/>
        </p:nvSpPr>
        <p:spPr bwMode="auto">
          <a:xfrm>
            <a:off x="1330325" y="4652963"/>
            <a:ext cx="792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i="1"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en-US" altLang="zh-TW"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n-US" altLang="zh-TW" i="1"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zh-TW"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endParaRPr lang="en-US" altLang="zh-TW">
              <a:cs typeface="Times New Roman" panose="02020603050405020304" pitchFamily="18" charset="0"/>
            </a:endParaRPr>
          </a:p>
        </p:txBody>
      </p:sp>
      <p:sp>
        <p:nvSpPr>
          <p:cNvPr id="32797" name="Oval 32"/>
          <p:cNvSpPr>
            <a:spLocks noChangeArrowheads="1"/>
          </p:cNvSpPr>
          <p:nvPr/>
        </p:nvSpPr>
        <p:spPr bwMode="auto">
          <a:xfrm>
            <a:off x="4284663" y="48688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/>
          </a:p>
        </p:txBody>
      </p:sp>
      <p:sp>
        <p:nvSpPr>
          <p:cNvPr id="32798" name="Line 33"/>
          <p:cNvSpPr>
            <a:spLocks noChangeShapeType="1"/>
          </p:cNvSpPr>
          <p:nvPr/>
        </p:nvSpPr>
        <p:spPr bwMode="auto">
          <a:xfrm flipV="1">
            <a:off x="4356100" y="50133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2799" name="Line 34"/>
          <p:cNvSpPr>
            <a:spLocks noChangeShapeType="1"/>
          </p:cNvSpPr>
          <p:nvPr/>
        </p:nvSpPr>
        <p:spPr bwMode="auto">
          <a:xfrm flipV="1">
            <a:off x="4787900" y="50133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2800" name="Oval 35"/>
          <p:cNvSpPr>
            <a:spLocks noChangeArrowheads="1"/>
          </p:cNvSpPr>
          <p:nvPr/>
        </p:nvSpPr>
        <p:spPr bwMode="auto">
          <a:xfrm>
            <a:off x="4716463" y="48688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/>
          </a:p>
        </p:txBody>
      </p:sp>
      <p:sp>
        <p:nvSpPr>
          <p:cNvPr id="32801" name="Text Box 36"/>
          <p:cNvSpPr txBox="1">
            <a:spLocks noChangeArrowheads="1"/>
          </p:cNvSpPr>
          <p:nvPr/>
        </p:nvSpPr>
        <p:spPr bwMode="auto">
          <a:xfrm>
            <a:off x="2843213" y="5661025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i="1"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zh-TW">
                <a:cs typeface="Times New Roman" panose="02020603050405020304" pitchFamily="18" charset="0"/>
                <a:sym typeface="Symbol" panose="05050102010706020507" pitchFamily="18" charset="2"/>
              </a:rPr>
              <a:t>=0</a:t>
            </a:r>
            <a:endParaRPr lang="en-US" altLang="zh-TW">
              <a:cs typeface="Times New Roman" panose="02020603050405020304" pitchFamily="18" charset="0"/>
            </a:endParaRPr>
          </a:p>
        </p:txBody>
      </p:sp>
      <p:sp>
        <p:nvSpPr>
          <p:cNvPr id="32802" name="Text Box 37"/>
          <p:cNvSpPr txBox="1">
            <a:spLocks noChangeArrowheads="1"/>
          </p:cNvSpPr>
          <p:nvPr/>
        </p:nvSpPr>
        <p:spPr bwMode="auto">
          <a:xfrm>
            <a:off x="2854325" y="4559300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endParaRPr lang="en-US" altLang="zh-TW">
              <a:cs typeface="Times New Roman" panose="02020603050405020304" pitchFamily="18" charset="0"/>
            </a:endParaRPr>
          </a:p>
        </p:txBody>
      </p:sp>
      <p:sp>
        <p:nvSpPr>
          <p:cNvPr id="32803" name="Text Box 38"/>
          <p:cNvSpPr txBox="1">
            <a:spLocks noChangeArrowheads="1"/>
          </p:cNvSpPr>
          <p:nvPr/>
        </p:nvSpPr>
        <p:spPr bwMode="auto">
          <a:xfrm>
            <a:off x="3286125" y="4559300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endParaRPr lang="en-US" altLang="zh-TW">
              <a:cs typeface="Times New Roman" panose="02020603050405020304" pitchFamily="18" charset="0"/>
            </a:endParaRPr>
          </a:p>
        </p:txBody>
      </p:sp>
      <p:sp>
        <p:nvSpPr>
          <p:cNvPr id="32804" name="Text Box 39"/>
          <p:cNvSpPr txBox="1">
            <a:spLocks noChangeArrowheads="1"/>
          </p:cNvSpPr>
          <p:nvPr/>
        </p:nvSpPr>
        <p:spPr bwMode="auto">
          <a:xfrm>
            <a:off x="3740150" y="4548188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endParaRPr lang="en-US" altLang="zh-TW">
              <a:cs typeface="Times New Roman" panose="02020603050405020304" pitchFamily="18" charset="0"/>
            </a:endParaRPr>
          </a:p>
        </p:txBody>
      </p:sp>
      <p:sp>
        <p:nvSpPr>
          <p:cNvPr id="32805" name="Text Box 40"/>
          <p:cNvSpPr txBox="1">
            <a:spLocks noChangeArrowheads="1"/>
          </p:cNvSpPr>
          <p:nvPr/>
        </p:nvSpPr>
        <p:spPr bwMode="auto">
          <a:xfrm>
            <a:off x="4183063" y="4548188"/>
            <a:ext cx="576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endParaRPr lang="en-US" altLang="zh-TW">
              <a:cs typeface="Times New Roman" panose="02020603050405020304" pitchFamily="18" charset="0"/>
            </a:endParaRPr>
          </a:p>
        </p:txBody>
      </p:sp>
      <p:sp>
        <p:nvSpPr>
          <p:cNvPr id="32806" name="Text Box 41"/>
          <p:cNvSpPr txBox="1">
            <a:spLocks noChangeArrowheads="1"/>
          </p:cNvSpPr>
          <p:nvPr/>
        </p:nvSpPr>
        <p:spPr bwMode="auto">
          <a:xfrm>
            <a:off x="4616450" y="4548188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endParaRPr lang="en-US" altLang="zh-TW">
              <a:cs typeface="Times New Roman" panose="02020603050405020304" pitchFamily="18" charset="0"/>
            </a:endParaRPr>
          </a:p>
        </p:txBody>
      </p:sp>
      <p:sp>
        <p:nvSpPr>
          <p:cNvPr id="32807" name="Text Box 42"/>
          <p:cNvSpPr txBox="1">
            <a:spLocks noChangeArrowheads="1"/>
          </p:cNvSpPr>
          <p:nvPr/>
        </p:nvSpPr>
        <p:spPr bwMode="auto">
          <a:xfrm>
            <a:off x="1187450" y="5229225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endParaRPr lang="en-US" altLang="zh-TW">
              <a:cs typeface="Times New Roman" panose="02020603050405020304" pitchFamily="18" charset="0"/>
            </a:endParaRPr>
          </a:p>
        </p:txBody>
      </p:sp>
      <p:sp>
        <p:nvSpPr>
          <p:cNvPr id="32808" name="Text Box 43"/>
          <p:cNvSpPr txBox="1">
            <a:spLocks noChangeArrowheads="1"/>
          </p:cNvSpPr>
          <p:nvPr/>
        </p:nvSpPr>
        <p:spPr bwMode="auto">
          <a:xfrm>
            <a:off x="1619250" y="5229225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endParaRPr lang="en-US" altLang="zh-TW">
              <a:cs typeface="Times New Roman" panose="02020603050405020304" pitchFamily="18" charset="0"/>
            </a:endParaRPr>
          </a:p>
        </p:txBody>
      </p:sp>
      <p:sp>
        <p:nvSpPr>
          <p:cNvPr id="32809" name="Text Box 44"/>
          <p:cNvSpPr txBox="1">
            <a:spLocks noChangeArrowheads="1"/>
          </p:cNvSpPr>
          <p:nvPr/>
        </p:nvSpPr>
        <p:spPr bwMode="auto">
          <a:xfrm>
            <a:off x="2051050" y="5229225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endParaRPr lang="en-US" altLang="zh-TW">
              <a:cs typeface="Times New Roman" panose="02020603050405020304" pitchFamily="18" charset="0"/>
            </a:endParaRPr>
          </a:p>
        </p:txBody>
      </p:sp>
      <p:sp>
        <p:nvSpPr>
          <p:cNvPr id="32810" name="Text Box 45"/>
          <p:cNvSpPr txBox="1">
            <a:spLocks noChangeArrowheads="1"/>
          </p:cNvSpPr>
          <p:nvPr/>
        </p:nvSpPr>
        <p:spPr bwMode="auto">
          <a:xfrm>
            <a:off x="2482850" y="5229225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endParaRPr lang="en-US" altLang="zh-TW">
              <a:cs typeface="Times New Roman" panose="02020603050405020304" pitchFamily="18" charset="0"/>
            </a:endParaRPr>
          </a:p>
        </p:txBody>
      </p:sp>
      <p:sp>
        <p:nvSpPr>
          <p:cNvPr id="32811" name="Rectangle 46"/>
          <p:cNvSpPr>
            <a:spLocks noChangeArrowheads="1"/>
          </p:cNvSpPr>
          <p:nvPr/>
        </p:nvSpPr>
        <p:spPr bwMode="auto">
          <a:xfrm>
            <a:off x="5219700" y="2565400"/>
            <a:ext cx="3024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/>
              <a:t>Laplace transform of </a:t>
            </a:r>
            <a:r>
              <a:rPr lang="en-US" altLang="zh-TW" i="1">
                <a:sym typeface="Symbol" panose="05050102010706020507" pitchFamily="18" charset="2"/>
              </a:rPr>
              <a:t>u</a:t>
            </a:r>
            <a:r>
              <a:rPr lang="en-US" altLang="zh-TW">
                <a:sym typeface="Symbol" panose="05050102010706020507" pitchFamily="18" charset="2"/>
              </a:rPr>
              <a:t>(</a:t>
            </a:r>
            <a:r>
              <a:rPr lang="en-US" altLang="zh-TW" i="1">
                <a:sym typeface="Symbol" panose="05050102010706020507" pitchFamily="18" charset="2"/>
              </a:rPr>
              <a:t>t</a:t>
            </a:r>
            <a:r>
              <a:rPr lang="en-US" altLang="zh-TW">
                <a:sym typeface="Symbol" panose="05050102010706020507" pitchFamily="18" charset="2"/>
              </a:rPr>
              <a:t>):</a:t>
            </a:r>
          </a:p>
        </p:txBody>
      </p:sp>
      <p:graphicFrame>
        <p:nvGraphicFramePr>
          <p:cNvPr id="32812" name="Object 47"/>
          <p:cNvGraphicFramePr>
            <a:graphicFrameLocks noChangeAspect="1"/>
          </p:cNvGraphicFramePr>
          <p:nvPr/>
        </p:nvGraphicFramePr>
        <p:xfrm>
          <a:off x="6227763" y="2925763"/>
          <a:ext cx="177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28" name="Equation" r:id="rId3" imgW="177723" imgH="507780" progId="Equation.DSMT4">
                  <p:embed/>
                </p:oleObj>
              </mc:Choice>
              <mc:Fallback>
                <p:oleObj name="Equation" r:id="rId3" imgW="177723" imgH="50778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2925763"/>
                        <a:ext cx="177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13" name="Rectangle 48"/>
          <p:cNvSpPr>
            <a:spLocks noChangeArrowheads="1"/>
          </p:cNvSpPr>
          <p:nvPr/>
        </p:nvSpPr>
        <p:spPr bwMode="auto">
          <a:xfrm>
            <a:off x="5219700" y="3357563"/>
            <a:ext cx="3024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/>
              <a:t>Fourier transform of </a:t>
            </a:r>
            <a:r>
              <a:rPr lang="en-US" altLang="zh-TW" i="1">
                <a:sym typeface="Symbol" panose="05050102010706020507" pitchFamily="18" charset="2"/>
              </a:rPr>
              <a:t>u</a:t>
            </a:r>
            <a:r>
              <a:rPr lang="en-US" altLang="zh-TW">
                <a:sym typeface="Symbol" panose="05050102010706020507" pitchFamily="18" charset="2"/>
              </a:rPr>
              <a:t>(</a:t>
            </a:r>
            <a:r>
              <a:rPr lang="en-US" altLang="zh-TW" i="1">
                <a:sym typeface="Symbol" panose="05050102010706020507" pitchFamily="18" charset="2"/>
              </a:rPr>
              <a:t>t</a:t>
            </a:r>
            <a:r>
              <a:rPr lang="en-US" altLang="zh-TW">
                <a:sym typeface="Symbol" panose="05050102010706020507" pitchFamily="18" charset="2"/>
              </a:rPr>
              <a:t>):</a:t>
            </a:r>
          </a:p>
        </p:txBody>
      </p:sp>
      <p:graphicFrame>
        <p:nvGraphicFramePr>
          <p:cNvPr id="32814" name="Object 49"/>
          <p:cNvGraphicFramePr>
            <a:graphicFrameLocks noChangeAspect="1"/>
          </p:cNvGraphicFramePr>
          <p:nvPr/>
        </p:nvGraphicFramePr>
        <p:xfrm>
          <a:off x="6011863" y="3716338"/>
          <a:ext cx="6731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29" name="Equation" r:id="rId5" imgW="672808" imgH="558558" progId="Equation.DSMT4">
                  <p:embed/>
                </p:oleObj>
              </mc:Choice>
              <mc:Fallback>
                <p:oleObj name="Equation" r:id="rId5" imgW="672808" imgH="558558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3716338"/>
                        <a:ext cx="6731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15" name="Rectangle 50"/>
          <p:cNvSpPr>
            <a:spLocks noChangeArrowheads="1"/>
          </p:cNvSpPr>
          <p:nvPr/>
        </p:nvSpPr>
        <p:spPr bwMode="auto">
          <a:xfrm>
            <a:off x="5364163" y="4724400"/>
            <a:ext cx="3024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i="1"/>
              <a:t>Z</a:t>
            </a:r>
            <a:r>
              <a:rPr lang="en-US" altLang="zh-TW"/>
              <a:t> transform of </a:t>
            </a:r>
            <a:r>
              <a:rPr lang="en-US" altLang="zh-TW" i="1">
                <a:sym typeface="Symbol" panose="05050102010706020507" pitchFamily="18" charset="2"/>
              </a:rPr>
              <a:t>u</a:t>
            </a:r>
            <a:r>
              <a:rPr lang="en-US" altLang="zh-TW">
                <a:sym typeface="Symbol" panose="05050102010706020507" pitchFamily="18" charset="2"/>
              </a:rPr>
              <a:t>[</a:t>
            </a:r>
            <a:r>
              <a:rPr lang="en-US" altLang="zh-TW" i="1">
                <a:sym typeface="Symbol" panose="05050102010706020507" pitchFamily="18" charset="2"/>
              </a:rPr>
              <a:t>n</a:t>
            </a:r>
            <a:r>
              <a:rPr lang="en-US" altLang="zh-TW">
                <a:sym typeface="Symbol" panose="05050102010706020507" pitchFamily="18" charset="2"/>
              </a:rPr>
              <a:t>]:</a:t>
            </a:r>
          </a:p>
        </p:txBody>
      </p:sp>
      <p:graphicFrame>
        <p:nvGraphicFramePr>
          <p:cNvPr id="32816" name="Object 51"/>
          <p:cNvGraphicFramePr>
            <a:graphicFrameLocks noChangeAspect="1"/>
          </p:cNvGraphicFramePr>
          <p:nvPr/>
        </p:nvGraphicFramePr>
        <p:xfrm>
          <a:off x="6051550" y="5138738"/>
          <a:ext cx="6731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30" name="Equation" r:id="rId7" imgW="672808" imgH="545863" progId="Equation.DSMT4">
                  <p:embed/>
                </p:oleObj>
              </mc:Choice>
              <mc:Fallback>
                <p:oleObj name="Equation" r:id="rId7" imgW="672808" imgH="545863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1550" y="5138738"/>
                        <a:ext cx="6731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FDD3975-77AF-444C-BA4F-873F61C5F3FA}" type="slidenum">
              <a:rPr lang="en-US" altLang="zh-TW" smtClean="0">
                <a:solidFill>
                  <a:srgbClr val="0000CC"/>
                </a:solidFill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zh-TW">
              <a:solidFill>
                <a:srgbClr val="0000CC"/>
              </a:solidFill>
            </a:endParaRPr>
          </a:p>
        </p:txBody>
      </p:sp>
      <p:sp>
        <p:nvSpPr>
          <p:cNvPr id="33795" name="投影片編號版面配置區 3"/>
          <p:cNvSpPr txBox="1">
            <a:spLocks noGrp="1"/>
          </p:cNvSpPr>
          <p:nvPr/>
        </p:nvSpPr>
        <p:spPr bwMode="auto">
          <a:xfrm>
            <a:off x="6732588" y="1889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24E408A-7676-485D-B3B2-8EC9E1D31847}" type="slidenum">
              <a:rPr lang="en-US" altLang="zh-TW">
                <a:solidFill>
                  <a:srgbClr val="0000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34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539750" y="620713"/>
            <a:ext cx="52562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solidFill>
                  <a:srgbClr val="0000FF"/>
                </a:solidFill>
              </a:rPr>
              <a:t>Step 1</a:t>
            </a:r>
            <a:r>
              <a:rPr lang="en-US" altLang="zh-TW"/>
              <a:t>  Calculate the convolution of </a:t>
            </a:r>
            <a:r>
              <a:rPr lang="en-US" altLang="zh-TW" i="1"/>
              <a:t>h</a:t>
            </a:r>
            <a:r>
              <a:rPr lang="en-US" altLang="zh-TW" i="1" baseline="-25000"/>
              <a:t>a</a:t>
            </a:r>
            <a:r>
              <a:rPr lang="en-US" altLang="zh-TW"/>
              <a:t>(</a:t>
            </a:r>
            <a:r>
              <a:rPr lang="en-US" altLang="zh-TW" i="1"/>
              <a:t>t</a:t>
            </a:r>
            <a:r>
              <a:rPr lang="en-US" altLang="zh-TW"/>
              <a:t>) and </a:t>
            </a:r>
            <a:r>
              <a:rPr lang="en-US" altLang="zh-TW" i="1"/>
              <a:t>u</a:t>
            </a:r>
            <a:r>
              <a:rPr lang="en-US" altLang="zh-TW"/>
              <a:t>(</a:t>
            </a:r>
            <a:r>
              <a:rPr lang="en-US" altLang="zh-TW" i="1"/>
              <a:t>t</a:t>
            </a:r>
            <a:r>
              <a:rPr lang="en-US" altLang="zh-TW"/>
              <a:t>)  </a:t>
            </a:r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1403350" y="1052513"/>
          <a:ext cx="58039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75" name="Equation" r:id="rId3" imgW="5803900" imgH="508000" progId="Equation.DSMT4">
                  <p:embed/>
                </p:oleObj>
              </mc:Choice>
              <mc:Fallback>
                <p:oleObj name="Equation" r:id="rId3" imgW="5803900" imgH="508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052513"/>
                        <a:ext cx="58039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4284663" y="1628775"/>
            <a:ext cx="3025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(</a:t>
            </a:r>
            <a:r>
              <a:rPr lang="zh-TW" altLang="en-US"/>
              <a:t>其實就是對 </a:t>
            </a:r>
            <a:r>
              <a:rPr lang="en-US" altLang="zh-TW" i="1"/>
              <a:t>h</a:t>
            </a:r>
            <a:r>
              <a:rPr lang="en-US" altLang="zh-TW" i="1" baseline="-25000"/>
              <a:t>a</a:t>
            </a:r>
            <a:r>
              <a:rPr lang="en-US" altLang="zh-TW"/>
              <a:t>(</a:t>
            </a:r>
            <a:r>
              <a:rPr lang="en-US" altLang="zh-TW" i="1"/>
              <a:t>t</a:t>
            </a:r>
            <a:r>
              <a:rPr lang="en-US" altLang="zh-TW"/>
              <a:t>) </a:t>
            </a:r>
            <a:r>
              <a:rPr lang="zh-TW" altLang="en-US"/>
              <a:t>做積分</a:t>
            </a:r>
            <a:r>
              <a:rPr lang="en-US" altLang="zh-TW"/>
              <a:t>)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539750" y="3068638"/>
            <a:ext cx="52562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solidFill>
                  <a:srgbClr val="0000FF"/>
                </a:solidFill>
              </a:rPr>
              <a:t>Step 2</a:t>
            </a:r>
            <a:r>
              <a:rPr lang="en-US" altLang="zh-TW"/>
              <a:t>  Perform sampling for </a:t>
            </a:r>
            <a:r>
              <a:rPr lang="en-US" altLang="zh-TW" i="1"/>
              <a:t>h</a:t>
            </a:r>
            <a:r>
              <a:rPr lang="en-US" altLang="zh-TW" i="1" baseline="-25000"/>
              <a:t>a</a:t>
            </a:r>
            <a:r>
              <a:rPr lang="en-US" altLang="zh-TW" baseline="-25000"/>
              <a:t>,</a:t>
            </a:r>
            <a:r>
              <a:rPr lang="en-US" altLang="zh-TW" i="1" baseline="-25000"/>
              <a:t>u</a:t>
            </a:r>
            <a:r>
              <a:rPr lang="en-US" altLang="zh-TW"/>
              <a:t>(</a:t>
            </a:r>
            <a:r>
              <a:rPr lang="en-US" altLang="zh-TW" i="1"/>
              <a:t>t</a:t>
            </a:r>
            <a:r>
              <a:rPr lang="en-US" altLang="zh-TW"/>
              <a:t>)   </a:t>
            </a:r>
          </a:p>
        </p:txBody>
      </p:sp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1476375" y="3573463"/>
          <a:ext cx="1778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76" name="Equation" r:id="rId5" imgW="1778000" imgH="368300" progId="Equation.DSMT4">
                  <p:embed/>
                </p:oleObj>
              </mc:Choice>
              <mc:Fallback>
                <p:oleObj name="Equation" r:id="rId5" imgW="1778000" imgH="3683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573463"/>
                        <a:ext cx="17780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611188" y="4005263"/>
            <a:ext cx="5832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solidFill>
                  <a:srgbClr val="0000FF"/>
                </a:solidFill>
              </a:rPr>
              <a:t>Step 3</a:t>
            </a:r>
            <a:r>
              <a:rPr lang="en-US" altLang="zh-TW"/>
              <a:t> Calculate </a:t>
            </a:r>
            <a:r>
              <a:rPr lang="en-US" altLang="zh-TW" i="1"/>
              <a:t>h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 from </a:t>
            </a:r>
          </a:p>
        </p:txBody>
      </p:sp>
      <p:graphicFrame>
        <p:nvGraphicFramePr>
          <p:cNvPr id="33802" name="Object 10"/>
          <p:cNvGraphicFramePr>
            <a:graphicFrameLocks noChangeAspect="1"/>
          </p:cNvGraphicFramePr>
          <p:nvPr/>
        </p:nvGraphicFramePr>
        <p:xfrm>
          <a:off x="2627313" y="4725988"/>
          <a:ext cx="1930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77" name="Equation" r:id="rId7" imgW="1930400" imgH="355600" progId="Equation.DSMT4">
                  <p:embed/>
                </p:oleObj>
              </mc:Choice>
              <mc:Fallback>
                <p:oleObj name="Equation" r:id="rId7" imgW="1930400" imgH="355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4725988"/>
                        <a:ext cx="19304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042988" y="4652963"/>
            <a:ext cx="1374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/>
              <a:t>Note: Since</a:t>
            </a:r>
          </a:p>
        </p:txBody>
      </p:sp>
      <p:graphicFrame>
        <p:nvGraphicFramePr>
          <p:cNvPr id="33804" name="Object 12"/>
          <p:cNvGraphicFramePr>
            <a:graphicFrameLocks noChangeAspect="1"/>
          </p:cNvGraphicFramePr>
          <p:nvPr/>
        </p:nvGraphicFramePr>
        <p:xfrm>
          <a:off x="5003800" y="4654550"/>
          <a:ext cx="21971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78" name="Equation" r:id="rId9" imgW="2197100" imgH="546100" progId="Equation.DSMT4">
                  <p:embed/>
                </p:oleObj>
              </mc:Choice>
              <mc:Fallback>
                <p:oleObj name="Equation" r:id="rId9" imgW="2197100" imgH="5461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4654550"/>
                        <a:ext cx="21971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5" name="Object 13"/>
          <p:cNvGraphicFramePr>
            <a:graphicFrameLocks noChangeAspect="1"/>
          </p:cNvGraphicFramePr>
          <p:nvPr/>
        </p:nvGraphicFramePr>
        <p:xfrm>
          <a:off x="5003800" y="5229225"/>
          <a:ext cx="2362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79" name="Equation" r:id="rId11" imgW="2362200" imgH="431800" progId="Equation.DSMT4">
                  <p:embed/>
                </p:oleObj>
              </mc:Choice>
              <mc:Fallback>
                <p:oleObj name="Equation" r:id="rId11" imgW="2362200" imgH="431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5229225"/>
                        <a:ext cx="23622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6" name="Object 14"/>
          <p:cNvGraphicFramePr>
            <a:graphicFrameLocks noChangeAspect="1"/>
          </p:cNvGraphicFramePr>
          <p:nvPr/>
        </p:nvGraphicFramePr>
        <p:xfrm>
          <a:off x="2771775" y="5734050"/>
          <a:ext cx="2362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80" name="Equation" r:id="rId13" imgW="2362200" imgH="355600" progId="Equation.DSMT4">
                  <p:embed/>
                </p:oleObj>
              </mc:Choice>
              <mc:Fallback>
                <p:oleObj name="Equation" r:id="rId13" imgW="2362200" imgH="355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5734050"/>
                        <a:ext cx="23622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1908175" y="5661025"/>
            <a:ext cx="409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/>
              <a:t>so</a:t>
            </a:r>
          </a:p>
        </p:txBody>
      </p:sp>
      <p:graphicFrame>
        <p:nvGraphicFramePr>
          <p:cNvPr id="33808" name="Object 16"/>
          <p:cNvGraphicFramePr>
            <a:graphicFrameLocks noChangeAspect="1"/>
          </p:cNvGraphicFramePr>
          <p:nvPr/>
        </p:nvGraphicFramePr>
        <p:xfrm>
          <a:off x="3635375" y="4005263"/>
          <a:ext cx="2362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81" name="Equation" r:id="rId15" imgW="2362200" imgH="355600" progId="Equation.DSMT4">
                  <p:embed/>
                </p:oleObj>
              </mc:Choice>
              <mc:Fallback>
                <p:oleObj name="Equation" r:id="rId15" imgW="2362200" imgH="355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4005263"/>
                        <a:ext cx="23622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9" name="Object 18"/>
          <p:cNvGraphicFramePr>
            <a:graphicFrameLocks noChangeAspect="1"/>
          </p:cNvGraphicFramePr>
          <p:nvPr/>
        </p:nvGraphicFramePr>
        <p:xfrm>
          <a:off x="1403350" y="1700213"/>
          <a:ext cx="170815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82" name="Equation" r:id="rId17" imgW="1104900" imgH="419100" progId="Equation.DSMT4">
                  <p:embed/>
                </p:oleObj>
              </mc:Choice>
              <mc:Fallback>
                <p:oleObj name="Equation" r:id="rId17" imgW="1104900" imgH="4191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700213"/>
                        <a:ext cx="1708150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810" name="Picture 19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133600"/>
            <a:ext cx="2579688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544AE9-4CA7-4F04-B822-1ABC10A455A1}" type="slidenum">
              <a:rPr lang="en-US" altLang="zh-TW" smtClean="0">
                <a:solidFill>
                  <a:srgbClr val="0000CC"/>
                </a:solidFill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zh-TW">
              <a:solidFill>
                <a:srgbClr val="0000CC"/>
              </a:solidFill>
            </a:endParaRPr>
          </a:p>
        </p:txBody>
      </p:sp>
      <p:sp>
        <p:nvSpPr>
          <p:cNvPr id="34819" name="投影片編號版面配置區 3"/>
          <p:cNvSpPr txBox="1">
            <a:spLocks noGrp="1"/>
          </p:cNvSpPr>
          <p:nvPr/>
        </p:nvSpPr>
        <p:spPr bwMode="auto">
          <a:xfrm>
            <a:off x="6732588" y="1889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A3E718B-774E-4342-B285-494448BA515D}" type="slidenum">
              <a:rPr lang="en-US" altLang="zh-TW">
                <a:solidFill>
                  <a:srgbClr val="0000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35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539750" y="549275"/>
            <a:ext cx="446405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Advantage of the step invariance method: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＊</a:t>
            </a:r>
            <a:r>
              <a:rPr lang="zh-TW" altLang="en-US">
                <a:solidFill>
                  <a:srgbClr val="FF0000"/>
                </a:solidFill>
              </a:rPr>
              <a:t>主要 </a:t>
            </a:r>
            <a:r>
              <a:rPr lang="en-US" altLang="zh-TW">
                <a:solidFill>
                  <a:srgbClr val="FF0000"/>
                </a:solidFill>
              </a:rPr>
              <a:t>Advantage: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539750" y="1989138"/>
            <a:ext cx="5184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Disadvantage of the step invariance method: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971550" y="2492375"/>
            <a:ext cx="3600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/>
              <a:t>較為間接，設計上稍微複雜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490CD4-8B95-498F-9483-3265F6A593FF}" type="slidenum">
              <a:rPr lang="en-US" altLang="zh-TW" smtClean="0">
                <a:solidFill>
                  <a:srgbClr val="0000CC"/>
                </a:solidFill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zh-TW">
              <a:solidFill>
                <a:srgbClr val="0000CC"/>
              </a:solidFill>
            </a:endParaRPr>
          </a:p>
        </p:txBody>
      </p:sp>
      <p:sp>
        <p:nvSpPr>
          <p:cNvPr id="35843" name="投影片編號版面配置區 3"/>
          <p:cNvSpPr txBox="1">
            <a:spLocks noGrp="1"/>
          </p:cNvSpPr>
          <p:nvPr/>
        </p:nvSpPr>
        <p:spPr bwMode="auto">
          <a:xfrm>
            <a:off x="6732588" y="1889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C7E930F-6F84-4DE9-A046-CA63F14DFB70}" type="slidenum">
              <a:rPr lang="en-US" altLang="zh-TW">
                <a:solidFill>
                  <a:srgbClr val="0000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36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539750" y="549275"/>
            <a:ext cx="4751388" cy="406400"/>
          </a:xfrm>
          <a:prstGeom prst="rect">
            <a:avLst/>
          </a:prstGeom>
          <a:noFill/>
          <a:ln w="9525">
            <a:solidFill>
              <a:srgbClr val="9966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b="1">
                <a:solidFill>
                  <a:srgbClr val="0000FF"/>
                </a:solidFill>
              </a:rPr>
              <a:t>Method 3</a:t>
            </a:r>
            <a:r>
              <a:rPr lang="en-US" altLang="zh-TW">
                <a:solidFill>
                  <a:srgbClr val="0000FF"/>
                </a:solidFill>
              </a:rPr>
              <a:t>:  Bilinear Transform </a:t>
            </a:r>
          </a:p>
        </p:txBody>
      </p:sp>
      <p:sp>
        <p:nvSpPr>
          <p:cNvPr id="35845" name="Text Box 6"/>
          <p:cNvSpPr txBox="1">
            <a:spLocks noChangeArrowheads="1"/>
          </p:cNvSpPr>
          <p:nvPr/>
        </p:nvSpPr>
        <p:spPr bwMode="auto">
          <a:xfrm>
            <a:off x="539750" y="1124744"/>
            <a:ext cx="8136706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/>
              <a:t>Suppose that we have known an analog filter </a:t>
            </a:r>
            <a:r>
              <a:rPr lang="en-US" altLang="zh-TW" i="1" dirty="0"/>
              <a:t>h</a:t>
            </a:r>
            <a:r>
              <a:rPr lang="en-US" altLang="zh-TW" i="1" baseline="-25000" dirty="0"/>
              <a:t>a</a:t>
            </a:r>
            <a:r>
              <a:rPr lang="en-US" altLang="zh-TW" dirty="0"/>
              <a:t>(</a:t>
            </a:r>
            <a:r>
              <a:rPr lang="en-US" altLang="zh-TW" i="1" dirty="0"/>
              <a:t>t</a:t>
            </a:r>
            <a:r>
              <a:rPr lang="en-US" altLang="zh-TW" dirty="0"/>
              <a:t>) whose frequency response is </a:t>
            </a:r>
            <a:r>
              <a:rPr lang="en-US" altLang="zh-TW" i="1" dirty="0"/>
              <a:t>H</a:t>
            </a:r>
            <a:r>
              <a:rPr lang="en-US" altLang="zh-TW" i="1" baseline="-25000" dirty="0"/>
              <a:t>a</a:t>
            </a:r>
            <a:r>
              <a:rPr lang="en-US" altLang="zh-TW" dirty="0"/>
              <a:t>(</a:t>
            </a:r>
            <a:r>
              <a:rPr lang="en-US" altLang="zh-TW" i="1" dirty="0"/>
              <a:t>f</a:t>
            </a:r>
            <a:r>
              <a:rPr lang="en-US" altLang="zh-TW" dirty="0"/>
              <a:t>).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/>
              <a:t>To design the digital filter </a:t>
            </a:r>
            <a:r>
              <a:rPr lang="en-US" altLang="zh-TW" i="1" dirty="0"/>
              <a:t>h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 with the frequency response </a:t>
            </a:r>
            <a:r>
              <a:rPr lang="en-US" altLang="zh-TW" i="1" dirty="0"/>
              <a:t>H</a:t>
            </a:r>
            <a:r>
              <a:rPr lang="en-US" altLang="zh-TW" dirty="0"/>
              <a:t>(</a:t>
            </a:r>
            <a:r>
              <a:rPr lang="en-US" altLang="zh-TW" i="1" dirty="0"/>
              <a:t>f</a:t>
            </a:r>
            <a:r>
              <a:rPr lang="en-US" altLang="zh-TW" dirty="0"/>
              <a:t>), </a:t>
            </a:r>
          </a:p>
        </p:txBody>
      </p:sp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4283075" y="2421732"/>
            <a:ext cx="3097213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i="1" dirty="0">
                <a:solidFill>
                  <a:srgbClr val="0000FF"/>
                </a:solidFill>
              </a:rPr>
              <a:t>f</a:t>
            </a:r>
            <a:r>
              <a:rPr lang="en-US" altLang="zh-TW" i="1" baseline="-25000" dirty="0">
                <a:solidFill>
                  <a:srgbClr val="0000FF"/>
                </a:solidFill>
              </a:rPr>
              <a:t>old</a:t>
            </a:r>
            <a:r>
              <a:rPr lang="en-US" altLang="zh-TW" dirty="0">
                <a:solidFill>
                  <a:srgbClr val="0000FF"/>
                </a:solidFill>
              </a:rPr>
              <a:t> </a:t>
            </a:r>
            <a:r>
              <a:rPr lang="en-US" altLang="zh-TW" dirty="0">
                <a:solidFill>
                  <a:srgbClr val="0000FF"/>
                </a:solidFill>
                <a:sym typeface="Symbol" panose="05050102010706020507" pitchFamily="18" charset="2"/>
              </a:rPr>
              <a:t> (, )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i="1" dirty="0" err="1">
                <a:solidFill>
                  <a:srgbClr val="0000FF"/>
                </a:solidFill>
              </a:rPr>
              <a:t>f</a:t>
            </a:r>
            <a:r>
              <a:rPr lang="en-US" altLang="zh-TW" i="1" baseline="-25000" dirty="0" err="1">
                <a:solidFill>
                  <a:srgbClr val="0000FF"/>
                </a:solidFill>
              </a:rPr>
              <a:t>new</a:t>
            </a:r>
            <a:r>
              <a:rPr lang="en-US" altLang="zh-TW" dirty="0">
                <a:solidFill>
                  <a:srgbClr val="0000FF"/>
                </a:solidFill>
              </a:rPr>
              <a:t> </a:t>
            </a:r>
            <a:r>
              <a:rPr lang="en-US" altLang="zh-TW" dirty="0">
                <a:solidFill>
                  <a:srgbClr val="0000FF"/>
                </a:solidFill>
                <a:sym typeface="Symbol" panose="05050102010706020507" pitchFamily="18" charset="2"/>
              </a:rPr>
              <a:t> (</a:t>
            </a:r>
            <a:r>
              <a:rPr lang="en-US" altLang="zh-TW" i="1" dirty="0">
                <a:solidFill>
                  <a:srgbClr val="0000FF"/>
                </a:solidFill>
                <a:sym typeface="Symbol" panose="05050102010706020507" pitchFamily="18" charset="2"/>
              </a:rPr>
              <a:t>f</a:t>
            </a:r>
            <a:r>
              <a:rPr lang="en-US" altLang="zh-TW" i="1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s</a:t>
            </a:r>
            <a:r>
              <a:rPr lang="en-US" altLang="zh-TW" dirty="0">
                <a:solidFill>
                  <a:srgbClr val="0000FF"/>
                </a:solidFill>
                <a:sym typeface="Symbol" panose="05050102010706020507" pitchFamily="18" charset="2"/>
              </a:rPr>
              <a:t>/2,  </a:t>
            </a:r>
            <a:r>
              <a:rPr lang="en-US" altLang="zh-TW" i="1" dirty="0">
                <a:solidFill>
                  <a:srgbClr val="0000FF"/>
                </a:solidFill>
                <a:sym typeface="Symbol" panose="05050102010706020507" pitchFamily="18" charset="2"/>
              </a:rPr>
              <a:t>f</a:t>
            </a:r>
            <a:r>
              <a:rPr lang="en-US" altLang="zh-TW" i="1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s</a:t>
            </a:r>
            <a:r>
              <a:rPr lang="en-US" altLang="zh-TW" dirty="0">
                <a:solidFill>
                  <a:srgbClr val="0000FF"/>
                </a:solidFill>
                <a:sym typeface="Symbol" panose="05050102010706020507" pitchFamily="18" charset="2"/>
              </a:rPr>
              <a:t>/2)</a:t>
            </a:r>
          </a:p>
        </p:txBody>
      </p:sp>
      <p:sp>
        <p:nvSpPr>
          <p:cNvPr id="35847" name="Text Box 8"/>
          <p:cNvSpPr txBox="1">
            <a:spLocks noChangeArrowheads="1"/>
          </p:cNvSpPr>
          <p:nvPr/>
        </p:nvSpPr>
        <p:spPr bwMode="auto">
          <a:xfrm>
            <a:off x="611188" y="3933032"/>
            <a:ext cx="7920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>
                <a:sym typeface="Symbol" panose="05050102010706020507" pitchFamily="18" charset="2"/>
              </a:rPr>
              <a:t> </a:t>
            </a:r>
            <a:r>
              <a:rPr lang="en-US" altLang="zh-TW" dirty="0"/>
              <a:t>The relation between </a:t>
            </a:r>
            <a:r>
              <a:rPr lang="en-US" altLang="zh-TW" i="1" dirty="0" err="1"/>
              <a:t>f</a:t>
            </a:r>
            <a:r>
              <a:rPr lang="en-US" altLang="zh-TW" i="1" baseline="-25000" dirty="0" err="1"/>
              <a:t>new</a:t>
            </a:r>
            <a:r>
              <a:rPr lang="en-US" altLang="zh-TW" dirty="0"/>
              <a:t> and </a:t>
            </a:r>
            <a:r>
              <a:rPr lang="en-US" altLang="zh-TW" i="1" dirty="0"/>
              <a:t>f</a:t>
            </a:r>
            <a:r>
              <a:rPr lang="en-US" altLang="zh-TW" i="1" baseline="-25000" dirty="0"/>
              <a:t>old</a:t>
            </a:r>
            <a:r>
              <a:rPr lang="en-US" altLang="zh-TW" dirty="0"/>
              <a:t> is determined by the mapping function </a:t>
            </a:r>
          </a:p>
        </p:txBody>
      </p:sp>
      <p:graphicFrame>
        <p:nvGraphicFramePr>
          <p:cNvPr id="3584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995603"/>
              </p:ext>
            </p:extLst>
          </p:nvPr>
        </p:nvGraphicFramePr>
        <p:xfrm>
          <a:off x="1835150" y="4653757"/>
          <a:ext cx="1193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70" name="Equation" r:id="rId3" imgW="1193800" imgH="647700" progId="Equation.DSMT4">
                  <p:embed/>
                </p:oleObj>
              </mc:Choice>
              <mc:Fallback>
                <p:oleObj name="Equation" r:id="rId3" imgW="1193800" imgH="647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653757"/>
                        <a:ext cx="1193800" cy="6477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6633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6503715"/>
              </p:ext>
            </p:extLst>
          </p:nvPr>
        </p:nvGraphicFramePr>
        <p:xfrm>
          <a:off x="1619250" y="2493169"/>
          <a:ext cx="202565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71" name="Equation" r:id="rId5" imgW="2032000" imgH="381000" progId="Equation.DSMT4">
                  <p:embed/>
                </p:oleObj>
              </mc:Choice>
              <mc:Fallback>
                <p:oleObj name="Equation" r:id="rId5" imgW="2032000" imgH="3810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493169"/>
                        <a:ext cx="2025650" cy="3825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6633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0" name="Rectangle 18"/>
          <p:cNvSpPr>
            <a:spLocks noChangeArrowheads="1"/>
          </p:cNvSpPr>
          <p:nvPr/>
        </p:nvSpPr>
        <p:spPr bwMode="auto">
          <a:xfrm>
            <a:off x="5148263" y="3358357"/>
            <a:ext cx="3287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i="1" dirty="0">
                <a:ea typeface="新細明體" panose="02020500000000000000" pitchFamily="18" charset="-120"/>
              </a:rPr>
              <a:t> f</a:t>
            </a:r>
            <a:r>
              <a:rPr lang="en-US" altLang="zh-TW" i="1" baseline="-30000" dirty="0">
                <a:ea typeface="新細明體" panose="02020500000000000000" pitchFamily="18" charset="-120"/>
              </a:rPr>
              <a:t>s</a:t>
            </a:r>
            <a:r>
              <a:rPr lang="en-US" altLang="zh-TW" dirty="0">
                <a:ea typeface="新細明體" panose="02020500000000000000" pitchFamily="18" charset="-120"/>
              </a:rPr>
              <a:t> = 1/</a:t>
            </a:r>
            <a:r>
              <a:rPr lang="en-US" altLang="zh-TW" dirty="0">
                <a:sym typeface="Symbol" panose="05050102010706020507" pitchFamily="18" charset="2"/>
              </a:rPr>
              <a:t></a:t>
            </a:r>
            <a:r>
              <a:rPr lang="en-US" altLang="zh-TW" i="1" baseline="-25000" dirty="0">
                <a:sym typeface="Symbol" panose="05050102010706020507" pitchFamily="18" charset="2"/>
              </a:rPr>
              <a:t>t</a:t>
            </a:r>
            <a:r>
              <a:rPr lang="en-US" altLang="zh-TW" dirty="0">
                <a:ea typeface="新細明體" panose="02020500000000000000" pitchFamily="18" charset="-120"/>
              </a:rPr>
              <a:t> (sampling frequency)</a:t>
            </a:r>
          </a:p>
        </p:txBody>
      </p:sp>
      <p:sp>
        <p:nvSpPr>
          <p:cNvPr id="35851" name="Text Box 19"/>
          <p:cNvSpPr txBox="1">
            <a:spLocks noChangeArrowheads="1"/>
          </p:cNvSpPr>
          <p:nvPr/>
        </p:nvSpPr>
        <p:spPr bwMode="auto">
          <a:xfrm>
            <a:off x="3743325" y="4377614"/>
            <a:ext cx="417671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i="1" dirty="0"/>
              <a:t>s</a:t>
            </a:r>
            <a:r>
              <a:rPr lang="en-US" altLang="zh-TW" dirty="0"/>
              <a:t>: index of the Laplace transform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i="1" dirty="0"/>
              <a:t>z</a:t>
            </a:r>
            <a:r>
              <a:rPr lang="en-US" altLang="zh-TW" dirty="0"/>
              <a:t>: index of the Z transform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i="1" dirty="0"/>
              <a:t>c</a:t>
            </a:r>
            <a:r>
              <a:rPr lang="en-US" altLang="zh-TW" dirty="0"/>
              <a:t>: some constant </a:t>
            </a:r>
          </a:p>
        </p:txBody>
      </p:sp>
      <p:graphicFrame>
        <p:nvGraphicFramePr>
          <p:cNvPr id="12" name="Object 4">
            <a:extLst>
              <a:ext uri="{FF2B5EF4-FFF2-40B4-BE49-F238E27FC236}">
                <a16:creationId xmlns:a16="http://schemas.microsoft.com/office/drawing/2014/main" id="{763134EB-C0B6-4E8E-AABD-D87B2AB2EA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491771"/>
              </p:ext>
            </p:extLst>
          </p:nvPr>
        </p:nvGraphicFramePr>
        <p:xfrm>
          <a:off x="899592" y="5733256"/>
          <a:ext cx="6616701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72" name="Equation" r:id="rId7" imgW="6616440" imgH="647640" progId="Equation.DSMT4">
                  <p:embed/>
                </p:oleObj>
              </mc:Choice>
              <mc:Fallback>
                <p:oleObj name="Equation" r:id="rId7" imgW="6616440" imgH="647640" progId="Equation.DSMT4">
                  <p:embed/>
                  <p:pic>
                    <p:nvPicPr>
                      <p:cNvPr id="368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5733256"/>
                        <a:ext cx="6616701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122408-A246-4A8A-92B7-A12604FDD230}" type="slidenum">
              <a:rPr lang="en-US" altLang="zh-TW" smtClean="0">
                <a:solidFill>
                  <a:srgbClr val="0000CC"/>
                </a:solidFill>
              </a:rPr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zh-TW">
              <a:solidFill>
                <a:srgbClr val="0000CC"/>
              </a:solidFill>
            </a:endParaRPr>
          </a:p>
        </p:txBody>
      </p:sp>
      <p:sp>
        <p:nvSpPr>
          <p:cNvPr id="36867" name="投影片編號版面配置區 3"/>
          <p:cNvSpPr txBox="1">
            <a:spLocks noGrp="1"/>
          </p:cNvSpPr>
          <p:nvPr/>
        </p:nvSpPr>
        <p:spPr bwMode="auto">
          <a:xfrm>
            <a:off x="6732588" y="1889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7C9A913-D765-4377-829D-ED4A873BBD5C}" type="slidenum">
              <a:rPr lang="en-US" altLang="zh-TW">
                <a:solidFill>
                  <a:srgbClr val="0000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37</a:t>
            </a:fld>
            <a:endParaRPr lang="en-US" altLang="zh-TW">
              <a:solidFill>
                <a:srgbClr val="0000FF"/>
              </a:solidFill>
            </a:endParaRP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468313" y="1341438"/>
          <a:ext cx="49022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7" name="Equation" r:id="rId3" imgW="4902200" imgH="1447800" progId="Equation.DSMT4">
                  <p:embed/>
                </p:oleObj>
              </mc:Choice>
              <mc:Fallback>
                <p:oleObj name="Equation" r:id="rId3" imgW="4902200" imgH="1447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341438"/>
                        <a:ext cx="49022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468313" y="2997200"/>
          <a:ext cx="2540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8" name="Equation" r:id="rId5" imgW="2540000" imgH="355600" progId="Equation.DSMT4">
                  <p:embed/>
                </p:oleObj>
              </mc:Choice>
              <mc:Fallback>
                <p:oleObj name="Equation" r:id="rId5" imgW="2540000" imgH="355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997200"/>
                        <a:ext cx="25400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539750" y="3644900"/>
          <a:ext cx="4483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9" name="Equation" r:id="rId7" imgW="4483100" imgH="685800" progId="Equation.DSMT4">
                  <p:embed/>
                </p:oleObj>
              </mc:Choice>
              <mc:Fallback>
                <p:oleObj name="Equation" r:id="rId7" imgW="4483100" imgH="685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644900"/>
                        <a:ext cx="4483100" cy="685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6633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539750" y="333375"/>
          <a:ext cx="1193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90" name="Equation" r:id="rId9" imgW="1193800" imgH="647700" progId="Equation.DSMT4">
                  <p:embed/>
                </p:oleObj>
              </mc:Choice>
              <mc:Fallback>
                <p:oleObj name="Equation" r:id="rId9" imgW="1193800" imgH="647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33375"/>
                        <a:ext cx="1193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2" name="Object 8"/>
          <p:cNvGraphicFramePr>
            <a:graphicFrameLocks noChangeAspect="1"/>
          </p:cNvGraphicFramePr>
          <p:nvPr/>
        </p:nvGraphicFramePr>
        <p:xfrm>
          <a:off x="2339975" y="477838"/>
          <a:ext cx="1190625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91" name="Equation" r:id="rId11" imgW="1193800" imgH="330200" progId="Equation.DSMT4">
                  <p:embed/>
                </p:oleObj>
              </mc:Choice>
              <mc:Fallback>
                <p:oleObj name="Equation" r:id="rId11" imgW="1193800" imgH="330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77838"/>
                        <a:ext cx="1190625" cy="33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4284663" y="477838"/>
          <a:ext cx="1241425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92" name="Equation" r:id="rId13" imgW="1244600" imgH="304800" progId="Equation.DSMT4">
                  <p:embed/>
                </p:oleObj>
              </mc:Choice>
              <mc:Fallback>
                <p:oleObj name="Equation" r:id="rId13" imgW="1244600" imgH="304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477838"/>
                        <a:ext cx="1241425" cy="30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5664200" y="439738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/>
              <a:t>代入</a:t>
            </a:r>
          </a:p>
        </p:txBody>
      </p:sp>
      <p:sp>
        <p:nvSpPr>
          <p:cNvPr id="36875" name="Rectangle 57"/>
          <p:cNvSpPr>
            <a:spLocks noChangeArrowheads="1"/>
          </p:cNvSpPr>
          <p:nvPr/>
        </p:nvSpPr>
        <p:spPr bwMode="auto">
          <a:xfrm>
            <a:off x="395288" y="4581525"/>
            <a:ext cx="7632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ym typeface="Symbol" panose="05050102010706020507" pitchFamily="18" charset="2"/>
              </a:rPr>
              <a:t> </a:t>
            </a:r>
            <a:r>
              <a:rPr lang="en-US" altLang="zh-TW"/>
              <a:t>Suppose that the Laplace transform of the analog filter </a:t>
            </a:r>
            <a:r>
              <a:rPr lang="en-US" altLang="zh-TW" i="1"/>
              <a:t>h</a:t>
            </a:r>
            <a:r>
              <a:rPr lang="en-US" altLang="zh-TW" i="1" baseline="-25000"/>
              <a:t>a</a:t>
            </a:r>
            <a:r>
              <a:rPr lang="en-US" altLang="zh-TW"/>
              <a:t>(</a:t>
            </a:r>
            <a:r>
              <a:rPr lang="en-US" altLang="zh-TW" i="1"/>
              <a:t>t</a:t>
            </a:r>
            <a:r>
              <a:rPr lang="en-US" altLang="zh-TW"/>
              <a:t>) is </a:t>
            </a:r>
            <a:r>
              <a:rPr lang="en-US" altLang="zh-TW" i="1"/>
              <a:t>H</a:t>
            </a:r>
            <a:r>
              <a:rPr lang="en-US" altLang="zh-TW" i="1" baseline="-25000"/>
              <a:t>a</a:t>
            </a:r>
            <a:r>
              <a:rPr lang="en-US" altLang="zh-TW" baseline="-25000"/>
              <a:t>,</a:t>
            </a:r>
            <a:r>
              <a:rPr lang="en-US" altLang="zh-TW" i="1" baseline="-25000"/>
              <a:t>L</a:t>
            </a:r>
            <a:r>
              <a:rPr lang="en-US" altLang="zh-TW"/>
              <a:t>(</a:t>
            </a:r>
            <a:r>
              <a:rPr lang="en-US" altLang="zh-TW" i="1"/>
              <a:t>s</a:t>
            </a:r>
            <a:r>
              <a:rPr lang="en-US" altLang="zh-TW"/>
              <a:t>)</a:t>
            </a:r>
          </a:p>
        </p:txBody>
      </p:sp>
      <p:sp>
        <p:nvSpPr>
          <p:cNvPr id="36876" name="Rectangle 58"/>
          <p:cNvSpPr>
            <a:spLocks noChangeArrowheads="1"/>
          </p:cNvSpPr>
          <p:nvPr/>
        </p:nvSpPr>
        <p:spPr bwMode="auto">
          <a:xfrm>
            <a:off x="611188" y="5084763"/>
            <a:ext cx="54721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/>
              <a:t>The </a:t>
            </a:r>
            <a:r>
              <a:rPr lang="en-US" altLang="zh-TW" i="1"/>
              <a:t>Z</a:t>
            </a:r>
            <a:r>
              <a:rPr lang="en-US" altLang="zh-TW"/>
              <a:t> transform of the digital filter </a:t>
            </a:r>
            <a:r>
              <a:rPr lang="en-US" altLang="zh-TW" i="1"/>
              <a:t>h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 is </a:t>
            </a:r>
            <a:r>
              <a:rPr lang="en-US" altLang="zh-TW" i="1"/>
              <a:t>H</a:t>
            </a:r>
            <a:r>
              <a:rPr lang="en-US" altLang="zh-TW" i="1" baseline="-25000"/>
              <a:t>z</a:t>
            </a:r>
            <a:r>
              <a:rPr lang="en-US" altLang="zh-TW"/>
              <a:t>(</a:t>
            </a:r>
            <a:r>
              <a:rPr lang="en-US" altLang="zh-TW" i="1"/>
              <a:t>z</a:t>
            </a:r>
            <a:r>
              <a:rPr lang="en-US" altLang="zh-TW"/>
              <a:t>)</a:t>
            </a:r>
          </a:p>
        </p:txBody>
      </p:sp>
      <p:graphicFrame>
        <p:nvGraphicFramePr>
          <p:cNvPr id="36877" name="Object 59"/>
          <p:cNvGraphicFramePr>
            <a:graphicFrameLocks noChangeAspect="1"/>
          </p:cNvGraphicFramePr>
          <p:nvPr/>
        </p:nvGraphicFramePr>
        <p:xfrm>
          <a:off x="2051050" y="5734050"/>
          <a:ext cx="24130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93" name="Equation" r:id="rId15" imgW="2413000" imgH="584200" progId="Equation.DSMT4">
                  <p:embed/>
                </p:oleObj>
              </mc:Choice>
              <mc:Fallback>
                <p:oleObj name="Equation" r:id="rId15" imgW="2413000" imgH="584200" progId="Equation.DSMT4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5734050"/>
                        <a:ext cx="2413000" cy="584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6633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8" name="文字方塊 1"/>
          <p:cNvSpPr txBox="1">
            <a:spLocks noChangeArrowheads="1"/>
          </p:cNvSpPr>
          <p:nvPr/>
        </p:nvSpPr>
        <p:spPr bwMode="auto">
          <a:xfrm>
            <a:off x="2935288" y="847725"/>
            <a:ext cx="23034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800" dirty="0">
                <a:solidFill>
                  <a:srgbClr val="FF0000"/>
                </a:solidFill>
              </a:rPr>
              <a:t>參考</a:t>
            </a:r>
            <a:r>
              <a:rPr lang="en-US" altLang="zh-TW" sz="1800" dirty="0">
                <a:solidFill>
                  <a:srgbClr val="FF0000"/>
                </a:solidFill>
              </a:rPr>
              <a:t>page 28</a:t>
            </a:r>
            <a:r>
              <a:rPr lang="zh-TW" altLang="en-US" sz="1800" dirty="0">
                <a:solidFill>
                  <a:srgbClr val="FF0000"/>
                </a:solidFill>
              </a:rPr>
              <a:t>、</a:t>
            </a:r>
            <a:r>
              <a:rPr lang="en-US" altLang="zh-TW" sz="1800" dirty="0">
                <a:solidFill>
                  <a:srgbClr val="FF0000"/>
                </a:solidFill>
              </a:rPr>
              <a:t>page29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08313" y="874713"/>
            <a:ext cx="2230437" cy="342900"/>
          </a:xfrm>
          <a:prstGeom prst="rect">
            <a:avLst/>
          </a:prstGeom>
          <a:noFill/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pic>
        <p:nvPicPr>
          <p:cNvPr id="36880" name="圖片 1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100" y="2590800"/>
            <a:ext cx="196215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81" name="圖片 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979488"/>
            <a:ext cx="192405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82" name="文字方塊 4"/>
          <p:cNvSpPr txBox="1">
            <a:spLocks noChangeArrowheads="1"/>
          </p:cNvSpPr>
          <p:nvPr/>
        </p:nvSpPr>
        <p:spPr bwMode="auto">
          <a:xfrm>
            <a:off x="8170863" y="908050"/>
            <a:ext cx="498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r>
              <a:rPr lang="en-US" altLang="zh-TW"/>
              <a:t> </a:t>
            </a:r>
            <a:r>
              <a:rPr lang="en-US" altLang="zh-TW" i="1"/>
              <a:t>f</a:t>
            </a:r>
            <a:r>
              <a:rPr lang="en-US" altLang="zh-TW"/>
              <a:t> </a:t>
            </a:r>
            <a:endParaRPr lang="zh-TW" altLang="en-US"/>
          </a:p>
        </p:txBody>
      </p:sp>
      <p:sp>
        <p:nvSpPr>
          <p:cNvPr id="36883" name="文字方塊 20"/>
          <p:cNvSpPr txBox="1">
            <a:spLocks noChangeArrowheads="1"/>
          </p:cNvSpPr>
          <p:nvPr/>
        </p:nvSpPr>
        <p:spPr bwMode="auto">
          <a:xfrm>
            <a:off x="7921625" y="2589213"/>
            <a:ext cx="498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r>
              <a:rPr lang="en-US" altLang="zh-TW"/>
              <a:t> </a:t>
            </a:r>
            <a:r>
              <a:rPr lang="en-US" altLang="zh-TW" i="1"/>
              <a:t>f</a:t>
            </a:r>
            <a:r>
              <a:rPr lang="en-US" altLang="zh-TW"/>
              <a:t> </a:t>
            </a:r>
            <a:endParaRPr lang="zh-TW" altLang="en-US"/>
          </a:p>
        </p:txBody>
      </p:sp>
      <p:graphicFrame>
        <p:nvGraphicFramePr>
          <p:cNvPr id="36884" name="Object 8"/>
          <p:cNvGraphicFramePr>
            <a:graphicFrameLocks noChangeAspect="1"/>
          </p:cNvGraphicFramePr>
          <p:nvPr/>
        </p:nvGraphicFramePr>
        <p:xfrm>
          <a:off x="6364288" y="3346450"/>
          <a:ext cx="1190625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94" name="Equation" r:id="rId19" imgW="1193760" imgH="330120" progId="Equation.DSMT4">
                  <p:embed/>
                </p:oleObj>
              </mc:Choice>
              <mc:Fallback>
                <p:oleObj name="Equation" r:id="rId19" imgW="1193760" imgH="3301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4288" y="3346450"/>
                        <a:ext cx="1190625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5" name="Object 9"/>
          <p:cNvGraphicFramePr>
            <a:graphicFrameLocks noChangeAspect="1"/>
          </p:cNvGraphicFramePr>
          <p:nvPr/>
        </p:nvGraphicFramePr>
        <p:xfrm>
          <a:off x="6078538" y="1758950"/>
          <a:ext cx="1076325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95" name="Equation" r:id="rId21" imgW="1079280" imgH="304560" progId="Equation.DSMT4">
                  <p:embed/>
                </p:oleObj>
              </mc:Choice>
              <mc:Fallback>
                <p:oleObj name="Equation" r:id="rId21" imgW="1079280" imgH="3045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8538" y="1758950"/>
                        <a:ext cx="1076325" cy="30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2AF0F7B-1627-443F-8CC9-4627F9293C4B}" type="slidenum">
              <a:rPr lang="en-US" altLang="zh-TW" smtClean="0">
                <a:solidFill>
                  <a:srgbClr val="0000CC"/>
                </a:solidFill>
              </a:rPr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zh-TW">
              <a:solidFill>
                <a:srgbClr val="0000CC"/>
              </a:solidFill>
            </a:endParaRPr>
          </a:p>
        </p:txBody>
      </p:sp>
      <p:sp>
        <p:nvSpPr>
          <p:cNvPr id="37891" name="投影片編號版面配置區 3"/>
          <p:cNvSpPr txBox="1">
            <a:spLocks noGrp="1"/>
          </p:cNvSpPr>
          <p:nvPr/>
        </p:nvSpPr>
        <p:spPr bwMode="auto">
          <a:xfrm>
            <a:off x="6732588" y="1889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7FD96B1-8DE7-40EB-827F-F7C4D79B035F}" type="slidenum">
              <a:rPr lang="en-US" altLang="zh-TW">
                <a:solidFill>
                  <a:srgbClr val="0000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38</a:t>
            </a:fld>
            <a:endParaRPr lang="en-US" altLang="zh-TW">
              <a:solidFill>
                <a:srgbClr val="0000FF"/>
              </a:solidFill>
            </a:endParaRPr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827088" y="333375"/>
          <a:ext cx="24003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56" name="Equation" r:id="rId3" imgW="2400300" imgH="660400" progId="Equation.DSMT4">
                  <p:embed/>
                </p:oleObj>
              </mc:Choice>
              <mc:Fallback>
                <p:oleObj name="Equation" r:id="rId3" imgW="2400300" imgH="660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33375"/>
                        <a:ext cx="2400300" cy="660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6633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893" name="Picture 4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713038"/>
            <a:ext cx="5913437" cy="414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Text Box 50"/>
          <p:cNvSpPr txBox="1">
            <a:spLocks noChangeArrowheads="1"/>
          </p:cNvSpPr>
          <p:nvPr/>
        </p:nvSpPr>
        <p:spPr bwMode="auto">
          <a:xfrm>
            <a:off x="6516688" y="6092825"/>
            <a:ext cx="576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i="1"/>
              <a:t>f</a:t>
            </a:r>
            <a:r>
              <a:rPr lang="en-US" altLang="zh-TW" i="1" baseline="-25000"/>
              <a:t>old</a:t>
            </a:r>
          </a:p>
        </p:txBody>
      </p:sp>
      <p:sp>
        <p:nvSpPr>
          <p:cNvPr id="37895" name="Text Box 51"/>
          <p:cNvSpPr txBox="1">
            <a:spLocks noChangeArrowheads="1"/>
          </p:cNvSpPr>
          <p:nvPr/>
        </p:nvSpPr>
        <p:spPr bwMode="auto">
          <a:xfrm>
            <a:off x="755650" y="3284538"/>
            <a:ext cx="935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i="1"/>
              <a:t>f</a:t>
            </a:r>
            <a:r>
              <a:rPr lang="en-US" altLang="zh-TW" i="1" baseline="-25000"/>
              <a:t>new</a:t>
            </a:r>
            <a:r>
              <a:rPr lang="en-US" altLang="zh-TW" i="1"/>
              <a:t>/f</a:t>
            </a:r>
            <a:r>
              <a:rPr lang="en-US" altLang="zh-TW" i="1" baseline="-25000"/>
              <a:t>s</a:t>
            </a:r>
          </a:p>
        </p:txBody>
      </p:sp>
      <p:sp>
        <p:nvSpPr>
          <p:cNvPr id="37896" name="Text Box 52"/>
          <p:cNvSpPr txBox="1">
            <a:spLocks noChangeArrowheads="1"/>
          </p:cNvSpPr>
          <p:nvPr/>
        </p:nvSpPr>
        <p:spPr bwMode="auto">
          <a:xfrm>
            <a:off x="2122488" y="3357563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i="1"/>
              <a:t>c</a:t>
            </a:r>
            <a:r>
              <a:rPr lang="en-US" altLang="zh-TW"/>
              <a:t> = 2</a:t>
            </a:r>
            <a:r>
              <a:rPr lang="en-US" altLang="zh-TW" i="1">
                <a:sym typeface="Symbol" panose="05050102010706020507" pitchFamily="18" charset="2"/>
              </a:rPr>
              <a:t></a:t>
            </a:r>
          </a:p>
        </p:txBody>
      </p:sp>
      <p:graphicFrame>
        <p:nvGraphicFramePr>
          <p:cNvPr id="46133" name="Group 53"/>
          <p:cNvGraphicFramePr>
            <a:graphicFrameLocks noGrp="1"/>
          </p:cNvGraphicFramePr>
          <p:nvPr/>
        </p:nvGraphicFramePr>
        <p:xfrm>
          <a:off x="827088" y="1196975"/>
          <a:ext cx="6697662" cy="1368426"/>
        </p:xfrm>
        <a:graphic>
          <a:graphicData uri="http://schemas.openxmlformats.org/drawingml/2006/table">
            <a:tbl>
              <a:tblPr/>
              <a:tblGrid>
                <a:gridCol w="1339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8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9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9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f</a:t>
                      </a:r>
                      <a:r>
                        <a:rPr kumimoji="1" lang="en-US" altLang="zh-TW" sz="20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old</a:t>
                      </a:r>
                      <a:endParaRPr kumimoji="1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18000" marR="18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−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f</a:t>
                      </a:r>
                      <a:r>
                        <a:rPr kumimoji="1" lang="en-US" altLang="zh-TW" sz="20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new</a:t>
                      </a:r>
                    </a:p>
                  </a:txBody>
                  <a:tcPr marL="18000" marR="18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橢圓 1"/>
          <p:cNvSpPr/>
          <p:nvPr/>
        </p:nvSpPr>
        <p:spPr>
          <a:xfrm>
            <a:off x="4643438" y="2781300"/>
            <a:ext cx="2016125" cy="11525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>
              <a:solidFill>
                <a:srgbClr val="FF0000"/>
              </a:solidFill>
            </a:endParaRPr>
          </a:p>
        </p:txBody>
      </p:sp>
      <p:cxnSp>
        <p:nvCxnSpPr>
          <p:cNvPr id="4" name="直線單箭頭接點 3"/>
          <p:cNvCxnSpPr/>
          <p:nvPr/>
        </p:nvCxnSpPr>
        <p:spPr>
          <a:xfrm flipH="1" flipV="1">
            <a:off x="6659563" y="3573463"/>
            <a:ext cx="649287" cy="50323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8F242B-148B-46FF-AFFB-F366EC86E06F}" type="slidenum">
              <a:rPr lang="en-US" altLang="zh-TW" smtClean="0">
                <a:solidFill>
                  <a:srgbClr val="0000CC"/>
                </a:solidFill>
              </a:rPr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zh-TW">
              <a:solidFill>
                <a:srgbClr val="0000CC"/>
              </a:solidFill>
            </a:endParaRPr>
          </a:p>
        </p:txBody>
      </p:sp>
      <p:sp>
        <p:nvSpPr>
          <p:cNvPr id="38915" name="投影片編號版面配置區 3"/>
          <p:cNvSpPr txBox="1">
            <a:spLocks noGrp="1"/>
          </p:cNvSpPr>
          <p:nvPr/>
        </p:nvSpPr>
        <p:spPr bwMode="auto">
          <a:xfrm>
            <a:off x="6732588" y="1889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FC89021-89E9-4D0A-9946-C6BC1D953E8B}" type="slidenum">
              <a:rPr lang="en-US" altLang="zh-TW">
                <a:solidFill>
                  <a:srgbClr val="0000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39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39750" y="3933825"/>
            <a:ext cx="424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Advantage of the bilinear transform 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539750" y="5084763"/>
            <a:ext cx="424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Disadvantage of the bilinear transform 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395288" y="260350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analog filter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539750" y="620713"/>
            <a:ext cx="688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i="1"/>
              <a:t>H</a:t>
            </a:r>
            <a:r>
              <a:rPr lang="en-US" altLang="zh-TW" i="1" baseline="-25000"/>
              <a:t>a</a:t>
            </a:r>
            <a:r>
              <a:rPr lang="en-US" altLang="zh-TW"/>
              <a:t>(</a:t>
            </a:r>
            <a:r>
              <a:rPr lang="en-US" altLang="zh-TW" i="1"/>
              <a:t>f</a:t>
            </a:r>
            <a:r>
              <a:rPr lang="en-US" altLang="zh-TW"/>
              <a:t>)</a:t>
            </a:r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1331913" y="1628775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 flipV="1">
            <a:off x="3492500" y="908050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3492500" y="908050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5292725" y="908050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5292725" y="1628775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323850" y="1989138"/>
            <a:ext cx="15128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digital filter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   </a:t>
            </a:r>
            <a:r>
              <a:rPr lang="en-US" altLang="zh-TW" i="1"/>
              <a:t>H</a:t>
            </a:r>
            <a:r>
              <a:rPr lang="en-US" altLang="zh-TW"/>
              <a:t>(</a:t>
            </a:r>
            <a:r>
              <a:rPr lang="en-US" altLang="zh-TW" i="1"/>
              <a:t>f</a:t>
            </a:r>
            <a:r>
              <a:rPr lang="en-US" altLang="zh-TW"/>
              <a:t>)</a:t>
            </a:r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2771775" y="29972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 flipV="1">
            <a:off x="3924300" y="22764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3924300" y="227647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 flipV="1">
            <a:off x="4932363" y="22764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>
            <a:off x="4932363" y="29972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31" name="Oval 19"/>
          <p:cNvSpPr>
            <a:spLocks noChangeArrowheads="1"/>
          </p:cNvSpPr>
          <p:nvPr/>
        </p:nvSpPr>
        <p:spPr bwMode="auto">
          <a:xfrm>
            <a:off x="2700338" y="29241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/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2484438" y="2997200"/>
            <a:ext cx="935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cs typeface="Times New Roman" panose="02020603050405020304" pitchFamily="18" charset="0"/>
              </a:rPr>
              <a:t>−</a:t>
            </a:r>
            <a:r>
              <a:rPr lang="en-US" altLang="zh-TW" i="1">
                <a:cs typeface="Times New Roman" panose="02020603050405020304" pitchFamily="18" charset="0"/>
              </a:rPr>
              <a:t>f</a:t>
            </a:r>
            <a:r>
              <a:rPr lang="en-US" altLang="zh-TW" i="1" baseline="-25000">
                <a:cs typeface="Times New Roman" panose="02020603050405020304" pitchFamily="18" charset="0"/>
              </a:rPr>
              <a:t>s</a:t>
            </a:r>
            <a:r>
              <a:rPr lang="en-US" altLang="zh-TW">
                <a:cs typeface="Times New Roman" panose="02020603050405020304" pitchFamily="18" charset="0"/>
              </a:rPr>
              <a:t>/2</a:t>
            </a: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5795963" y="2997200"/>
            <a:ext cx="935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i="1">
                <a:cs typeface="Times New Roman" panose="02020603050405020304" pitchFamily="18" charset="0"/>
              </a:rPr>
              <a:t>f</a:t>
            </a:r>
            <a:r>
              <a:rPr lang="en-US" altLang="zh-TW" i="1" baseline="-25000">
                <a:cs typeface="Times New Roman" panose="02020603050405020304" pitchFamily="18" charset="0"/>
              </a:rPr>
              <a:t>s</a:t>
            </a:r>
            <a:r>
              <a:rPr lang="en-US" altLang="zh-TW">
                <a:cs typeface="Times New Roman" panose="02020603050405020304" pitchFamily="18" charset="0"/>
              </a:rPr>
              <a:t>/2</a:t>
            </a:r>
          </a:p>
        </p:txBody>
      </p:sp>
      <p:sp>
        <p:nvSpPr>
          <p:cNvPr id="38934" name="Oval 22"/>
          <p:cNvSpPr>
            <a:spLocks noChangeArrowheads="1"/>
          </p:cNvSpPr>
          <p:nvPr/>
        </p:nvSpPr>
        <p:spPr bwMode="auto">
          <a:xfrm>
            <a:off x="6011863" y="292417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/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971550" y="1557338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cs typeface="Times New Roman" panose="02020603050405020304" pitchFamily="18" charset="0"/>
              </a:rPr>
              <a:t>−</a:t>
            </a:r>
            <a:r>
              <a:rPr lang="en-US" altLang="zh-TW"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endParaRPr lang="en-US" altLang="zh-TW">
              <a:cs typeface="Times New Roman" panose="02020603050405020304" pitchFamily="18" charset="0"/>
            </a:endParaRP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7885113" y="1557338"/>
            <a:ext cx="576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endParaRPr lang="en-US" altLang="zh-TW">
              <a:cs typeface="Times New Roman" panose="02020603050405020304" pitchFamily="18" charset="0"/>
            </a:endParaRPr>
          </a:p>
        </p:txBody>
      </p:sp>
      <p:sp>
        <p:nvSpPr>
          <p:cNvPr id="38937" name="Line 25"/>
          <p:cNvSpPr>
            <a:spLocks noChangeShapeType="1"/>
          </p:cNvSpPr>
          <p:nvPr/>
        </p:nvSpPr>
        <p:spPr bwMode="auto">
          <a:xfrm>
            <a:off x="1331913" y="1700213"/>
            <a:ext cx="1368425" cy="12239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38" name="Line 26"/>
          <p:cNvSpPr>
            <a:spLocks noChangeShapeType="1"/>
          </p:cNvSpPr>
          <p:nvPr/>
        </p:nvSpPr>
        <p:spPr bwMode="auto">
          <a:xfrm flipH="1">
            <a:off x="6011863" y="1700213"/>
            <a:ext cx="2016125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39" name="Oval 27"/>
          <p:cNvSpPr>
            <a:spLocks noChangeArrowheads="1"/>
          </p:cNvSpPr>
          <p:nvPr/>
        </p:nvSpPr>
        <p:spPr bwMode="auto">
          <a:xfrm>
            <a:off x="4356100" y="292417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/>
          </a:p>
        </p:txBody>
      </p:sp>
      <p:sp>
        <p:nvSpPr>
          <p:cNvPr id="38940" name="Oval 28"/>
          <p:cNvSpPr>
            <a:spLocks noChangeArrowheads="1"/>
          </p:cNvSpPr>
          <p:nvPr/>
        </p:nvSpPr>
        <p:spPr bwMode="auto">
          <a:xfrm>
            <a:off x="4356100" y="155733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/>
          </a:p>
        </p:txBody>
      </p:sp>
      <p:sp>
        <p:nvSpPr>
          <p:cNvPr id="38941" name="Line 29"/>
          <p:cNvSpPr>
            <a:spLocks noChangeShapeType="1"/>
          </p:cNvSpPr>
          <p:nvPr/>
        </p:nvSpPr>
        <p:spPr bwMode="auto">
          <a:xfrm>
            <a:off x="4427538" y="1773238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42" name="Text Box 30"/>
          <p:cNvSpPr txBox="1">
            <a:spLocks noChangeArrowheads="1"/>
          </p:cNvSpPr>
          <p:nvPr/>
        </p:nvSpPr>
        <p:spPr bwMode="auto">
          <a:xfrm>
            <a:off x="4284663" y="2997200"/>
            <a:ext cx="576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endParaRPr lang="en-US" altLang="zh-TW">
              <a:cs typeface="Times New Roman" panose="02020603050405020304" pitchFamily="18" charset="0"/>
            </a:endParaRPr>
          </a:p>
        </p:txBody>
      </p: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4427538" y="1557338"/>
            <a:ext cx="576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endParaRPr lang="en-US" altLang="zh-TW">
              <a:cs typeface="Times New Roman" panose="02020603050405020304" pitchFamily="18" charset="0"/>
            </a:endParaRPr>
          </a:p>
        </p:txBody>
      </p:sp>
      <p:sp>
        <p:nvSpPr>
          <p:cNvPr id="38944" name="Text Box 32"/>
          <p:cNvSpPr txBox="1">
            <a:spLocks noChangeArrowheads="1"/>
          </p:cNvSpPr>
          <p:nvPr/>
        </p:nvSpPr>
        <p:spPr bwMode="auto">
          <a:xfrm>
            <a:off x="5292725" y="1557338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i="1"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zh-TW" i="1" baseline="-25000"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endParaRPr lang="en-US" altLang="zh-TW" i="1" baseline="-25000">
              <a:cs typeface="Times New Roman" panose="02020603050405020304" pitchFamily="18" charset="0"/>
            </a:endParaRPr>
          </a:p>
        </p:txBody>
      </p:sp>
      <p:sp>
        <p:nvSpPr>
          <p:cNvPr id="38945" name="Text Box 33"/>
          <p:cNvSpPr txBox="1">
            <a:spLocks noChangeArrowheads="1"/>
          </p:cNvSpPr>
          <p:nvPr/>
        </p:nvSpPr>
        <p:spPr bwMode="auto">
          <a:xfrm>
            <a:off x="3092450" y="1590675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−</a:t>
            </a:r>
            <a:r>
              <a:rPr lang="en-US" altLang="zh-TW" i="1"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zh-TW" i="1" baseline="-25000"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</a:p>
        </p:txBody>
      </p:sp>
      <p:sp>
        <p:nvSpPr>
          <p:cNvPr id="38946" name="Oval 34"/>
          <p:cNvSpPr>
            <a:spLocks noChangeArrowheads="1"/>
          </p:cNvSpPr>
          <p:nvPr/>
        </p:nvSpPr>
        <p:spPr bwMode="auto">
          <a:xfrm>
            <a:off x="5219700" y="155733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/>
          </a:p>
        </p:txBody>
      </p:sp>
      <p:sp>
        <p:nvSpPr>
          <p:cNvPr id="38947" name="Oval 35"/>
          <p:cNvSpPr>
            <a:spLocks noChangeArrowheads="1"/>
          </p:cNvSpPr>
          <p:nvPr/>
        </p:nvSpPr>
        <p:spPr bwMode="auto">
          <a:xfrm>
            <a:off x="3419475" y="155733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/>
          </a:p>
        </p:txBody>
      </p:sp>
      <p:sp>
        <p:nvSpPr>
          <p:cNvPr id="38948" name="Oval 36"/>
          <p:cNvSpPr>
            <a:spLocks noChangeArrowheads="1"/>
          </p:cNvSpPr>
          <p:nvPr/>
        </p:nvSpPr>
        <p:spPr bwMode="auto">
          <a:xfrm>
            <a:off x="3851275" y="292417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/>
          </a:p>
        </p:txBody>
      </p:sp>
      <p:sp>
        <p:nvSpPr>
          <p:cNvPr id="38949" name="Oval 37"/>
          <p:cNvSpPr>
            <a:spLocks noChangeArrowheads="1"/>
          </p:cNvSpPr>
          <p:nvPr/>
        </p:nvSpPr>
        <p:spPr bwMode="auto">
          <a:xfrm>
            <a:off x="4859338" y="292417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/>
          </a:p>
        </p:txBody>
      </p:sp>
      <p:graphicFrame>
        <p:nvGraphicFramePr>
          <p:cNvPr id="38950" name="Object 38"/>
          <p:cNvGraphicFramePr>
            <a:graphicFrameLocks noChangeAspect="1"/>
          </p:cNvGraphicFramePr>
          <p:nvPr/>
        </p:nvGraphicFramePr>
        <p:xfrm>
          <a:off x="4859338" y="3500438"/>
          <a:ext cx="2171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92" name="Equation" r:id="rId3" imgW="2171700" imgH="660400" progId="Equation.DSMT4">
                  <p:embed/>
                </p:oleObj>
              </mc:Choice>
              <mc:Fallback>
                <p:oleObj name="Equation" r:id="rId3" imgW="2171700" imgH="66040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3500438"/>
                        <a:ext cx="21717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51" name="Text Box 39"/>
          <p:cNvSpPr txBox="1">
            <a:spLocks noChangeArrowheads="1"/>
          </p:cNvSpPr>
          <p:nvPr/>
        </p:nvSpPr>
        <p:spPr bwMode="auto">
          <a:xfrm>
            <a:off x="4787900" y="2997200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i="1"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zh-TW" i="1" baseline="-25000"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altLang="zh-TW" baseline="-25000">
                <a:cs typeface="Times New Roman" panose="02020603050405020304" pitchFamily="18" charset="0"/>
                <a:sym typeface="Symbol" panose="05050102010706020507" pitchFamily="18" charset="2"/>
              </a:rPr>
              <a:t>,1</a:t>
            </a:r>
            <a:endParaRPr lang="en-US" altLang="zh-TW" baseline="-25000">
              <a:cs typeface="Times New Roman" panose="02020603050405020304" pitchFamily="18" charset="0"/>
            </a:endParaRPr>
          </a:p>
        </p:txBody>
      </p:sp>
      <p:sp>
        <p:nvSpPr>
          <p:cNvPr id="38952" name="Text Box 40"/>
          <p:cNvSpPr txBox="1">
            <a:spLocks noChangeArrowheads="1"/>
          </p:cNvSpPr>
          <p:nvPr/>
        </p:nvSpPr>
        <p:spPr bwMode="auto">
          <a:xfrm>
            <a:off x="3581400" y="2997200"/>
            <a:ext cx="719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−</a:t>
            </a:r>
            <a:r>
              <a:rPr lang="en-US" altLang="zh-TW" i="1"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zh-TW" i="1" baseline="-25000"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altLang="zh-TW" baseline="-25000">
                <a:cs typeface="Times New Roman" panose="02020603050405020304" pitchFamily="18" charset="0"/>
                <a:sym typeface="Symbol" panose="05050102010706020507" pitchFamily="18" charset="2"/>
              </a:rPr>
              <a:t>,1</a:t>
            </a:r>
          </a:p>
        </p:txBody>
      </p:sp>
      <p:sp>
        <p:nvSpPr>
          <p:cNvPr id="38953" name="Line 41"/>
          <p:cNvSpPr>
            <a:spLocks noChangeShapeType="1"/>
          </p:cNvSpPr>
          <p:nvPr/>
        </p:nvSpPr>
        <p:spPr bwMode="auto">
          <a:xfrm flipH="1">
            <a:off x="5003800" y="1773238"/>
            <a:ext cx="288925" cy="11509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54" name="Line 42"/>
          <p:cNvSpPr>
            <a:spLocks noChangeShapeType="1"/>
          </p:cNvSpPr>
          <p:nvPr/>
        </p:nvSpPr>
        <p:spPr bwMode="auto">
          <a:xfrm>
            <a:off x="3563938" y="1700213"/>
            <a:ext cx="287337" cy="12239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2024437" y="1950214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mapping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4" name="文字方塊 43"/>
          <p:cNvSpPr txBox="1"/>
          <p:nvPr/>
        </p:nvSpPr>
        <p:spPr>
          <a:xfrm>
            <a:off x="5436890" y="1860521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mapping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44B03F-9207-44E6-8E81-F29FFE4B23F8}" type="slidenum">
              <a:rPr lang="en-US" altLang="zh-TW" smtClean="0">
                <a:solidFill>
                  <a:srgbClr val="0000FF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zh-TW" dirty="0">
              <a:solidFill>
                <a:srgbClr val="0000FF"/>
              </a:solidFill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684213" y="585788"/>
            <a:ext cx="7559675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zh-TW" b="1" dirty="0">
                <a:solidFill>
                  <a:srgbClr val="3333FF"/>
                </a:solidFill>
                <a:sym typeface="Symbol" panose="05050102010706020507" pitchFamily="18" charset="2"/>
              </a:rPr>
              <a:t></a:t>
            </a:r>
            <a:r>
              <a:rPr lang="en-US" altLang="zh-TW" b="1" dirty="0">
                <a:solidFill>
                  <a:srgbClr val="3333FF"/>
                </a:solidFill>
              </a:rPr>
              <a:t> </a:t>
            </a:r>
            <a:r>
              <a:rPr lang="zh-TW" altLang="en-US" b="1" dirty="0">
                <a:solidFill>
                  <a:srgbClr val="3333FF"/>
                </a:solidFill>
              </a:rPr>
              <a:t>評分方式：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zh-TW" altLang="en-US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1" dirty="0">
                <a:solidFill>
                  <a:srgbClr val="3333FF"/>
                </a:solidFill>
              </a:rPr>
              <a:t>Basic: 15 scores  </a:t>
            </a:r>
            <a:endParaRPr lang="en-US" altLang="zh-TW" dirty="0">
              <a:solidFill>
                <a:srgbClr val="3333FF"/>
              </a:solidFill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zh-TW" altLang="en-US" dirty="0"/>
              <a:t>原則上每位同學都可以拿到 </a:t>
            </a:r>
            <a:r>
              <a:rPr lang="en-US" altLang="zh-TW" dirty="0"/>
              <a:t>12 </a:t>
            </a:r>
            <a:r>
              <a:rPr lang="zh-TW" altLang="en-US" dirty="0"/>
              <a:t>分以上，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dirty="0"/>
              <a:t>另外，會有額外問答題，每位同學四次，每答對一次加</a:t>
            </a:r>
            <a:r>
              <a:rPr lang="en-US" altLang="zh-TW" dirty="0"/>
              <a:t>0.8</a:t>
            </a:r>
            <a:r>
              <a:rPr lang="zh-TW" altLang="en-US" dirty="0"/>
              <a:t>分</a:t>
            </a:r>
            <a:endParaRPr lang="en-US" altLang="zh-TW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1" dirty="0">
                <a:solidFill>
                  <a:srgbClr val="3333FF"/>
                </a:solidFill>
              </a:rPr>
              <a:t>Homework: 60 scores</a:t>
            </a:r>
            <a:r>
              <a:rPr lang="en-US" altLang="zh-TW" b="1" dirty="0"/>
              <a:t> </a:t>
            </a:r>
            <a:r>
              <a:rPr lang="en-US" altLang="zh-TW" dirty="0"/>
              <a:t>(5 times, </a:t>
            </a:r>
            <a:r>
              <a:rPr lang="zh-TW" altLang="en-US" dirty="0"/>
              <a:t>每 </a:t>
            </a:r>
            <a:r>
              <a:rPr lang="en-US" altLang="zh-TW" dirty="0"/>
              <a:t>3 </a:t>
            </a:r>
            <a:r>
              <a:rPr lang="zh-TW" altLang="en-US" dirty="0"/>
              <a:t>週一次</a:t>
            </a:r>
            <a:r>
              <a:rPr lang="en-US" altLang="zh-TW" dirty="0"/>
              <a:t>)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zh-TW" altLang="en-US" dirty="0"/>
              <a:t>請自己寫，和同學內容極高度相同 ，將扣 </a:t>
            </a:r>
            <a:r>
              <a:rPr lang="en-US" altLang="zh-TW" dirty="0"/>
              <a:t>70% </a:t>
            </a:r>
            <a:r>
              <a:rPr lang="zh-TW" altLang="en-US" dirty="0"/>
              <a:t>的分數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dirty="0"/>
              <a:t>就算寫錯但好好寫也會給 </a:t>
            </a:r>
            <a:r>
              <a:rPr lang="en-US" altLang="zh-TW" dirty="0"/>
              <a:t>40~95% </a:t>
            </a:r>
            <a:r>
              <a:rPr lang="zh-TW" altLang="en-US" dirty="0"/>
              <a:t>的分數，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dirty="0"/>
              <a:t>遲交分數打 </a:t>
            </a:r>
            <a:r>
              <a:rPr lang="en-US" altLang="zh-TW" dirty="0"/>
              <a:t>8 </a:t>
            </a:r>
            <a:r>
              <a:rPr lang="zh-TW" altLang="en-US" dirty="0"/>
              <a:t>折，</a:t>
            </a:r>
            <a:r>
              <a:rPr lang="zh-TW" altLang="en-US" dirty="0">
                <a:solidFill>
                  <a:srgbClr val="FF0000"/>
                </a:solidFill>
              </a:rPr>
              <a:t>不交不給分</a:t>
            </a:r>
            <a:r>
              <a:rPr lang="zh-TW" altLang="en-US" dirty="0"/>
              <a:t>。 不知道如何寫，可用 </a:t>
            </a:r>
            <a:r>
              <a:rPr lang="en-US" altLang="zh-TW" dirty="0"/>
              <a:t>E-mail </a:t>
            </a:r>
            <a:r>
              <a:rPr lang="zh-TW" altLang="en-US" dirty="0"/>
              <a:t>和我聯絡，或於上課時發問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rgbClr val="FF0000"/>
                </a:solidFill>
              </a:rPr>
              <a:t>禁止 </a:t>
            </a:r>
            <a:r>
              <a:rPr lang="en-US" altLang="zh-TW" dirty="0">
                <a:solidFill>
                  <a:srgbClr val="FF0000"/>
                </a:solidFill>
              </a:rPr>
              <a:t>Ctrl-C Ctrl-V </a:t>
            </a:r>
            <a:r>
              <a:rPr lang="zh-TW" altLang="en-US" dirty="0">
                <a:solidFill>
                  <a:srgbClr val="FF0000"/>
                </a:solidFill>
              </a:rPr>
              <a:t>的情形。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dirty="0"/>
              <a:t>　</a:t>
            </a:r>
            <a:endParaRPr lang="zh-TW" altLang="en-US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1" dirty="0">
                <a:solidFill>
                  <a:srgbClr val="3333FF"/>
                </a:solidFill>
              </a:rPr>
              <a:t>Term paper 25 scores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投影片編號版面配置區 3"/>
          <p:cNvSpPr txBox="1">
            <a:spLocks noGrp="1"/>
          </p:cNvSpPr>
          <p:nvPr/>
        </p:nvSpPr>
        <p:spPr bwMode="auto">
          <a:xfrm>
            <a:off x="6732588" y="188913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fld id="{03A5245E-4B11-4F38-B344-1C1C5AC52B61}" type="slidenum">
              <a:rPr lang="en-US" altLang="zh-TW">
                <a:solidFill>
                  <a:srgbClr val="0000FF"/>
                </a:solidFill>
                <a:ea typeface="+mn-ea"/>
              </a:rPr>
              <a:pPr algn="r" eaLnBrk="1" hangingPunct="1">
                <a:defRPr/>
              </a:pPr>
              <a:t>40</a:t>
            </a:fld>
            <a:endParaRPr lang="en-US" altLang="zh-TW" dirty="0">
              <a:solidFill>
                <a:srgbClr val="0000FF"/>
              </a:solidFill>
              <a:ea typeface="+mn-ea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611188" y="404813"/>
            <a:ext cx="7561262" cy="466725"/>
          </a:xfrm>
          <a:prstGeom prst="rect">
            <a:avLst/>
          </a:prstGeom>
          <a:noFill/>
          <a:ln w="9525">
            <a:solidFill>
              <a:srgbClr val="9966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2400" b="1">
                <a:solidFill>
                  <a:srgbClr val="3333FF"/>
                </a:solidFill>
              </a:rPr>
              <a:t>附錄一：  學習 </a:t>
            </a:r>
            <a:r>
              <a:rPr lang="en-US" altLang="zh-TW" sz="2400" b="1">
                <a:solidFill>
                  <a:srgbClr val="3333FF"/>
                </a:solidFill>
              </a:rPr>
              <a:t>DSP </a:t>
            </a:r>
            <a:r>
              <a:rPr lang="zh-TW" altLang="en-US" sz="2400" b="1">
                <a:solidFill>
                  <a:srgbClr val="3333FF"/>
                </a:solidFill>
              </a:rPr>
              <a:t>知識把握的要點</a:t>
            </a:r>
          </a:p>
        </p:txBody>
      </p:sp>
      <p:sp>
        <p:nvSpPr>
          <p:cNvPr id="39940" name="Text Box 11"/>
          <p:cNvSpPr txBox="1">
            <a:spLocks noChangeArrowheads="1"/>
          </p:cNvSpPr>
          <p:nvPr/>
        </p:nvSpPr>
        <p:spPr bwMode="auto">
          <a:xfrm>
            <a:off x="539750" y="1196975"/>
            <a:ext cx="6337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(1) </a:t>
            </a:r>
            <a:r>
              <a:rPr lang="en-US" altLang="zh-TW">
                <a:solidFill>
                  <a:srgbClr val="0000FF"/>
                </a:solidFill>
              </a:rPr>
              <a:t>Concepts</a:t>
            </a:r>
            <a:r>
              <a:rPr lang="en-US" altLang="zh-TW"/>
              <a:t>:   </a:t>
            </a:r>
            <a:r>
              <a:rPr lang="zh-TW" altLang="en-US"/>
              <a:t>這個方法的核心概念、基本精神是什麼</a:t>
            </a:r>
          </a:p>
        </p:txBody>
      </p:sp>
      <p:sp>
        <p:nvSpPr>
          <p:cNvPr id="39941" name="Text Box 12"/>
          <p:cNvSpPr txBox="1">
            <a:spLocks noChangeArrowheads="1"/>
          </p:cNvSpPr>
          <p:nvPr/>
        </p:nvSpPr>
        <p:spPr bwMode="auto">
          <a:xfrm>
            <a:off x="539750" y="2680314"/>
            <a:ext cx="6337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/>
              <a:t>(3) </a:t>
            </a:r>
            <a:r>
              <a:rPr lang="en-US" altLang="zh-TW" dirty="0">
                <a:solidFill>
                  <a:srgbClr val="3333FF"/>
                </a:solidFill>
              </a:rPr>
              <a:t>Advantages</a:t>
            </a:r>
            <a:r>
              <a:rPr lang="en-US" altLang="zh-TW" dirty="0"/>
              <a:t>: </a:t>
            </a:r>
            <a:r>
              <a:rPr lang="zh-TW" altLang="en-US" dirty="0"/>
              <a:t>這方法的優點是什麼</a:t>
            </a:r>
          </a:p>
        </p:txBody>
      </p:sp>
      <p:sp>
        <p:nvSpPr>
          <p:cNvPr id="39942" name="Text Box 13"/>
          <p:cNvSpPr txBox="1">
            <a:spLocks noChangeArrowheads="1"/>
          </p:cNvSpPr>
          <p:nvPr/>
        </p:nvSpPr>
        <p:spPr bwMode="auto">
          <a:xfrm>
            <a:off x="539750" y="4196079"/>
            <a:ext cx="6337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/>
              <a:t>(5) </a:t>
            </a:r>
            <a:r>
              <a:rPr lang="en-US" altLang="zh-TW" dirty="0">
                <a:solidFill>
                  <a:srgbClr val="3333FF"/>
                </a:solidFill>
              </a:rPr>
              <a:t>Disadvantages</a:t>
            </a:r>
            <a:r>
              <a:rPr lang="en-US" altLang="zh-TW" dirty="0"/>
              <a:t>: </a:t>
            </a:r>
            <a:r>
              <a:rPr lang="zh-TW" altLang="en-US" dirty="0"/>
              <a:t>這方法的缺點是什麼</a:t>
            </a:r>
          </a:p>
        </p:txBody>
      </p:sp>
      <p:sp>
        <p:nvSpPr>
          <p:cNvPr id="39943" name="Text Box 14"/>
          <p:cNvSpPr txBox="1">
            <a:spLocks noChangeArrowheads="1"/>
          </p:cNvSpPr>
          <p:nvPr/>
        </p:nvSpPr>
        <p:spPr bwMode="auto">
          <a:xfrm>
            <a:off x="539750" y="3643312"/>
            <a:ext cx="7056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/>
              <a:t>(4) </a:t>
            </a:r>
            <a:r>
              <a:rPr lang="en-US" altLang="zh-TW" dirty="0">
                <a:solidFill>
                  <a:srgbClr val="3333FF"/>
                </a:solidFill>
              </a:rPr>
              <a:t>Applications</a:t>
            </a:r>
            <a:r>
              <a:rPr lang="en-US" altLang="zh-TW" dirty="0"/>
              <a:t>:  </a:t>
            </a:r>
            <a:r>
              <a:rPr lang="zh-TW" altLang="en-US" dirty="0"/>
              <a:t>這個方法要用來處理什麼問題，有什麼應用</a:t>
            </a:r>
          </a:p>
        </p:txBody>
      </p:sp>
      <p:sp>
        <p:nvSpPr>
          <p:cNvPr id="39944" name="Text Box 15"/>
          <p:cNvSpPr txBox="1">
            <a:spLocks noChangeArrowheads="1"/>
          </p:cNvSpPr>
          <p:nvPr/>
        </p:nvSpPr>
        <p:spPr bwMode="auto">
          <a:xfrm>
            <a:off x="539750" y="5302250"/>
            <a:ext cx="63373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(6) </a:t>
            </a:r>
            <a:r>
              <a:rPr lang="en-US" altLang="zh-TW">
                <a:solidFill>
                  <a:srgbClr val="0000FF"/>
                </a:solidFill>
              </a:rPr>
              <a:t>Innovations</a:t>
            </a:r>
            <a:r>
              <a:rPr lang="en-US" altLang="zh-TW"/>
              <a:t>: </a:t>
            </a:r>
            <a:r>
              <a:rPr lang="zh-TW" altLang="en-US"/>
              <a:t>這方法有什麼可以改進的地方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/>
              <a:t>                           或是可以推廣到什麼地方 </a:t>
            </a:r>
          </a:p>
        </p:txBody>
      </p:sp>
      <p:sp>
        <p:nvSpPr>
          <p:cNvPr id="39945" name="Rectangle 16"/>
          <p:cNvSpPr>
            <a:spLocks noChangeArrowheads="1"/>
          </p:cNvSpPr>
          <p:nvPr/>
        </p:nvSpPr>
        <p:spPr bwMode="auto">
          <a:xfrm>
            <a:off x="2411760" y="3141987"/>
            <a:ext cx="554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dirty="0"/>
              <a:t>(3-1) </a:t>
            </a:r>
            <a:r>
              <a:rPr lang="en-US" altLang="zh-TW" dirty="0">
                <a:solidFill>
                  <a:srgbClr val="0000FF"/>
                </a:solidFill>
              </a:rPr>
              <a:t>Why</a:t>
            </a:r>
            <a:r>
              <a:rPr lang="en-US" altLang="zh-TW" dirty="0"/>
              <a:t>? </a:t>
            </a:r>
            <a:r>
              <a:rPr lang="zh-TW" altLang="en-US" dirty="0"/>
              <a:t>造成這些優點的原因是什麼</a:t>
            </a:r>
          </a:p>
        </p:txBody>
      </p:sp>
      <p:sp>
        <p:nvSpPr>
          <p:cNvPr id="39946" name="Rectangle 17"/>
          <p:cNvSpPr>
            <a:spLocks noChangeArrowheads="1"/>
          </p:cNvSpPr>
          <p:nvPr/>
        </p:nvSpPr>
        <p:spPr bwMode="auto">
          <a:xfrm>
            <a:off x="2411760" y="4748846"/>
            <a:ext cx="554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dirty="0"/>
              <a:t>(5-1) </a:t>
            </a:r>
            <a:r>
              <a:rPr lang="en-US" altLang="zh-TW" dirty="0">
                <a:solidFill>
                  <a:srgbClr val="0000FF"/>
                </a:solidFill>
              </a:rPr>
              <a:t>Why</a:t>
            </a:r>
            <a:r>
              <a:rPr lang="en-US" altLang="zh-TW" dirty="0"/>
              <a:t>? </a:t>
            </a:r>
            <a:r>
              <a:rPr lang="zh-TW" altLang="en-US" dirty="0"/>
              <a:t>造成這些缺點的原因是什麼</a:t>
            </a:r>
          </a:p>
        </p:txBody>
      </p:sp>
      <p:sp>
        <p:nvSpPr>
          <p:cNvPr id="39947" name="Text Box 18"/>
          <p:cNvSpPr txBox="1">
            <a:spLocks noChangeArrowheads="1"/>
          </p:cNvSpPr>
          <p:nvPr/>
        </p:nvSpPr>
        <p:spPr bwMode="auto">
          <a:xfrm>
            <a:off x="539750" y="1773238"/>
            <a:ext cx="7127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/>
              <a:t>(2) </a:t>
            </a:r>
            <a:r>
              <a:rPr lang="en-US" altLang="zh-TW">
                <a:solidFill>
                  <a:srgbClr val="3333FF"/>
                </a:solidFill>
              </a:rPr>
              <a:t>Comparison</a:t>
            </a:r>
            <a:r>
              <a:rPr lang="en-US" altLang="zh-TW"/>
              <a:t>: </a:t>
            </a:r>
            <a:r>
              <a:rPr lang="zh-TW" altLang="en-US"/>
              <a:t>這方法和其他方法之間，有什麼相同的地方？</a:t>
            </a:r>
          </a:p>
        </p:txBody>
      </p:sp>
      <p:sp>
        <p:nvSpPr>
          <p:cNvPr id="39948" name="Rectangle 19"/>
          <p:cNvSpPr>
            <a:spLocks noChangeArrowheads="1"/>
          </p:cNvSpPr>
          <p:nvPr/>
        </p:nvSpPr>
        <p:spPr bwMode="auto">
          <a:xfrm>
            <a:off x="2268538" y="2133600"/>
            <a:ext cx="2374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/>
              <a:t>有什麼相異的地方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52F76A-06D4-4465-8468-2FB82D1267B2}" type="slidenum">
              <a:rPr lang="en-US" altLang="zh-TW" smtClean="0">
                <a:solidFill>
                  <a:srgbClr val="0000FF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zh-TW" dirty="0">
              <a:solidFill>
                <a:srgbClr val="0000FF"/>
              </a:solidFill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683419" y="294481"/>
            <a:ext cx="7777162" cy="603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TW" b="1" dirty="0">
                <a:solidFill>
                  <a:srgbClr val="3333FF"/>
                </a:solidFill>
              </a:rPr>
              <a:t>Term paper 25 scores</a:t>
            </a:r>
            <a:endParaRPr lang="en-US" altLang="zh-TW" dirty="0">
              <a:solidFill>
                <a:srgbClr val="3333FF"/>
              </a:solidFill>
            </a:endParaRPr>
          </a:p>
          <a:p>
            <a:pPr algn="just" eaLnBrk="1" hangingPunct="1">
              <a:spcBef>
                <a:spcPts val="600"/>
              </a:spcBef>
              <a:buFontTx/>
              <a:buNone/>
            </a:pPr>
            <a:r>
              <a:rPr lang="zh-TW" altLang="en-US" dirty="0"/>
              <a:t>方式有五種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zh-TW" altLang="en-US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TW" b="1" dirty="0">
                <a:solidFill>
                  <a:srgbClr val="3333FF"/>
                </a:solidFill>
              </a:rPr>
              <a:t>(1) </a:t>
            </a:r>
            <a:r>
              <a:rPr lang="zh-TW" altLang="en-US" b="1" dirty="0">
                <a:solidFill>
                  <a:srgbClr val="3333FF"/>
                </a:solidFill>
              </a:rPr>
              <a:t>書面報告 </a:t>
            </a:r>
          </a:p>
          <a:p>
            <a:pPr algn="just" eaLnBrk="1" hangingPunct="1">
              <a:spcBef>
                <a:spcPts val="600"/>
              </a:spcBef>
              <a:buFontTx/>
              <a:buNone/>
            </a:pPr>
            <a:r>
              <a:rPr lang="en-US" altLang="zh-TW" dirty="0"/>
              <a:t>10</a:t>
            </a:r>
            <a:r>
              <a:rPr lang="zh-TW" altLang="en-US" dirty="0"/>
              <a:t>頁以上</a:t>
            </a:r>
            <a:r>
              <a:rPr lang="en-US" altLang="zh-TW" dirty="0"/>
              <a:t>(</a:t>
            </a:r>
            <a:r>
              <a:rPr lang="zh-TW" altLang="en-US" dirty="0"/>
              <a:t>不含封面</a:t>
            </a:r>
            <a:r>
              <a:rPr lang="en-US" altLang="zh-TW" dirty="0"/>
              <a:t>)</a:t>
            </a:r>
            <a:r>
              <a:rPr lang="zh-TW" altLang="en-US" dirty="0"/>
              <a:t>，中英文皆可，</a:t>
            </a:r>
            <a:r>
              <a:rPr lang="en-US" altLang="zh-TW" dirty="0"/>
              <a:t>11</a:t>
            </a:r>
            <a:r>
              <a:rPr lang="zh-TW" altLang="en-US" dirty="0"/>
              <a:t>或</a:t>
            </a:r>
            <a:r>
              <a:rPr lang="en-US" altLang="zh-TW" dirty="0"/>
              <a:t>12</a:t>
            </a:r>
            <a:r>
              <a:rPr lang="zh-TW" altLang="en-US" dirty="0"/>
              <a:t>的字體，題目可選擇和信號處理</a:t>
            </a:r>
            <a:r>
              <a:rPr lang="en-US" altLang="zh-TW" dirty="0"/>
              <a:t>(</a:t>
            </a:r>
            <a:r>
              <a:rPr lang="zh-TW" altLang="en-US" dirty="0"/>
              <a:t>包括信號、通訊、影像、音訊、生醫訊號、經濟信號處理等等</a:t>
            </a:r>
            <a:r>
              <a:rPr lang="en-US" altLang="zh-TW" dirty="0"/>
              <a:t>) </a:t>
            </a:r>
            <a:r>
              <a:rPr lang="zh-TW" altLang="en-US" dirty="0"/>
              <a:t>有關的</a:t>
            </a:r>
            <a:r>
              <a:rPr lang="zh-TW" altLang="en-US" dirty="0">
                <a:solidFill>
                  <a:srgbClr val="0000CC"/>
                </a:solidFill>
              </a:rPr>
              <a:t>任何一個</a:t>
            </a:r>
            <a:r>
              <a:rPr lang="zh-TW" altLang="en-US" dirty="0"/>
              <a:t>主題。</a:t>
            </a:r>
            <a:endParaRPr lang="en-US" altLang="zh-TW" dirty="0"/>
          </a:p>
          <a:p>
            <a:pPr algn="just" eaLnBrk="1" hangingPunct="1">
              <a:spcBef>
                <a:spcPts val="600"/>
              </a:spcBef>
              <a:buFontTx/>
              <a:buNone/>
            </a:pPr>
            <a:r>
              <a:rPr lang="zh-TW" altLang="en-US" dirty="0"/>
              <a:t>包括 </a:t>
            </a:r>
            <a:r>
              <a:rPr lang="en-US" altLang="zh-TW" dirty="0"/>
              <a:t>abstract, conclusion, </a:t>
            </a:r>
            <a:r>
              <a:rPr lang="zh-TW" altLang="en-US" dirty="0"/>
              <a:t>及 </a:t>
            </a:r>
            <a:r>
              <a:rPr lang="en-US" altLang="zh-TW" dirty="0"/>
              <a:t>references</a:t>
            </a:r>
            <a:r>
              <a:rPr lang="zh-TW" altLang="en-US" dirty="0"/>
              <a:t>，並且要分 </a:t>
            </a:r>
            <a:r>
              <a:rPr lang="en-US" altLang="zh-TW" dirty="0"/>
              <a:t>sections</a:t>
            </a:r>
            <a:r>
              <a:rPr lang="zh-TW" altLang="en-US" dirty="0"/>
              <a:t>。 儘量工整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TW" altLang="en-US" dirty="0"/>
              <a:t>鼓勵</a:t>
            </a:r>
            <a:r>
              <a:rPr lang="zh-TW" altLang="en-US" dirty="0">
                <a:solidFill>
                  <a:srgbClr val="FF0000"/>
                </a:solidFill>
              </a:rPr>
              <a:t>多做實驗及模擬</a:t>
            </a:r>
            <a:r>
              <a:rPr lang="zh-TW" altLang="en-US" dirty="0"/>
              <a:t>，</a:t>
            </a:r>
            <a:endParaRPr lang="en-US" altLang="zh-TW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rgbClr val="CC0066"/>
                </a:solidFill>
              </a:rPr>
              <a:t>有做模擬的同學請將程式附上來，會有額外加分。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rgbClr val="FF0000"/>
                </a:solidFill>
              </a:rPr>
              <a:t>嚴禁 </a:t>
            </a:r>
            <a:r>
              <a:rPr lang="en-US" altLang="zh-TW" dirty="0">
                <a:solidFill>
                  <a:srgbClr val="FF0000"/>
                </a:solidFill>
              </a:rPr>
              <a:t>Ctrl-C Ctrl-V </a:t>
            </a:r>
            <a:r>
              <a:rPr lang="zh-TW" altLang="en-US" dirty="0">
                <a:solidFill>
                  <a:srgbClr val="FF0000"/>
                </a:solidFill>
              </a:rPr>
              <a:t>的情形</a:t>
            </a:r>
            <a:r>
              <a:rPr lang="zh-TW" altLang="en-US" dirty="0"/>
              <a:t>，否則扣 </a:t>
            </a:r>
            <a:r>
              <a:rPr lang="en-US" altLang="zh-TW" dirty="0"/>
              <a:t>70% </a:t>
            </a:r>
            <a:r>
              <a:rPr lang="zh-TW" altLang="en-US" dirty="0"/>
              <a:t>的分數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zh-TW" altLang="en-US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TW" b="1" dirty="0">
                <a:solidFill>
                  <a:srgbClr val="3333FF"/>
                </a:solidFill>
              </a:rPr>
              <a:t>(2) Tutorial</a:t>
            </a:r>
            <a:r>
              <a:rPr lang="en-US" altLang="zh-TW" dirty="0"/>
              <a:t> </a:t>
            </a:r>
            <a:r>
              <a:rPr lang="zh-TW" altLang="en-US" dirty="0"/>
              <a:t> </a:t>
            </a:r>
            <a:r>
              <a:rPr lang="en-US" altLang="zh-TW" dirty="0"/>
              <a:t>(</a:t>
            </a:r>
            <a:r>
              <a:rPr lang="zh-TW" altLang="en-US" dirty="0"/>
              <a:t>對既有領域做淺顯易懂的整理</a:t>
            </a:r>
            <a:r>
              <a:rPr lang="en-US" altLang="zh-TW" dirty="0"/>
              <a:t>)</a:t>
            </a:r>
          </a:p>
          <a:p>
            <a:pPr algn="just" eaLnBrk="1" hangingPunct="1">
              <a:spcBef>
                <a:spcPts val="600"/>
              </a:spcBef>
              <a:buFontTx/>
              <a:buNone/>
            </a:pPr>
            <a:r>
              <a:rPr lang="zh-TW" altLang="en-US" dirty="0"/>
              <a:t>限十八個名額，和書面報告格式相同，但頁數限制為</a:t>
            </a:r>
            <a:r>
              <a:rPr lang="en-US" altLang="zh-TW" dirty="0"/>
              <a:t>18</a:t>
            </a:r>
            <a:r>
              <a:rPr lang="zh-TW" altLang="en-US" dirty="0"/>
              <a:t>頁以上</a:t>
            </a:r>
            <a:r>
              <a:rPr lang="en-US" altLang="zh-TW" dirty="0"/>
              <a:t>(</a:t>
            </a:r>
            <a:r>
              <a:rPr lang="zh-TW" altLang="en-US" dirty="0"/>
              <a:t>若為加強前人的 </a:t>
            </a:r>
            <a:r>
              <a:rPr lang="en-US" altLang="zh-TW" dirty="0"/>
              <a:t>tutorial</a:t>
            </a:r>
            <a:r>
              <a:rPr lang="zh-TW" altLang="en-US" dirty="0"/>
              <a:t>，則頁數為 </a:t>
            </a:r>
            <a:r>
              <a:rPr lang="en-US" altLang="zh-TW" dirty="0"/>
              <a:t>(2/3)</a:t>
            </a:r>
            <a:r>
              <a:rPr lang="en-US" altLang="zh-TW" i="1" dirty="0"/>
              <a:t>N</a:t>
            </a:r>
            <a:r>
              <a:rPr lang="en-US" altLang="zh-TW" dirty="0"/>
              <a:t> + 13 </a:t>
            </a:r>
            <a:r>
              <a:rPr lang="zh-TW" altLang="en-US" dirty="0"/>
              <a:t>以上，</a:t>
            </a:r>
            <a:r>
              <a:rPr lang="en-US" altLang="zh-TW" i="1" dirty="0"/>
              <a:t>N</a:t>
            </a:r>
            <a:r>
              <a:rPr lang="en-US" altLang="zh-TW" dirty="0"/>
              <a:t> </a:t>
            </a:r>
            <a:r>
              <a:rPr lang="zh-TW" altLang="en-US" dirty="0"/>
              <a:t>為前人 </a:t>
            </a:r>
            <a:r>
              <a:rPr lang="en-US" altLang="zh-TW" dirty="0"/>
              <a:t>tutorial </a:t>
            </a:r>
            <a:r>
              <a:rPr lang="zh-TW" altLang="en-US" dirty="0"/>
              <a:t>之頁數</a:t>
            </a:r>
            <a:r>
              <a:rPr lang="en-US" altLang="zh-TW" dirty="0"/>
              <a:t>)</a:t>
            </a:r>
            <a:r>
              <a:rPr lang="zh-TW" altLang="en-US" dirty="0"/>
              <a:t>，題目由老師指定，以</a:t>
            </a:r>
            <a:r>
              <a:rPr lang="zh-TW" altLang="en-US" b="1" dirty="0">
                <a:solidFill>
                  <a:srgbClr val="FF0000"/>
                </a:solidFill>
              </a:rPr>
              <a:t>清楚且有系統</a:t>
            </a:r>
            <a:r>
              <a:rPr lang="zh-TW" altLang="en-US" dirty="0"/>
              <a:t>的介紹一個主題的基本概念和應用為要求，為上課內容的進一步探討和補充，</a:t>
            </a:r>
            <a:r>
              <a:rPr lang="zh-TW" altLang="en-US" b="1" u="sng" dirty="0">
                <a:solidFill>
                  <a:srgbClr val="3333FF"/>
                </a:solidFill>
              </a:rPr>
              <a:t>交 </a:t>
            </a:r>
            <a:r>
              <a:rPr lang="en-US" altLang="zh-TW" b="1" u="sng" dirty="0">
                <a:solidFill>
                  <a:srgbClr val="3333FF"/>
                </a:solidFill>
              </a:rPr>
              <a:t>Word </a:t>
            </a:r>
            <a:r>
              <a:rPr lang="zh-TW" altLang="en-US" b="1" u="sng" dirty="0">
                <a:solidFill>
                  <a:srgbClr val="3333FF"/>
                </a:solidFill>
              </a:rPr>
              <a:t>檔</a:t>
            </a:r>
            <a:r>
              <a:rPr lang="zh-TW" altLang="en-US" dirty="0"/>
              <a:t>。</a:t>
            </a:r>
          </a:p>
          <a:p>
            <a:pPr algn="just" eaLnBrk="1" hangingPunct="1">
              <a:spcBef>
                <a:spcPct val="30000"/>
              </a:spcBef>
              <a:buFontTx/>
              <a:buNone/>
            </a:pPr>
            <a:r>
              <a:rPr lang="zh-TW" altLang="en-US" dirty="0"/>
              <a:t>選擇這個項目的同學，學期成績加 </a:t>
            </a:r>
            <a:r>
              <a:rPr lang="en-US" altLang="zh-TW" dirty="0"/>
              <a:t>4</a:t>
            </a:r>
            <a:r>
              <a:rPr lang="zh-TW" altLang="en-US" dirty="0"/>
              <a:t>分 </a:t>
            </a:r>
            <a:endParaRPr lang="en-US" altLang="zh-TW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2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093325" y="7938"/>
              <a:ext cx="120650" cy="573087"/>
            </p14:xfrm>
          </p:contentPart>
        </mc:Choice>
        <mc:Fallback xmlns="">
          <p:pic>
            <p:nvPicPr>
              <p:cNvPr id="102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090804" y="5418"/>
                <a:ext cx="125692" cy="5781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27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613275" y="5875338"/>
              <a:ext cx="9525" cy="14287"/>
            </p14:xfrm>
          </p:contentPart>
        </mc:Choice>
        <mc:Fallback xmlns="">
          <p:pic>
            <p:nvPicPr>
              <p:cNvPr id="1027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07413" y="5872481"/>
                <a:ext cx="18317" cy="21788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08E745-768F-4812-B8E7-61982E043FA6}" type="slidenum">
              <a:rPr lang="en-US" altLang="zh-TW" smtClean="0">
                <a:solidFill>
                  <a:srgbClr val="0000FF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zh-TW" dirty="0">
              <a:solidFill>
                <a:srgbClr val="0000FF"/>
              </a:solidFill>
            </a:endParaRP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467544" y="2780928"/>
            <a:ext cx="8280400" cy="2939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TW" b="1" dirty="0">
                <a:solidFill>
                  <a:srgbClr val="3333FF"/>
                </a:solidFill>
              </a:rPr>
              <a:t>(4) </a:t>
            </a:r>
            <a:r>
              <a:rPr lang="zh-TW" altLang="en-US" b="1" dirty="0">
                <a:solidFill>
                  <a:srgbClr val="3333FF"/>
                </a:solidFill>
              </a:rPr>
              <a:t>編輯 </a:t>
            </a:r>
            <a:r>
              <a:rPr lang="en-US" altLang="zh-TW" b="1" dirty="0">
                <a:solidFill>
                  <a:srgbClr val="3333FF"/>
                </a:solidFill>
              </a:rPr>
              <a:t>Wikipedia</a:t>
            </a:r>
            <a:r>
              <a:rPr lang="en-US" altLang="zh-TW" dirty="0"/>
              <a:t> </a:t>
            </a:r>
          </a:p>
          <a:p>
            <a:pPr algn="just" eaLnBrk="1" hangingPunct="1">
              <a:spcBef>
                <a:spcPts val="600"/>
              </a:spcBef>
              <a:buFontTx/>
              <a:buNone/>
            </a:pPr>
            <a:r>
              <a:rPr lang="zh-TW" altLang="en-US" dirty="0"/>
              <a:t>中文或英文網頁皆可，至少 </a:t>
            </a:r>
            <a:r>
              <a:rPr lang="en-US" altLang="zh-TW" dirty="0"/>
              <a:t>2 </a:t>
            </a:r>
            <a:r>
              <a:rPr lang="zh-TW" altLang="en-US" dirty="0"/>
              <a:t>個條目，但不可同一個條目翻成中文和英文。總計 </a:t>
            </a:r>
            <a:r>
              <a:rPr lang="en-US" altLang="zh-TW" dirty="0"/>
              <a:t>80</a:t>
            </a:r>
            <a:r>
              <a:rPr lang="zh-TW" altLang="en-US" dirty="0"/>
              <a:t>行以上。限和課程相關者，自由發揮，越有條理、有系統的越好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TW" altLang="en-US" dirty="0"/>
              <a:t>選擇編輯 </a:t>
            </a:r>
            <a:r>
              <a:rPr lang="en-US" altLang="zh-TW" dirty="0"/>
              <a:t>Wikipedia </a:t>
            </a:r>
            <a:r>
              <a:rPr lang="zh-TW" altLang="en-US" dirty="0"/>
              <a:t>的同學，請於 </a:t>
            </a:r>
            <a:r>
              <a:rPr lang="en-US" altLang="zh-TW" dirty="0"/>
              <a:t>5</a:t>
            </a:r>
            <a:r>
              <a:rPr lang="zh-TW" altLang="en-US" dirty="0"/>
              <a:t>月</a:t>
            </a:r>
            <a:r>
              <a:rPr lang="en-US" altLang="zh-TW" dirty="0"/>
              <a:t>29</a:t>
            </a:r>
            <a:r>
              <a:rPr lang="zh-TW" altLang="en-US" dirty="0"/>
              <a:t>日前，向我登記並告知我要編緝的條目</a:t>
            </a:r>
            <a:r>
              <a:rPr lang="en-US" altLang="zh-TW" dirty="0"/>
              <a:t>(2 </a:t>
            </a:r>
            <a:r>
              <a:rPr lang="zh-TW" altLang="en-US" dirty="0"/>
              <a:t>個以上</a:t>
            </a:r>
            <a:r>
              <a:rPr lang="en-US" altLang="zh-TW" dirty="0"/>
              <a:t>)</a:t>
            </a:r>
            <a:r>
              <a:rPr lang="zh-TW" altLang="en-US" dirty="0"/>
              <a:t>，若有和其他同學選擇相同條目的情形，則較晚向我登記的同學將更換要編緝的條目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zh-TW" altLang="en-US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TW" altLang="en-US" dirty="0"/>
              <a:t>書面報告和編輯 </a:t>
            </a:r>
            <a:r>
              <a:rPr lang="en-US" altLang="zh-TW" dirty="0"/>
              <a:t>Wikipedia</a:t>
            </a:r>
            <a:r>
              <a:rPr lang="zh-TW" altLang="en-US" dirty="0"/>
              <a:t>，期限是 </a:t>
            </a:r>
            <a:r>
              <a:rPr lang="en-US" altLang="zh-TW" dirty="0"/>
              <a:t>6</a:t>
            </a:r>
            <a:r>
              <a:rPr lang="zh-TW" altLang="en-US" dirty="0"/>
              <a:t>月</a:t>
            </a:r>
            <a:r>
              <a:rPr lang="en-US" altLang="zh-TW" dirty="0"/>
              <a:t>12</a:t>
            </a:r>
            <a:r>
              <a:rPr lang="zh-TW" altLang="en-US" dirty="0"/>
              <a:t>日</a:t>
            </a:r>
          </a:p>
        </p:txBody>
      </p:sp>
      <p:sp>
        <p:nvSpPr>
          <p:cNvPr id="2" name="矩形 1"/>
          <p:cNvSpPr/>
          <p:nvPr/>
        </p:nvSpPr>
        <p:spPr>
          <a:xfrm>
            <a:off x="468152" y="332656"/>
            <a:ext cx="80642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zh-TW" b="1" dirty="0">
                <a:solidFill>
                  <a:srgbClr val="3333FF"/>
                </a:solidFill>
              </a:rPr>
              <a:t>(3) </a:t>
            </a:r>
            <a:r>
              <a:rPr lang="zh-TW" altLang="en-US" b="1" dirty="0">
                <a:solidFill>
                  <a:srgbClr val="3333FF"/>
                </a:solidFill>
              </a:rPr>
              <a:t>口頭報告</a:t>
            </a:r>
            <a:r>
              <a:rPr lang="zh-TW" altLang="en-US" dirty="0"/>
              <a:t> </a:t>
            </a:r>
          </a:p>
          <a:p>
            <a:pPr algn="just" eaLnBrk="1" hangingPunct="1"/>
            <a:r>
              <a:rPr lang="zh-TW" altLang="en-US" dirty="0"/>
              <a:t>限十個名額，每個人 </a:t>
            </a:r>
            <a:r>
              <a:rPr lang="en-US" altLang="zh-TW" dirty="0"/>
              <a:t>15~40</a:t>
            </a:r>
            <a:r>
              <a:rPr lang="zh-TW" altLang="en-US" dirty="0"/>
              <a:t>分鐘，題目可選擇和課程有關的任何一個主題。口頭報告的同學請在</a:t>
            </a:r>
            <a:r>
              <a:rPr lang="en-US" altLang="zh-TW" dirty="0"/>
              <a:t>6</a:t>
            </a:r>
            <a:r>
              <a:rPr lang="zh-TW" altLang="en-US" dirty="0"/>
              <a:t>月</a:t>
            </a:r>
            <a:r>
              <a:rPr lang="en-US" altLang="zh-TW" dirty="0"/>
              <a:t>7</a:t>
            </a:r>
            <a:r>
              <a:rPr lang="zh-TW" altLang="en-US" dirty="0"/>
              <a:t>日以前將影片錄好，並且把影片</a:t>
            </a:r>
            <a:r>
              <a:rPr lang="en-US" altLang="zh-TW" dirty="0"/>
              <a:t>(</a:t>
            </a:r>
            <a:r>
              <a:rPr lang="zh-TW" altLang="en-US" dirty="0"/>
              <a:t>或連結</a:t>
            </a:r>
            <a:r>
              <a:rPr lang="en-US" altLang="zh-TW" dirty="0"/>
              <a:t>)</a:t>
            </a:r>
            <a:r>
              <a:rPr lang="zh-TW" altLang="en-US" dirty="0"/>
              <a:t>寄給老師。有意願的同學，請儘早告知，以先登記的同學為優先。</a:t>
            </a:r>
            <a:endParaRPr lang="en-US" altLang="zh-TW" dirty="0"/>
          </a:p>
          <a:p>
            <a:pPr algn="just" eaLnBrk="1" hangingPunct="1"/>
            <a:r>
              <a:rPr lang="zh-TW" altLang="en-US" dirty="0"/>
              <a:t>選擇這個項目的同學，</a:t>
            </a:r>
            <a:r>
              <a:rPr lang="zh-TW" altLang="en-US" dirty="0">
                <a:solidFill>
                  <a:srgbClr val="FF0000"/>
                </a:solidFill>
              </a:rPr>
              <a:t>學期成績加 </a:t>
            </a:r>
            <a:r>
              <a:rPr lang="en-US" altLang="zh-TW" dirty="0">
                <a:solidFill>
                  <a:srgbClr val="FF0000"/>
                </a:solidFill>
              </a:rPr>
              <a:t>2</a:t>
            </a:r>
            <a:r>
              <a:rPr lang="zh-TW" altLang="en-US" dirty="0">
                <a:solidFill>
                  <a:srgbClr val="FF0000"/>
                </a:solidFill>
              </a:rPr>
              <a:t>分</a:t>
            </a:r>
          </a:p>
          <a:p>
            <a:pPr algn="just" eaLnBrk="1" hangingPunct="1"/>
            <a:r>
              <a:rPr lang="zh-TW" altLang="en-US" dirty="0"/>
              <a:t>口頭報告時，希望同學們至少能參與線上觀看，並將做為第五次作業的其中一題。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9EA177C6-241D-4029-B7D2-0CFE88017319}"/>
              </a:ext>
            </a:extLst>
          </p:cNvPr>
          <p:cNvSpPr/>
          <p:nvPr/>
        </p:nvSpPr>
        <p:spPr>
          <a:xfrm>
            <a:off x="477280" y="5921697"/>
            <a:ext cx="8280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zh-TW" altLang="en-US" b="1" u="sng" dirty="0">
                <a:solidFill>
                  <a:srgbClr val="FF0000"/>
                </a:solidFill>
              </a:rPr>
              <a:t>以上</a:t>
            </a:r>
            <a:r>
              <a:rPr lang="en-US" altLang="zh-TW" b="1" u="sng" dirty="0">
                <a:solidFill>
                  <a:srgbClr val="FF0000"/>
                </a:solidFill>
              </a:rPr>
              <a:t>(1), (2), (3), (4) </a:t>
            </a:r>
            <a:r>
              <a:rPr lang="zh-TW" altLang="en-US" b="1" u="sng" dirty="0">
                <a:solidFill>
                  <a:srgbClr val="FF0000"/>
                </a:solidFill>
              </a:rPr>
              <a:t>不管選哪個題目，若有做實驗模擬，請附上程式碼，會有額外的加分 </a:t>
            </a:r>
            <a:r>
              <a:rPr lang="en-US" altLang="zh-TW" dirty="0"/>
              <a:t>(</a:t>
            </a:r>
            <a:r>
              <a:rPr lang="zh-TW" altLang="en-US" dirty="0"/>
              <a:t>鼓勵不強制</a:t>
            </a:r>
            <a:r>
              <a:rPr lang="en-US" altLang="zh-TW" dirty="0"/>
              <a:t>)</a:t>
            </a: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08E745-768F-4812-B8E7-61982E043FA6}" type="slidenum">
              <a:rPr lang="en-US" altLang="zh-TW" smtClean="0">
                <a:solidFill>
                  <a:srgbClr val="0000FF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zh-TW" dirty="0">
              <a:solidFill>
                <a:srgbClr val="0000FF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467848" y="548680"/>
            <a:ext cx="82083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zh-TW" b="1" dirty="0">
                <a:solidFill>
                  <a:srgbClr val="3333FF"/>
                </a:solidFill>
              </a:rPr>
              <a:t>(5) </a:t>
            </a:r>
            <a:r>
              <a:rPr lang="zh-TW" altLang="en-US" b="1" dirty="0">
                <a:solidFill>
                  <a:srgbClr val="3333FF"/>
                </a:solidFill>
              </a:rPr>
              <a:t>程式編寫，協助信號處理程式資料庫的建立</a:t>
            </a:r>
            <a:endParaRPr lang="zh-TW" altLang="en-US" dirty="0"/>
          </a:p>
          <a:p>
            <a:pPr algn="just" eaLnBrk="1" hangingPunct="1"/>
            <a:endParaRPr lang="en-US" altLang="zh-TW" dirty="0"/>
          </a:p>
          <a:p>
            <a:pPr algn="just" eaLnBrk="1" hangingPunct="1"/>
            <a:r>
              <a:rPr lang="zh-TW" altLang="en-US" dirty="0"/>
              <a:t>      選擇</a:t>
            </a:r>
            <a:r>
              <a:rPr lang="en-US" altLang="zh-TW" dirty="0"/>
              <a:t> Page 10 </a:t>
            </a:r>
            <a:r>
              <a:rPr lang="zh-TW" altLang="en-US" dirty="0"/>
              <a:t>當中其中一組題目，來編寫相關的程式，程式用 </a:t>
            </a:r>
            <a:r>
              <a:rPr lang="en-US" altLang="zh-TW" dirty="0" err="1"/>
              <a:t>Matlab</a:t>
            </a:r>
            <a:r>
              <a:rPr lang="en-US" altLang="zh-TW" dirty="0"/>
              <a:t>, Python, </a:t>
            </a:r>
            <a:r>
              <a:rPr lang="zh-TW" altLang="en-US" dirty="0"/>
              <a:t>或 </a:t>
            </a:r>
            <a:r>
              <a:rPr lang="en-US" altLang="zh-TW" dirty="0"/>
              <a:t>C </a:t>
            </a:r>
            <a:r>
              <a:rPr lang="zh-TW" altLang="en-US" dirty="0"/>
              <a:t>編寫皆可 </a:t>
            </a:r>
            <a:r>
              <a:rPr lang="en-US" altLang="zh-TW" dirty="0"/>
              <a:t>(</a:t>
            </a:r>
            <a:r>
              <a:rPr lang="zh-TW" altLang="en-US" dirty="0"/>
              <a:t>共</a:t>
            </a:r>
            <a:r>
              <a:rPr lang="en-US" altLang="zh-TW" dirty="0"/>
              <a:t>6</a:t>
            </a:r>
            <a:r>
              <a:rPr lang="zh-TW" altLang="en-US" dirty="0"/>
              <a:t>組題目，</a:t>
            </a:r>
            <a:r>
              <a:rPr lang="en-US" altLang="zh-TW" dirty="0"/>
              <a:t>6x3 = 18</a:t>
            </a:r>
            <a:r>
              <a:rPr lang="zh-TW" altLang="en-US" dirty="0"/>
              <a:t>個名額</a:t>
            </a:r>
            <a:r>
              <a:rPr lang="en-US" altLang="zh-TW" dirty="0"/>
              <a:t>)</a:t>
            </a:r>
          </a:p>
          <a:p>
            <a:pPr algn="just" eaLnBrk="1" hangingPunct="1"/>
            <a:r>
              <a:rPr lang="en-US" altLang="zh-TW" dirty="0"/>
              <a:t>       </a:t>
            </a:r>
            <a:r>
              <a:rPr lang="zh-TW" altLang="en-US" dirty="0"/>
              <a:t>選擇這個題目的同學，期末要用 </a:t>
            </a:r>
            <a:r>
              <a:rPr lang="en-US" altLang="zh-TW" dirty="0" err="1"/>
              <a:t>NTUCool</a:t>
            </a:r>
            <a:r>
              <a:rPr lang="en-US" altLang="zh-TW" dirty="0"/>
              <a:t> </a:t>
            </a:r>
            <a:r>
              <a:rPr lang="zh-TW" altLang="en-US" dirty="0"/>
              <a:t>交程式，並另外寫一個</a:t>
            </a:r>
            <a:r>
              <a:rPr lang="en-US" altLang="zh-TW" dirty="0"/>
              <a:t>ReadMe </a:t>
            </a:r>
            <a:r>
              <a:rPr lang="zh-TW" altLang="en-US" dirty="0"/>
              <a:t>的檔案，說明程式該如何執行，並舉例子顯示程式執行結果。</a:t>
            </a:r>
          </a:p>
        </p:txBody>
      </p:sp>
    </p:spTree>
    <p:extLst>
      <p:ext uri="{BB962C8B-B14F-4D97-AF65-F5344CB8AC3E}">
        <p14:creationId xmlns:p14="http://schemas.microsoft.com/office/powerpoint/2010/main" val="3899231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7EB815-2271-4479-A294-D578DE2770C6}" type="slidenum">
              <a:rPr lang="en-US" altLang="zh-TW" smtClean="0">
                <a:solidFill>
                  <a:srgbClr val="0000FF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468313" y="404813"/>
            <a:ext cx="540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b="1">
                <a:solidFill>
                  <a:srgbClr val="3333FF"/>
                </a:solidFill>
              </a:rPr>
              <a:t>Tutorial </a:t>
            </a:r>
            <a:r>
              <a:rPr lang="zh-TW" altLang="en-US" b="1">
                <a:solidFill>
                  <a:srgbClr val="3333FF"/>
                </a:solidFill>
              </a:rPr>
              <a:t>可供選擇的題目</a:t>
            </a:r>
            <a:r>
              <a:rPr lang="en-US" altLang="zh-TW" b="1">
                <a:solidFill>
                  <a:srgbClr val="3333FF"/>
                </a:solidFill>
              </a:rPr>
              <a:t>(</a:t>
            </a:r>
            <a:r>
              <a:rPr lang="zh-TW" altLang="en-US" b="1">
                <a:solidFill>
                  <a:srgbClr val="3333FF"/>
                </a:solidFill>
              </a:rPr>
              <a:t>可以略做修改</a:t>
            </a:r>
            <a:r>
              <a:rPr lang="en-US" altLang="zh-TW" b="1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4C582AC3-C6FE-4BC6-B599-89F2FD435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980728"/>
            <a:ext cx="7992888" cy="5055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ts val="900"/>
              </a:spcBef>
              <a:buNone/>
            </a:pPr>
            <a:r>
              <a:rPr lang="en-US" altLang="zh-TW" dirty="0"/>
              <a:t>(1) Automatic Music Evaluation</a:t>
            </a:r>
          </a:p>
          <a:p>
            <a:pPr eaLnBrk="1" hangingPunct="1">
              <a:spcBef>
                <a:spcPts val="900"/>
              </a:spcBef>
              <a:buNone/>
            </a:pPr>
            <a:r>
              <a:rPr lang="en-US" altLang="zh-TW" dirty="0"/>
              <a:t>(2) Transformer in Natural Language Processing</a:t>
            </a:r>
          </a:p>
          <a:p>
            <a:pPr eaLnBrk="1" hangingPunct="1">
              <a:spcBef>
                <a:spcPts val="900"/>
              </a:spcBef>
              <a:buNone/>
            </a:pPr>
            <a:r>
              <a:rPr lang="en-US" altLang="zh-TW" dirty="0"/>
              <a:t>(3) Speech Recognition in Multi-Speaker Scenario</a:t>
            </a:r>
          </a:p>
          <a:p>
            <a:pPr eaLnBrk="1" hangingPunct="1">
              <a:spcBef>
                <a:spcPts val="900"/>
              </a:spcBef>
              <a:buNone/>
            </a:pPr>
            <a:r>
              <a:rPr lang="en-US" altLang="zh-TW" dirty="0"/>
              <a:t>(4) Color Coordinate Transform </a:t>
            </a:r>
          </a:p>
          <a:p>
            <a:pPr eaLnBrk="1" hangingPunct="1">
              <a:spcBef>
                <a:spcPts val="900"/>
              </a:spcBef>
              <a:buNone/>
            </a:pPr>
            <a:r>
              <a:rPr lang="en-US" altLang="zh-TW" dirty="0"/>
              <a:t>(5) Advanced Multimedia Security Techniques</a:t>
            </a:r>
          </a:p>
          <a:p>
            <a:pPr eaLnBrk="1" hangingPunct="1">
              <a:spcBef>
                <a:spcPts val="900"/>
              </a:spcBef>
              <a:buNone/>
            </a:pPr>
            <a:r>
              <a:rPr lang="en-US" altLang="zh-TW" dirty="0"/>
              <a:t>(6) Semantic Segmentation</a:t>
            </a:r>
          </a:p>
          <a:p>
            <a:pPr eaLnBrk="1" hangingPunct="1">
              <a:spcBef>
                <a:spcPts val="900"/>
              </a:spcBef>
              <a:buNone/>
            </a:pPr>
            <a:r>
              <a:rPr lang="en-US" altLang="zh-TW" dirty="0"/>
              <a:t>(7) Instance and Panoptic Segmentation</a:t>
            </a:r>
          </a:p>
          <a:p>
            <a:pPr eaLnBrk="1" hangingPunct="1">
              <a:spcBef>
                <a:spcPts val="900"/>
              </a:spcBef>
              <a:buNone/>
            </a:pPr>
            <a:r>
              <a:rPr lang="en-US" altLang="zh-TW" dirty="0"/>
              <a:t>(8) Panorama Image Processing</a:t>
            </a:r>
          </a:p>
          <a:p>
            <a:pPr eaLnBrk="1" hangingPunct="1">
              <a:spcBef>
                <a:spcPts val="900"/>
              </a:spcBef>
              <a:buNone/>
            </a:pPr>
            <a:r>
              <a:rPr lang="en-US" altLang="zh-TW" dirty="0"/>
              <a:t>(9) Reflection Removal in Image</a:t>
            </a:r>
          </a:p>
          <a:p>
            <a:pPr eaLnBrk="1" hangingPunct="1">
              <a:spcBef>
                <a:spcPts val="900"/>
              </a:spcBef>
              <a:buNone/>
            </a:pPr>
            <a:r>
              <a:rPr lang="en-US" altLang="zh-TW" dirty="0"/>
              <a:t>(10) Alternating Direction Method of Multipliers (ADMM) for Optimization</a:t>
            </a:r>
          </a:p>
          <a:p>
            <a:pPr eaLnBrk="1" hangingPunct="1">
              <a:spcBef>
                <a:spcPts val="900"/>
              </a:spcBef>
              <a:buNone/>
            </a:pPr>
            <a:r>
              <a:rPr lang="en-US" altLang="zh-TW" dirty="0"/>
              <a:t>(11) Optimization for </a:t>
            </a:r>
            <a:r>
              <a:rPr lang="en-US" altLang="zh-TW" i="1" dirty="0"/>
              <a:t>L</a:t>
            </a:r>
            <a:r>
              <a:rPr lang="en-US" altLang="zh-TW" baseline="-25000" dirty="0"/>
              <a:t>0</a:t>
            </a:r>
            <a:r>
              <a:rPr lang="en-US" altLang="zh-TW" dirty="0"/>
              <a:t> Norm Problems</a:t>
            </a:r>
          </a:p>
          <a:p>
            <a:pPr eaLnBrk="1" hangingPunct="1">
              <a:spcBef>
                <a:spcPts val="900"/>
              </a:spcBef>
              <a:buNone/>
            </a:pPr>
            <a:r>
              <a:rPr lang="en-US" altLang="zh-TW" dirty="0"/>
              <a:t>(12) Beam Forming</a:t>
            </a:r>
          </a:p>
        </p:txBody>
      </p:sp>
    </p:spTree>
    <p:extLst>
      <p:ext uri="{BB962C8B-B14F-4D97-AF65-F5344CB8AC3E}">
        <p14:creationId xmlns:p14="http://schemas.microsoft.com/office/powerpoint/2010/main" val="1083790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7EB815-2271-4479-A294-D578DE2770C6}" type="slidenum">
              <a:rPr lang="en-US" altLang="zh-TW" smtClean="0">
                <a:solidFill>
                  <a:srgbClr val="0000FF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468313" y="404813"/>
            <a:ext cx="540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b="1">
                <a:solidFill>
                  <a:srgbClr val="3333FF"/>
                </a:solidFill>
              </a:rPr>
              <a:t>Tutorial </a:t>
            </a:r>
            <a:r>
              <a:rPr lang="zh-TW" altLang="en-US" b="1">
                <a:solidFill>
                  <a:srgbClr val="3333FF"/>
                </a:solidFill>
              </a:rPr>
              <a:t>可供選擇的題目</a:t>
            </a:r>
            <a:r>
              <a:rPr lang="en-US" altLang="zh-TW" b="1">
                <a:solidFill>
                  <a:srgbClr val="3333FF"/>
                </a:solidFill>
              </a:rPr>
              <a:t>(</a:t>
            </a:r>
            <a:r>
              <a:rPr lang="zh-TW" altLang="en-US" b="1">
                <a:solidFill>
                  <a:srgbClr val="3333FF"/>
                </a:solidFill>
              </a:rPr>
              <a:t>可以略做修改</a:t>
            </a:r>
            <a:r>
              <a:rPr lang="en-US" altLang="zh-TW" b="1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4C582AC3-C6FE-4BC6-B599-89F2FD435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980728"/>
            <a:ext cx="7632700" cy="2516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ts val="900"/>
              </a:spcBef>
              <a:buNone/>
            </a:pPr>
            <a:r>
              <a:rPr lang="en-US" altLang="zh-TW" dirty="0"/>
              <a:t>(13) BM3D Image Denoising Method</a:t>
            </a:r>
          </a:p>
          <a:p>
            <a:pPr eaLnBrk="1" hangingPunct="1">
              <a:spcBef>
                <a:spcPts val="900"/>
              </a:spcBef>
              <a:buNone/>
            </a:pPr>
            <a:r>
              <a:rPr lang="en-US" altLang="zh-TW" dirty="0"/>
              <a:t>(14) Primitive Polynomial</a:t>
            </a:r>
          </a:p>
          <a:p>
            <a:pPr eaLnBrk="1" hangingPunct="1">
              <a:spcBef>
                <a:spcPts val="900"/>
              </a:spcBef>
              <a:buNone/>
            </a:pPr>
            <a:r>
              <a:rPr lang="en-US" altLang="zh-TW" dirty="0"/>
              <a:t>(15) Galois field</a:t>
            </a:r>
          </a:p>
          <a:p>
            <a:pPr eaLnBrk="1" hangingPunct="1">
              <a:spcBef>
                <a:spcPts val="900"/>
              </a:spcBef>
              <a:buNone/>
            </a:pPr>
            <a:r>
              <a:rPr lang="en-US" altLang="zh-TW" dirty="0"/>
              <a:t>(16) Biosignature Identification</a:t>
            </a:r>
          </a:p>
          <a:p>
            <a:pPr eaLnBrk="1" hangingPunct="1">
              <a:spcBef>
                <a:spcPts val="900"/>
              </a:spcBef>
              <a:buNone/>
            </a:pPr>
            <a:r>
              <a:rPr lang="en-US" altLang="zh-TW" dirty="0"/>
              <a:t>(17) Electroretinogram (ERG)</a:t>
            </a:r>
          </a:p>
          <a:p>
            <a:pPr eaLnBrk="1" hangingPunct="1">
              <a:spcBef>
                <a:spcPts val="900"/>
              </a:spcBef>
              <a:buNone/>
            </a:pPr>
            <a:r>
              <a:rPr lang="en-US" altLang="zh-TW" dirty="0"/>
              <a:t>(18) Electrooculogram</a:t>
            </a:r>
            <a:r>
              <a:rPr lang="zh-TW" altLang="en-US" dirty="0"/>
              <a:t> </a:t>
            </a:r>
            <a:r>
              <a:rPr lang="en-US" altLang="zh-TW" dirty="0"/>
              <a:t>(EOG)</a:t>
            </a:r>
          </a:p>
        </p:txBody>
      </p:sp>
    </p:spTree>
    <p:extLst>
      <p:ext uri="{BB962C8B-B14F-4D97-AF65-F5344CB8AC3E}">
        <p14:creationId xmlns:p14="http://schemas.microsoft.com/office/powerpoint/2010/main" val="1789090240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6613</TotalTime>
  <Words>3032</Words>
  <Application>Microsoft Office PowerPoint</Application>
  <PresentationFormat>如螢幕大小 (4:3)</PresentationFormat>
  <Paragraphs>451</Paragraphs>
  <Slides>40</Slides>
  <Notes>4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40</vt:i4>
      </vt:variant>
    </vt:vector>
  </HeadingPairs>
  <TitlesOfParts>
    <vt:vector size="47" baseType="lpstr">
      <vt:lpstr>新細明體</vt:lpstr>
      <vt:lpstr>標楷體</vt:lpstr>
      <vt:lpstr>Arial</vt:lpstr>
      <vt:lpstr>Symbol</vt:lpstr>
      <vt:lpstr>Times New Roman</vt:lpstr>
      <vt:lpstr>預設簡報設計</vt:lpstr>
      <vt:lpstr>Equation</vt:lpstr>
      <vt:lpstr>Advanced Digital Signal Processing 高等數位訊號處理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Digital Signal Processing 高等數位訊號處理</dc:title>
  <dc:creator>DJJ</dc:creator>
  <cp:lastModifiedBy>user</cp:lastModifiedBy>
  <cp:revision>622</cp:revision>
  <cp:lastPrinted>2024-02-19T12:15:16Z</cp:lastPrinted>
  <dcterms:created xsi:type="dcterms:W3CDTF">2010-02-24T05:03:40Z</dcterms:created>
  <dcterms:modified xsi:type="dcterms:W3CDTF">2024-02-19T12:16:39Z</dcterms:modified>
</cp:coreProperties>
</file>