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344" saveSubsetFonts="1">
  <p:sldMasterIdLst>
    <p:sldMasterId id="2147483648" r:id="rId1"/>
  </p:sldMasterIdLst>
  <p:notesMasterIdLst>
    <p:notesMasterId r:id="rId35"/>
  </p:notesMasterIdLst>
  <p:sldIdLst>
    <p:sldId id="295" r:id="rId2"/>
    <p:sldId id="340" r:id="rId3"/>
    <p:sldId id="297" r:id="rId4"/>
    <p:sldId id="299" r:id="rId5"/>
    <p:sldId id="325" r:id="rId6"/>
    <p:sldId id="305" r:id="rId7"/>
    <p:sldId id="306" r:id="rId8"/>
    <p:sldId id="307" r:id="rId9"/>
    <p:sldId id="308" r:id="rId10"/>
    <p:sldId id="309" r:id="rId11"/>
    <p:sldId id="310" r:id="rId12"/>
    <p:sldId id="300" r:id="rId13"/>
    <p:sldId id="301" r:id="rId14"/>
    <p:sldId id="322" r:id="rId15"/>
    <p:sldId id="338" r:id="rId16"/>
    <p:sldId id="339" r:id="rId17"/>
    <p:sldId id="326" r:id="rId18"/>
    <p:sldId id="327" r:id="rId19"/>
    <p:sldId id="328" r:id="rId20"/>
    <p:sldId id="437" r:id="rId21"/>
    <p:sldId id="329" r:id="rId22"/>
    <p:sldId id="330" r:id="rId23"/>
    <p:sldId id="331" r:id="rId24"/>
    <p:sldId id="332" r:id="rId25"/>
    <p:sldId id="333" r:id="rId26"/>
    <p:sldId id="334" r:id="rId27"/>
    <p:sldId id="335" r:id="rId28"/>
    <p:sldId id="336" r:id="rId29"/>
    <p:sldId id="337" r:id="rId30"/>
    <p:sldId id="346" r:id="rId31"/>
    <p:sldId id="414" r:id="rId32"/>
    <p:sldId id="415" r:id="rId33"/>
    <p:sldId id="416" r:id="rId34"/>
  </p:sldIdLst>
  <p:sldSz cx="9144000" cy="6858000" type="screen4x3"/>
  <p:notesSz cx="7099300" cy="10234613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0000"/>
    <a:srgbClr val="FF00FF"/>
    <a:srgbClr val="CC00CC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91" autoAdjust="0"/>
    <p:restoredTop sz="89516" autoAdjust="0"/>
  </p:normalViewPr>
  <p:slideViewPr>
    <p:cSldViewPr>
      <p:cViewPr varScale="1">
        <p:scale>
          <a:sx n="60" d="100"/>
          <a:sy n="60" d="100"/>
        </p:scale>
        <p:origin x="1565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88" y="-10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4" Type="http://schemas.openxmlformats.org/officeDocument/2006/relationships/image" Target="../media/image49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4" Type="http://schemas.openxmlformats.org/officeDocument/2006/relationships/image" Target="../media/image5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089C24C6-A759-4795-B395-DBD7530560D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982093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9C24C6-A759-4795-B395-DBD7530560D9}" type="slidenum">
              <a:rPr lang="en-US" altLang="zh-TW" smtClean="0"/>
              <a:pPr>
                <a:defRPr/>
              </a:pPr>
              <a:t>367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79131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3686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0A7FBB-D09C-4094-9D66-EB48CB1BC799}" type="slidenum">
              <a:rPr lang="en-US" altLang="zh-TW"/>
              <a:pPr/>
              <a:t>371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92852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9C24C6-A759-4795-B395-DBD7530560D9}" type="slidenum">
              <a:rPr lang="en-US" altLang="zh-TW" smtClean="0"/>
              <a:pPr>
                <a:defRPr/>
              </a:pPr>
              <a:t>373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7241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DBE16-667F-4F5E-94C5-604F97540125}" type="datetime1">
              <a:rPr lang="zh-TW" altLang="en-US"/>
              <a:pPr>
                <a:defRPr/>
              </a:pPr>
              <a:t>2024/2/19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FEC6C-0FF4-4100-B485-22DA9686487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E5BE1-4298-4438-9785-8DAEC10D0FD2}" type="datetime1">
              <a:rPr lang="zh-TW" altLang="en-US"/>
              <a:pPr>
                <a:defRPr/>
              </a:pPr>
              <a:t>2024/2/19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6CD7-22BC-47FA-9304-B4DF3470488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6B648-8D77-4C63-BA38-BD7F48F7E950}" type="datetime1">
              <a:rPr lang="zh-TW" altLang="en-US"/>
              <a:pPr>
                <a:defRPr/>
              </a:pPr>
              <a:t>2024/2/19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A1A3F-08C5-4BBD-9BB9-FF37F3C4A44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5D6E7-ACA5-41BA-88AD-9829052415B5}" type="datetime1">
              <a:rPr lang="zh-TW" altLang="en-US"/>
              <a:pPr>
                <a:defRPr/>
              </a:pPr>
              <a:t>2024/2/19</a:t>
            </a:fld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754E4-DDAD-41E6-AC69-E0B2C217096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6638C-89D5-4FD3-86A4-02E6ACC91304}" type="datetime1">
              <a:rPr lang="zh-TW" altLang="en-US"/>
              <a:pPr>
                <a:defRPr/>
              </a:pPr>
              <a:t>2024/2/19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C9DBC-C02E-451B-885B-24EFD0E6762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C4E98-7332-424C-9BBA-92A0F83474E4}" type="datetime1">
              <a:rPr lang="zh-TW" altLang="en-US"/>
              <a:pPr>
                <a:defRPr/>
              </a:pPr>
              <a:t>2024/2/19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04ED4-1FE1-46FF-9968-528941598FE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850D5-896D-4D5B-95D6-94B87FC59DC4}" type="datetime1">
              <a:rPr lang="zh-TW" altLang="en-US"/>
              <a:pPr>
                <a:defRPr/>
              </a:pPr>
              <a:t>2024/2/19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507958-384B-4720-9FC4-EB03475D9C7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130FE-774D-4B6F-8C8D-C9F721D90D0A}" type="datetime1">
              <a:rPr lang="zh-TW" altLang="en-US"/>
              <a:pPr>
                <a:defRPr/>
              </a:pPr>
              <a:t>2024/2/19</a:t>
            </a:fld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CAFAF-C0BA-41B3-943D-02AB89A758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>
            <a:lvl1pPr>
              <a:defRPr kumimoji="1" lang="zh-TW" altLang="en-US" sz="3200" dirty="0">
                <a:solidFill>
                  <a:srgbClr val="3333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7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285860"/>
            <a:ext cx="8186766" cy="514353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sz="20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D4507-5C8B-42D4-84F4-089EEEA566EB}" type="datetime1">
              <a:rPr lang="zh-TW" altLang="en-US"/>
              <a:pPr>
                <a:defRPr/>
              </a:pPr>
              <a:t>2024/2/19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25EF8-5B38-4BC9-AB7F-2E2E829C34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428604"/>
            <a:ext cx="8186766" cy="6000792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sz="20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F6A98-247B-4AA1-BCA5-E2919A767689}" type="datetime1">
              <a:rPr lang="zh-TW" altLang="en-US"/>
              <a:pPr>
                <a:defRPr/>
              </a:pPr>
              <a:t>2024/2/19</a:t>
            </a:fld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15427-3511-4DB6-97CB-83000BB0B61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6564D-05F3-4119-8C08-3B3D148265FC}" type="datetime1">
              <a:rPr lang="zh-TW" altLang="en-US"/>
              <a:pPr>
                <a:defRPr/>
              </a:pPr>
              <a:t>2024/2/19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86A8B-B9F6-40CA-A99E-FAC28327DF6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B0C67-F239-4556-B4D2-AE80774E8A63}" type="datetime1">
              <a:rPr lang="zh-TW" altLang="en-US"/>
              <a:pPr>
                <a:defRPr/>
              </a:pPr>
              <a:t>2024/2/19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3AE0A-A202-434F-AF0F-EFC5B7EBEB8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8109C18-39D0-4338-AC34-F7FA0C401749}" type="datetime1">
              <a:rPr lang="zh-TW" altLang="en-US"/>
              <a:pPr>
                <a:defRPr/>
              </a:pPr>
              <a:t>2024/2/19</a:t>
            </a:fld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mtClean="0">
                <a:solidFill>
                  <a:srgbClr val="3333FF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21671642-1698-43D0-94A8-5FDC8D3E695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8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29.wmf"/><Relationship Id="rId3" Type="http://schemas.openxmlformats.org/officeDocument/2006/relationships/oleObject" Target="../embeddings/oleObject25.bin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3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28.wmf"/><Relationship Id="rId5" Type="http://schemas.openxmlformats.org/officeDocument/2006/relationships/oleObject" Target="../embeddings/oleObject26.bin"/><Relationship Id="rId10" Type="http://schemas.openxmlformats.org/officeDocument/2006/relationships/oleObject" Target="../embeddings/oleObject29.bin"/><Relationship Id="rId4" Type="http://schemas.openxmlformats.org/officeDocument/2006/relationships/image" Target="../media/image25.wmf"/><Relationship Id="rId9" Type="http://schemas.openxmlformats.org/officeDocument/2006/relationships/image" Target="../media/image27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4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3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5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43.bin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40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41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36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42.wmf"/><Relationship Id="rId4" Type="http://schemas.openxmlformats.org/officeDocument/2006/relationships/oleObject" Target="../embeddings/oleObject45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43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44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45.w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50.bin"/><Relationship Id="rId10" Type="http://schemas.openxmlformats.org/officeDocument/2006/relationships/image" Target="../media/image49.wmf"/><Relationship Id="rId4" Type="http://schemas.openxmlformats.org/officeDocument/2006/relationships/image" Target="../media/image46.wmf"/><Relationship Id="rId9" Type="http://schemas.openxmlformats.org/officeDocument/2006/relationships/oleObject" Target="../embeddings/oleObject52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54.bin"/><Relationship Id="rId10" Type="http://schemas.openxmlformats.org/officeDocument/2006/relationships/image" Target="../media/image53.wmf"/><Relationship Id="rId4" Type="http://schemas.openxmlformats.org/officeDocument/2006/relationships/image" Target="../media/image50.wmf"/><Relationship Id="rId9" Type="http://schemas.openxmlformats.org/officeDocument/2006/relationships/oleObject" Target="../embeddings/oleObject5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標題 3"/>
          <p:cNvSpPr>
            <a:spLocks noGrp="1"/>
          </p:cNvSpPr>
          <p:nvPr>
            <p:ph type="title" idx="4294967295"/>
          </p:nvPr>
        </p:nvSpPr>
        <p:spPr>
          <a:xfrm>
            <a:off x="468313" y="476250"/>
            <a:ext cx="8229600" cy="868363"/>
          </a:xfrm>
        </p:spPr>
        <p:txBody>
          <a:bodyPr/>
          <a:lstStyle/>
          <a:p>
            <a:r>
              <a:rPr lang="en-US" altLang="zh-TW" sz="3200" b="1">
                <a:solidFill>
                  <a:srgbClr val="3333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IX.</a:t>
            </a:r>
            <a:r>
              <a:rPr lang="en-US" altLang="en-US" sz="3200" b="1">
                <a:solidFill>
                  <a:srgbClr val="3333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3200" b="1">
                <a:solidFill>
                  <a:srgbClr val="3333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Basic </a:t>
            </a:r>
            <a:r>
              <a:rPr lang="en-US" altLang="en-US" sz="3200" b="1">
                <a:solidFill>
                  <a:srgbClr val="3333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Implementation Techniques </a:t>
            </a:r>
            <a:br>
              <a:rPr lang="en-US" altLang="en-US" sz="3200" b="1">
                <a:solidFill>
                  <a:srgbClr val="3333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r>
              <a:rPr lang="en-US" altLang="en-US" sz="3200" b="1">
                <a:solidFill>
                  <a:srgbClr val="3333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and Fast Algorithm</a:t>
            </a:r>
            <a:endParaRPr lang="zh-TW" altLang="en-US" sz="3200" b="1">
              <a:solidFill>
                <a:srgbClr val="3333FF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3555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9098602D-B04C-4ACC-A101-77AB32D0212E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344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  <p:sp>
        <p:nvSpPr>
          <p:cNvPr id="23556" name="文字版面配置區 4"/>
          <p:cNvSpPr>
            <a:spLocks noGrp="1"/>
          </p:cNvSpPr>
          <p:nvPr>
            <p:ph type="body" sz="half" idx="4294967295"/>
          </p:nvPr>
        </p:nvSpPr>
        <p:spPr>
          <a:xfrm>
            <a:off x="395288" y="2565400"/>
            <a:ext cx="8186737" cy="3671912"/>
          </a:xfrm>
        </p:spPr>
        <p:txBody>
          <a:bodyPr/>
          <a:lstStyle/>
          <a:p>
            <a:pPr marL="273050" indent="-273050">
              <a:buFont typeface="Symbol" pitchFamily="18" charset="2"/>
              <a:buChar char="·"/>
            </a:pPr>
            <a:r>
              <a:rPr lang="en-US" altLang="zh-TW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Fast Algorithm Design   </a:t>
            </a:r>
          </a:p>
          <a:p>
            <a:pPr marL="273050" indent="-273050">
              <a:buFont typeface="Symbol" pitchFamily="18" charset="2"/>
              <a:buNone/>
            </a:pPr>
            <a:endParaRPr lang="zh-TW" altLang="en-US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273050" indent="-273050">
              <a:buFontTx/>
              <a:buNone/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	</a:t>
            </a:r>
            <a:r>
              <a:rPr lang="en-US" altLang="zh-TW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Goals: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</a:t>
            </a:r>
            <a:r>
              <a:rPr lang="en-US" altLang="zh-TW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Saving Computational Time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</a:t>
            </a:r>
            <a:endParaRPr lang="zh-TW" altLang="en-US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273050" indent="-273050">
              <a:buFontTx/>
              <a:buNone/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	Number of Additions        </a:t>
            </a:r>
            <a:endParaRPr lang="zh-TW" altLang="en-US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273050" indent="-273050">
              <a:buFontTx/>
              <a:buNone/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	Number of Multiplications    </a:t>
            </a:r>
          </a:p>
          <a:p>
            <a:pPr marL="273050" indent="-273050">
              <a:buFontTx/>
              <a:buNone/>
            </a:pPr>
            <a:r>
              <a:rPr lang="zh-TW" altLang="en-US" sz="2000" dirty="0">
                <a:solidFill>
                  <a:srgbClr val="3333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           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Number of Time Cycles                    </a:t>
            </a:r>
            <a:endParaRPr lang="zh-TW" altLang="en-US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273050" indent="-273050">
              <a:buFontTx/>
              <a:buNone/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	</a:t>
            </a:r>
            <a:r>
              <a:rPr lang="en-US" altLang="zh-TW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Saving the Hardware Cost for Implementation</a:t>
            </a:r>
          </a:p>
          <a:p>
            <a:pPr marL="273050" indent="-273050">
              <a:buFontTx/>
              <a:buNone/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            Saving the buffer size</a:t>
            </a:r>
          </a:p>
          <a:p>
            <a:pPr marL="273050" indent="-273050">
              <a:buFontTx/>
              <a:buNone/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            Repeated Using a Structure</a:t>
            </a:r>
            <a:endParaRPr lang="zh-TW" altLang="en-US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355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zh-TW" altLang="en-US"/>
          </a:p>
        </p:txBody>
      </p:sp>
      <p:sp>
        <p:nvSpPr>
          <p:cNvPr id="2355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zh-TW" altLang="en-US"/>
          </a:p>
        </p:txBody>
      </p:sp>
      <p:sp>
        <p:nvSpPr>
          <p:cNvPr id="2355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zh-TW" altLang="en-US"/>
          </a:p>
        </p:txBody>
      </p:sp>
      <p:sp>
        <p:nvSpPr>
          <p:cNvPr id="23560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zh-TW" altLang="en-US"/>
          </a:p>
        </p:txBody>
      </p:sp>
      <p:sp>
        <p:nvSpPr>
          <p:cNvPr id="2356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zh-TW" altLang="en-US"/>
          </a:p>
        </p:txBody>
      </p:sp>
      <p:sp>
        <p:nvSpPr>
          <p:cNvPr id="23562" name="Rectangle 6"/>
          <p:cNvSpPr>
            <a:spLocks noChangeArrowheads="1"/>
          </p:cNvSpPr>
          <p:nvPr/>
        </p:nvSpPr>
        <p:spPr bwMode="auto">
          <a:xfrm>
            <a:off x="395288" y="1773238"/>
            <a:ext cx="7848600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sz="2400" b="1">
                <a:solidFill>
                  <a:srgbClr val="3333FF"/>
                </a:solidFill>
                <a:sym typeface="Wingdings 2" pitchFamily="18" charset="2"/>
              </a:rPr>
              <a:t> </a:t>
            </a:r>
            <a:r>
              <a:rPr lang="en-US" altLang="zh-TW" sz="2400" b="1">
                <a:solidFill>
                  <a:srgbClr val="3333FF"/>
                </a:solidFill>
                <a:sym typeface="Wingdings 2" pitchFamily="18" charset="2"/>
              </a:rPr>
              <a:t>9-A  </a:t>
            </a:r>
            <a:r>
              <a:rPr lang="zh-TW" altLang="en-US" sz="2400" b="1">
                <a:solidFill>
                  <a:srgbClr val="3333FF"/>
                </a:solidFill>
              </a:rPr>
              <a:t>快速演算法設計的原則</a:t>
            </a:r>
            <a:endParaRPr lang="en-US" altLang="zh-TW" sz="2400" b="1">
              <a:solidFill>
                <a:srgbClr val="3333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文字版面配置區 1"/>
          <p:cNvSpPr>
            <a:spLocks noGrp="1"/>
          </p:cNvSpPr>
          <p:nvPr>
            <p:ph type="body" sz="half" idx="4294967295"/>
          </p:nvPr>
        </p:nvSpPr>
        <p:spPr>
          <a:xfrm>
            <a:off x="323850" y="1989138"/>
            <a:ext cx="8186738" cy="431800"/>
          </a:xfrm>
        </p:spPr>
        <p:txBody>
          <a:bodyPr/>
          <a:lstStyle/>
          <a:p>
            <a:pPr marL="0" indent="0">
              <a:buFont typeface="Symbol" pitchFamily="18" charset="2"/>
              <a:buChar char="·"/>
            </a:pPr>
            <a:r>
              <a:rPr lang="en-US" altLang="zh-TW" sz="2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3 </a:t>
            </a:r>
            <a:r>
              <a:rPr lang="en-US" altLang="zh-TW" sz="2000">
                <a:latin typeface="Times New Roman" pitchFamily="18" charset="0"/>
                <a:ea typeface="標楷體" pitchFamily="65" charset="-120"/>
                <a:cs typeface="Times New Roman" pitchFamily="18" charset="0"/>
                <a:sym typeface="Symbol" pitchFamily="18" charset="2"/>
              </a:rPr>
              <a:t></a:t>
            </a:r>
            <a:r>
              <a:rPr lang="en-US" altLang="zh-TW" sz="2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3 DFT </a:t>
            </a:r>
            <a:r>
              <a:rPr lang="zh-TW" altLang="en-US" sz="2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可以用特殊方法簡化</a:t>
            </a:r>
            <a:endParaRPr lang="en-US" altLang="zh-TW" sz="20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>
              <a:buFont typeface="Symbol" pitchFamily="18" charset="2"/>
              <a:buChar char="·"/>
            </a:pPr>
            <a:endParaRPr lang="en-US" altLang="zh-TW" sz="20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>
              <a:buFont typeface="Symbol" pitchFamily="18" charset="2"/>
              <a:buChar char="·"/>
            </a:pPr>
            <a:endParaRPr lang="en-US" altLang="zh-TW" sz="20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>
              <a:buFont typeface="Symbol" pitchFamily="18" charset="2"/>
              <a:buChar char="·"/>
            </a:pPr>
            <a:endParaRPr lang="en-US" altLang="zh-TW" sz="20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>
              <a:buFont typeface="Symbol" pitchFamily="18" charset="2"/>
              <a:buChar char="·"/>
            </a:pPr>
            <a:endParaRPr lang="en-US" altLang="zh-TW" sz="20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7173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DAB0B54B-4FFE-4A69-9909-D75844F204D2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353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  <p:sp>
        <p:nvSpPr>
          <p:cNvPr id="71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zh-TW" altLang="en-US"/>
          </a:p>
        </p:txBody>
      </p:sp>
      <p:graphicFrame>
        <p:nvGraphicFramePr>
          <p:cNvPr id="7170" name="Object 1"/>
          <p:cNvGraphicFramePr>
            <a:graphicFrameLocks noChangeAspect="1"/>
          </p:cNvGraphicFramePr>
          <p:nvPr/>
        </p:nvGraphicFramePr>
        <p:xfrm>
          <a:off x="1042988" y="2492375"/>
          <a:ext cx="4500562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4" name="Equation" r:id="rId3" imgW="4495800" imgH="1219200" progId="Equation.DSMT4">
                  <p:embed/>
                </p:oleObj>
              </mc:Choice>
              <mc:Fallback>
                <p:oleObj name="Equation" r:id="rId3" imgW="4495800" imgH="1219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2492375"/>
                        <a:ext cx="4500562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250825" y="333375"/>
            <a:ext cx="7850188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TW" altLang="en-US" sz="2400" b="1" dirty="0">
                <a:solidFill>
                  <a:srgbClr val="3333FF"/>
                </a:solidFill>
                <a:sym typeface="Wingdings 2" pitchFamily="18" charset="2"/>
              </a:rPr>
              <a:t> </a:t>
            </a:r>
            <a:r>
              <a:rPr lang="en-US" altLang="zh-TW" sz="2400" b="1" dirty="0">
                <a:solidFill>
                  <a:srgbClr val="3333FF"/>
                </a:solidFill>
                <a:sym typeface="Wingdings 2" pitchFamily="18" charset="2"/>
              </a:rPr>
              <a:t>9-D  </a:t>
            </a:r>
            <a:r>
              <a:rPr lang="en-US" altLang="zh-TW" sz="2400" b="1" dirty="0">
                <a:solidFill>
                  <a:srgbClr val="3333FF"/>
                </a:solidFill>
              </a:rPr>
              <a:t>Examples</a:t>
            </a:r>
          </a:p>
        </p:txBody>
      </p:sp>
      <p:graphicFrame>
        <p:nvGraphicFramePr>
          <p:cNvPr id="7171" name="Object 7"/>
          <p:cNvGraphicFramePr>
            <a:graphicFrameLocks noChangeAspect="1"/>
          </p:cNvGraphicFramePr>
          <p:nvPr/>
        </p:nvGraphicFramePr>
        <p:xfrm>
          <a:off x="1979613" y="908050"/>
          <a:ext cx="2397125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5" name="Equation" r:id="rId5" imgW="2400300" imgH="711200" progId="Equation.DSMT4">
                  <p:embed/>
                </p:oleObj>
              </mc:Choice>
              <mc:Fallback>
                <p:oleObj name="Equation" r:id="rId5" imgW="2400300" imgH="711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908050"/>
                        <a:ext cx="2397125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827088" y="1052513"/>
            <a:ext cx="936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/>
              <a:t>DFT:</a:t>
            </a:r>
          </a:p>
        </p:txBody>
      </p:sp>
      <p:sp>
        <p:nvSpPr>
          <p:cNvPr id="7177" name="文字方塊 8"/>
          <p:cNvSpPr txBox="1">
            <a:spLocks noChangeArrowheads="1"/>
          </p:cNvSpPr>
          <p:nvPr/>
        </p:nvSpPr>
        <p:spPr bwMode="auto">
          <a:xfrm>
            <a:off x="5076825" y="1125538"/>
            <a:ext cx="3743325" cy="92551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 sz="1800"/>
              <a:t>Without any simplification, the DFT needs 4</a:t>
            </a:r>
            <a:r>
              <a:rPr lang="en-US" altLang="zh-TW" sz="1800" i="1"/>
              <a:t>N</a:t>
            </a:r>
            <a:r>
              <a:rPr lang="en-US" altLang="zh-TW" sz="1800" baseline="30000"/>
              <a:t>2</a:t>
            </a:r>
            <a:r>
              <a:rPr lang="en-US" altLang="zh-TW" sz="1800"/>
              <a:t>   real multiplications (</a:t>
            </a:r>
            <a:r>
              <a:rPr lang="en-US" altLang="zh-TW" sz="1800" i="1"/>
              <a:t>x</a:t>
            </a:r>
            <a:r>
              <a:rPr lang="en-US" altLang="zh-TW" sz="1800"/>
              <a:t>[</a:t>
            </a:r>
            <a:r>
              <a:rPr lang="en-US" altLang="zh-TW" sz="1800" i="1"/>
              <a:t>n</a:t>
            </a:r>
            <a:r>
              <a:rPr lang="en-US" altLang="zh-TW" sz="1800"/>
              <a:t>] may be complex)      </a:t>
            </a:r>
            <a:endParaRPr lang="zh-TW" altLang="en-US" sz="1800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zh-TW" altLang="en-US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zh-TW"/>
          </a:p>
        </p:txBody>
      </p:sp>
      <p:cxnSp>
        <p:nvCxnSpPr>
          <p:cNvPr id="7180" name="直線單箭頭接點 16"/>
          <p:cNvCxnSpPr>
            <a:cxnSpLocks noChangeShapeType="1"/>
            <a:stCxn id="7177" idx="1"/>
          </p:cNvCxnSpPr>
          <p:nvPr/>
        </p:nvCxnSpPr>
        <p:spPr bwMode="auto">
          <a:xfrm flipH="1" flipV="1">
            <a:off x="4427538" y="1270000"/>
            <a:ext cx="649287" cy="319088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triangle" w="med" len="med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文字版面配置區 1"/>
          <p:cNvSpPr>
            <a:spLocks noGrp="1"/>
          </p:cNvSpPr>
          <p:nvPr>
            <p:ph type="body" sz="half" idx="4294967295"/>
          </p:nvPr>
        </p:nvSpPr>
        <p:spPr>
          <a:xfrm>
            <a:off x="457200" y="428625"/>
            <a:ext cx="8186738" cy="2713038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zh-TW" sz="2000">
                <a:latin typeface="Times New Roman" pitchFamily="18" charset="0"/>
                <a:ea typeface="標楷體" pitchFamily="65" charset="-120"/>
                <a:cs typeface="Times New Roman" pitchFamily="18" charset="0"/>
                <a:sym typeface="Symbol" pitchFamily="18" charset="2"/>
              </a:rPr>
              <a:t></a:t>
            </a:r>
            <a:r>
              <a:rPr lang="en-US" altLang="zh-TW" sz="2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5 </a:t>
            </a:r>
            <a:r>
              <a:rPr lang="en-US" altLang="zh-TW" sz="2000">
                <a:latin typeface="Times New Roman" pitchFamily="18" charset="0"/>
                <a:ea typeface="標楷體" pitchFamily="65" charset="-120"/>
                <a:cs typeface="Times New Roman" pitchFamily="18" charset="0"/>
                <a:sym typeface="Symbol" pitchFamily="18" charset="2"/>
              </a:rPr>
              <a:t></a:t>
            </a:r>
            <a:r>
              <a:rPr lang="en-US" altLang="zh-TW" sz="2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5 DFT </a:t>
            </a:r>
            <a:r>
              <a:rPr lang="zh-TW" altLang="en-US" sz="2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的例子</a:t>
            </a:r>
          </a:p>
        </p:txBody>
      </p:sp>
      <p:sp>
        <p:nvSpPr>
          <p:cNvPr id="8200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E34B9A9F-E127-4861-8310-98735101FF45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354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  <p:sp>
        <p:nvSpPr>
          <p:cNvPr id="820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zh-TW" altLang="en-US"/>
          </a:p>
        </p:txBody>
      </p:sp>
      <p:graphicFrame>
        <p:nvGraphicFramePr>
          <p:cNvPr id="8194" name="Object 1"/>
          <p:cNvGraphicFramePr>
            <a:graphicFrameLocks noChangeAspect="1"/>
          </p:cNvGraphicFramePr>
          <p:nvPr/>
        </p:nvGraphicFramePr>
        <p:xfrm>
          <a:off x="1187450" y="1125538"/>
          <a:ext cx="4741863" cy="185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79" name="Equation" r:id="rId3" imgW="4737100" imgH="1854200" progId="Equation.DSMT4">
                  <p:embed/>
                </p:oleObj>
              </mc:Choice>
              <mc:Fallback>
                <p:oleObj name="Equation" r:id="rId3" imgW="4737100" imgH="1854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1125538"/>
                        <a:ext cx="4741863" cy="185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6"/>
          <p:cNvGraphicFramePr>
            <a:graphicFrameLocks noChangeAspect="1"/>
          </p:cNvGraphicFramePr>
          <p:nvPr/>
        </p:nvGraphicFramePr>
        <p:xfrm>
          <a:off x="6227763" y="1125538"/>
          <a:ext cx="170656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80" name="Equation" r:id="rId5" imgW="1536033" imgH="355446" progId="Equation.DSMT4">
                  <p:embed/>
                </p:oleObj>
              </mc:Choice>
              <mc:Fallback>
                <p:oleObj name="Equation" r:id="rId5" imgW="1536033" imgH="355446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1125538"/>
                        <a:ext cx="1706562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7"/>
          <p:cNvGraphicFramePr>
            <a:graphicFrameLocks noChangeAspect="1"/>
          </p:cNvGraphicFramePr>
          <p:nvPr/>
        </p:nvGraphicFramePr>
        <p:xfrm>
          <a:off x="6227763" y="1630363"/>
          <a:ext cx="16922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81" name="Equation" r:id="rId7" imgW="1524000" imgH="355600" progId="Equation.DSMT4">
                  <p:embed/>
                </p:oleObj>
              </mc:Choice>
              <mc:Fallback>
                <p:oleObj name="Equation" r:id="rId7" imgW="1524000" imgH="355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1630363"/>
                        <a:ext cx="1692275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8"/>
          <p:cNvGraphicFramePr>
            <a:graphicFrameLocks noChangeAspect="1"/>
          </p:cNvGraphicFramePr>
          <p:nvPr/>
        </p:nvGraphicFramePr>
        <p:xfrm>
          <a:off x="6254750" y="2062163"/>
          <a:ext cx="16510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82" name="Equation" r:id="rId9" imgW="1485255" imgH="355446" progId="Equation.DSMT4">
                  <p:embed/>
                </p:oleObj>
              </mc:Choice>
              <mc:Fallback>
                <p:oleObj name="Equation" r:id="rId9" imgW="1485255" imgH="355446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750" y="2062163"/>
                        <a:ext cx="16510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9"/>
          <p:cNvGraphicFramePr>
            <a:graphicFrameLocks noChangeAspect="1"/>
          </p:cNvGraphicFramePr>
          <p:nvPr/>
        </p:nvGraphicFramePr>
        <p:xfrm>
          <a:off x="6280150" y="2566988"/>
          <a:ext cx="16922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83" name="Equation" r:id="rId11" imgW="1524000" imgH="355600" progId="Equation.DSMT4">
                  <p:embed/>
                </p:oleObj>
              </mc:Choice>
              <mc:Fallback>
                <p:oleObj name="Equation" r:id="rId11" imgW="1524000" imgH="355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0150" y="2566988"/>
                        <a:ext cx="1692275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2" name="文字方塊 1"/>
          <p:cNvSpPr txBox="1">
            <a:spLocks noChangeArrowheads="1"/>
          </p:cNvSpPr>
          <p:nvPr/>
        </p:nvSpPr>
        <p:spPr bwMode="auto">
          <a:xfrm>
            <a:off x="1331640" y="755650"/>
            <a:ext cx="15841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TW" sz="1800" b="1" dirty="0">
                <a:solidFill>
                  <a:srgbClr val="FF0000"/>
                </a:solidFill>
              </a:rPr>
              <a:t>real part</a:t>
            </a:r>
            <a:endParaRPr lang="zh-TW" altLang="en-US" sz="1800" b="1" dirty="0">
              <a:solidFill>
                <a:srgbClr val="FF0000"/>
              </a:solidFill>
            </a:endParaRPr>
          </a:p>
        </p:txBody>
      </p:sp>
      <p:sp>
        <p:nvSpPr>
          <p:cNvPr id="8203" name="文字方塊 10"/>
          <p:cNvSpPr txBox="1">
            <a:spLocks noChangeArrowheads="1"/>
          </p:cNvSpPr>
          <p:nvPr/>
        </p:nvSpPr>
        <p:spPr bwMode="auto">
          <a:xfrm>
            <a:off x="3923928" y="755650"/>
            <a:ext cx="1728192" cy="369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TW" sz="1800" b="1" dirty="0">
                <a:solidFill>
                  <a:srgbClr val="FF0000"/>
                </a:solidFill>
              </a:rPr>
              <a:t>imaginary part</a:t>
            </a:r>
            <a:endParaRPr lang="zh-TW" altLang="en-US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395288" y="260350"/>
            <a:ext cx="1489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/>
              <a:t>8-point DCT</a:t>
            </a:r>
            <a:endParaRPr lang="zh-TW" altLang="en-US"/>
          </a:p>
        </p:txBody>
      </p:sp>
      <p:graphicFrame>
        <p:nvGraphicFramePr>
          <p:cNvPr id="921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1757825"/>
              </p:ext>
            </p:extLst>
          </p:nvPr>
        </p:nvGraphicFramePr>
        <p:xfrm>
          <a:off x="241300" y="908050"/>
          <a:ext cx="8796338" cy="278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92" name="Equation" r:id="rId3" imgW="10451880" imgH="2997000" progId="Equation.DSMT4">
                  <p:embed/>
                </p:oleObj>
              </mc:Choice>
              <mc:Fallback>
                <p:oleObj name="Equation" r:id="rId3" imgW="10451880" imgH="2997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00" y="908050"/>
                        <a:ext cx="8796338" cy="2786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Text Box 4"/>
          <p:cNvSpPr txBox="1">
            <a:spLocks noChangeArrowheads="1"/>
          </p:cNvSpPr>
          <p:nvPr/>
        </p:nvSpPr>
        <p:spPr bwMode="auto">
          <a:xfrm>
            <a:off x="395288" y="3933825"/>
            <a:ext cx="3168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TW" altLang="en-US"/>
              <a:t>觀察對稱性質之後，令 </a:t>
            </a:r>
            <a:endParaRPr lang="en-US" altLang="zh-TW"/>
          </a:p>
        </p:txBody>
      </p:sp>
      <p:graphicFrame>
        <p:nvGraphicFramePr>
          <p:cNvPr id="9219" name="Object 5"/>
          <p:cNvGraphicFramePr>
            <a:graphicFrameLocks noChangeAspect="1"/>
          </p:cNvGraphicFramePr>
          <p:nvPr/>
        </p:nvGraphicFramePr>
        <p:xfrm>
          <a:off x="1116013" y="4508500"/>
          <a:ext cx="2087562" cy="146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93" name="Equation" r:id="rId5" imgW="2133600" imgH="1473200" progId="Equation.DSMT4">
                  <p:embed/>
                </p:oleObj>
              </mc:Choice>
              <mc:Fallback>
                <p:oleObj name="Equation" r:id="rId5" imgW="2133600" imgH="1473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4508500"/>
                        <a:ext cx="2087562" cy="1466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6"/>
          <p:cNvGraphicFramePr>
            <a:graphicFrameLocks noChangeAspect="1"/>
          </p:cNvGraphicFramePr>
          <p:nvPr/>
        </p:nvGraphicFramePr>
        <p:xfrm>
          <a:off x="4067175" y="4581525"/>
          <a:ext cx="2017713" cy="146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94" name="Equation" r:id="rId7" imgW="2133600" imgH="1473200" progId="Equation.DSMT4">
                  <p:embed/>
                </p:oleObj>
              </mc:Choice>
              <mc:Fallback>
                <p:oleObj name="Equation" r:id="rId7" imgW="2133600" imgH="1473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4581525"/>
                        <a:ext cx="2017713" cy="1466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0DCD2BF1-847E-4F78-8D4F-17FF42D79807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355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9836445"/>
              </p:ext>
            </p:extLst>
          </p:nvPr>
        </p:nvGraphicFramePr>
        <p:xfrm>
          <a:off x="1552575" y="476250"/>
          <a:ext cx="5207000" cy="1471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5" name="Equation" r:id="rId3" imgW="5752800" imgH="1473120" progId="Equation.DSMT4">
                  <p:embed/>
                </p:oleObj>
              </mc:Choice>
              <mc:Fallback>
                <p:oleObj name="Equation" r:id="rId3" imgW="5752800" imgH="14731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2575" y="476250"/>
                        <a:ext cx="5207000" cy="1471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8869F143-9A13-4CC8-807F-FE1895C98D33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356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539750" y="404813"/>
            <a:ext cx="936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/>
              <a:t>Part 1:</a:t>
            </a:r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6607199"/>
              </p:ext>
            </p:extLst>
          </p:nvPr>
        </p:nvGraphicFramePr>
        <p:xfrm>
          <a:off x="6228184" y="2235200"/>
          <a:ext cx="2087562" cy="146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6" name="Equation" r:id="rId5" imgW="2133600" imgH="1473200" progId="Equation.DSMT4">
                  <p:embed/>
                </p:oleObj>
              </mc:Choice>
              <mc:Fallback>
                <p:oleObj name="Equation" r:id="rId5" imgW="2133600" imgH="1473200" progId="Equation.DSMT4">
                  <p:embed/>
                  <p:pic>
                    <p:nvPicPr>
                      <p:cNvPr id="921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2235200"/>
                        <a:ext cx="2087562" cy="1466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344033"/>
              </p:ext>
            </p:extLst>
          </p:nvPr>
        </p:nvGraphicFramePr>
        <p:xfrm>
          <a:off x="1471613" y="476250"/>
          <a:ext cx="5214937" cy="1471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9" name="Equation" r:id="rId3" imgW="5765760" imgH="1473120" progId="Equation.DSMT4">
                  <p:embed/>
                </p:oleObj>
              </mc:Choice>
              <mc:Fallback>
                <p:oleObj name="Equation" r:id="rId3" imgW="5765760" imgH="14731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1613" y="476250"/>
                        <a:ext cx="5214937" cy="1471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142875" y="5535613"/>
            <a:ext cx="88217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zh-TW" dirty="0"/>
              <a:t>[Ref] B. G. Lee, “A new algorithm for computing the discrete cosine transform,” </a:t>
            </a:r>
          </a:p>
          <a:p>
            <a:r>
              <a:rPr lang="en-US" altLang="zh-TW" i="1" dirty="0"/>
              <a:t>IEEE Trans. </a:t>
            </a:r>
            <a:r>
              <a:rPr lang="en-US" altLang="zh-TW" i="1" dirty="0" err="1"/>
              <a:t>Acoust</a:t>
            </a:r>
            <a:r>
              <a:rPr lang="en-US" altLang="zh-TW" i="1" dirty="0"/>
              <a:t>., Speech, Signal Processing</a:t>
            </a:r>
            <a:r>
              <a:rPr lang="en-US" altLang="zh-TW" dirty="0"/>
              <a:t>, vol. 32, pp. 1243-1245, Dec. 1984. </a:t>
            </a:r>
          </a:p>
        </p:txBody>
      </p:sp>
      <p:sp>
        <p:nvSpPr>
          <p:cNvPr id="11268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DCFB850F-6A11-4FF4-AA47-905B05DF6138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357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539750" y="404813"/>
            <a:ext cx="936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/>
              <a:t>Part 2:</a:t>
            </a:r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2152350"/>
              </p:ext>
            </p:extLst>
          </p:nvPr>
        </p:nvGraphicFramePr>
        <p:xfrm>
          <a:off x="6228184" y="2232888"/>
          <a:ext cx="2017713" cy="146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0" name="Equation" r:id="rId5" imgW="2133600" imgH="1473200" progId="Equation.DSMT4">
                  <p:embed/>
                </p:oleObj>
              </mc:Choice>
              <mc:Fallback>
                <p:oleObj name="Equation" r:id="rId5" imgW="2133600" imgH="1473200" progId="Equation.DSMT4">
                  <p:embed/>
                  <p:pic>
                    <p:nvPicPr>
                      <p:cNvPr id="922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2232888"/>
                        <a:ext cx="2017713" cy="14668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E86AFA-3A2B-4918-8143-34F9237A5AF8}" type="slidenum">
              <a:rPr lang="en-US" altLang="zh-TW"/>
              <a:pPr/>
              <a:t>358</a:t>
            </a:fld>
            <a:endParaRPr lang="en-US" altLang="zh-TW"/>
          </a:p>
        </p:txBody>
      </p:sp>
      <p:sp>
        <p:nvSpPr>
          <p:cNvPr id="20489" name="投影片編號版面配置區 3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49D52CA1-D73C-4D77-90D5-55EE3D9A5C62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358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  <p:sp>
        <p:nvSpPr>
          <p:cNvPr id="20491" name="Text Box 5"/>
          <p:cNvSpPr txBox="1">
            <a:spLocks noChangeArrowheads="1"/>
          </p:cNvSpPr>
          <p:nvPr/>
        </p:nvSpPr>
        <p:spPr bwMode="auto">
          <a:xfrm>
            <a:off x="323850" y="1196975"/>
            <a:ext cx="2087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TW" altLang="en-US">
                <a:sym typeface="Symbol" pitchFamily="18" charset="2"/>
              </a:rPr>
              <a:t> </a:t>
            </a:r>
            <a:r>
              <a:rPr lang="en-US" altLang="zh-TW" i="1">
                <a:sym typeface="Symbol" pitchFamily="18" charset="2"/>
              </a:rPr>
              <a:t>N</a:t>
            </a:r>
            <a:r>
              <a:rPr lang="en-US" altLang="zh-TW">
                <a:sym typeface="Symbol" pitchFamily="18" charset="2"/>
              </a:rPr>
              <a:t>-point DFT:  </a:t>
            </a:r>
          </a:p>
        </p:txBody>
      </p:sp>
      <p:graphicFrame>
        <p:nvGraphicFramePr>
          <p:cNvPr id="20482" name="Object 5"/>
          <p:cNvGraphicFramePr>
            <a:graphicFrameLocks noChangeAspect="1"/>
          </p:cNvGraphicFramePr>
          <p:nvPr/>
        </p:nvGraphicFramePr>
        <p:xfrm>
          <a:off x="2124075" y="1268413"/>
          <a:ext cx="1357313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74" name="Equation" r:id="rId3" imgW="1358310" imgH="355446" progId="Equation.DSMT4">
                  <p:embed/>
                </p:oleObj>
              </mc:Choice>
              <mc:Fallback>
                <p:oleObj name="Equation" r:id="rId3" imgW="1358310" imgH="355446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1268413"/>
                        <a:ext cx="1357313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2" name="Text Box 7"/>
          <p:cNvSpPr txBox="1">
            <a:spLocks noChangeArrowheads="1"/>
          </p:cNvSpPr>
          <p:nvPr/>
        </p:nvSpPr>
        <p:spPr bwMode="auto">
          <a:xfrm>
            <a:off x="323850" y="1844675"/>
            <a:ext cx="3311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TW" altLang="en-US">
                <a:sym typeface="Symbol" pitchFamily="18" charset="2"/>
              </a:rPr>
              <a:t> </a:t>
            </a:r>
            <a:r>
              <a:rPr lang="en-US" altLang="zh-TW" i="1">
                <a:sym typeface="Symbol" pitchFamily="18" charset="2"/>
              </a:rPr>
              <a:t>N</a:t>
            </a:r>
            <a:r>
              <a:rPr lang="en-US" altLang="zh-TW">
                <a:sym typeface="Symbol" pitchFamily="18" charset="2"/>
              </a:rPr>
              <a:t>-point DCT, DST, DHT:    </a:t>
            </a:r>
          </a:p>
        </p:txBody>
      </p:sp>
      <p:graphicFrame>
        <p:nvGraphicFramePr>
          <p:cNvPr id="20483" name="Object 8"/>
          <p:cNvGraphicFramePr>
            <a:graphicFrameLocks noChangeAspect="1"/>
          </p:cNvGraphicFramePr>
          <p:nvPr/>
        </p:nvGraphicFramePr>
        <p:xfrm>
          <a:off x="3492500" y="1916113"/>
          <a:ext cx="1357313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75" name="Equation" r:id="rId5" imgW="1358310" imgH="355446" progId="Equation.DSMT4">
                  <p:embed/>
                </p:oleObj>
              </mc:Choice>
              <mc:Fallback>
                <p:oleObj name="Equation" r:id="rId5" imgW="1358310" imgH="355446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1916113"/>
                        <a:ext cx="1357313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3" name="Text Box 9"/>
          <p:cNvSpPr txBox="1">
            <a:spLocks noChangeArrowheads="1"/>
          </p:cNvSpPr>
          <p:nvPr/>
        </p:nvSpPr>
        <p:spPr bwMode="auto">
          <a:xfrm>
            <a:off x="323850" y="2492375"/>
            <a:ext cx="4824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TW" altLang="en-US">
                <a:sym typeface="Symbol" pitchFamily="18" charset="2"/>
              </a:rPr>
              <a:t> </a:t>
            </a:r>
            <a:r>
              <a:rPr lang="en-US" altLang="zh-TW">
                <a:sym typeface="Symbol" pitchFamily="18" charset="2"/>
              </a:rPr>
              <a:t>Two-dimensional (2-D) </a:t>
            </a:r>
            <a:r>
              <a:rPr lang="en-US" altLang="zh-TW" i="1">
                <a:sym typeface="Symbol" pitchFamily="18" charset="2"/>
              </a:rPr>
              <a:t>N</a:t>
            </a:r>
            <a:r>
              <a:rPr lang="en-US" altLang="zh-TW" i="1" baseline="-25000">
                <a:sym typeface="Symbol" pitchFamily="18" charset="2"/>
              </a:rPr>
              <a:t>x</a:t>
            </a:r>
            <a:r>
              <a:rPr lang="en-US" altLang="zh-TW" i="1">
                <a:sym typeface="Symbol" pitchFamily="18" charset="2"/>
              </a:rPr>
              <a:t> </a:t>
            </a:r>
            <a:r>
              <a:rPr lang="en-US" altLang="zh-TW">
                <a:sym typeface="Symbol" pitchFamily="18" charset="2"/>
              </a:rPr>
              <a:t> </a:t>
            </a:r>
            <a:r>
              <a:rPr lang="en-US" altLang="zh-TW" i="1">
                <a:sym typeface="Symbol" pitchFamily="18" charset="2"/>
              </a:rPr>
              <a:t>N</a:t>
            </a:r>
            <a:r>
              <a:rPr lang="en-US" altLang="zh-TW" i="1" baseline="-25000">
                <a:sym typeface="Symbol" pitchFamily="18" charset="2"/>
              </a:rPr>
              <a:t>y</a:t>
            </a:r>
            <a:r>
              <a:rPr lang="en-US" altLang="zh-TW">
                <a:sym typeface="Symbol" pitchFamily="18" charset="2"/>
              </a:rPr>
              <a:t>-point DFT:    </a:t>
            </a:r>
          </a:p>
        </p:txBody>
      </p:sp>
      <p:graphicFrame>
        <p:nvGraphicFramePr>
          <p:cNvPr id="2048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4743303"/>
              </p:ext>
            </p:extLst>
          </p:nvPr>
        </p:nvGraphicFramePr>
        <p:xfrm>
          <a:off x="5256212" y="2481263"/>
          <a:ext cx="2449513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76" name="Equation" r:id="rId6" imgW="2451100" imgH="406400" progId="Equation.DSMT4">
                  <p:embed/>
                </p:oleObj>
              </mc:Choice>
              <mc:Fallback>
                <p:oleObj name="Equation" r:id="rId6" imgW="2451100" imgH="4064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6212" y="2481263"/>
                        <a:ext cx="2449513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323850" y="3068638"/>
            <a:ext cx="784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TW" altLang="en-US">
                <a:sym typeface="Symbol" pitchFamily="18" charset="2"/>
              </a:rPr>
              <a:t> </a:t>
            </a:r>
            <a:r>
              <a:rPr lang="en-US" altLang="zh-TW">
                <a:sym typeface="Symbol" pitchFamily="18" charset="2"/>
              </a:rPr>
              <a:t>Convolution of an </a:t>
            </a:r>
            <a:r>
              <a:rPr lang="en-US" altLang="zh-TW" i="1">
                <a:sym typeface="Symbol" pitchFamily="18" charset="2"/>
              </a:rPr>
              <a:t>M</a:t>
            </a:r>
            <a:r>
              <a:rPr lang="en-US" altLang="zh-TW">
                <a:sym typeface="Symbol" pitchFamily="18" charset="2"/>
              </a:rPr>
              <a:t>-point sequence and an </a:t>
            </a:r>
            <a:r>
              <a:rPr lang="en-US" altLang="zh-TW" i="1">
                <a:sym typeface="Symbol" pitchFamily="18" charset="2"/>
              </a:rPr>
              <a:t>N</a:t>
            </a:r>
            <a:r>
              <a:rPr lang="en-US" altLang="zh-TW">
                <a:sym typeface="Symbol" pitchFamily="18" charset="2"/>
              </a:rPr>
              <a:t>-point sequence: </a:t>
            </a:r>
          </a:p>
        </p:txBody>
      </p:sp>
      <p:graphicFrame>
        <p:nvGraphicFramePr>
          <p:cNvPr id="20485" name="Object 15"/>
          <p:cNvGraphicFramePr>
            <a:graphicFrameLocks noChangeAspect="1"/>
          </p:cNvGraphicFramePr>
          <p:nvPr/>
        </p:nvGraphicFramePr>
        <p:xfrm>
          <a:off x="1187450" y="3716338"/>
          <a:ext cx="3262313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77" name="Equation" r:id="rId8" imgW="3263900" imgH="355600" progId="Equation.DSMT4">
                  <p:embed/>
                </p:oleObj>
              </mc:Choice>
              <mc:Fallback>
                <p:oleObj name="Equation" r:id="rId8" imgW="3263900" imgH="3556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3716338"/>
                        <a:ext cx="3262313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5" name="Text Box 16"/>
          <p:cNvSpPr txBox="1">
            <a:spLocks noChangeArrowheads="1"/>
          </p:cNvSpPr>
          <p:nvPr/>
        </p:nvSpPr>
        <p:spPr bwMode="auto">
          <a:xfrm>
            <a:off x="4716463" y="3644900"/>
            <a:ext cx="3743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/>
              <a:t>when </a:t>
            </a:r>
            <a:r>
              <a:rPr lang="en-US" altLang="zh-TW" i="1"/>
              <a:t>M</a:t>
            </a:r>
            <a:r>
              <a:rPr lang="en-US" altLang="zh-TW"/>
              <a:t>/</a:t>
            </a:r>
            <a:r>
              <a:rPr lang="en-US" altLang="zh-TW" i="1"/>
              <a:t>N</a:t>
            </a:r>
            <a:r>
              <a:rPr lang="en-US" altLang="zh-TW"/>
              <a:t> and </a:t>
            </a:r>
            <a:r>
              <a:rPr lang="en-US" altLang="zh-TW" i="1"/>
              <a:t>N</a:t>
            </a:r>
            <a:r>
              <a:rPr lang="en-US" altLang="zh-TW"/>
              <a:t>/</a:t>
            </a:r>
            <a:r>
              <a:rPr lang="en-US" altLang="zh-TW" i="1"/>
              <a:t>M</a:t>
            </a:r>
            <a:r>
              <a:rPr lang="en-US" altLang="zh-TW"/>
              <a:t> are not large,</a:t>
            </a:r>
          </a:p>
        </p:txBody>
      </p:sp>
      <p:graphicFrame>
        <p:nvGraphicFramePr>
          <p:cNvPr id="20486" name="Object 19"/>
          <p:cNvGraphicFramePr>
            <a:graphicFrameLocks noChangeAspect="1"/>
          </p:cNvGraphicFramePr>
          <p:nvPr/>
        </p:nvGraphicFramePr>
        <p:xfrm>
          <a:off x="1258888" y="4508500"/>
          <a:ext cx="66040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78" name="Equation" r:id="rId10" imgW="660113" imgH="355446" progId="Equation.DSMT4">
                  <p:embed/>
                </p:oleObj>
              </mc:Choice>
              <mc:Fallback>
                <p:oleObj name="Equation" r:id="rId10" imgW="660113" imgH="355446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4508500"/>
                        <a:ext cx="660400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6" name="Text Box 20"/>
          <p:cNvSpPr txBox="1">
            <a:spLocks noChangeArrowheads="1"/>
          </p:cNvSpPr>
          <p:nvPr/>
        </p:nvSpPr>
        <p:spPr bwMode="auto">
          <a:xfrm>
            <a:off x="2843213" y="4437063"/>
            <a:ext cx="45370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TW"/>
              <a:t>when </a:t>
            </a:r>
            <a:r>
              <a:rPr lang="en-US" altLang="zh-TW" i="1"/>
              <a:t>N</a:t>
            </a:r>
            <a:r>
              <a:rPr lang="en-US" altLang="zh-TW"/>
              <a:t> &gt;&gt; </a:t>
            </a:r>
            <a:r>
              <a:rPr lang="en-US" altLang="zh-TW" i="1"/>
              <a:t>M</a:t>
            </a:r>
            <a:r>
              <a:rPr lang="en-US" altLang="zh-TW"/>
              <a:t> and </a:t>
            </a:r>
            <a:r>
              <a:rPr lang="en-US" altLang="zh-TW" i="1"/>
              <a:t>M</a:t>
            </a:r>
            <a:r>
              <a:rPr lang="en-US" altLang="zh-TW"/>
              <a:t> is a fixed constant. </a:t>
            </a:r>
          </a:p>
        </p:txBody>
      </p:sp>
      <p:graphicFrame>
        <p:nvGraphicFramePr>
          <p:cNvPr id="20487" name="Object 19"/>
          <p:cNvGraphicFramePr>
            <a:graphicFrameLocks noChangeAspect="1"/>
          </p:cNvGraphicFramePr>
          <p:nvPr/>
        </p:nvGraphicFramePr>
        <p:xfrm>
          <a:off x="1239838" y="5157788"/>
          <a:ext cx="69850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79" name="Equation" r:id="rId12" imgW="698197" imgH="355446" progId="Equation.DSMT4">
                  <p:embed/>
                </p:oleObj>
              </mc:Choice>
              <mc:Fallback>
                <p:oleObj name="Equation" r:id="rId12" imgW="698197" imgH="355446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9838" y="5157788"/>
                        <a:ext cx="698500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7" name="Text Box 20"/>
          <p:cNvSpPr txBox="1">
            <a:spLocks noChangeArrowheads="1"/>
          </p:cNvSpPr>
          <p:nvPr/>
        </p:nvSpPr>
        <p:spPr bwMode="auto">
          <a:xfrm>
            <a:off x="2987675" y="5084763"/>
            <a:ext cx="4537075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TW"/>
              <a:t>when </a:t>
            </a:r>
            <a:r>
              <a:rPr lang="en-US" altLang="zh-TW" i="1"/>
              <a:t>M</a:t>
            </a:r>
            <a:r>
              <a:rPr lang="en-US" altLang="zh-TW"/>
              <a:t> &gt;&gt; </a:t>
            </a:r>
            <a:r>
              <a:rPr lang="en-US" altLang="zh-TW" i="1"/>
              <a:t>N</a:t>
            </a:r>
            <a:r>
              <a:rPr lang="en-US" altLang="zh-TW"/>
              <a:t> and </a:t>
            </a:r>
            <a:r>
              <a:rPr lang="en-US" altLang="zh-TW" i="1"/>
              <a:t>N</a:t>
            </a:r>
            <a:r>
              <a:rPr lang="en-US" altLang="zh-TW"/>
              <a:t> is a fixed constant. </a:t>
            </a: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250825" y="333375"/>
            <a:ext cx="7850188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TW" altLang="en-US" sz="2400" b="1" dirty="0">
                <a:solidFill>
                  <a:srgbClr val="3333FF"/>
                </a:solidFill>
                <a:sym typeface="Wingdings 2" pitchFamily="18" charset="2"/>
              </a:rPr>
              <a:t> </a:t>
            </a:r>
            <a:r>
              <a:rPr lang="en-US" altLang="zh-TW" sz="2400" b="1" dirty="0">
                <a:solidFill>
                  <a:srgbClr val="3333FF"/>
                </a:solidFill>
                <a:sym typeface="Wingdings 2" pitchFamily="18" charset="2"/>
              </a:rPr>
              <a:t>9-E  </a:t>
            </a:r>
            <a:r>
              <a:rPr lang="en-US" altLang="zh-TW" sz="2400" b="1" dirty="0">
                <a:solidFill>
                  <a:srgbClr val="3333FF"/>
                </a:solidFill>
              </a:rPr>
              <a:t>Summary of the Complexity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7958308" y="2455655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Why?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20DAB3-E4C5-4DEB-8D91-800171B7F12E}" type="slidenum">
              <a:rPr lang="en-US" altLang="zh-TW"/>
              <a:pPr/>
              <a:t>359</a:t>
            </a:fld>
            <a:endParaRPr lang="en-US" altLang="zh-TW"/>
          </a:p>
        </p:txBody>
      </p:sp>
      <p:sp>
        <p:nvSpPr>
          <p:cNvPr id="21510" name="投影片編號版面配置區 3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4ADCB280-89CE-4B6F-BE91-69F49708600C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359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  <p:sp>
        <p:nvSpPr>
          <p:cNvPr id="21511" name="Text Box 4"/>
          <p:cNvSpPr txBox="1">
            <a:spLocks noChangeArrowheads="1"/>
          </p:cNvSpPr>
          <p:nvPr/>
        </p:nvSpPr>
        <p:spPr bwMode="auto">
          <a:xfrm>
            <a:off x="395288" y="549275"/>
            <a:ext cx="835342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TW" altLang="en-US">
                <a:sym typeface="Symbol" pitchFamily="18" charset="2"/>
              </a:rPr>
              <a:t> </a:t>
            </a:r>
            <a:r>
              <a:rPr lang="en-US" altLang="zh-TW">
                <a:sym typeface="Symbol" pitchFamily="18" charset="2"/>
              </a:rPr>
              <a:t>2-D Convolution of an (</a:t>
            </a:r>
            <a:r>
              <a:rPr lang="en-US" altLang="zh-TW" i="1">
                <a:sym typeface="Symbol" pitchFamily="18" charset="2"/>
              </a:rPr>
              <a:t>M</a:t>
            </a:r>
            <a:r>
              <a:rPr lang="en-US" altLang="zh-TW" i="1" baseline="-25000">
                <a:sym typeface="Symbol" pitchFamily="18" charset="2"/>
              </a:rPr>
              <a:t>x</a:t>
            </a:r>
            <a:r>
              <a:rPr lang="en-US" altLang="zh-TW">
                <a:sym typeface="Symbol" pitchFamily="18" charset="2"/>
              </a:rPr>
              <a:t>  </a:t>
            </a:r>
            <a:r>
              <a:rPr lang="en-US" altLang="zh-TW" i="1">
                <a:sym typeface="Symbol" pitchFamily="18" charset="2"/>
              </a:rPr>
              <a:t>M</a:t>
            </a:r>
            <a:r>
              <a:rPr lang="en-US" altLang="zh-TW" i="1" baseline="-25000">
                <a:sym typeface="Symbol" pitchFamily="18" charset="2"/>
              </a:rPr>
              <a:t>y</a:t>
            </a:r>
            <a:r>
              <a:rPr lang="en-US" altLang="zh-TW" i="1">
                <a:sym typeface="Symbol" pitchFamily="18" charset="2"/>
              </a:rPr>
              <a:t> </a:t>
            </a:r>
            <a:r>
              <a:rPr lang="en-US" altLang="zh-TW">
                <a:sym typeface="Symbol" pitchFamily="18" charset="2"/>
              </a:rPr>
              <a:t>)-point matrix and an (</a:t>
            </a:r>
            <a:r>
              <a:rPr lang="en-US" altLang="zh-TW" i="1">
                <a:sym typeface="Symbol" pitchFamily="18" charset="2"/>
              </a:rPr>
              <a:t>N</a:t>
            </a:r>
            <a:r>
              <a:rPr lang="en-US" altLang="zh-TW" i="1" baseline="-25000">
                <a:sym typeface="Symbol" pitchFamily="18" charset="2"/>
              </a:rPr>
              <a:t>x</a:t>
            </a:r>
            <a:r>
              <a:rPr lang="en-US" altLang="zh-TW">
                <a:sym typeface="Symbol" pitchFamily="18" charset="2"/>
              </a:rPr>
              <a:t>  </a:t>
            </a:r>
            <a:r>
              <a:rPr lang="en-US" altLang="zh-TW" i="1">
                <a:sym typeface="Symbol" pitchFamily="18" charset="2"/>
              </a:rPr>
              <a:t>N</a:t>
            </a:r>
            <a:r>
              <a:rPr lang="en-US" altLang="zh-TW" i="1" baseline="-25000">
                <a:sym typeface="Symbol" pitchFamily="18" charset="2"/>
              </a:rPr>
              <a:t>y</a:t>
            </a:r>
            <a:r>
              <a:rPr lang="en-US" altLang="zh-TW" i="1">
                <a:sym typeface="Symbol" pitchFamily="18" charset="2"/>
              </a:rPr>
              <a:t> </a:t>
            </a:r>
            <a:r>
              <a:rPr lang="en-US" altLang="zh-TW">
                <a:sym typeface="Symbol" pitchFamily="18" charset="2"/>
              </a:rPr>
              <a:t>)-point matrix: </a:t>
            </a:r>
          </a:p>
          <a:p>
            <a:pPr eaLnBrk="1" hangingPunct="1">
              <a:spcBef>
                <a:spcPct val="50000"/>
              </a:spcBef>
            </a:pPr>
            <a:endParaRPr lang="en-US" altLang="zh-TW">
              <a:sym typeface="Symbol" pitchFamily="18" charset="2"/>
            </a:endParaRPr>
          </a:p>
        </p:txBody>
      </p:sp>
      <p:graphicFrame>
        <p:nvGraphicFramePr>
          <p:cNvPr id="21506" name="Object 5"/>
          <p:cNvGraphicFramePr>
            <a:graphicFrameLocks noChangeAspect="1"/>
          </p:cNvGraphicFramePr>
          <p:nvPr/>
        </p:nvGraphicFramePr>
        <p:xfrm>
          <a:off x="827088" y="1125538"/>
          <a:ext cx="66008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21" name="Equation" r:id="rId3" imgW="6604000" imgH="431800" progId="Equation.DSMT4">
                  <p:embed/>
                </p:oleObj>
              </mc:Choice>
              <mc:Fallback>
                <p:oleObj name="Equation" r:id="rId3" imgW="6604000" imgH="431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125538"/>
                        <a:ext cx="660082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2" name="Text Box 6"/>
          <p:cNvSpPr txBox="1">
            <a:spLocks noChangeArrowheads="1"/>
          </p:cNvSpPr>
          <p:nvPr/>
        </p:nvSpPr>
        <p:spPr bwMode="auto">
          <a:xfrm>
            <a:off x="1187450" y="1628775"/>
            <a:ext cx="662463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/>
              <a:t>when </a:t>
            </a:r>
            <a:r>
              <a:rPr lang="en-US" altLang="zh-TW" i="1"/>
              <a:t>M</a:t>
            </a:r>
            <a:r>
              <a:rPr lang="en-US" altLang="zh-TW" i="1" baseline="-25000"/>
              <a:t>x</a:t>
            </a:r>
            <a:r>
              <a:rPr lang="en-US" altLang="zh-TW" i="1"/>
              <a:t>M</a:t>
            </a:r>
            <a:r>
              <a:rPr lang="en-US" altLang="zh-TW" i="1" baseline="-25000"/>
              <a:t>y</a:t>
            </a:r>
            <a:r>
              <a:rPr lang="en-US" altLang="zh-TW"/>
              <a:t>/</a:t>
            </a:r>
            <a:r>
              <a:rPr lang="en-US" altLang="zh-TW" i="1"/>
              <a:t>N</a:t>
            </a:r>
            <a:r>
              <a:rPr lang="en-US" altLang="zh-TW" i="1" baseline="-25000"/>
              <a:t>x</a:t>
            </a:r>
            <a:r>
              <a:rPr lang="en-US" altLang="zh-TW" i="1"/>
              <a:t>N</a:t>
            </a:r>
            <a:r>
              <a:rPr lang="en-US" altLang="zh-TW" i="1" baseline="-25000"/>
              <a:t>y</a:t>
            </a:r>
            <a:r>
              <a:rPr lang="en-US" altLang="zh-TW"/>
              <a:t> and </a:t>
            </a:r>
            <a:r>
              <a:rPr lang="en-US" altLang="zh-TW" i="1"/>
              <a:t>N</a:t>
            </a:r>
            <a:r>
              <a:rPr lang="en-US" altLang="zh-TW" i="1" baseline="-25000"/>
              <a:t>x</a:t>
            </a:r>
            <a:r>
              <a:rPr lang="en-US" altLang="zh-TW" i="1"/>
              <a:t>N</a:t>
            </a:r>
            <a:r>
              <a:rPr lang="en-US" altLang="zh-TW" i="1" baseline="-25000"/>
              <a:t>y</a:t>
            </a:r>
            <a:r>
              <a:rPr lang="en-US" altLang="zh-TW"/>
              <a:t>/</a:t>
            </a:r>
            <a:r>
              <a:rPr lang="en-US" altLang="zh-TW" i="1"/>
              <a:t>M</a:t>
            </a:r>
            <a:r>
              <a:rPr lang="en-US" altLang="zh-TW" i="1" baseline="-25000"/>
              <a:t>x</a:t>
            </a:r>
            <a:r>
              <a:rPr lang="en-US" altLang="zh-TW" i="1"/>
              <a:t>M</a:t>
            </a:r>
            <a:r>
              <a:rPr lang="en-US" altLang="zh-TW" i="1" baseline="-25000"/>
              <a:t>y</a:t>
            </a:r>
            <a:r>
              <a:rPr lang="en-US" altLang="zh-TW"/>
              <a:t> are not large,</a:t>
            </a:r>
          </a:p>
          <a:p>
            <a:pPr eaLnBrk="1" hangingPunct="1">
              <a:spcBef>
                <a:spcPct val="50000"/>
              </a:spcBef>
            </a:pPr>
            <a:endParaRPr lang="en-US" altLang="zh-TW"/>
          </a:p>
        </p:txBody>
      </p:sp>
      <p:graphicFrame>
        <p:nvGraphicFramePr>
          <p:cNvPr id="2150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7239993"/>
              </p:ext>
            </p:extLst>
          </p:nvPr>
        </p:nvGraphicFramePr>
        <p:xfrm>
          <a:off x="931590" y="2413000"/>
          <a:ext cx="113030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22" name="Equation" r:id="rId5" imgW="1130040" imgH="406080" progId="Equation.DSMT4">
                  <p:embed/>
                </p:oleObj>
              </mc:Choice>
              <mc:Fallback>
                <p:oleObj name="Equation" r:id="rId5" imgW="1130040" imgH="4060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1590" y="2413000"/>
                        <a:ext cx="1130300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3" name="Text Box 8"/>
          <p:cNvSpPr txBox="1">
            <a:spLocks noChangeArrowheads="1"/>
          </p:cNvSpPr>
          <p:nvPr/>
        </p:nvSpPr>
        <p:spPr bwMode="auto">
          <a:xfrm>
            <a:off x="2843213" y="2349500"/>
            <a:ext cx="4176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 dirty="0"/>
              <a:t>when </a:t>
            </a:r>
            <a:r>
              <a:rPr lang="en-US" altLang="zh-TW" i="1" dirty="0" err="1"/>
              <a:t>M</a:t>
            </a:r>
            <a:r>
              <a:rPr lang="en-US" altLang="zh-TW" i="1" baseline="-25000" dirty="0" err="1"/>
              <a:t>x</a:t>
            </a:r>
            <a:r>
              <a:rPr lang="en-US" altLang="zh-TW" i="1" dirty="0" err="1"/>
              <a:t>M</a:t>
            </a:r>
            <a:r>
              <a:rPr lang="en-US" altLang="zh-TW" i="1" baseline="-25000" dirty="0" err="1"/>
              <a:t>y</a:t>
            </a:r>
            <a:r>
              <a:rPr lang="en-US" altLang="zh-TW" dirty="0"/>
              <a:t> &gt;&gt; </a:t>
            </a:r>
            <a:r>
              <a:rPr lang="en-US" altLang="zh-TW" i="1" dirty="0" err="1"/>
              <a:t>N</a:t>
            </a:r>
            <a:r>
              <a:rPr lang="en-US" altLang="zh-TW" i="1" baseline="-25000" dirty="0" err="1"/>
              <a:t>x</a:t>
            </a:r>
            <a:r>
              <a:rPr lang="en-US" altLang="zh-TW" i="1" dirty="0" err="1"/>
              <a:t>N</a:t>
            </a:r>
            <a:r>
              <a:rPr lang="en-US" altLang="zh-TW" i="1" baseline="-25000" dirty="0" err="1"/>
              <a:t>y</a:t>
            </a:r>
            <a:endParaRPr lang="en-US" altLang="zh-TW" i="1" baseline="-25000" dirty="0"/>
          </a:p>
        </p:txBody>
      </p:sp>
      <p:graphicFrame>
        <p:nvGraphicFramePr>
          <p:cNvPr id="2150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812733"/>
              </p:ext>
            </p:extLst>
          </p:nvPr>
        </p:nvGraphicFramePr>
        <p:xfrm>
          <a:off x="931590" y="3065462"/>
          <a:ext cx="104140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23" name="Equation" r:id="rId7" imgW="1040948" imgH="406224" progId="Equation.DSMT4">
                  <p:embed/>
                </p:oleObj>
              </mc:Choice>
              <mc:Fallback>
                <p:oleObj name="Equation" r:id="rId7" imgW="1040948" imgH="406224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1590" y="3065462"/>
                        <a:ext cx="1041400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2843213" y="2997200"/>
            <a:ext cx="4176712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US" altLang="zh-TW" dirty="0"/>
              <a:t>when </a:t>
            </a:r>
            <a:r>
              <a:rPr lang="en-US" altLang="zh-TW" i="1" dirty="0" err="1"/>
              <a:t>N</a:t>
            </a:r>
            <a:r>
              <a:rPr lang="en-US" altLang="zh-TW" i="1" baseline="-25000" dirty="0" err="1"/>
              <a:t>x</a:t>
            </a:r>
            <a:r>
              <a:rPr lang="en-US" altLang="zh-TW" i="1" dirty="0" err="1"/>
              <a:t>N</a:t>
            </a:r>
            <a:r>
              <a:rPr lang="en-US" altLang="zh-TW" i="1" baseline="-25000" dirty="0" err="1"/>
              <a:t>y</a:t>
            </a:r>
            <a:r>
              <a:rPr lang="en-US" altLang="zh-TW" dirty="0"/>
              <a:t> &gt;&gt; </a:t>
            </a:r>
            <a:r>
              <a:rPr lang="en-US" altLang="zh-TW" i="1" dirty="0" err="1"/>
              <a:t>M</a:t>
            </a:r>
            <a:r>
              <a:rPr lang="en-US" altLang="zh-TW" i="1" baseline="-25000" dirty="0" err="1"/>
              <a:t>x</a:t>
            </a:r>
            <a:r>
              <a:rPr lang="en-US" altLang="zh-TW" i="1" dirty="0" err="1"/>
              <a:t>M</a:t>
            </a:r>
            <a:r>
              <a:rPr lang="en-US" altLang="zh-TW" i="1" baseline="-25000" dirty="0" err="1"/>
              <a:t>y</a:t>
            </a:r>
            <a:r>
              <a:rPr lang="en-US" altLang="zh-TW" i="1" baseline="-25000" dirty="0"/>
              <a:t> </a:t>
            </a:r>
            <a:r>
              <a:rPr lang="en-US" altLang="zh-TW" dirty="0"/>
              <a:t>,</a:t>
            </a:r>
            <a:br>
              <a:rPr lang="en-US" altLang="zh-TW" dirty="0"/>
            </a:br>
            <a:r>
              <a:rPr lang="en-US" altLang="zh-TW" dirty="0"/>
              <a:t>  and </a:t>
            </a:r>
            <a:r>
              <a:rPr lang="en-US" altLang="zh-TW" i="1" dirty="0" err="1"/>
              <a:t>Mx</a:t>
            </a:r>
            <a:r>
              <a:rPr lang="en-US" altLang="zh-TW" dirty="0"/>
              <a:t>, </a:t>
            </a:r>
            <a:r>
              <a:rPr lang="en-US" altLang="zh-TW" i="1" dirty="0"/>
              <a:t>M</a:t>
            </a:r>
            <a:r>
              <a:rPr lang="en-US" altLang="zh-TW" i="1" baseline="-25000" dirty="0"/>
              <a:t>y</a:t>
            </a:r>
            <a:r>
              <a:rPr lang="en-US" altLang="zh-TW" dirty="0"/>
              <a:t> are fixed constants. </a:t>
            </a:r>
          </a:p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endParaRPr lang="en-US" altLang="zh-TW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文字版面配置區 4"/>
          <p:cNvSpPr>
            <a:spLocks/>
          </p:cNvSpPr>
          <p:nvPr/>
        </p:nvSpPr>
        <p:spPr bwMode="auto">
          <a:xfrm>
            <a:off x="323850" y="1412875"/>
            <a:ext cx="8186738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lnSpc>
                <a:spcPct val="110000"/>
              </a:lnSpc>
              <a:spcBef>
                <a:spcPct val="20000"/>
              </a:spcBef>
            </a:pPr>
            <a:r>
              <a:rPr lang="en-US" altLang="zh-TW" dirty="0">
                <a:cs typeface="Times New Roman" pitchFamily="18" charset="0"/>
                <a:sym typeface="Symbol" pitchFamily="18" charset="2"/>
              </a:rPr>
              <a:t></a:t>
            </a:r>
            <a:r>
              <a:rPr lang="en-US" altLang="zh-TW" dirty="0">
                <a:cs typeface="Times New Roman" pitchFamily="18" charset="0"/>
              </a:rPr>
              <a:t>   C. S. </a:t>
            </a:r>
            <a:r>
              <a:rPr lang="en-US" altLang="zh-TW" dirty="0" err="1">
                <a:cs typeface="Times New Roman" pitchFamily="18" charset="0"/>
              </a:rPr>
              <a:t>Burrus</a:t>
            </a:r>
            <a:r>
              <a:rPr lang="en-US" altLang="zh-TW" dirty="0">
                <a:cs typeface="Times New Roman" pitchFamily="18" charset="0"/>
              </a:rPr>
              <a:t> and T. W. Parks, “DFT / FFT and convolution algorithms”, John Wiley and Sons, New York, 1985.</a:t>
            </a:r>
            <a:endParaRPr lang="zh-TW" altLang="en-US" dirty="0">
              <a:cs typeface="Times New Roman" pitchFamily="18" charset="0"/>
            </a:endParaRPr>
          </a:p>
          <a:p>
            <a:pPr marL="273050" indent="-273050">
              <a:lnSpc>
                <a:spcPct val="110000"/>
              </a:lnSpc>
              <a:spcBef>
                <a:spcPct val="20000"/>
              </a:spcBef>
            </a:pPr>
            <a:r>
              <a:rPr lang="en-US" altLang="zh-TW" dirty="0">
                <a:cs typeface="Times New Roman" pitchFamily="18" charset="0"/>
                <a:sym typeface="Symbol" pitchFamily="18" charset="2"/>
              </a:rPr>
              <a:t></a:t>
            </a:r>
            <a:r>
              <a:rPr lang="en-US" altLang="zh-TW" dirty="0">
                <a:cs typeface="Times New Roman" pitchFamily="18" charset="0"/>
              </a:rPr>
              <a:t>   R. E. </a:t>
            </a:r>
            <a:r>
              <a:rPr lang="en-US" altLang="zh-TW" dirty="0" err="1">
                <a:cs typeface="Times New Roman" pitchFamily="18" charset="0"/>
              </a:rPr>
              <a:t>Blahut</a:t>
            </a:r>
            <a:r>
              <a:rPr lang="en-US" altLang="zh-TW" dirty="0">
                <a:cs typeface="Times New Roman" pitchFamily="18" charset="0"/>
              </a:rPr>
              <a:t>, </a:t>
            </a:r>
            <a:r>
              <a:rPr lang="en-US" altLang="zh-TW" i="1" dirty="0">
                <a:cs typeface="Times New Roman" pitchFamily="18" charset="0"/>
              </a:rPr>
              <a:t>Fast Algorithm for Digital Signal Processing</a:t>
            </a:r>
            <a:r>
              <a:rPr lang="en-US" altLang="zh-TW" dirty="0">
                <a:cs typeface="Times New Roman" pitchFamily="18" charset="0"/>
              </a:rPr>
              <a:t>, Addison Wesley Publishing Company. </a:t>
            </a:r>
            <a:endParaRPr lang="zh-TW" altLang="en-US" dirty="0">
              <a:cs typeface="Times New Roman" pitchFamily="18" charset="0"/>
            </a:endParaRPr>
          </a:p>
          <a:p>
            <a:pPr marL="273050" indent="-273050">
              <a:lnSpc>
                <a:spcPct val="110000"/>
              </a:lnSpc>
              <a:spcBef>
                <a:spcPct val="20000"/>
              </a:spcBef>
            </a:pPr>
            <a:endParaRPr lang="en-US" altLang="zh-TW" dirty="0">
              <a:cs typeface="Times New Roman" pitchFamily="18" charset="0"/>
            </a:endParaRPr>
          </a:p>
          <a:p>
            <a:pPr marL="273050" indent="-273050">
              <a:lnSpc>
                <a:spcPct val="110000"/>
              </a:lnSpc>
              <a:spcBef>
                <a:spcPct val="20000"/>
              </a:spcBef>
            </a:pPr>
            <a:endParaRPr lang="en-US" altLang="zh-TW" dirty="0">
              <a:cs typeface="Times New Roman" pitchFamily="18" charset="0"/>
            </a:endParaRPr>
          </a:p>
          <a:p>
            <a:pPr marL="273050" indent="-273050">
              <a:lnSpc>
                <a:spcPct val="110000"/>
              </a:lnSpc>
              <a:spcBef>
                <a:spcPct val="20000"/>
              </a:spcBef>
            </a:pPr>
            <a:endParaRPr lang="en-US" altLang="zh-TW" dirty="0">
              <a:cs typeface="Times New Roman" pitchFamily="18" charset="0"/>
            </a:endParaRPr>
          </a:p>
          <a:p>
            <a:pPr marL="273050" indent="-273050">
              <a:lnSpc>
                <a:spcPct val="110000"/>
              </a:lnSpc>
              <a:spcBef>
                <a:spcPct val="20000"/>
              </a:spcBef>
            </a:pPr>
            <a:r>
              <a:rPr lang="en-US" altLang="zh-TW" dirty="0">
                <a:cs typeface="Times New Roman" pitchFamily="18" charset="0"/>
              </a:rPr>
              <a:t>   </a:t>
            </a:r>
            <a:r>
              <a:rPr lang="en-US" altLang="zh-TW" i="1" dirty="0">
                <a:cs typeface="Times New Roman" pitchFamily="18" charset="0"/>
              </a:rPr>
              <a:t>N</a:t>
            </a:r>
            <a:r>
              <a:rPr lang="en-US" altLang="zh-TW" dirty="0">
                <a:cs typeface="Times New Roman" pitchFamily="18" charset="0"/>
              </a:rPr>
              <a:t>-point Fourier Transform:    </a:t>
            </a:r>
            <a:r>
              <a:rPr lang="zh-TW" altLang="en-US" dirty="0">
                <a:cs typeface="Times New Roman" pitchFamily="18" charset="0"/>
              </a:rPr>
              <a:t>運算量為 </a:t>
            </a:r>
            <a:r>
              <a:rPr lang="en-US" altLang="zh-TW" i="1" dirty="0">
                <a:cs typeface="Times New Roman" pitchFamily="18" charset="0"/>
              </a:rPr>
              <a:t>N</a:t>
            </a:r>
            <a:r>
              <a:rPr lang="en-US" altLang="zh-TW" baseline="30000" dirty="0">
                <a:cs typeface="Times New Roman" pitchFamily="18" charset="0"/>
              </a:rPr>
              <a:t>2</a:t>
            </a:r>
            <a:r>
              <a:rPr lang="en-US" altLang="zh-TW" dirty="0">
                <a:cs typeface="Times New Roman" pitchFamily="18" charset="0"/>
              </a:rPr>
              <a:t>   </a:t>
            </a:r>
            <a:endParaRPr lang="zh-TW" altLang="en-US" dirty="0">
              <a:cs typeface="Times New Roman" pitchFamily="18" charset="0"/>
            </a:endParaRPr>
          </a:p>
          <a:p>
            <a:pPr marL="273050" indent="-273050">
              <a:lnSpc>
                <a:spcPct val="110000"/>
              </a:lnSpc>
              <a:spcBef>
                <a:spcPct val="20000"/>
              </a:spcBef>
            </a:pPr>
            <a:r>
              <a:rPr lang="en-US" altLang="zh-TW" dirty="0">
                <a:cs typeface="Times New Roman" pitchFamily="18" charset="0"/>
              </a:rPr>
              <a:t>   FFT (with the </a:t>
            </a:r>
            <a:r>
              <a:rPr lang="en-US" altLang="zh-TW" dirty="0">
                <a:solidFill>
                  <a:srgbClr val="3333FF"/>
                </a:solidFill>
                <a:cs typeface="Times New Roman" pitchFamily="18" charset="0"/>
              </a:rPr>
              <a:t>Cooley Tukey algorithm</a:t>
            </a:r>
            <a:r>
              <a:rPr lang="en-US" altLang="zh-TW" dirty="0">
                <a:cs typeface="Times New Roman" pitchFamily="18" charset="0"/>
              </a:rPr>
              <a:t>):    </a:t>
            </a:r>
            <a:r>
              <a:rPr lang="zh-TW" altLang="en-US" dirty="0">
                <a:cs typeface="Times New Roman" pitchFamily="18" charset="0"/>
              </a:rPr>
              <a:t>運算量為</a:t>
            </a:r>
            <a:r>
              <a:rPr lang="en-US" dirty="0">
                <a:cs typeface="Times New Roman" pitchFamily="18" charset="0"/>
              </a:rPr>
              <a:t>  </a:t>
            </a:r>
            <a:r>
              <a:rPr lang="en-US" altLang="zh-TW" i="1" dirty="0" err="1">
                <a:cs typeface="Times New Roman" pitchFamily="18" charset="0"/>
              </a:rPr>
              <a:t>N</a:t>
            </a:r>
            <a:r>
              <a:rPr lang="en-US" altLang="zh-TW" dirty="0" err="1">
                <a:cs typeface="Times New Roman" pitchFamily="18" charset="0"/>
              </a:rPr>
              <a:t>log</a:t>
            </a:r>
            <a:r>
              <a:rPr lang="en-US" altLang="zh-TW" i="1" dirty="0" err="1">
                <a:cs typeface="Times New Roman" pitchFamily="18" charset="0"/>
              </a:rPr>
              <a:t>N</a:t>
            </a:r>
            <a:r>
              <a:rPr lang="en-US" altLang="zh-TW" dirty="0">
                <a:cs typeface="Times New Roman" pitchFamily="18" charset="0"/>
              </a:rPr>
              <a:t>        </a:t>
            </a:r>
            <a:endParaRPr lang="zh-TW" altLang="en-US" dirty="0">
              <a:cs typeface="Times New Roman" pitchFamily="18" charset="0"/>
            </a:endParaRPr>
          </a:p>
          <a:p>
            <a:pPr marL="273050" indent="-273050">
              <a:lnSpc>
                <a:spcPct val="110000"/>
              </a:lnSpc>
              <a:spcBef>
                <a:spcPct val="20000"/>
              </a:spcBef>
            </a:pPr>
            <a:r>
              <a:rPr lang="en-US" altLang="zh-TW" dirty="0">
                <a:cs typeface="Times New Roman" pitchFamily="18" charset="0"/>
              </a:rPr>
              <a:t> </a:t>
            </a:r>
            <a:endParaRPr lang="zh-TW" altLang="en-US" dirty="0">
              <a:cs typeface="Times New Roman" pitchFamily="18" charset="0"/>
            </a:endParaRPr>
          </a:p>
        </p:txBody>
      </p:sp>
      <p:sp>
        <p:nvSpPr>
          <p:cNvPr id="12292" name="標題 3"/>
          <p:cNvSpPr>
            <a:spLocks/>
          </p:cNvSpPr>
          <p:nvPr/>
        </p:nvSpPr>
        <p:spPr bwMode="auto">
          <a:xfrm>
            <a:off x="323850" y="333375"/>
            <a:ext cx="79930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TW" sz="3200" b="1">
                <a:solidFill>
                  <a:srgbClr val="3333FF"/>
                </a:solidFill>
                <a:cs typeface="Times New Roman" pitchFamily="18" charset="0"/>
              </a:rPr>
              <a:t>X.</a:t>
            </a:r>
            <a:r>
              <a:rPr lang="en-US" altLang="en-US" sz="3200" b="1">
                <a:solidFill>
                  <a:srgbClr val="3333FF"/>
                </a:solidFill>
                <a:cs typeface="Times New Roman" pitchFamily="18" charset="0"/>
              </a:rPr>
              <a:t> Fast </a:t>
            </a:r>
            <a:r>
              <a:rPr lang="en-US" altLang="zh-TW" sz="3200" b="1">
                <a:solidFill>
                  <a:srgbClr val="3333FF"/>
                </a:solidFill>
                <a:cs typeface="Times New Roman" pitchFamily="18" charset="0"/>
              </a:rPr>
              <a:t>Fourier Transform</a:t>
            </a:r>
            <a:endParaRPr lang="zh-TW" altLang="en-US" sz="3200" b="1">
              <a:solidFill>
                <a:srgbClr val="3333FF"/>
              </a:solidFill>
              <a:cs typeface="Times New Roman" pitchFamily="18" charset="0"/>
            </a:endParaRP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2124075" y="3141663"/>
          <a:ext cx="2397125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7" name="Equation" r:id="rId3" imgW="2400300" imgH="711200" progId="Equation.DSMT4">
                  <p:embed/>
                </p:oleObj>
              </mc:Choice>
              <mc:Fallback>
                <p:oleObj name="Equation" r:id="rId3" imgW="2400300" imgH="711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3141663"/>
                        <a:ext cx="2397125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C6121334-3D9A-4813-8C67-9796E3E3527E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360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  <p:sp>
        <p:nvSpPr>
          <p:cNvPr id="12294" name="文字方塊 5"/>
          <p:cNvSpPr txBox="1">
            <a:spLocks noChangeArrowheads="1"/>
          </p:cNvSpPr>
          <p:nvPr/>
        </p:nvSpPr>
        <p:spPr bwMode="auto">
          <a:xfrm>
            <a:off x="539750" y="5300663"/>
            <a:ext cx="7993063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zh-TW" altLang="en-US">
                <a:solidFill>
                  <a:srgbClr val="3333FF"/>
                </a:solidFill>
              </a:rPr>
              <a:t>要學到的概念：</a:t>
            </a:r>
            <a:r>
              <a:rPr lang="en-US" altLang="zh-TW">
                <a:solidFill>
                  <a:srgbClr val="3333FF"/>
                </a:solidFill>
              </a:rPr>
              <a:t>(1)</a:t>
            </a:r>
            <a:r>
              <a:rPr lang="zh-TW" altLang="en-US">
                <a:solidFill>
                  <a:srgbClr val="3333FF"/>
                </a:solidFill>
              </a:rPr>
              <a:t>快速演算法不是只有 </a:t>
            </a:r>
            <a:r>
              <a:rPr lang="en-US" altLang="zh-TW">
                <a:solidFill>
                  <a:srgbClr val="3333FF"/>
                </a:solidFill>
                <a:cs typeface="Times New Roman" pitchFamily="18" charset="0"/>
              </a:rPr>
              <a:t>Cooley Tukey algorithm</a:t>
            </a:r>
            <a:endParaRPr lang="en-US" altLang="zh-TW">
              <a:solidFill>
                <a:srgbClr val="3333FF"/>
              </a:solidFill>
            </a:endParaRPr>
          </a:p>
          <a:p>
            <a:pPr eaLnBrk="1" hangingPunct="1">
              <a:spcBef>
                <a:spcPts val="600"/>
              </a:spcBef>
            </a:pPr>
            <a:r>
              <a:rPr lang="zh-TW" altLang="en-US">
                <a:solidFill>
                  <a:srgbClr val="FF0000"/>
                </a:solidFill>
              </a:rPr>
              <a:t>                            </a:t>
            </a:r>
            <a:r>
              <a:rPr lang="en-US" altLang="zh-TW">
                <a:solidFill>
                  <a:srgbClr val="FF0000"/>
                </a:solidFill>
              </a:rPr>
              <a:t>(2) </a:t>
            </a:r>
            <a:r>
              <a:rPr lang="zh-TW" altLang="en-US">
                <a:solidFill>
                  <a:srgbClr val="FF0000"/>
                </a:solidFill>
              </a:rPr>
              <a:t>不是只有 </a:t>
            </a:r>
            <a:r>
              <a:rPr lang="en-US" altLang="zh-TW" i="1">
                <a:solidFill>
                  <a:srgbClr val="FF0000"/>
                </a:solidFill>
              </a:rPr>
              <a:t>N</a:t>
            </a:r>
            <a:r>
              <a:rPr lang="en-US" altLang="zh-TW">
                <a:solidFill>
                  <a:srgbClr val="FF0000"/>
                </a:solidFill>
              </a:rPr>
              <a:t> = 2</a:t>
            </a:r>
            <a:r>
              <a:rPr lang="en-US" altLang="zh-TW" i="1" baseline="30000">
                <a:solidFill>
                  <a:srgbClr val="FF0000"/>
                </a:solidFill>
              </a:rPr>
              <a:t>k</a:t>
            </a:r>
            <a:r>
              <a:rPr lang="en-US" altLang="zh-TW">
                <a:solidFill>
                  <a:srgbClr val="FF0000"/>
                </a:solidFill>
              </a:rPr>
              <a:t> </a:t>
            </a:r>
            <a:r>
              <a:rPr lang="zh-TW" altLang="en-US">
                <a:solidFill>
                  <a:srgbClr val="FF0000"/>
                </a:solidFill>
              </a:rPr>
              <a:t>有時候才有快速演算法</a:t>
            </a:r>
            <a:r>
              <a:rPr lang="en-US" altLang="zh-TW">
                <a:solidFill>
                  <a:srgbClr val="FF0000"/>
                </a:solidFill>
              </a:rPr>
              <a:t>                            </a:t>
            </a:r>
            <a:endParaRPr lang="zh-TW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6C8A90-522A-4787-9023-3E372D573DE7}" type="slidenum">
              <a:rPr lang="en-US" altLang="zh-TW"/>
              <a:pPr/>
              <a:t>361</a:t>
            </a:fld>
            <a:endParaRPr lang="en-US" altLang="zh-TW"/>
          </a:p>
        </p:txBody>
      </p:sp>
      <p:sp>
        <p:nvSpPr>
          <p:cNvPr id="25603" name="文字版面配置區 1"/>
          <p:cNvSpPr>
            <a:spLocks noGrp="1"/>
          </p:cNvSpPr>
          <p:nvPr>
            <p:ph type="body" sz="half" idx="4294967295"/>
          </p:nvPr>
        </p:nvSpPr>
        <p:spPr>
          <a:xfrm>
            <a:off x="468313" y="1484313"/>
            <a:ext cx="6707187" cy="3000375"/>
          </a:xfrm>
        </p:spPr>
        <p:txBody>
          <a:bodyPr/>
          <a:lstStyle/>
          <a:p>
            <a:pPr marL="457200" indent="-457200">
              <a:buFontTx/>
              <a:buNone/>
            </a:pPr>
            <a:r>
              <a:rPr lang="en-US" altLang="zh-TW" sz="2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(1) Cooley-Tukey algorithm (Butterfly form) </a:t>
            </a:r>
          </a:p>
          <a:p>
            <a:pPr marL="457200" indent="-457200">
              <a:lnSpc>
                <a:spcPct val="150000"/>
              </a:lnSpc>
              <a:buFontTx/>
              <a:buNone/>
            </a:pPr>
            <a:r>
              <a:rPr lang="en-US" altLang="zh-TW" sz="2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(2) Radix-4, 8, 16, …. Algorithms    </a:t>
            </a:r>
            <a:endParaRPr lang="zh-TW" altLang="en-US" sz="20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Tx/>
              <a:buNone/>
            </a:pPr>
            <a:r>
              <a:rPr lang="en-US" altLang="zh-TW" sz="2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(3) Prime Factor Algorithm         </a:t>
            </a:r>
            <a:endParaRPr lang="zh-TW" altLang="en-US" sz="20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Tx/>
              <a:buNone/>
            </a:pPr>
            <a:r>
              <a:rPr lang="en-US" altLang="zh-TW" sz="2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(4) Goertzel Algorithm    </a:t>
            </a:r>
            <a:endParaRPr lang="zh-TW" altLang="en-US" sz="20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Tx/>
              <a:buNone/>
            </a:pPr>
            <a:r>
              <a:rPr lang="en-US" altLang="zh-TW" sz="2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(5) Chirp Z transform (CZT) </a:t>
            </a:r>
            <a:endParaRPr lang="zh-TW" altLang="en-US" sz="20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Tx/>
              <a:buNone/>
            </a:pPr>
            <a:r>
              <a:rPr lang="en-US" altLang="zh-TW" sz="2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(6) Winograd algorithm</a:t>
            </a:r>
            <a:endParaRPr lang="zh-TW" altLang="en-US" sz="20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68313" y="476250"/>
            <a:ext cx="7775575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sz="2400" b="1">
                <a:solidFill>
                  <a:srgbClr val="3333FF"/>
                </a:solidFill>
                <a:sym typeface="Wingdings 2" pitchFamily="18" charset="2"/>
              </a:rPr>
              <a:t> </a:t>
            </a:r>
            <a:r>
              <a:rPr lang="en-US" altLang="zh-TW" sz="2400" b="1">
                <a:solidFill>
                  <a:srgbClr val="3333FF"/>
                </a:solidFill>
                <a:sym typeface="Wingdings 2" pitchFamily="18" charset="2"/>
              </a:rPr>
              <a:t>10-A  Other </a:t>
            </a:r>
            <a:r>
              <a:rPr lang="en-US" altLang="zh-TW" sz="2400" b="1">
                <a:solidFill>
                  <a:srgbClr val="3333FF"/>
                </a:solidFill>
              </a:rPr>
              <a:t>DFT Implementation Algorithms</a:t>
            </a:r>
            <a:r>
              <a:rPr lang="en-US" altLang="zh-TW" sz="2400"/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449548-9D15-461A-828E-0DBCD2C190A4}" type="slidenum">
              <a:rPr lang="en-US" altLang="zh-TW"/>
              <a:pPr/>
              <a:t>362</a:t>
            </a:fld>
            <a:endParaRPr lang="en-US" altLang="zh-TW"/>
          </a:p>
        </p:txBody>
      </p:sp>
      <p:sp>
        <p:nvSpPr>
          <p:cNvPr id="5" name="文字版面配置區 4"/>
          <p:cNvSpPr>
            <a:spLocks noGrp="1"/>
          </p:cNvSpPr>
          <p:nvPr>
            <p:ph type="body" sz="half" idx="4294967295"/>
          </p:nvPr>
        </p:nvSpPr>
        <p:spPr>
          <a:xfrm>
            <a:off x="457200" y="428625"/>
            <a:ext cx="8186738" cy="6000750"/>
          </a:xfrm>
        </p:spPr>
        <p:txBody>
          <a:bodyPr/>
          <a:lstStyle/>
          <a:p>
            <a:pPr marL="0" indent="0">
              <a:buFont typeface="Arial" pitchFamily="34" charset="0"/>
              <a:buNone/>
              <a:defRPr/>
            </a:pPr>
            <a:r>
              <a:rPr lang="en-US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Reference </a:t>
            </a:r>
            <a:endParaRPr lang="zh-TW" altLang="en-US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174625" indent="-174625">
              <a:buFont typeface="Arial" pitchFamily="34" charset="0"/>
              <a:buNone/>
              <a:defRPr/>
            </a:pPr>
            <a:r>
              <a:rPr 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  <a:sym typeface="Symbol"/>
              </a:rPr>
              <a:t></a:t>
            </a:r>
            <a:r>
              <a:rPr 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J. W. Cooley and J. W. </a:t>
            </a:r>
            <a:r>
              <a:rPr lang="en-US" sz="20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Tukey</a:t>
            </a:r>
            <a:r>
              <a:rPr 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“An algorithm for the machine computation of complex Fourier series,” </a:t>
            </a:r>
            <a:r>
              <a:rPr lang="en-US" sz="2000" i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Mathematics of Computation</a:t>
            </a:r>
            <a:r>
              <a:rPr 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vol. 19, pp. 297-301, Apr. 1965.     (Cooley-</a:t>
            </a:r>
            <a:r>
              <a:rPr lang="en-US" sz="20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Tukey</a:t>
            </a:r>
            <a:r>
              <a:rPr 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 </a:t>
            </a:r>
            <a:endParaRPr lang="zh-TW" altLang="en-US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174625" indent="-174625">
              <a:buFont typeface="Arial" pitchFamily="34" charset="0"/>
              <a:buNone/>
              <a:defRPr/>
            </a:pPr>
            <a:r>
              <a:rPr 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  <a:sym typeface="Symbol"/>
              </a:rPr>
              <a:t></a:t>
            </a:r>
            <a:r>
              <a:rPr 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C. S. </a:t>
            </a:r>
            <a:r>
              <a:rPr lang="en-US" sz="20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Burrus</a:t>
            </a:r>
            <a:r>
              <a:rPr 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“Index Mappings for multidimensional formulation of the DFT and convolution,” </a:t>
            </a:r>
            <a:r>
              <a:rPr lang="en-US" sz="2000" i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IEEE Trans. Acoustics, Speech, and Signal Processing</a:t>
            </a:r>
            <a:r>
              <a:rPr 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vol. 25, pp. 1239-242, June 1977.  (Prime factor)</a:t>
            </a:r>
            <a:endParaRPr lang="zh-TW" altLang="en-US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174625" indent="-174625">
              <a:buFont typeface="Arial" pitchFamily="34" charset="0"/>
              <a:buNone/>
              <a:defRPr/>
            </a:pPr>
            <a:r>
              <a:rPr 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  <a:sym typeface="Symbol"/>
              </a:rPr>
              <a:t></a:t>
            </a:r>
            <a:r>
              <a:rPr 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G. </a:t>
            </a:r>
            <a:r>
              <a:rPr lang="en-US" sz="20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Goertzel</a:t>
            </a:r>
            <a:r>
              <a:rPr 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“An algorithm for the evaluation of finite trigonometric series,” </a:t>
            </a:r>
            <a:r>
              <a:rPr lang="en-US" sz="2000" i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American Math. Monthly</a:t>
            </a:r>
            <a:r>
              <a:rPr 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vol. 65, pp. 34-35, Jan. 1958.       (</a:t>
            </a:r>
            <a:r>
              <a:rPr lang="en-US" sz="20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Goertzel</a:t>
            </a:r>
            <a:r>
              <a:rPr 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   </a:t>
            </a:r>
            <a:endParaRPr lang="zh-TW" altLang="en-US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174625" indent="-174625">
              <a:buFont typeface="Arial" pitchFamily="34" charset="0"/>
              <a:buNone/>
              <a:defRPr/>
            </a:pPr>
            <a:r>
              <a:rPr 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  <a:sym typeface="Symbol"/>
              </a:rPr>
              <a:t></a:t>
            </a:r>
            <a:r>
              <a:rPr 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C. R. </a:t>
            </a:r>
            <a:r>
              <a:rPr lang="en-US" sz="20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Hewes</a:t>
            </a:r>
            <a:r>
              <a:rPr 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R. W. </a:t>
            </a:r>
            <a:r>
              <a:rPr lang="en-US" sz="20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Broderson</a:t>
            </a:r>
            <a:r>
              <a:rPr 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and D. D. Buss, “Applications of CCD and switched capacitor filter technology,” </a:t>
            </a:r>
            <a:r>
              <a:rPr lang="en-US" sz="2000" i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Proc. IEEE</a:t>
            </a:r>
            <a:r>
              <a:rPr 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vol. 67, no. 10, pp. 1403-1415, Oct. 1979.         (CZT)    </a:t>
            </a:r>
            <a:endParaRPr lang="zh-TW" altLang="en-US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174625" indent="-174625">
              <a:buFont typeface="Arial" pitchFamily="34" charset="0"/>
              <a:buNone/>
              <a:defRPr/>
            </a:pPr>
            <a:r>
              <a:rPr 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  <a:sym typeface="Symbol"/>
              </a:rPr>
              <a:t></a:t>
            </a:r>
            <a:r>
              <a:rPr 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S. </a:t>
            </a:r>
            <a:r>
              <a:rPr lang="en-US" sz="20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Winograd</a:t>
            </a:r>
            <a:r>
              <a:rPr 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“On computing the discrete Fourier transform,” </a:t>
            </a:r>
            <a:r>
              <a:rPr lang="en-US" sz="2000" i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Mathematics of Computation</a:t>
            </a:r>
            <a:r>
              <a:rPr 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vol. 32, no. 141, pp. 179-199, Jan. 1978.       (</a:t>
            </a:r>
            <a:r>
              <a:rPr lang="en-US" sz="20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Winograd</a:t>
            </a:r>
            <a:r>
              <a:rPr 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     </a:t>
            </a:r>
            <a:endParaRPr lang="zh-TW" altLang="en-US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174625" indent="-174625">
              <a:buFont typeface="Arial" pitchFamily="34" charset="0"/>
              <a:buNone/>
              <a:defRPr/>
            </a:pPr>
            <a:r>
              <a:rPr 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  <a:sym typeface="Symbol"/>
              </a:rPr>
              <a:t></a:t>
            </a:r>
            <a:r>
              <a:rPr 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R. E. </a:t>
            </a:r>
            <a:r>
              <a:rPr lang="en-US" sz="20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Blahut</a:t>
            </a:r>
            <a:r>
              <a:rPr 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  <a:r>
              <a:rPr lang="en-US" sz="2000" i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Fast Algorithm for Digital Signal Processing</a:t>
            </a:r>
            <a:r>
              <a:rPr 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Reading, Mass., Addison-Wesley, 1985. </a:t>
            </a:r>
            <a:endParaRPr lang="zh-TW" altLang="en-US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>
              <a:buFont typeface="Arial" pitchFamily="34" charset="0"/>
              <a:buNone/>
              <a:defRPr/>
            </a:pPr>
            <a:endParaRPr lang="zh-TW" altLang="en-US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FBADFD-B46F-45F9-9873-F127A89783CB}" type="slidenum">
              <a:rPr lang="en-US" altLang="zh-TW"/>
              <a:pPr/>
              <a:t>345</a:t>
            </a:fld>
            <a:endParaRPr lang="en-US" altLang="zh-TW"/>
          </a:p>
        </p:txBody>
      </p:sp>
      <p:sp>
        <p:nvSpPr>
          <p:cNvPr id="29699" name="投影片編號版面配置區 3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CD18F013-5AF5-422A-A6E3-EE5B19DDA4A1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345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95288" y="836613"/>
            <a:ext cx="8353425" cy="455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 dirty="0">
                <a:solidFill>
                  <a:srgbClr val="3333FF"/>
                </a:solidFill>
                <a:sym typeface="Symbol" pitchFamily="18" charset="2"/>
              </a:rPr>
              <a:t>Four important concepts </a:t>
            </a:r>
            <a:r>
              <a:rPr lang="en-US" altLang="zh-TW" dirty="0">
                <a:sym typeface="Symbol" pitchFamily="18" charset="2"/>
              </a:rPr>
              <a:t>that should be learned from fast algorithm design:</a:t>
            </a:r>
          </a:p>
          <a:p>
            <a:pPr eaLnBrk="1" hangingPunct="1">
              <a:spcBef>
                <a:spcPct val="50000"/>
              </a:spcBef>
            </a:pPr>
            <a:endParaRPr lang="en-US" altLang="zh-TW" dirty="0">
              <a:sym typeface="Symbol" pitchFamily="18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zh-TW" dirty="0">
                <a:sym typeface="Symbol" pitchFamily="18" charset="2"/>
              </a:rPr>
              <a:t>(1) </a:t>
            </a:r>
            <a:r>
              <a:rPr lang="en-US" altLang="zh-TW" i="1" dirty="0">
                <a:sym typeface="Symbol" pitchFamily="18" charset="2"/>
              </a:rPr>
              <a:t>N</a:t>
            </a:r>
            <a:r>
              <a:rPr lang="en-US" altLang="zh-TW" dirty="0">
                <a:sym typeface="Symbol" pitchFamily="18" charset="2"/>
              </a:rPr>
              <a:t>-point DFT</a:t>
            </a:r>
          </a:p>
          <a:p>
            <a:pPr eaLnBrk="1" hangingPunct="1">
              <a:spcBef>
                <a:spcPct val="50000"/>
              </a:spcBef>
            </a:pPr>
            <a:endParaRPr lang="en-US" altLang="zh-TW" dirty="0">
              <a:sym typeface="Symbol" pitchFamily="18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zh-TW" dirty="0">
                <a:sym typeface="Symbol" pitchFamily="18" charset="2"/>
              </a:rPr>
              <a:t>(2) Complexity of LTI Systems </a:t>
            </a:r>
          </a:p>
          <a:p>
            <a:pPr eaLnBrk="1" hangingPunct="1">
              <a:spcBef>
                <a:spcPct val="50000"/>
              </a:spcBef>
            </a:pPr>
            <a:endParaRPr lang="en-US" altLang="zh-TW" dirty="0">
              <a:sym typeface="Symbol" pitchFamily="18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zh-TW" dirty="0">
                <a:sym typeface="Symbol" pitchFamily="18" charset="2"/>
              </a:rPr>
              <a:t>(3) Replacement of DFTs </a:t>
            </a:r>
          </a:p>
          <a:p>
            <a:pPr eaLnBrk="1" hangingPunct="1">
              <a:spcBef>
                <a:spcPct val="50000"/>
              </a:spcBef>
            </a:pPr>
            <a:endParaRPr lang="en-US" altLang="zh-TW" dirty="0">
              <a:sym typeface="Symbol" pitchFamily="18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zh-TW" dirty="0">
                <a:sym typeface="Symbol" pitchFamily="18" charset="2"/>
              </a:rPr>
              <a:t>(4) Simplification Techniques </a:t>
            </a:r>
          </a:p>
          <a:p>
            <a:pPr eaLnBrk="1" hangingPunct="1">
              <a:spcBef>
                <a:spcPct val="50000"/>
              </a:spcBef>
            </a:pPr>
            <a:endParaRPr lang="en-US" altLang="zh-TW" dirty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2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B97B21E7-72DC-4569-85AB-66C6CF92E36F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363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  <p:graphicFrame>
        <p:nvGraphicFramePr>
          <p:cNvPr id="43" name="物件 42"/>
          <p:cNvGraphicFramePr>
            <a:graphicFrameLocks noChangeAspect="1"/>
          </p:cNvGraphicFramePr>
          <p:nvPr>
            <p:extLst/>
          </p:nvPr>
        </p:nvGraphicFramePr>
        <p:xfrm>
          <a:off x="2051720" y="427038"/>
          <a:ext cx="25019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2" name="Equation" r:id="rId3" imgW="2501640" imgH="749160" progId="Equation.DSMT4">
                  <p:embed/>
                </p:oleObj>
              </mc:Choice>
              <mc:Fallback>
                <p:oleObj name="Equation" r:id="rId3" imgW="2501640" imgH="749160" progId="Equation.DSMT4">
                  <p:embed/>
                  <p:pic>
                    <p:nvPicPr>
                      <p:cNvPr id="43" name="物件 4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1720" y="427038"/>
                        <a:ext cx="2501900" cy="74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文字方塊 2"/>
          <p:cNvSpPr txBox="1"/>
          <p:nvPr/>
        </p:nvSpPr>
        <p:spPr>
          <a:xfrm>
            <a:off x="467544" y="1202910"/>
            <a:ext cx="17281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2-point DFT</a:t>
            </a:r>
            <a:endParaRPr lang="zh-TW" altLang="en-US" dirty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/>
          </p:nvPr>
        </p:nvGraphicFramePr>
        <p:xfrm>
          <a:off x="2064702" y="1772816"/>
          <a:ext cx="27051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3" name="Equation" r:id="rId5" imgW="2705040" imgH="774360" progId="Equation.DSMT4">
                  <p:embed/>
                </p:oleObj>
              </mc:Choice>
              <mc:Fallback>
                <p:oleObj name="Equation" r:id="rId5" imgW="2705040" imgH="774360" progId="Equation.DSMT4">
                  <p:embed/>
                  <p:pic>
                    <p:nvPicPr>
                      <p:cNvPr id="4" name="物件 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64702" y="1772816"/>
                        <a:ext cx="27051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 Box 3"/>
          <p:cNvSpPr txBox="1">
            <a:spLocks noChangeArrowheads="1"/>
          </p:cNvSpPr>
          <p:nvPr/>
        </p:nvSpPr>
        <p:spPr bwMode="auto">
          <a:xfrm>
            <a:off x="1670059" y="3129998"/>
            <a:ext cx="72072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ts val="0"/>
              </a:spcBef>
            </a:pPr>
            <a:r>
              <a:rPr lang="en-US" altLang="zh-TW" i="1" dirty="0"/>
              <a:t> g</a:t>
            </a:r>
            <a:r>
              <a:rPr lang="en-US" altLang="zh-TW" dirty="0"/>
              <a:t>[0]</a:t>
            </a:r>
          </a:p>
          <a:p>
            <a:pPr eaLnBrk="1" hangingPunct="1">
              <a:spcBef>
                <a:spcPts val="0"/>
              </a:spcBef>
            </a:pPr>
            <a:endParaRPr lang="en-US" altLang="zh-TW" dirty="0"/>
          </a:p>
          <a:p>
            <a:pPr eaLnBrk="1" hangingPunct="1">
              <a:spcBef>
                <a:spcPts val="0"/>
              </a:spcBef>
            </a:pPr>
            <a:r>
              <a:rPr lang="en-US" altLang="zh-TW" dirty="0"/>
              <a:t> </a:t>
            </a:r>
            <a:r>
              <a:rPr lang="en-US" altLang="zh-TW" i="1" dirty="0"/>
              <a:t>g</a:t>
            </a:r>
            <a:r>
              <a:rPr lang="en-US" altLang="zh-TW" dirty="0"/>
              <a:t>[1]</a:t>
            </a:r>
          </a:p>
        </p:txBody>
      </p:sp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4553620" y="3129998"/>
            <a:ext cx="72072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ts val="0"/>
              </a:spcBef>
            </a:pPr>
            <a:r>
              <a:rPr lang="en-US" altLang="zh-TW" i="1" dirty="0"/>
              <a:t> G</a:t>
            </a:r>
            <a:r>
              <a:rPr lang="en-US" altLang="zh-TW" dirty="0"/>
              <a:t>[0]</a:t>
            </a:r>
          </a:p>
          <a:p>
            <a:pPr eaLnBrk="1" hangingPunct="1">
              <a:spcBef>
                <a:spcPts val="0"/>
              </a:spcBef>
            </a:pPr>
            <a:endParaRPr lang="en-US" altLang="zh-TW" dirty="0"/>
          </a:p>
          <a:p>
            <a:pPr eaLnBrk="1" hangingPunct="1">
              <a:spcBef>
                <a:spcPts val="0"/>
              </a:spcBef>
            </a:pPr>
            <a:r>
              <a:rPr lang="en-US" altLang="zh-TW" dirty="0"/>
              <a:t> </a:t>
            </a:r>
            <a:r>
              <a:rPr lang="en-US" altLang="zh-TW" i="1" dirty="0"/>
              <a:t>G</a:t>
            </a:r>
            <a:r>
              <a:rPr lang="en-US" altLang="zh-TW" dirty="0"/>
              <a:t>[1]</a:t>
            </a:r>
          </a:p>
        </p:txBody>
      </p:sp>
      <p:cxnSp>
        <p:nvCxnSpPr>
          <p:cNvPr id="6" name="直線單箭頭接點 5"/>
          <p:cNvCxnSpPr/>
          <p:nvPr/>
        </p:nvCxnSpPr>
        <p:spPr>
          <a:xfrm>
            <a:off x="2425065" y="3346022"/>
            <a:ext cx="212855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單箭頭接點 45"/>
          <p:cNvCxnSpPr/>
          <p:nvPr/>
        </p:nvCxnSpPr>
        <p:spPr>
          <a:xfrm>
            <a:off x="2425065" y="4066102"/>
            <a:ext cx="216812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流程圖: 或 6"/>
          <p:cNvSpPr/>
          <p:nvPr/>
        </p:nvSpPr>
        <p:spPr>
          <a:xfrm>
            <a:off x="3924251" y="3238010"/>
            <a:ext cx="216024" cy="216024"/>
          </a:xfrm>
          <a:prstGeom prst="flowChartOr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流程圖: 或 46"/>
          <p:cNvSpPr/>
          <p:nvPr/>
        </p:nvSpPr>
        <p:spPr>
          <a:xfrm>
            <a:off x="3924251" y="3958090"/>
            <a:ext cx="216024" cy="216024"/>
          </a:xfrm>
          <a:prstGeom prst="flowChartOr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8" name="直線單箭頭接點 47"/>
          <p:cNvCxnSpPr>
            <a:endCxn id="7" idx="3"/>
          </p:cNvCxnSpPr>
          <p:nvPr/>
        </p:nvCxnSpPr>
        <p:spPr>
          <a:xfrm flipV="1">
            <a:off x="2778854" y="3422398"/>
            <a:ext cx="1177033" cy="64370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單箭頭接點 48"/>
          <p:cNvCxnSpPr>
            <a:endCxn id="47" idx="1"/>
          </p:cNvCxnSpPr>
          <p:nvPr/>
        </p:nvCxnSpPr>
        <p:spPr>
          <a:xfrm>
            <a:off x="2775674" y="3346021"/>
            <a:ext cx="1180213" cy="6437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 Box 3"/>
          <p:cNvSpPr txBox="1">
            <a:spLocks noChangeArrowheads="1"/>
          </p:cNvSpPr>
          <p:nvPr/>
        </p:nvSpPr>
        <p:spPr bwMode="auto">
          <a:xfrm>
            <a:off x="3169721" y="3985467"/>
            <a:ext cx="50196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</a:pPr>
            <a:r>
              <a:rPr lang="en-US" altLang="zh-TW" dirty="0"/>
              <a:t> -1</a:t>
            </a:r>
          </a:p>
        </p:txBody>
      </p:sp>
    </p:spTree>
    <p:extLst>
      <p:ext uri="{BB962C8B-B14F-4D97-AF65-F5344CB8AC3E}">
        <p14:creationId xmlns:p14="http://schemas.microsoft.com/office/powerpoint/2010/main" val="3655955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395288" y="333375"/>
            <a:ext cx="7705725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zh-TW" altLang="en-US" sz="2400" b="1">
                <a:solidFill>
                  <a:srgbClr val="3333FF"/>
                </a:solidFill>
                <a:sym typeface="Wingdings 2" pitchFamily="18" charset="2"/>
              </a:rPr>
              <a:t> </a:t>
            </a:r>
            <a:r>
              <a:rPr lang="en-US" altLang="zh-TW" sz="2400" b="1">
                <a:solidFill>
                  <a:srgbClr val="3333FF"/>
                </a:solidFill>
                <a:sym typeface="Wingdings 2" pitchFamily="18" charset="2"/>
              </a:rPr>
              <a:t>10-B  </a:t>
            </a:r>
            <a:r>
              <a:rPr lang="en-US" altLang="zh-TW" sz="2400" b="1">
                <a:solidFill>
                  <a:srgbClr val="3333FF"/>
                </a:solidFill>
              </a:rPr>
              <a:t>Cooley Tukey Algorithm </a:t>
            </a:r>
            <a:endParaRPr lang="zh-TW" altLang="en-US" sz="2400" b="1">
              <a:solidFill>
                <a:srgbClr val="3333FF"/>
              </a:solidFill>
            </a:endParaRPr>
          </a:p>
        </p:txBody>
      </p:sp>
      <p:graphicFrame>
        <p:nvGraphicFramePr>
          <p:cNvPr id="1331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191730"/>
              </p:ext>
            </p:extLst>
          </p:nvPr>
        </p:nvGraphicFramePr>
        <p:xfrm>
          <a:off x="1060450" y="1484313"/>
          <a:ext cx="5505450" cy="222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2" name="Equation" r:id="rId3" imgW="5511600" imgH="2234880" progId="Equation.DSMT4">
                  <p:embed/>
                </p:oleObj>
              </mc:Choice>
              <mc:Fallback>
                <p:oleObj name="Equation" r:id="rId3" imgW="5511600" imgH="22348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0450" y="1484313"/>
                        <a:ext cx="5505450" cy="2224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755650" y="908050"/>
            <a:ext cx="2087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/>
              <a:t>When </a:t>
            </a:r>
            <a:r>
              <a:rPr lang="en-US" altLang="zh-TW" i="1"/>
              <a:t>N</a:t>
            </a:r>
            <a:r>
              <a:rPr lang="en-US" altLang="zh-TW"/>
              <a:t> = 2</a:t>
            </a:r>
            <a:r>
              <a:rPr lang="en-US" altLang="zh-TW" i="1" baseline="30000"/>
              <a:t>k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971550" y="4868863"/>
            <a:ext cx="65516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 dirty="0"/>
              <a:t>Therefore,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dirty="0">
                <a:solidFill>
                  <a:srgbClr val="3333FF"/>
                </a:solidFill>
              </a:rPr>
              <a:t>one </a:t>
            </a:r>
            <a:r>
              <a:rPr lang="en-US" altLang="zh-TW" i="1" dirty="0"/>
              <a:t>N</a:t>
            </a:r>
            <a:r>
              <a:rPr lang="en-US" altLang="zh-TW" dirty="0"/>
              <a:t>-point DFT =</a:t>
            </a:r>
            <a:r>
              <a:rPr lang="en-US" altLang="zh-TW" dirty="0">
                <a:solidFill>
                  <a:srgbClr val="3333FF"/>
                </a:solidFill>
              </a:rPr>
              <a:t> two</a:t>
            </a:r>
            <a:r>
              <a:rPr lang="en-US" altLang="zh-TW" dirty="0"/>
              <a:t> (</a:t>
            </a:r>
            <a:r>
              <a:rPr lang="en-US" altLang="zh-TW" i="1" dirty="0"/>
              <a:t>N</a:t>
            </a:r>
            <a:r>
              <a:rPr lang="en-US" altLang="zh-TW" dirty="0"/>
              <a:t>/2)-point DFTs + twiddle factors</a:t>
            </a:r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3805238" y="2974975"/>
            <a:ext cx="792162" cy="720725"/>
          </a:xfrm>
          <a:prstGeom prst="ellipse">
            <a:avLst/>
          </a:prstGeom>
          <a:noFill/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zh-TW" alt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 flipH="1" flipV="1">
            <a:off x="4356100" y="3644900"/>
            <a:ext cx="287338" cy="360363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4643438" y="3860800"/>
            <a:ext cx="16970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>
                <a:solidFill>
                  <a:srgbClr val="3333FF"/>
                </a:solidFill>
              </a:rPr>
              <a:t>twiddle factors</a:t>
            </a:r>
            <a:endParaRPr lang="zh-TW" altLang="en-US">
              <a:solidFill>
                <a:srgbClr val="3333FF"/>
              </a:solidFill>
            </a:endParaRP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2195513" y="4149725"/>
            <a:ext cx="4897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 i="1"/>
              <a:t> x</a:t>
            </a:r>
            <a:r>
              <a:rPr lang="en-US" altLang="zh-TW" baseline="-25000"/>
              <a:t>1</a:t>
            </a:r>
            <a:r>
              <a:rPr lang="en-US" altLang="zh-TW"/>
              <a:t>[</a:t>
            </a:r>
            <a:r>
              <a:rPr lang="en-US" altLang="zh-TW" i="1"/>
              <a:t>n</a:t>
            </a:r>
            <a:r>
              <a:rPr lang="en-US" altLang="zh-TW"/>
              <a:t>] = </a:t>
            </a:r>
            <a:r>
              <a:rPr lang="en-US" altLang="zh-TW" i="1"/>
              <a:t>x</a:t>
            </a:r>
            <a:r>
              <a:rPr lang="en-US" altLang="zh-TW"/>
              <a:t>[2</a:t>
            </a:r>
            <a:r>
              <a:rPr lang="en-US" altLang="zh-TW" i="1"/>
              <a:t>n</a:t>
            </a:r>
            <a:r>
              <a:rPr lang="en-US" altLang="zh-TW"/>
              <a:t>],    </a:t>
            </a:r>
            <a:r>
              <a:rPr lang="en-US" altLang="zh-TW" i="1"/>
              <a:t>x</a:t>
            </a:r>
            <a:r>
              <a:rPr lang="en-US" altLang="zh-TW" baseline="-25000"/>
              <a:t>2</a:t>
            </a:r>
            <a:r>
              <a:rPr lang="en-US" altLang="zh-TW"/>
              <a:t>[</a:t>
            </a:r>
            <a:r>
              <a:rPr lang="en-US" altLang="zh-TW" i="1"/>
              <a:t>n</a:t>
            </a:r>
            <a:r>
              <a:rPr lang="en-US" altLang="zh-TW"/>
              <a:t>] = </a:t>
            </a:r>
            <a:r>
              <a:rPr lang="en-US" altLang="zh-TW" i="1"/>
              <a:t>x</a:t>
            </a:r>
            <a:r>
              <a:rPr lang="en-US" altLang="zh-TW"/>
              <a:t>[2</a:t>
            </a:r>
            <a:r>
              <a:rPr lang="en-US" altLang="zh-TW" i="1"/>
              <a:t>n</a:t>
            </a:r>
            <a:r>
              <a:rPr lang="en-US" altLang="zh-TW"/>
              <a:t>+1]  </a:t>
            </a:r>
          </a:p>
        </p:txBody>
      </p:sp>
      <p:sp>
        <p:nvSpPr>
          <p:cNvPr id="13322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B97B21E7-72DC-4569-85AB-66C6CF92E36F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364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  <p:cxnSp>
        <p:nvCxnSpPr>
          <p:cNvPr id="22" name="直線接點 21"/>
          <p:cNvCxnSpPr/>
          <p:nvPr/>
        </p:nvCxnSpPr>
        <p:spPr>
          <a:xfrm>
            <a:off x="6801296" y="1318136"/>
            <a:ext cx="1440160" cy="1"/>
          </a:xfrm>
          <a:prstGeom prst="line">
            <a:avLst/>
          </a:prstGeom>
          <a:ln w="12700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7092280" y="1340768"/>
            <a:ext cx="860425" cy="561975"/>
          </a:xfrm>
          <a:prstGeom prst="line">
            <a:avLst/>
          </a:prstGeom>
          <a:ln w="12700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接點 23"/>
          <p:cNvCxnSpPr/>
          <p:nvPr/>
        </p:nvCxnSpPr>
        <p:spPr>
          <a:xfrm flipV="1">
            <a:off x="7092280" y="1323305"/>
            <a:ext cx="860425" cy="561975"/>
          </a:xfrm>
          <a:prstGeom prst="line">
            <a:avLst/>
          </a:prstGeom>
          <a:ln w="12700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群組 14"/>
          <p:cNvGrpSpPr>
            <a:grpSpLocks/>
          </p:cNvGrpSpPr>
          <p:nvPr/>
        </p:nvGrpSpPr>
        <p:grpSpPr bwMode="auto">
          <a:xfrm>
            <a:off x="7809408" y="1103114"/>
            <a:ext cx="287338" cy="400050"/>
            <a:chOff x="7235960" y="2852936"/>
            <a:chExt cx="287203" cy="400110"/>
          </a:xfrm>
        </p:grpSpPr>
        <p:sp>
          <p:nvSpPr>
            <p:cNvPr id="26" name="文字方塊 10"/>
            <p:cNvSpPr txBox="1">
              <a:spLocks noChangeArrowheads="1"/>
            </p:cNvSpPr>
            <p:nvPr/>
          </p:nvSpPr>
          <p:spPr bwMode="auto">
            <a:xfrm>
              <a:off x="7235960" y="2852936"/>
              <a:ext cx="28720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TW" dirty="0">
                  <a:solidFill>
                    <a:srgbClr val="FF0000"/>
                  </a:solidFill>
                </a:rPr>
                <a:t>+</a:t>
              </a:r>
              <a:endParaRPr lang="zh-TW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28" name="橢圓 27"/>
            <p:cNvSpPr/>
            <p:nvPr/>
          </p:nvSpPr>
          <p:spPr>
            <a:xfrm>
              <a:off x="7318471" y="2968840"/>
              <a:ext cx="144395" cy="165125"/>
            </a:xfrm>
            <a:prstGeom prst="ellipse">
              <a:avLst/>
            </a:pr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</p:grpSp>
      <p:grpSp>
        <p:nvGrpSpPr>
          <p:cNvPr id="29" name="群組 24"/>
          <p:cNvGrpSpPr>
            <a:grpSpLocks/>
          </p:cNvGrpSpPr>
          <p:nvPr/>
        </p:nvGrpSpPr>
        <p:grpSpPr bwMode="auto">
          <a:xfrm>
            <a:off x="7809408" y="1719188"/>
            <a:ext cx="287338" cy="400050"/>
            <a:chOff x="7235960" y="2852936"/>
            <a:chExt cx="287203" cy="400110"/>
          </a:xfrm>
        </p:grpSpPr>
        <p:sp>
          <p:nvSpPr>
            <p:cNvPr id="30" name="文字方塊 25"/>
            <p:cNvSpPr txBox="1">
              <a:spLocks noChangeArrowheads="1"/>
            </p:cNvSpPr>
            <p:nvPr/>
          </p:nvSpPr>
          <p:spPr bwMode="auto">
            <a:xfrm>
              <a:off x="7235960" y="2852936"/>
              <a:ext cx="28720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TW" dirty="0">
                  <a:solidFill>
                    <a:srgbClr val="FF0000"/>
                  </a:solidFill>
                </a:rPr>
                <a:t>+</a:t>
              </a:r>
              <a:endParaRPr lang="zh-TW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31" name="橢圓 30"/>
            <p:cNvSpPr/>
            <p:nvPr/>
          </p:nvSpPr>
          <p:spPr>
            <a:xfrm>
              <a:off x="7318471" y="2968840"/>
              <a:ext cx="144395" cy="165125"/>
            </a:xfrm>
            <a:prstGeom prst="ellipse">
              <a:avLst/>
            </a:pr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</p:grpSp>
      <p:sp>
        <p:nvSpPr>
          <p:cNvPr id="32" name="文字方塊 15"/>
          <p:cNvSpPr txBox="1">
            <a:spLocks noChangeArrowheads="1"/>
          </p:cNvSpPr>
          <p:nvPr/>
        </p:nvSpPr>
        <p:spPr bwMode="auto">
          <a:xfrm>
            <a:off x="7360568" y="1901155"/>
            <a:ext cx="4302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 sz="1400">
                <a:solidFill>
                  <a:srgbClr val="FF0000"/>
                </a:solidFill>
              </a:rPr>
              <a:t>-1</a:t>
            </a:r>
            <a:endParaRPr lang="zh-TW" altLang="en-US" sz="1400">
              <a:solidFill>
                <a:srgbClr val="FF0000"/>
              </a:solidFill>
            </a:endParaRPr>
          </a:p>
        </p:txBody>
      </p:sp>
      <p:cxnSp>
        <p:nvCxnSpPr>
          <p:cNvPr id="33" name="直線接點 32"/>
          <p:cNvCxnSpPr/>
          <p:nvPr/>
        </p:nvCxnSpPr>
        <p:spPr>
          <a:xfrm>
            <a:off x="6801296" y="1888718"/>
            <a:ext cx="1440160" cy="1"/>
          </a:xfrm>
          <a:prstGeom prst="line">
            <a:avLst/>
          </a:prstGeom>
          <a:ln w="12700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ext Box 2"/>
          <p:cNvSpPr txBox="1">
            <a:spLocks noChangeArrowheads="1"/>
          </p:cNvSpPr>
          <p:nvPr/>
        </p:nvSpPr>
        <p:spPr bwMode="auto">
          <a:xfrm>
            <a:off x="468313" y="260350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/>
              <a:t>8-point DFT</a:t>
            </a:r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827088" y="765175"/>
            <a:ext cx="720725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 i="1"/>
              <a:t> x</a:t>
            </a:r>
            <a:r>
              <a:rPr lang="en-US" altLang="zh-TW"/>
              <a:t>[0]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/>
              <a:t> </a:t>
            </a:r>
            <a:r>
              <a:rPr lang="en-US" altLang="zh-TW" i="1"/>
              <a:t>x</a:t>
            </a:r>
            <a:r>
              <a:rPr lang="en-US" altLang="zh-TW"/>
              <a:t>[2]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/>
              <a:t> </a:t>
            </a:r>
            <a:r>
              <a:rPr lang="en-US" altLang="zh-TW" i="1"/>
              <a:t>x</a:t>
            </a:r>
            <a:r>
              <a:rPr lang="en-US" altLang="zh-TW"/>
              <a:t>[4]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/>
              <a:t> </a:t>
            </a:r>
            <a:r>
              <a:rPr lang="en-US" altLang="zh-TW" i="1"/>
              <a:t>x</a:t>
            </a:r>
            <a:r>
              <a:rPr lang="en-US" altLang="zh-TW"/>
              <a:t>[6]</a:t>
            </a:r>
          </a:p>
        </p:txBody>
      </p:sp>
      <p:sp>
        <p:nvSpPr>
          <p:cNvPr id="14343" name="Text Box 4"/>
          <p:cNvSpPr txBox="1">
            <a:spLocks noChangeArrowheads="1"/>
          </p:cNvSpPr>
          <p:nvPr/>
        </p:nvSpPr>
        <p:spPr bwMode="auto">
          <a:xfrm>
            <a:off x="827088" y="2781300"/>
            <a:ext cx="720725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 i="1"/>
              <a:t> x</a:t>
            </a:r>
            <a:r>
              <a:rPr lang="en-US" altLang="zh-TW"/>
              <a:t>[1]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/>
              <a:t> </a:t>
            </a:r>
            <a:r>
              <a:rPr lang="en-US" altLang="zh-TW" i="1"/>
              <a:t>x</a:t>
            </a:r>
            <a:r>
              <a:rPr lang="en-US" altLang="zh-TW"/>
              <a:t>[3]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/>
              <a:t> </a:t>
            </a:r>
            <a:r>
              <a:rPr lang="en-US" altLang="zh-TW" i="1"/>
              <a:t>x</a:t>
            </a:r>
            <a:r>
              <a:rPr lang="en-US" altLang="zh-TW"/>
              <a:t>[5]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/>
              <a:t> </a:t>
            </a:r>
            <a:r>
              <a:rPr lang="en-US" altLang="zh-TW" i="1"/>
              <a:t>x</a:t>
            </a:r>
            <a:r>
              <a:rPr lang="en-US" altLang="zh-TW"/>
              <a:t>[7]</a:t>
            </a:r>
          </a:p>
        </p:txBody>
      </p:sp>
      <p:sp>
        <p:nvSpPr>
          <p:cNvPr id="14344" name="Line 5"/>
          <p:cNvSpPr>
            <a:spLocks noChangeShapeType="1"/>
          </p:cNvSpPr>
          <p:nvPr/>
        </p:nvSpPr>
        <p:spPr bwMode="auto">
          <a:xfrm>
            <a:off x="1476375" y="98107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345" name="Line 6"/>
          <p:cNvSpPr>
            <a:spLocks noChangeShapeType="1"/>
          </p:cNvSpPr>
          <p:nvPr/>
        </p:nvSpPr>
        <p:spPr bwMode="auto">
          <a:xfrm>
            <a:off x="1476375" y="141287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346" name="Line 7"/>
          <p:cNvSpPr>
            <a:spLocks noChangeShapeType="1"/>
          </p:cNvSpPr>
          <p:nvPr/>
        </p:nvSpPr>
        <p:spPr bwMode="auto">
          <a:xfrm>
            <a:off x="1476375" y="184467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347" name="Line 8"/>
          <p:cNvSpPr>
            <a:spLocks noChangeShapeType="1"/>
          </p:cNvSpPr>
          <p:nvPr/>
        </p:nvSpPr>
        <p:spPr bwMode="auto">
          <a:xfrm>
            <a:off x="1476375" y="23495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348" name="Line 9"/>
          <p:cNvSpPr>
            <a:spLocks noChangeShapeType="1"/>
          </p:cNvSpPr>
          <p:nvPr/>
        </p:nvSpPr>
        <p:spPr bwMode="auto">
          <a:xfrm>
            <a:off x="1476375" y="29972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349" name="Line 10"/>
          <p:cNvSpPr>
            <a:spLocks noChangeShapeType="1"/>
          </p:cNvSpPr>
          <p:nvPr/>
        </p:nvSpPr>
        <p:spPr bwMode="auto">
          <a:xfrm>
            <a:off x="1476375" y="34290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350" name="Line 11"/>
          <p:cNvSpPr>
            <a:spLocks noChangeShapeType="1"/>
          </p:cNvSpPr>
          <p:nvPr/>
        </p:nvSpPr>
        <p:spPr bwMode="auto">
          <a:xfrm>
            <a:off x="1476375" y="38608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351" name="Line 12"/>
          <p:cNvSpPr>
            <a:spLocks noChangeShapeType="1"/>
          </p:cNvSpPr>
          <p:nvPr/>
        </p:nvSpPr>
        <p:spPr bwMode="auto">
          <a:xfrm>
            <a:off x="1476375" y="43656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352" name="Text Box 13"/>
          <p:cNvSpPr txBox="1">
            <a:spLocks noChangeArrowheads="1"/>
          </p:cNvSpPr>
          <p:nvPr/>
        </p:nvSpPr>
        <p:spPr bwMode="auto">
          <a:xfrm>
            <a:off x="1908175" y="765175"/>
            <a:ext cx="17272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zh-TW" altLang="en-US"/>
          </a:p>
          <a:p>
            <a:pPr eaLnBrk="1" hangingPunct="1">
              <a:spcBef>
                <a:spcPct val="50000"/>
              </a:spcBef>
            </a:pPr>
            <a:endParaRPr lang="zh-TW" altLang="en-US"/>
          </a:p>
          <a:p>
            <a:pPr eaLnBrk="1" hangingPunct="1">
              <a:spcBef>
                <a:spcPct val="50000"/>
              </a:spcBef>
            </a:pPr>
            <a:endParaRPr lang="zh-TW" altLang="en-US"/>
          </a:p>
          <a:p>
            <a:pPr eaLnBrk="1" hangingPunct="1">
              <a:spcBef>
                <a:spcPct val="50000"/>
              </a:spcBef>
            </a:pPr>
            <a:endParaRPr lang="zh-TW" altLang="en-US"/>
          </a:p>
        </p:txBody>
      </p:sp>
      <p:sp>
        <p:nvSpPr>
          <p:cNvPr id="14353" name="Text Box 14"/>
          <p:cNvSpPr txBox="1">
            <a:spLocks noChangeArrowheads="1"/>
          </p:cNvSpPr>
          <p:nvPr/>
        </p:nvSpPr>
        <p:spPr bwMode="auto">
          <a:xfrm>
            <a:off x="1908175" y="765175"/>
            <a:ext cx="1512888" cy="177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zh-TW"/>
          </a:p>
          <a:p>
            <a:pPr eaLnBrk="1" hangingPunct="1">
              <a:spcBef>
                <a:spcPct val="50000"/>
              </a:spcBef>
            </a:pPr>
            <a:r>
              <a:rPr lang="en-US" altLang="zh-TW"/>
              <a:t>4-point DFT</a:t>
            </a:r>
          </a:p>
          <a:p>
            <a:pPr eaLnBrk="1" hangingPunct="1">
              <a:spcBef>
                <a:spcPct val="50000"/>
              </a:spcBef>
            </a:pPr>
            <a:endParaRPr lang="en-US" altLang="zh-TW"/>
          </a:p>
          <a:p>
            <a:pPr eaLnBrk="1" hangingPunct="1">
              <a:spcBef>
                <a:spcPct val="50000"/>
              </a:spcBef>
            </a:pPr>
            <a:endParaRPr lang="en-US" altLang="zh-TW"/>
          </a:p>
        </p:txBody>
      </p:sp>
      <p:sp>
        <p:nvSpPr>
          <p:cNvPr id="14354" name="Text Box 15"/>
          <p:cNvSpPr txBox="1">
            <a:spLocks noChangeArrowheads="1"/>
          </p:cNvSpPr>
          <p:nvPr/>
        </p:nvSpPr>
        <p:spPr bwMode="auto">
          <a:xfrm>
            <a:off x="1908175" y="2852738"/>
            <a:ext cx="1512888" cy="177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zh-TW"/>
          </a:p>
          <a:p>
            <a:pPr eaLnBrk="1" hangingPunct="1">
              <a:spcBef>
                <a:spcPct val="50000"/>
              </a:spcBef>
            </a:pPr>
            <a:r>
              <a:rPr lang="en-US" altLang="zh-TW"/>
              <a:t>4-point DFT</a:t>
            </a:r>
          </a:p>
          <a:p>
            <a:pPr eaLnBrk="1" hangingPunct="1">
              <a:spcBef>
                <a:spcPct val="50000"/>
              </a:spcBef>
            </a:pPr>
            <a:endParaRPr lang="en-US" altLang="zh-TW"/>
          </a:p>
          <a:p>
            <a:pPr eaLnBrk="1" hangingPunct="1">
              <a:spcBef>
                <a:spcPct val="50000"/>
              </a:spcBef>
            </a:pPr>
            <a:endParaRPr lang="en-US" altLang="zh-TW"/>
          </a:p>
        </p:txBody>
      </p:sp>
      <p:sp>
        <p:nvSpPr>
          <p:cNvPr id="14355" name="Text Box 16"/>
          <p:cNvSpPr txBox="1">
            <a:spLocks noChangeArrowheads="1"/>
          </p:cNvSpPr>
          <p:nvPr/>
        </p:nvSpPr>
        <p:spPr bwMode="auto">
          <a:xfrm>
            <a:off x="5580063" y="692150"/>
            <a:ext cx="72072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 i="1" dirty="0"/>
              <a:t> X</a:t>
            </a:r>
            <a:r>
              <a:rPr lang="en-US" altLang="zh-TW" dirty="0"/>
              <a:t>[0]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dirty="0"/>
              <a:t> </a:t>
            </a:r>
            <a:r>
              <a:rPr lang="en-US" altLang="zh-TW" i="1" dirty="0"/>
              <a:t>X</a:t>
            </a:r>
            <a:r>
              <a:rPr lang="en-US" altLang="zh-TW" dirty="0"/>
              <a:t>[1]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dirty="0"/>
              <a:t> </a:t>
            </a:r>
            <a:r>
              <a:rPr lang="en-US" altLang="zh-TW" i="1" dirty="0"/>
              <a:t>X</a:t>
            </a:r>
            <a:r>
              <a:rPr lang="en-US" altLang="zh-TW" dirty="0"/>
              <a:t>[2]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dirty="0"/>
              <a:t> </a:t>
            </a:r>
            <a:r>
              <a:rPr lang="en-US" altLang="zh-TW" i="1" dirty="0"/>
              <a:t>X</a:t>
            </a:r>
            <a:r>
              <a:rPr lang="en-US" altLang="zh-TW" dirty="0"/>
              <a:t>[3]</a:t>
            </a:r>
          </a:p>
          <a:p>
            <a:pPr eaLnBrk="1" hangingPunct="1">
              <a:spcBef>
                <a:spcPct val="100000"/>
              </a:spcBef>
            </a:pPr>
            <a:r>
              <a:rPr lang="en-US" altLang="zh-TW" dirty="0"/>
              <a:t> </a:t>
            </a:r>
            <a:r>
              <a:rPr lang="en-US" altLang="zh-TW" i="1" dirty="0"/>
              <a:t>X</a:t>
            </a:r>
            <a:r>
              <a:rPr lang="en-US" altLang="zh-TW" dirty="0"/>
              <a:t>[4]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dirty="0"/>
              <a:t> </a:t>
            </a:r>
            <a:r>
              <a:rPr lang="en-US" altLang="zh-TW" i="1" dirty="0"/>
              <a:t>X</a:t>
            </a:r>
            <a:r>
              <a:rPr lang="en-US" altLang="zh-TW" dirty="0"/>
              <a:t>[5]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dirty="0"/>
              <a:t> </a:t>
            </a:r>
            <a:r>
              <a:rPr lang="en-US" altLang="zh-TW" i="1" dirty="0"/>
              <a:t>X</a:t>
            </a:r>
            <a:r>
              <a:rPr lang="en-US" altLang="zh-TW" dirty="0"/>
              <a:t>[6]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dirty="0"/>
              <a:t> </a:t>
            </a:r>
            <a:r>
              <a:rPr lang="en-US" altLang="zh-TW" i="1" dirty="0"/>
              <a:t>X</a:t>
            </a:r>
            <a:r>
              <a:rPr lang="en-US" altLang="zh-TW" dirty="0"/>
              <a:t>[7]</a:t>
            </a:r>
          </a:p>
        </p:txBody>
      </p:sp>
      <p:sp>
        <p:nvSpPr>
          <p:cNvPr id="14356" name="Line 17"/>
          <p:cNvSpPr>
            <a:spLocks noChangeShapeType="1"/>
          </p:cNvSpPr>
          <p:nvPr/>
        </p:nvSpPr>
        <p:spPr bwMode="auto">
          <a:xfrm>
            <a:off x="3419475" y="908050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357" name="Line 18"/>
          <p:cNvSpPr>
            <a:spLocks noChangeShapeType="1"/>
          </p:cNvSpPr>
          <p:nvPr/>
        </p:nvSpPr>
        <p:spPr bwMode="auto">
          <a:xfrm>
            <a:off x="3419475" y="1341438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358" name="Line 19"/>
          <p:cNvSpPr>
            <a:spLocks noChangeShapeType="1"/>
          </p:cNvSpPr>
          <p:nvPr/>
        </p:nvSpPr>
        <p:spPr bwMode="auto">
          <a:xfrm>
            <a:off x="3419475" y="1844675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359" name="Line 20"/>
          <p:cNvSpPr>
            <a:spLocks noChangeShapeType="1"/>
          </p:cNvSpPr>
          <p:nvPr/>
        </p:nvSpPr>
        <p:spPr bwMode="auto">
          <a:xfrm>
            <a:off x="3419475" y="2276475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360" name="Line 21"/>
          <p:cNvSpPr>
            <a:spLocks noChangeShapeType="1"/>
          </p:cNvSpPr>
          <p:nvPr/>
        </p:nvSpPr>
        <p:spPr bwMode="auto">
          <a:xfrm>
            <a:off x="3419475" y="2924175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361" name="Line 22"/>
          <p:cNvSpPr>
            <a:spLocks noChangeShapeType="1"/>
          </p:cNvSpPr>
          <p:nvPr/>
        </p:nvSpPr>
        <p:spPr bwMode="auto">
          <a:xfrm>
            <a:off x="3419475" y="3357563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362" name="Line 23"/>
          <p:cNvSpPr>
            <a:spLocks noChangeShapeType="1"/>
          </p:cNvSpPr>
          <p:nvPr/>
        </p:nvSpPr>
        <p:spPr bwMode="auto">
          <a:xfrm>
            <a:off x="3419475" y="3789363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363" name="Line 24"/>
          <p:cNvSpPr>
            <a:spLocks noChangeShapeType="1"/>
          </p:cNvSpPr>
          <p:nvPr/>
        </p:nvSpPr>
        <p:spPr bwMode="auto">
          <a:xfrm>
            <a:off x="3419475" y="4292600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364" name="Line 25"/>
          <p:cNvSpPr>
            <a:spLocks noChangeShapeType="1"/>
          </p:cNvSpPr>
          <p:nvPr/>
        </p:nvSpPr>
        <p:spPr bwMode="auto">
          <a:xfrm flipV="1">
            <a:off x="3851275" y="908050"/>
            <a:ext cx="1585913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365" name="Line 26"/>
          <p:cNvSpPr>
            <a:spLocks noChangeShapeType="1"/>
          </p:cNvSpPr>
          <p:nvPr/>
        </p:nvSpPr>
        <p:spPr bwMode="auto">
          <a:xfrm flipV="1">
            <a:off x="3924300" y="1341438"/>
            <a:ext cx="1585913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366" name="Line 27"/>
          <p:cNvSpPr>
            <a:spLocks noChangeShapeType="1"/>
          </p:cNvSpPr>
          <p:nvPr/>
        </p:nvSpPr>
        <p:spPr bwMode="auto">
          <a:xfrm flipV="1">
            <a:off x="3995738" y="1818861"/>
            <a:ext cx="1500601" cy="19705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367" name="Line 28"/>
          <p:cNvSpPr>
            <a:spLocks noChangeShapeType="1"/>
          </p:cNvSpPr>
          <p:nvPr/>
        </p:nvSpPr>
        <p:spPr bwMode="auto">
          <a:xfrm flipV="1">
            <a:off x="4067175" y="2286000"/>
            <a:ext cx="1369529" cy="200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368" name="Line 29"/>
          <p:cNvSpPr>
            <a:spLocks noChangeShapeType="1"/>
          </p:cNvSpPr>
          <p:nvPr/>
        </p:nvSpPr>
        <p:spPr bwMode="auto">
          <a:xfrm flipH="1" flipV="1">
            <a:off x="3995738" y="908050"/>
            <a:ext cx="1368425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369" name="Line 30"/>
          <p:cNvSpPr>
            <a:spLocks noChangeShapeType="1"/>
          </p:cNvSpPr>
          <p:nvPr/>
        </p:nvSpPr>
        <p:spPr bwMode="auto">
          <a:xfrm flipH="1" flipV="1">
            <a:off x="3995738" y="1341438"/>
            <a:ext cx="1368425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370" name="Line 31"/>
          <p:cNvSpPr>
            <a:spLocks noChangeShapeType="1"/>
          </p:cNvSpPr>
          <p:nvPr/>
        </p:nvSpPr>
        <p:spPr bwMode="auto">
          <a:xfrm flipH="1" flipV="1">
            <a:off x="3995738" y="1844675"/>
            <a:ext cx="1439862" cy="1944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371" name="Line 32"/>
          <p:cNvSpPr>
            <a:spLocks noChangeShapeType="1"/>
          </p:cNvSpPr>
          <p:nvPr/>
        </p:nvSpPr>
        <p:spPr bwMode="auto">
          <a:xfrm flipH="1" flipV="1">
            <a:off x="3995737" y="2276475"/>
            <a:ext cx="1452149" cy="20161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372" name="Text Box 33"/>
          <p:cNvSpPr txBox="1">
            <a:spLocks noChangeArrowheads="1"/>
          </p:cNvSpPr>
          <p:nvPr/>
        </p:nvSpPr>
        <p:spPr bwMode="auto">
          <a:xfrm>
            <a:off x="3492500" y="2597150"/>
            <a:ext cx="574675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i="1"/>
              <a:t>w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i="1"/>
              <a:t>w</a:t>
            </a:r>
            <a:r>
              <a:rPr lang="en-US" altLang="zh-TW" baseline="3000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i="1"/>
              <a:t>w</a:t>
            </a:r>
            <a:r>
              <a:rPr lang="en-US" altLang="zh-TW" baseline="30000"/>
              <a:t>3</a:t>
            </a:r>
          </a:p>
        </p:txBody>
      </p:sp>
      <p:sp>
        <p:nvSpPr>
          <p:cNvPr id="14373" name="Text Box 34"/>
          <p:cNvSpPr txBox="1">
            <a:spLocks noChangeArrowheads="1"/>
          </p:cNvSpPr>
          <p:nvPr/>
        </p:nvSpPr>
        <p:spPr bwMode="auto">
          <a:xfrm>
            <a:off x="4147308" y="4224337"/>
            <a:ext cx="576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/>
              <a:t>-1</a:t>
            </a:r>
          </a:p>
        </p:txBody>
      </p:sp>
      <p:sp>
        <p:nvSpPr>
          <p:cNvPr id="14374" name="Text Box 35"/>
          <p:cNvSpPr txBox="1">
            <a:spLocks noChangeArrowheads="1"/>
          </p:cNvSpPr>
          <p:nvPr/>
        </p:nvSpPr>
        <p:spPr bwMode="auto">
          <a:xfrm>
            <a:off x="3995738" y="3652838"/>
            <a:ext cx="576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/>
              <a:t>-1</a:t>
            </a:r>
          </a:p>
        </p:txBody>
      </p:sp>
      <p:sp>
        <p:nvSpPr>
          <p:cNvPr id="14375" name="Text Box 36"/>
          <p:cNvSpPr txBox="1">
            <a:spLocks noChangeArrowheads="1"/>
          </p:cNvSpPr>
          <p:nvPr/>
        </p:nvSpPr>
        <p:spPr bwMode="auto">
          <a:xfrm>
            <a:off x="3924300" y="3213100"/>
            <a:ext cx="576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/>
              <a:t>-1</a:t>
            </a:r>
          </a:p>
        </p:txBody>
      </p:sp>
      <p:sp>
        <p:nvSpPr>
          <p:cNvPr id="14376" name="Text Box 37"/>
          <p:cNvSpPr txBox="1">
            <a:spLocks noChangeArrowheads="1"/>
          </p:cNvSpPr>
          <p:nvPr/>
        </p:nvSpPr>
        <p:spPr bwMode="auto">
          <a:xfrm>
            <a:off x="3805238" y="2794000"/>
            <a:ext cx="576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/>
              <a:t>-1</a:t>
            </a:r>
          </a:p>
        </p:txBody>
      </p:sp>
      <p:graphicFrame>
        <p:nvGraphicFramePr>
          <p:cNvPr id="14338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1196326"/>
              </p:ext>
            </p:extLst>
          </p:nvPr>
        </p:nvGraphicFramePr>
        <p:xfrm>
          <a:off x="7506848" y="3143089"/>
          <a:ext cx="10414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77" name="Equation" r:id="rId3" imgW="1040948" imgH="520474" progId="Equation.DSMT4">
                  <p:embed/>
                </p:oleObj>
              </mc:Choice>
              <mc:Fallback>
                <p:oleObj name="Equation" r:id="rId3" imgW="1040948" imgH="520474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6848" y="3143089"/>
                        <a:ext cx="10414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9553322"/>
              </p:ext>
            </p:extLst>
          </p:nvPr>
        </p:nvGraphicFramePr>
        <p:xfrm>
          <a:off x="7525898" y="4280311"/>
          <a:ext cx="10033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78" name="Equation" r:id="rId5" imgW="1002960" imgH="1523880" progId="Equation.DSMT4">
                  <p:embed/>
                </p:oleObj>
              </mc:Choice>
              <mc:Fallback>
                <p:oleObj name="Equation" r:id="rId5" imgW="1002960" imgH="1523880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5898" y="4280311"/>
                        <a:ext cx="1003300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1975227"/>
              </p:ext>
            </p:extLst>
          </p:nvPr>
        </p:nvGraphicFramePr>
        <p:xfrm>
          <a:off x="7550658" y="3755487"/>
          <a:ext cx="647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79" name="Equation" r:id="rId7" imgW="647700" imgH="292100" progId="Equation.DSMT4">
                  <p:embed/>
                </p:oleObj>
              </mc:Choice>
              <mc:Fallback>
                <p:oleObj name="Equation" r:id="rId7" imgW="647700" imgH="292100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0658" y="3755487"/>
                        <a:ext cx="6477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77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A30F9041-7C77-4111-B9D3-1D6ED06AB9E3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365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  <p:graphicFrame>
        <p:nvGraphicFramePr>
          <p:cNvPr id="42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1336373"/>
              </p:ext>
            </p:extLst>
          </p:nvPr>
        </p:nvGraphicFramePr>
        <p:xfrm>
          <a:off x="482600" y="5013325"/>
          <a:ext cx="10414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80" name="Equation" r:id="rId9" imgW="1041120" imgH="520560" progId="Equation.DSMT4">
                  <p:embed/>
                </p:oleObj>
              </mc:Choice>
              <mc:Fallback>
                <p:oleObj name="Equation" r:id="rId9" imgW="1041120" imgH="520560" progId="Equation.DSMT4">
                  <p:embed/>
                  <p:pic>
                    <p:nvPicPr>
                      <p:cNvPr id="14338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600" y="5013325"/>
                        <a:ext cx="10414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2483945"/>
              </p:ext>
            </p:extLst>
          </p:nvPr>
        </p:nvGraphicFramePr>
        <p:xfrm>
          <a:off x="467738" y="5878512"/>
          <a:ext cx="53340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81" name="Equation" r:id="rId11" imgW="5333760" imgH="520560" progId="Equation.DSMT4">
                  <p:embed/>
                </p:oleObj>
              </mc:Choice>
              <mc:Fallback>
                <p:oleObj name="Equation" r:id="rId11" imgW="5333760" imgH="520560" progId="Equation.DSMT4">
                  <p:embed/>
                  <p:pic>
                    <p:nvPicPr>
                      <p:cNvPr id="42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738" y="5878512"/>
                        <a:ext cx="53340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/>
          <p:cNvSpPr/>
          <p:nvPr/>
        </p:nvSpPr>
        <p:spPr>
          <a:xfrm>
            <a:off x="7183740" y="2742979"/>
            <a:ext cx="14478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altLang="zh-TW" dirty="0"/>
              <a:t>When </a:t>
            </a:r>
            <a:r>
              <a:rPr lang="en-US" altLang="zh-TW" i="1" dirty="0"/>
              <a:t>N</a:t>
            </a:r>
            <a:r>
              <a:rPr lang="en-US" altLang="zh-TW" dirty="0"/>
              <a:t> = 8</a:t>
            </a:r>
            <a:endParaRPr lang="zh-TW" altLang="en-US" dirty="0"/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DE4D3929-CF22-46EA-98B4-2B4407EAB3DF}"/>
              </a:ext>
            </a:extLst>
          </p:cNvPr>
          <p:cNvSpPr/>
          <p:nvPr/>
        </p:nvSpPr>
        <p:spPr>
          <a:xfrm>
            <a:off x="1760522" y="5104908"/>
            <a:ext cx="17475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altLang="zh-TW" dirty="0">
                <a:solidFill>
                  <a:srgbClr val="3333FF"/>
                </a:solidFill>
              </a:rPr>
              <a:t>twiddle factor: </a:t>
            </a:r>
            <a:endParaRPr lang="zh-TW" altLang="en-US" dirty="0">
              <a:solidFill>
                <a:srgbClr val="3333FF"/>
              </a:solidFill>
            </a:endParaRPr>
          </a:p>
        </p:txBody>
      </p:sp>
      <p:graphicFrame>
        <p:nvGraphicFramePr>
          <p:cNvPr id="46" name="Object 38">
            <a:extLst>
              <a:ext uri="{FF2B5EF4-FFF2-40B4-BE49-F238E27FC236}">
                <a16:creationId xmlns:a16="http://schemas.microsoft.com/office/drawing/2014/main" id="{4D60AE79-CE51-40E9-92EB-9DFE2C98F7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5107148"/>
              </p:ext>
            </p:extLst>
          </p:nvPr>
        </p:nvGraphicFramePr>
        <p:xfrm>
          <a:off x="3508116" y="4989512"/>
          <a:ext cx="12065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82" name="Equation" r:id="rId13" imgW="1206360" imgH="520560" progId="Equation.DSMT4">
                  <p:embed/>
                </p:oleObj>
              </mc:Choice>
              <mc:Fallback>
                <p:oleObj name="Equation" r:id="rId13" imgW="1206360" imgH="520560" progId="Equation.DSMT4">
                  <p:embed/>
                  <p:pic>
                    <p:nvPicPr>
                      <p:cNvPr id="42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8116" y="4989512"/>
                        <a:ext cx="12065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>
            <a:extLst>
              <a:ext uri="{FF2B5EF4-FFF2-40B4-BE49-F238E27FC236}">
                <a16:creationId xmlns:a16="http://schemas.microsoft.com/office/drawing/2014/main" id="{389C0F22-32C2-4685-A9E5-BAED494BEB2B}"/>
              </a:ext>
            </a:extLst>
          </p:cNvPr>
          <p:cNvSpPr/>
          <p:nvPr/>
        </p:nvSpPr>
        <p:spPr>
          <a:xfrm>
            <a:off x="5282851" y="680625"/>
            <a:ext cx="3818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TW" kern="100" dirty="0">
                <a:solidFill>
                  <a:srgbClr val="FF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endParaRPr lang="zh-TW" altLang="zh-TW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7E6A23D2-55EE-40AA-A0A0-4B03628AAFE0}"/>
              </a:ext>
            </a:extLst>
          </p:cNvPr>
          <p:cNvSpPr/>
          <p:nvPr/>
        </p:nvSpPr>
        <p:spPr>
          <a:xfrm>
            <a:off x="5296030" y="1123567"/>
            <a:ext cx="3818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TW" kern="100" dirty="0">
                <a:solidFill>
                  <a:srgbClr val="FF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endParaRPr lang="zh-TW" altLang="zh-TW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B57D5FB3-0A53-4510-88A3-3D29E2F411A0}"/>
              </a:ext>
            </a:extLst>
          </p:cNvPr>
          <p:cNvSpPr/>
          <p:nvPr/>
        </p:nvSpPr>
        <p:spPr>
          <a:xfrm>
            <a:off x="5321897" y="1630921"/>
            <a:ext cx="3818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TW" kern="100" dirty="0">
                <a:solidFill>
                  <a:srgbClr val="FF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endParaRPr lang="zh-TW" altLang="zh-TW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51" name="矩形 50">
            <a:extLst>
              <a:ext uri="{FF2B5EF4-FFF2-40B4-BE49-F238E27FC236}">
                <a16:creationId xmlns:a16="http://schemas.microsoft.com/office/drawing/2014/main" id="{905FC079-0450-4DDB-8E54-9FA3719E6A25}"/>
              </a:ext>
            </a:extLst>
          </p:cNvPr>
          <p:cNvSpPr/>
          <p:nvPr/>
        </p:nvSpPr>
        <p:spPr>
          <a:xfrm>
            <a:off x="5272202" y="2060534"/>
            <a:ext cx="3818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TW" kern="100" dirty="0">
                <a:solidFill>
                  <a:srgbClr val="FF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endParaRPr lang="zh-TW" altLang="zh-TW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52" name="矩形 51">
            <a:extLst>
              <a:ext uri="{FF2B5EF4-FFF2-40B4-BE49-F238E27FC236}">
                <a16:creationId xmlns:a16="http://schemas.microsoft.com/office/drawing/2014/main" id="{D91A07F3-F1A8-4788-BC80-D605C6C978DD}"/>
              </a:ext>
            </a:extLst>
          </p:cNvPr>
          <p:cNvSpPr/>
          <p:nvPr/>
        </p:nvSpPr>
        <p:spPr>
          <a:xfrm>
            <a:off x="5247454" y="2708606"/>
            <a:ext cx="3818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TW" kern="100" dirty="0">
                <a:solidFill>
                  <a:srgbClr val="FF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endParaRPr lang="zh-TW" altLang="zh-TW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53" name="矩形 52">
            <a:extLst>
              <a:ext uri="{FF2B5EF4-FFF2-40B4-BE49-F238E27FC236}">
                <a16:creationId xmlns:a16="http://schemas.microsoft.com/office/drawing/2014/main" id="{C156BFB4-1CF9-4950-9B87-9AD17D517DB3}"/>
              </a:ext>
            </a:extLst>
          </p:cNvPr>
          <p:cNvSpPr/>
          <p:nvPr/>
        </p:nvSpPr>
        <p:spPr>
          <a:xfrm>
            <a:off x="5249650" y="3143089"/>
            <a:ext cx="3818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TW" kern="100" dirty="0">
                <a:solidFill>
                  <a:srgbClr val="FF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endParaRPr lang="zh-TW" altLang="zh-TW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7D26F57A-9481-4110-8738-0E9036956786}"/>
              </a:ext>
            </a:extLst>
          </p:cNvPr>
          <p:cNvSpPr/>
          <p:nvPr/>
        </p:nvSpPr>
        <p:spPr>
          <a:xfrm>
            <a:off x="5259828" y="3570267"/>
            <a:ext cx="3818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TW" kern="100" dirty="0">
                <a:solidFill>
                  <a:srgbClr val="FF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endParaRPr lang="zh-TW" altLang="zh-TW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55" name="矩形 54">
            <a:extLst>
              <a:ext uri="{FF2B5EF4-FFF2-40B4-BE49-F238E27FC236}">
                <a16:creationId xmlns:a16="http://schemas.microsoft.com/office/drawing/2014/main" id="{1528A3F0-DDDA-4020-938E-5B879578F165}"/>
              </a:ext>
            </a:extLst>
          </p:cNvPr>
          <p:cNvSpPr/>
          <p:nvPr/>
        </p:nvSpPr>
        <p:spPr>
          <a:xfrm>
            <a:off x="5283021" y="4066819"/>
            <a:ext cx="3818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TW" kern="100" dirty="0">
                <a:solidFill>
                  <a:srgbClr val="FF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endParaRPr lang="zh-TW" altLang="zh-TW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684213" y="765175"/>
            <a:ext cx="720725" cy="380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60000"/>
              </a:spcBef>
            </a:pPr>
            <a:r>
              <a:rPr lang="en-US" altLang="zh-TW" i="1"/>
              <a:t> x</a:t>
            </a:r>
            <a:r>
              <a:rPr lang="en-US" altLang="zh-TW"/>
              <a:t>[0]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zh-TW"/>
              <a:t> </a:t>
            </a:r>
            <a:r>
              <a:rPr lang="en-US" altLang="zh-TW" i="1"/>
              <a:t>x</a:t>
            </a:r>
            <a:r>
              <a:rPr lang="en-US" altLang="zh-TW"/>
              <a:t>[4]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zh-TW"/>
              <a:t> </a:t>
            </a:r>
            <a:r>
              <a:rPr lang="en-US" altLang="zh-TW" i="1"/>
              <a:t>x</a:t>
            </a:r>
            <a:r>
              <a:rPr lang="en-US" altLang="zh-TW"/>
              <a:t>[2]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zh-TW"/>
              <a:t> </a:t>
            </a:r>
            <a:r>
              <a:rPr lang="en-US" altLang="zh-TW" i="1"/>
              <a:t>x</a:t>
            </a:r>
            <a:r>
              <a:rPr lang="en-US" altLang="zh-TW"/>
              <a:t>[6]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zh-TW"/>
              <a:t> </a:t>
            </a:r>
            <a:r>
              <a:rPr lang="en-US" altLang="zh-TW" i="1"/>
              <a:t>x</a:t>
            </a:r>
            <a:r>
              <a:rPr lang="en-US" altLang="zh-TW"/>
              <a:t>[1]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zh-TW"/>
              <a:t> </a:t>
            </a:r>
            <a:r>
              <a:rPr lang="en-US" altLang="zh-TW" i="1"/>
              <a:t>x</a:t>
            </a:r>
            <a:r>
              <a:rPr lang="en-US" altLang="zh-TW"/>
              <a:t>[5]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zh-TW"/>
              <a:t> </a:t>
            </a:r>
            <a:r>
              <a:rPr lang="en-US" altLang="zh-TW" i="1"/>
              <a:t>x</a:t>
            </a:r>
            <a:r>
              <a:rPr lang="en-US" altLang="zh-TW"/>
              <a:t>[3]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zh-TW"/>
              <a:t> </a:t>
            </a:r>
            <a:r>
              <a:rPr lang="en-US" altLang="zh-TW" i="1"/>
              <a:t>x</a:t>
            </a:r>
            <a:r>
              <a:rPr lang="en-US" altLang="zh-TW"/>
              <a:t>[7]</a:t>
            </a: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7164388" y="765175"/>
            <a:ext cx="720725" cy="380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60000"/>
              </a:spcBef>
            </a:pPr>
            <a:r>
              <a:rPr lang="en-US" altLang="zh-TW" i="1"/>
              <a:t> X</a:t>
            </a:r>
            <a:r>
              <a:rPr lang="en-US" altLang="zh-TW"/>
              <a:t>[0]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zh-TW"/>
              <a:t> </a:t>
            </a:r>
            <a:r>
              <a:rPr lang="en-US" altLang="zh-TW" i="1"/>
              <a:t>X</a:t>
            </a:r>
            <a:r>
              <a:rPr lang="en-US" altLang="zh-TW"/>
              <a:t>[1]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zh-TW"/>
              <a:t> </a:t>
            </a:r>
            <a:r>
              <a:rPr lang="en-US" altLang="zh-TW" i="1"/>
              <a:t>X</a:t>
            </a:r>
            <a:r>
              <a:rPr lang="en-US" altLang="zh-TW"/>
              <a:t>[2]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zh-TW"/>
              <a:t> </a:t>
            </a:r>
            <a:r>
              <a:rPr lang="en-US" altLang="zh-TW" i="1"/>
              <a:t>X</a:t>
            </a:r>
            <a:r>
              <a:rPr lang="en-US" altLang="zh-TW"/>
              <a:t>[3]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zh-TW"/>
              <a:t> </a:t>
            </a:r>
            <a:r>
              <a:rPr lang="en-US" altLang="zh-TW" i="1"/>
              <a:t>X</a:t>
            </a:r>
            <a:r>
              <a:rPr lang="en-US" altLang="zh-TW"/>
              <a:t>[4]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zh-TW"/>
              <a:t> </a:t>
            </a:r>
            <a:r>
              <a:rPr lang="en-US" altLang="zh-TW" i="1"/>
              <a:t>X</a:t>
            </a:r>
            <a:r>
              <a:rPr lang="en-US" altLang="zh-TW"/>
              <a:t>[5]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zh-TW"/>
              <a:t> </a:t>
            </a:r>
            <a:r>
              <a:rPr lang="en-US" altLang="zh-TW" i="1"/>
              <a:t>X</a:t>
            </a:r>
            <a:r>
              <a:rPr lang="en-US" altLang="zh-TW"/>
              <a:t>[6]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zh-TW"/>
              <a:t> </a:t>
            </a:r>
            <a:r>
              <a:rPr lang="en-US" altLang="zh-TW" i="1"/>
              <a:t>X</a:t>
            </a:r>
            <a:r>
              <a:rPr lang="en-US" altLang="zh-TW"/>
              <a:t>[7]</a:t>
            </a:r>
          </a:p>
        </p:txBody>
      </p:sp>
      <p:sp>
        <p:nvSpPr>
          <p:cNvPr id="15365" name="Line 4"/>
          <p:cNvSpPr>
            <a:spLocks noChangeShapeType="1"/>
          </p:cNvSpPr>
          <p:nvPr/>
        </p:nvSpPr>
        <p:spPr bwMode="auto">
          <a:xfrm>
            <a:off x="1331913" y="981075"/>
            <a:ext cx="5903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366" name="Line 5"/>
          <p:cNvSpPr>
            <a:spLocks noChangeShapeType="1"/>
          </p:cNvSpPr>
          <p:nvPr/>
        </p:nvSpPr>
        <p:spPr bwMode="auto">
          <a:xfrm>
            <a:off x="1331913" y="1485900"/>
            <a:ext cx="5903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367" name="Line 6"/>
          <p:cNvSpPr>
            <a:spLocks noChangeShapeType="1"/>
          </p:cNvSpPr>
          <p:nvPr/>
        </p:nvSpPr>
        <p:spPr bwMode="auto">
          <a:xfrm>
            <a:off x="1331913" y="1917700"/>
            <a:ext cx="5903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368" name="Line 7"/>
          <p:cNvSpPr>
            <a:spLocks noChangeShapeType="1"/>
          </p:cNvSpPr>
          <p:nvPr/>
        </p:nvSpPr>
        <p:spPr bwMode="auto">
          <a:xfrm>
            <a:off x="1331913" y="2422525"/>
            <a:ext cx="5903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369" name="Line 8"/>
          <p:cNvSpPr>
            <a:spLocks noChangeShapeType="1"/>
          </p:cNvSpPr>
          <p:nvPr/>
        </p:nvSpPr>
        <p:spPr bwMode="auto">
          <a:xfrm>
            <a:off x="1331913" y="2925763"/>
            <a:ext cx="5903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370" name="Line 9"/>
          <p:cNvSpPr>
            <a:spLocks noChangeShapeType="1"/>
          </p:cNvSpPr>
          <p:nvPr/>
        </p:nvSpPr>
        <p:spPr bwMode="auto">
          <a:xfrm>
            <a:off x="1331913" y="3430588"/>
            <a:ext cx="5903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371" name="Line 10"/>
          <p:cNvSpPr>
            <a:spLocks noChangeShapeType="1"/>
          </p:cNvSpPr>
          <p:nvPr/>
        </p:nvSpPr>
        <p:spPr bwMode="auto">
          <a:xfrm>
            <a:off x="1331913" y="3933825"/>
            <a:ext cx="5903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372" name="Line 11"/>
          <p:cNvSpPr>
            <a:spLocks noChangeShapeType="1"/>
          </p:cNvSpPr>
          <p:nvPr/>
        </p:nvSpPr>
        <p:spPr bwMode="auto">
          <a:xfrm>
            <a:off x="1258888" y="4438650"/>
            <a:ext cx="5903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373" name="Line 12"/>
          <p:cNvSpPr>
            <a:spLocks noChangeShapeType="1"/>
          </p:cNvSpPr>
          <p:nvPr/>
        </p:nvSpPr>
        <p:spPr bwMode="auto">
          <a:xfrm>
            <a:off x="1547813" y="981075"/>
            <a:ext cx="1223962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374" name="Line 13"/>
          <p:cNvSpPr>
            <a:spLocks noChangeShapeType="1"/>
          </p:cNvSpPr>
          <p:nvPr/>
        </p:nvSpPr>
        <p:spPr bwMode="auto">
          <a:xfrm>
            <a:off x="1547813" y="1917700"/>
            <a:ext cx="1223962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375" name="Line 14"/>
          <p:cNvSpPr>
            <a:spLocks noChangeShapeType="1"/>
          </p:cNvSpPr>
          <p:nvPr/>
        </p:nvSpPr>
        <p:spPr bwMode="auto">
          <a:xfrm>
            <a:off x="1619250" y="2925763"/>
            <a:ext cx="11525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376" name="Line 15"/>
          <p:cNvSpPr>
            <a:spLocks noChangeShapeType="1"/>
          </p:cNvSpPr>
          <p:nvPr/>
        </p:nvSpPr>
        <p:spPr bwMode="auto">
          <a:xfrm>
            <a:off x="1619250" y="3933825"/>
            <a:ext cx="11525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377" name="Line 16"/>
          <p:cNvSpPr>
            <a:spLocks noChangeShapeType="1"/>
          </p:cNvSpPr>
          <p:nvPr/>
        </p:nvSpPr>
        <p:spPr bwMode="auto">
          <a:xfrm flipV="1">
            <a:off x="1619250" y="3933825"/>
            <a:ext cx="11525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378" name="Line 17"/>
          <p:cNvSpPr>
            <a:spLocks noChangeShapeType="1"/>
          </p:cNvSpPr>
          <p:nvPr/>
        </p:nvSpPr>
        <p:spPr bwMode="auto">
          <a:xfrm flipV="1">
            <a:off x="1547813" y="2925763"/>
            <a:ext cx="11525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379" name="Line 18"/>
          <p:cNvSpPr>
            <a:spLocks noChangeShapeType="1"/>
          </p:cNvSpPr>
          <p:nvPr/>
        </p:nvSpPr>
        <p:spPr bwMode="auto">
          <a:xfrm flipV="1">
            <a:off x="1547813" y="1917700"/>
            <a:ext cx="11525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380" name="Line 19"/>
          <p:cNvSpPr>
            <a:spLocks noChangeShapeType="1"/>
          </p:cNvSpPr>
          <p:nvPr/>
        </p:nvSpPr>
        <p:spPr bwMode="auto">
          <a:xfrm flipV="1">
            <a:off x="1547813" y="981075"/>
            <a:ext cx="11525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381" name="Text Box 20"/>
          <p:cNvSpPr txBox="1">
            <a:spLocks noChangeArrowheads="1"/>
          </p:cNvSpPr>
          <p:nvPr/>
        </p:nvSpPr>
        <p:spPr bwMode="auto">
          <a:xfrm>
            <a:off x="1835150" y="1379538"/>
            <a:ext cx="576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/>
              <a:t>-1</a:t>
            </a:r>
          </a:p>
        </p:txBody>
      </p:sp>
      <p:sp>
        <p:nvSpPr>
          <p:cNvPr id="15382" name="Text Box 21"/>
          <p:cNvSpPr txBox="1">
            <a:spLocks noChangeArrowheads="1"/>
          </p:cNvSpPr>
          <p:nvPr/>
        </p:nvSpPr>
        <p:spPr bwMode="auto">
          <a:xfrm>
            <a:off x="1908175" y="2303463"/>
            <a:ext cx="576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/>
              <a:t>-1</a:t>
            </a:r>
          </a:p>
        </p:txBody>
      </p:sp>
      <p:sp>
        <p:nvSpPr>
          <p:cNvPr id="15383" name="Text Box 22"/>
          <p:cNvSpPr txBox="1">
            <a:spLocks noChangeArrowheads="1"/>
          </p:cNvSpPr>
          <p:nvPr/>
        </p:nvSpPr>
        <p:spPr bwMode="auto">
          <a:xfrm>
            <a:off x="1908175" y="3357563"/>
            <a:ext cx="576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/>
              <a:t>-1</a:t>
            </a:r>
          </a:p>
        </p:txBody>
      </p:sp>
      <p:sp>
        <p:nvSpPr>
          <p:cNvPr id="15384" name="Text Box 23"/>
          <p:cNvSpPr txBox="1">
            <a:spLocks noChangeArrowheads="1"/>
          </p:cNvSpPr>
          <p:nvPr/>
        </p:nvSpPr>
        <p:spPr bwMode="auto">
          <a:xfrm>
            <a:off x="1908175" y="4365625"/>
            <a:ext cx="576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/>
              <a:t>-1</a:t>
            </a:r>
          </a:p>
        </p:txBody>
      </p:sp>
      <p:sp>
        <p:nvSpPr>
          <p:cNvPr id="15385" name="Line 24"/>
          <p:cNvSpPr>
            <a:spLocks noChangeShapeType="1"/>
          </p:cNvSpPr>
          <p:nvPr/>
        </p:nvSpPr>
        <p:spPr bwMode="auto">
          <a:xfrm>
            <a:off x="3276600" y="981075"/>
            <a:ext cx="129540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386" name="Line 25"/>
          <p:cNvSpPr>
            <a:spLocks noChangeShapeType="1"/>
          </p:cNvSpPr>
          <p:nvPr/>
        </p:nvSpPr>
        <p:spPr bwMode="auto">
          <a:xfrm>
            <a:off x="3276600" y="1485900"/>
            <a:ext cx="129540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387" name="Line 26"/>
          <p:cNvSpPr>
            <a:spLocks noChangeShapeType="1"/>
          </p:cNvSpPr>
          <p:nvPr/>
        </p:nvSpPr>
        <p:spPr bwMode="auto">
          <a:xfrm>
            <a:off x="3348038" y="2925763"/>
            <a:ext cx="129540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388" name="Line 27"/>
          <p:cNvSpPr>
            <a:spLocks noChangeShapeType="1"/>
          </p:cNvSpPr>
          <p:nvPr/>
        </p:nvSpPr>
        <p:spPr bwMode="auto">
          <a:xfrm>
            <a:off x="3348038" y="3430588"/>
            <a:ext cx="129540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389" name="Line 28"/>
          <p:cNvSpPr>
            <a:spLocks noChangeShapeType="1"/>
          </p:cNvSpPr>
          <p:nvPr/>
        </p:nvSpPr>
        <p:spPr bwMode="auto">
          <a:xfrm flipV="1">
            <a:off x="3276600" y="981075"/>
            <a:ext cx="129540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390" name="Line 29"/>
          <p:cNvSpPr>
            <a:spLocks noChangeShapeType="1"/>
          </p:cNvSpPr>
          <p:nvPr/>
        </p:nvSpPr>
        <p:spPr bwMode="auto">
          <a:xfrm flipV="1">
            <a:off x="3276600" y="1485900"/>
            <a:ext cx="129540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391" name="Line 30"/>
          <p:cNvSpPr>
            <a:spLocks noChangeShapeType="1"/>
          </p:cNvSpPr>
          <p:nvPr/>
        </p:nvSpPr>
        <p:spPr bwMode="auto">
          <a:xfrm flipV="1">
            <a:off x="3276600" y="2925763"/>
            <a:ext cx="1366838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392" name="Line 31"/>
          <p:cNvSpPr>
            <a:spLocks noChangeShapeType="1"/>
          </p:cNvSpPr>
          <p:nvPr/>
        </p:nvSpPr>
        <p:spPr bwMode="auto">
          <a:xfrm flipV="1">
            <a:off x="3276600" y="3430588"/>
            <a:ext cx="129540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393" name="Text Box 32"/>
          <p:cNvSpPr txBox="1">
            <a:spLocks noChangeArrowheads="1"/>
          </p:cNvSpPr>
          <p:nvPr/>
        </p:nvSpPr>
        <p:spPr bwMode="auto">
          <a:xfrm>
            <a:off x="3302000" y="1798638"/>
            <a:ext cx="576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/>
              <a:t>-1</a:t>
            </a:r>
          </a:p>
        </p:txBody>
      </p:sp>
      <p:sp>
        <p:nvSpPr>
          <p:cNvPr id="15394" name="Text Box 33"/>
          <p:cNvSpPr txBox="1">
            <a:spLocks noChangeArrowheads="1"/>
          </p:cNvSpPr>
          <p:nvPr/>
        </p:nvSpPr>
        <p:spPr bwMode="auto">
          <a:xfrm>
            <a:off x="3686175" y="2303463"/>
            <a:ext cx="576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/>
              <a:t>-1</a:t>
            </a:r>
          </a:p>
        </p:txBody>
      </p:sp>
      <p:sp>
        <p:nvSpPr>
          <p:cNvPr id="15395" name="Text Box 34"/>
          <p:cNvSpPr txBox="1">
            <a:spLocks noChangeArrowheads="1"/>
          </p:cNvSpPr>
          <p:nvPr/>
        </p:nvSpPr>
        <p:spPr bwMode="auto">
          <a:xfrm>
            <a:off x="3708400" y="4352925"/>
            <a:ext cx="576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/>
              <a:t>-1</a:t>
            </a:r>
          </a:p>
        </p:txBody>
      </p:sp>
      <p:sp>
        <p:nvSpPr>
          <p:cNvPr id="15396" name="Text Box 35"/>
          <p:cNvSpPr txBox="1">
            <a:spLocks noChangeArrowheads="1"/>
          </p:cNvSpPr>
          <p:nvPr/>
        </p:nvSpPr>
        <p:spPr bwMode="auto">
          <a:xfrm>
            <a:off x="3348038" y="3811588"/>
            <a:ext cx="576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/>
              <a:t>-1</a:t>
            </a:r>
          </a:p>
        </p:txBody>
      </p:sp>
      <p:sp>
        <p:nvSpPr>
          <p:cNvPr id="15397" name="Text Box 36"/>
          <p:cNvSpPr txBox="1">
            <a:spLocks noChangeArrowheads="1"/>
          </p:cNvSpPr>
          <p:nvPr/>
        </p:nvSpPr>
        <p:spPr bwMode="auto">
          <a:xfrm>
            <a:off x="2809875" y="1617663"/>
            <a:ext cx="57467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i="1"/>
              <a:t>w</a:t>
            </a:r>
            <a:r>
              <a:rPr lang="en-US" altLang="zh-TW" baseline="30000"/>
              <a:t>2</a:t>
            </a:r>
          </a:p>
        </p:txBody>
      </p:sp>
      <p:sp>
        <p:nvSpPr>
          <p:cNvPr id="15398" name="Text Box 37"/>
          <p:cNvSpPr txBox="1">
            <a:spLocks noChangeArrowheads="1"/>
          </p:cNvSpPr>
          <p:nvPr/>
        </p:nvSpPr>
        <p:spPr bwMode="auto">
          <a:xfrm>
            <a:off x="2860675" y="3629025"/>
            <a:ext cx="57467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i="1"/>
              <a:t>w</a:t>
            </a:r>
            <a:r>
              <a:rPr lang="en-US" altLang="zh-TW" baseline="30000"/>
              <a:t>2</a:t>
            </a:r>
          </a:p>
        </p:txBody>
      </p:sp>
      <p:sp>
        <p:nvSpPr>
          <p:cNvPr id="15399" name="Text Box 38"/>
          <p:cNvSpPr txBox="1">
            <a:spLocks noChangeArrowheads="1"/>
          </p:cNvSpPr>
          <p:nvPr/>
        </p:nvSpPr>
        <p:spPr bwMode="auto">
          <a:xfrm>
            <a:off x="468313" y="260350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/>
              <a:t>8-point DFT</a:t>
            </a:r>
          </a:p>
        </p:txBody>
      </p:sp>
      <p:sp>
        <p:nvSpPr>
          <p:cNvPr id="15400" name="Text Box 39"/>
          <p:cNvSpPr txBox="1">
            <a:spLocks noChangeArrowheads="1"/>
          </p:cNvSpPr>
          <p:nvPr/>
        </p:nvSpPr>
        <p:spPr bwMode="auto">
          <a:xfrm>
            <a:off x="4716463" y="2624138"/>
            <a:ext cx="574675" cy="185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60000"/>
              </a:spcBef>
            </a:pPr>
            <a:r>
              <a:rPr lang="en-US" altLang="zh-TW"/>
              <a:t>1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zh-TW" i="1"/>
              <a:t>w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zh-TW" i="1"/>
              <a:t>w</a:t>
            </a:r>
            <a:r>
              <a:rPr lang="en-US" altLang="zh-TW" baseline="30000"/>
              <a:t>2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zh-TW" i="1"/>
              <a:t>w</a:t>
            </a:r>
            <a:r>
              <a:rPr lang="en-US" altLang="zh-TW" baseline="30000"/>
              <a:t>3</a:t>
            </a:r>
          </a:p>
        </p:txBody>
      </p:sp>
      <p:sp>
        <p:nvSpPr>
          <p:cNvPr id="15401" name="Line 40"/>
          <p:cNvSpPr>
            <a:spLocks noChangeShapeType="1"/>
          </p:cNvSpPr>
          <p:nvPr/>
        </p:nvSpPr>
        <p:spPr bwMode="auto">
          <a:xfrm flipV="1">
            <a:off x="5148263" y="981075"/>
            <a:ext cx="1800225" cy="1943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402" name="Line 41"/>
          <p:cNvSpPr>
            <a:spLocks noChangeShapeType="1"/>
          </p:cNvSpPr>
          <p:nvPr/>
        </p:nvSpPr>
        <p:spPr bwMode="auto">
          <a:xfrm flipV="1">
            <a:off x="5148263" y="1484313"/>
            <a:ext cx="1800225" cy="1944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403" name="Line 42"/>
          <p:cNvSpPr>
            <a:spLocks noChangeShapeType="1"/>
          </p:cNvSpPr>
          <p:nvPr/>
        </p:nvSpPr>
        <p:spPr bwMode="auto">
          <a:xfrm flipV="1">
            <a:off x="5219700" y="1916113"/>
            <a:ext cx="1728788" cy="201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404" name="Line 43"/>
          <p:cNvSpPr>
            <a:spLocks noChangeShapeType="1"/>
          </p:cNvSpPr>
          <p:nvPr/>
        </p:nvSpPr>
        <p:spPr bwMode="auto">
          <a:xfrm flipV="1">
            <a:off x="5292725" y="2420938"/>
            <a:ext cx="1655763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405" name="Line 44"/>
          <p:cNvSpPr>
            <a:spLocks noChangeShapeType="1"/>
          </p:cNvSpPr>
          <p:nvPr/>
        </p:nvSpPr>
        <p:spPr bwMode="auto">
          <a:xfrm flipH="1" flipV="1">
            <a:off x="5292725" y="981075"/>
            <a:ext cx="1655763" cy="1943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406" name="Line 45"/>
          <p:cNvSpPr>
            <a:spLocks noChangeShapeType="1"/>
          </p:cNvSpPr>
          <p:nvPr/>
        </p:nvSpPr>
        <p:spPr bwMode="auto">
          <a:xfrm flipH="1" flipV="1">
            <a:off x="5219700" y="1484313"/>
            <a:ext cx="1728788" cy="1944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407" name="Line 46"/>
          <p:cNvSpPr>
            <a:spLocks noChangeShapeType="1"/>
          </p:cNvSpPr>
          <p:nvPr/>
        </p:nvSpPr>
        <p:spPr bwMode="auto">
          <a:xfrm flipH="1" flipV="1">
            <a:off x="5219700" y="1916113"/>
            <a:ext cx="1728788" cy="201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408" name="Line 47"/>
          <p:cNvSpPr>
            <a:spLocks noChangeShapeType="1"/>
          </p:cNvSpPr>
          <p:nvPr/>
        </p:nvSpPr>
        <p:spPr bwMode="auto">
          <a:xfrm flipH="1" flipV="1">
            <a:off x="5219700" y="2420938"/>
            <a:ext cx="1728788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409" name="Text Box 48"/>
          <p:cNvSpPr txBox="1">
            <a:spLocks noChangeArrowheads="1"/>
          </p:cNvSpPr>
          <p:nvPr/>
        </p:nvSpPr>
        <p:spPr bwMode="auto">
          <a:xfrm>
            <a:off x="5092700" y="2794000"/>
            <a:ext cx="576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/>
              <a:t>-1</a:t>
            </a:r>
          </a:p>
        </p:txBody>
      </p:sp>
      <p:sp>
        <p:nvSpPr>
          <p:cNvPr id="15410" name="Text Box 49"/>
          <p:cNvSpPr txBox="1">
            <a:spLocks noChangeArrowheads="1"/>
          </p:cNvSpPr>
          <p:nvPr/>
        </p:nvSpPr>
        <p:spPr bwMode="auto">
          <a:xfrm>
            <a:off x="5207000" y="3294063"/>
            <a:ext cx="576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/>
              <a:t>-1</a:t>
            </a:r>
          </a:p>
        </p:txBody>
      </p:sp>
      <p:sp>
        <p:nvSpPr>
          <p:cNvPr id="15411" name="Text Box 50"/>
          <p:cNvSpPr txBox="1">
            <a:spLocks noChangeArrowheads="1"/>
          </p:cNvSpPr>
          <p:nvPr/>
        </p:nvSpPr>
        <p:spPr bwMode="auto">
          <a:xfrm>
            <a:off x="5237163" y="3835400"/>
            <a:ext cx="576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/>
              <a:t>-1</a:t>
            </a:r>
          </a:p>
        </p:txBody>
      </p:sp>
      <p:sp>
        <p:nvSpPr>
          <p:cNvPr id="15412" name="Text Box 51"/>
          <p:cNvSpPr txBox="1">
            <a:spLocks noChangeArrowheads="1"/>
          </p:cNvSpPr>
          <p:nvPr/>
        </p:nvSpPr>
        <p:spPr bwMode="auto">
          <a:xfrm>
            <a:off x="5927725" y="4335463"/>
            <a:ext cx="576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/>
              <a:t>-1</a:t>
            </a:r>
          </a:p>
        </p:txBody>
      </p:sp>
      <p:graphicFrame>
        <p:nvGraphicFramePr>
          <p:cNvPr id="15362" name="Object 52"/>
          <p:cNvGraphicFramePr>
            <a:graphicFrameLocks noChangeAspect="1"/>
          </p:cNvGraphicFramePr>
          <p:nvPr/>
        </p:nvGraphicFramePr>
        <p:xfrm>
          <a:off x="2268538" y="5157788"/>
          <a:ext cx="10414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9" name="Equation" r:id="rId3" imgW="1040948" imgH="520474" progId="Equation.DSMT4">
                  <p:embed/>
                </p:oleObj>
              </mc:Choice>
              <mc:Fallback>
                <p:oleObj name="Equation" r:id="rId3" imgW="1040948" imgH="520474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5157788"/>
                        <a:ext cx="10414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13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701F2604-C614-469D-B490-4EDB907D74B5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366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755650" y="838200"/>
            <a:ext cx="74168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/>
              <a:t>2</a:t>
            </a:r>
            <a:r>
              <a:rPr lang="en-US" altLang="zh-TW" i="1" baseline="30000"/>
              <a:t>k</a:t>
            </a:r>
            <a:r>
              <a:rPr lang="en-US" altLang="zh-TW"/>
              <a:t>-point DFT </a:t>
            </a:r>
            <a:r>
              <a:rPr lang="zh-TW" altLang="en-US"/>
              <a:t>一共有 </a:t>
            </a:r>
            <a:r>
              <a:rPr lang="en-US" altLang="zh-TW" i="1"/>
              <a:t>k</a:t>
            </a:r>
            <a:r>
              <a:rPr lang="en-US" altLang="zh-TW"/>
              <a:t> </a:t>
            </a:r>
            <a:r>
              <a:rPr lang="zh-TW" altLang="en-US"/>
              <a:t>個 </a:t>
            </a:r>
            <a:r>
              <a:rPr lang="en-US" altLang="zh-TW"/>
              <a:t>stages</a:t>
            </a:r>
          </a:p>
          <a:p>
            <a:pPr eaLnBrk="1" hangingPunct="1">
              <a:spcBef>
                <a:spcPct val="50000"/>
              </a:spcBef>
            </a:pPr>
            <a:r>
              <a:rPr lang="zh-TW" altLang="en-US"/>
              <a:t>每個 </a:t>
            </a:r>
            <a:r>
              <a:rPr lang="en-US" altLang="zh-TW"/>
              <a:t>stage </a:t>
            </a:r>
            <a:r>
              <a:rPr lang="zh-TW" altLang="en-US"/>
              <a:t>和下一個 </a:t>
            </a:r>
            <a:r>
              <a:rPr lang="en-US" altLang="zh-TW"/>
              <a:t>stage </a:t>
            </a:r>
            <a:r>
              <a:rPr lang="zh-TW" altLang="en-US"/>
              <a:t>之間有 </a:t>
            </a:r>
            <a:r>
              <a:rPr lang="en-US" altLang="zh-TW"/>
              <a:t>2</a:t>
            </a:r>
            <a:r>
              <a:rPr lang="en-US" altLang="zh-TW" i="1" baseline="30000"/>
              <a:t>k</a:t>
            </a:r>
            <a:r>
              <a:rPr lang="en-US" altLang="zh-TW" baseline="30000"/>
              <a:t>-1</a:t>
            </a:r>
            <a:r>
              <a:rPr lang="en-US" altLang="zh-TW"/>
              <a:t> </a:t>
            </a:r>
            <a:r>
              <a:rPr lang="zh-TW" altLang="en-US"/>
              <a:t>個 </a:t>
            </a:r>
            <a:r>
              <a:rPr lang="en-US" altLang="zh-TW"/>
              <a:t>twiddle factors</a:t>
            </a:r>
          </a:p>
          <a:p>
            <a:pPr eaLnBrk="1" hangingPunct="1">
              <a:spcBef>
                <a:spcPct val="50000"/>
              </a:spcBef>
            </a:pPr>
            <a:r>
              <a:rPr lang="zh-TW" altLang="en-US"/>
              <a:t>所以，一共有  </a:t>
            </a:r>
            <a:r>
              <a:rPr lang="en-US" altLang="zh-TW">
                <a:solidFill>
                  <a:srgbClr val="3333FF"/>
                </a:solidFill>
              </a:rPr>
              <a:t>2</a:t>
            </a:r>
            <a:r>
              <a:rPr lang="en-US" altLang="zh-TW" i="1" baseline="30000">
                <a:solidFill>
                  <a:srgbClr val="3333FF"/>
                </a:solidFill>
              </a:rPr>
              <a:t>k</a:t>
            </a:r>
            <a:r>
              <a:rPr lang="en-US" altLang="zh-TW" baseline="30000">
                <a:solidFill>
                  <a:srgbClr val="3333FF"/>
                </a:solidFill>
              </a:rPr>
              <a:t>-1</a:t>
            </a:r>
            <a:r>
              <a:rPr lang="en-US" altLang="zh-TW">
                <a:solidFill>
                  <a:srgbClr val="3333FF"/>
                </a:solidFill>
              </a:rPr>
              <a:t>(</a:t>
            </a:r>
            <a:r>
              <a:rPr lang="en-US" altLang="zh-TW" i="1">
                <a:solidFill>
                  <a:srgbClr val="3333FF"/>
                </a:solidFill>
              </a:rPr>
              <a:t>k</a:t>
            </a:r>
            <a:r>
              <a:rPr lang="en-US" altLang="zh-TW">
                <a:solidFill>
                  <a:srgbClr val="3333FF"/>
                </a:solidFill>
              </a:rPr>
              <a:t>-1) </a:t>
            </a:r>
            <a:r>
              <a:rPr lang="zh-TW" altLang="en-US"/>
              <a:t>個 </a:t>
            </a:r>
            <a:r>
              <a:rPr lang="en-US" altLang="zh-TW"/>
              <a:t>twiddle factors </a:t>
            </a:r>
          </a:p>
          <a:p>
            <a:pPr eaLnBrk="1" hangingPunct="1">
              <a:spcBef>
                <a:spcPct val="50000"/>
              </a:spcBef>
            </a:pPr>
            <a:r>
              <a:rPr lang="zh-TW" altLang="en-US"/>
              <a:t>一般而言，每個 </a:t>
            </a:r>
            <a:r>
              <a:rPr lang="en-US" altLang="zh-TW"/>
              <a:t>twiddle factor </a:t>
            </a:r>
            <a:r>
              <a:rPr lang="zh-TW" altLang="en-US"/>
              <a:t>需要 </a:t>
            </a:r>
            <a:r>
              <a:rPr lang="en-US" altLang="zh-TW"/>
              <a:t>3 </a:t>
            </a:r>
            <a:r>
              <a:rPr lang="zh-TW" altLang="en-US"/>
              <a:t>個 </a:t>
            </a:r>
            <a:r>
              <a:rPr lang="en-US" altLang="zh-TW"/>
              <a:t>real multiplications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>
                <a:sym typeface="Symbol" pitchFamily="18" charset="2"/>
              </a:rPr>
              <a:t> </a:t>
            </a:r>
            <a:r>
              <a:rPr lang="en-US" altLang="zh-TW"/>
              <a:t>2</a:t>
            </a:r>
            <a:r>
              <a:rPr lang="en-US" altLang="zh-TW" i="1" baseline="30000"/>
              <a:t>k</a:t>
            </a:r>
            <a:r>
              <a:rPr lang="en-US" altLang="zh-TW"/>
              <a:t>-point DFT </a:t>
            </a:r>
            <a:r>
              <a:rPr lang="zh-TW" altLang="en-US"/>
              <a:t>需要</a:t>
            </a:r>
            <a:endParaRPr lang="en-US" altLang="zh-TW"/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323850" y="333375"/>
            <a:ext cx="4752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>
                <a:solidFill>
                  <a:srgbClr val="3333FF"/>
                </a:solidFill>
                <a:sym typeface="Symbol" pitchFamily="18" charset="2"/>
              </a:rPr>
              <a:t> </a:t>
            </a:r>
            <a:r>
              <a:rPr lang="en-US" altLang="zh-TW">
                <a:solidFill>
                  <a:srgbClr val="3333FF"/>
                </a:solidFill>
              </a:rPr>
              <a:t>Number of real multiplications </a:t>
            </a:r>
            <a:r>
              <a:rPr lang="zh-TW" altLang="en-US">
                <a:solidFill>
                  <a:srgbClr val="3333FF"/>
                </a:solidFill>
              </a:rPr>
              <a:t>的估算 </a:t>
            </a:r>
          </a:p>
        </p:txBody>
      </p:sp>
      <p:graphicFrame>
        <p:nvGraphicFramePr>
          <p:cNvPr id="1638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1867437"/>
              </p:ext>
            </p:extLst>
          </p:nvPr>
        </p:nvGraphicFramePr>
        <p:xfrm>
          <a:off x="1662187" y="3344987"/>
          <a:ext cx="31877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3" name="Equation" r:id="rId4" imgW="3187440" imgH="507960" progId="Equation.DSMT4">
                  <p:embed/>
                </p:oleObj>
              </mc:Choice>
              <mc:Fallback>
                <p:oleObj name="Equation" r:id="rId4" imgW="3187440" imgH="5079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2187" y="3344987"/>
                        <a:ext cx="31877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5076825" y="3357563"/>
            <a:ext cx="2462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zh-TW" altLang="en-US" dirty="0"/>
              <a:t>個 </a:t>
            </a:r>
            <a:r>
              <a:rPr lang="en-US" altLang="zh-TW" dirty="0"/>
              <a:t>real multiplications</a:t>
            </a:r>
            <a:endParaRPr lang="zh-TW" altLang="en-US" dirty="0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827088" y="4365625"/>
            <a:ext cx="4752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/>
              <a:t>Complexity of the </a:t>
            </a:r>
            <a:r>
              <a:rPr lang="en-US" altLang="zh-TW" i="1"/>
              <a:t>N</a:t>
            </a:r>
            <a:r>
              <a:rPr lang="en-US" altLang="zh-TW"/>
              <a:t>-point DFT:  </a:t>
            </a:r>
            <a:r>
              <a:rPr lang="en-US" altLang="zh-TW" i="1">
                <a:solidFill>
                  <a:srgbClr val="3333FF"/>
                </a:solidFill>
              </a:rPr>
              <a:t>O</a:t>
            </a:r>
            <a:r>
              <a:rPr lang="en-US" altLang="zh-TW">
                <a:solidFill>
                  <a:srgbClr val="3333FF"/>
                </a:solidFill>
              </a:rPr>
              <a:t>(</a:t>
            </a:r>
            <a:r>
              <a:rPr lang="en-US" altLang="zh-TW" i="1">
                <a:solidFill>
                  <a:srgbClr val="3333FF"/>
                </a:solidFill>
              </a:rPr>
              <a:t>N</a:t>
            </a:r>
            <a:r>
              <a:rPr lang="en-US" altLang="zh-TW">
                <a:solidFill>
                  <a:srgbClr val="3333FF"/>
                </a:solidFill>
              </a:rPr>
              <a:t>log</a:t>
            </a:r>
            <a:r>
              <a:rPr lang="en-US" altLang="zh-TW" baseline="-25000">
                <a:solidFill>
                  <a:srgbClr val="3333FF"/>
                </a:solidFill>
              </a:rPr>
              <a:t>2</a:t>
            </a:r>
            <a:r>
              <a:rPr lang="en-US" altLang="zh-TW" i="1">
                <a:solidFill>
                  <a:srgbClr val="3333FF"/>
                </a:solidFill>
              </a:rPr>
              <a:t>N</a:t>
            </a:r>
            <a:r>
              <a:rPr lang="en-US" altLang="zh-TW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16391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B06FBE91-850A-4B15-92F6-6CD585B7E36F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367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  <p:sp>
        <p:nvSpPr>
          <p:cNvPr id="16392" name="文字方塊 1"/>
          <p:cNvSpPr txBox="1">
            <a:spLocks noChangeArrowheads="1"/>
          </p:cNvSpPr>
          <p:nvPr/>
        </p:nvSpPr>
        <p:spPr bwMode="auto">
          <a:xfrm>
            <a:off x="4879975" y="838200"/>
            <a:ext cx="2212975" cy="369888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 sz="1800" i="1" dirty="0">
                <a:solidFill>
                  <a:srgbClr val="FF0000"/>
                </a:solidFill>
              </a:rPr>
              <a:t>k</a:t>
            </a:r>
            <a:r>
              <a:rPr lang="en-US" altLang="zh-TW" sz="1800" dirty="0">
                <a:solidFill>
                  <a:srgbClr val="FF0000"/>
                </a:solidFill>
              </a:rPr>
              <a:t>-1 </a:t>
            </a:r>
            <a:r>
              <a:rPr lang="zh-TW" altLang="en-US" sz="1800" dirty="0">
                <a:solidFill>
                  <a:srgbClr val="FF0000"/>
                </a:solidFill>
              </a:rPr>
              <a:t>次 </a:t>
            </a:r>
            <a:r>
              <a:rPr lang="en-US" altLang="zh-TW" sz="1800" dirty="0">
                <a:solidFill>
                  <a:srgbClr val="FF0000"/>
                </a:solidFill>
              </a:rPr>
              <a:t>decomposition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395288" y="620713"/>
            <a:ext cx="79930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>
                <a:sym typeface="Symbol" pitchFamily="18" charset="2"/>
              </a:rPr>
              <a:t> </a:t>
            </a:r>
            <a:r>
              <a:rPr lang="en-US" altLang="zh-TW"/>
              <a:t>8-point DFT </a:t>
            </a:r>
            <a:r>
              <a:rPr lang="zh-TW" altLang="en-US"/>
              <a:t>只需要 </a:t>
            </a:r>
            <a:r>
              <a:rPr lang="en-US" altLang="zh-TW"/>
              <a:t>4 </a:t>
            </a:r>
            <a:r>
              <a:rPr lang="zh-TW" altLang="en-US"/>
              <a:t>個 </a:t>
            </a:r>
            <a:r>
              <a:rPr lang="en-US" altLang="zh-TW"/>
              <a:t>real multiplications  (Why?) </a:t>
            </a: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395288" y="2997200"/>
            <a:ext cx="79930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>
                <a:sym typeface="Symbol" pitchFamily="18" charset="2"/>
              </a:rPr>
              <a:t> </a:t>
            </a:r>
            <a:r>
              <a:rPr lang="zh-TW" altLang="en-US">
                <a:sym typeface="Symbol" pitchFamily="18" charset="2"/>
              </a:rPr>
              <a:t>更精確的分析，使用 </a:t>
            </a:r>
            <a:r>
              <a:rPr lang="en-US" altLang="zh-TW">
                <a:sym typeface="Symbol" pitchFamily="18" charset="2"/>
              </a:rPr>
              <a:t>Cooley-Tukey algorithm </a:t>
            </a:r>
            <a:r>
              <a:rPr lang="zh-TW" altLang="en-US">
                <a:sym typeface="Symbol" pitchFamily="18" charset="2"/>
              </a:rPr>
              <a:t>時，</a:t>
            </a:r>
            <a:r>
              <a:rPr lang="en-US" altLang="zh-TW" i="1">
                <a:sym typeface="Symbol" pitchFamily="18" charset="2"/>
              </a:rPr>
              <a:t>N</a:t>
            </a:r>
            <a:r>
              <a:rPr lang="en-US" altLang="zh-TW"/>
              <a:t>-point DFT </a:t>
            </a:r>
            <a:r>
              <a:rPr lang="zh-TW" altLang="en-US"/>
              <a:t>需要</a:t>
            </a:r>
            <a:endParaRPr lang="en-US" altLang="zh-TW"/>
          </a:p>
        </p:txBody>
      </p:sp>
      <p:graphicFrame>
        <p:nvGraphicFramePr>
          <p:cNvPr id="17410" name="Object 4"/>
          <p:cNvGraphicFramePr>
            <a:graphicFrameLocks noChangeAspect="1"/>
          </p:cNvGraphicFramePr>
          <p:nvPr/>
        </p:nvGraphicFramePr>
        <p:xfrm>
          <a:off x="2195513" y="3573463"/>
          <a:ext cx="20193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7" name="Equation" r:id="rId3" imgW="2019300" imgH="609600" progId="Equation.DSMT4">
                  <p:embed/>
                </p:oleObj>
              </mc:Choice>
              <mc:Fallback>
                <p:oleObj name="Equation" r:id="rId3" imgW="2019300" imgH="609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3573463"/>
                        <a:ext cx="20193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4716463" y="3716338"/>
            <a:ext cx="24622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zh-TW" altLang="en-US"/>
              <a:t>個 </a:t>
            </a:r>
            <a:r>
              <a:rPr lang="en-US" altLang="zh-TW"/>
              <a:t>real multiplications</a:t>
            </a:r>
            <a:endParaRPr lang="zh-TW" altLang="en-US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684213" y="4365625"/>
            <a:ext cx="2447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(Why?)  </a:t>
            </a:r>
          </a:p>
        </p:txBody>
      </p:sp>
      <p:sp>
        <p:nvSpPr>
          <p:cNvPr id="17415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916E925B-9A4A-4B4D-B7E7-3789430DDFCD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368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395288" y="284163"/>
            <a:ext cx="7632700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zh-TW" altLang="en-US" sz="2400" b="1">
                <a:solidFill>
                  <a:srgbClr val="3333FF"/>
                </a:solidFill>
                <a:sym typeface="Wingdings 2" pitchFamily="18" charset="2"/>
              </a:rPr>
              <a:t> </a:t>
            </a:r>
            <a:r>
              <a:rPr lang="en-US" altLang="zh-TW" sz="2400" b="1">
                <a:solidFill>
                  <a:srgbClr val="3333FF"/>
                </a:solidFill>
                <a:sym typeface="Wingdings 2" pitchFamily="18" charset="2"/>
              </a:rPr>
              <a:t>10-C  </a:t>
            </a:r>
            <a:r>
              <a:rPr lang="en-US" altLang="zh-TW" sz="2400" b="1">
                <a:solidFill>
                  <a:srgbClr val="3333FF"/>
                </a:solidFill>
              </a:rPr>
              <a:t>Radix-4 Algorithm </a:t>
            </a:r>
            <a:endParaRPr lang="zh-TW" altLang="en-US" sz="2400" b="1">
              <a:solidFill>
                <a:srgbClr val="3333FF"/>
              </a:solidFill>
            </a:endParaRP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755650" y="908050"/>
            <a:ext cx="7993063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TW" altLang="en-US"/>
              <a:t>限制： </a:t>
            </a:r>
            <a:r>
              <a:rPr lang="en-US" altLang="zh-TW" i="1"/>
              <a:t>N</a:t>
            </a:r>
            <a:r>
              <a:rPr lang="en-US" altLang="zh-TW"/>
              <a:t> = 4</a:t>
            </a:r>
            <a:r>
              <a:rPr lang="en-US" altLang="zh-TW" i="1" baseline="30000"/>
              <a:t>k</a:t>
            </a:r>
            <a:endParaRPr lang="en-US" altLang="zh-TW" i="1"/>
          </a:p>
          <a:p>
            <a:pPr eaLnBrk="1" hangingPunct="1">
              <a:spcBef>
                <a:spcPct val="50000"/>
              </a:spcBef>
            </a:pPr>
            <a:r>
              <a:rPr lang="en-US" altLang="zh-TW"/>
              <a:t>       or  </a:t>
            </a:r>
            <a:r>
              <a:rPr lang="en-US" altLang="zh-TW" i="1"/>
              <a:t>N</a:t>
            </a:r>
            <a:r>
              <a:rPr lang="en-US" altLang="zh-TW"/>
              <a:t> = 2</a:t>
            </a:r>
            <a:r>
              <a:rPr lang="en-US" altLang="zh-TW">
                <a:cs typeface="Times New Roman" pitchFamily="18" charset="0"/>
                <a:sym typeface="Symbol" pitchFamily="18" charset="2"/>
              </a:rPr>
              <a:t></a:t>
            </a:r>
            <a:r>
              <a:rPr lang="en-US" altLang="zh-TW"/>
              <a:t>4</a:t>
            </a:r>
            <a:r>
              <a:rPr lang="en-US" altLang="zh-TW" i="1" baseline="30000"/>
              <a:t>k</a:t>
            </a:r>
            <a:r>
              <a:rPr lang="en-US" altLang="zh-TW"/>
              <a:t>  (</a:t>
            </a:r>
            <a:r>
              <a:rPr lang="zh-TW" altLang="en-US"/>
              <a:t>此時 </a:t>
            </a:r>
            <a:r>
              <a:rPr lang="en-US" altLang="zh-TW"/>
              <a:t>Cooley-Tukey algorithm </a:t>
            </a:r>
            <a:r>
              <a:rPr lang="zh-TW" altLang="en-US"/>
              <a:t>和 </a:t>
            </a:r>
            <a:r>
              <a:rPr lang="en-US" altLang="zh-TW"/>
              <a:t>radix-4 algorithm </a:t>
            </a:r>
            <a:r>
              <a:rPr lang="zh-TW" altLang="en-US"/>
              <a:t>並用</a:t>
            </a:r>
            <a:r>
              <a:rPr lang="en-US" altLang="zh-TW"/>
              <a:t>)</a:t>
            </a:r>
            <a:endParaRPr lang="en-US" altLang="zh-TW" i="1"/>
          </a:p>
          <a:p>
            <a:pPr eaLnBrk="1" hangingPunct="1">
              <a:spcBef>
                <a:spcPct val="50000"/>
              </a:spcBef>
            </a:pPr>
            <a:endParaRPr lang="en-US" altLang="zh-TW" baseline="30000"/>
          </a:p>
        </p:txBody>
      </p:sp>
      <p:graphicFrame>
        <p:nvGraphicFramePr>
          <p:cNvPr id="1843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0542566"/>
              </p:ext>
            </p:extLst>
          </p:nvPr>
        </p:nvGraphicFramePr>
        <p:xfrm>
          <a:off x="806553" y="2278857"/>
          <a:ext cx="7102475" cy="222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1" name="Equation" r:id="rId3" imgW="7111800" imgH="2234880" progId="Equation.DSMT4">
                  <p:embed/>
                </p:oleObj>
              </mc:Choice>
              <mc:Fallback>
                <p:oleObj name="Equation" r:id="rId3" imgW="7111800" imgH="22348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553" y="2278857"/>
                        <a:ext cx="7102475" cy="2224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827088" y="5516563"/>
            <a:ext cx="65516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>
                <a:solidFill>
                  <a:srgbClr val="3333FF"/>
                </a:solidFill>
              </a:rPr>
              <a:t>One </a:t>
            </a:r>
            <a:r>
              <a:rPr lang="en-US" altLang="zh-TW" i="1"/>
              <a:t>N</a:t>
            </a:r>
            <a:r>
              <a:rPr lang="en-US" altLang="zh-TW"/>
              <a:t>-point DFT =</a:t>
            </a:r>
            <a:r>
              <a:rPr lang="en-US" altLang="zh-TW">
                <a:solidFill>
                  <a:srgbClr val="3333FF"/>
                </a:solidFill>
              </a:rPr>
              <a:t> four</a:t>
            </a:r>
            <a:r>
              <a:rPr lang="en-US" altLang="zh-TW"/>
              <a:t> (</a:t>
            </a:r>
            <a:r>
              <a:rPr lang="en-US" altLang="zh-TW" i="1"/>
              <a:t>N</a:t>
            </a:r>
            <a:r>
              <a:rPr lang="en-US" altLang="zh-TW"/>
              <a:t>/4)-point DFTs + twiddle factors</a:t>
            </a:r>
          </a:p>
        </p:txBody>
      </p:sp>
      <p:sp>
        <p:nvSpPr>
          <p:cNvPr id="18438" name="Oval 6"/>
          <p:cNvSpPr>
            <a:spLocks noChangeArrowheads="1"/>
          </p:cNvSpPr>
          <p:nvPr/>
        </p:nvSpPr>
        <p:spPr bwMode="auto">
          <a:xfrm>
            <a:off x="3492500" y="2997200"/>
            <a:ext cx="792163" cy="720725"/>
          </a:xfrm>
          <a:prstGeom prst="ellipse">
            <a:avLst/>
          </a:prstGeom>
          <a:noFill/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zh-TW" altLang="en-US"/>
          </a:p>
        </p:txBody>
      </p:sp>
      <p:sp>
        <p:nvSpPr>
          <p:cNvPr id="18439" name="Oval 7"/>
          <p:cNvSpPr>
            <a:spLocks noChangeArrowheads="1"/>
          </p:cNvSpPr>
          <p:nvPr/>
        </p:nvSpPr>
        <p:spPr bwMode="auto">
          <a:xfrm>
            <a:off x="1547813" y="3716338"/>
            <a:ext cx="936625" cy="793750"/>
          </a:xfrm>
          <a:prstGeom prst="ellipse">
            <a:avLst/>
          </a:prstGeom>
          <a:noFill/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zh-TW" altLang="en-US"/>
          </a:p>
        </p:txBody>
      </p:sp>
      <p:sp>
        <p:nvSpPr>
          <p:cNvPr id="18440" name="Oval 8"/>
          <p:cNvSpPr>
            <a:spLocks noChangeArrowheads="1"/>
          </p:cNvSpPr>
          <p:nvPr/>
        </p:nvSpPr>
        <p:spPr bwMode="auto">
          <a:xfrm>
            <a:off x="4716463" y="3716338"/>
            <a:ext cx="1008062" cy="793750"/>
          </a:xfrm>
          <a:prstGeom prst="ellipse">
            <a:avLst/>
          </a:prstGeom>
          <a:noFill/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zh-TW" alt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flipH="1" flipV="1">
            <a:off x="2268538" y="4437063"/>
            <a:ext cx="647700" cy="647700"/>
          </a:xfrm>
          <a:prstGeom prst="line">
            <a:avLst/>
          </a:prstGeom>
          <a:noFill/>
          <a:ln w="9525">
            <a:solidFill>
              <a:srgbClr val="3333FF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 flipV="1">
            <a:off x="3203575" y="4292600"/>
            <a:ext cx="1512888" cy="792163"/>
          </a:xfrm>
          <a:prstGeom prst="line">
            <a:avLst/>
          </a:prstGeom>
          <a:noFill/>
          <a:ln w="9525">
            <a:solidFill>
              <a:srgbClr val="3333FF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 flipV="1">
            <a:off x="3059113" y="3716338"/>
            <a:ext cx="649287" cy="1368425"/>
          </a:xfrm>
          <a:prstGeom prst="line">
            <a:avLst/>
          </a:prstGeom>
          <a:noFill/>
          <a:ln w="9525">
            <a:solidFill>
              <a:srgbClr val="3333FF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2411413" y="5013325"/>
            <a:ext cx="16970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>
                <a:solidFill>
                  <a:srgbClr val="3333FF"/>
                </a:solidFill>
              </a:rPr>
              <a:t>twiddle factors</a:t>
            </a:r>
            <a:endParaRPr lang="zh-TW" altLang="en-US">
              <a:solidFill>
                <a:srgbClr val="3333FF"/>
              </a:solidFill>
            </a:endParaRPr>
          </a:p>
        </p:txBody>
      </p:sp>
      <p:sp>
        <p:nvSpPr>
          <p:cNvPr id="18445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5503E6DF-6963-47EF-A55A-C5F2F5DA65C0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369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250825" y="476250"/>
            <a:ext cx="8353425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/>
              <a:t>Note: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/>
              <a:t>(1) radix-4 algorithm </a:t>
            </a:r>
            <a:r>
              <a:rPr lang="zh-TW" altLang="en-US"/>
              <a:t>最後可將 </a:t>
            </a:r>
            <a:r>
              <a:rPr lang="en-US" altLang="zh-TW" i="1"/>
              <a:t>N</a:t>
            </a:r>
            <a:r>
              <a:rPr lang="en-US" altLang="zh-TW"/>
              <a:t> = 4</a:t>
            </a:r>
            <a:r>
              <a:rPr lang="en-US" altLang="zh-TW" i="1" baseline="30000"/>
              <a:t>k</a:t>
            </a:r>
            <a:r>
              <a:rPr lang="en-US" altLang="zh-TW"/>
              <a:t>-point DFT </a:t>
            </a:r>
            <a:r>
              <a:rPr lang="zh-TW" altLang="en-US"/>
              <a:t>拆解成 </a:t>
            </a:r>
            <a:r>
              <a:rPr lang="en-US" altLang="zh-TW"/>
              <a:t>4-point DFTs </a:t>
            </a:r>
            <a:r>
              <a:rPr lang="zh-TW" altLang="en-US"/>
              <a:t>的組合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/>
              <a:t>    4-point DFTs </a:t>
            </a:r>
            <a:r>
              <a:rPr lang="zh-TW" altLang="en-US"/>
              <a:t>不需要任何的乘法</a:t>
            </a:r>
          </a:p>
          <a:p>
            <a:pPr eaLnBrk="1" hangingPunct="1">
              <a:spcBef>
                <a:spcPct val="50000"/>
              </a:spcBef>
            </a:pPr>
            <a:endParaRPr lang="zh-TW" altLang="en-US"/>
          </a:p>
          <a:p>
            <a:pPr eaLnBrk="1" hangingPunct="1">
              <a:spcBef>
                <a:spcPct val="50000"/>
              </a:spcBef>
            </a:pPr>
            <a:r>
              <a:rPr lang="en-US" altLang="zh-TW"/>
              <a:t>(2) </a:t>
            </a:r>
            <a:r>
              <a:rPr lang="zh-TW" altLang="en-US"/>
              <a:t>使用 </a:t>
            </a:r>
            <a:r>
              <a:rPr lang="en-US" altLang="zh-TW"/>
              <a:t>radix-4 algorithm </a:t>
            </a:r>
            <a:r>
              <a:rPr lang="zh-TW" altLang="en-US"/>
              <a:t>時，</a:t>
            </a:r>
            <a:r>
              <a:rPr lang="en-US" altLang="zh-TW" i="1"/>
              <a:t>N</a:t>
            </a:r>
            <a:r>
              <a:rPr lang="en-US" altLang="zh-TW"/>
              <a:t>-point DFT </a:t>
            </a:r>
            <a:r>
              <a:rPr lang="zh-TW" altLang="en-US"/>
              <a:t>需要</a:t>
            </a:r>
          </a:p>
        </p:txBody>
      </p:sp>
      <p:graphicFrame>
        <p:nvGraphicFramePr>
          <p:cNvPr id="19458" name="Object 3"/>
          <p:cNvGraphicFramePr>
            <a:graphicFrameLocks noChangeAspect="1"/>
          </p:cNvGraphicFramePr>
          <p:nvPr/>
        </p:nvGraphicFramePr>
        <p:xfrm>
          <a:off x="1763713" y="2924175"/>
          <a:ext cx="23495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5" name="Equation" r:id="rId3" imgW="2349500" imgH="609600" progId="Equation.DSMT4">
                  <p:embed/>
                </p:oleObj>
              </mc:Choice>
              <mc:Fallback>
                <p:oleObj name="Equation" r:id="rId3" imgW="2349500" imgH="609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2924175"/>
                        <a:ext cx="23495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716463" y="3068638"/>
            <a:ext cx="24622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zh-TW" altLang="en-US"/>
              <a:t>個 </a:t>
            </a:r>
            <a:r>
              <a:rPr lang="en-US" altLang="zh-TW"/>
              <a:t>real multiplications</a:t>
            </a:r>
            <a:endParaRPr lang="zh-TW" altLang="en-US"/>
          </a:p>
        </p:txBody>
      </p:sp>
      <p:sp>
        <p:nvSpPr>
          <p:cNvPr id="19461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80A96AC7-B53D-4D32-8708-104D2F4A8892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370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61D0E0-A5DA-4214-B967-3CE1AFF3AFD7}" type="slidenum">
              <a:rPr lang="en-US" altLang="zh-TW"/>
              <a:pPr/>
              <a:t>371</a:t>
            </a:fld>
            <a:endParaRPr lang="en-US" altLang="zh-TW"/>
          </a:p>
        </p:txBody>
      </p:sp>
      <p:sp>
        <p:nvSpPr>
          <p:cNvPr id="27651" name="文字版面配置區 1"/>
          <p:cNvSpPr>
            <a:spLocks noGrp="1"/>
          </p:cNvSpPr>
          <p:nvPr>
            <p:ph type="body" sz="half" idx="4294967295"/>
          </p:nvPr>
        </p:nvSpPr>
        <p:spPr>
          <a:xfrm>
            <a:off x="395536" y="146051"/>
            <a:ext cx="5832475" cy="50482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zh-TW" sz="2000" dirty="0">
                <a:solidFill>
                  <a:srgbClr val="3333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Symbol" pitchFamily="18" charset="2"/>
              </a:rPr>
              <a:t></a:t>
            </a:r>
            <a:r>
              <a:rPr lang="en-US" altLang="zh-TW" sz="2000" dirty="0">
                <a:solidFill>
                  <a:srgbClr val="3333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Number of real multiplications for the </a:t>
            </a:r>
            <a:r>
              <a:rPr lang="en-US" altLang="zh-TW" sz="2000" i="1" dirty="0">
                <a:solidFill>
                  <a:srgbClr val="3333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N</a:t>
            </a:r>
            <a:r>
              <a:rPr lang="en-US" altLang="zh-TW" sz="2000" dirty="0">
                <a:solidFill>
                  <a:srgbClr val="3333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-point DFT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</a:t>
            </a:r>
            <a:endParaRPr lang="zh-TW" altLang="en-US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>
              <a:buFontTx/>
              <a:buNone/>
            </a:pPr>
            <a:endParaRPr lang="zh-TW" altLang="en-US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659154"/>
              </p:ext>
            </p:extLst>
          </p:nvPr>
        </p:nvGraphicFramePr>
        <p:xfrm>
          <a:off x="395536" y="1988840"/>
          <a:ext cx="8229600" cy="4405184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371410017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5867655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86913959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579436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86581271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0975566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5680746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2054662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173720220"/>
                    </a:ext>
                  </a:extLst>
                </a:gridCol>
              </a:tblGrid>
              <a:tr h="4024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1" u="none" strike="noStrike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N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乘法數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加法數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1" u="none" strike="noStrike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N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乘法數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1" u="none" strike="noStrike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N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乘法數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1" u="none" strike="noStrike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N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乘法數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3133333"/>
                  </a:ext>
                </a:extLst>
              </a:tr>
              <a:tr h="4024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11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40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24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28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39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182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2154465"/>
                  </a:ext>
                </a:extLst>
              </a:tr>
              <a:tr h="4024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4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12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8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25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148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40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100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6105380"/>
                  </a:ext>
                </a:extLst>
              </a:tr>
              <a:tr h="4024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12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13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52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26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104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42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124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6199189"/>
                  </a:ext>
                </a:extLst>
              </a:tr>
              <a:tr h="4024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4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16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14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32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27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114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44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160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8484206"/>
                  </a:ext>
                </a:extLst>
              </a:tr>
              <a:tr h="4024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5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10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34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15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40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28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64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45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170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1465209"/>
                  </a:ext>
                </a:extLst>
              </a:tr>
              <a:tr h="4024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6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4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36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16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20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30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80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48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92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239692"/>
                  </a:ext>
                </a:extLst>
              </a:tr>
              <a:tr h="4024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7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16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72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18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32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32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72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52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208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2536400"/>
                  </a:ext>
                </a:extLst>
              </a:tr>
              <a:tr h="4024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8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4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52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20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40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33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142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54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228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2858059"/>
                  </a:ext>
                </a:extLst>
              </a:tr>
              <a:tr h="4024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9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16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72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21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62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35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150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56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156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4369209"/>
                  </a:ext>
                </a:extLst>
              </a:tr>
              <a:tr h="3805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10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20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88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22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80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 dirty="0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36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64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60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160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08145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991B93-EBDB-4C85-ACC1-EE6A8BF3A2E7}" type="slidenum">
              <a:rPr lang="en-US" altLang="zh-TW"/>
              <a:pPr/>
              <a:t>372</a:t>
            </a:fld>
            <a:endParaRPr lang="en-US" altLang="zh-TW"/>
          </a:p>
        </p:txBody>
      </p:sp>
      <p:graphicFrame>
        <p:nvGraphicFramePr>
          <p:cNvPr id="194724" name="Group 1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136263"/>
              </p:ext>
            </p:extLst>
          </p:nvPr>
        </p:nvGraphicFramePr>
        <p:xfrm>
          <a:off x="755576" y="1484784"/>
          <a:ext cx="7366000" cy="4830639"/>
        </p:xfrm>
        <a:graphic>
          <a:graphicData uri="http://schemas.openxmlformats.org/drawingml/2006/table">
            <a:tbl>
              <a:tblPr/>
              <a:tblGrid>
                <a:gridCol w="920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0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0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0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0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0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07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207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91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乘法數</a:t>
                      </a:r>
                      <a:endParaRPr kumimoji="0" lang="zh-TW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乘法數</a:t>
                      </a:r>
                      <a:endParaRPr kumimoji="0" lang="zh-TW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乘法數</a:t>
                      </a:r>
                      <a:endParaRPr kumimoji="0" lang="zh-TW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乘法數</a:t>
                      </a:r>
                      <a:endParaRPr kumimoji="0" lang="zh-TW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1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6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56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9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6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80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92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7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52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60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540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1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6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04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04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468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04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976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20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080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1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6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6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84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08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</a:t>
                      </a: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56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16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020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480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360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1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7</a:t>
                      </a: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00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12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96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24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016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504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300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1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7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64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120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80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40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9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40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512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3180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91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8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60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28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5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60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52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024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560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3100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91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8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80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44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36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56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308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6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72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496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91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8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48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60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6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80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88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160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720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3620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91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8</a:t>
                      </a: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8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364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68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5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80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12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608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784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4412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91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9</a:t>
                      </a: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40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80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6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80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36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412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840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4580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文字版面配置區 1"/>
          <p:cNvSpPr>
            <a:spLocks noGrp="1"/>
          </p:cNvSpPr>
          <p:nvPr>
            <p:ph type="body" sz="half" idx="4294967295"/>
          </p:nvPr>
        </p:nvSpPr>
        <p:spPr>
          <a:xfrm>
            <a:off x="395288" y="1125538"/>
            <a:ext cx="8186737" cy="4945062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如何簡化下面四個運算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US" altLang="zh-TW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Tx/>
              <a:buAutoNum type="arabicParenBoth"/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000" i="1" dirty="0">
                <a:latin typeface="Times New Roman" panose="02020603050405020304" pitchFamily="18" charset="0"/>
                <a:ea typeface="標楷體" pitchFamily="65" charset="-120"/>
                <a:cs typeface="Times New Roman" pitchFamily="18" charset="0"/>
              </a:rPr>
              <a:t>y</a:t>
            </a:r>
            <a:r>
              <a:rPr lang="en-US" altLang="zh-TW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= </a:t>
            </a:r>
            <a:r>
              <a:rPr lang="en-US" altLang="zh-TW" sz="2000" i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ax</a:t>
            </a:r>
            <a:r>
              <a:rPr lang="en-US" altLang="zh-TW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+ 2</a:t>
            </a:r>
            <a:r>
              <a:rPr lang="en-US" altLang="zh-TW" sz="2000" i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ax</a:t>
            </a:r>
            <a:r>
              <a:rPr lang="en-US" altLang="zh-TW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zh-TW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Tx/>
              <a:buAutoNum type="arabicParenBoth"/>
            </a:pPr>
            <a:endParaRPr lang="en-US" altLang="zh-TW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>
              <a:lnSpc>
                <a:spcPct val="200000"/>
              </a:lnSpc>
              <a:spcBef>
                <a:spcPts val="600"/>
              </a:spcBef>
              <a:buFontTx/>
              <a:buAutoNum type="arabicParenBoth"/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</a:p>
          <a:p>
            <a:pPr marL="0" indent="0">
              <a:lnSpc>
                <a:spcPct val="200000"/>
              </a:lnSpc>
              <a:spcBef>
                <a:spcPct val="0"/>
              </a:spcBef>
              <a:buFontTx/>
              <a:buAutoNum type="arabicParenBoth"/>
            </a:pPr>
            <a:endParaRPr lang="en-US" altLang="zh-TW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>
              <a:lnSpc>
                <a:spcPct val="200000"/>
              </a:lnSpc>
              <a:spcBef>
                <a:spcPct val="0"/>
              </a:spcBef>
              <a:buFontTx/>
              <a:buAutoNum type="arabicParenBoth"/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</a:p>
          <a:p>
            <a:pPr marL="0" indent="0">
              <a:lnSpc>
                <a:spcPct val="200000"/>
              </a:lnSpc>
              <a:spcBef>
                <a:spcPct val="0"/>
              </a:spcBef>
              <a:buFontTx/>
              <a:buAutoNum type="arabicParenBoth"/>
            </a:pPr>
            <a:endParaRPr lang="en-US" altLang="zh-TW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>
              <a:lnSpc>
                <a:spcPct val="200000"/>
              </a:lnSpc>
              <a:spcBef>
                <a:spcPct val="0"/>
              </a:spcBef>
              <a:buFontTx/>
              <a:buAutoNum type="arabicParenBoth"/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US" altLang="zh-TW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endParaRPr lang="en-US" altLang="zh-TW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endParaRPr lang="en-US" altLang="zh-TW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030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38445006-8FFC-4513-9E7B-FD857DD27353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346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2624135"/>
              </p:ext>
            </p:extLst>
          </p:nvPr>
        </p:nvGraphicFramePr>
        <p:xfrm>
          <a:off x="903953" y="2495620"/>
          <a:ext cx="199390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7" name="Equation" r:id="rId3" imgW="1993680" imgH="736560" progId="Equation.DSMT4">
                  <p:embed/>
                </p:oleObj>
              </mc:Choice>
              <mc:Fallback>
                <p:oleObj name="Equation" r:id="rId3" imgW="1993680" imgH="7365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3953" y="2495620"/>
                        <a:ext cx="1993900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4904612"/>
              </p:ext>
            </p:extLst>
          </p:nvPr>
        </p:nvGraphicFramePr>
        <p:xfrm>
          <a:off x="887443" y="3829844"/>
          <a:ext cx="1993900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" name="Equation" r:id="rId5" imgW="1993680" imgH="736560" progId="Equation.DSMT4">
                  <p:embed/>
                </p:oleObj>
              </mc:Choice>
              <mc:Fallback>
                <p:oleObj name="Equation" r:id="rId5" imgW="1993680" imgH="7365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7443" y="3829844"/>
                        <a:ext cx="1993900" cy="73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1700396"/>
              </p:ext>
            </p:extLst>
          </p:nvPr>
        </p:nvGraphicFramePr>
        <p:xfrm>
          <a:off x="905129" y="5042729"/>
          <a:ext cx="1993900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9" name="Equation" r:id="rId7" imgW="1993680" imgH="736560" progId="Equation.DSMT4">
                  <p:embed/>
                </p:oleObj>
              </mc:Choice>
              <mc:Fallback>
                <p:oleObj name="Equation" r:id="rId7" imgW="1993680" imgH="7365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5129" y="5042729"/>
                        <a:ext cx="1993900" cy="73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Rectangle 8"/>
          <p:cNvSpPr>
            <a:spLocks noChangeArrowheads="1"/>
          </p:cNvSpPr>
          <p:nvPr/>
        </p:nvSpPr>
        <p:spPr bwMode="auto">
          <a:xfrm>
            <a:off x="395288" y="404813"/>
            <a:ext cx="7777162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sz="2400" b="1">
                <a:solidFill>
                  <a:srgbClr val="3333FF"/>
                </a:solidFill>
                <a:sym typeface="Wingdings 2" pitchFamily="18" charset="2"/>
              </a:rPr>
              <a:t> </a:t>
            </a:r>
            <a:r>
              <a:rPr lang="en-US" altLang="zh-TW" sz="2400" b="1">
                <a:solidFill>
                  <a:srgbClr val="3333FF"/>
                </a:solidFill>
                <a:sym typeface="Wingdings 2" pitchFamily="18" charset="2"/>
              </a:rPr>
              <a:t>9-B  </a:t>
            </a:r>
            <a:r>
              <a:rPr lang="zh-TW" altLang="en-US" sz="2400" b="1">
                <a:solidFill>
                  <a:srgbClr val="3333FF"/>
                </a:solidFill>
              </a:rPr>
              <a:t>對於簡單矩陣快速演算法的設計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991B93-EBDB-4C85-ACC1-EE6A8BF3A2E7}" type="slidenum">
              <a:rPr lang="en-US" altLang="zh-TW"/>
              <a:pPr/>
              <a:t>373</a:t>
            </a:fld>
            <a:endParaRPr lang="en-US" altLang="zh-TW"/>
          </a:p>
        </p:txBody>
      </p:sp>
      <p:graphicFrame>
        <p:nvGraphicFramePr>
          <p:cNvPr id="194724" name="Group 1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261891"/>
              </p:ext>
            </p:extLst>
          </p:nvPr>
        </p:nvGraphicFramePr>
        <p:xfrm>
          <a:off x="827584" y="1628800"/>
          <a:ext cx="7344742" cy="2663826"/>
        </p:xfrm>
        <a:graphic>
          <a:graphicData uri="http://schemas.openxmlformats.org/drawingml/2006/table">
            <a:tbl>
              <a:tblPr/>
              <a:tblGrid>
                <a:gridCol w="792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439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乘法數</a:t>
                      </a:r>
                      <a:endParaRPr kumimoji="0" lang="zh-TW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乘法數</a:t>
                      </a:r>
                      <a:endParaRPr kumimoji="0" lang="zh-TW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乘法數</a:t>
                      </a:r>
                      <a:endParaRPr kumimoji="0" lang="zh-TW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乘法數</a:t>
                      </a:r>
                      <a:endParaRPr kumimoji="0" lang="zh-TW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9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1008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5356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1440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8680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520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6540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4032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9488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9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1024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7436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1680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10420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688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9108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4096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37516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9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152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7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088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2016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2728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880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20060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4368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35828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39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260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7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640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2048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16836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3369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24200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4608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36812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9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1344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8252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2304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15868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3920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9900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5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040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6860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45380" marR="453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39536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2E05AE70-6EFB-4EA6-B2BA-48F0DA179609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374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  <p:sp>
        <p:nvSpPr>
          <p:cNvPr id="34819" name="Text Box 5"/>
          <p:cNvSpPr txBox="1">
            <a:spLocks noChangeArrowheads="1"/>
          </p:cNvSpPr>
          <p:nvPr/>
        </p:nvSpPr>
        <p:spPr bwMode="auto">
          <a:xfrm>
            <a:off x="468313" y="333375"/>
            <a:ext cx="7416800" cy="461963"/>
          </a:xfrm>
          <a:prstGeom prst="rect">
            <a:avLst/>
          </a:prstGeom>
          <a:noFill/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zh-TW" altLang="en-US" sz="2400" b="1">
                <a:solidFill>
                  <a:srgbClr val="3333FF"/>
                </a:solidFill>
              </a:rPr>
              <a:t>附錄十一：</a:t>
            </a:r>
            <a:r>
              <a:rPr lang="zh-TW" altLang="en-US" sz="2400" b="1" dirty="0">
                <a:solidFill>
                  <a:srgbClr val="3333FF"/>
                </a:solidFill>
              </a:rPr>
              <a:t>量測方法的</a:t>
            </a:r>
            <a:r>
              <a:rPr lang="zh-TW" altLang="en-US" sz="2400" b="1" dirty="0">
                <a:solidFill>
                  <a:srgbClr val="FF0000"/>
                </a:solidFill>
              </a:rPr>
              <a:t>精確度</a:t>
            </a:r>
            <a:r>
              <a:rPr lang="zh-TW" altLang="en-US" sz="2400" b="1" dirty="0">
                <a:solidFill>
                  <a:srgbClr val="3333FF"/>
                </a:solidFill>
              </a:rPr>
              <a:t>常用的指標</a:t>
            </a:r>
          </a:p>
        </p:txBody>
      </p:sp>
      <p:sp>
        <p:nvSpPr>
          <p:cNvPr id="13" name="橢圓 12"/>
          <p:cNvSpPr/>
          <p:nvPr/>
        </p:nvSpPr>
        <p:spPr>
          <a:xfrm>
            <a:off x="2627313" y="1557338"/>
            <a:ext cx="2232025" cy="2159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14" name="橢圓 13"/>
          <p:cNvSpPr/>
          <p:nvPr/>
        </p:nvSpPr>
        <p:spPr>
          <a:xfrm>
            <a:off x="3492500" y="1628775"/>
            <a:ext cx="2232025" cy="21605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cxnSp>
        <p:nvCxnSpPr>
          <p:cNvPr id="16" name="直線單箭頭接點 15"/>
          <p:cNvCxnSpPr/>
          <p:nvPr/>
        </p:nvCxnSpPr>
        <p:spPr>
          <a:xfrm>
            <a:off x="2627313" y="1773238"/>
            <a:ext cx="215900" cy="215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23" name="文字方塊 17"/>
          <p:cNvSpPr txBox="1">
            <a:spLocks noChangeArrowheads="1"/>
          </p:cNvSpPr>
          <p:nvPr/>
        </p:nvSpPr>
        <p:spPr bwMode="auto">
          <a:xfrm>
            <a:off x="5219700" y="1341438"/>
            <a:ext cx="1944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zh-TW" altLang="en-US"/>
              <a:t>方法判斷為真</a:t>
            </a:r>
          </a:p>
        </p:txBody>
      </p:sp>
      <p:cxnSp>
        <p:nvCxnSpPr>
          <p:cNvPr id="19" name="直線單箭頭接點 18"/>
          <p:cNvCxnSpPr/>
          <p:nvPr/>
        </p:nvCxnSpPr>
        <p:spPr>
          <a:xfrm flipH="1">
            <a:off x="5435600" y="1700213"/>
            <a:ext cx="215900" cy="2889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25" name="文字方塊 21"/>
          <p:cNvSpPr txBox="1">
            <a:spLocks noChangeArrowheads="1"/>
          </p:cNvSpPr>
          <p:nvPr/>
        </p:nvSpPr>
        <p:spPr bwMode="auto">
          <a:xfrm>
            <a:off x="1547813" y="1412875"/>
            <a:ext cx="19446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zh-TW" altLang="en-US"/>
              <a:t>事實上為真</a:t>
            </a:r>
          </a:p>
        </p:txBody>
      </p:sp>
      <p:sp>
        <p:nvSpPr>
          <p:cNvPr id="34826" name="文字方塊 22"/>
          <p:cNvSpPr txBox="1">
            <a:spLocks noChangeArrowheads="1"/>
          </p:cNvSpPr>
          <p:nvPr/>
        </p:nvSpPr>
        <p:spPr bwMode="auto">
          <a:xfrm>
            <a:off x="3851275" y="2349500"/>
            <a:ext cx="792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TP</a:t>
            </a:r>
            <a:endParaRPr lang="zh-TW" altLang="en-US"/>
          </a:p>
        </p:txBody>
      </p:sp>
      <p:sp>
        <p:nvSpPr>
          <p:cNvPr id="34827" name="文字方塊 23"/>
          <p:cNvSpPr txBox="1">
            <a:spLocks noChangeArrowheads="1"/>
          </p:cNvSpPr>
          <p:nvPr/>
        </p:nvSpPr>
        <p:spPr bwMode="auto">
          <a:xfrm>
            <a:off x="2771775" y="2349500"/>
            <a:ext cx="792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FN</a:t>
            </a:r>
            <a:endParaRPr lang="zh-TW" altLang="en-US"/>
          </a:p>
        </p:txBody>
      </p:sp>
      <p:sp>
        <p:nvSpPr>
          <p:cNvPr id="34828" name="文字方塊 24"/>
          <p:cNvSpPr txBox="1">
            <a:spLocks noChangeArrowheads="1"/>
          </p:cNvSpPr>
          <p:nvPr/>
        </p:nvSpPr>
        <p:spPr bwMode="auto">
          <a:xfrm>
            <a:off x="5076825" y="2349500"/>
            <a:ext cx="790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FP</a:t>
            </a:r>
            <a:endParaRPr lang="zh-TW" altLang="en-US"/>
          </a:p>
        </p:txBody>
      </p:sp>
      <p:sp>
        <p:nvSpPr>
          <p:cNvPr id="34829" name="文字方塊 25"/>
          <p:cNvSpPr txBox="1">
            <a:spLocks noChangeArrowheads="1"/>
          </p:cNvSpPr>
          <p:nvPr/>
        </p:nvSpPr>
        <p:spPr bwMode="auto">
          <a:xfrm>
            <a:off x="1619250" y="2349500"/>
            <a:ext cx="792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TN</a:t>
            </a:r>
            <a:endParaRPr lang="zh-TW" altLang="en-US"/>
          </a:p>
        </p:txBody>
      </p:sp>
      <p:sp>
        <p:nvSpPr>
          <p:cNvPr id="34830" name="文字方塊 26"/>
          <p:cNvSpPr txBox="1">
            <a:spLocks noChangeArrowheads="1"/>
          </p:cNvSpPr>
          <p:nvPr/>
        </p:nvSpPr>
        <p:spPr bwMode="auto">
          <a:xfrm>
            <a:off x="395288" y="4076700"/>
            <a:ext cx="7993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TP (true positive):  </a:t>
            </a:r>
            <a:r>
              <a:rPr lang="zh-TW" altLang="en-US"/>
              <a:t>事實上為真，而且被我們的方法判斷為真的情形</a:t>
            </a:r>
          </a:p>
        </p:txBody>
      </p:sp>
      <p:sp>
        <p:nvSpPr>
          <p:cNvPr id="34831" name="文字方塊 27"/>
          <p:cNvSpPr txBox="1">
            <a:spLocks noChangeArrowheads="1"/>
          </p:cNvSpPr>
          <p:nvPr/>
        </p:nvSpPr>
        <p:spPr bwMode="auto">
          <a:xfrm>
            <a:off x="395288" y="4581525"/>
            <a:ext cx="7705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FN (false negative):  </a:t>
            </a:r>
            <a:r>
              <a:rPr lang="zh-TW" altLang="en-US"/>
              <a:t>事實上為真，卻未我們的方法被判斷為真的情形</a:t>
            </a:r>
          </a:p>
        </p:txBody>
      </p:sp>
      <p:sp>
        <p:nvSpPr>
          <p:cNvPr id="34832" name="文字方塊 28"/>
          <p:cNvSpPr txBox="1">
            <a:spLocks noChangeArrowheads="1"/>
          </p:cNvSpPr>
          <p:nvPr/>
        </p:nvSpPr>
        <p:spPr bwMode="auto">
          <a:xfrm>
            <a:off x="395288" y="5084763"/>
            <a:ext cx="8064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FP (false positive):  </a:t>
            </a:r>
            <a:r>
              <a:rPr lang="zh-TW" altLang="en-US"/>
              <a:t>事實上不為真，卻被我們的方法誤判為真的情形</a:t>
            </a:r>
          </a:p>
        </p:txBody>
      </p:sp>
      <p:sp>
        <p:nvSpPr>
          <p:cNvPr id="34833" name="文字方塊 29"/>
          <p:cNvSpPr txBox="1">
            <a:spLocks noChangeArrowheads="1"/>
          </p:cNvSpPr>
          <p:nvPr/>
        </p:nvSpPr>
        <p:spPr bwMode="auto">
          <a:xfrm>
            <a:off x="395288" y="5589588"/>
            <a:ext cx="84248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TN (true negative):  </a:t>
            </a:r>
            <a:r>
              <a:rPr lang="zh-TW" altLang="en-US"/>
              <a:t>事實上不為真，而且被我們的方法判斷成不為真的情形</a:t>
            </a:r>
          </a:p>
        </p:txBody>
      </p:sp>
    </p:spTree>
    <p:extLst>
      <p:ext uri="{BB962C8B-B14F-4D97-AF65-F5344CB8AC3E}">
        <p14:creationId xmlns:p14="http://schemas.microsoft.com/office/powerpoint/2010/main" val="19893844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533A04EB-E49C-468E-9219-DA66A18FEF23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375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  <p:graphicFrame>
        <p:nvGraphicFramePr>
          <p:cNvPr id="35843" name="Object 7"/>
          <p:cNvGraphicFramePr>
            <a:graphicFrameLocks noChangeAspect="1"/>
          </p:cNvGraphicFramePr>
          <p:nvPr>
            <p:extLst/>
          </p:nvPr>
        </p:nvGraphicFramePr>
        <p:xfrm>
          <a:off x="767184" y="372360"/>
          <a:ext cx="297656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6" name="Equation" r:id="rId3" imgW="2971800" imgH="660240" progId="Equation.DSMT4">
                  <p:embed/>
                </p:oleObj>
              </mc:Choice>
              <mc:Fallback>
                <p:oleObj name="Equation" r:id="rId3" imgW="2971800" imgH="660240" progId="Equation.DSMT4">
                  <p:embed/>
                  <p:pic>
                    <p:nvPicPr>
                      <p:cNvPr id="3584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184" y="372360"/>
                        <a:ext cx="2976563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4" name="Object 7"/>
          <p:cNvGraphicFramePr>
            <a:graphicFrameLocks noChangeAspect="1"/>
          </p:cNvGraphicFramePr>
          <p:nvPr>
            <p:extLst/>
          </p:nvPr>
        </p:nvGraphicFramePr>
        <p:xfrm>
          <a:off x="774367" y="1219213"/>
          <a:ext cx="1971675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7" name="Equation" r:id="rId5" imgW="1968500" imgH="673100" progId="Equation.DSMT4">
                  <p:embed/>
                </p:oleObj>
              </mc:Choice>
              <mc:Fallback>
                <p:oleObj name="Equation" r:id="rId5" imgW="1968500" imgH="673100" progId="Equation.DSMT4">
                  <p:embed/>
                  <p:pic>
                    <p:nvPicPr>
                      <p:cNvPr id="35844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367" y="1219213"/>
                        <a:ext cx="1971675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5" name="Object 7"/>
          <p:cNvGraphicFramePr>
            <a:graphicFrameLocks noChangeAspect="1"/>
          </p:cNvGraphicFramePr>
          <p:nvPr>
            <p:extLst/>
          </p:nvPr>
        </p:nvGraphicFramePr>
        <p:xfrm>
          <a:off x="774367" y="2083310"/>
          <a:ext cx="2454275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8" name="Equation" r:id="rId7" imgW="2451100" imgH="673100" progId="Equation.DSMT4">
                  <p:embed/>
                </p:oleObj>
              </mc:Choice>
              <mc:Fallback>
                <p:oleObj name="Equation" r:id="rId7" imgW="2451100" imgH="673100" progId="Equation.DSMT4">
                  <p:embed/>
                  <p:pic>
                    <p:nvPicPr>
                      <p:cNvPr id="3584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367" y="2083310"/>
                        <a:ext cx="2454275" cy="668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6" name="Object 7"/>
          <p:cNvGraphicFramePr>
            <a:graphicFrameLocks noChangeAspect="1"/>
          </p:cNvGraphicFramePr>
          <p:nvPr>
            <p:extLst/>
          </p:nvPr>
        </p:nvGraphicFramePr>
        <p:xfrm>
          <a:off x="4325144" y="2081533"/>
          <a:ext cx="3382963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9" name="Equation" r:id="rId9" imgW="3378200" imgH="673100" progId="Equation.DSMT4">
                  <p:embed/>
                </p:oleObj>
              </mc:Choice>
              <mc:Fallback>
                <p:oleObj name="Equation" r:id="rId9" imgW="3378200" imgH="673100" progId="Equation.DSMT4">
                  <p:embed/>
                  <p:pic>
                    <p:nvPicPr>
                      <p:cNvPr id="35846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5144" y="2081533"/>
                        <a:ext cx="3382963" cy="66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7" name="文字方塊 30"/>
          <p:cNvSpPr txBox="1">
            <a:spLocks noChangeArrowheads="1"/>
          </p:cNvSpPr>
          <p:nvPr/>
        </p:nvSpPr>
        <p:spPr bwMode="auto">
          <a:xfrm>
            <a:off x="694198" y="3848321"/>
            <a:ext cx="4103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zh-TW" altLang="en-US"/>
              <a:t>寧可錯抓一百，也不可放過一個</a:t>
            </a:r>
          </a:p>
        </p:txBody>
      </p:sp>
      <p:cxnSp>
        <p:nvCxnSpPr>
          <p:cNvPr id="33" name="直線單箭頭接點 32"/>
          <p:cNvCxnSpPr/>
          <p:nvPr/>
        </p:nvCxnSpPr>
        <p:spPr>
          <a:xfrm>
            <a:off x="1125998" y="4569046"/>
            <a:ext cx="863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49" name="文字方塊 33"/>
          <p:cNvSpPr txBox="1">
            <a:spLocks noChangeArrowheads="1"/>
          </p:cNvSpPr>
          <p:nvPr/>
        </p:nvSpPr>
        <p:spPr bwMode="auto">
          <a:xfrm>
            <a:off x="2205498" y="4353146"/>
            <a:ext cx="4105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recall </a:t>
            </a:r>
            <a:r>
              <a:rPr lang="zh-TW" altLang="en-US"/>
              <a:t>高，但 </a:t>
            </a:r>
            <a:r>
              <a:rPr lang="en-US" altLang="zh-TW"/>
              <a:t>precision </a:t>
            </a:r>
            <a:r>
              <a:rPr lang="zh-TW" altLang="en-US"/>
              <a:t>低</a:t>
            </a:r>
          </a:p>
        </p:txBody>
      </p:sp>
      <p:sp>
        <p:nvSpPr>
          <p:cNvPr id="35850" name="文字方塊 35"/>
          <p:cNvSpPr txBox="1">
            <a:spLocks noChangeArrowheads="1"/>
          </p:cNvSpPr>
          <p:nvPr/>
        </p:nvSpPr>
        <p:spPr bwMode="auto">
          <a:xfrm>
            <a:off x="765636" y="5072284"/>
            <a:ext cx="41036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zh-TW" altLang="en-US"/>
              <a:t>寧可錯放一百，也不可冤枉一個</a:t>
            </a:r>
          </a:p>
        </p:txBody>
      </p:sp>
      <p:cxnSp>
        <p:nvCxnSpPr>
          <p:cNvPr id="37" name="直線單箭頭接點 36"/>
          <p:cNvCxnSpPr/>
          <p:nvPr/>
        </p:nvCxnSpPr>
        <p:spPr>
          <a:xfrm>
            <a:off x="1125998" y="5793009"/>
            <a:ext cx="86518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52" name="文字方塊 37"/>
          <p:cNvSpPr txBox="1">
            <a:spLocks noChangeArrowheads="1"/>
          </p:cNvSpPr>
          <p:nvPr/>
        </p:nvSpPr>
        <p:spPr bwMode="auto">
          <a:xfrm>
            <a:off x="2207086" y="5577109"/>
            <a:ext cx="41036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precision </a:t>
            </a:r>
            <a:r>
              <a:rPr lang="zh-TW" altLang="en-US"/>
              <a:t>高，但 </a:t>
            </a:r>
            <a:r>
              <a:rPr lang="en-US" altLang="zh-TW"/>
              <a:t>recall </a:t>
            </a:r>
            <a:r>
              <a:rPr lang="zh-TW" altLang="en-US"/>
              <a:t>低</a:t>
            </a:r>
          </a:p>
        </p:txBody>
      </p:sp>
      <p:sp>
        <p:nvSpPr>
          <p:cNvPr id="35853" name="文字方塊 38"/>
          <p:cNvSpPr txBox="1">
            <a:spLocks noChangeArrowheads="1"/>
          </p:cNvSpPr>
          <p:nvPr/>
        </p:nvSpPr>
        <p:spPr bwMode="auto">
          <a:xfrm>
            <a:off x="724694" y="2933104"/>
            <a:ext cx="77057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zh-TW" altLang="en-US" dirty="0"/>
              <a:t>以抓犯人為例，</a:t>
            </a:r>
            <a:r>
              <a:rPr lang="en-US" altLang="zh-TW" dirty="0"/>
              <a:t>TP </a:t>
            </a:r>
            <a:r>
              <a:rPr lang="zh-TW" altLang="en-US" dirty="0"/>
              <a:t>是有罪而且被抓到的情形，</a:t>
            </a:r>
            <a:r>
              <a:rPr lang="en-US" altLang="zh-TW" dirty="0"/>
              <a:t>FP</a:t>
            </a:r>
            <a:r>
              <a:rPr lang="zh-TW" altLang="en-US" dirty="0"/>
              <a:t>是無罪但被誤抓的情形，</a:t>
            </a:r>
            <a:r>
              <a:rPr lang="en-US" altLang="zh-TW" dirty="0"/>
              <a:t>FN </a:t>
            </a:r>
            <a:r>
              <a:rPr lang="zh-TW" altLang="en-US" dirty="0"/>
              <a:t>是有罪但沒被抓到的情形，</a:t>
            </a:r>
            <a:r>
              <a:rPr lang="en-US" altLang="zh-TW" dirty="0"/>
              <a:t>TN </a:t>
            </a:r>
            <a:r>
              <a:rPr lang="zh-TW" altLang="en-US" dirty="0"/>
              <a:t>是無罪且未被誤逮的情形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3786753" y="465108"/>
            <a:ext cx="35187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(positive prediction rate)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537652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6BF350C4-B407-49D1-BA79-0EE336AB7FDB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376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  <p:sp>
        <p:nvSpPr>
          <p:cNvPr id="36867" name="矩形 12"/>
          <p:cNvSpPr>
            <a:spLocks noChangeArrowheads="1"/>
          </p:cNvSpPr>
          <p:nvPr/>
        </p:nvSpPr>
        <p:spPr bwMode="auto">
          <a:xfrm>
            <a:off x="827088" y="3068638"/>
            <a:ext cx="1152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 F-score</a:t>
            </a:r>
            <a:endParaRPr lang="zh-TW" altLang="en-US"/>
          </a:p>
        </p:txBody>
      </p:sp>
      <p:graphicFrame>
        <p:nvGraphicFramePr>
          <p:cNvPr id="36868" name="Object 7"/>
          <p:cNvGraphicFramePr>
            <a:graphicFrameLocks noChangeAspect="1"/>
          </p:cNvGraphicFramePr>
          <p:nvPr/>
        </p:nvGraphicFramePr>
        <p:xfrm>
          <a:off x="2700338" y="2997200"/>
          <a:ext cx="2236787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0" name="Equation" r:id="rId3" imgW="2235200" imgH="723900" progId="Equation.DSMT4">
                  <p:embed/>
                </p:oleObj>
              </mc:Choice>
              <mc:Fallback>
                <p:oleObj name="Equation" r:id="rId3" imgW="2235200" imgH="723900" progId="Equation.DSMT4">
                  <p:embed/>
                  <p:pic>
                    <p:nvPicPr>
                      <p:cNvPr id="3686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2997200"/>
                        <a:ext cx="2236787" cy="71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9" name="Object 7"/>
          <p:cNvGraphicFramePr>
            <a:graphicFrameLocks noChangeAspect="1"/>
          </p:cNvGraphicFramePr>
          <p:nvPr/>
        </p:nvGraphicFramePr>
        <p:xfrm>
          <a:off x="4211638" y="4221163"/>
          <a:ext cx="2887662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1" name="Equation" r:id="rId5" imgW="2882900" imgH="762000" progId="Equation.DSMT4">
                  <p:embed/>
                </p:oleObj>
              </mc:Choice>
              <mc:Fallback>
                <p:oleObj name="Equation" r:id="rId5" imgW="2882900" imgH="762000" progId="Equation.DSMT4">
                  <p:embed/>
                  <p:pic>
                    <p:nvPicPr>
                      <p:cNvPr id="3686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4221163"/>
                        <a:ext cx="2887662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0" name="矩形 15"/>
          <p:cNvSpPr>
            <a:spLocks noChangeArrowheads="1"/>
          </p:cNvSpPr>
          <p:nvPr/>
        </p:nvSpPr>
        <p:spPr bwMode="auto">
          <a:xfrm>
            <a:off x="827088" y="4365625"/>
            <a:ext cx="46815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 General form of the F-score</a:t>
            </a:r>
            <a:endParaRPr lang="zh-TW" altLang="en-US"/>
          </a:p>
        </p:txBody>
      </p:sp>
      <p:sp>
        <p:nvSpPr>
          <p:cNvPr id="36871" name="矩形 16"/>
          <p:cNvSpPr>
            <a:spLocks noChangeArrowheads="1"/>
          </p:cNvSpPr>
          <p:nvPr/>
        </p:nvSpPr>
        <p:spPr bwMode="auto">
          <a:xfrm>
            <a:off x="827088" y="836613"/>
            <a:ext cx="17287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 Accuracy</a:t>
            </a:r>
            <a:endParaRPr lang="zh-TW" altLang="en-US"/>
          </a:p>
        </p:txBody>
      </p:sp>
      <p:graphicFrame>
        <p:nvGraphicFramePr>
          <p:cNvPr id="36872" name="Object 7"/>
          <p:cNvGraphicFramePr>
            <a:graphicFrameLocks noChangeAspect="1"/>
          </p:cNvGraphicFramePr>
          <p:nvPr/>
        </p:nvGraphicFramePr>
        <p:xfrm>
          <a:off x="2484438" y="692150"/>
          <a:ext cx="2251075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2" name="Equation" r:id="rId7" imgW="2247900" imgH="673100" progId="Equation.DSMT4">
                  <p:embed/>
                </p:oleObj>
              </mc:Choice>
              <mc:Fallback>
                <p:oleObj name="Equation" r:id="rId7" imgW="2247900" imgH="673100" progId="Equation.DSMT4">
                  <p:embed/>
                  <p:pic>
                    <p:nvPicPr>
                      <p:cNvPr id="3687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692150"/>
                        <a:ext cx="2251075" cy="668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3" name="矩形 18"/>
          <p:cNvSpPr>
            <a:spLocks noChangeArrowheads="1"/>
          </p:cNvSpPr>
          <p:nvPr/>
        </p:nvSpPr>
        <p:spPr bwMode="auto">
          <a:xfrm>
            <a:off x="755650" y="1844675"/>
            <a:ext cx="23034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/>
              <a:t> Detection error rate</a:t>
            </a:r>
            <a:endParaRPr lang="zh-TW" altLang="en-US"/>
          </a:p>
        </p:txBody>
      </p:sp>
      <p:graphicFrame>
        <p:nvGraphicFramePr>
          <p:cNvPr id="36874" name="Object 7"/>
          <p:cNvGraphicFramePr>
            <a:graphicFrameLocks noChangeAspect="1"/>
          </p:cNvGraphicFramePr>
          <p:nvPr/>
        </p:nvGraphicFramePr>
        <p:xfrm>
          <a:off x="3203575" y="1700213"/>
          <a:ext cx="1068388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3" name="Equation" r:id="rId9" imgW="1066337" imgH="672808" progId="Equation.DSMT4">
                  <p:embed/>
                </p:oleObj>
              </mc:Choice>
              <mc:Fallback>
                <p:oleObj name="Equation" r:id="rId9" imgW="1066337" imgH="672808" progId="Equation.DSMT4">
                  <p:embed/>
                  <p:pic>
                    <p:nvPicPr>
                      <p:cNvPr id="36874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1700213"/>
                        <a:ext cx="1068388" cy="668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9483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07312"/>
              </p:ext>
            </p:extLst>
          </p:nvPr>
        </p:nvGraphicFramePr>
        <p:xfrm>
          <a:off x="898525" y="1102519"/>
          <a:ext cx="5600700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1" name="Equation" r:id="rId3" imgW="5600520" imgH="736560" progId="Equation.DSMT4">
                  <p:embed/>
                </p:oleObj>
              </mc:Choice>
              <mc:Fallback>
                <p:oleObj name="Equation" r:id="rId3" imgW="5600520" imgH="7365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8525" y="1102519"/>
                        <a:ext cx="5600700" cy="731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73741"/>
              </p:ext>
            </p:extLst>
          </p:nvPr>
        </p:nvGraphicFramePr>
        <p:xfrm>
          <a:off x="898525" y="1987550"/>
          <a:ext cx="1968500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" name="Equation" r:id="rId5" imgW="1968480" imgH="736560" progId="Equation.DSMT4">
                  <p:embed/>
                </p:oleObj>
              </mc:Choice>
              <mc:Fallback>
                <p:oleObj name="Equation" r:id="rId5" imgW="1968480" imgH="7365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8525" y="1987550"/>
                        <a:ext cx="1968500" cy="73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8453243"/>
              </p:ext>
            </p:extLst>
          </p:nvPr>
        </p:nvGraphicFramePr>
        <p:xfrm>
          <a:off x="4349750" y="1954213"/>
          <a:ext cx="2654300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3" name="Equation" r:id="rId7" imgW="2654280" imgH="736560" progId="Equation.DSMT4">
                  <p:embed/>
                </p:oleObj>
              </mc:Choice>
              <mc:Fallback>
                <p:oleObj name="Equation" r:id="rId7" imgW="2654280" imgH="7365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9750" y="1954213"/>
                        <a:ext cx="2654300" cy="731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827088" y="2995613"/>
            <a:ext cx="6121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 dirty="0"/>
              <a:t>(</a:t>
            </a:r>
            <a:r>
              <a:rPr lang="en-US" altLang="zh-TW" dirty="0" err="1"/>
              <a:t>i</a:t>
            </a:r>
            <a:r>
              <a:rPr lang="en-US" altLang="zh-TW" dirty="0"/>
              <a:t>)  </a:t>
            </a:r>
            <a:r>
              <a:rPr lang="en-US" altLang="zh-TW" i="1" dirty="0"/>
              <a:t>z</a:t>
            </a:r>
            <a:r>
              <a:rPr lang="en-US" altLang="zh-TW" baseline="-25000" dirty="0"/>
              <a:t>1</a:t>
            </a:r>
            <a:r>
              <a:rPr lang="en-US" altLang="zh-TW" dirty="0"/>
              <a:t> = </a:t>
            </a:r>
            <a:r>
              <a:rPr lang="en-US" altLang="zh-TW" i="1" dirty="0"/>
              <a:t>a</a:t>
            </a:r>
            <a:r>
              <a:rPr lang="en-US" altLang="zh-TW" dirty="0"/>
              <a:t>[</a:t>
            </a:r>
            <a:r>
              <a:rPr lang="en-US" altLang="zh-TW" i="1" dirty="0"/>
              <a:t>x</a:t>
            </a:r>
            <a:r>
              <a:rPr lang="en-US" altLang="zh-TW" baseline="-25000" dirty="0"/>
              <a:t>1</a:t>
            </a:r>
            <a:r>
              <a:rPr lang="en-US" altLang="zh-TW" dirty="0"/>
              <a:t> + </a:t>
            </a:r>
            <a:r>
              <a:rPr lang="en-US" altLang="zh-TW" i="1" dirty="0"/>
              <a:t>x</a:t>
            </a:r>
            <a:r>
              <a:rPr lang="en-US" altLang="zh-TW" baseline="-25000" dirty="0"/>
              <a:t>2</a:t>
            </a:r>
            <a:r>
              <a:rPr lang="en-US" altLang="zh-TW" dirty="0"/>
              <a:t>],    </a:t>
            </a:r>
            <a:r>
              <a:rPr lang="en-US" altLang="zh-TW" i="1" dirty="0"/>
              <a:t>z</a:t>
            </a:r>
            <a:r>
              <a:rPr lang="en-US" altLang="zh-TW" baseline="-25000" dirty="0"/>
              <a:t>2</a:t>
            </a:r>
            <a:r>
              <a:rPr lang="en-US" altLang="zh-TW" dirty="0"/>
              <a:t> = </a:t>
            </a:r>
            <a:r>
              <a:rPr lang="en-US" altLang="zh-TW" i="1" dirty="0"/>
              <a:t>z</a:t>
            </a:r>
            <a:r>
              <a:rPr lang="en-US" altLang="zh-TW" baseline="-25000" dirty="0"/>
              <a:t>1</a:t>
            </a:r>
            <a:r>
              <a:rPr lang="en-US" altLang="zh-TW" dirty="0"/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dirty="0"/>
              <a:t>(ii)  </a:t>
            </a:r>
            <a:r>
              <a:rPr lang="en-US" altLang="zh-TW" i="1" dirty="0"/>
              <a:t>z</a:t>
            </a:r>
            <a:r>
              <a:rPr lang="en-US" altLang="zh-TW" baseline="-25000" dirty="0"/>
              <a:t>3</a:t>
            </a:r>
            <a:r>
              <a:rPr lang="en-US" altLang="zh-TW" dirty="0"/>
              <a:t> = (</a:t>
            </a:r>
            <a:r>
              <a:rPr lang="en-US" altLang="zh-TW" i="1" dirty="0"/>
              <a:t>b</a:t>
            </a:r>
            <a:r>
              <a:rPr lang="en-US" altLang="zh-TW" dirty="0">
                <a:cs typeface="Times New Roman" pitchFamily="18" charset="0"/>
              </a:rPr>
              <a:t>−</a:t>
            </a:r>
            <a:r>
              <a:rPr lang="en-US" altLang="zh-TW" i="1" dirty="0">
                <a:cs typeface="Times New Roman" pitchFamily="18" charset="0"/>
              </a:rPr>
              <a:t>a</a:t>
            </a:r>
            <a:r>
              <a:rPr lang="en-US" altLang="zh-TW" dirty="0">
                <a:cs typeface="Times New Roman" pitchFamily="18" charset="0"/>
              </a:rPr>
              <a:t>)</a:t>
            </a:r>
            <a:r>
              <a:rPr lang="en-US" altLang="zh-TW" i="1" dirty="0">
                <a:cs typeface="Times New Roman" pitchFamily="18" charset="0"/>
              </a:rPr>
              <a:t>x</a:t>
            </a:r>
            <a:r>
              <a:rPr lang="en-US" altLang="zh-TW" baseline="-25000" dirty="0"/>
              <a:t>2</a:t>
            </a:r>
            <a:r>
              <a:rPr lang="en-US" altLang="zh-TW" dirty="0">
                <a:cs typeface="Times New Roman" pitchFamily="18" charset="0"/>
              </a:rPr>
              <a:t>,           </a:t>
            </a:r>
            <a:r>
              <a:rPr lang="en-US" altLang="zh-TW" i="1" dirty="0"/>
              <a:t>z</a:t>
            </a:r>
            <a:r>
              <a:rPr lang="en-US" altLang="zh-TW" baseline="-25000" dirty="0"/>
              <a:t>4</a:t>
            </a:r>
            <a:r>
              <a:rPr lang="en-US" altLang="zh-TW" dirty="0"/>
              <a:t> = (</a:t>
            </a:r>
            <a:r>
              <a:rPr lang="en-US" altLang="zh-TW" i="1" dirty="0"/>
              <a:t>c</a:t>
            </a:r>
            <a:r>
              <a:rPr lang="en-US" altLang="zh-TW" dirty="0"/>
              <a:t>−</a:t>
            </a:r>
            <a:r>
              <a:rPr lang="en-US" altLang="zh-TW" i="1" dirty="0"/>
              <a:t>a</a:t>
            </a:r>
            <a:r>
              <a:rPr lang="en-US" altLang="zh-TW" dirty="0"/>
              <a:t>)</a:t>
            </a:r>
            <a:r>
              <a:rPr lang="en-US" altLang="zh-TW" i="1" dirty="0"/>
              <a:t>x</a:t>
            </a:r>
            <a:r>
              <a:rPr lang="en-US" altLang="zh-TW" baseline="-25000" dirty="0"/>
              <a:t>1</a:t>
            </a:r>
            <a:endParaRPr lang="en-US" altLang="zh-TW" dirty="0"/>
          </a:p>
          <a:p>
            <a:pPr eaLnBrk="1" hangingPunct="1">
              <a:spcBef>
                <a:spcPct val="50000"/>
              </a:spcBef>
            </a:pPr>
            <a:r>
              <a:rPr lang="en-US" altLang="zh-TW" dirty="0"/>
              <a:t>(iii) </a:t>
            </a:r>
            <a:r>
              <a:rPr lang="en-US" altLang="zh-TW" i="1" dirty="0"/>
              <a:t>y</a:t>
            </a:r>
            <a:r>
              <a:rPr lang="en-US" altLang="zh-TW" baseline="-25000" dirty="0"/>
              <a:t>1</a:t>
            </a:r>
            <a:r>
              <a:rPr lang="en-US" altLang="zh-TW" dirty="0"/>
              <a:t> = </a:t>
            </a:r>
            <a:r>
              <a:rPr lang="en-US" altLang="zh-TW" i="1" dirty="0"/>
              <a:t>z</a:t>
            </a:r>
            <a:r>
              <a:rPr lang="en-US" altLang="zh-TW" baseline="-25000" dirty="0"/>
              <a:t>1</a:t>
            </a:r>
            <a:r>
              <a:rPr lang="en-US" altLang="zh-TW" dirty="0"/>
              <a:t> + </a:t>
            </a:r>
            <a:r>
              <a:rPr lang="en-US" altLang="zh-TW" i="1" dirty="0"/>
              <a:t>z</a:t>
            </a:r>
            <a:r>
              <a:rPr lang="en-US" altLang="zh-TW" baseline="-25000" dirty="0"/>
              <a:t>3</a:t>
            </a:r>
            <a:r>
              <a:rPr lang="en-US" altLang="zh-TW" dirty="0"/>
              <a:t>,              </a:t>
            </a:r>
            <a:r>
              <a:rPr lang="en-US" altLang="zh-TW" i="1" dirty="0"/>
              <a:t>y</a:t>
            </a:r>
            <a:r>
              <a:rPr lang="en-US" altLang="zh-TW" baseline="-25000" dirty="0"/>
              <a:t>2</a:t>
            </a:r>
            <a:r>
              <a:rPr lang="en-US" altLang="zh-TW" dirty="0"/>
              <a:t> = </a:t>
            </a:r>
            <a:r>
              <a:rPr lang="en-US" altLang="zh-TW" i="1" dirty="0"/>
              <a:t>z</a:t>
            </a:r>
            <a:r>
              <a:rPr lang="en-US" altLang="zh-TW" baseline="-25000" dirty="0"/>
              <a:t>2</a:t>
            </a:r>
            <a:r>
              <a:rPr lang="en-US" altLang="zh-TW" dirty="0"/>
              <a:t> + </a:t>
            </a:r>
            <a:r>
              <a:rPr lang="en-US" altLang="zh-TW" i="1" dirty="0"/>
              <a:t>z</a:t>
            </a:r>
            <a:r>
              <a:rPr lang="en-US" altLang="zh-TW" baseline="-25000" dirty="0"/>
              <a:t>4</a:t>
            </a:r>
            <a:r>
              <a:rPr lang="en-US" altLang="zh-TW" dirty="0"/>
              <a:t> </a:t>
            </a:r>
          </a:p>
        </p:txBody>
      </p:sp>
      <p:sp>
        <p:nvSpPr>
          <p:cNvPr id="2054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F8522F66-387E-418B-8062-5E7B518559B4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347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  <p:sp>
        <p:nvSpPr>
          <p:cNvPr id="2055" name="矩形 6"/>
          <p:cNvSpPr>
            <a:spLocks noChangeArrowheads="1"/>
          </p:cNvSpPr>
          <p:nvPr/>
        </p:nvSpPr>
        <p:spPr bwMode="auto">
          <a:xfrm>
            <a:off x="684213" y="549275"/>
            <a:ext cx="546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/>
              <a:t>(4) </a:t>
            </a:r>
            <a:endParaRPr lang="zh-TW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投影片編號版面配置區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B8F379-A296-49D3-86C6-EAFA4D1A336D}" type="slidenum">
              <a:rPr lang="en-US" altLang="zh-TW"/>
              <a:pPr/>
              <a:t>348</a:t>
            </a:fld>
            <a:endParaRPr lang="en-US" altLang="zh-TW"/>
          </a:p>
        </p:txBody>
      </p:sp>
      <p:sp>
        <p:nvSpPr>
          <p:cNvPr id="24579" name="矩形 2"/>
          <p:cNvSpPr>
            <a:spLocks noChangeArrowheads="1"/>
          </p:cNvSpPr>
          <p:nvPr/>
        </p:nvSpPr>
        <p:spPr bwMode="auto">
          <a:xfrm>
            <a:off x="395288" y="1268413"/>
            <a:ext cx="84248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zh-TW" altLang="en-US">
                <a:cs typeface="Times New Roman" pitchFamily="18" charset="0"/>
              </a:rPr>
              <a:t>問題思考：如何對</a:t>
            </a:r>
            <a:r>
              <a:rPr lang="en-US" altLang="zh-TW">
                <a:cs typeface="Times New Roman" pitchFamily="18" charset="0"/>
              </a:rPr>
              <a:t> complex number multiplication </a:t>
            </a:r>
            <a:r>
              <a:rPr lang="zh-TW" altLang="en-US">
                <a:cs typeface="Times New Roman" pitchFamily="18" charset="0"/>
              </a:rPr>
              <a:t>來做 </a:t>
            </a:r>
            <a:r>
              <a:rPr lang="en-US" altLang="zh-TW">
                <a:cs typeface="Times New Roman" pitchFamily="18" charset="0"/>
              </a:rPr>
              <a:t>implementation</a:t>
            </a:r>
            <a:r>
              <a:rPr lang="zh-TW" altLang="en-US">
                <a:cs typeface="Times New Roman" pitchFamily="18" charset="0"/>
              </a:rPr>
              <a:t>？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2"/>
          <p:cNvSpPr txBox="1">
            <a:spLocks noChangeArrowheads="1"/>
          </p:cNvSpPr>
          <p:nvPr/>
        </p:nvSpPr>
        <p:spPr bwMode="auto">
          <a:xfrm>
            <a:off x="250825" y="333375"/>
            <a:ext cx="7921625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TW" altLang="en-US" sz="2400" b="1" dirty="0">
                <a:solidFill>
                  <a:srgbClr val="3333FF"/>
                </a:solidFill>
                <a:sym typeface="Wingdings 2" pitchFamily="18" charset="2"/>
              </a:rPr>
              <a:t> </a:t>
            </a:r>
            <a:r>
              <a:rPr lang="en-US" altLang="zh-TW" sz="2400" b="1" dirty="0">
                <a:solidFill>
                  <a:srgbClr val="3333FF"/>
                </a:solidFill>
                <a:sym typeface="Wingdings 2" pitchFamily="18" charset="2"/>
              </a:rPr>
              <a:t>9-C  </a:t>
            </a:r>
            <a:r>
              <a:rPr lang="en-US" altLang="zh-TW" sz="2400" b="1" dirty="0">
                <a:solidFill>
                  <a:srgbClr val="3333FF"/>
                </a:solidFill>
              </a:rPr>
              <a:t>General Way for </a:t>
            </a:r>
            <a:r>
              <a:rPr lang="en-US" altLang="zh-TW" sz="2400" b="1">
                <a:solidFill>
                  <a:srgbClr val="3333FF"/>
                </a:solidFill>
              </a:rPr>
              <a:t>Simplifying Calculation</a:t>
            </a:r>
            <a:endParaRPr lang="zh-TW" altLang="en-US" sz="2400" b="1" dirty="0">
              <a:solidFill>
                <a:srgbClr val="3333FF"/>
              </a:solidFill>
            </a:endParaRPr>
          </a:p>
        </p:txBody>
      </p:sp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323850" y="1052513"/>
            <a:ext cx="7634288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TW" altLang="en-US"/>
              <a:t>假設一個 </a:t>
            </a:r>
            <a:r>
              <a:rPr lang="en-US" altLang="zh-TW" i="1"/>
              <a:t>M</a:t>
            </a:r>
            <a:r>
              <a:rPr lang="en-US" altLang="zh-TW">
                <a:sym typeface="Symbol" pitchFamily="18" charset="2"/>
              </a:rPr>
              <a:t></a:t>
            </a:r>
            <a:r>
              <a:rPr lang="en-US" altLang="zh-TW" i="1">
                <a:sym typeface="Symbol" pitchFamily="18" charset="2"/>
              </a:rPr>
              <a:t>N</a:t>
            </a:r>
            <a:r>
              <a:rPr lang="en-US" altLang="zh-TW"/>
              <a:t> sub-rectangular matrix </a:t>
            </a:r>
            <a:r>
              <a:rPr lang="en-US" altLang="zh-TW" b="1"/>
              <a:t>S</a:t>
            </a:r>
            <a:r>
              <a:rPr lang="en-US" altLang="zh-TW"/>
              <a:t> </a:t>
            </a:r>
            <a:r>
              <a:rPr lang="zh-TW" altLang="en-US"/>
              <a:t>可分解為 </a:t>
            </a:r>
            <a:r>
              <a:rPr lang="en-US" altLang="zh-TW"/>
              <a:t>column vector </a:t>
            </a:r>
            <a:r>
              <a:rPr lang="zh-TW" altLang="en-US"/>
              <a:t>及 </a:t>
            </a:r>
            <a:r>
              <a:rPr lang="en-US" altLang="zh-TW"/>
              <a:t>row vector </a:t>
            </a:r>
            <a:r>
              <a:rPr lang="zh-TW" altLang="en-US"/>
              <a:t>相乘</a:t>
            </a:r>
          </a:p>
          <a:p>
            <a:pPr eaLnBrk="1" hangingPunct="1">
              <a:spcBef>
                <a:spcPct val="50000"/>
              </a:spcBef>
            </a:pPr>
            <a:r>
              <a:rPr lang="zh-TW" altLang="en-US"/>
              <a:t>           </a:t>
            </a:r>
            <a:endParaRPr lang="en-US" altLang="zh-TW"/>
          </a:p>
        </p:txBody>
      </p:sp>
      <p:graphicFrame>
        <p:nvGraphicFramePr>
          <p:cNvPr id="3074" name="Object 1"/>
          <p:cNvGraphicFramePr>
            <a:graphicFrameLocks noChangeAspect="1"/>
          </p:cNvGraphicFramePr>
          <p:nvPr/>
        </p:nvGraphicFramePr>
        <p:xfrm>
          <a:off x="1547813" y="1916113"/>
          <a:ext cx="2746375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8" name="Equation" r:id="rId3" imgW="2743200" imgH="1498600" progId="Equation.DSMT4">
                  <p:embed/>
                </p:oleObj>
              </mc:Choice>
              <mc:Fallback>
                <p:oleObj name="Equation" r:id="rId3" imgW="2743200" imgH="149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1916113"/>
                        <a:ext cx="2746375" cy="149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468313" y="3716338"/>
            <a:ext cx="7561262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TW" altLang="en-US"/>
              <a:t>若 </a:t>
            </a:r>
            <a:r>
              <a:rPr lang="en-US" altLang="zh-TW"/>
              <a:t>[</a:t>
            </a:r>
            <a:r>
              <a:rPr lang="en-US" altLang="zh-TW" i="1"/>
              <a:t>a</a:t>
            </a:r>
            <a:r>
              <a:rPr lang="en-US" altLang="zh-TW" baseline="-25000"/>
              <a:t>1</a:t>
            </a:r>
            <a:r>
              <a:rPr lang="en-US" altLang="zh-TW"/>
              <a:t>, </a:t>
            </a:r>
            <a:r>
              <a:rPr lang="en-US" altLang="zh-TW" i="1"/>
              <a:t>a</a:t>
            </a:r>
            <a:r>
              <a:rPr lang="en-US" altLang="zh-TW" baseline="-25000"/>
              <a:t>2</a:t>
            </a:r>
            <a:r>
              <a:rPr lang="en-US" altLang="zh-TW"/>
              <a:t>, …., </a:t>
            </a:r>
            <a:r>
              <a:rPr lang="en-US" altLang="zh-TW" i="1"/>
              <a:t>a</a:t>
            </a:r>
            <a:r>
              <a:rPr lang="en-US" altLang="zh-TW" i="1" baseline="-25000"/>
              <a:t>M</a:t>
            </a:r>
            <a:r>
              <a:rPr lang="en-US" altLang="zh-TW"/>
              <a:t>]</a:t>
            </a:r>
            <a:r>
              <a:rPr lang="en-US" altLang="zh-TW" i="1" baseline="30000"/>
              <a:t>T</a:t>
            </a:r>
            <a:r>
              <a:rPr lang="en-US" altLang="zh-TW"/>
              <a:t> </a:t>
            </a:r>
            <a:r>
              <a:rPr lang="zh-TW" altLang="en-US"/>
              <a:t>有 </a:t>
            </a:r>
            <a:r>
              <a:rPr lang="en-US" altLang="zh-TW" i="1">
                <a:solidFill>
                  <a:srgbClr val="3333FF"/>
                </a:solidFill>
              </a:rPr>
              <a:t>M</a:t>
            </a:r>
            <a:r>
              <a:rPr lang="en-US" altLang="zh-TW" baseline="-25000">
                <a:solidFill>
                  <a:srgbClr val="3333FF"/>
                </a:solidFill>
              </a:rPr>
              <a:t>0</a:t>
            </a:r>
            <a:r>
              <a:rPr lang="en-US" altLang="zh-TW">
                <a:solidFill>
                  <a:srgbClr val="3333FF"/>
                </a:solidFill>
              </a:rPr>
              <a:t> </a:t>
            </a:r>
            <a:r>
              <a:rPr lang="zh-TW" altLang="en-US"/>
              <a:t>個</a:t>
            </a:r>
            <a:r>
              <a:rPr lang="zh-TW" altLang="en-US" u="sng"/>
              <a:t>相異的 </a:t>
            </a:r>
            <a:r>
              <a:rPr lang="en-US" altLang="zh-TW" u="sng"/>
              <a:t>non-trivial values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/>
              <a:t>                                   (</a:t>
            </a:r>
            <a:r>
              <a:rPr lang="en-US" altLang="zh-TW" i="1"/>
              <a:t>a</a:t>
            </a:r>
            <a:r>
              <a:rPr lang="en-US" altLang="zh-TW" i="1" baseline="-25000"/>
              <a:t>m</a:t>
            </a:r>
            <a:r>
              <a:rPr lang="en-US" altLang="zh-TW"/>
              <a:t> </a:t>
            </a:r>
            <a:r>
              <a:rPr lang="en-US" altLang="zh-TW">
                <a:sym typeface="Symbol" pitchFamily="18" charset="2"/>
              </a:rPr>
              <a:t> 2</a:t>
            </a:r>
            <a:r>
              <a:rPr lang="en-US" altLang="zh-TW" i="1" baseline="30000">
                <a:sym typeface="Symbol" pitchFamily="18" charset="2"/>
              </a:rPr>
              <a:t>k</a:t>
            </a:r>
            <a:r>
              <a:rPr lang="en-US" altLang="zh-TW">
                <a:sym typeface="Symbol" pitchFamily="18" charset="2"/>
              </a:rPr>
              <a:t>,   </a:t>
            </a:r>
            <a:r>
              <a:rPr lang="en-US" altLang="zh-TW" i="1"/>
              <a:t>a</a:t>
            </a:r>
            <a:r>
              <a:rPr lang="en-US" altLang="zh-TW" i="1" baseline="-25000"/>
              <a:t>m</a:t>
            </a:r>
            <a:r>
              <a:rPr lang="en-US" altLang="zh-TW"/>
              <a:t> </a:t>
            </a:r>
            <a:r>
              <a:rPr lang="en-US" altLang="zh-TW">
                <a:sym typeface="Symbol" pitchFamily="18" charset="2"/>
              </a:rPr>
              <a:t> 2</a:t>
            </a:r>
            <a:r>
              <a:rPr lang="en-US" altLang="zh-TW" i="1" baseline="30000">
                <a:sym typeface="Symbol" pitchFamily="18" charset="2"/>
              </a:rPr>
              <a:t>k</a:t>
            </a:r>
            <a:r>
              <a:rPr lang="en-US" altLang="zh-TW" i="1">
                <a:sym typeface="Symbol" pitchFamily="18" charset="2"/>
              </a:rPr>
              <a:t>a</a:t>
            </a:r>
            <a:r>
              <a:rPr lang="en-US" altLang="zh-TW" i="1" baseline="-25000">
                <a:sym typeface="Symbol" pitchFamily="18" charset="2"/>
              </a:rPr>
              <a:t>h</a:t>
            </a:r>
            <a:r>
              <a:rPr lang="en-US" altLang="zh-TW">
                <a:sym typeface="Symbol" pitchFamily="18" charset="2"/>
              </a:rPr>
              <a:t>  where  </a:t>
            </a:r>
            <a:r>
              <a:rPr lang="en-US" altLang="zh-TW" i="1">
                <a:sym typeface="Symbol" pitchFamily="18" charset="2"/>
              </a:rPr>
              <a:t>m</a:t>
            </a:r>
            <a:r>
              <a:rPr lang="en-US" altLang="zh-TW">
                <a:sym typeface="Symbol" pitchFamily="18" charset="2"/>
              </a:rPr>
              <a:t>  </a:t>
            </a:r>
            <a:r>
              <a:rPr lang="en-US" altLang="zh-TW" i="1">
                <a:sym typeface="Symbol" pitchFamily="18" charset="2"/>
              </a:rPr>
              <a:t>h</a:t>
            </a:r>
            <a:r>
              <a:rPr lang="en-US" altLang="zh-TW">
                <a:sym typeface="Symbol" pitchFamily="18" charset="2"/>
              </a:rPr>
              <a:t>)</a:t>
            </a:r>
            <a:endParaRPr lang="en-US" altLang="zh-TW" baseline="-25000">
              <a:sym typeface="Symbol" pitchFamily="18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zh-TW"/>
              <a:t>     [</a:t>
            </a:r>
            <a:r>
              <a:rPr lang="en-US" altLang="zh-TW" i="1"/>
              <a:t>b</a:t>
            </a:r>
            <a:r>
              <a:rPr lang="en-US" altLang="zh-TW" baseline="-25000"/>
              <a:t>1</a:t>
            </a:r>
            <a:r>
              <a:rPr lang="en-US" altLang="zh-TW"/>
              <a:t>, </a:t>
            </a:r>
            <a:r>
              <a:rPr lang="en-US" altLang="zh-TW" i="1"/>
              <a:t>b</a:t>
            </a:r>
            <a:r>
              <a:rPr lang="en-US" altLang="zh-TW" baseline="-25000"/>
              <a:t>2</a:t>
            </a:r>
            <a:r>
              <a:rPr lang="en-US" altLang="zh-TW"/>
              <a:t>, …., </a:t>
            </a:r>
            <a:r>
              <a:rPr lang="en-US" altLang="zh-TW" i="1"/>
              <a:t>b</a:t>
            </a:r>
            <a:r>
              <a:rPr lang="en-US" altLang="zh-TW" i="1" baseline="-25000"/>
              <a:t>N</a:t>
            </a:r>
            <a:r>
              <a:rPr lang="en-US" altLang="zh-TW"/>
              <a:t>] </a:t>
            </a:r>
            <a:r>
              <a:rPr lang="zh-TW" altLang="en-US"/>
              <a:t>有 </a:t>
            </a:r>
            <a:r>
              <a:rPr lang="en-US" altLang="zh-TW" i="1">
                <a:solidFill>
                  <a:srgbClr val="3333FF"/>
                </a:solidFill>
              </a:rPr>
              <a:t>N</a:t>
            </a:r>
            <a:r>
              <a:rPr lang="en-US" altLang="zh-TW" baseline="-25000">
                <a:solidFill>
                  <a:srgbClr val="3333FF"/>
                </a:solidFill>
              </a:rPr>
              <a:t>0</a:t>
            </a:r>
            <a:r>
              <a:rPr lang="en-US" altLang="zh-TW">
                <a:solidFill>
                  <a:srgbClr val="3333FF"/>
                </a:solidFill>
              </a:rPr>
              <a:t> </a:t>
            </a:r>
            <a:r>
              <a:rPr lang="zh-TW" altLang="en-US"/>
              <a:t>個</a:t>
            </a:r>
            <a:r>
              <a:rPr lang="zh-TW" altLang="en-US" u="sng"/>
              <a:t>相異的 </a:t>
            </a:r>
            <a:r>
              <a:rPr lang="en-US" altLang="zh-TW" u="sng"/>
              <a:t>non-trivial values</a:t>
            </a:r>
          </a:p>
          <a:p>
            <a:pPr eaLnBrk="1" hangingPunct="1">
              <a:spcBef>
                <a:spcPct val="50000"/>
              </a:spcBef>
            </a:pPr>
            <a:r>
              <a:rPr lang="zh-TW" altLang="en-US"/>
              <a:t>則 </a:t>
            </a:r>
            <a:r>
              <a:rPr lang="en-US" altLang="zh-TW" b="1"/>
              <a:t>S</a:t>
            </a:r>
            <a:r>
              <a:rPr lang="en-US" altLang="zh-TW"/>
              <a:t> </a:t>
            </a:r>
            <a:r>
              <a:rPr lang="zh-TW" altLang="en-US"/>
              <a:t>共需要 </a:t>
            </a:r>
            <a:r>
              <a:rPr lang="en-US" altLang="zh-TW" i="1">
                <a:solidFill>
                  <a:srgbClr val="3333FF"/>
                </a:solidFill>
              </a:rPr>
              <a:t>M</a:t>
            </a:r>
            <a:r>
              <a:rPr lang="en-US" altLang="zh-TW" baseline="-25000">
                <a:solidFill>
                  <a:srgbClr val="3333FF"/>
                </a:solidFill>
              </a:rPr>
              <a:t>0</a:t>
            </a:r>
            <a:r>
              <a:rPr lang="en-US" altLang="zh-TW">
                <a:solidFill>
                  <a:srgbClr val="3333FF"/>
                </a:solidFill>
              </a:rPr>
              <a:t> + </a:t>
            </a:r>
            <a:r>
              <a:rPr lang="en-US" altLang="zh-TW" i="1">
                <a:solidFill>
                  <a:srgbClr val="3333FF"/>
                </a:solidFill>
              </a:rPr>
              <a:t>N</a:t>
            </a:r>
            <a:r>
              <a:rPr lang="en-US" altLang="zh-TW" baseline="-25000">
                <a:solidFill>
                  <a:srgbClr val="3333FF"/>
                </a:solidFill>
              </a:rPr>
              <a:t>0</a:t>
            </a:r>
            <a:r>
              <a:rPr lang="en-US" altLang="zh-TW"/>
              <a:t> </a:t>
            </a:r>
            <a:r>
              <a:rPr lang="zh-TW" altLang="en-US"/>
              <a:t>個乘法</a:t>
            </a:r>
          </a:p>
        </p:txBody>
      </p:sp>
      <p:sp>
        <p:nvSpPr>
          <p:cNvPr id="3079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92552E74-E135-4F36-AEBB-BB442369A8B5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349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  <p:graphicFrame>
        <p:nvGraphicFramePr>
          <p:cNvPr id="3075" name="Object 8"/>
          <p:cNvGraphicFramePr>
            <a:graphicFrameLocks noChangeAspect="1"/>
          </p:cNvGraphicFramePr>
          <p:nvPr/>
        </p:nvGraphicFramePr>
        <p:xfrm>
          <a:off x="6516688" y="1628775"/>
          <a:ext cx="2376487" cy="20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9" name="Equation" r:id="rId5" imgW="1663700" imgH="1422400" progId="Equation.DSMT4">
                  <p:embed/>
                </p:oleObj>
              </mc:Choice>
              <mc:Fallback>
                <p:oleObj name="Equation" r:id="rId5" imgW="1663700" imgH="14224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688" y="1628775"/>
                        <a:ext cx="2376487" cy="203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1"/>
          <p:cNvGraphicFramePr>
            <a:graphicFrameLocks noChangeAspect="1"/>
          </p:cNvGraphicFramePr>
          <p:nvPr/>
        </p:nvGraphicFramePr>
        <p:xfrm>
          <a:off x="1258888" y="765175"/>
          <a:ext cx="5221287" cy="149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5" name="Equation" r:id="rId3" imgW="5219700" imgH="1498600" progId="Equation.DSMT4">
                  <p:embed/>
                </p:oleObj>
              </mc:Choice>
              <mc:Fallback>
                <p:oleObj name="Equation" r:id="rId3" imgW="5219700" imgH="149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765175"/>
                        <a:ext cx="5221287" cy="1497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684213" y="2565400"/>
            <a:ext cx="626427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/>
              <a:t>Step 1     </a:t>
            </a:r>
            <a:r>
              <a:rPr lang="en-US" altLang="zh-TW" i="1"/>
              <a:t>z</a:t>
            </a:r>
            <a:r>
              <a:rPr lang="en-US" altLang="zh-TW" i="1" baseline="-25000"/>
              <a:t>a</a:t>
            </a:r>
            <a:r>
              <a:rPr lang="en-US" altLang="zh-TW"/>
              <a:t> = </a:t>
            </a:r>
            <a:r>
              <a:rPr lang="en-US" altLang="zh-TW" i="1"/>
              <a:t>b</a:t>
            </a:r>
            <a:r>
              <a:rPr lang="en-US" altLang="zh-TW" baseline="-25000"/>
              <a:t>1</a:t>
            </a:r>
            <a:r>
              <a:rPr lang="en-US" altLang="zh-TW" i="1"/>
              <a:t>x</a:t>
            </a:r>
            <a:r>
              <a:rPr lang="en-US" altLang="zh-TW"/>
              <a:t>[1] + </a:t>
            </a:r>
            <a:r>
              <a:rPr lang="en-US" altLang="zh-TW" i="1"/>
              <a:t>b</a:t>
            </a:r>
            <a:r>
              <a:rPr lang="en-US" altLang="zh-TW" baseline="-25000"/>
              <a:t>2</a:t>
            </a:r>
            <a:r>
              <a:rPr lang="en-US" altLang="zh-TW" i="1"/>
              <a:t>x</a:t>
            </a:r>
            <a:r>
              <a:rPr lang="en-US" altLang="zh-TW"/>
              <a:t>[2] + …. + </a:t>
            </a:r>
            <a:r>
              <a:rPr lang="en-US" altLang="zh-TW" i="1"/>
              <a:t>b</a:t>
            </a:r>
            <a:r>
              <a:rPr lang="en-US" altLang="zh-TW" i="1" baseline="-25000"/>
              <a:t>N</a:t>
            </a:r>
            <a:r>
              <a:rPr lang="en-US" altLang="zh-TW" i="1"/>
              <a:t>x</a:t>
            </a:r>
            <a:r>
              <a:rPr lang="en-US" altLang="zh-TW"/>
              <a:t>[</a:t>
            </a:r>
            <a:r>
              <a:rPr lang="en-US" altLang="zh-TW" i="1"/>
              <a:t>N</a:t>
            </a:r>
            <a:r>
              <a:rPr lang="en-US" altLang="zh-TW"/>
              <a:t>]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/>
              <a:t>Step 2     </a:t>
            </a:r>
            <a:r>
              <a:rPr lang="en-US" altLang="zh-TW" i="1"/>
              <a:t>z</a:t>
            </a:r>
            <a:r>
              <a:rPr lang="en-US" altLang="zh-TW"/>
              <a:t>[1] = </a:t>
            </a:r>
            <a:r>
              <a:rPr lang="en-US" altLang="zh-TW" i="1"/>
              <a:t>a</a:t>
            </a:r>
            <a:r>
              <a:rPr lang="en-US" altLang="zh-TW" baseline="-25000"/>
              <a:t>1</a:t>
            </a:r>
            <a:r>
              <a:rPr lang="en-US" altLang="zh-TW"/>
              <a:t> </a:t>
            </a:r>
            <a:r>
              <a:rPr lang="en-US" altLang="zh-TW" i="1"/>
              <a:t>z</a:t>
            </a:r>
            <a:r>
              <a:rPr lang="en-US" altLang="zh-TW" i="1" baseline="-25000"/>
              <a:t>a</a:t>
            </a:r>
            <a:r>
              <a:rPr lang="en-US" altLang="zh-TW"/>
              <a:t> ,  </a:t>
            </a:r>
            <a:r>
              <a:rPr lang="en-US" altLang="zh-TW" i="1"/>
              <a:t>z</a:t>
            </a:r>
            <a:r>
              <a:rPr lang="en-US" altLang="zh-TW"/>
              <a:t>[2] = </a:t>
            </a:r>
            <a:r>
              <a:rPr lang="en-US" altLang="zh-TW" i="1"/>
              <a:t>a</a:t>
            </a:r>
            <a:r>
              <a:rPr lang="en-US" altLang="zh-TW" baseline="-25000"/>
              <a:t>2</a:t>
            </a:r>
            <a:r>
              <a:rPr lang="en-US" altLang="zh-TW"/>
              <a:t> </a:t>
            </a:r>
            <a:r>
              <a:rPr lang="en-US" altLang="zh-TW" i="1"/>
              <a:t>z</a:t>
            </a:r>
            <a:r>
              <a:rPr lang="en-US" altLang="zh-TW" i="1" baseline="-25000"/>
              <a:t>a</a:t>
            </a:r>
            <a:r>
              <a:rPr lang="en-US" altLang="zh-TW"/>
              <a:t> , ………, </a:t>
            </a:r>
            <a:r>
              <a:rPr lang="en-US" altLang="zh-TW" i="1"/>
              <a:t>z</a:t>
            </a:r>
            <a:r>
              <a:rPr lang="en-US" altLang="zh-TW"/>
              <a:t>[</a:t>
            </a:r>
            <a:r>
              <a:rPr lang="en-US" altLang="zh-TW" i="1"/>
              <a:t>N</a:t>
            </a:r>
            <a:r>
              <a:rPr lang="en-US" altLang="zh-TW"/>
              <a:t>] = </a:t>
            </a:r>
            <a:r>
              <a:rPr lang="en-US" altLang="zh-TW" i="1"/>
              <a:t>a</a:t>
            </a:r>
            <a:r>
              <a:rPr lang="en-US" altLang="zh-TW" i="1" baseline="-25000"/>
              <a:t>M</a:t>
            </a:r>
            <a:r>
              <a:rPr lang="en-US" altLang="zh-TW"/>
              <a:t> </a:t>
            </a:r>
            <a:r>
              <a:rPr lang="en-US" altLang="zh-TW" i="1"/>
              <a:t>z</a:t>
            </a:r>
            <a:r>
              <a:rPr lang="en-US" altLang="zh-TW" i="1" baseline="-25000"/>
              <a:t>a</a:t>
            </a:r>
            <a:r>
              <a:rPr lang="en-US" altLang="zh-TW"/>
              <a:t> </a:t>
            </a:r>
          </a:p>
        </p:txBody>
      </p:sp>
      <p:sp>
        <p:nvSpPr>
          <p:cNvPr id="4100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F5D188B0-E568-45C3-84CE-A3D5FBAEFC88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350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2"/>
          <p:cNvSpPr txBox="1">
            <a:spLocks noChangeArrowheads="1"/>
          </p:cNvSpPr>
          <p:nvPr/>
        </p:nvSpPr>
        <p:spPr bwMode="auto">
          <a:xfrm>
            <a:off x="468313" y="333375"/>
            <a:ext cx="2520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TW" altLang="en-US"/>
              <a:t>簡化理論的變型</a:t>
            </a:r>
          </a:p>
        </p:txBody>
      </p:sp>
      <p:graphicFrame>
        <p:nvGraphicFramePr>
          <p:cNvPr id="5122" name="Object 1"/>
          <p:cNvGraphicFramePr>
            <a:graphicFrameLocks noChangeAspect="1"/>
          </p:cNvGraphicFramePr>
          <p:nvPr/>
        </p:nvGraphicFramePr>
        <p:xfrm>
          <a:off x="1116013" y="908050"/>
          <a:ext cx="3189287" cy="149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6" name="Equation" r:id="rId3" imgW="3187700" imgH="1498600" progId="Equation.DSMT4">
                  <p:embed/>
                </p:oleObj>
              </mc:Choice>
              <mc:Fallback>
                <p:oleObj name="Equation" r:id="rId3" imgW="3187700" imgH="149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908050"/>
                        <a:ext cx="3189287" cy="1497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468313" y="2708275"/>
            <a:ext cx="820737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 b="1"/>
              <a:t>S</a:t>
            </a:r>
            <a:r>
              <a:rPr lang="en-US" altLang="zh-TW" b="1" baseline="-25000"/>
              <a:t>1</a:t>
            </a:r>
            <a:r>
              <a:rPr lang="en-US" altLang="zh-TW"/>
              <a:t> </a:t>
            </a:r>
            <a:r>
              <a:rPr lang="zh-TW" altLang="en-US"/>
              <a:t>也是一個 </a:t>
            </a:r>
            <a:r>
              <a:rPr lang="en-US" altLang="zh-TW" i="1"/>
              <a:t>M</a:t>
            </a:r>
            <a:r>
              <a:rPr lang="en-US" altLang="zh-TW">
                <a:sym typeface="Symbol" pitchFamily="18" charset="2"/>
              </a:rPr>
              <a:t></a:t>
            </a:r>
            <a:r>
              <a:rPr lang="en-US" altLang="zh-TW" i="1">
                <a:sym typeface="Symbol" pitchFamily="18" charset="2"/>
              </a:rPr>
              <a:t>N</a:t>
            </a:r>
            <a:r>
              <a:rPr lang="en-US" altLang="zh-TW">
                <a:sym typeface="Symbol" pitchFamily="18" charset="2"/>
              </a:rPr>
              <a:t> matrix </a:t>
            </a:r>
            <a:r>
              <a:rPr lang="zh-TW" altLang="en-US"/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zh-TW" altLang="en-US"/>
              <a:t>若 </a:t>
            </a:r>
            <a:r>
              <a:rPr lang="en-US" altLang="zh-TW" b="1"/>
              <a:t>S</a:t>
            </a:r>
            <a:r>
              <a:rPr lang="en-US" altLang="zh-TW" b="1" baseline="-25000"/>
              <a:t>1</a:t>
            </a:r>
            <a:r>
              <a:rPr lang="en-US" altLang="zh-TW"/>
              <a:t> </a:t>
            </a:r>
            <a:r>
              <a:rPr lang="zh-TW" altLang="en-US"/>
              <a:t>有 </a:t>
            </a:r>
            <a:r>
              <a:rPr lang="en-US" altLang="zh-TW" i="1"/>
              <a:t>P</a:t>
            </a:r>
            <a:r>
              <a:rPr lang="en-US" altLang="zh-TW" baseline="-25000"/>
              <a:t>1</a:t>
            </a:r>
            <a:r>
              <a:rPr lang="en-US" altLang="zh-TW"/>
              <a:t> </a:t>
            </a:r>
            <a:r>
              <a:rPr lang="zh-TW" altLang="en-US"/>
              <a:t>個值不等於 </a:t>
            </a:r>
            <a:r>
              <a:rPr lang="en-US" altLang="zh-TW"/>
              <a:t>0, </a:t>
            </a:r>
            <a:r>
              <a:rPr lang="zh-TW" altLang="en-US"/>
              <a:t>則 </a:t>
            </a:r>
            <a:r>
              <a:rPr lang="en-US" altLang="zh-TW"/>
              <a:t>S </a:t>
            </a:r>
            <a:r>
              <a:rPr lang="zh-TW" altLang="en-US"/>
              <a:t>的乘法量上限為 </a:t>
            </a:r>
            <a:r>
              <a:rPr lang="en-US" altLang="zh-TW" i="1"/>
              <a:t>M</a:t>
            </a:r>
            <a:r>
              <a:rPr lang="en-US" altLang="zh-TW" baseline="-25000"/>
              <a:t>0</a:t>
            </a:r>
            <a:r>
              <a:rPr lang="en-US" altLang="zh-TW"/>
              <a:t> + </a:t>
            </a:r>
            <a:r>
              <a:rPr lang="en-US" altLang="zh-TW" i="1"/>
              <a:t>N</a:t>
            </a:r>
            <a:r>
              <a:rPr lang="en-US" altLang="zh-TW" baseline="-25000"/>
              <a:t>0</a:t>
            </a:r>
            <a:r>
              <a:rPr lang="en-US" altLang="zh-TW"/>
              <a:t> + </a:t>
            </a:r>
            <a:r>
              <a:rPr lang="en-US" altLang="zh-TW" i="1"/>
              <a:t>P</a:t>
            </a:r>
            <a:r>
              <a:rPr lang="en-US" altLang="zh-TW" baseline="-25000"/>
              <a:t>1</a:t>
            </a:r>
            <a:r>
              <a:rPr lang="en-US" altLang="zh-TW"/>
              <a:t> </a:t>
            </a:r>
            <a:r>
              <a:rPr lang="zh-TW" altLang="en-US"/>
              <a:t>　</a:t>
            </a:r>
          </a:p>
        </p:txBody>
      </p:sp>
      <p:graphicFrame>
        <p:nvGraphicFramePr>
          <p:cNvPr id="5123" name="Object 5"/>
          <p:cNvGraphicFramePr>
            <a:graphicFrameLocks noChangeAspect="1"/>
          </p:cNvGraphicFramePr>
          <p:nvPr/>
        </p:nvGraphicFramePr>
        <p:xfrm>
          <a:off x="900113" y="3789363"/>
          <a:ext cx="5805487" cy="1497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7" name="Equation" r:id="rId5" imgW="5803900" imgH="1498600" progId="Equation.DSMT4">
                  <p:embed/>
                </p:oleObj>
              </mc:Choice>
              <mc:Fallback>
                <p:oleObj name="Equation" r:id="rId5" imgW="5803900" imgH="149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789363"/>
                        <a:ext cx="5805487" cy="1497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6588125" y="5589588"/>
            <a:ext cx="18716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TW" altLang="en-US"/>
              <a:t>以此類推</a:t>
            </a:r>
          </a:p>
        </p:txBody>
      </p:sp>
      <p:sp>
        <p:nvSpPr>
          <p:cNvPr id="5127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73D1467B-ECDC-4B2E-9289-CD8C5245973B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351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文字版面配置區 1"/>
          <p:cNvSpPr>
            <a:spLocks noGrp="1"/>
          </p:cNvSpPr>
          <p:nvPr>
            <p:ph type="body" sz="half" idx="4294967295"/>
          </p:nvPr>
        </p:nvSpPr>
        <p:spPr>
          <a:xfrm>
            <a:off x="457200" y="428625"/>
            <a:ext cx="8186738" cy="55245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zh-TW" altLang="en-US" sz="2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思考： 對於如下的情形需要多少乘法 </a:t>
            </a:r>
            <a:br>
              <a:rPr lang="en-US" sz="2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r>
              <a:rPr lang="en-US" sz="2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</a:t>
            </a:r>
          </a:p>
          <a:p>
            <a:pPr marL="0" indent="0">
              <a:buFontTx/>
              <a:buNone/>
            </a:pPr>
            <a:endParaRPr lang="en-US" altLang="zh-TW" sz="20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>
              <a:buFontTx/>
              <a:buNone/>
            </a:pPr>
            <a:endParaRPr lang="en-US" altLang="zh-TW" sz="20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>
              <a:buFontTx/>
              <a:buNone/>
            </a:pPr>
            <a:endParaRPr lang="en-US" altLang="zh-TW" sz="20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>
              <a:buFontTx/>
              <a:buNone/>
            </a:pPr>
            <a:endParaRPr lang="en-US" altLang="zh-TW" sz="20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>
              <a:buFontTx/>
              <a:buNone/>
            </a:pPr>
            <a:endParaRPr lang="en-US" sz="20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>
              <a:buFontTx/>
              <a:buNone/>
            </a:pPr>
            <a:endParaRPr lang="zh-TW" altLang="en-US" sz="20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>
              <a:buFontTx/>
              <a:buNone/>
            </a:pPr>
            <a:endParaRPr lang="zh-TW" altLang="en-US" sz="20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148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AEC62EF6-27BC-401F-871B-8CFB8B1D23B4}" type="slidenum">
              <a:rPr lang="en-US" altLang="zh-TW">
                <a:solidFill>
                  <a:srgbClr val="3333FF"/>
                </a:solidFill>
                <a:ea typeface="新細明體" charset="-120"/>
              </a:rPr>
              <a:pPr algn="r" eaLnBrk="1" hangingPunct="1"/>
              <a:t>352</a:t>
            </a:fld>
            <a:endParaRPr lang="en-US" altLang="zh-TW">
              <a:solidFill>
                <a:srgbClr val="3333FF"/>
              </a:solidFill>
              <a:ea typeface="新細明體" charset="-120"/>
            </a:endParaRPr>
          </a:p>
        </p:txBody>
      </p:sp>
      <p:sp>
        <p:nvSpPr>
          <p:cNvPr id="614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zh-TW" altLang="en-US"/>
          </a:p>
        </p:txBody>
      </p:sp>
      <p:graphicFrame>
        <p:nvGraphicFramePr>
          <p:cNvPr id="614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3410405"/>
              </p:ext>
            </p:extLst>
          </p:nvPr>
        </p:nvGraphicFramePr>
        <p:xfrm>
          <a:off x="1371600" y="1400175"/>
          <a:ext cx="2908300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3" name="Equation" r:id="rId3" imgW="2908080" imgH="1498320" progId="Equation.DSMT4">
                  <p:embed/>
                </p:oleObj>
              </mc:Choice>
              <mc:Fallback>
                <p:oleObj name="Equation" r:id="rId3" imgW="2908080" imgH="149832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400175"/>
                        <a:ext cx="2908300" cy="149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4972</TotalTime>
  <Words>1966</Words>
  <Application>Microsoft Office PowerPoint</Application>
  <PresentationFormat>如螢幕大小 (4:3)</PresentationFormat>
  <Paragraphs>523</Paragraphs>
  <Slides>33</Slides>
  <Notes>3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33</vt:i4>
      </vt:variant>
    </vt:vector>
  </HeadingPairs>
  <TitlesOfParts>
    <vt:vector size="42" baseType="lpstr">
      <vt:lpstr>新細明體</vt:lpstr>
      <vt:lpstr>標楷體</vt:lpstr>
      <vt:lpstr>Arial</vt:lpstr>
      <vt:lpstr>Calibri</vt:lpstr>
      <vt:lpstr>Symbol</vt:lpstr>
      <vt:lpstr>Times New Roman</vt:lpstr>
      <vt:lpstr>Wingdings 2</vt:lpstr>
      <vt:lpstr>預設簡報設計</vt:lpstr>
      <vt:lpstr>Equation</vt:lpstr>
      <vt:lpstr>IX. Basic Implementation Techniques  and Fast Algorithm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Frequency Analysis and Wavelet Transforms  時頻分析與小波轉換 </dc:title>
  <dc:creator>DJJ</dc:creator>
  <cp:lastModifiedBy>user</cp:lastModifiedBy>
  <cp:revision>729</cp:revision>
  <cp:lastPrinted>2021-05-07T05:16:17Z</cp:lastPrinted>
  <dcterms:created xsi:type="dcterms:W3CDTF">2007-09-19T14:57:43Z</dcterms:created>
  <dcterms:modified xsi:type="dcterms:W3CDTF">2024-02-19T14:39:46Z</dcterms:modified>
</cp:coreProperties>
</file>