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48" r:id="rId1"/>
  </p:sldMasterIdLst>
  <p:notesMasterIdLst>
    <p:notesMasterId r:id="rId42"/>
  </p:notesMasterIdLst>
  <p:sldIdLst>
    <p:sldId id="283" r:id="rId2"/>
    <p:sldId id="277" r:id="rId3"/>
    <p:sldId id="278" r:id="rId4"/>
    <p:sldId id="280" r:id="rId5"/>
    <p:sldId id="282" r:id="rId6"/>
    <p:sldId id="281" r:id="rId7"/>
    <p:sldId id="284" r:id="rId8"/>
    <p:sldId id="285" r:id="rId9"/>
    <p:sldId id="288" r:id="rId10"/>
    <p:sldId id="289" r:id="rId11"/>
    <p:sldId id="290" r:id="rId12"/>
    <p:sldId id="291" r:id="rId13"/>
    <p:sldId id="292" r:id="rId14"/>
    <p:sldId id="330" r:id="rId15"/>
    <p:sldId id="331" r:id="rId16"/>
    <p:sldId id="332" r:id="rId17"/>
    <p:sldId id="334" r:id="rId18"/>
    <p:sldId id="320" r:id="rId19"/>
    <p:sldId id="293" r:id="rId20"/>
    <p:sldId id="294" r:id="rId21"/>
    <p:sldId id="295" r:id="rId22"/>
    <p:sldId id="316" r:id="rId23"/>
    <p:sldId id="319" r:id="rId24"/>
    <p:sldId id="318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21" r:id="rId36"/>
    <p:sldId id="327" r:id="rId37"/>
    <p:sldId id="329" r:id="rId38"/>
    <p:sldId id="323" r:id="rId39"/>
    <p:sldId id="328" r:id="rId40"/>
    <p:sldId id="325" r:id="rId41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0066"/>
    <a:srgbClr val="0000CC"/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6083" autoAdjust="0"/>
  </p:normalViewPr>
  <p:slideViewPr>
    <p:cSldViewPr>
      <p:cViewPr varScale="1">
        <p:scale>
          <a:sx n="63" d="100"/>
          <a:sy n="63" d="100"/>
        </p:scale>
        <p:origin x="13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57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0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18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70EEE9DD-62B6-4476-BAB6-957F1ACEE8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37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804763" indent="-309524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238098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733337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228576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EC6D634-5D94-46A6-A54E-F2073C8E58F4}" type="slidenum">
              <a:rPr lang="en-US" altLang="zh-TW" sz="130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41</a:t>
            </a:fld>
            <a:endParaRPr lang="en-US" altLang="zh-TW" sz="13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3430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EE9DD-62B6-4476-BAB6-957F1ACEE86C}" type="slidenum">
              <a:rPr lang="en-US" altLang="zh-TW" smtClean="0"/>
              <a:pPr/>
              <a:t>51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666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804763" indent="-309524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238098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733337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228576" indent="-247620"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FB1DBCB-3088-4BFF-96A8-4A03BC6AB94C}" type="slidenum">
              <a:rPr lang="en-US" altLang="zh-TW" sz="130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75</a:t>
            </a:fld>
            <a:endParaRPr lang="en-US" altLang="zh-TW" sz="13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800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E11D5-23F5-435E-92D0-F4F84305EA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967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8142A-73A1-4853-A009-56CD8B88A1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664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F9D63-B140-42AB-A17C-C045716D9D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089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C0BA5-13A2-47A7-807F-6ACC1AB54D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74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00A8-880C-46D5-B198-9F4F232974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923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F4972-2BBF-4267-9D7C-958D4D2C99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148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6FAFE-EA2E-4E54-B994-ADE71706BB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053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6A112-B0A7-4007-B5F1-2D4EAAB671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188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D78E5-8748-460D-B938-5628A4AB7F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348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D0A43-EBD5-45AA-93F8-0209F4EE30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026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5400-763C-41AB-A935-2B1E07FF21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40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CC"/>
                </a:solidFill>
              </a:defRPr>
            </a:lvl1pPr>
          </a:lstStyle>
          <a:p>
            <a:fld id="{D217D088-8FAB-4F94-B8E4-3B39F56189F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1.png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3.emf"/><Relationship Id="rId4" Type="http://schemas.openxmlformats.org/officeDocument/2006/relationships/image" Target="../media/image5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4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2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6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8.wmf"/><Relationship Id="rId9" Type="http://schemas.openxmlformats.org/officeDocument/2006/relationships/image" Target="../media/image7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5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691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200" b="1">
                <a:solidFill>
                  <a:srgbClr val="3333FF"/>
                </a:solidFill>
              </a:rPr>
              <a:t>2. Digital Filter Design (A)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6697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任何可以用來去除 </a:t>
            </a:r>
            <a:r>
              <a:rPr lang="en-US" altLang="zh-TW"/>
              <a:t>noise </a:t>
            </a:r>
            <a:r>
              <a:rPr lang="zh-TW" altLang="en-US"/>
              <a:t>作用的 </a:t>
            </a:r>
            <a:r>
              <a:rPr lang="en-US" altLang="zh-TW"/>
              <a:t>operation</a:t>
            </a:r>
            <a:r>
              <a:rPr lang="zh-TW" altLang="en-US"/>
              <a:t>，皆被稱為 </a:t>
            </a:r>
            <a:r>
              <a:rPr lang="en-US" altLang="zh-TW">
                <a:solidFill>
                  <a:srgbClr val="0000FF"/>
                </a:solidFill>
              </a:rPr>
              <a:t>filter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75612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dirty="0"/>
              <a:t>甚至有部分的 </a:t>
            </a:r>
            <a:r>
              <a:rPr lang="en-US" altLang="zh-TW" dirty="0"/>
              <a:t>operation</a:t>
            </a:r>
            <a:r>
              <a:rPr lang="zh-TW" altLang="en-US" dirty="0"/>
              <a:t>，雖然主要功用不是用來去除 </a:t>
            </a:r>
            <a:r>
              <a:rPr lang="en-US" altLang="zh-TW" dirty="0"/>
              <a:t>noise</a:t>
            </a:r>
            <a:r>
              <a:rPr lang="zh-TW" altLang="en-US" dirty="0"/>
              <a:t>，但是可以用 </a:t>
            </a:r>
            <a:r>
              <a:rPr lang="en-US" altLang="zh-TW" dirty="0"/>
              <a:t>FT + multiplication + IFT </a:t>
            </a:r>
            <a:r>
              <a:rPr lang="zh-TW" altLang="en-US" dirty="0"/>
              <a:t>來表示，也被稱作是 </a:t>
            </a:r>
            <a:r>
              <a:rPr lang="en-US" altLang="zh-TW" dirty="0"/>
              <a:t>filter</a:t>
            </a:r>
            <a:br>
              <a:rPr lang="en-US" altLang="zh-TW" dirty="0"/>
            </a:br>
            <a:endParaRPr lang="en-US" altLang="zh-TW" dirty="0"/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372382" y="2595533"/>
            <a:ext cx="287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convolution, LTI system  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1258888" y="2492375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 rot="5400000">
            <a:off x="2414588" y="2417763"/>
            <a:ext cx="390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= </a:t>
            </a:r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395288" y="3068638"/>
            <a:ext cx="8209160" cy="32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TW" b="1" dirty="0"/>
              <a:t>Reference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zh-TW" dirty="0"/>
              <a:t>[1] A. V. Oppenheim and R. W. Schafer, </a:t>
            </a:r>
            <a:r>
              <a:rPr lang="en-US" altLang="zh-TW" i="1" dirty="0"/>
              <a:t>Discrete-Time Signal Processing</a:t>
            </a:r>
            <a:r>
              <a:rPr lang="en-US" altLang="zh-TW" dirty="0"/>
              <a:t>, London: Prentice-Hall, 3</a:t>
            </a:r>
            <a:r>
              <a:rPr lang="en-US" altLang="zh-TW" baseline="30000" dirty="0"/>
              <a:t>rd</a:t>
            </a:r>
            <a:r>
              <a:rPr lang="en-US" altLang="zh-TW" dirty="0"/>
              <a:t> ed., 2010. 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altLang="zh-TW" dirty="0"/>
              <a:t>[2] D. G. </a:t>
            </a:r>
            <a:r>
              <a:rPr lang="en-US" altLang="zh-TW" dirty="0" err="1"/>
              <a:t>Manolakis</a:t>
            </a:r>
            <a:r>
              <a:rPr lang="en-US" altLang="zh-TW" dirty="0"/>
              <a:t> and V. K. Ingle, </a:t>
            </a:r>
            <a:r>
              <a:rPr lang="en-US" altLang="zh-TW" i="1" dirty="0"/>
              <a:t>Applied Digital Signal Processing</a:t>
            </a:r>
            <a:r>
              <a:rPr lang="en-US" altLang="zh-TW" dirty="0"/>
              <a:t>, Cambridge University Press, Cambridge, UK. 2011. 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altLang="zh-TW" dirty="0"/>
              <a:t>[3] B. A. </a:t>
            </a:r>
            <a:r>
              <a:rPr lang="en-US" altLang="zh-TW" dirty="0" err="1"/>
              <a:t>Shenoi</a:t>
            </a:r>
            <a:r>
              <a:rPr lang="en-US" altLang="zh-TW" dirty="0"/>
              <a:t>, </a:t>
            </a:r>
            <a:r>
              <a:rPr lang="en-US" altLang="zh-TW" i="1" dirty="0"/>
              <a:t>Introduction to Digital Signal Processing and Filter Design</a:t>
            </a:r>
            <a:r>
              <a:rPr lang="en-US" altLang="zh-TW" dirty="0"/>
              <a:t>, Wiley-</a:t>
            </a:r>
            <a:r>
              <a:rPr lang="en-US" altLang="zh-TW" dirty="0" err="1"/>
              <a:t>Interscience</a:t>
            </a:r>
            <a:r>
              <a:rPr lang="en-US" altLang="zh-TW" dirty="0"/>
              <a:t>, N. J., 2006. 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altLang="zh-TW" dirty="0"/>
              <a:t>[4] A. A. Khan, </a:t>
            </a:r>
            <a:r>
              <a:rPr lang="en-US" altLang="zh-TW" i="1" dirty="0"/>
              <a:t>Digital Signal Processing Fundamentals</a:t>
            </a:r>
            <a:r>
              <a:rPr lang="en-US" altLang="zh-TW" dirty="0"/>
              <a:t>, Da Vinci Engineering Press, Massachusetts, 2005. 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altLang="zh-TW" dirty="0"/>
              <a:t>[5] S. Winder, </a:t>
            </a:r>
            <a:r>
              <a:rPr lang="nn-NO" altLang="zh-TW" i="1" dirty="0"/>
              <a:t>Analog and Digital Filter Design</a:t>
            </a:r>
            <a:r>
              <a:rPr lang="nn-NO" altLang="zh-TW" dirty="0"/>
              <a:t>, 2</a:t>
            </a:r>
            <a:r>
              <a:rPr lang="nn-NO" altLang="zh-TW" baseline="30000" dirty="0"/>
              <a:t>nd</a:t>
            </a:r>
            <a:r>
              <a:rPr lang="nn-NO" altLang="zh-TW" dirty="0"/>
              <a:t> Ed., Amsterdam, 2002.  </a:t>
            </a:r>
            <a:endParaRPr lang="en-US" altLang="zh-TW" dirty="0"/>
          </a:p>
        </p:txBody>
      </p:sp>
      <p:sp>
        <p:nvSpPr>
          <p:cNvPr id="2253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B19580CF-307D-4FE9-A2E4-BF8D1018CEDA}" type="slidenum">
              <a:rPr lang="en-US" altLang="zh-TW">
                <a:solidFill>
                  <a:srgbClr val="0000FF"/>
                </a:solidFill>
              </a:rPr>
              <a:pPr/>
              <a:t>41</a:t>
            </a:fld>
            <a:endParaRPr lang="en-US" altLang="zh-TW">
              <a:solidFill>
                <a:srgbClr val="0000FF"/>
              </a:solidFill>
            </a:endParaRPr>
          </a:p>
        </p:txBody>
      </p:sp>
      <p:pic>
        <p:nvPicPr>
          <p:cNvPr id="22538" name="Ink 11"/>
          <p:cNvPicPr>
            <a:picLocks noRot="1" noChangeAspect="1" noEditPoints="1"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1473200"/>
            <a:ext cx="84138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EA560E0B-8927-49B8-B024-04CA4BE428EC}" type="slidenum">
              <a:rPr lang="en-US" altLang="zh-TW">
                <a:solidFill>
                  <a:srgbClr val="0000FF"/>
                </a:solidFill>
              </a:rPr>
              <a:pPr/>
              <a:t>50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5129" name="Rectangle 2"/>
          <p:cNvSpPr>
            <a:spLocks noChangeArrowheads="1"/>
          </p:cNvSpPr>
          <p:nvPr/>
        </p:nvSpPr>
        <p:spPr bwMode="auto">
          <a:xfrm>
            <a:off x="755576" y="1340768"/>
            <a:ext cx="6337300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dirty="0"/>
              <a:t>From the facts that</a:t>
            </a:r>
            <a:r>
              <a:rPr lang="en-US" altLang="zh-TW" dirty="0"/>
              <a:t> </a:t>
            </a:r>
            <a:endParaRPr lang="en-US" altLang="zh-TW" b="1" dirty="0">
              <a:solidFill>
                <a:srgbClr val="3333FF"/>
              </a:solidFill>
            </a:endParaRPr>
          </a:p>
          <a:p>
            <a:pPr eaLnBrk="1" hangingPunct="1">
              <a:spcBef>
                <a:spcPct val="55000"/>
              </a:spcBef>
            </a:pPr>
            <a:r>
              <a:rPr lang="en-US" altLang="zh-TW" dirty="0"/>
              <a:t>                                                              when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en-US" altLang="zh-TW" dirty="0">
                <a:sym typeface="Symbol" panose="05050102010706020507" pitchFamily="18" charset="2"/>
              </a:rPr>
              <a:t></a:t>
            </a:r>
            <a:r>
              <a:rPr lang="en-US" altLang="zh-TW" dirty="0"/>
              <a:t> </a:t>
            </a:r>
            <a:r>
              <a:rPr lang="en-US" altLang="zh-TW" i="1" dirty="0">
                <a:sym typeface="Symbol" panose="05050102010706020507" pitchFamily="18" charset="2"/>
              </a:rPr>
              <a:t></a:t>
            </a:r>
            <a:r>
              <a:rPr lang="en-US" altLang="zh-TW" dirty="0"/>
              <a:t>, 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TW" dirty="0"/>
              <a:t>                                                             when </a:t>
            </a:r>
            <a:r>
              <a:rPr lang="en-US" altLang="zh-TW" i="1" dirty="0"/>
              <a:t>n</a:t>
            </a:r>
            <a:r>
              <a:rPr lang="en-US" altLang="zh-TW" dirty="0"/>
              <a:t> = </a:t>
            </a:r>
            <a:r>
              <a:rPr lang="en-US" altLang="zh-TW" i="1" dirty="0">
                <a:sym typeface="Symbol" panose="05050102010706020507" pitchFamily="18" charset="2"/>
              </a:rPr>
              <a:t></a:t>
            </a:r>
            <a:r>
              <a:rPr lang="en-US" altLang="zh-TW" dirty="0"/>
              <a:t>, 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en-US" altLang="zh-TW" dirty="0">
                <a:sym typeface="Symbol" panose="05050102010706020507" pitchFamily="18" charset="2"/>
              </a:rPr>
              <a:t></a:t>
            </a:r>
            <a:r>
              <a:rPr lang="en-US" altLang="zh-TW" dirty="0"/>
              <a:t> 0, 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TW" dirty="0"/>
              <a:t>                                                             when </a:t>
            </a:r>
            <a:r>
              <a:rPr lang="en-US" altLang="zh-TW" i="1" dirty="0"/>
              <a:t>n</a:t>
            </a:r>
            <a:r>
              <a:rPr lang="en-US" altLang="zh-TW" dirty="0"/>
              <a:t> = </a:t>
            </a:r>
            <a:r>
              <a:rPr lang="en-US" altLang="zh-TW" i="1" dirty="0">
                <a:sym typeface="Symbol" panose="05050102010706020507" pitchFamily="18" charset="2"/>
              </a:rPr>
              <a:t></a:t>
            </a:r>
            <a:r>
              <a:rPr lang="en-US" altLang="zh-TW" dirty="0"/>
              <a:t>,  </a:t>
            </a:r>
            <a:r>
              <a:rPr lang="en-US" altLang="zh-TW" i="1" dirty="0"/>
              <a:t>n</a:t>
            </a:r>
            <a:r>
              <a:rPr lang="en-US" altLang="zh-TW" dirty="0"/>
              <a:t> = 0.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963463"/>
              </p:ext>
            </p:extLst>
          </p:nvPr>
        </p:nvGraphicFramePr>
        <p:xfrm>
          <a:off x="1044501" y="1772568"/>
          <a:ext cx="33512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6" name="Equation" r:id="rId3" imgW="3670300" imgH="520700" progId="Equation.DSMT4">
                  <p:embed/>
                </p:oleObj>
              </mc:Choice>
              <mc:Fallback>
                <p:oleObj name="Equation" r:id="rId3" imgW="3670300" imgH="520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01" y="1772568"/>
                        <a:ext cx="335121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896805"/>
              </p:ext>
            </p:extLst>
          </p:nvPr>
        </p:nvGraphicFramePr>
        <p:xfrm>
          <a:off x="1044501" y="2277393"/>
          <a:ext cx="35274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7" name="Equation" r:id="rId5" imgW="3898900" imgH="520700" progId="Equation.DSMT4">
                  <p:embed/>
                </p:oleObj>
              </mc:Choice>
              <mc:Fallback>
                <p:oleObj name="Equation" r:id="rId5" imgW="3898900" imgH="520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01" y="2277393"/>
                        <a:ext cx="35274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141475"/>
              </p:ext>
            </p:extLst>
          </p:nvPr>
        </p:nvGraphicFramePr>
        <p:xfrm>
          <a:off x="1044501" y="2853656"/>
          <a:ext cx="32400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8" name="Equation" r:id="rId7" imgW="3632200" imgH="520700" progId="Equation.DSMT4">
                  <p:embed/>
                </p:oleObj>
              </mc:Choice>
              <mc:Fallback>
                <p:oleObj name="Equation" r:id="rId7" imgW="3632200" imgH="520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01" y="2853656"/>
                        <a:ext cx="3240087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683940" y="3566752"/>
            <a:ext cx="1258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Therefore,</a:t>
            </a:r>
          </a:p>
        </p:txBody>
      </p:sp>
      <p:graphicFrame>
        <p:nvGraphicFramePr>
          <p:cNvPr id="51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923419"/>
              </p:ext>
            </p:extLst>
          </p:nvPr>
        </p:nvGraphicFramePr>
        <p:xfrm>
          <a:off x="1117525" y="4269242"/>
          <a:ext cx="33813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9" name="Equation" r:id="rId9" imgW="3708400" imgH="673100" progId="Equation.DSMT4">
                  <p:embed/>
                </p:oleObj>
              </mc:Choice>
              <mc:Fallback>
                <p:oleObj name="Equation" r:id="rId9" imgW="3708400" imgH="673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525" y="4269242"/>
                        <a:ext cx="33813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883828"/>
              </p:ext>
            </p:extLst>
          </p:nvPr>
        </p:nvGraphicFramePr>
        <p:xfrm>
          <a:off x="1117525" y="5134429"/>
          <a:ext cx="44164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0" name="Equation" r:id="rId11" imgW="4838700" imgH="673100" progId="Equation.DSMT4">
                  <p:embed/>
                </p:oleObj>
              </mc:Choice>
              <mc:Fallback>
                <p:oleObj name="Equation" r:id="rId11" imgW="4838700" imgH="673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525" y="5134429"/>
                        <a:ext cx="44164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6084812" y="5205867"/>
            <a:ext cx="1190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en-US" altLang="zh-TW"/>
              <a:t>for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en-US" altLang="zh-TW">
                <a:sym typeface="Symbol" panose="05050102010706020507" pitchFamily="18" charset="2"/>
              </a:rPr>
              <a:t></a:t>
            </a:r>
            <a:r>
              <a:rPr lang="en-US" altLang="zh-TW"/>
              <a:t> 0. </a:t>
            </a:r>
          </a:p>
        </p:txBody>
      </p:sp>
      <p:sp>
        <p:nvSpPr>
          <p:cNvPr id="12" name="橢圓 11"/>
          <p:cNvSpPr/>
          <p:nvPr/>
        </p:nvSpPr>
        <p:spPr>
          <a:xfrm>
            <a:off x="973062" y="4197804"/>
            <a:ext cx="863600" cy="792163"/>
          </a:xfrm>
          <a:prstGeom prst="ellipse">
            <a:avLst/>
          </a:prstGeom>
          <a:noFill/>
          <a:ln w="127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973062" y="5061404"/>
            <a:ext cx="863600" cy="792163"/>
          </a:xfrm>
          <a:prstGeom prst="ellipse">
            <a:avLst/>
          </a:prstGeom>
          <a:noFill/>
          <a:ln w="127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669875"/>
              </p:ext>
            </p:extLst>
          </p:nvPr>
        </p:nvGraphicFramePr>
        <p:xfrm>
          <a:off x="530150" y="421288"/>
          <a:ext cx="77311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1" name="Equation" r:id="rId13" imgW="8483400" imgH="685800" progId="Equation.DSMT4">
                  <p:embed/>
                </p:oleObj>
              </mc:Choice>
              <mc:Fallback>
                <p:oleObj name="Equation" r:id="rId13" imgW="8483400" imgH="685800" progId="Equation.DSMT4">
                  <p:embed/>
                  <p:pic>
                    <p:nvPicPr>
                      <p:cNvPr id="1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50" y="421288"/>
                        <a:ext cx="7731125" cy="6334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FF"/>
                        </a:solidFill>
                        <a:prstDash val="dash"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E24E36F2-4A38-4FFB-8AEB-A3CEEC3FA30D}" type="slidenum">
              <a:rPr lang="en-US" altLang="zh-TW">
                <a:solidFill>
                  <a:srgbClr val="0000FF"/>
                </a:solidFill>
              </a:rPr>
              <a:pPr/>
              <a:t>51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755650" y="549275"/>
            <a:ext cx="76327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Minimize MSE 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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  Make                    for all </a:t>
            </a:r>
            <a:r>
              <a:rPr lang="en-US" altLang="zh-TW" i="1" dirty="0">
                <a:solidFill>
                  <a:srgbClr val="0000FF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’s</a:t>
            </a:r>
            <a:r>
              <a:rPr lang="en-US" altLang="zh-TW" dirty="0">
                <a:ea typeface="新細明體" panose="02020500000000000000" pitchFamily="18" charset="-120"/>
              </a:rPr>
              <a:t>           </a:t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 </a:t>
            </a:r>
            <a:r>
              <a:rPr lang="en-US" altLang="zh-TW" dirty="0">
                <a:ea typeface="新細明體" panose="02020500000000000000" pitchFamily="18" charset="-120"/>
              </a:rPr>
              <a:t>                                      ,                                                                .   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Finally, set 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] = s[0],     </a:t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            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 err="1">
                <a:ea typeface="新細明體" panose="02020500000000000000" pitchFamily="18" charset="-120"/>
              </a:rPr>
              <a:t>k</a:t>
            </a:r>
            <a:r>
              <a:rPr lang="en-US" altLang="zh-TW" dirty="0" err="1">
                <a:ea typeface="新細明體" panose="02020500000000000000" pitchFamily="18" charset="-120"/>
              </a:rPr>
              <a:t>+</a:t>
            </a:r>
            <a:r>
              <a:rPr lang="en-US" altLang="zh-TW" i="1" dirty="0" err="1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= s[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]/2,  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= s[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]/2     for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= 1, 2, 3, ….,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,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        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= 0 for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&lt; 0 and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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.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Then,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is the impulse response of the designed filter. </a:t>
            </a:r>
            <a:endParaRPr lang="en-US" altLang="zh-TW" dirty="0">
              <a:solidFill>
                <a:srgbClr val="3333FF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"/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3613150" y="492125"/>
          <a:ext cx="10477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7" name="Equation" r:id="rId4" imgW="1155700" imgH="673100" progId="Equation.DSMT4">
                  <p:embed/>
                </p:oleObj>
              </mc:Choice>
              <mc:Fallback>
                <p:oleObj name="Equation" r:id="rId4" imgW="1155700" imgH="673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492125"/>
                        <a:ext cx="10477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2"/>
          <p:cNvGraphicFramePr>
            <a:graphicFrameLocks noChangeAspect="1"/>
          </p:cNvGraphicFramePr>
          <p:nvPr/>
        </p:nvGraphicFramePr>
        <p:xfrm>
          <a:off x="1258888" y="1412875"/>
          <a:ext cx="22526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8" name="Equation" r:id="rId6" imgW="2247900" imgH="520700" progId="Equation.DSMT4">
                  <p:embed/>
                </p:oleObj>
              </mc:Choice>
              <mc:Fallback>
                <p:oleObj name="Equation" r:id="rId6" imgW="2247900" imgH="520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412875"/>
                        <a:ext cx="2252662" cy="520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3"/>
          <p:cNvGraphicFramePr>
            <a:graphicFrameLocks noChangeAspect="1"/>
          </p:cNvGraphicFramePr>
          <p:nvPr/>
        </p:nvGraphicFramePr>
        <p:xfrm>
          <a:off x="4067175" y="1412875"/>
          <a:ext cx="36036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9" name="Equation" r:id="rId8" imgW="3606800" imgH="520700" progId="Equation.DSMT4">
                  <p:embed/>
                </p:oleObj>
              </mc:Choice>
              <mc:Fallback>
                <p:oleObj name="Equation" r:id="rId8" imgW="3606800" imgH="520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412875"/>
                        <a:ext cx="3603625" cy="520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A3EFB33A-4DBA-478C-BE10-E7A8C4DE105B}" type="slidenum">
              <a:rPr lang="en-US" altLang="zh-TW">
                <a:solidFill>
                  <a:srgbClr val="0000FF"/>
                </a:solidFill>
              </a:rPr>
              <a:pPr/>
              <a:t>52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23850" y="355600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 2-E  FIR Filter Design in the Mini-Max Sense</a:t>
            </a:r>
            <a:r>
              <a:rPr lang="en-US" altLang="zh-TW" sz="2400"/>
              <a:t> 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92547" y="1843087"/>
            <a:ext cx="860633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/>
            <a:r>
              <a:rPr lang="en-US" altLang="zh-TW" b="1" dirty="0">
                <a:sym typeface="Wingdings 2" panose="05020102010507070707" pitchFamily="18" charset="2"/>
              </a:rPr>
              <a:t>References  </a:t>
            </a:r>
            <a:endParaRPr lang="en-US" altLang="zh-TW" dirty="0">
              <a:sym typeface="Wingdings 2" panose="05020102010507070707" pitchFamily="18" charset="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zh-TW" dirty="0">
                <a:sym typeface="Wingdings 2" panose="05020102010507070707" pitchFamily="18" charset="2"/>
              </a:rPr>
              <a:t>[1] T. W. Parks and J. H. McClellan, “</a:t>
            </a:r>
            <a:r>
              <a:rPr lang="en-US" altLang="zh-TW" dirty="0" err="1">
                <a:sym typeface="Wingdings 2" panose="05020102010507070707" pitchFamily="18" charset="2"/>
              </a:rPr>
              <a:t>Chebychev</a:t>
            </a:r>
            <a:r>
              <a:rPr lang="en-US" altLang="zh-TW" dirty="0">
                <a:sym typeface="Wingdings 2" panose="05020102010507070707" pitchFamily="18" charset="2"/>
              </a:rPr>
              <a:t> approximation for </a:t>
            </a:r>
            <a:r>
              <a:rPr lang="en-US" altLang="zh-TW" dirty="0" err="1">
                <a:sym typeface="Wingdings 2" panose="05020102010507070707" pitchFamily="18" charset="2"/>
              </a:rPr>
              <a:t>nonrecursive</a:t>
            </a:r>
            <a:r>
              <a:rPr lang="en-US" altLang="zh-TW" dirty="0">
                <a:sym typeface="Wingdings 2" panose="05020102010507070707" pitchFamily="18" charset="2"/>
              </a:rPr>
              <a:t> </a:t>
            </a:r>
            <a:br>
              <a:rPr lang="en-US" altLang="zh-TW" dirty="0">
                <a:sym typeface="Wingdings 2" panose="05020102010507070707" pitchFamily="18" charset="2"/>
              </a:rPr>
            </a:br>
            <a:r>
              <a:rPr lang="en-US" altLang="zh-TW" dirty="0">
                <a:sym typeface="Wingdings 2" panose="05020102010507070707" pitchFamily="18" charset="2"/>
              </a:rPr>
              <a:t>      digital filter with linear phase”, </a:t>
            </a:r>
            <a:r>
              <a:rPr lang="en-US" altLang="zh-TW" i="1" dirty="0">
                <a:sym typeface="Wingdings 2" panose="05020102010507070707" pitchFamily="18" charset="2"/>
              </a:rPr>
              <a:t>IEEE Trans. Circuit Theory</a:t>
            </a:r>
            <a:r>
              <a:rPr lang="en-US" altLang="zh-TW" dirty="0">
                <a:sym typeface="Wingdings 2" panose="05020102010507070707" pitchFamily="18" charset="2"/>
              </a:rPr>
              <a:t>, vol. 19, no. 2, </a:t>
            </a:r>
            <a:br>
              <a:rPr lang="en-US" altLang="zh-TW" dirty="0">
                <a:sym typeface="Wingdings 2" panose="05020102010507070707" pitchFamily="18" charset="2"/>
              </a:rPr>
            </a:br>
            <a:r>
              <a:rPr lang="en-US" altLang="zh-TW" dirty="0">
                <a:sym typeface="Wingdings 2" panose="05020102010507070707" pitchFamily="18" charset="2"/>
              </a:rPr>
              <a:t>      pp. 189-194, March 1972.     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TW" dirty="0">
                <a:sym typeface="Wingdings 2" panose="05020102010507070707" pitchFamily="18" charset="2"/>
              </a:rPr>
              <a:t>[2] J. H. McClellan, T. W. Parks, and L. R. </a:t>
            </a:r>
            <a:r>
              <a:rPr lang="en-US" altLang="zh-TW" dirty="0" err="1">
                <a:sym typeface="Wingdings 2" panose="05020102010507070707" pitchFamily="18" charset="2"/>
              </a:rPr>
              <a:t>Rabiner</a:t>
            </a:r>
            <a:r>
              <a:rPr lang="en-US" altLang="zh-TW" dirty="0">
                <a:sym typeface="Wingdings 2" panose="05020102010507070707" pitchFamily="18" charset="2"/>
              </a:rPr>
              <a:t> “A computer program for </a:t>
            </a:r>
            <a:br>
              <a:rPr lang="en-US" altLang="zh-TW" dirty="0">
                <a:sym typeface="Wingdings 2" panose="05020102010507070707" pitchFamily="18" charset="2"/>
              </a:rPr>
            </a:br>
            <a:r>
              <a:rPr lang="en-US" altLang="zh-TW" dirty="0">
                <a:sym typeface="Wingdings 2" panose="05020102010507070707" pitchFamily="18" charset="2"/>
              </a:rPr>
              <a:t>      designing optimum FIR linear phase digital filter”, </a:t>
            </a:r>
            <a:r>
              <a:rPr lang="en-US" altLang="zh-TW" i="1" dirty="0">
                <a:sym typeface="Wingdings 2" panose="05020102010507070707" pitchFamily="18" charset="2"/>
              </a:rPr>
              <a:t>IEEE Trans. Audio-</a:t>
            </a:r>
            <a:br>
              <a:rPr lang="en-US" altLang="zh-TW" i="1" dirty="0">
                <a:sym typeface="Wingdings 2" panose="05020102010507070707" pitchFamily="18" charset="2"/>
              </a:rPr>
            </a:br>
            <a:r>
              <a:rPr lang="en-US" altLang="zh-TW" i="1" dirty="0">
                <a:sym typeface="Wingdings 2" panose="05020102010507070707" pitchFamily="18" charset="2"/>
              </a:rPr>
              <a:t>     </a:t>
            </a:r>
            <a:r>
              <a:rPr lang="en-US" altLang="zh-TW" i="1" dirty="0" err="1">
                <a:sym typeface="Wingdings 2" panose="05020102010507070707" pitchFamily="18" charset="2"/>
              </a:rPr>
              <a:t>Electroacoustics</a:t>
            </a:r>
            <a:r>
              <a:rPr lang="en-US" altLang="zh-TW" dirty="0">
                <a:sym typeface="Wingdings 2" panose="05020102010507070707" pitchFamily="18" charset="2"/>
              </a:rPr>
              <a:t>, vol. 21, no. 6, Dec. 1973.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TW" dirty="0">
                <a:sym typeface="Symbol" panose="05050102010706020507" pitchFamily="18" charset="2"/>
              </a:rPr>
              <a:t>[3] F. </a:t>
            </a:r>
            <a:r>
              <a:rPr lang="en-US" altLang="zh-TW" dirty="0" err="1">
                <a:sym typeface="Symbol" panose="05050102010706020507" pitchFamily="18" charset="2"/>
              </a:rPr>
              <a:t>Mintz</a:t>
            </a:r>
            <a:r>
              <a:rPr lang="en-US" altLang="zh-TW" dirty="0">
                <a:sym typeface="Symbol" panose="05050102010706020507" pitchFamily="18" charset="2"/>
              </a:rPr>
              <a:t> and B. Liu, “Practical design rules for optimum FIR </a:t>
            </a:r>
            <a:r>
              <a:rPr lang="en-US" altLang="zh-TW" dirty="0" err="1">
                <a:sym typeface="Symbol" panose="05050102010706020507" pitchFamily="18" charset="2"/>
              </a:rPr>
              <a:t>bandpass</a:t>
            </a:r>
            <a:r>
              <a:rPr lang="en-US" altLang="zh-TW" dirty="0">
                <a:sym typeface="Symbol" panose="05050102010706020507" pitchFamily="18" charset="2"/>
              </a:rPr>
              <a:t>  digital</a:t>
            </a:r>
            <a:br>
              <a:rPr lang="en-US" altLang="zh-TW" dirty="0">
                <a:sym typeface="Symbol" panose="05050102010706020507" pitchFamily="18" charset="2"/>
              </a:rPr>
            </a:br>
            <a:r>
              <a:rPr lang="en-US" altLang="zh-TW" dirty="0">
                <a:sym typeface="Symbol" panose="05050102010706020507" pitchFamily="18" charset="2"/>
              </a:rPr>
              <a:t>     filter”, </a:t>
            </a:r>
            <a:r>
              <a:rPr lang="en-US" altLang="zh-TW" i="1" dirty="0">
                <a:sym typeface="Symbol" panose="05050102010706020507" pitchFamily="18" charset="2"/>
              </a:rPr>
              <a:t>IEEE Trans. ASSP</a:t>
            </a:r>
            <a:r>
              <a:rPr lang="en-US" altLang="zh-TW" dirty="0">
                <a:sym typeface="Symbol" panose="05050102010706020507" pitchFamily="18" charset="2"/>
              </a:rPr>
              <a:t>, vol. 27, no. 2, Apr. 1979.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TW" dirty="0">
                <a:sym typeface="Symbol" panose="05050102010706020507" pitchFamily="18" charset="2"/>
              </a:rPr>
              <a:t>[4] E. Y. Remez, “General computational methods of </a:t>
            </a:r>
            <a:r>
              <a:rPr lang="en-US" altLang="zh-TW" dirty="0" err="1">
                <a:sym typeface="Symbol" panose="05050102010706020507" pitchFamily="18" charset="2"/>
              </a:rPr>
              <a:t>Chebyshev</a:t>
            </a:r>
            <a:r>
              <a:rPr lang="en-US" altLang="zh-TW" dirty="0">
                <a:sym typeface="Symbol" panose="05050102010706020507" pitchFamily="18" charset="2"/>
              </a:rPr>
              <a:t> approximation: </a:t>
            </a:r>
            <a:br>
              <a:rPr lang="en-US" altLang="zh-TW" dirty="0">
                <a:sym typeface="Symbol" panose="05050102010706020507" pitchFamily="18" charset="2"/>
              </a:rPr>
            </a:br>
            <a:r>
              <a:rPr lang="en-US" altLang="zh-TW" dirty="0">
                <a:sym typeface="Symbol" panose="05050102010706020507" pitchFamily="18" charset="2"/>
              </a:rPr>
              <a:t>      The problems with linear real parameters,”  AEC-TR-4491. ERDA Div. Phys. </a:t>
            </a:r>
            <a:br>
              <a:rPr lang="en-US" altLang="zh-TW" dirty="0">
                <a:sym typeface="Symbol" panose="05050102010706020507" pitchFamily="18" charset="2"/>
              </a:rPr>
            </a:br>
            <a:r>
              <a:rPr lang="en-US" altLang="zh-TW" dirty="0">
                <a:sym typeface="Symbol" panose="05050102010706020507" pitchFamily="18" charset="2"/>
              </a:rPr>
              <a:t>      Res., 1962.</a:t>
            </a:r>
            <a:endParaRPr lang="en-US" altLang="zh-TW" dirty="0">
              <a:sym typeface="Wingdings 2" panose="05020102010507070707" pitchFamily="18" charset="2"/>
            </a:endParaRP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971550" y="989012"/>
            <a:ext cx="57610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It is also called</a:t>
            </a:r>
            <a:r>
              <a:rPr lang="zh-TW" altLang="en-US" dirty="0"/>
              <a:t>“</a:t>
            </a:r>
            <a:r>
              <a:rPr lang="en-US" altLang="zh-TW" dirty="0"/>
              <a:t>Remez-exchange algorithm”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                   or</a:t>
            </a:r>
            <a:r>
              <a:rPr lang="zh-TW" altLang="en-US" dirty="0"/>
              <a:t> “</a:t>
            </a:r>
            <a:r>
              <a:rPr lang="en-US" altLang="zh-TW" dirty="0">
                <a:sym typeface="Wingdings 2" panose="05020102010507070707" pitchFamily="18" charset="2"/>
              </a:rPr>
              <a:t>Parks-McClellan algorithm”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BC12FE08-3C55-4E5C-BA06-216BD1E13250}" type="slidenum">
              <a:rPr lang="en-US" altLang="zh-TW">
                <a:solidFill>
                  <a:srgbClr val="0000FF"/>
                </a:solidFill>
              </a:rPr>
              <a:pPr/>
              <a:t>53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39750" y="1341438"/>
            <a:ext cx="7921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Suppose that: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</a:t>
            </a: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</a:t>
            </a:r>
            <a:r>
              <a:rPr lang="en-US" altLang="zh-TW">
                <a:ea typeface="新細明體" panose="02020500000000000000" pitchFamily="18" charset="-120"/>
              </a:rPr>
              <a:t> Filter length = 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</a:rPr>
              <a:t>,  </a:t>
            </a:r>
            <a:r>
              <a:rPr lang="en-US" altLang="zh-TW" i="1">
                <a:solidFill>
                  <a:srgbClr val="3333FF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t> is odd</a:t>
            </a:r>
            <a:r>
              <a:rPr lang="en-US" altLang="zh-TW">
                <a:ea typeface="新細明體" panose="02020500000000000000" pitchFamily="18" charset="-120"/>
              </a:rPr>
              <a:t>,  </a:t>
            </a:r>
            <a:r>
              <a:rPr lang="en-US" altLang="zh-TW" i="1">
                <a:solidFill>
                  <a:srgbClr val="FF0000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 = 2</a:t>
            </a:r>
            <a:r>
              <a:rPr lang="en-US" altLang="zh-TW" i="1">
                <a:solidFill>
                  <a:srgbClr val="FF0000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+1</a:t>
            </a:r>
            <a:r>
              <a:rPr lang="en-US" altLang="zh-TW">
                <a:ea typeface="新細明體" panose="02020500000000000000" pitchFamily="18" charset="-120"/>
              </a:rPr>
              <a:t>.      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</a:t>
            </a: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</a:t>
            </a:r>
            <a:r>
              <a:rPr lang="en-US" altLang="zh-TW">
                <a:ea typeface="新細明體" panose="02020500000000000000" pitchFamily="18" charset="-120"/>
              </a:rPr>
              <a:t> Frequency response of the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desired filter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: </a:t>
            </a:r>
            <a:r>
              <a:rPr lang="en-US" altLang="zh-TW" i="1">
                <a:solidFill>
                  <a:srgbClr val="FF0000"/>
                </a:solidFill>
                <a:ea typeface="新細明體" panose="02020500000000000000" pitchFamily="18" charset="-120"/>
              </a:rPr>
              <a:t>H</a:t>
            </a:r>
            <a:r>
              <a:rPr lang="en-US" altLang="zh-TW" i="1" baseline="-250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(</a:t>
            </a:r>
            <a:r>
              <a:rPr lang="en-US" altLang="zh-TW" i="1">
                <a:solidFill>
                  <a:srgbClr val="FF0000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) </a:t>
            </a:r>
            <a:r>
              <a:rPr lang="en-US" altLang="zh-TW">
                <a:ea typeface="新細明體" panose="02020500000000000000" pitchFamily="18" charset="-120"/>
              </a:rPr>
              <a:t>is an </a:t>
            </a: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even function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 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 is the </a:t>
            </a:r>
            <a:r>
              <a:rPr lang="en-US" altLang="zh-TW" u="sng">
                <a:ea typeface="新細明體" panose="02020500000000000000" pitchFamily="18" charset="-120"/>
              </a:rPr>
              <a:t>normalized frequency</a:t>
            </a:r>
            <a:r>
              <a:rPr lang="en-US" altLang="zh-TW">
                <a:ea typeface="新細明體" panose="02020500000000000000" pitchFamily="18" charset="-120"/>
              </a:rPr>
              <a:t>)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        </a:t>
            </a:r>
            <a:r>
              <a:rPr lang="en-US" altLang="zh-TW">
                <a:ea typeface="新細明體" panose="02020500000000000000" pitchFamily="18" charset="-120"/>
              </a:rPr>
              <a:t> The weighting function is </a:t>
            </a:r>
            <a:r>
              <a:rPr lang="en-US" altLang="zh-TW" i="1">
                <a:ea typeface="新細明體" panose="02020500000000000000" pitchFamily="18" charset="-120"/>
              </a:rPr>
              <a:t>W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       </a:t>
            </a:r>
          </a:p>
          <a:p>
            <a:pPr eaLnBrk="1" hangingPunct="1"/>
            <a:endParaRPr lang="en-US" altLang="zh-TW">
              <a:ea typeface="新細明體" panose="02020500000000000000" pitchFamily="18" charset="-120"/>
            </a:endParaRPr>
          </a:p>
        </p:txBody>
      </p:sp>
      <p:sp>
        <p:nvSpPr>
          <p:cNvPr id="30724" name="Text Box 19"/>
          <p:cNvSpPr txBox="1">
            <a:spLocks noChangeArrowheads="1"/>
          </p:cNvSpPr>
          <p:nvPr/>
        </p:nvSpPr>
        <p:spPr bwMode="auto">
          <a:xfrm>
            <a:off x="5266031" y="1143000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663300"/>
                </a:solidFill>
              </a:rPr>
              <a:t>Two constraints</a:t>
            </a:r>
            <a:endParaRPr lang="zh-TW" altLang="en-US" dirty="0">
              <a:solidFill>
                <a:srgbClr val="663300"/>
              </a:solidFill>
            </a:endParaRPr>
          </a:p>
        </p:txBody>
      </p:sp>
      <p:sp>
        <p:nvSpPr>
          <p:cNvPr id="30725" name="Line 20"/>
          <p:cNvSpPr>
            <a:spLocks noChangeShapeType="1"/>
          </p:cNvSpPr>
          <p:nvPr/>
        </p:nvSpPr>
        <p:spPr bwMode="auto">
          <a:xfrm>
            <a:off x="6013450" y="1484313"/>
            <a:ext cx="1079500" cy="720725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26" name="Line 21"/>
          <p:cNvSpPr>
            <a:spLocks noChangeShapeType="1"/>
          </p:cNvSpPr>
          <p:nvPr/>
        </p:nvSpPr>
        <p:spPr bwMode="auto">
          <a:xfrm flipH="1">
            <a:off x="5005388" y="1484313"/>
            <a:ext cx="719137" cy="288925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內容版面配置區 3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41036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zh-TW" altLang="en-US" b="1" dirty="0">
                <a:solidFill>
                  <a:srgbClr val="0000FF"/>
                </a:solidFill>
              </a:rPr>
              <a:t>用</a:t>
            </a:r>
            <a:r>
              <a:rPr lang="en-US" altLang="zh-TW" b="1" dirty="0">
                <a:solidFill>
                  <a:srgbClr val="0000FF"/>
                </a:solidFill>
              </a:rPr>
              <a:t>Mini-Max</a:t>
            </a:r>
            <a:r>
              <a:rPr lang="zh-TW" altLang="en-US" b="1" dirty="0">
                <a:solidFill>
                  <a:srgbClr val="0000FF"/>
                </a:solidFill>
              </a:rPr>
              <a:t>方法所設計出的</a:t>
            </a:r>
            <a:r>
              <a:rPr lang="en-US" altLang="zh-TW" b="1" dirty="0">
                <a:solidFill>
                  <a:srgbClr val="0000FF"/>
                </a:solidFill>
              </a:rPr>
              <a:t>filters</a:t>
            </a:r>
            <a:r>
              <a:rPr lang="zh-TW" altLang="en-US" b="1" dirty="0">
                <a:solidFill>
                  <a:srgbClr val="0000FF"/>
                </a:solidFill>
              </a:rPr>
              <a:t>，</a:t>
            </a:r>
            <a:r>
              <a:rPr lang="zh-TW" altLang="en-US" b="1" u="sng" dirty="0">
                <a:solidFill>
                  <a:srgbClr val="0000FF"/>
                </a:solidFill>
              </a:rPr>
              <a:t>一定</a:t>
            </a:r>
            <a:r>
              <a:rPr lang="zh-TW" altLang="en-US" b="1" dirty="0">
                <a:solidFill>
                  <a:srgbClr val="0000FF"/>
                </a:solidFill>
              </a:rPr>
              <a:t>會滿足以下二個條件</a:t>
            </a:r>
            <a:endParaRPr lang="en-US" altLang="zh-TW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dirty="0"/>
              <a:t>(1) </a:t>
            </a:r>
            <a:r>
              <a:rPr lang="zh-TW" altLang="en-US" dirty="0"/>
              <a:t>有</a:t>
            </a:r>
            <a:r>
              <a:rPr lang="en-US" altLang="zh-TW" i="1" dirty="0">
                <a:solidFill>
                  <a:srgbClr val="FF0000"/>
                </a:solidFill>
              </a:rPr>
              <a:t>k</a:t>
            </a:r>
            <a:r>
              <a:rPr lang="en-US" altLang="zh-TW" dirty="0">
                <a:solidFill>
                  <a:srgbClr val="FF0000"/>
                </a:solidFill>
              </a:rPr>
              <a:t>+2</a:t>
            </a:r>
            <a:r>
              <a:rPr lang="zh-TW" altLang="en-US" dirty="0">
                <a:solidFill>
                  <a:srgbClr val="FF0000"/>
                </a:solidFill>
              </a:rPr>
              <a:t>個以上</a:t>
            </a:r>
            <a:r>
              <a:rPr lang="zh-TW" altLang="en-US" dirty="0"/>
              <a:t>的</a:t>
            </a:r>
            <a:r>
              <a:rPr lang="en-US" altLang="zh-TW" dirty="0"/>
              <a:t>extreme points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dirty="0"/>
              <a:t>(2)  </a:t>
            </a:r>
            <a:r>
              <a:rPr lang="zh-TW" altLang="en-US" dirty="0"/>
              <a:t>在</a:t>
            </a:r>
            <a:r>
              <a:rPr lang="en-US" altLang="zh-TW" dirty="0"/>
              <a:t>extreme points</a:t>
            </a:r>
            <a:r>
              <a:rPr lang="zh-TW" altLang="en-US" dirty="0"/>
              <a:t>上，                                        是</a:t>
            </a:r>
            <a:r>
              <a:rPr lang="zh-TW" altLang="en-US" dirty="0">
                <a:solidFill>
                  <a:srgbClr val="FF0000"/>
                </a:solidFill>
              </a:rPr>
              <a:t>定值</a:t>
            </a:r>
            <a:endParaRPr lang="en-US" altLang="zh-TW" dirty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AutoNum type="arabicParenBoth"/>
            </a:pPr>
            <a:endParaRPr lang="en-US" altLang="zh-TW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AutoNum type="arabicParenBoth"/>
            </a:pPr>
            <a:endParaRPr lang="en-US" altLang="zh-TW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endParaRPr lang="en-US" altLang="zh-TW" dirty="0"/>
          </a:p>
        </p:txBody>
      </p:sp>
      <p:sp>
        <p:nvSpPr>
          <p:cNvPr id="11269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C833391E-4965-4765-970A-B6119FB10C57}" type="slidenum">
              <a:rPr lang="en-US" altLang="zh-TW">
                <a:solidFill>
                  <a:srgbClr val="0000FF"/>
                </a:solidFill>
              </a:rPr>
              <a:pPr/>
              <a:t>54</a:t>
            </a:fld>
            <a:endParaRPr lang="en-US" altLang="zh-TW">
              <a:solidFill>
                <a:srgbClr val="0000FF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203575" y="1268413"/>
          <a:ext cx="24812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2" name="Equation" r:id="rId3" imgW="1574800" imgH="228600" progId="Equation.DSMT4">
                  <p:embed/>
                </p:oleObj>
              </mc:Choice>
              <mc:Fallback>
                <p:oleObj name="Equation" r:id="rId3" imgW="1574800" imgH="228600" progId="Equation.DSMT4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268413"/>
                        <a:ext cx="248126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00213"/>
            <a:ext cx="49688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458103"/>
              </p:ext>
            </p:extLst>
          </p:nvPr>
        </p:nvGraphicFramePr>
        <p:xfrm>
          <a:off x="1370013" y="4359275"/>
          <a:ext cx="9318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3" name="Equation" r:id="rId6" imgW="609480" imgH="203040" progId="Equation.DSMT4">
                  <p:embed/>
                </p:oleObj>
              </mc:Choice>
              <mc:Fallback>
                <p:oleObj name="Equation" r:id="rId6" imgW="609480" imgH="203040" progId="Equation.DSMT4">
                  <p:embed/>
                  <p:pic>
                    <p:nvPicPr>
                      <p:cNvPr id="112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4359275"/>
                        <a:ext cx="9318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2268538" y="4292600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的情形</a:t>
            </a: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95288" y="5373688"/>
            <a:ext cx="8281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>
                <a:sym typeface="Wingdings 2" panose="05020102010507070707" pitchFamily="18" charset="2"/>
              </a:rPr>
              <a:t>T. W. Parks and J. H. McClellan, “</a:t>
            </a:r>
            <a:r>
              <a:rPr lang="en-US" altLang="zh-TW" dirty="0" err="1">
                <a:sym typeface="Wingdings 2" panose="05020102010507070707" pitchFamily="18" charset="2"/>
              </a:rPr>
              <a:t>Chebychev</a:t>
            </a:r>
            <a:r>
              <a:rPr lang="en-US" altLang="zh-TW" dirty="0">
                <a:sym typeface="Wingdings 2" panose="05020102010507070707" pitchFamily="18" charset="2"/>
              </a:rPr>
              <a:t> approximation for </a:t>
            </a:r>
            <a:r>
              <a:rPr lang="en-US" altLang="zh-TW" dirty="0" err="1">
                <a:sym typeface="Wingdings 2" panose="05020102010507070707" pitchFamily="18" charset="2"/>
              </a:rPr>
              <a:t>nonrecursive</a:t>
            </a:r>
            <a:r>
              <a:rPr lang="en-US" altLang="zh-TW" dirty="0">
                <a:sym typeface="Wingdings 2" panose="05020102010507070707" pitchFamily="18" charset="2"/>
              </a:rPr>
              <a:t> </a:t>
            </a:r>
            <a:br>
              <a:rPr lang="en-US" altLang="zh-TW" dirty="0">
                <a:sym typeface="Wingdings 2" panose="05020102010507070707" pitchFamily="18" charset="2"/>
              </a:rPr>
            </a:br>
            <a:r>
              <a:rPr lang="en-US" altLang="zh-TW" dirty="0">
                <a:sym typeface="Wingdings 2" panose="05020102010507070707" pitchFamily="18" charset="2"/>
              </a:rPr>
              <a:t>digital filter with linear phase”, </a:t>
            </a:r>
            <a:r>
              <a:rPr lang="en-US" altLang="zh-TW" i="1" dirty="0">
                <a:sym typeface="Wingdings 2" panose="05020102010507070707" pitchFamily="18" charset="2"/>
              </a:rPr>
              <a:t>IEEE Trans. Circuit Theory</a:t>
            </a:r>
            <a:r>
              <a:rPr lang="en-US" altLang="zh-TW" dirty="0">
                <a:sym typeface="Wingdings 2" panose="05020102010507070707" pitchFamily="18" charset="2"/>
              </a:rPr>
              <a:t>, vol. 19, no. 2, pp. 189-194, March 1972.</a:t>
            </a:r>
            <a:endParaRPr lang="zh-TW" altLang="en-US" dirty="0">
              <a:sym typeface="Wingdings 2" panose="05020102010507070707" pitchFamily="18" charset="2"/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468313" y="486886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證明可參考</a:t>
            </a:r>
          </a:p>
        </p:txBody>
      </p:sp>
      <p:sp>
        <p:nvSpPr>
          <p:cNvPr id="10" name="矩形 9"/>
          <p:cNvSpPr/>
          <p:nvPr/>
        </p:nvSpPr>
        <p:spPr>
          <a:xfrm>
            <a:off x="2500313" y="857250"/>
            <a:ext cx="1643062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4143375" y="928688"/>
            <a:ext cx="857250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文字方塊 13"/>
          <p:cNvSpPr txBox="1">
            <a:spLocks noChangeArrowheads="1"/>
          </p:cNvSpPr>
          <p:nvPr/>
        </p:nvSpPr>
        <p:spPr bwMode="auto">
          <a:xfrm>
            <a:off x="5072063" y="642938"/>
            <a:ext cx="3071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Error </a:t>
            </a:r>
            <a:r>
              <a:rPr lang="zh-TW" altLang="en-US" b="1">
                <a:solidFill>
                  <a:srgbClr val="FF0000"/>
                </a:solidFill>
              </a:rPr>
              <a:t>的 </a:t>
            </a:r>
            <a:r>
              <a:rPr lang="en-US" altLang="zh-TW" b="1">
                <a:solidFill>
                  <a:srgbClr val="FF0000"/>
                </a:solidFill>
              </a:rPr>
              <a:t>local maximal</a:t>
            </a:r>
          </a:p>
          <a:p>
            <a:r>
              <a:rPr lang="en-US" altLang="zh-TW" b="1">
                <a:solidFill>
                  <a:srgbClr val="FF0000"/>
                </a:solidFill>
              </a:rPr>
              <a:t>                local minimum 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13" name="Line 19">
            <a:extLst>
              <a:ext uri="{FF2B5EF4-FFF2-40B4-BE49-F238E27FC236}">
                <a16:creationId xmlns:a16="http://schemas.microsoft.com/office/drawing/2014/main" id="{7AC0294A-AFDF-4552-80F6-2AD5D1B53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5625" y="1965327"/>
            <a:ext cx="0" cy="2706686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" name="Line 19">
            <a:extLst>
              <a:ext uri="{FF2B5EF4-FFF2-40B4-BE49-F238E27FC236}">
                <a16:creationId xmlns:a16="http://schemas.microsoft.com/office/drawing/2014/main" id="{DD1A7CD7-F605-4DE8-A70F-D50864A9B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43375" y="1965327"/>
            <a:ext cx="0" cy="2706686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3661CE08-9272-47D5-913C-38101F55A5A3}"/>
              </a:ext>
            </a:extLst>
          </p:cNvPr>
          <p:cNvCxnSpPr/>
          <p:nvPr/>
        </p:nvCxnSpPr>
        <p:spPr>
          <a:xfrm flipH="1">
            <a:off x="3891347" y="2030317"/>
            <a:ext cx="504056" cy="1440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9D1378FD-692D-4723-8CA6-16F7AF55A8F6}"/>
              </a:ext>
            </a:extLst>
          </p:cNvPr>
          <p:cNvSpPr txBox="1"/>
          <p:nvPr/>
        </p:nvSpPr>
        <p:spPr>
          <a:xfrm>
            <a:off x="4355907" y="1700213"/>
            <a:ext cx="1289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transition band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328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8A4E7556-DE7E-4B86-8318-05FB0E17F4FC}" type="slidenum">
              <a:rPr lang="en-US" altLang="zh-TW">
                <a:solidFill>
                  <a:srgbClr val="0000FF"/>
                </a:solidFill>
              </a:rPr>
              <a:pPr/>
              <a:t>55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468313" y="404813"/>
            <a:ext cx="7920111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buFont typeface="Symbol" panose="05050102010706020507" pitchFamily="18" charset="2"/>
              <a:buChar char="·"/>
            </a:pPr>
            <a:r>
              <a:rPr lang="en-US" altLang="zh-TW" dirty="0">
                <a:ea typeface="新細明體" panose="02020500000000000000" pitchFamily="18" charset="-120"/>
              </a:rPr>
              <a:t>Generalization for Mini-Max Sense by 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weight function</a:t>
            </a:r>
            <a:r>
              <a:rPr lang="en-US" altLang="zh-TW" dirty="0">
                <a:ea typeface="新細明體" panose="02020500000000000000" pitchFamily="18" charset="-120"/>
              </a:rPr>
              <a:t>         </a:t>
            </a:r>
          </a:p>
          <a:p>
            <a:pPr eaLnBrk="1" hangingPunct="1">
              <a:buFont typeface="Symbol" panose="05050102010706020507" pitchFamily="18" charset="2"/>
              <a:buChar char="·"/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maximal error:                 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weighted maximal error:  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where </a:t>
            </a:r>
            <a:r>
              <a:rPr lang="en-US" altLang="zh-TW" i="1" dirty="0">
                <a:solidFill>
                  <a:srgbClr val="3333FF"/>
                </a:solidFill>
                <a:ea typeface="新細明體" panose="02020500000000000000" pitchFamily="18" charset="-120"/>
              </a:rPr>
              <a:t>W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solidFill>
                  <a:srgbClr val="3333FF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) is the weight function</a:t>
            </a:r>
            <a:r>
              <a:rPr lang="en-US" altLang="zh-TW" dirty="0">
                <a:ea typeface="新細明體" panose="02020500000000000000" pitchFamily="18" charset="-120"/>
              </a:rPr>
              <a:t>.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The weight function is designed according to </a:t>
            </a:r>
            <a:r>
              <a:rPr lang="en-US" altLang="zh-TW" u="sng" dirty="0">
                <a:ea typeface="新細明體" panose="02020500000000000000" pitchFamily="18" charset="-120"/>
              </a:rPr>
              <a:t>which band is more important</a:t>
            </a:r>
            <a:r>
              <a:rPr lang="en-US" altLang="zh-TW" dirty="0">
                <a:ea typeface="新細明體" panose="02020500000000000000" pitchFamily="18" charset="-120"/>
              </a:rPr>
              <a:t>.         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001233"/>
              </p:ext>
            </p:extLst>
          </p:nvPr>
        </p:nvGraphicFramePr>
        <p:xfrm>
          <a:off x="2460625" y="1012826"/>
          <a:ext cx="29813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Equation" r:id="rId3" imgW="3009600" imgH="482400" progId="Equation.DSMT4">
                  <p:embed/>
                </p:oleObj>
              </mc:Choice>
              <mc:Fallback>
                <p:oleObj name="Equation" r:id="rId3" imgW="3009600" imgH="482400" progId="Equation.DSMT4">
                  <p:embed/>
                  <p:pic>
                    <p:nvPicPr>
                      <p:cNvPr id="3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1012826"/>
                        <a:ext cx="2981325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AutoShape 11"/>
          <p:cNvSpPr>
            <a:spLocks noChangeAspect="1" noChangeArrowheads="1"/>
          </p:cNvSpPr>
          <p:nvPr/>
        </p:nvSpPr>
        <p:spPr bwMode="auto">
          <a:xfrm>
            <a:off x="611188" y="3284538"/>
            <a:ext cx="77057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9" name="Line 12"/>
          <p:cNvSpPr>
            <a:spLocks noChangeShapeType="1"/>
          </p:cNvSpPr>
          <p:nvPr/>
        </p:nvSpPr>
        <p:spPr bwMode="auto">
          <a:xfrm flipV="1">
            <a:off x="1428750" y="35433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6115050" y="4800600"/>
            <a:ext cx="4175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>
                <a:ea typeface="新細明體" panose="02020500000000000000" pitchFamily="18" charset="-120"/>
              </a:rPr>
              <a:t>f</a:t>
            </a:r>
            <a:endParaRPr lang="en-US" altLang="zh-TW">
              <a:ea typeface="新細明體" panose="02020500000000000000" pitchFamily="18" charset="-120"/>
            </a:endParaRP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1428750" y="5143500"/>
            <a:ext cx="55721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Line 15"/>
          <p:cNvSpPr>
            <a:spLocks noChangeShapeType="1"/>
          </p:cNvSpPr>
          <p:nvPr/>
        </p:nvSpPr>
        <p:spPr bwMode="auto">
          <a:xfrm>
            <a:off x="3486150" y="4000500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1657350" y="4114800"/>
            <a:ext cx="1114425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passband</a:t>
            </a:r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4171950" y="4457700"/>
            <a:ext cx="1114425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stopband</a:t>
            </a:r>
          </a:p>
        </p:txBody>
      </p:sp>
      <p:sp>
        <p:nvSpPr>
          <p:cNvPr id="3085" name="Line 18"/>
          <p:cNvSpPr>
            <a:spLocks noChangeShapeType="1"/>
          </p:cNvSpPr>
          <p:nvPr/>
        </p:nvSpPr>
        <p:spPr bwMode="auto">
          <a:xfrm>
            <a:off x="3486150" y="5143500"/>
            <a:ext cx="3065463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>
            <a:off x="3371850" y="36576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7" name="Line 20"/>
          <p:cNvSpPr>
            <a:spLocks noChangeShapeType="1"/>
          </p:cNvSpPr>
          <p:nvPr/>
        </p:nvSpPr>
        <p:spPr bwMode="auto">
          <a:xfrm>
            <a:off x="3600450" y="36576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8" name="Line 21"/>
          <p:cNvSpPr>
            <a:spLocks noChangeShapeType="1"/>
          </p:cNvSpPr>
          <p:nvPr/>
        </p:nvSpPr>
        <p:spPr bwMode="auto">
          <a:xfrm flipH="1">
            <a:off x="3486150" y="3657600"/>
            <a:ext cx="417513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>
            <a:off x="3894939" y="3657600"/>
            <a:ext cx="279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0" name="Line 23"/>
          <p:cNvSpPr>
            <a:spLocks noChangeShapeType="1"/>
          </p:cNvSpPr>
          <p:nvPr/>
        </p:nvSpPr>
        <p:spPr bwMode="auto">
          <a:xfrm>
            <a:off x="1428750" y="4000500"/>
            <a:ext cx="2063750" cy="47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1" name="Text Box 24"/>
          <p:cNvSpPr txBox="1">
            <a:spLocks noChangeArrowheads="1"/>
          </p:cNvSpPr>
          <p:nvPr/>
        </p:nvSpPr>
        <p:spPr bwMode="auto">
          <a:xfrm>
            <a:off x="1543050" y="3543300"/>
            <a:ext cx="696913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 i="1" baseline="-25000">
                <a:ea typeface="新細明體" panose="02020500000000000000" pitchFamily="18" charset="-120"/>
              </a:rPr>
              <a:t>d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3092" name="Text Box 25"/>
          <p:cNvSpPr txBox="1">
            <a:spLocks noChangeArrowheads="1"/>
          </p:cNvSpPr>
          <p:nvPr/>
        </p:nvSpPr>
        <p:spPr bwMode="auto">
          <a:xfrm>
            <a:off x="4234641" y="3489325"/>
            <a:ext cx="1951038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transition band</a:t>
            </a:r>
          </a:p>
        </p:txBody>
      </p:sp>
      <p:graphicFrame>
        <p:nvGraphicFramePr>
          <p:cNvPr id="307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131636"/>
              </p:ext>
            </p:extLst>
          </p:nvPr>
        </p:nvGraphicFramePr>
        <p:xfrm>
          <a:off x="3159125" y="1676142"/>
          <a:ext cx="38417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5" imgW="3835080" imgH="482400" progId="Equation.DSMT4">
                  <p:embed/>
                </p:oleObj>
              </mc:Choice>
              <mc:Fallback>
                <p:oleObj name="Equation" r:id="rId5" imgW="3835080" imgH="482400" progId="Equation.DSMT4">
                  <p:embed/>
                  <p:pic>
                    <p:nvPicPr>
                      <p:cNvPr id="307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676142"/>
                        <a:ext cx="38417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文字方塊 1"/>
          <p:cNvSpPr txBox="1">
            <a:spLocks noChangeArrowheads="1"/>
          </p:cNvSpPr>
          <p:nvPr/>
        </p:nvSpPr>
        <p:spPr bwMode="auto">
          <a:xfrm>
            <a:off x="684213" y="5589588"/>
            <a:ext cx="4464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Q: How do we choose </a:t>
            </a:r>
            <a:r>
              <a:rPr lang="en-US" altLang="zh-TW" sz="1800" i="1">
                <a:solidFill>
                  <a:srgbClr val="FF0000"/>
                </a:solidFill>
              </a:rPr>
              <a:t>W</a:t>
            </a:r>
            <a:r>
              <a:rPr lang="en-US" altLang="zh-TW" sz="1800">
                <a:solidFill>
                  <a:srgbClr val="FF0000"/>
                </a:solidFill>
              </a:rPr>
              <a:t>(</a:t>
            </a:r>
            <a:r>
              <a:rPr lang="en-US" altLang="zh-TW" sz="1800" i="1">
                <a:solidFill>
                  <a:srgbClr val="FF0000"/>
                </a:solidFill>
              </a:rPr>
              <a:t>f</a:t>
            </a:r>
            <a:r>
              <a:rPr lang="en-US" altLang="zh-TW" sz="1800">
                <a:solidFill>
                  <a:srgbClr val="FF0000"/>
                </a:solidFill>
              </a:rPr>
              <a:t>) When SNR      ?</a:t>
            </a:r>
            <a:endParaRPr lang="zh-TW" altLang="en-US" sz="1800">
              <a:solidFill>
                <a:srgbClr val="FF0000"/>
              </a:solidFill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 flipV="1">
            <a:off x="4572000" y="5589588"/>
            <a:ext cx="0" cy="29527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306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097148D6-820D-4C3F-ACFC-33905AE7FA2B}" type="slidenum">
              <a:rPr lang="en-US" altLang="zh-TW">
                <a:solidFill>
                  <a:srgbClr val="0000FF"/>
                </a:solidFill>
              </a:rPr>
              <a:pPr/>
              <a:t>56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23850" y="620713"/>
            <a:ext cx="7777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1"/>
              <a:t>Example:</a:t>
            </a:r>
            <a:r>
              <a:rPr lang="en-US" altLang="zh-TW"/>
              <a:t> If we treat the passband the same important as the stopband.     </a:t>
            </a:r>
          </a:p>
          <a:p>
            <a:pPr eaLnBrk="1" hangingPunct="1"/>
            <a:r>
              <a:rPr lang="en-US" altLang="zh-TW"/>
              <a:t>  </a:t>
            </a:r>
            <a:r>
              <a:rPr lang="en-US" altLang="zh-TW" i="1"/>
              <a:t>W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= 1 in the passband,   </a:t>
            </a:r>
            <a:r>
              <a:rPr lang="en-US" altLang="zh-TW" i="1"/>
              <a:t>W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= 1 in the stopband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95288" y="1628775"/>
            <a:ext cx="763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 Q1: </a:t>
            </a:r>
            <a:r>
              <a:rPr lang="en-US" altLang="zh-TW" i="1"/>
              <a:t>W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= 1 in the passband,   </a:t>
            </a:r>
            <a:r>
              <a:rPr lang="en-US" altLang="zh-TW" i="1"/>
              <a:t>W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&lt; 1 in the stopband </a:t>
            </a:r>
            <a:r>
              <a:rPr lang="zh-TW" altLang="en-US"/>
              <a:t>代表什麼？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95288" y="2563813"/>
            <a:ext cx="741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 Q2:  </a:t>
            </a:r>
            <a:r>
              <a:rPr lang="en-US" altLang="zh-TW" i="1"/>
              <a:t>W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&lt; 1 in the passband,   </a:t>
            </a:r>
            <a:r>
              <a:rPr lang="en-US" altLang="zh-TW" i="1"/>
              <a:t>W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= 1 in the stopband </a:t>
            </a:r>
            <a:r>
              <a:rPr lang="zh-TW" altLang="en-US"/>
              <a:t>代表什麼？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68313" y="4437063"/>
            <a:ext cx="712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Q4: Weighting function </a:t>
            </a:r>
            <a:r>
              <a:rPr lang="zh-TW" altLang="en-US"/>
              <a:t>的概念可否用在 </a:t>
            </a:r>
            <a:r>
              <a:rPr lang="en-US" altLang="zh-TW"/>
              <a:t>MSE sense </a:t>
            </a:r>
            <a:r>
              <a:rPr lang="zh-TW" altLang="en-US"/>
              <a:t>？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 Q3: </a:t>
            </a:r>
            <a:r>
              <a:rPr lang="zh-TW" altLang="en-US"/>
              <a:t>如何用來壓縮特定區域 </a:t>
            </a:r>
            <a:r>
              <a:rPr lang="en-US" altLang="zh-TW"/>
              <a:t>(</a:t>
            </a:r>
            <a:r>
              <a:rPr lang="zh-TW" altLang="en-US"/>
              <a:t>如 </a:t>
            </a:r>
            <a:r>
              <a:rPr lang="en-US" altLang="zh-TW"/>
              <a:t>transition band </a:t>
            </a:r>
            <a:r>
              <a:rPr lang="zh-TW" altLang="en-US"/>
              <a:t>附近</a:t>
            </a:r>
            <a:r>
              <a:rPr lang="en-US" altLang="zh-TW"/>
              <a:t>) </a:t>
            </a:r>
            <a:r>
              <a:rPr lang="zh-TW" altLang="en-US"/>
              <a:t>的 </a:t>
            </a:r>
            <a:r>
              <a:rPr lang="en-US" altLang="zh-TW"/>
              <a:t>error</a:t>
            </a:r>
            <a:r>
              <a:rPr lang="zh-TW" altLang="en-US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312251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A3EFB33A-4DBA-478C-BE10-E7A8C4DE105B}" type="slidenum">
              <a:rPr lang="en-US" altLang="zh-TW">
                <a:solidFill>
                  <a:srgbClr val="0000FF"/>
                </a:solidFill>
              </a:rPr>
              <a:pPr/>
              <a:t>57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6" name="文字方塊 3">
            <a:extLst>
              <a:ext uri="{FF2B5EF4-FFF2-40B4-BE49-F238E27FC236}">
                <a16:creationId xmlns:a16="http://schemas.microsoft.com/office/drawing/2014/main" id="{C6509A22-182B-4508-A2F0-EE50EF524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51385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Step1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7" name="文字方塊 17">
            <a:extLst>
              <a:ext uri="{FF2B5EF4-FFF2-40B4-BE49-F238E27FC236}">
                <a16:creationId xmlns:a16="http://schemas.microsoft.com/office/drawing/2014/main" id="{7651535E-B487-4579-BC16-6ADC6E72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7" y="1856210"/>
            <a:ext cx="731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Step2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8" name="文字方塊 18">
            <a:extLst>
              <a:ext uri="{FF2B5EF4-FFF2-40B4-BE49-F238E27FC236}">
                <a16:creationId xmlns:a16="http://schemas.microsoft.com/office/drawing/2014/main" id="{BE72B9A9-9060-4DA5-9291-D302C7373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7" y="3432597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Step5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9" name="文字方塊 19">
            <a:extLst>
              <a:ext uri="{FF2B5EF4-FFF2-40B4-BE49-F238E27FC236}">
                <a16:creationId xmlns:a16="http://schemas.microsoft.com/office/drawing/2014/main" id="{CC57E676-CFCE-4EC0-9F2C-366B19AE4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7" y="2386435"/>
            <a:ext cx="900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Step3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10" name="文字方塊 20">
            <a:extLst>
              <a:ext uri="{FF2B5EF4-FFF2-40B4-BE49-F238E27FC236}">
                <a16:creationId xmlns:a16="http://schemas.microsoft.com/office/drawing/2014/main" id="{E6F85AD9-B294-4A0C-AACF-44F0BE48B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7" y="2905547"/>
            <a:ext cx="900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Step4</a:t>
            </a:r>
            <a:endParaRPr lang="zh-TW" altLang="en-US" sz="1800">
              <a:solidFill>
                <a:srgbClr val="FF0000"/>
              </a:solidFill>
            </a:endParaRPr>
          </a:p>
        </p:txBody>
      </p:sp>
      <p:sp>
        <p:nvSpPr>
          <p:cNvPr id="11" name="文字方塊 21">
            <a:extLst>
              <a:ext uri="{FF2B5EF4-FFF2-40B4-BE49-F238E27FC236}">
                <a16:creationId xmlns:a16="http://schemas.microsoft.com/office/drawing/2014/main" id="{A08CAB1F-09E3-433C-97E7-4EBCF8006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7" y="3940597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rgbClr val="FF0000"/>
                </a:solidFill>
              </a:rPr>
              <a:t>Step6</a:t>
            </a:r>
            <a:endParaRPr lang="zh-TW" altLang="en-US" sz="1800">
              <a:solidFill>
                <a:srgbClr val="FF0000"/>
              </a:solidFill>
            </a:endParaRPr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418503B6-C244-411C-AB27-5B31CC915443}"/>
              </a:ext>
            </a:extLst>
          </p:cNvPr>
          <p:cNvCxnSpPr/>
          <p:nvPr/>
        </p:nvCxnSpPr>
        <p:spPr>
          <a:xfrm>
            <a:off x="4932362" y="1721272"/>
            <a:ext cx="0" cy="227013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9E538E73-7AFF-4C24-975D-F707FF91C8AD}"/>
              </a:ext>
            </a:extLst>
          </p:cNvPr>
          <p:cNvCxnSpPr/>
          <p:nvPr/>
        </p:nvCxnSpPr>
        <p:spPr>
          <a:xfrm>
            <a:off x="4932362" y="2226097"/>
            <a:ext cx="0" cy="227013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7F91439-74F1-4648-8444-B4F200BEDD6D}"/>
              </a:ext>
            </a:extLst>
          </p:cNvPr>
          <p:cNvCxnSpPr/>
          <p:nvPr/>
        </p:nvCxnSpPr>
        <p:spPr>
          <a:xfrm>
            <a:off x="4932362" y="2754735"/>
            <a:ext cx="0" cy="228600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BCFC11C8-E70E-4178-A70D-A67514B690B1}"/>
              </a:ext>
            </a:extLst>
          </p:cNvPr>
          <p:cNvCxnSpPr/>
          <p:nvPr/>
        </p:nvCxnSpPr>
        <p:spPr>
          <a:xfrm>
            <a:off x="4932362" y="3273847"/>
            <a:ext cx="0" cy="228600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33ED85C0-5693-411B-AE5F-7AD5BA09F311}"/>
              </a:ext>
            </a:extLst>
          </p:cNvPr>
          <p:cNvCxnSpPr/>
          <p:nvPr/>
        </p:nvCxnSpPr>
        <p:spPr>
          <a:xfrm>
            <a:off x="4932362" y="3808835"/>
            <a:ext cx="0" cy="227012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肘形接點 8">
            <a:extLst>
              <a:ext uri="{FF2B5EF4-FFF2-40B4-BE49-F238E27FC236}">
                <a16:creationId xmlns:a16="http://schemas.microsoft.com/office/drawing/2014/main" id="{9D7AA3B2-3DA3-4189-AE10-146017612F19}"/>
              </a:ext>
            </a:extLst>
          </p:cNvPr>
          <p:cNvCxnSpPr/>
          <p:nvPr/>
        </p:nvCxnSpPr>
        <p:spPr>
          <a:xfrm rot="5400000" flipH="1" flipV="1">
            <a:off x="4435675" y="2833316"/>
            <a:ext cx="1574800" cy="71438"/>
          </a:xfrm>
          <a:prstGeom prst="bentConnector4">
            <a:avLst>
              <a:gd name="adj1" fmla="val 630"/>
              <a:gd name="adj2" fmla="val 977796"/>
            </a:avLst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FE721F49-99D5-4490-8CBF-9946DD5A3FD4}"/>
              </a:ext>
            </a:extLst>
          </p:cNvPr>
          <p:cNvSpPr txBox="1"/>
          <p:nvPr/>
        </p:nvSpPr>
        <p:spPr>
          <a:xfrm>
            <a:off x="3513180" y="1340768"/>
            <a:ext cx="1058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solidFill>
                  <a:srgbClr val="FF0000"/>
                </a:solidFill>
              </a:rPr>
              <a:t>guess </a:t>
            </a:r>
            <a:r>
              <a:rPr lang="en-US" altLang="zh-TW" sz="1800" i="1" dirty="0" err="1">
                <a:solidFill>
                  <a:srgbClr val="FF0000"/>
                </a:solidFill>
              </a:rPr>
              <a:t>F</a:t>
            </a:r>
            <a:r>
              <a:rPr lang="en-US" altLang="zh-TW" sz="1800" i="1" baseline="-25000" dirty="0" err="1">
                <a:solidFill>
                  <a:srgbClr val="FF0000"/>
                </a:solidFill>
              </a:rPr>
              <a:t>m</a:t>
            </a:r>
            <a:endParaRPr lang="zh-TW" altLang="en-US" sz="1800" i="1" baseline="-25000" dirty="0">
              <a:solidFill>
                <a:srgbClr val="FF0000"/>
              </a:solidFill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90305773-632A-4937-8804-37312C492203}"/>
              </a:ext>
            </a:extLst>
          </p:cNvPr>
          <p:cNvSpPr txBox="1"/>
          <p:nvPr/>
        </p:nvSpPr>
        <p:spPr>
          <a:xfrm>
            <a:off x="3854418" y="1817246"/>
            <a:ext cx="60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i="1" dirty="0">
                <a:solidFill>
                  <a:srgbClr val="FF0000"/>
                </a:solidFill>
              </a:rPr>
              <a:t>s</a:t>
            </a:r>
            <a:r>
              <a:rPr lang="en-US" altLang="zh-TW" sz="1800" dirty="0">
                <a:solidFill>
                  <a:srgbClr val="FF0000"/>
                </a:solidFill>
              </a:rPr>
              <a:t>[</a:t>
            </a:r>
            <a:r>
              <a:rPr lang="en-US" altLang="zh-TW" sz="1800" i="1" dirty="0">
                <a:solidFill>
                  <a:srgbClr val="FF0000"/>
                </a:solidFill>
              </a:rPr>
              <a:t>n</a:t>
            </a:r>
            <a:r>
              <a:rPr lang="en-US" altLang="zh-TW" sz="1800" dirty="0">
                <a:solidFill>
                  <a:srgbClr val="FF0000"/>
                </a:solidFill>
              </a:rPr>
              <a:t>]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EE22758-6A66-4277-A58C-E1F8ED84692E}"/>
              </a:ext>
            </a:extLst>
          </p:cNvPr>
          <p:cNvSpPr txBox="1"/>
          <p:nvPr/>
        </p:nvSpPr>
        <p:spPr>
          <a:xfrm>
            <a:off x="3675656" y="2375312"/>
            <a:ext cx="930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i="1" dirty="0">
                <a:solidFill>
                  <a:srgbClr val="FF0000"/>
                </a:solidFill>
              </a:rPr>
              <a:t>err</a:t>
            </a:r>
            <a:r>
              <a:rPr lang="en-US" altLang="zh-TW" sz="1800" dirty="0">
                <a:solidFill>
                  <a:srgbClr val="FF0000"/>
                </a:solidFill>
              </a:rPr>
              <a:t>(</a:t>
            </a:r>
            <a:r>
              <a:rPr lang="en-US" altLang="zh-TW" sz="1800" i="1" dirty="0">
                <a:solidFill>
                  <a:srgbClr val="FF0000"/>
                </a:solidFill>
              </a:rPr>
              <a:t>F</a:t>
            </a:r>
            <a:r>
              <a:rPr lang="en-US" altLang="zh-TW" sz="1800" dirty="0">
                <a:solidFill>
                  <a:srgbClr val="FF0000"/>
                </a:solidFill>
              </a:rPr>
              <a:t>)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DEEEC778-34B1-4978-AF66-8B268A502077}"/>
              </a:ext>
            </a:extLst>
          </p:cNvPr>
          <p:cNvSpPr txBox="1"/>
          <p:nvPr/>
        </p:nvSpPr>
        <p:spPr>
          <a:xfrm>
            <a:off x="3577452" y="2891819"/>
            <a:ext cx="930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solidFill>
                  <a:srgbClr val="FF0000"/>
                </a:solidFill>
              </a:rPr>
              <a:t>new </a:t>
            </a:r>
            <a:r>
              <a:rPr lang="en-US" altLang="zh-TW" sz="1800" i="1" dirty="0" err="1">
                <a:solidFill>
                  <a:srgbClr val="FF0000"/>
                </a:solidFill>
              </a:rPr>
              <a:t>F</a:t>
            </a:r>
            <a:r>
              <a:rPr lang="en-US" altLang="zh-TW" sz="1800" i="1" baseline="-25000" dirty="0" err="1">
                <a:solidFill>
                  <a:srgbClr val="FF0000"/>
                </a:solidFill>
              </a:rPr>
              <a:t>m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356622E-A455-4E8F-9EEF-C88BA289C2BA}"/>
              </a:ext>
            </a:extLst>
          </p:cNvPr>
          <p:cNvSpPr txBox="1"/>
          <p:nvPr/>
        </p:nvSpPr>
        <p:spPr>
          <a:xfrm>
            <a:off x="3774716" y="3444704"/>
            <a:ext cx="77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i="1" dirty="0">
                <a:solidFill>
                  <a:srgbClr val="FF0000"/>
                </a:solidFill>
              </a:rPr>
              <a:t>E</a:t>
            </a:r>
            <a:r>
              <a:rPr lang="en-US" altLang="zh-TW" sz="1800" baseline="-25000" dirty="0">
                <a:solidFill>
                  <a:srgbClr val="FF0000"/>
                </a:solidFill>
              </a:rPr>
              <a:t>1</a:t>
            </a:r>
            <a:r>
              <a:rPr lang="en-US" altLang="zh-TW" sz="1800" dirty="0">
                <a:solidFill>
                  <a:srgbClr val="FF0000"/>
                </a:solidFill>
              </a:rPr>
              <a:t>-</a:t>
            </a:r>
            <a:r>
              <a:rPr lang="en-US" altLang="zh-TW" sz="1800" i="1" dirty="0">
                <a:solidFill>
                  <a:srgbClr val="FF0000"/>
                </a:solidFill>
              </a:rPr>
              <a:t>E</a:t>
            </a:r>
            <a:r>
              <a:rPr lang="en-US" altLang="zh-TW" sz="1800" baseline="-25000" dirty="0">
                <a:solidFill>
                  <a:srgbClr val="FF0000"/>
                </a:solidFill>
              </a:rPr>
              <a:t>0</a:t>
            </a:r>
            <a:endParaRPr lang="zh-TW" alt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4749A7B9-0D9B-4082-9CFD-439B148662DD}"/>
              </a:ext>
            </a:extLst>
          </p:cNvPr>
          <p:cNvSpPr txBox="1"/>
          <p:nvPr/>
        </p:nvSpPr>
        <p:spPr>
          <a:xfrm>
            <a:off x="3875438" y="3951700"/>
            <a:ext cx="77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i="1" dirty="0">
                <a:solidFill>
                  <a:srgbClr val="FF0000"/>
                </a:solidFill>
              </a:rPr>
              <a:t>h</a:t>
            </a:r>
            <a:r>
              <a:rPr lang="en-US" altLang="zh-TW" sz="1800" dirty="0">
                <a:solidFill>
                  <a:srgbClr val="FF0000"/>
                </a:solidFill>
              </a:rPr>
              <a:t>[</a:t>
            </a:r>
            <a:r>
              <a:rPr lang="en-US" altLang="zh-TW" sz="1800" i="1" dirty="0">
                <a:solidFill>
                  <a:srgbClr val="FF0000"/>
                </a:solidFill>
              </a:rPr>
              <a:t>n</a:t>
            </a:r>
            <a:r>
              <a:rPr lang="en-US" altLang="zh-TW" sz="1800" dirty="0">
                <a:solidFill>
                  <a:srgbClr val="FF0000"/>
                </a:solidFill>
              </a:rPr>
              <a:t>]</a:t>
            </a:r>
            <a:endParaRPr lang="zh-TW" altLang="en-US" sz="18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5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1BC70839-9C24-4906-BEEC-F66AA15BC0AE}" type="slidenum">
              <a:rPr lang="en-US" altLang="zh-TW">
                <a:solidFill>
                  <a:srgbClr val="0000CC"/>
                </a:solidFill>
              </a:rPr>
              <a:pPr/>
              <a:t>58</a:t>
            </a:fld>
            <a:endParaRPr lang="en-US" altLang="zh-TW">
              <a:solidFill>
                <a:srgbClr val="0000CC"/>
              </a:solidFill>
            </a:endParaRPr>
          </a:p>
        </p:txBody>
      </p:sp>
      <p:graphicFrame>
        <p:nvGraphicFramePr>
          <p:cNvPr id="71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561122"/>
              </p:ext>
            </p:extLst>
          </p:nvPr>
        </p:nvGraphicFramePr>
        <p:xfrm>
          <a:off x="961805" y="4600249"/>
          <a:ext cx="29511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6" name="Equation" r:id="rId3" imgW="2933700" imgH="330200" progId="Equation.DSMT4">
                  <p:embed/>
                </p:oleObj>
              </mc:Choice>
              <mc:Fallback>
                <p:oleObj name="Equation" r:id="rId3" imgW="2933700" imgH="330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805" y="4600249"/>
                        <a:ext cx="2951162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065354"/>
              </p:ext>
            </p:extLst>
          </p:nvPr>
        </p:nvGraphicFramePr>
        <p:xfrm>
          <a:off x="4341592" y="4600249"/>
          <a:ext cx="27447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7" name="Equation" r:id="rId5" imgW="2730500" imgH="330200" progId="Equation.DSMT4">
                  <p:embed/>
                </p:oleObj>
              </mc:Choice>
              <mc:Fallback>
                <p:oleObj name="Equation" r:id="rId5" imgW="2730500" imgH="330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592" y="4600249"/>
                        <a:ext cx="27447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901459"/>
              </p:ext>
            </p:extLst>
          </p:nvPr>
        </p:nvGraphicFramePr>
        <p:xfrm>
          <a:off x="958630" y="5105074"/>
          <a:ext cx="296068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" name="Equation" r:id="rId7" imgW="2946400" imgH="330200" progId="Equation.DSMT4">
                  <p:embed/>
                </p:oleObj>
              </mc:Choice>
              <mc:Fallback>
                <p:oleObj name="Equation" r:id="rId7" imgW="2946400" imgH="330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630" y="5105074"/>
                        <a:ext cx="2960687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863361"/>
              </p:ext>
            </p:extLst>
          </p:nvPr>
        </p:nvGraphicFramePr>
        <p:xfrm>
          <a:off x="4343180" y="5032049"/>
          <a:ext cx="27305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9" name="Equation" r:id="rId9" imgW="2755900" imgH="330200" progId="Equation.DSMT4">
                  <p:embed/>
                </p:oleObj>
              </mc:Choice>
              <mc:Fallback>
                <p:oleObj name="Equation" r:id="rId9" imgW="2755900" imgH="330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180" y="5032049"/>
                        <a:ext cx="27305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3554987" y="5363837"/>
            <a:ext cx="576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zh-TW" dirty="0"/>
              <a:t>:</a:t>
            </a:r>
          </a:p>
          <a:p>
            <a:pPr eaLnBrk="1" hangingPunct="1">
              <a:spcBef>
                <a:spcPts val="0"/>
              </a:spcBef>
            </a:pPr>
            <a:r>
              <a:rPr lang="en-US" altLang="zh-TW" dirty="0"/>
              <a:t>:</a:t>
            </a:r>
          </a:p>
        </p:txBody>
      </p:sp>
      <p:sp>
        <p:nvSpPr>
          <p:cNvPr id="7177" name="矩形 12"/>
          <p:cNvSpPr>
            <a:spLocks noChangeArrowheads="1"/>
          </p:cNvSpPr>
          <p:nvPr/>
        </p:nvSpPr>
        <p:spPr bwMode="auto">
          <a:xfrm>
            <a:off x="756593" y="1044584"/>
            <a:ext cx="7488238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(Step 1)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:</a:t>
            </a:r>
            <a:r>
              <a:rPr lang="en-US" altLang="zh-TW" dirty="0">
                <a:ea typeface="新細明體" panose="02020500000000000000" pitchFamily="18" charset="-120"/>
              </a:rPr>
              <a:t> Choose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arbitrary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+2 extreme frequencies in the range of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0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0.5,  (denoted by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1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2</a:t>
            </a:r>
            <a:r>
              <a:rPr lang="en-US" altLang="zh-TW" dirty="0">
                <a:ea typeface="新細明體" panose="02020500000000000000" pitchFamily="18" charset="-120"/>
              </a:rPr>
              <a:t>, …..,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i="1" baseline="-25000" dirty="0">
                <a:ea typeface="新細明體" panose="02020500000000000000" pitchFamily="18" charset="-120"/>
              </a:rPr>
              <a:t>k</a:t>
            </a:r>
            <a:r>
              <a:rPr lang="en-US" altLang="zh-TW" baseline="-25000" dirty="0">
                <a:ea typeface="新細明體" panose="02020500000000000000" pitchFamily="18" charset="-120"/>
              </a:rPr>
              <a:t>+1</a:t>
            </a:r>
            <a:r>
              <a:rPr lang="en-US" altLang="zh-TW" dirty="0">
                <a:ea typeface="新細明體" panose="02020500000000000000" pitchFamily="18" charset="-120"/>
              </a:rPr>
              <a:t>)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Note: (1) </a:t>
            </a:r>
            <a:r>
              <a:rPr lang="en-US" altLang="zh-TW" u="sng" dirty="0">
                <a:ea typeface="新細明體" panose="02020500000000000000" pitchFamily="18" charset="-120"/>
              </a:rPr>
              <a:t> Exclude the transition band</a:t>
            </a:r>
            <a:r>
              <a:rPr lang="en-US" altLang="zh-TW" dirty="0">
                <a:ea typeface="新細明體" panose="02020500000000000000" pitchFamily="18" charset="-120"/>
              </a:rPr>
              <a:t>.  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  (2) The extreme points cannot be all in the stop band.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            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663300"/>
                </a:solidFill>
                <a:ea typeface="新細明體" panose="02020500000000000000" pitchFamily="18" charset="-120"/>
              </a:rPr>
              <a:t>               Set </a:t>
            </a:r>
            <a:r>
              <a:rPr lang="en-US" altLang="zh-TW" i="1" dirty="0">
                <a:solidFill>
                  <a:srgbClr val="663300"/>
                </a:solidFill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solidFill>
                  <a:srgbClr val="663300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dirty="0">
                <a:solidFill>
                  <a:srgbClr val="663300"/>
                </a:solidFill>
                <a:ea typeface="新細明體" panose="02020500000000000000" pitchFamily="18" charset="-120"/>
              </a:rPr>
              <a:t> (error) </a:t>
            </a:r>
            <a:r>
              <a:rPr lang="en-US" altLang="zh-TW" dirty="0">
                <a:solidFill>
                  <a:srgbClr val="6633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 </a:t>
            </a:r>
            <a:r>
              <a:rPr lang="en-US" altLang="zh-TW" dirty="0">
                <a:ea typeface="新細明體" panose="02020500000000000000" pitchFamily="18" charset="-120"/>
              </a:rPr>
              <a:t> 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Extreme frequencies: 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The locations where the error is maximal. </a:t>
            </a:r>
          </a:p>
        </p:txBody>
      </p:sp>
      <p:sp>
        <p:nvSpPr>
          <p:cNvPr id="7178" name="文字方塊 9"/>
          <p:cNvSpPr txBox="1">
            <a:spLocks noChangeArrowheads="1"/>
          </p:cNvSpPr>
          <p:nvPr/>
        </p:nvSpPr>
        <p:spPr bwMode="auto">
          <a:xfrm>
            <a:off x="6029105" y="6058541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(</a:t>
            </a:r>
            <a:r>
              <a:rPr lang="zh-TW" altLang="en-US" dirty="0"/>
              <a:t>參考 </a:t>
            </a:r>
            <a:r>
              <a:rPr lang="en-US" altLang="zh-TW" dirty="0"/>
              <a:t>page 54)</a:t>
            </a:r>
            <a:endParaRPr lang="zh-TW" altLang="en-US" dirty="0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192779"/>
              </p:ext>
            </p:extLst>
          </p:nvPr>
        </p:nvGraphicFramePr>
        <p:xfrm>
          <a:off x="921279" y="6128913"/>
          <a:ext cx="3975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0" name="Equation" r:id="rId11" imgW="3974760" imgH="368280" progId="Equation.DSMT4">
                  <p:embed/>
                </p:oleObj>
              </mc:Choice>
              <mc:Fallback>
                <p:oleObj name="Equation" r:id="rId11" imgW="3974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1279" y="6128913"/>
                        <a:ext cx="3975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FCC2E700-E16A-4AAE-B44F-AFD04BF3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55600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 dirty="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 dirty="0">
                <a:solidFill>
                  <a:srgbClr val="3333FF"/>
                </a:solidFill>
              </a:rPr>
              <a:t>  2-F  Mini-Max Design Process</a:t>
            </a:r>
            <a:endParaRPr lang="en-US" altLang="zh-TW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25ED411-DFCF-410F-8C92-358B28EAF005}" type="slidenum">
              <a:rPr lang="en-US" altLang="zh-TW">
                <a:solidFill>
                  <a:srgbClr val="0000FF"/>
                </a:solidFill>
              </a:rPr>
              <a:pPr/>
              <a:t>59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468313" y="404813"/>
            <a:ext cx="7632700" cy="614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(Step 2):</a:t>
            </a:r>
            <a:r>
              <a:rPr lang="en-US" altLang="zh-TW" b="1" dirty="0"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ea typeface="新細明體" panose="02020500000000000000" pitchFamily="18" charset="-120"/>
              </a:rPr>
              <a:t>From page 46, [</a:t>
            </a:r>
            <a:r>
              <a:rPr lang="en-US" altLang="zh-TW" i="1" dirty="0">
                <a:ea typeface="新細明體" panose="02020500000000000000" pitchFamily="18" charset="-120"/>
              </a:rPr>
              <a:t>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 err="1">
                <a:ea typeface="新細明體" panose="02020500000000000000" pitchFamily="18" charset="-120"/>
              </a:rPr>
              <a:t>F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m</a:t>
            </a:r>
            <a:r>
              <a:rPr lang="en-US" altLang="zh-TW" dirty="0">
                <a:ea typeface="新細明體" panose="02020500000000000000" pitchFamily="18" charset="-120"/>
              </a:rPr>
              <a:t>)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 err="1">
                <a:ea typeface="新細明體" panose="02020500000000000000" pitchFamily="18" charset="-120"/>
              </a:rPr>
              <a:t>H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d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 err="1">
                <a:ea typeface="新細明體" panose="02020500000000000000" pitchFamily="18" charset="-120"/>
              </a:rPr>
              <a:t>F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m</a:t>
            </a:r>
            <a:r>
              <a:rPr lang="en-US" altLang="zh-TW" dirty="0">
                <a:ea typeface="新細明體" panose="02020500000000000000" pitchFamily="18" charset="-120"/>
              </a:rPr>
              <a:t>)]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 err="1">
                <a:ea typeface="新細明體" panose="02020500000000000000" pitchFamily="18" charset="-120"/>
              </a:rPr>
              <a:t>F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m</a:t>
            </a:r>
            <a:r>
              <a:rPr lang="en-US" altLang="zh-TW" dirty="0">
                <a:ea typeface="新細明體" panose="02020500000000000000" pitchFamily="18" charset="-120"/>
              </a:rPr>
              <a:t>) = (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1)</a:t>
            </a:r>
            <a:r>
              <a:rPr lang="en-US" altLang="zh-TW" i="1" baseline="30000" dirty="0">
                <a:ea typeface="新細明體" panose="02020500000000000000" pitchFamily="18" charset="-120"/>
              </a:rPr>
              <a:t>m</a:t>
            </a:r>
            <a:r>
              <a:rPr lang="en-US" altLang="zh-TW" baseline="30000" dirty="0">
                <a:ea typeface="新細明體" panose="02020500000000000000" pitchFamily="18" charset="-120"/>
              </a:rPr>
              <a:t>+1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dirty="0">
                <a:ea typeface="新細明體" panose="02020500000000000000" pitchFamily="18" charset="-120"/>
              </a:rPr>
              <a:t> (where </a:t>
            </a:r>
            <a:r>
              <a:rPr lang="en-US" altLang="zh-TW" i="1" dirty="0">
                <a:ea typeface="新細明體" panose="02020500000000000000" pitchFamily="18" charset="-120"/>
              </a:rPr>
              <a:t>m</a:t>
            </a:r>
            <a:r>
              <a:rPr lang="en-US" altLang="zh-TW" dirty="0">
                <a:ea typeface="新細明體" panose="02020500000000000000" pitchFamily="18" charset="-120"/>
              </a:rPr>
              <a:t> = 0, 1, 2, ….. ,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+1) can be written as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           where </a:t>
            </a:r>
            <a:r>
              <a:rPr lang="en-US" altLang="zh-TW" i="1" dirty="0">
                <a:ea typeface="新細明體" panose="02020500000000000000" pitchFamily="18" charset="-120"/>
              </a:rPr>
              <a:t>m</a:t>
            </a:r>
            <a:r>
              <a:rPr lang="en-US" altLang="zh-TW" dirty="0">
                <a:ea typeface="新細明體" panose="02020500000000000000" pitchFamily="18" charset="-120"/>
              </a:rPr>
              <a:t> = 0, 1, 2, ….. ,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+1. </a:t>
            </a:r>
            <a:endParaRPr lang="en-US" altLang="zh-TW" sz="2400" b="1" dirty="0">
              <a:solidFill>
                <a:srgbClr val="3333FF"/>
              </a:solidFill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Expressed by the matrix form: </a:t>
            </a:r>
          </a:p>
          <a:p>
            <a:pPr eaLnBrk="1" hangingPunct="1">
              <a:spcBef>
                <a:spcPts val="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500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500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500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endParaRPr lang="en-US" altLang="zh-TW" u="sng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u="sng" dirty="0">
                <a:ea typeface="新細明體" panose="02020500000000000000" pitchFamily="18" charset="-120"/>
              </a:rPr>
              <a:t>Solve </a:t>
            </a:r>
            <a:r>
              <a:rPr lang="en-US" altLang="zh-TW" i="1" u="sng" dirty="0">
                <a:ea typeface="新細明體" panose="02020500000000000000" pitchFamily="18" charset="-120"/>
              </a:rPr>
              <a:t>s</a:t>
            </a:r>
            <a:r>
              <a:rPr lang="en-US" altLang="zh-TW" u="sng" dirty="0">
                <a:ea typeface="新細明體" panose="02020500000000000000" pitchFamily="18" charset="-120"/>
              </a:rPr>
              <a:t>[0], </a:t>
            </a:r>
            <a:r>
              <a:rPr lang="en-US" altLang="zh-TW" i="1" u="sng" dirty="0">
                <a:ea typeface="新細明體" panose="02020500000000000000" pitchFamily="18" charset="-120"/>
              </a:rPr>
              <a:t>s</a:t>
            </a:r>
            <a:r>
              <a:rPr lang="en-US" altLang="zh-TW" u="sng" dirty="0">
                <a:ea typeface="新細明體" panose="02020500000000000000" pitchFamily="18" charset="-120"/>
              </a:rPr>
              <a:t>[1], </a:t>
            </a:r>
            <a:r>
              <a:rPr lang="en-US" altLang="zh-TW" i="1" u="sng" dirty="0">
                <a:ea typeface="新細明體" panose="02020500000000000000" pitchFamily="18" charset="-120"/>
              </a:rPr>
              <a:t>s</a:t>
            </a:r>
            <a:r>
              <a:rPr lang="en-US" altLang="zh-TW" u="sng" dirty="0">
                <a:ea typeface="新細明體" panose="02020500000000000000" pitchFamily="18" charset="-120"/>
              </a:rPr>
              <a:t>[2], ….. , </a:t>
            </a:r>
            <a:r>
              <a:rPr lang="en-US" altLang="zh-TW" i="1" u="sng" dirty="0">
                <a:ea typeface="新細明體" panose="02020500000000000000" pitchFamily="18" charset="-120"/>
              </a:rPr>
              <a:t>s</a:t>
            </a:r>
            <a:r>
              <a:rPr lang="en-US" altLang="zh-TW" u="sng" dirty="0">
                <a:ea typeface="新細明體" panose="02020500000000000000" pitchFamily="18" charset="-120"/>
              </a:rPr>
              <a:t>[</a:t>
            </a:r>
            <a:r>
              <a:rPr lang="en-US" altLang="zh-TW" i="1" u="sng" dirty="0">
                <a:ea typeface="新細明體" panose="02020500000000000000" pitchFamily="18" charset="-120"/>
              </a:rPr>
              <a:t>k</a:t>
            </a:r>
            <a:r>
              <a:rPr lang="en-US" altLang="zh-TW" u="sng" dirty="0">
                <a:ea typeface="新細明體" panose="02020500000000000000" pitchFamily="18" charset="-120"/>
              </a:rPr>
              <a:t>] from the above matrix</a:t>
            </a:r>
            <a:r>
              <a:rPr lang="en-US" altLang="zh-TW" dirty="0">
                <a:ea typeface="新細明體" panose="02020500000000000000" pitchFamily="18" charset="-12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(performing the matrix inversion). </a:t>
            </a:r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1403350" y="1125538"/>
          <a:ext cx="4970463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4" name="Equation" r:id="rId3" imgW="5016500" imgH="685800" progId="Equation.DSMT4">
                  <p:embed/>
                </p:oleObj>
              </mc:Choice>
              <mc:Fallback>
                <p:oleObj name="Equation" r:id="rId3" imgW="5016500" imgH="685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125538"/>
                        <a:ext cx="4970463" cy="684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301494"/>
              </p:ext>
            </p:extLst>
          </p:nvPr>
        </p:nvGraphicFramePr>
        <p:xfrm>
          <a:off x="789739" y="2915859"/>
          <a:ext cx="7992888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" name="Equation" r:id="rId5" imgW="9194800" imgH="2260600" progId="Equation.DSMT4">
                  <p:embed/>
                </p:oleObj>
              </mc:Choice>
              <mc:Fallback>
                <p:oleObj name="Equation" r:id="rId5" imgW="9194800" imgH="2260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739" y="2915859"/>
                        <a:ext cx="7992888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矩形 6"/>
          <p:cNvSpPr>
            <a:spLocks noChangeArrowheads="1"/>
          </p:cNvSpPr>
          <p:nvPr/>
        </p:nvSpPr>
        <p:spPr bwMode="auto">
          <a:xfrm>
            <a:off x="7020271" y="5677248"/>
            <a:ext cx="162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663300"/>
                </a:solidFill>
              </a:rPr>
              <a:t>Square matrix</a:t>
            </a:r>
            <a:endParaRPr lang="zh-TW" altLang="en-US" dirty="0"/>
          </a:p>
        </p:txBody>
      </p:sp>
      <p:sp>
        <p:nvSpPr>
          <p:cNvPr id="8199" name="Line 21"/>
          <p:cNvSpPr>
            <a:spLocks noChangeShapeType="1"/>
          </p:cNvSpPr>
          <p:nvPr/>
        </p:nvSpPr>
        <p:spPr bwMode="auto">
          <a:xfrm flipH="1" flipV="1">
            <a:off x="6012158" y="5220908"/>
            <a:ext cx="1008113" cy="656364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753A04B7-B638-414C-8762-A77F16BCA7EC}" type="slidenum">
              <a:rPr lang="en-US" altLang="zh-TW">
                <a:solidFill>
                  <a:srgbClr val="0000FF"/>
                </a:solidFill>
              </a:rPr>
              <a:pPr/>
              <a:t>42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8486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2-A  Classification for Filters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50825" y="2852738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filter</a:t>
            </a:r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900113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1187450" y="22050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692275" y="1844675"/>
            <a:ext cx="1008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digital filter</a:t>
            </a:r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1187450" y="22050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1619250" y="3571875"/>
            <a:ext cx="935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analog filter</a:t>
            </a:r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1187450" y="38608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3059113" y="1484313"/>
            <a:ext cx="2951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 IIR</a:t>
            </a:r>
            <a:r>
              <a:rPr lang="en-US" altLang="zh-TW"/>
              <a:t> (infinite </a:t>
            </a:r>
            <a:br>
              <a:rPr lang="en-US" altLang="zh-TW"/>
            </a:br>
            <a:r>
              <a:rPr lang="en-US" altLang="zh-TW"/>
              <a:t>impulse response)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3059113" y="2924175"/>
            <a:ext cx="2089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 FIR</a:t>
            </a:r>
            <a:r>
              <a:rPr lang="en-US" altLang="zh-TW"/>
              <a:t> (finite </a:t>
            </a:r>
            <a:br>
              <a:rPr lang="en-US" altLang="zh-TW"/>
            </a:br>
            <a:r>
              <a:rPr lang="en-US" altLang="zh-TW"/>
              <a:t>impulse response)</a:t>
            </a:r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>
            <a:off x="2411413" y="22050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2771775" y="177165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2771775" y="177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2771775" y="31400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>
            <a:off x="4500563" y="170021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>
            <a:off x="5292725" y="119697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5292725" y="119697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>
            <a:off x="5292725" y="25638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5292725" y="21320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5795963" y="981075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bilinear transform 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/>
        </p:nvSpPr>
        <p:spPr bwMode="auto">
          <a:xfrm>
            <a:off x="5795963" y="1484313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impulse invariant </a:t>
            </a:r>
          </a:p>
        </p:txBody>
      </p:sp>
      <p:sp>
        <p:nvSpPr>
          <p:cNvPr id="23576" name="Text Box 23"/>
          <p:cNvSpPr txBox="1">
            <a:spLocks noChangeArrowheads="1"/>
          </p:cNvSpPr>
          <p:nvPr/>
        </p:nvSpPr>
        <p:spPr bwMode="auto">
          <a:xfrm>
            <a:off x="5795963" y="1916113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step invariant </a:t>
            </a:r>
          </a:p>
        </p:txBody>
      </p:sp>
      <p:sp>
        <p:nvSpPr>
          <p:cNvPr id="23577" name="Line 24"/>
          <p:cNvSpPr>
            <a:spLocks noChangeShapeType="1"/>
          </p:cNvSpPr>
          <p:nvPr/>
        </p:nvSpPr>
        <p:spPr bwMode="auto">
          <a:xfrm>
            <a:off x="4500563" y="31400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78" name="Line 25"/>
          <p:cNvSpPr>
            <a:spLocks noChangeShapeType="1"/>
          </p:cNvSpPr>
          <p:nvPr/>
        </p:nvSpPr>
        <p:spPr bwMode="auto">
          <a:xfrm>
            <a:off x="5292725" y="29972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79" name="Line 26"/>
          <p:cNvSpPr>
            <a:spLocks noChangeShapeType="1"/>
          </p:cNvSpPr>
          <p:nvPr/>
        </p:nvSpPr>
        <p:spPr bwMode="auto">
          <a:xfrm>
            <a:off x="5292725" y="29972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80" name="Line 27"/>
          <p:cNvSpPr>
            <a:spLocks noChangeShapeType="1"/>
          </p:cNvSpPr>
          <p:nvPr/>
        </p:nvSpPr>
        <p:spPr bwMode="auto">
          <a:xfrm>
            <a:off x="5292725" y="36449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81" name="Line 28"/>
          <p:cNvSpPr>
            <a:spLocks noChangeShapeType="1"/>
          </p:cNvSpPr>
          <p:nvPr/>
        </p:nvSpPr>
        <p:spPr bwMode="auto">
          <a:xfrm>
            <a:off x="5292725" y="42211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82" name="Text Box 29"/>
          <p:cNvSpPr txBox="1">
            <a:spLocks noChangeArrowheads="1"/>
          </p:cNvSpPr>
          <p:nvPr/>
        </p:nvSpPr>
        <p:spPr bwMode="auto">
          <a:xfrm>
            <a:off x="5795963" y="2781300"/>
            <a:ext cx="30972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(1) MSE (mean square error)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</a:t>
            </a:r>
          </a:p>
        </p:txBody>
      </p:sp>
      <p:sp>
        <p:nvSpPr>
          <p:cNvPr id="23583" name="Text Box 30"/>
          <p:cNvSpPr txBox="1">
            <a:spLocks noChangeArrowheads="1"/>
          </p:cNvSpPr>
          <p:nvPr/>
        </p:nvSpPr>
        <p:spPr bwMode="auto">
          <a:xfrm>
            <a:off x="5795963" y="3357563"/>
            <a:ext cx="30241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(2) Minimax (minimize the</a:t>
            </a:r>
            <a:br>
              <a:rPr lang="en-US" altLang="zh-TW"/>
            </a:br>
            <a:r>
              <a:rPr lang="en-US" altLang="zh-TW"/>
              <a:t>     maximal error) </a:t>
            </a:r>
          </a:p>
        </p:txBody>
      </p:sp>
      <p:sp>
        <p:nvSpPr>
          <p:cNvPr id="23584" name="Text Box 31"/>
          <p:cNvSpPr txBox="1">
            <a:spLocks noChangeArrowheads="1"/>
          </p:cNvSpPr>
          <p:nvPr/>
        </p:nvSpPr>
        <p:spPr bwMode="auto">
          <a:xfrm>
            <a:off x="5795963" y="4076700"/>
            <a:ext cx="2881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(3) frequency sampling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5795963" y="2349500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others 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5292725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5795963" y="4581525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(4) others 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>
            <a:off x="2555875" y="1412875"/>
            <a:ext cx="0" cy="439261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5076825" y="1123950"/>
            <a:ext cx="71438" cy="460851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580063" y="5229225"/>
            <a:ext cx="287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由設計方法分類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843213" y="5084763"/>
            <a:ext cx="201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由 </a:t>
            </a:r>
            <a:r>
              <a:rPr lang="en-US" altLang="zh-TW"/>
              <a:t>response </a:t>
            </a:r>
            <a:r>
              <a:rPr lang="zh-TW" altLang="en-US"/>
              <a:t>是否</a:t>
            </a:r>
            <a:br>
              <a:rPr lang="zh-TW" altLang="en-US"/>
            </a:br>
            <a:r>
              <a:rPr lang="zh-TW" altLang="en-US"/>
              <a:t>有限長分類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323850" y="5300663"/>
            <a:ext cx="216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由 數位類比分類</a:t>
            </a:r>
          </a:p>
        </p:txBody>
      </p:sp>
      <p:sp>
        <p:nvSpPr>
          <p:cNvPr id="23593" name="文字方塊 1"/>
          <p:cNvSpPr txBox="1">
            <a:spLocks noChangeArrowheads="1"/>
          </p:cNvSpPr>
          <p:nvPr/>
        </p:nvSpPr>
        <p:spPr bwMode="auto">
          <a:xfrm>
            <a:off x="7164388" y="2566988"/>
            <a:ext cx="1441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sz="1600">
                <a:solidFill>
                  <a:srgbClr val="0000FF"/>
                </a:solidFill>
              </a:rPr>
              <a:t>關心平均誤差</a:t>
            </a:r>
          </a:p>
        </p:txBody>
      </p:sp>
      <p:sp>
        <p:nvSpPr>
          <p:cNvPr id="23594" name="文字方塊 2"/>
          <p:cNvSpPr txBox="1">
            <a:spLocks noChangeArrowheads="1"/>
          </p:cNvSpPr>
          <p:nvPr/>
        </p:nvSpPr>
        <p:spPr bwMode="auto">
          <a:xfrm>
            <a:off x="7092950" y="3173413"/>
            <a:ext cx="2159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sz="1600">
                <a:solidFill>
                  <a:srgbClr val="0000FF"/>
                </a:solidFill>
              </a:rPr>
              <a:t>最小化</a:t>
            </a:r>
            <a:r>
              <a:rPr lang="zh-TW" altLang="en-US" sz="1600">
                <a:solidFill>
                  <a:srgbClr val="FF0000"/>
                </a:solidFill>
              </a:rPr>
              <a:t>最大</a:t>
            </a:r>
            <a:r>
              <a:rPr lang="zh-TW" altLang="en-US" sz="1600">
                <a:solidFill>
                  <a:srgbClr val="0000FF"/>
                </a:solidFill>
              </a:rPr>
              <a:t>誤差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47FF9FB0-E9E0-46DA-ADE5-E06F839CCDC9}" type="slidenum">
              <a:rPr lang="en-US" altLang="zh-TW">
                <a:solidFill>
                  <a:srgbClr val="0000FF"/>
                </a:solidFill>
              </a:rPr>
              <a:pPr/>
              <a:t>60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11188" y="287338"/>
            <a:ext cx="8064500" cy="549381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(Step 3):</a:t>
            </a:r>
            <a:r>
              <a:rPr lang="en-US" altLang="zh-TW" b="1" dirty="0">
                <a:ea typeface="新細明體" panose="02020500000000000000" pitchFamily="18" charset="-120"/>
              </a:rPr>
              <a:t> Compute err(</a:t>
            </a:r>
            <a:r>
              <a:rPr lang="en-US" altLang="zh-TW" b="1" i="1" dirty="0">
                <a:ea typeface="新細明體" panose="02020500000000000000" pitchFamily="18" charset="-120"/>
              </a:rPr>
              <a:t>F</a:t>
            </a:r>
            <a:r>
              <a:rPr lang="en-US" altLang="zh-TW" b="1" dirty="0">
                <a:ea typeface="新細明體" panose="02020500000000000000" pitchFamily="18" charset="-120"/>
              </a:rPr>
              <a:t>) for 0 </a:t>
            </a:r>
            <a:r>
              <a:rPr lang="en-US" altLang="zh-TW" b="1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b="1" dirty="0">
                <a:ea typeface="新細明體" panose="02020500000000000000" pitchFamily="18" charset="-120"/>
              </a:rPr>
              <a:t> </a:t>
            </a:r>
            <a:r>
              <a:rPr lang="en-US" altLang="zh-TW" b="1" i="1" dirty="0">
                <a:ea typeface="新細明體" panose="02020500000000000000" pitchFamily="18" charset="-120"/>
              </a:rPr>
              <a:t>F</a:t>
            </a:r>
            <a:r>
              <a:rPr lang="en-US" altLang="zh-TW" b="1" dirty="0">
                <a:ea typeface="新細明體" panose="02020500000000000000" pitchFamily="18" charset="-120"/>
              </a:rPr>
              <a:t> </a:t>
            </a:r>
            <a:r>
              <a:rPr lang="en-US" altLang="zh-TW" b="1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b="1" dirty="0">
                <a:ea typeface="新細明體" panose="02020500000000000000" pitchFamily="18" charset="-120"/>
              </a:rPr>
              <a:t> 0.5, </a:t>
            </a:r>
            <a:r>
              <a:rPr lang="en-US" altLang="zh-TW" b="1" u="sng" dirty="0">
                <a:solidFill>
                  <a:srgbClr val="FF0000"/>
                </a:solidFill>
                <a:ea typeface="新細明體" panose="02020500000000000000" pitchFamily="18" charset="-120"/>
              </a:rPr>
              <a:t>exclude the transition band</a:t>
            </a:r>
            <a:r>
              <a:rPr lang="en-US" altLang="zh-TW" b="1" dirty="0">
                <a:solidFill>
                  <a:srgbClr val="FF0000"/>
                </a:solidFill>
                <a:ea typeface="新細明體" panose="02020500000000000000" pitchFamily="18" charset="-120"/>
              </a:rPr>
              <a:t>.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zh-TW" sz="2400" b="1" dirty="0">
              <a:solidFill>
                <a:srgbClr val="3333FF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ea typeface="新細明體" panose="02020500000000000000" pitchFamily="18" charset="-120"/>
              </a:rPr>
              <a:t>Set </a:t>
            </a:r>
            <a:r>
              <a:rPr lang="en-US" altLang="zh-TW" i="1" dirty="0">
                <a:solidFill>
                  <a:srgbClr val="0000FF"/>
                </a:solidFill>
                <a:ea typeface="新細明體" panose="02020500000000000000" pitchFamily="18" charset="-120"/>
              </a:rPr>
              <a:t>W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solidFill>
                  <a:srgbClr val="0000FF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) = 0 </a:t>
            </a:r>
            <a:r>
              <a:rPr lang="en-US" altLang="zh-TW" dirty="0">
                <a:ea typeface="新細明體" panose="02020500000000000000" pitchFamily="18" charset="-120"/>
              </a:rPr>
              <a:t>at the 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transition band. 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</a:rPr>
              <a:t>(Step 4):</a:t>
            </a:r>
            <a:r>
              <a:rPr lang="en-US" altLang="zh-TW" dirty="0"/>
              <a:t> </a:t>
            </a:r>
            <a:r>
              <a:rPr lang="en-US" altLang="zh-TW" dirty="0">
                <a:ea typeface="新細明體" panose="02020500000000000000" pitchFamily="18" charset="-120"/>
              </a:rPr>
              <a:t>Find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+2 </a:t>
            </a:r>
            <a:r>
              <a:rPr lang="en-US" altLang="zh-TW" b="1" dirty="0">
                <a:ea typeface="新細明體" panose="02020500000000000000" pitchFamily="18" charset="-120"/>
              </a:rPr>
              <a:t>local maximal (or minimal) points</a:t>
            </a:r>
            <a:r>
              <a:rPr lang="en-US" altLang="zh-TW" dirty="0">
                <a:ea typeface="新細明體" panose="02020500000000000000" pitchFamily="18" charset="-120"/>
              </a:rPr>
              <a:t> of err(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   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local maximal point:  if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dirty="0">
                <a:ea typeface="新細明體" panose="02020500000000000000" pitchFamily="18" charset="-120"/>
              </a:rPr>
              <a:t>) &gt;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+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and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dirty="0">
                <a:ea typeface="新細明體" panose="02020500000000000000" pitchFamily="18" charset="-120"/>
              </a:rPr>
              <a:t>) &gt;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),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                    then 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dirty="0">
                <a:ea typeface="新細明體" panose="02020500000000000000" pitchFamily="18" charset="-120"/>
              </a:rPr>
              <a:t> is a local maximal of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).               </a:t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local minimal point:  if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dirty="0">
                <a:ea typeface="新細明體" panose="02020500000000000000" pitchFamily="18" charset="-120"/>
              </a:rPr>
              <a:t>) &lt;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+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and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dirty="0">
                <a:ea typeface="新細明體" panose="02020500000000000000" pitchFamily="18" charset="-120"/>
              </a:rPr>
              <a:t>) &lt;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),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                    then 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</a:t>
            </a:r>
            <a:r>
              <a:rPr lang="en-US" altLang="zh-TW" dirty="0">
                <a:ea typeface="新細明體" panose="02020500000000000000" pitchFamily="18" charset="-120"/>
              </a:rPr>
              <a:t> is a local </a:t>
            </a:r>
            <a:r>
              <a:rPr lang="en-US" altLang="zh-TW" dirty="0"/>
              <a:t>minimal</a:t>
            </a:r>
            <a:r>
              <a:rPr lang="en-US" altLang="zh-TW" dirty="0">
                <a:ea typeface="新細明體" panose="02020500000000000000" pitchFamily="18" charset="-120"/>
              </a:rPr>
              <a:t> of </a:t>
            </a:r>
            <a:r>
              <a:rPr lang="en-US" altLang="zh-TW" i="1" dirty="0">
                <a:ea typeface="新細明體" panose="02020500000000000000" pitchFamily="18" charset="-120"/>
              </a:rPr>
              <a:t>q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).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Other rules:  Page 63             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  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Denote the local maximal (or minimal) points by</a:t>
            </a:r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/>
        </p:nvGraphicFramePr>
        <p:xfrm>
          <a:off x="6011863" y="5300663"/>
          <a:ext cx="19367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" name="Equation" r:id="rId3" imgW="1765300" imgH="330200" progId="Equation.DSMT4">
                  <p:embed/>
                </p:oleObj>
              </mc:Choice>
              <mc:Fallback>
                <p:oleObj name="Equation" r:id="rId3" imgW="1765300" imgH="330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300663"/>
                        <a:ext cx="193675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40232"/>
              </p:ext>
            </p:extLst>
          </p:nvPr>
        </p:nvGraphicFramePr>
        <p:xfrm>
          <a:off x="977106" y="760938"/>
          <a:ext cx="718978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8" name="Equation" r:id="rId5" imgW="7200900" imgH="685800" progId="Equation.DSMT4">
                  <p:embed/>
                </p:oleObj>
              </mc:Choice>
              <mc:Fallback>
                <p:oleObj name="Equation" r:id="rId5" imgW="7200900" imgH="685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106" y="760938"/>
                        <a:ext cx="7189787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文字方塊 6"/>
          <p:cNvSpPr txBox="1">
            <a:spLocks noChangeArrowheads="1"/>
          </p:cNvSpPr>
          <p:nvPr/>
        </p:nvSpPr>
        <p:spPr bwMode="auto">
          <a:xfrm>
            <a:off x="250825" y="5876925"/>
            <a:ext cx="8569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These </a:t>
            </a:r>
            <a:r>
              <a:rPr lang="en-US" altLang="zh-TW" i="1">
                <a:solidFill>
                  <a:srgbClr val="0000FF"/>
                </a:solidFill>
              </a:rPr>
              <a:t>k</a:t>
            </a:r>
            <a:r>
              <a:rPr lang="en-US" altLang="zh-TW">
                <a:solidFill>
                  <a:srgbClr val="0000FF"/>
                </a:solidFill>
              </a:rPr>
              <a:t>+2 extreme points could include the boundary points of the transition band</a:t>
            </a:r>
            <a:endParaRPr lang="zh-TW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787E430A-8DFF-43CD-9CF0-4F2883B83D49}" type="slidenum">
              <a:rPr lang="en-US" altLang="zh-TW">
                <a:solidFill>
                  <a:srgbClr val="0000FF"/>
                </a:solidFill>
              </a:rPr>
              <a:pPr/>
              <a:t>61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755650" y="549275"/>
            <a:ext cx="76327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(Step 5)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: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Set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 = Max(|err(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)|).         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     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(Case a)</a:t>
            </a:r>
            <a:r>
              <a:rPr lang="en-US" altLang="zh-TW" dirty="0">
                <a:ea typeface="新細明體" panose="02020500000000000000" pitchFamily="18" charset="-120"/>
              </a:rPr>
              <a:t> If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1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 &gt;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dirty="0">
                <a:ea typeface="新細明體" panose="02020500000000000000" pitchFamily="18" charset="-120"/>
              </a:rPr>
              <a:t>, or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1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 &lt; 0 (or the first iteration)  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</a:t>
            </a:r>
            <a:r>
              <a:rPr lang="en-US" altLang="zh-TW" dirty="0">
                <a:ea typeface="新細明體" panose="02020500000000000000" pitchFamily="18" charset="-12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set </a:t>
            </a:r>
            <a:r>
              <a:rPr lang="en-US" altLang="zh-TW" i="1" dirty="0" err="1">
                <a:ea typeface="新細明體" panose="02020500000000000000" pitchFamily="18" charset="-120"/>
              </a:rPr>
              <a:t>F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= </a:t>
            </a:r>
            <a:r>
              <a:rPr lang="en-US" altLang="zh-TW" i="1" dirty="0" err="1">
                <a:ea typeface="新細明體" panose="02020500000000000000" pitchFamily="18" charset="-120"/>
              </a:rPr>
              <a:t>P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and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1</a:t>
            </a:r>
            <a:r>
              <a:rPr lang="en-US" altLang="zh-TW" dirty="0">
                <a:ea typeface="新細明體" panose="02020500000000000000" pitchFamily="18" charset="-120"/>
              </a:rPr>
              <a:t> =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, return to Step 2.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(Case b)</a:t>
            </a:r>
            <a:r>
              <a:rPr lang="en-US" altLang="zh-TW" dirty="0">
                <a:ea typeface="新細明體" panose="02020500000000000000" pitchFamily="18" charset="-120"/>
              </a:rPr>
              <a:t> If 0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1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dirty="0"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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 continue to Step 6.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</a:t>
            </a:r>
            <a:endParaRPr lang="en-US" altLang="zh-TW" b="1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(Step 6)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:</a:t>
            </a:r>
          </a:p>
          <a:p>
            <a:pPr eaLnBrk="1" hangingPunct="1"/>
            <a:endParaRPr lang="en-US" altLang="zh-TW" dirty="0">
              <a:solidFill>
                <a:srgbClr val="3333FF"/>
              </a:solidFill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       </a:t>
            </a:r>
            <a:r>
              <a:rPr lang="en-US" altLang="zh-TW" dirty="0">
                <a:ea typeface="新細明體" panose="02020500000000000000" pitchFamily="18" charset="-120"/>
              </a:rPr>
              <a:t> Set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] =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[0], 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  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 err="1">
                <a:ea typeface="新細明體" panose="02020500000000000000" pitchFamily="18" charset="-120"/>
              </a:rPr>
              <a:t>k</a:t>
            </a:r>
            <a:r>
              <a:rPr lang="en-US" altLang="zh-TW" dirty="0" err="1">
                <a:ea typeface="新細明體" panose="02020500000000000000" pitchFamily="18" charset="-120"/>
              </a:rPr>
              <a:t>+</a:t>
            </a:r>
            <a:r>
              <a:rPr lang="en-US" altLang="zh-TW" i="1" dirty="0" err="1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=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]/2,  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=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]/2     for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= 1, 2, 3, ….,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(referred to page 45)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  Then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is the impulse response of the designed filter. </a:t>
            </a:r>
          </a:p>
        </p:txBody>
      </p:sp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4356100" y="692150"/>
          <a:ext cx="378618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Equation" r:id="rId3" imgW="2451100" imgH="508000" progId="Equation.DSMT4">
                  <p:embed/>
                </p:oleObj>
              </mc:Choice>
              <mc:Fallback>
                <p:oleObj name="Equation" r:id="rId3" imgW="2451100" imgH="508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692150"/>
                        <a:ext cx="378618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8"/>
          <p:cNvSpPr>
            <a:spLocks noChangeArrowheads="1"/>
          </p:cNvSpPr>
          <p:nvPr/>
        </p:nvSpPr>
        <p:spPr bwMode="auto">
          <a:xfrm>
            <a:off x="323850" y="476250"/>
            <a:ext cx="792003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 dirty="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 dirty="0">
                <a:solidFill>
                  <a:srgbClr val="3333FF"/>
                </a:solidFill>
              </a:rPr>
              <a:t> 2-G  Mini-Max FIR Filter </a:t>
            </a:r>
            <a:r>
              <a:rPr lang="zh-TW" altLang="en-US" sz="2400" b="1" dirty="0">
                <a:solidFill>
                  <a:srgbClr val="3333FF"/>
                </a:solidFill>
              </a:rPr>
              <a:t>設計時需注意的地方</a:t>
            </a:r>
            <a:endParaRPr lang="zh-TW" altLang="en-US" sz="2400" dirty="0"/>
          </a:p>
        </p:txBody>
      </p:sp>
      <p:sp>
        <p:nvSpPr>
          <p:cNvPr id="31747" name="投影片編號版面配置區 1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CB7C87F2-54E1-40BD-BA67-FB7E10653ABB}" type="slidenum">
              <a:rPr lang="en-US" altLang="zh-TW">
                <a:solidFill>
                  <a:srgbClr val="0000FF"/>
                </a:solidFill>
              </a:rPr>
              <a:pPr algn="r" eaLnBrk="1" hangingPunct="1"/>
              <a:t>62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331558" y="1398463"/>
            <a:ext cx="8280400" cy="246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TW" dirty="0"/>
              <a:t>(1) Extreme points </a:t>
            </a:r>
            <a:r>
              <a:rPr lang="zh-TW" altLang="en-US" dirty="0">
                <a:solidFill>
                  <a:srgbClr val="0000FF"/>
                </a:solidFill>
              </a:rPr>
              <a:t>不要選在 </a:t>
            </a:r>
            <a:r>
              <a:rPr lang="en-US" altLang="zh-TW" dirty="0">
                <a:solidFill>
                  <a:srgbClr val="0000FF"/>
                </a:solidFill>
              </a:rPr>
              <a:t>transition band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TW" dirty="0"/>
              <a:t>     Initial guess</a:t>
            </a:r>
            <a:r>
              <a:rPr lang="zh-TW" altLang="en-US" dirty="0"/>
              <a:t>的</a:t>
            </a:r>
            <a:r>
              <a:rPr lang="en-US" altLang="zh-TW" dirty="0"/>
              <a:t>extreme points</a:t>
            </a:r>
            <a:r>
              <a:rPr lang="zh-TW" altLang="en-US" dirty="0"/>
              <a:t>只要注意別取在</a:t>
            </a:r>
            <a:r>
              <a:rPr lang="en-US" altLang="zh-TW" dirty="0"/>
              <a:t>transition band</a:t>
            </a:r>
            <a:r>
              <a:rPr lang="zh-TW" altLang="en-US" dirty="0"/>
              <a:t>裡，即能保證 </a:t>
            </a:r>
            <a:r>
              <a:rPr lang="en-US" altLang="zh-TW" dirty="0"/>
              <a:t>converge</a:t>
            </a:r>
            <a:r>
              <a:rPr lang="zh-TW" altLang="en-US" dirty="0"/>
              <a:t>，不同的</a:t>
            </a:r>
            <a:r>
              <a:rPr lang="en-US" altLang="zh-TW" dirty="0"/>
              <a:t>guess</a:t>
            </a:r>
            <a:r>
              <a:rPr lang="zh-TW" altLang="en-US" dirty="0"/>
              <a:t>會影響</a:t>
            </a:r>
            <a:r>
              <a:rPr lang="en-US" altLang="zh-TW" dirty="0"/>
              <a:t>converge</a:t>
            </a:r>
            <a:r>
              <a:rPr lang="zh-TW" altLang="en-US" dirty="0"/>
              <a:t>的速度但不影響結果</a:t>
            </a:r>
            <a:endParaRPr lang="en-US" altLang="zh-TW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zh-TW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TW" dirty="0"/>
              <a:t>(2) </a:t>
            </a:r>
            <a:r>
              <a:rPr lang="en-US" altLang="zh-TW" i="1" dirty="0"/>
              <a:t>E</a:t>
            </a:r>
            <a:r>
              <a:rPr lang="en-US" altLang="zh-TW" baseline="-25000" dirty="0"/>
              <a:t>1</a:t>
            </a:r>
            <a:r>
              <a:rPr lang="en-US" altLang="zh-TW" dirty="0"/>
              <a:t> (error of the previous iteration) &lt; </a:t>
            </a:r>
            <a:r>
              <a:rPr lang="en-US" altLang="zh-TW" i="1" dirty="0"/>
              <a:t>E</a:t>
            </a:r>
            <a:r>
              <a:rPr lang="en-US" altLang="zh-TW" baseline="-25000" dirty="0"/>
              <a:t>0</a:t>
            </a:r>
            <a:r>
              <a:rPr lang="en-US" altLang="zh-TW" dirty="0"/>
              <a:t> (present error) </a:t>
            </a:r>
            <a:r>
              <a:rPr lang="zh-TW" altLang="en-US" dirty="0"/>
              <a:t>時，亦</a:t>
            </a:r>
            <a:r>
              <a:rPr lang="zh-TW" altLang="en-US" dirty="0">
                <a:solidFill>
                  <a:srgbClr val="0000FF"/>
                </a:solidFill>
              </a:rPr>
              <a:t>不為收斂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zh-TW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C48086C-036A-42F0-8A01-CC9C118E6C14}"/>
              </a:ext>
            </a:extLst>
          </p:cNvPr>
          <p:cNvSpPr/>
          <p:nvPr/>
        </p:nvSpPr>
        <p:spPr>
          <a:xfrm>
            <a:off x="340280" y="3867707"/>
            <a:ext cx="8271678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TW" dirty="0"/>
              <a:t>(3) Remember to </a:t>
            </a:r>
            <a:r>
              <a:rPr lang="en-US" altLang="zh-TW" dirty="0">
                <a:solidFill>
                  <a:srgbClr val="0000FF"/>
                </a:solidFill>
              </a:rPr>
              <a:t>update </a:t>
            </a:r>
            <a:r>
              <a:rPr lang="en-US" altLang="zh-TW" i="1" dirty="0">
                <a:solidFill>
                  <a:srgbClr val="0000FF"/>
                </a:solidFill>
              </a:rPr>
              <a:t>W</a:t>
            </a:r>
            <a:r>
              <a:rPr lang="en-US" altLang="zh-TW" dirty="0">
                <a:solidFill>
                  <a:srgbClr val="0000FF"/>
                </a:solidFill>
              </a:rPr>
              <a:t>(</a:t>
            </a:r>
            <a:r>
              <a:rPr lang="en-US" altLang="zh-TW" i="1" dirty="0" err="1">
                <a:solidFill>
                  <a:srgbClr val="0000FF"/>
                </a:solidFill>
              </a:rPr>
              <a:t>F</a:t>
            </a:r>
            <a:r>
              <a:rPr lang="en-US" altLang="zh-TW" i="1" baseline="-25000" dirty="0" err="1">
                <a:solidFill>
                  <a:srgbClr val="0000FF"/>
                </a:solidFill>
              </a:rPr>
              <a:t>m</a:t>
            </a:r>
            <a:r>
              <a:rPr lang="en-US" altLang="zh-TW" dirty="0">
                <a:solidFill>
                  <a:srgbClr val="0000FF"/>
                </a:solidFill>
              </a:rPr>
              <a:t>) and </a:t>
            </a:r>
            <a:r>
              <a:rPr lang="en-US" altLang="zh-TW" i="1" dirty="0" err="1">
                <a:solidFill>
                  <a:srgbClr val="0000FF"/>
                </a:solidFill>
              </a:rPr>
              <a:t>H</a:t>
            </a:r>
            <a:r>
              <a:rPr lang="en-US" altLang="zh-TW" i="1" baseline="-25000" dirty="0" err="1">
                <a:solidFill>
                  <a:srgbClr val="0000FF"/>
                </a:solidFill>
              </a:rPr>
              <a:t>d</a:t>
            </a:r>
            <a:r>
              <a:rPr lang="en-US" altLang="zh-TW" dirty="0">
                <a:solidFill>
                  <a:srgbClr val="0000FF"/>
                </a:solidFill>
              </a:rPr>
              <a:t>(</a:t>
            </a:r>
            <a:r>
              <a:rPr lang="en-US" altLang="zh-TW" i="1" dirty="0" err="1">
                <a:solidFill>
                  <a:srgbClr val="0000FF"/>
                </a:solidFill>
              </a:rPr>
              <a:t>F</a:t>
            </a:r>
            <a:r>
              <a:rPr lang="en-US" altLang="zh-TW" i="1" baseline="-25000" dirty="0" err="1">
                <a:solidFill>
                  <a:srgbClr val="0000FF"/>
                </a:solidFill>
              </a:rPr>
              <a:t>m</a:t>
            </a:r>
            <a:r>
              <a:rPr lang="en-US" altLang="zh-TW" dirty="0">
                <a:solidFill>
                  <a:srgbClr val="0000FF"/>
                </a:solidFill>
              </a:rPr>
              <a:t>) </a:t>
            </a:r>
            <a:r>
              <a:rPr lang="en-US" altLang="zh-TW" dirty="0"/>
              <a:t>according to the locations of </a:t>
            </a:r>
            <a:r>
              <a:rPr lang="en-US" altLang="zh-TW" i="1" dirty="0"/>
              <a:t>F</a:t>
            </a:r>
            <a:r>
              <a:rPr lang="en-US" altLang="zh-TW" i="1" baseline="-25000" dirty="0"/>
              <a:t>m</a:t>
            </a:r>
            <a:r>
              <a:rPr lang="en-US" altLang="zh-TW" dirty="0"/>
              <a:t>. 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23850" y="404813"/>
            <a:ext cx="86407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(4) Extreme points </a:t>
            </a:r>
            <a:r>
              <a:rPr lang="zh-TW" altLang="en-US" dirty="0"/>
              <a:t>判斷的規則：</a:t>
            </a:r>
          </a:p>
          <a:p>
            <a:pPr eaLnBrk="1" hangingPunct="1"/>
            <a:endParaRPr lang="zh-TW" altLang="en-US" dirty="0"/>
          </a:p>
          <a:p>
            <a:pPr eaLnBrk="1" hangingPunct="1"/>
            <a:r>
              <a:rPr lang="zh-TW" altLang="en-US" dirty="0"/>
              <a:t> </a:t>
            </a:r>
            <a:r>
              <a:rPr lang="en-US" altLang="zh-TW" dirty="0"/>
              <a:t>(a) The </a:t>
            </a:r>
            <a:r>
              <a:rPr lang="en-US" altLang="zh-TW" dirty="0">
                <a:solidFill>
                  <a:srgbClr val="FF0000"/>
                </a:solidFill>
              </a:rPr>
              <a:t>local peaks</a:t>
            </a:r>
            <a:r>
              <a:rPr lang="en-US" altLang="zh-TW" dirty="0"/>
              <a:t> or </a:t>
            </a:r>
            <a:r>
              <a:rPr lang="en-US" altLang="zh-TW" dirty="0">
                <a:solidFill>
                  <a:srgbClr val="FF0000"/>
                </a:solidFill>
              </a:rPr>
              <a:t>local dips</a:t>
            </a:r>
            <a:r>
              <a:rPr lang="en-US" altLang="zh-TW" dirty="0"/>
              <a:t> that are not at </a:t>
            </a:r>
            <a:r>
              <a:rPr lang="en-US" altLang="zh-TW" dirty="0">
                <a:solidFill>
                  <a:srgbClr val="3333FF"/>
                </a:solidFill>
              </a:rPr>
              <a:t>boundaries</a:t>
            </a:r>
            <a:r>
              <a:rPr lang="en-US" altLang="zh-TW" dirty="0"/>
              <a:t> must be extreme points.</a:t>
            </a:r>
          </a:p>
        </p:txBody>
      </p:sp>
      <p:sp>
        <p:nvSpPr>
          <p:cNvPr id="32771" name="投影片編號版面配置區 1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03CE8D30-E655-4F04-890E-BCCC81C595E2}" type="slidenum">
              <a:rPr lang="en-US" altLang="zh-TW">
                <a:solidFill>
                  <a:srgbClr val="0000FF"/>
                </a:solidFill>
              </a:rPr>
              <a:pPr algn="r" eaLnBrk="1" hangingPunct="1"/>
              <a:t>63</a:t>
            </a:fld>
            <a:endParaRPr lang="en-US" altLang="zh-TW">
              <a:solidFill>
                <a:srgbClr val="0000FF"/>
              </a:solidFill>
            </a:endParaRPr>
          </a:p>
        </p:txBody>
      </p:sp>
      <p:grpSp>
        <p:nvGrpSpPr>
          <p:cNvPr id="32772" name="Group 3"/>
          <p:cNvGrpSpPr>
            <a:grpSpLocks noChangeAspect="1"/>
          </p:cNvGrpSpPr>
          <p:nvPr/>
        </p:nvGrpSpPr>
        <p:grpSpPr bwMode="auto">
          <a:xfrm>
            <a:off x="1010293" y="3149600"/>
            <a:ext cx="1828800" cy="1828800"/>
            <a:chOff x="1078" y="4861"/>
            <a:chExt cx="2880" cy="2880"/>
          </a:xfrm>
        </p:grpSpPr>
        <p:sp>
          <p:nvSpPr>
            <p:cNvPr id="32802" name="AutoShape 4"/>
            <p:cNvSpPr>
              <a:spLocks noChangeAspect="1" noChangeArrowheads="1"/>
            </p:cNvSpPr>
            <p:nvPr/>
          </p:nvSpPr>
          <p:spPr bwMode="auto">
            <a:xfrm>
              <a:off x="1078" y="4861"/>
              <a:ext cx="2880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2803" name="Line 5"/>
            <p:cNvSpPr>
              <a:spLocks noChangeShapeType="1"/>
            </p:cNvSpPr>
            <p:nvPr/>
          </p:nvSpPr>
          <p:spPr bwMode="auto">
            <a:xfrm>
              <a:off x="1618" y="630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804" name="Freeform 6"/>
            <p:cNvSpPr>
              <a:spLocks/>
            </p:cNvSpPr>
            <p:nvPr/>
          </p:nvSpPr>
          <p:spPr bwMode="auto">
            <a:xfrm>
              <a:off x="1798" y="5401"/>
              <a:ext cx="1440" cy="1800"/>
            </a:xfrm>
            <a:custGeom>
              <a:avLst/>
              <a:gdLst>
                <a:gd name="T0" fmla="*/ 0 w 1440"/>
                <a:gd name="T1" fmla="*/ 0 h 1800"/>
                <a:gd name="T2" fmla="*/ 720 w 1440"/>
                <a:gd name="T3" fmla="*/ 1260 h 1800"/>
                <a:gd name="T4" fmla="*/ 1440 w 1440"/>
                <a:gd name="T5" fmla="*/ 1800 h 1800"/>
                <a:gd name="T6" fmla="*/ 0 60000 65536"/>
                <a:gd name="T7" fmla="*/ 0 60000 65536"/>
                <a:gd name="T8" fmla="*/ 0 60000 65536"/>
                <a:gd name="T9" fmla="*/ 0 w 1440"/>
                <a:gd name="T10" fmla="*/ 0 h 1800"/>
                <a:gd name="T11" fmla="*/ 1440 w 1440"/>
                <a:gd name="T12" fmla="*/ 1800 h 18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800">
                  <a:moveTo>
                    <a:pt x="0" y="0"/>
                  </a:moveTo>
                  <a:cubicBezTo>
                    <a:pt x="240" y="480"/>
                    <a:pt x="480" y="960"/>
                    <a:pt x="720" y="1260"/>
                  </a:cubicBezTo>
                  <a:cubicBezTo>
                    <a:pt x="960" y="1560"/>
                    <a:pt x="1320" y="1710"/>
                    <a:pt x="1440" y="180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805" name="Oval 7"/>
            <p:cNvSpPr>
              <a:spLocks noChangeArrowheads="1"/>
            </p:cNvSpPr>
            <p:nvPr/>
          </p:nvSpPr>
          <p:spPr bwMode="auto">
            <a:xfrm>
              <a:off x="1717" y="5361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2806" name="Text Box 8"/>
            <p:cNvSpPr txBox="1">
              <a:spLocks noChangeArrowheads="1"/>
            </p:cNvSpPr>
            <p:nvPr/>
          </p:nvSpPr>
          <p:spPr bwMode="auto">
            <a:xfrm>
              <a:off x="1258" y="6481"/>
              <a:ext cx="108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r>
                <a:rPr lang="en-US" altLang="zh-TW" sz="1600" i="1">
                  <a:ea typeface="新細明體" panose="02020500000000000000" pitchFamily="18" charset="-120"/>
                </a:rPr>
                <a:t>F</a:t>
              </a:r>
              <a:r>
                <a:rPr lang="en-US" altLang="zh-TW" sz="1600">
                  <a:ea typeface="新細明體" panose="02020500000000000000" pitchFamily="18" charset="-120"/>
                </a:rPr>
                <a:t> = 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</p:grpSp>
      <p:grpSp>
        <p:nvGrpSpPr>
          <p:cNvPr id="32773" name="Group 9"/>
          <p:cNvGrpSpPr>
            <a:grpSpLocks noChangeAspect="1"/>
          </p:cNvGrpSpPr>
          <p:nvPr/>
        </p:nvGrpSpPr>
        <p:grpSpPr bwMode="auto">
          <a:xfrm>
            <a:off x="2953393" y="3149600"/>
            <a:ext cx="1828800" cy="1828800"/>
            <a:chOff x="1078" y="4861"/>
            <a:chExt cx="2880" cy="2880"/>
          </a:xfrm>
        </p:grpSpPr>
        <p:sp>
          <p:nvSpPr>
            <p:cNvPr id="32796" name="AutoShape 10"/>
            <p:cNvSpPr>
              <a:spLocks noChangeAspect="1" noChangeArrowheads="1"/>
            </p:cNvSpPr>
            <p:nvPr/>
          </p:nvSpPr>
          <p:spPr bwMode="auto">
            <a:xfrm>
              <a:off x="1078" y="4861"/>
              <a:ext cx="2880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2797" name="Line 11"/>
            <p:cNvSpPr>
              <a:spLocks noChangeShapeType="1"/>
            </p:cNvSpPr>
            <p:nvPr/>
          </p:nvSpPr>
          <p:spPr bwMode="auto">
            <a:xfrm>
              <a:off x="1618" y="630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98" name="Oval 12"/>
            <p:cNvSpPr>
              <a:spLocks noChangeArrowheads="1"/>
            </p:cNvSpPr>
            <p:nvPr/>
          </p:nvSpPr>
          <p:spPr bwMode="auto">
            <a:xfrm>
              <a:off x="1698" y="6481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2799" name="Text Box 13"/>
            <p:cNvSpPr txBox="1">
              <a:spLocks noChangeArrowheads="1"/>
            </p:cNvSpPr>
            <p:nvPr/>
          </p:nvSpPr>
          <p:spPr bwMode="auto">
            <a:xfrm>
              <a:off x="1258" y="6841"/>
              <a:ext cx="108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r>
                <a:rPr lang="en-US" altLang="zh-TW" sz="1600" i="1">
                  <a:ea typeface="新細明體" panose="02020500000000000000" pitchFamily="18" charset="-120"/>
                </a:rPr>
                <a:t>F</a:t>
              </a:r>
              <a:r>
                <a:rPr lang="en-US" altLang="zh-TW" sz="1600">
                  <a:ea typeface="新細明體" panose="02020500000000000000" pitchFamily="18" charset="-120"/>
                </a:rPr>
                <a:t> = 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2800" name="Line 14"/>
            <p:cNvSpPr>
              <a:spLocks noChangeShapeType="1"/>
            </p:cNvSpPr>
            <p:nvPr/>
          </p:nvSpPr>
          <p:spPr bwMode="auto">
            <a:xfrm>
              <a:off x="1798" y="5041"/>
              <a:ext cx="1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801" name="Freeform 15"/>
            <p:cNvSpPr>
              <a:spLocks/>
            </p:cNvSpPr>
            <p:nvPr/>
          </p:nvSpPr>
          <p:spPr bwMode="auto">
            <a:xfrm>
              <a:off x="1798" y="6621"/>
              <a:ext cx="1440" cy="720"/>
            </a:xfrm>
            <a:custGeom>
              <a:avLst/>
              <a:gdLst>
                <a:gd name="T0" fmla="*/ 0 w 1440"/>
                <a:gd name="T1" fmla="*/ 0 h 1800"/>
                <a:gd name="T2" fmla="*/ 720 w 1440"/>
                <a:gd name="T3" fmla="*/ 0 h 1800"/>
                <a:gd name="T4" fmla="*/ 1440 w 1440"/>
                <a:gd name="T5" fmla="*/ 0 h 1800"/>
                <a:gd name="T6" fmla="*/ 0 60000 65536"/>
                <a:gd name="T7" fmla="*/ 0 60000 65536"/>
                <a:gd name="T8" fmla="*/ 0 60000 65536"/>
                <a:gd name="T9" fmla="*/ 0 w 1440"/>
                <a:gd name="T10" fmla="*/ 0 h 1800"/>
                <a:gd name="T11" fmla="*/ 1440 w 1440"/>
                <a:gd name="T12" fmla="*/ 1800 h 18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800">
                  <a:moveTo>
                    <a:pt x="0" y="0"/>
                  </a:moveTo>
                  <a:cubicBezTo>
                    <a:pt x="240" y="480"/>
                    <a:pt x="480" y="960"/>
                    <a:pt x="720" y="1260"/>
                  </a:cubicBezTo>
                  <a:cubicBezTo>
                    <a:pt x="960" y="1560"/>
                    <a:pt x="1320" y="1710"/>
                    <a:pt x="1440" y="180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32792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418" y="3149600"/>
            <a:ext cx="13430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006" y="3436937"/>
            <a:ext cx="13430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4" name="矩形 24"/>
          <p:cNvSpPr>
            <a:spLocks noChangeArrowheads="1"/>
          </p:cNvSpPr>
          <p:nvPr/>
        </p:nvSpPr>
        <p:spPr bwMode="auto">
          <a:xfrm>
            <a:off x="326081" y="3292475"/>
            <a:ext cx="6992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i="1" dirty="0"/>
              <a:t>err</a:t>
            </a:r>
            <a:r>
              <a:rPr lang="en-US" altLang="zh-TW" sz="1600" dirty="0"/>
              <a:t>(</a:t>
            </a:r>
            <a:r>
              <a:rPr lang="en-US" altLang="zh-TW" sz="1600" i="1" dirty="0"/>
              <a:t>F</a:t>
            </a:r>
            <a:r>
              <a:rPr lang="en-US" altLang="zh-TW" sz="1600" dirty="0"/>
              <a:t>)</a:t>
            </a:r>
            <a:endParaRPr lang="zh-TW" altLang="en-US" sz="1600" dirty="0"/>
          </a:p>
        </p:txBody>
      </p:sp>
      <p:sp>
        <p:nvSpPr>
          <p:cNvPr id="2" name="矩形 1"/>
          <p:cNvSpPr/>
          <p:nvPr/>
        </p:nvSpPr>
        <p:spPr>
          <a:xfrm>
            <a:off x="466115" y="5441470"/>
            <a:ext cx="8222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0000FF"/>
                </a:solidFill>
              </a:rPr>
              <a:t> Add a zero to the outside </a:t>
            </a:r>
            <a:r>
              <a:rPr lang="en-US" altLang="zh-TW" dirty="0"/>
              <a:t>and conclude whether the point is a local maximum or a local minimum. </a:t>
            </a:r>
          </a:p>
        </p:txBody>
      </p:sp>
      <p:sp>
        <p:nvSpPr>
          <p:cNvPr id="22" name="Line 14">
            <a:extLst>
              <a:ext uri="{FF2B5EF4-FFF2-40B4-BE49-F238E27FC236}">
                <a16:creationId xmlns:a16="http://schemas.microsoft.com/office/drawing/2014/main" id="{25ED59D7-C4BE-4206-9886-045504CE8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7995" y="3327710"/>
            <a:ext cx="635" cy="12573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D232B53-4782-4377-B5F4-A8D129B57435}"/>
              </a:ext>
            </a:extLst>
          </p:cNvPr>
          <p:cNvSpPr/>
          <p:nvPr/>
        </p:nvSpPr>
        <p:spPr>
          <a:xfrm>
            <a:off x="323850" y="2555433"/>
            <a:ext cx="4680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/>
              <a:t> (b) For boundary points </a:t>
            </a:r>
            <a:r>
              <a:rPr lang="en-US" altLang="zh-TW" dirty="0">
                <a:solidFill>
                  <a:srgbClr val="0000FF"/>
                </a:solidFill>
              </a:rPr>
              <a:t>(</a:t>
            </a:r>
            <a:r>
              <a:rPr lang="en-US" altLang="zh-TW" i="1" dirty="0">
                <a:solidFill>
                  <a:srgbClr val="0000FF"/>
                </a:solidFill>
              </a:rPr>
              <a:t>F</a:t>
            </a:r>
            <a:r>
              <a:rPr lang="en-US" altLang="zh-TW" dirty="0">
                <a:solidFill>
                  <a:srgbClr val="0000FF"/>
                </a:solidFill>
              </a:rPr>
              <a:t> = 0, </a:t>
            </a:r>
            <a:r>
              <a:rPr lang="en-US" altLang="zh-TW" i="1" dirty="0">
                <a:solidFill>
                  <a:srgbClr val="0000FF"/>
                </a:solidFill>
              </a:rPr>
              <a:t>F</a:t>
            </a:r>
            <a:r>
              <a:rPr lang="en-US" altLang="zh-TW" dirty="0">
                <a:solidFill>
                  <a:srgbClr val="0000FF"/>
                </a:solidFill>
              </a:rPr>
              <a:t> =  0.5)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BC6589-D36E-4ED6-BC1A-0F4085748E7F}"/>
              </a:ext>
            </a:extLst>
          </p:cNvPr>
          <p:cNvSpPr/>
          <p:nvPr/>
        </p:nvSpPr>
        <p:spPr>
          <a:xfrm>
            <a:off x="1216610" y="1453227"/>
            <a:ext cx="6216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ea typeface="新細明體" panose="02020500000000000000" pitchFamily="18" charset="-120"/>
              </a:rPr>
              <a:t>Local peaks: </a:t>
            </a:r>
            <a:r>
              <a:rPr lang="en-US" altLang="zh-TW" i="1" dirty="0">
                <a:ea typeface="新細明體" panose="02020500000000000000" pitchFamily="18" charset="-120"/>
              </a:rPr>
              <a:t>err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&gt; </a:t>
            </a:r>
            <a:r>
              <a:rPr lang="en-US" altLang="zh-TW" i="1" dirty="0">
                <a:ea typeface="新細明體" panose="02020500000000000000" pitchFamily="18" charset="-120"/>
              </a:rPr>
              <a:t>err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+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and </a:t>
            </a:r>
            <a:r>
              <a:rPr lang="en-US" altLang="zh-TW" i="1" dirty="0">
                <a:ea typeface="新細明體" panose="02020500000000000000" pitchFamily="18" charset="-120"/>
              </a:rPr>
              <a:t>err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&gt; </a:t>
            </a:r>
            <a:r>
              <a:rPr lang="en-US" altLang="zh-TW" i="1" dirty="0">
                <a:ea typeface="新細明體" panose="02020500000000000000" pitchFamily="18" charset="-120"/>
              </a:rPr>
              <a:t>err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  <a:endParaRPr lang="zh-TW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0C42E08-655A-4ECE-A580-6B945ABA598E}"/>
              </a:ext>
            </a:extLst>
          </p:cNvPr>
          <p:cNvSpPr/>
          <p:nvPr/>
        </p:nvSpPr>
        <p:spPr>
          <a:xfrm>
            <a:off x="1216610" y="1951182"/>
            <a:ext cx="6059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ea typeface="新細明體" panose="02020500000000000000" pitchFamily="18" charset="-120"/>
              </a:rPr>
              <a:t>Local dips: </a:t>
            </a:r>
            <a:r>
              <a:rPr lang="en-US" altLang="zh-TW" i="1" dirty="0">
                <a:ea typeface="新細明體" panose="02020500000000000000" pitchFamily="18" charset="-120"/>
              </a:rPr>
              <a:t>err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&lt; </a:t>
            </a:r>
            <a:r>
              <a:rPr lang="en-US" altLang="zh-TW" i="1" dirty="0">
                <a:ea typeface="新細明體" panose="02020500000000000000" pitchFamily="18" charset="-120"/>
              </a:rPr>
              <a:t>err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+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and </a:t>
            </a:r>
            <a:r>
              <a:rPr lang="en-US" altLang="zh-TW" i="1" dirty="0">
                <a:ea typeface="新細明體" panose="02020500000000000000" pitchFamily="18" charset="-120"/>
              </a:rPr>
              <a:t>err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&lt; </a:t>
            </a:r>
            <a:r>
              <a:rPr lang="en-US" altLang="zh-TW" i="1" dirty="0">
                <a:ea typeface="新細明體" panose="02020500000000000000" pitchFamily="18" charset="-120"/>
              </a:rPr>
              <a:t>err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投影片編號版面配置區 3"/>
          <p:cNvSpPr txBox="1">
            <a:spLocks noGrp="1"/>
          </p:cNvSpPr>
          <p:nvPr/>
        </p:nvSpPr>
        <p:spPr bwMode="auto">
          <a:xfrm>
            <a:off x="6732588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0DD988CB-24FC-46E8-A97D-5E51BF77E9FC}" type="slidenum">
              <a:rPr lang="en-US" altLang="zh-TW">
                <a:solidFill>
                  <a:srgbClr val="0000FF"/>
                </a:solidFill>
              </a:rPr>
              <a:pPr algn="r" eaLnBrk="1" hangingPunct="1"/>
              <a:t>64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323528" y="692150"/>
            <a:ext cx="84248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(5) </a:t>
            </a:r>
            <a:r>
              <a:rPr lang="zh-TW" altLang="en-US" dirty="0"/>
              <a:t>有時，會找到多於 </a:t>
            </a:r>
            <a:r>
              <a:rPr lang="en-US" altLang="zh-TW" i="1" dirty="0"/>
              <a:t>k</a:t>
            </a:r>
            <a:r>
              <a:rPr lang="en-US" altLang="zh-TW" dirty="0"/>
              <a:t>+2 </a:t>
            </a:r>
            <a:r>
              <a:rPr lang="zh-TW" altLang="en-US" dirty="0"/>
              <a:t>個 </a:t>
            </a:r>
            <a:r>
              <a:rPr lang="en-US" altLang="zh-TW" dirty="0"/>
              <a:t>extreme points, </a:t>
            </a:r>
            <a:r>
              <a:rPr lang="zh-TW" altLang="en-US" dirty="0"/>
              <a:t>該如何選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/>
              <a:t>      </a:t>
            </a:r>
            <a:r>
              <a:rPr lang="en-US" altLang="zh-TW" dirty="0"/>
              <a:t>(a) </a:t>
            </a:r>
            <a:r>
              <a:rPr lang="zh-TW" altLang="en-US" dirty="0"/>
              <a:t>優先選擇不在 </a:t>
            </a:r>
            <a:r>
              <a:rPr lang="en-US" altLang="zh-TW" dirty="0"/>
              <a:t>boundaries </a:t>
            </a:r>
            <a:r>
              <a:rPr lang="zh-TW" altLang="en-US" dirty="0"/>
              <a:t>的 </a:t>
            </a:r>
            <a:r>
              <a:rPr lang="en-US" altLang="zh-TW" dirty="0"/>
              <a:t>extreme points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     (b) </a:t>
            </a:r>
            <a:r>
              <a:rPr lang="zh-TW" altLang="en-US" dirty="0"/>
              <a:t>其次選擇 </a:t>
            </a:r>
            <a:r>
              <a:rPr lang="en-US" altLang="zh-TW" dirty="0"/>
              <a:t>boundary extreme points </a:t>
            </a:r>
            <a:r>
              <a:rPr lang="zh-TW" altLang="en-US" dirty="0"/>
              <a:t>當中 </a:t>
            </a:r>
            <a:r>
              <a:rPr lang="en-US" altLang="zh-TW" dirty="0"/>
              <a:t>|err(</a:t>
            </a:r>
            <a:r>
              <a:rPr lang="en-US" altLang="zh-TW" i="1" dirty="0"/>
              <a:t>F</a:t>
            </a:r>
            <a:r>
              <a:rPr lang="en-US" altLang="zh-TW" dirty="0"/>
              <a:t>)| </a:t>
            </a:r>
            <a:r>
              <a:rPr lang="zh-TW" altLang="en-US" dirty="0"/>
              <a:t>較大的，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/>
              <a:t>            直到湊足 </a:t>
            </a:r>
            <a:r>
              <a:rPr lang="en-US" altLang="zh-TW" i="1" dirty="0"/>
              <a:t>k</a:t>
            </a:r>
            <a:r>
              <a:rPr lang="en-US" altLang="zh-TW" dirty="0"/>
              <a:t>+2 </a:t>
            </a:r>
            <a:r>
              <a:rPr lang="zh-TW" altLang="en-US" dirty="0"/>
              <a:t>個 </a:t>
            </a:r>
            <a:r>
              <a:rPr lang="en-US" altLang="zh-TW" dirty="0"/>
              <a:t>extreme points </a:t>
            </a:r>
            <a:r>
              <a:rPr lang="zh-TW" altLang="en-US" dirty="0"/>
              <a:t>為止</a:t>
            </a:r>
            <a:r>
              <a:rPr lang="en-US" altLang="zh-TW" dirty="0"/>
              <a:t>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     (c) </a:t>
            </a:r>
            <a:r>
              <a:rPr lang="zh-TW" altLang="en-US" dirty="0"/>
              <a:t>找好 </a:t>
            </a:r>
            <a:r>
              <a:rPr lang="en-US" altLang="zh-TW" dirty="0"/>
              <a:t>extreme points </a:t>
            </a:r>
            <a:r>
              <a:rPr lang="zh-TW" altLang="en-US" dirty="0"/>
              <a:t>之後，要記得重新依 </a:t>
            </a:r>
            <a:r>
              <a:rPr lang="en-US" altLang="zh-TW" i="1" dirty="0"/>
              <a:t>F</a:t>
            </a:r>
            <a:r>
              <a:rPr lang="en-US" altLang="zh-TW" dirty="0"/>
              <a:t> </a:t>
            </a:r>
            <a:r>
              <a:rPr lang="zh-TW" altLang="en-US" dirty="0"/>
              <a:t>值大小排序</a:t>
            </a:r>
            <a:r>
              <a:rPr lang="en-US" altLang="zh-TW" dirty="0"/>
              <a:t>  </a:t>
            </a:r>
            <a:endParaRPr lang="zh-TW" altLang="en-US" dirty="0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066851"/>
              </p:ext>
            </p:extLst>
          </p:nvPr>
        </p:nvGraphicFramePr>
        <p:xfrm>
          <a:off x="6516216" y="713528"/>
          <a:ext cx="19367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Equation" r:id="rId3" imgW="1765300" imgH="330200" progId="Equation.DSMT4">
                  <p:embed/>
                </p:oleObj>
              </mc:Choice>
              <mc:Fallback>
                <p:oleObj name="Equation" r:id="rId3" imgW="17653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713528"/>
                        <a:ext cx="1936750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DE34A29D-4914-4A7A-B868-C44BA58A0CD1}" type="slidenum">
              <a:rPr lang="en-US" altLang="zh-TW">
                <a:solidFill>
                  <a:srgbClr val="0000FF"/>
                </a:solidFill>
              </a:rPr>
              <a:pPr/>
              <a:t>65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3796" name="Rectangle 18"/>
          <p:cNvSpPr>
            <a:spLocks noChangeArrowheads="1"/>
          </p:cNvSpPr>
          <p:nvPr/>
        </p:nvSpPr>
        <p:spPr bwMode="auto">
          <a:xfrm>
            <a:off x="323850" y="355600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 dirty="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 dirty="0">
                <a:solidFill>
                  <a:srgbClr val="3333FF"/>
                </a:solidFill>
              </a:rPr>
              <a:t> 2-H  Examples for Mini-Max FIR Filter Design</a:t>
            </a:r>
            <a:endParaRPr lang="en-US" altLang="zh-TW" sz="2400" dirty="0"/>
          </a:p>
        </p:txBody>
      </p:sp>
      <p:pic>
        <p:nvPicPr>
          <p:cNvPr id="3379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28763"/>
            <a:ext cx="3034556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288" y="1052513"/>
            <a:ext cx="8353425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altLang="zh-TW" b="1" u="sng" dirty="0">
                <a:solidFill>
                  <a:srgbClr val="3333FF"/>
                </a:solidFill>
                <a:ea typeface="新細明體" panose="02020500000000000000" pitchFamily="18" charset="-120"/>
              </a:rPr>
              <a:t>Example 1</a:t>
            </a:r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:   </a:t>
            </a:r>
            <a:r>
              <a:rPr lang="en-US" altLang="zh-TW" dirty="0">
                <a:ea typeface="新細明體" panose="02020500000000000000" pitchFamily="18" charset="-120"/>
              </a:rPr>
              <a:t>Design a 9-length </a:t>
            </a:r>
            <a:r>
              <a:rPr lang="en-US" altLang="zh-TW" dirty="0" err="1">
                <a:ea typeface="新細明體" panose="02020500000000000000" pitchFamily="18" charset="-120"/>
              </a:rPr>
              <a:t>highpass</a:t>
            </a:r>
            <a:r>
              <a:rPr lang="en-US" altLang="zh-TW" dirty="0">
                <a:ea typeface="新細明體" panose="02020500000000000000" pitchFamily="18" charset="-120"/>
              </a:rPr>
              <a:t> filter </a:t>
            </a:r>
            <a:r>
              <a:rPr lang="en-US" altLang="zh-TW" dirty="0"/>
              <a:t>in the</a:t>
            </a:r>
            <a:r>
              <a:rPr lang="en-US" altLang="zh-TW" b="1" dirty="0"/>
              <a:t> </a:t>
            </a:r>
            <a:r>
              <a:rPr lang="en-US" altLang="zh-TW" dirty="0"/>
              <a:t>mini-max sense 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30000"/>
              </a:spcBef>
              <a:buFont typeface="Symbol" panose="05050102010706020507" pitchFamily="18" charset="2"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 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ideal filter:  </a:t>
            </a:r>
            <a:r>
              <a:rPr lang="en-US" altLang="zh-TW" i="1" dirty="0" err="1">
                <a:ea typeface="新細明體" panose="02020500000000000000" pitchFamily="18" charset="-120"/>
              </a:rPr>
              <a:t>H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d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0 for  0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&lt; 0.25,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  </a:t>
            </a:r>
            <a:r>
              <a:rPr lang="en-US" altLang="zh-TW" i="1" dirty="0" err="1">
                <a:ea typeface="新細明體" panose="02020500000000000000" pitchFamily="18" charset="-120"/>
              </a:rPr>
              <a:t>H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d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1 for  0.25 &lt;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0.5,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transition band:  0.22 &lt;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&lt; 0.28                 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dirty="0">
                <a:ea typeface="新細明體" panose="02020500000000000000" pitchFamily="18" charset="-120"/>
              </a:rPr>
              <a:t> = 0.001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weighting function: 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0.25 for 0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0.22,  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1 for 0.28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0.5, </a:t>
            </a:r>
          </a:p>
          <a:p>
            <a:pPr eaLnBrk="1" hangingPunct="1">
              <a:spcBef>
                <a:spcPct val="3000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b="1" dirty="0">
                <a:ea typeface="新細明體" panose="02020500000000000000" pitchFamily="18" charset="-120"/>
              </a:rPr>
              <a:t>Step 1</a:t>
            </a:r>
            <a:r>
              <a:rPr lang="en-US" altLang="zh-TW" dirty="0">
                <a:ea typeface="新細明體" panose="02020500000000000000" pitchFamily="18" charset="-120"/>
              </a:rPr>
              <a:t>) Since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= 9,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 = (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-1)/2 = 4,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+2 = 6,  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        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b="1" dirty="0">
                <a:ea typeface="新細明體" panose="02020500000000000000" pitchFamily="18" charset="-120"/>
              </a:rPr>
              <a:t>Choose 6 extreme frequencies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(e.g.,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 = 0,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1</a:t>
            </a:r>
            <a:r>
              <a:rPr lang="en-US" altLang="zh-TW" dirty="0">
                <a:ea typeface="新細明體" panose="02020500000000000000" pitchFamily="18" charset="-120"/>
              </a:rPr>
              <a:t> = 0.1,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2</a:t>
            </a:r>
            <a:r>
              <a:rPr lang="en-US" altLang="zh-TW" dirty="0">
                <a:ea typeface="新細明體" panose="02020500000000000000" pitchFamily="18" charset="-120"/>
              </a:rPr>
              <a:t> = 0.2,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3</a:t>
            </a:r>
            <a:r>
              <a:rPr lang="en-US" altLang="zh-TW" dirty="0">
                <a:ea typeface="新細明體" panose="02020500000000000000" pitchFamily="18" charset="-120"/>
              </a:rPr>
              <a:t> = 0.3,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4</a:t>
            </a:r>
            <a:r>
              <a:rPr lang="en-US" altLang="zh-TW" dirty="0">
                <a:ea typeface="新細明體" panose="02020500000000000000" pitchFamily="18" charset="-120"/>
              </a:rPr>
              <a:t> = 0.4,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5</a:t>
            </a:r>
            <a:r>
              <a:rPr lang="en-US" altLang="zh-TW" dirty="0">
                <a:ea typeface="新細明體" panose="02020500000000000000" pitchFamily="18" charset="-120"/>
              </a:rPr>
              <a:t> = 0.5) </a:t>
            </a:r>
          </a:p>
          <a:p>
            <a:pPr eaLnBrk="1" hangingPunct="1">
              <a:spcBef>
                <a:spcPct val="3000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[</a:t>
            </a:r>
            <a:r>
              <a:rPr lang="en-US" altLang="zh-TW" i="1" dirty="0">
                <a:ea typeface="新細明體" panose="02020500000000000000" pitchFamily="18" charset="-120"/>
              </a:rPr>
              <a:t>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 err="1">
                <a:ea typeface="新細明體" panose="02020500000000000000" pitchFamily="18" charset="-120"/>
              </a:rPr>
              <a:t>F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)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i="1" dirty="0" err="1">
                <a:ea typeface="新細明體" panose="02020500000000000000" pitchFamily="18" charset="-120"/>
              </a:rPr>
              <a:t>H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d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 err="1">
                <a:ea typeface="新細明體" panose="02020500000000000000" pitchFamily="18" charset="-120"/>
              </a:rPr>
              <a:t>F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)]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 err="1">
                <a:ea typeface="新細明體" panose="02020500000000000000" pitchFamily="18" charset="-120"/>
              </a:rPr>
              <a:t>F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) = (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1)</a:t>
            </a:r>
            <a:r>
              <a:rPr lang="en-US" altLang="zh-TW" i="1" baseline="30000" dirty="0">
                <a:ea typeface="新細明體" panose="02020500000000000000" pitchFamily="18" charset="-120"/>
              </a:rPr>
              <a:t>n</a:t>
            </a:r>
            <a:r>
              <a:rPr lang="en-US" altLang="zh-TW" baseline="30000" dirty="0">
                <a:ea typeface="新細明體" panose="02020500000000000000" pitchFamily="18" charset="-120"/>
              </a:rPr>
              <a:t>+1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dirty="0">
                <a:ea typeface="新細明體" panose="02020500000000000000" pitchFamily="18" charset="-120"/>
              </a:rPr>
              <a:t>,     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= 0, 1, 2, 3, 4, 5.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ED2C5E81-591C-4E56-B425-3A5A8827E674}" type="slidenum">
              <a:rPr lang="en-US" altLang="zh-TW">
                <a:solidFill>
                  <a:srgbClr val="0000FF"/>
                </a:solidFill>
              </a:rPr>
              <a:pPr/>
              <a:t>66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323850" y="333375"/>
            <a:ext cx="1022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(</a:t>
            </a:r>
            <a:r>
              <a:rPr lang="en-US" altLang="zh-TW" b="1"/>
              <a:t>Step 2</a:t>
            </a:r>
            <a:r>
              <a:rPr lang="en-US" altLang="zh-TW"/>
              <a:t>)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1476375" y="620713"/>
          <a:ext cx="5908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2" name="Equation" r:id="rId3" imgW="5905500" imgH="2235200" progId="Equation.DSMT4">
                  <p:embed/>
                </p:oleObj>
              </mc:Choice>
              <mc:Fallback>
                <p:oleObj name="Equation" r:id="rId3" imgW="5905500" imgH="2235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620713"/>
                        <a:ext cx="5908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187450" y="3068638"/>
          <a:ext cx="740410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3" name="Equation" r:id="rId5" imgW="7404100" imgH="2298700" progId="Equation.DSMT4">
                  <p:embed/>
                </p:oleObj>
              </mc:Choice>
              <mc:Fallback>
                <p:oleObj name="Equation" r:id="rId5" imgW="7404100" imgH="2298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068638"/>
                        <a:ext cx="7404100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BCE87C6A-50A2-4C1A-B978-0105B85F8BEA}" type="slidenum">
              <a:rPr lang="en-US" altLang="zh-TW">
                <a:solidFill>
                  <a:srgbClr val="0000FF"/>
                </a:solidFill>
              </a:rPr>
              <a:pPr/>
              <a:t>67</a:t>
            </a:fld>
            <a:endParaRPr lang="en-US" altLang="zh-TW">
              <a:solidFill>
                <a:srgbClr val="0000FF"/>
              </a:solidFill>
            </a:endParaRPr>
          </a:p>
        </p:txBody>
      </p:sp>
      <p:pic>
        <p:nvPicPr>
          <p:cNvPr id="34819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8458200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20"/>
          <p:cNvSpPr>
            <a:spLocks noChangeArrowheads="1"/>
          </p:cNvSpPr>
          <p:nvPr/>
        </p:nvSpPr>
        <p:spPr bwMode="auto">
          <a:xfrm>
            <a:off x="684213" y="260648"/>
            <a:ext cx="7418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R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0.5120 – 0.6472cos(2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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) – 0.0297cos(4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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) + 0.2472cos(6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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)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          + 0.0777cos(8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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) </a:t>
            </a:r>
          </a:p>
        </p:txBody>
      </p:sp>
      <p:sp>
        <p:nvSpPr>
          <p:cNvPr id="34821" name="Rectangle 21"/>
          <p:cNvSpPr>
            <a:spLocks noChangeArrowheads="1"/>
          </p:cNvSpPr>
          <p:nvPr/>
        </p:nvSpPr>
        <p:spPr bwMode="auto">
          <a:xfrm>
            <a:off x="539750" y="3500438"/>
            <a:ext cx="4249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 b="1"/>
              <a:t>(Step 3) err(</a:t>
            </a:r>
            <a:r>
              <a:rPr lang="en-US" altLang="zh-TW" b="1" i="1"/>
              <a:t>F</a:t>
            </a:r>
            <a:r>
              <a:rPr lang="en-US" altLang="zh-TW" b="1"/>
              <a:t>) = [</a:t>
            </a:r>
            <a:r>
              <a:rPr lang="en-US" altLang="zh-TW" b="1" i="1"/>
              <a:t>R</a:t>
            </a:r>
            <a:r>
              <a:rPr lang="en-US" altLang="zh-TW" b="1"/>
              <a:t>(</a:t>
            </a:r>
            <a:r>
              <a:rPr lang="en-US" altLang="zh-TW" b="1" i="1"/>
              <a:t>F</a:t>
            </a:r>
            <a:r>
              <a:rPr lang="en-US" altLang="zh-TW" b="1"/>
              <a:t>)</a:t>
            </a:r>
            <a:r>
              <a:rPr lang="en-US" altLang="zh-TW" b="1" i="1"/>
              <a:t> </a:t>
            </a:r>
            <a:r>
              <a:rPr lang="en-US" altLang="zh-TW" b="1"/>
              <a:t>– </a:t>
            </a:r>
            <a:r>
              <a:rPr lang="en-US" altLang="zh-TW" b="1" i="1"/>
              <a:t>H</a:t>
            </a:r>
            <a:r>
              <a:rPr lang="en-US" altLang="zh-TW" b="1" i="1" baseline="-25000"/>
              <a:t>d</a:t>
            </a:r>
            <a:r>
              <a:rPr lang="en-US" altLang="zh-TW" b="1"/>
              <a:t>(</a:t>
            </a:r>
            <a:r>
              <a:rPr lang="en-US" altLang="zh-TW" b="1" i="1"/>
              <a:t>F</a:t>
            </a:r>
            <a:r>
              <a:rPr lang="en-US" altLang="zh-TW" b="1"/>
              <a:t>)]</a:t>
            </a:r>
            <a:r>
              <a:rPr lang="en-US" altLang="zh-TW" b="1" i="1"/>
              <a:t>W</a:t>
            </a:r>
            <a:r>
              <a:rPr lang="en-US" altLang="zh-TW" b="1"/>
              <a:t>(</a:t>
            </a:r>
            <a:r>
              <a:rPr lang="en-US" altLang="zh-TW" b="1" i="1"/>
              <a:t>F</a:t>
            </a:r>
            <a:r>
              <a:rPr lang="en-US" altLang="zh-TW" b="1"/>
              <a:t>)</a:t>
            </a:r>
            <a:r>
              <a:rPr lang="en-US" altLang="zh-TW"/>
              <a:t> </a:t>
            </a:r>
          </a:p>
        </p:txBody>
      </p:sp>
      <p:pic>
        <p:nvPicPr>
          <p:cNvPr id="3482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857625"/>
            <a:ext cx="8497888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Rectangle 20"/>
          <p:cNvSpPr>
            <a:spLocks noChangeArrowheads="1"/>
          </p:cNvSpPr>
          <p:nvPr/>
        </p:nvSpPr>
        <p:spPr bwMode="auto">
          <a:xfrm>
            <a:off x="1481138" y="4137025"/>
            <a:ext cx="8636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4824" name="文字方塊 8"/>
          <p:cNvSpPr txBox="1">
            <a:spLocks noChangeArrowheads="1"/>
          </p:cNvSpPr>
          <p:nvPr/>
        </p:nvSpPr>
        <p:spPr bwMode="auto">
          <a:xfrm>
            <a:off x="1547813" y="4149725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err(</a:t>
            </a:r>
            <a:r>
              <a:rPr lang="en-US" altLang="zh-TW" i="1"/>
              <a:t>F</a:t>
            </a:r>
            <a:r>
              <a:rPr lang="en-US" altLang="zh-TW"/>
              <a:t>)</a:t>
            </a:r>
            <a:endParaRPr lang="zh-TW" altLang="en-US"/>
          </a:p>
        </p:txBody>
      </p:sp>
      <p:sp>
        <p:nvSpPr>
          <p:cNvPr id="34825" name="文字方塊 8"/>
          <p:cNvSpPr txBox="1">
            <a:spLocks noChangeArrowheads="1"/>
          </p:cNvSpPr>
          <p:nvPr/>
        </p:nvSpPr>
        <p:spPr bwMode="auto">
          <a:xfrm>
            <a:off x="1785938" y="0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s [0]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4826" name="文字方塊 9"/>
          <p:cNvSpPr txBox="1">
            <a:spLocks noChangeArrowheads="1"/>
          </p:cNvSpPr>
          <p:nvPr/>
        </p:nvSpPr>
        <p:spPr bwMode="auto">
          <a:xfrm>
            <a:off x="2928938" y="0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s [1]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4827" name="文字方塊 10"/>
          <p:cNvSpPr txBox="1">
            <a:spLocks noChangeArrowheads="1"/>
          </p:cNvSpPr>
          <p:nvPr/>
        </p:nvSpPr>
        <p:spPr bwMode="auto">
          <a:xfrm>
            <a:off x="4714875" y="0"/>
            <a:ext cx="785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s [2]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4828" name="文字方塊 11"/>
          <p:cNvSpPr txBox="1">
            <a:spLocks noChangeArrowheads="1"/>
          </p:cNvSpPr>
          <p:nvPr/>
        </p:nvSpPr>
        <p:spPr bwMode="auto">
          <a:xfrm>
            <a:off x="6643688" y="0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s [3]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4829" name="文字方塊 12"/>
          <p:cNvSpPr txBox="1">
            <a:spLocks noChangeArrowheads="1"/>
          </p:cNvSpPr>
          <p:nvPr/>
        </p:nvSpPr>
        <p:spPr bwMode="auto">
          <a:xfrm>
            <a:off x="1814538" y="774006"/>
            <a:ext cx="785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b="1" dirty="0">
                <a:solidFill>
                  <a:srgbClr val="FF0000"/>
                </a:solidFill>
              </a:rPr>
              <a:t>s [4]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 rot="5400000">
            <a:off x="4536281" y="4036219"/>
            <a:ext cx="1071563" cy="714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2"/>
          <p:cNvSpPr txBox="1">
            <a:spLocks noChangeArrowheads="1"/>
          </p:cNvSpPr>
          <p:nvPr/>
        </p:nvSpPr>
        <p:spPr bwMode="auto">
          <a:xfrm>
            <a:off x="5210176" y="3486492"/>
            <a:ext cx="3427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i="1" dirty="0">
                <a:solidFill>
                  <a:srgbClr val="FF0000"/>
                </a:solidFill>
              </a:rPr>
              <a:t>W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i="1" dirty="0">
                <a:solidFill>
                  <a:srgbClr val="FF0000"/>
                </a:solidFill>
              </a:rPr>
              <a:t>F</a:t>
            </a:r>
            <a:r>
              <a:rPr lang="en-US" altLang="zh-TW" dirty="0">
                <a:solidFill>
                  <a:srgbClr val="FF0000"/>
                </a:solidFill>
              </a:rPr>
              <a:t>) = 0 for 0.22 &lt; </a:t>
            </a:r>
            <a:r>
              <a:rPr lang="en-US" altLang="zh-TW" i="1" dirty="0">
                <a:solidFill>
                  <a:srgbClr val="FF0000"/>
                </a:solidFill>
              </a:rPr>
              <a:t>F</a:t>
            </a:r>
            <a:r>
              <a:rPr lang="en-US" altLang="zh-TW" dirty="0">
                <a:solidFill>
                  <a:srgbClr val="FF0000"/>
                </a:solidFill>
              </a:rPr>
              <a:t> &lt; 0.28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8479BE19-1473-4913-84DA-EEDEF3F4B1B6}" type="slidenum">
              <a:rPr lang="en-US" altLang="zh-TW">
                <a:solidFill>
                  <a:srgbClr val="0000FF"/>
                </a:solidFill>
              </a:rPr>
              <a:pPr/>
              <a:t>68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539750" y="549275"/>
            <a:ext cx="8353425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1">
                <a:ea typeface="新細明體" panose="02020500000000000000" pitchFamily="18" charset="-120"/>
              </a:rPr>
              <a:t>(Step 4) Extreme points: </a:t>
            </a:r>
          </a:p>
          <a:p>
            <a:pPr eaLnBrk="1" hangingPunct="1"/>
            <a:r>
              <a:rPr lang="en-US" altLang="zh-TW" b="1">
                <a:ea typeface="新細明體" panose="02020500000000000000" pitchFamily="18" charset="-120"/>
              </a:rPr>
              <a:t>              </a:t>
            </a:r>
            <a:r>
              <a:rPr lang="en-US" altLang="zh-TW" i="1"/>
              <a:t>F</a:t>
            </a:r>
            <a:r>
              <a:rPr lang="en-US" altLang="zh-TW" baseline="-25000"/>
              <a:t>0</a:t>
            </a:r>
            <a:r>
              <a:rPr lang="en-US" altLang="zh-TW"/>
              <a:t> = 0, </a:t>
            </a:r>
            <a:r>
              <a:rPr lang="en-US" altLang="zh-TW" i="1"/>
              <a:t>F</a:t>
            </a:r>
            <a:r>
              <a:rPr lang="en-US" altLang="zh-TW" baseline="-25000"/>
              <a:t>1</a:t>
            </a:r>
            <a:r>
              <a:rPr lang="en-US" altLang="zh-TW"/>
              <a:t> = 0.125, </a:t>
            </a:r>
            <a:r>
              <a:rPr lang="en-US" altLang="zh-TW" i="1"/>
              <a:t>F</a:t>
            </a:r>
            <a:r>
              <a:rPr lang="en-US" altLang="zh-TW" baseline="-25000"/>
              <a:t>2</a:t>
            </a:r>
            <a:r>
              <a:rPr lang="en-US" altLang="zh-TW"/>
              <a:t> = 0.22, </a:t>
            </a:r>
            <a:r>
              <a:rPr lang="en-US" altLang="zh-TW" i="1"/>
              <a:t>F</a:t>
            </a:r>
            <a:r>
              <a:rPr lang="en-US" altLang="zh-TW" baseline="-25000"/>
              <a:t>3</a:t>
            </a:r>
            <a:r>
              <a:rPr lang="en-US" altLang="zh-TW"/>
              <a:t> = 0.28, </a:t>
            </a:r>
            <a:r>
              <a:rPr lang="en-US" altLang="zh-TW" i="1"/>
              <a:t>F</a:t>
            </a:r>
            <a:r>
              <a:rPr lang="en-US" altLang="zh-TW" baseline="-25000"/>
              <a:t>4</a:t>
            </a:r>
            <a:r>
              <a:rPr lang="en-US" altLang="zh-TW"/>
              <a:t> = 0.356, </a:t>
            </a:r>
            <a:r>
              <a:rPr lang="en-US" altLang="zh-TW" i="1"/>
              <a:t>F</a:t>
            </a:r>
            <a:r>
              <a:rPr lang="en-US" altLang="zh-TW" baseline="-25000"/>
              <a:t>5</a:t>
            </a:r>
            <a:r>
              <a:rPr lang="en-US" altLang="zh-TW"/>
              <a:t> = 0.5 </a:t>
            </a:r>
            <a:endParaRPr lang="en-US" altLang="zh-TW" b="1">
              <a:ea typeface="新細明體" panose="02020500000000000000" pitchFamily="18" charset="-120"/>
            </a:endParaRPr>
          </a:p>
          <a:p>
            <a:pPr eaLnBrk="1" hangingPunct="1">
              <a:spcBef>
                <a:spcPct val="25000"/>
              </a:spcBef>
            </a:pPr>
            <a:r>
              <a:rPr lang="en-US" altLang="zh-TW" b="1"/>
              <a:t>(Step 5)</a:t>
            </a:r>
            <a:r>
              <a:rPr lang="en-US" altLang="zh-TW" b="1">
                <a:ea typeface="新細明體" panose="02020500000000000000" pitchFamily="18" charset="-120"/>
              </a:rPr>
              <a:t> </a:t>
            </a:r>
            <a:r>
              <a:rPr lang="en-US" altLang="zh-TW" i="1">
                <a:ea typeface="新細明體" panose="02020500000000000000" pitchFamily="18" charset="-120"/>
              </a:rPr>
              <a:t>E</a:t>
            </a:r>
            <a:r>
              <a:rPr lang="en-US" altLang="zh-TW" baseline="-25000"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ea typeface="新細明體" panose="02020500000000000000" pitchFamily="18" charset="-120"/>
              </a:rPr>
              <a:t>= </a:t>
            </a:r>
            <a:r>
              <a:rPr lang="en-US" altLang="zh-TW">
                <a:ea typeface="新細明體" panose="02020500000000000000" pitchFamily="18" charset="-120"/>
              </a:rPr>
              <a:t>Max[|err(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)|] = </a:t>
            </a:r>
            <a:r>
              <a:rPr lang="en-US" altLang="zh-TW" u="sng">
                <a:ea typeface="新細明體" panose="02020500000000000000" pitchFamily="18" charset="-120"/>
              </a:rPr>
              <a:t>0.1501</a:t>
            </a:r>
            <a:r>
              <a:rPr lang="en-US" altLang="zh-TW">
                <a:ea typeface="新細明體" panose="02020500000000000000" pitchFamily="18" charset="-120"/>
              </a:rPr>
              <a:t>, return to Step 2.     </a:t>
            </a:r>
          </a:p>
          <a:p>
            <a:pPr eaLnBrk="1" hangingPunct="1"/>
            <a:endParaRPr lang="en-US" altLang="zh-TW" b="1">
              <a:ea typeface="新細明體" panose="02020500000000000000" pitchFamily="18" charset="-120"/>
            </a:endParaRPr>
          </a:p>
          <a:p>
            <a:pPr eaLnBrk="1" hangingPunct="1"/>
            <a:endParaRPr lang="en-US" altLang="zh-TW" b="1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Second iteration</a:t>
            </a:r>
          </a:p>
          <a:p>
            <a:pPr eaLnBrk="1" hangingPunct="1"/>
            <a:endParaRPr lang="en-US" altLang="zh-TW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b="1">
                <a:ea typeface="新細明體" panose="02020500000000000000" pitchFamily="18" charset="-120"/>
              </a:rPr>
              <a:t>(Step 2) </a:t>
            </a:r>
            <a:r>
              <a:rPr lang="en-US" altLang="zh-TW">
                <a:ea typeface="新細明體" panose="02020500000000000000" pitchFamily="18" charset="-120"/>
              </a:rPr>
              <a:t>Using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baseline="-25000"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= 0,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baseline="-25000">
                <a:ea typeface="新細明體" panose="02020500000000000000" pitchFamily="18" charset="-120"/>
              </a:rPr>
              <a:t>1</a:t>
            </a:r>
            <a:r>
              <a:rPr lang="en-US" altLang="zh-TW">
                <a:ea typeface="新細明體" panose="02020500000000000000" pitchFamily="18" charset="-120"/>
              </a:rPr>
              <a:t> = 0.125,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baseline="-25000">
                <a:ea typeface="新細明體" panose="02020500000000000000" pitchFamily="18" charset="-120"/>
              </a:rPr>
              <a:t>2</a:t>
            </a:r>
            <a:r>
              <a:rPr lang="en-US" altLang="zh-TW">
                <a:ea typeface="新細明體" panose="02020500000000000000" pitchFamily="18" charset="-120"/>
              </a:rPr>
              <a:t> = 0.22,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baseline="-25000">
                <a:ea typeface="新細明體" panose="02020500000000000000" pitchFamily="18" charset="-120"/>
              </a:rPr>
              <a:t>3</a:t>
            </a:r>
            <a:r>
              <a:rPr lang="en-US" altLang="zh-TW">
                <a:ea typeface="新細明體" panose="02020500000000000000" pitchFamily="18" charset="-120"/>
              </a:rPr>
              <a:t> = 0.28,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baseline="-25000">
                <a:ea typeface="新細明體" panose="02020500000000000000" pitchFamily="18" charset="-120"/>
              </a:rPr>
              <a:t>4</a:t>
            </a:r>
            <a:r>
              <a:rPr lang="en-US" altLang="zh-TW">
                <a:ea typeface="新細明體" panose="02020500000000000000" pitchFamily="18" charset="-120"/>
              </a:rPr>
              <a:t> = 0.356, 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 baseline="-25000">
                <a:ea typeface="新細明體" panose="02020500000000000000" pitchFamily="18" charset="-120"/>
              </a:rPr>
              <a:t>5</a:t>
            </a:r>
            <a:r>
              <a:rPr lang="en-US" altLang="zh-TW">
                <a:ea typeface="新細明體" panose="02020500000000000000" pitchFamily="18" charset="-120"/>
              </a:rPr>
              <a:t> = 0.5</a:t>
            </a:r>
            <a:r>
              <a:rPr lang="en-US" altLang="zh-TW" b="1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b="1">
                <a:ea typeface="新細明體" panose="02020500000000000000" pitchFamily="18" charset="-120"/>
                <a:sym typeface="Symbol" panose="05050102010706020507" pitchFamily="18" charset="2"/>
              </a:rPr>
              <a:t>        </a:t>
            </a:r>
            <a:r>
              <a:rPr lang="en-US" altLang="zh-TW" b="1">
                <a:ea typeface="新細明體" panose="02020500000000000000" pitchFamily="18" charset="-120"/>
              </a:rPr>
              <a:t>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[0] = 0.5018,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[1] = –0.6341,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[2] = –0.0194,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[3] = 0.3355,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       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[4] = 0.1385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ea typeface="新細明體" panose="02020500000000000000" pitchFamily="18" charset="-120"/>
              </a:rPr>
              <a:t>       </a:t>
            </a:r>
          </a:p>
          <a:p>
            <a:pPr eaLnBrk="1" hangingPunct="1"/>
            <a:r>
              <a:rPr lang="en-US" altLang="zh-TW" b="1">
                <a:ea typeface="新細明體" panose="02020500000000000000" pitchFamily="18" charset="-120"/>
              </a:rPr>
              <a:t>(Step 3) </a:t>
            </a:r>
            <a:r>
              <a:rPr lang="en-US" altLang="zh-TW">
                <a:ea typeface="新細明體" panose="02020500000000000000" pitchFamily="18" charset="-120"/>
              </a:rPr>
              <a:t>err(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 = [</a:t>
            </a:r>
            <a:r>
              <a:rPr lang="en-US" altLang="zh-TW" i="1">
                <a:ea typeface="新細明體" panose="02020500000000000000" pitchFamily="18" charset="-120"/>
              </a:rPr>
              <a:t>R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 –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 i="1" baseline="-25000">
                <a:ea typeface="新細明體" panose="02020500000000000000" pitchFamily="18" charset="-120"/>
              </a:rPr>
              <a:t>d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)]</a:t>
            </a:r>
            <a:r>
              <a:rPr lang="en-US" altLang="zh-TW" i="1">
                <a:ea typeface="新細明體" panose="02020500000000000000" pitchFamily="18" charset="-120"/>
              </a:rPr>
              <a:t>W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),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b="1"/>
              <a:t>(Step 4)</a:t>
            </a:r>
            <a:r>
              <a:rPr lang="en-US" altLang="zh-TW"/>
              <a:t> </a:t>
            </a:r>
            <a:r>
              <a:rPr lang="en-US" altLang="zh-TW">
                <a:ea typeface="新細明體" panose="02020500000000000000" pitchFamily="18" charset="-120"/>
              </a:rPr>
              <a:t>extreme points : 0, 0.132,  0.22,  0.28,  0.336,  0.5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 b="1">
                <a:ea typeface="新細明體" panose="02020500000000000000" pitchFamily="18" charset="-120"/>
              </a:rPr>
              <a:t>(Step 5)  </a:t>
            </a:r>
            <a:r>
              <a:rPr lang="en-US" altLang="zh-TW" i="1">
                <a:ea typeface="新細明體" panose="02020500000000000000" pitchFamily="18" charset="-120"/>
              </a:rPr>
              <a:t>E</a:t>
            </a:r>
            <a:r>
              <a:rPr lang="en-US" altLang="zh-TW" baseline="-25000"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ea typeface="新細明體" panose="02020500000000000000" pitchFamily="18" charset="-120"/>
              </a:rPr>
              <a:t>= </a:t>
            </a:r>
            <a:r>
              <a:rPr lang="en-US" altLang="zh-TW">
                <a:ea typeface="新細明體" panose="02020500000000000000" pitchFamily="18" charset="-120"/>
              </a:rPr>
              <a:t>Max[|err(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)|] = </a:t>
            </a:r>
            <a:r>
              <a:rPr lang="en-US" altLang="zh-TW" u="sng">
                <a:ea typeface="新細明體" panose="02020500000000000000" pitchFamily="18" charset="-120"/>
              </a:rPr>
              <a:t>0.0951</a:t>
            </a:r>
            <a:r>
              <a:rPr lang="en-US" altLang="zh-TW">
                <a:ea typeface="新細明體" panose="02020500000000000000" pitchFamily="18" charset="-120"/>
              </a:rPr>
              <a:t>, return to Step 2.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D26F394F-F4D3-4D4B-A9E5-9FA6F80CB3D6}" type="slidenum">
              <a:rPr lang="en-US" altLang="zh-TW">
                <a:solidFill>
                  <a:srgbClr val="0000FF"/>
                </a:solidFill>
              </a:rPr>
              <a:pPr/>
              <a:t>69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23850" y="404813"/>
            <a:ext cx="8569325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Third iteration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TW" b="1">
                <a:ea typeface="新細明體" panose="02020500000000000000" pitchFamily="18" charset="-120"/>
              </a:rPr>
              <a:t>(Step 2)</a:t>
            </a:r>
            <a:r>
              <a:rPr lang="en-US" altLang="zh-TW">
                <a:ea typeface="新細明體" panose="02020500000000000000" pitchFamily="18" charset="-120"/>
              </a:rPr>
              <a:t>, </a:t>
            </a:r>
            <a:r>
              <a:rPr lang="en-US" altLang="zh-TW" b="1">
                <a:ea typeface="新細明體" panose="02020500000000000000" pitchFamily="18" charset="-120"/>
              </a:rPr>
              <a:t>(Step 3)</a:t>
            </a:r>
            <a:r>
              <a:rPr lang="en-US" altLang="zh-TW">
                <a:ea typeface="新細明體" panose="02020500000000000000" pitchFamily="18" charset="-120"/>
              </a:rPr>
              <a:t>, </a:t>
            </a:r>
            <a:r>
              <a:rPr lang="en-US" altLang="zh-TW" b="1"/>
              <a:t>(Step 4)</a:t>
            </a:r>
            <a:r>
              <a:rPr lang="en-US" altLang="zh-TW"/>
              <a:t>,</a:t>
            </a:r>
            <a:r>
              <a:rPr lang="en-US" altLang="zh-TW">
                <a:ea typeface="新細明體" panose="02020500000000000000" pitchFamily="18" charset="-120"/>
              </a:rPr>
              <a:t> peaks : 0,  0.132,  0.22,  0.28,  0.334,  0.5 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TW" b="1">
                <a:ea typeface="新細明體" panose="02020500000000000000" pitchFamily="18" charset="-120"/>
              </a:rPr>
              <a:t>(Step 5)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i="1">
                <a:ea typeface="新細明體" panose="02020500000000000000" pitchFamily="18" charset="-120"/>
              </a:rPr>
              <a:t>E</a:t>
            </a:r>
            <a:r>
              <a:rPr lang="en-US" altLang="zh-TW" baseline="-25000"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ea typeface="新細明體" panose="02020500000000000000" pitchFamily="18" charset="-120"/>
              </a:rPr>
              <a:t>=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u="sng">
                <a:ea typeface="新細明體" panose="02020500000000000000" pitchFamily="18" charset="-120"/>
              </a:rPr>
              <a:t>0.0821</a:t>
            </a:r>
            <a:r>
              <a:rPr lang="en-US" altLang="zh-TW">
                <a:ea typeface="新細明體" panose="02020500000000000000" pitchFamily="18" charset="-120"/>
              </a:rPr>
              <a:t>, return to Step 2.     </a:t>
            </a:r>
          </a:p>
          <a:p>
            <a:pPr eaLnBrk="1" hangingPunct="1">
              <a:spcBef>
                <a:spcPct val="25000"/>
              </a:spcBef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spcBef>
                <a:spcPct val="25000"/>
              </a:spcBef>
            </a:pPr>
            <a:r>
              <a:rPr lang="en-US" altLang="zh-TW">
                <a:solidFill>
                  <a:srgbClr val="FF0000"/>
                </a:solidFill>
              </a:rPr>
              <a:t>Fourth iteration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TW" b="1">
                <a:ea typeface="新細明體" panose="02020500000000000000" pitchFamily="18" charset="-120"/>
              </a:rPr>
              <a:t>(Step 2)</a:t>
            </a:r>
            <a:r>
              <a:rPr lang="en-US" altLang="zh-TW">
                <a:ea typeface="新細明體" panose="02020500000000000000" pitchFamily="18" charset="-120"/>
              </a:rPr>
              <a:t>, </a:t>
            </a:r>
            <a:r>
              <a:rPr lang="en-US" altLang="zh-TW" b="1">
                <a:ea typeface="新細明體" panose="02020500000000000000" pitchFamily="18" charset="-120"/>
              </a:rPr>
              <a:t>(Step 3) </a:t>
            </a:r>
            <a:r>
              <a:rPr lang="en-US" altLang="zh-TW"/>
              <a:t>, </a:t>
            </a:r>
            <a:r>
              <a:rPr lang="en-US" altLang="zh-TW" b="1"/>
              <a:t>(Step 4)</a:t>
            </a:r>
            <a:r>
              <a:rPr lang="en-US" altLang="zh-TW"/>
              <a:t>,</a:t>
            </a:r>
            <a:r>
              <a:rPr lang="en-US" altLang="zh-TW">
                <a:ea typeface="新細明體" panose="02020500000000000000" pitchFamily="18" charset="-120"/>
              </a:rPr>
              <a:t> peaks : 0,  0.132,  0.22,  0.28,  0.334,  0.5 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TW" b="1">
                <a:ea typeface="新細明體" panose="02020500000000000000" pitchFamily="18" charset="-120"/>
              </a:rPr>
              <a:t>(Step 5)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i="1">
                <a:ea typeface="新細明體" panose="02020500000000000000" pitchFamily="18" charset="-120"/>
              </a:rPr>
              <a:t>E</a:t>
            </a:r>
            <a:r>
              <a:rPr lang="en-US" altLang="zh-TW" baseline="-25000"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ea typeface="新細明體" panose="02020500000000000000" pitchFamily="18" charset="-120"/>
              </a:rPr>
              <a:t>=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u="sng">
                <a:ea typeface="新細明體" panose="02020500000000000000" pitchFamily="18" charset="-120"/>
              </a:rPr>
              <a:t>0.0820</a:t>
            </a:r>
            <a:r>
              <a:rPr lang="en-US" altLang="zh-TW">
                <a:ea typeface="新細明體" panose="02020500000000000000" pitchFamily="18" charset="-120"/>
              </a:rPr>
              <a:t>, </a:t>
            </a:r>
            <a:r>
              <a:rPr lang="en-US" altLang="zh-TW" i="1">
                <a:ea typeface="新細明體" panose="02020500000000000000" pitchFamily="18" charset="-120"/>
              </a:rPr>
              <a:t>E</a:t>
            </a:r>
            <a:r>
              <a:rPr lang="en-US" altLang="zh-TW" baseline="-25000">
                <a:ea typeface="新細明體" panose="02020500000000000000" pitchFamily="18" charset="-120"/>
              </a:rPr>
              <a:t>1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i="1">
                <a:ea typeface="新細明體" panose="02020500000000000000" pitchFamily="18" charset="-120"/>
              </a:rPr>
              <a:t>E</a:t>
            </a:r>
            <a:r>
              <a:rPr lang="en-US" altLang="zh-TW" baseline="-25000"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= 0.0001 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>
                <a:ea typeface="新細明體" panose="02020500000000000000" pitchFamily="18" charset="-120"/>
              </a:rPr>
              <a:t>, continues to Step 6.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75455180-300E-4BD7-AFEF-303EB879EAFE}" type="slidenum">
              <a:rPr lang="en-US" altLang="zh-TW">
                <a:solidFill>
                  <a:srgbClr val="0000FF"/>
                </a:solidFill>
              </a:rPr>
              <a:pPr/>
              <a:t>43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4249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Classification for filters (</a:t>
            </a:r>
            <a:r>
              <a:rPr lang="zh-TW" altLang="en-US"/>
              <a:t>依型態分</a:t>
            </a:r>
            <a:r>
              <a:rPr lang="en-US" altLang="zh-TW"/>
              <a:t>)</a:t>
            </a:r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468313" y="20605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H="1">
            <a:off x="900113" y="1196975"/>
            <a:ext cx="0" cy="396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900113" y="11969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331913" y="908050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pass-stop filter</a:t>
            </a: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2987675" y="1125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3419475" y="908050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3419475" y="9080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3419475" y="14128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3924300" y="692150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high pass filter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3924300" y="2708275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all pass filter</a:t>
            </a:r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3419475" y="19161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>
            <a:off x="3419475" y="2349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>
            <a:off x="3419475" y="28527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93" name="Text Box 16"/>
          <p:cNvSpPr txBox="1">
            <a:spLocks noChangeArrowheads="1"/>
          </p:cNvSpPr>
          <p:nvPr/>
        </p:nvSpPr>
        <p:spPr bwMode="auto">
          <a:xfrm>
            <a:off x="3924300" y="1773238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band pass filter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/>
        </p:nvSpPr>
        <p:spPr bwMode="auto">
          <a:xfrm>
            <a:off x="3924300" y="2205038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band stop filter</a:t>
            </a:r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3924300" y="1196975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low pass filter</a:t>
            </a: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900113" y="3284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97" name="Text Box 22"/>
          <p:cNvSpPr txBox="1">
            <a:spLocks noChangeArrowheads="1"/>
          </p:cNvSpPr>
          <p:nvPr/>
        </p:nvSpPr>
        <p:spPr bwMode="auto">
          <a:xfrm>
            <a:off x="1331913" y="3716338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Wiener filter</a:t>
            </a:r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>
            <a:off x="900113" y="3932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1331913" y="3068638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matched filter</a:t>
            </a:r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900113" y="4508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1331913" y="4292600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equalizer filter</a:t>
            </a:r>
          </a:p>
        </p:txBody>
      </p:sp>
      <p:sp>
        <p:nvSpPr>
          <p:cNvPr id="24602" name="Line 27"/>
          <p:cNvSpPr>
            <a:spLocks noChangeShapeType="1"/>
          </p:cNvSpPr>
          <p:nvPr/>
        </p:nvSpPr>
        <p:spPr bwMode="auto">
          <a:xfrm>
            <a:off x="900113" y="51562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03" name="Text Box 28"/>
          <p:cNvSpPr txBox="1">
            <a:spLocks noChangeArrowheads="1"/>
          </p:cNvSpPr>
          <p:nvPr/>
        </p:nvSpPr>
        <p:spPr bwMode="auto">
          <a:xfrm>
            <a:off x="1258888" y="4940300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others</a:t>
            </a:r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2051050" y="51562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 flipH="1">
            <a:off x="3348038" y="42926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3348038" y="42926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07" name="Text Box 32"/>
          <p:cNvSpPr txBox="1">
            <a:spLocks noChangeArrowheads="1"/>
          </p:cNvSpPr>
          <p:nvPr/>
        </p:nvSpPr>
        <p:spPr bwMode="auto">
          <a:xfrm>
            <a:off x="3851275" y="4868863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Hilbert transform </a:t>
            </a:r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>
            <a:off x="3348038" y="50847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09" name="Text Box 34"/>
          <p:cNvSpPr txBox="1">
            <a:spLocks noChangeArrowheads="1"/>
          </p:cNvSpPr>
          <p:nvPr/>
        </p:nvSpPr>
        <p:spPr bwMode="auto">
          <a:xfrm>
            <a:off x="3851275" y="4149725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differentiation</a:t>
            </a:r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3851275" y="4508500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integration</a:t>
            </a:r>
          </a:p>
        </p:txBody>
      </p:sp>
      <p:sp>
        <p:nvSpPr>
          <p:cNvPr id="24611" name="Line 36"/>
          <p:cNvSpPr>
            <a:spLocks noChangeShapeType="1"/>
          </p:cNvSpPr>
          <p:nvPr/>
        </p:nvSpPr>
        <p:spPr bwMode="auto">
          <a:xfrm>
            <a:off x="3348038" y="46513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12" name="Line 37"/>
          <p:cNvSpPr>
            <a:spLocks noChangeShapeType="1"/>
          </p:cNvSpPr>
          <p:nvPr/>
        </p:nvSpPr>
        <p:spPr bwMode="auto">
          <a:xfrm>
            <a:off x="3348038" y="54435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13" name="Text Box 38"/>
          <p:cNvSpPr txBox="1">
            <a:spLocks noChangeArrowheads="1"/>
          </p:cNvSpPr>
          <p:nvPr/>
        </p:nvSpPr>
        <p:spPr bwMode="auto">
          <a:xfrm>
            <a:off x="3851275" y="5229225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smoother</a:t>
            </a:r>
          </a:p>
        </p:txBody>
      </p:sp>
      <p:sp>
        <p:nvSpPr>
          <p:cNvPr id="24614" name="Line 39"/>
          <p:cNvSpPr>
            <a:spLocks noChangeShapeType="1"/>
          </p:cNvSpPr>
          <p:nvPr/>
        </p:nvSpPr>
        <p:spPr bwMode="auto">
          <a:xfrm>
            <a:off x="3348038" y="580548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15" name="Text Box 40"/>
          <p:cNvSpPr txBox="1">
            <a:spLocks noChangeArrowheads="1"/>
          </p:cNvSpPr>
          <p:nvPr/>
        </p:nvSpPr>
        <p:spPr bwMode="auto">
          <a:xfrm>
            <a:off x="3851275" y="5589588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edge detection</a:t>
            </a:r>
          </a:p>
        </p:txBody>
      </p:sp>
      <p:pic>
        <p:nvPicPr>
          <p:cNvPr id="24616" name="Picture 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60350"/>
            <a:ext cx="230505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17" name="Line 15"/>
          <p:cNvSpPr>
            <a:spLocks noChangeShapeType="1"/>
          </p:cNvSpPr>
          <p:nvPr/>
        </p:nvSpPr>
        <p:spPr bwMode="auto">
          <a:xfrm>
            <a:off x="3419475" y="34290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18" name="Text Box 12"/>
          <p:cNvSpPr txBox="1">
            <a:spLocks noChangeArrowheads="1"/>
          </p:cNvSpPr>
          <p:nvPr/>
        </p:nvSpPr>
        <p:spPr bwMode="auto">
          <a:xfrm>
            <a:off x="3995738" y="3213100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Notch filter</a:t>
            </a:r>
          </a:p>
        </p:txBody>
      </p:sp>
      <p:cxnSp>
        <p:nvCxnSpPr>
          <p:cNvPr id="44" name="直線接點 43"/>
          <p:cNvCxnSpPr/>
          <p:nvPr/>
        </p:nvCxnSpPr>
        <p:spPr>
          <a:xfrm>
            <a:off x="6840538" y="476250"/>
            <a:ext cx="34925" cy="33845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20" name="文字方塊 46"/>
          <p:cNvSpPr txBox="1">
            <a:spLocks noChangeArrowheads="1"/>
          </p:cNvSpPr>
          <p:nvPr/>
        </p:nvSpPr>
        <p:spPr bwMode="auto">
          <a:xfrm>
            <a:off x="6732588" y="3860800"/>
            <a:ext cx="360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/>
              <a:t>0</a:t>
            </a:r>
            <a:endParaRPr lang="zh-TW" altLang="en-US" sz="1600"/>
          </a:p>
        </p:txBody>
      </p:sp>
      <p:sp>
        <p:nvSpPr>
          <p:cNvPr id="24621" name="Line 39"/>
          <p:cNvSpPr>
            <a:spLocks noChangeShapeType="1"/>
          </p:cNvSpPr>
          <p:nvPr/>
        </p:nvSpPr>
        <p:spPr bwMode="auto">
          <a:xfrm>
            <a:off x="3348038" y="616585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22" name="Line 39"/>
          <p:cNvSpPr>
            <a:spLocks noChangeShapeType="1"/>
          </p:cNvSpPr>
          <p:nvPr/>
        </p:nvSpPr>
        <p:spPr bwMode="auto">
          <a:xfrm>
            <a:off x="3348038" y="645318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23" name="Text Box 40"/>
          <p:cNvSpPr txBox="1">
            <a:spLocks noChangeArrowheads="1"/>
          </p:cNvSpPr>
          <p:nvPr/>
        </p:nvSpPr>
        <p:spPr bwMode="auto">
          <a:xfrm>
            <a:off x="3851275" y="5949950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Kalman filter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3851275" y="6237288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particle filter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C49F2F4-C532-45DC-A207-9962B11AA0B2}" type="slidenum">
              <a:rPr lang="en-US" altLang="zh-TW">
                <a:solidFill>
                  <a:srgbClr val="0000FF"/>
                </a:solidFill>
              </a:rPr>
              <a:pPr/>
              <a:t>70</a:t>
            </a:fld>
            <a:endParaRPr lang="en-US" altLang="zh-TW">
              <a:solidFill>
                <a:srgbClr val="0000FF"/>
              </a:solidFill>
            </a:endParaRP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84538"/>
            <a:ext cx="8713788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250825" y="549275"/>
            <a:ext cx="8497888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1"/>
              <a:t>(Step 6) </a:t>
            </a:r>
            <a:r>
              <a:rPr lang="en-US" altLang="zh-TW"/>
              <a:t>From </a:t>
            </a:r>
            <a:r>
              <a:rPr lang="en-US" altLang="zh-TW" i="1"/>
              <a:t>s</a:t>
            </a:r>
            <a:r>
              <a:rPr lang="en-US" altLang="zh-TW"/>
              <a:t>[0] = 0.4990, </a:t>
            </a:r>
            <a:r>
              <a:rPr lang="en-US" altLang="zh-TW" i="1"/>
              <a:t>s</a:t>
            </a:r>
            <a:r>
              <a:rPr lang="en-US" altLang="zh-TW"/>
              <a:t>[1] = –0.6267, </a:t>
            </a:r>
            <a:r>
              <a:rPr lang="en-US" altLang="zh-TW" i="1"/>
              <a:t>s</a:t>
            </a:r>
            <a:r>
              <a:rPr lang="en-US" altLang="zh-TW"/>
              <a:t>[2] = –0.0203, </a:t>
            </a:r>
            <a:r>
              <a:rPr lang="en-US" altLang="zh-TW" i="1"/>
              <a:t>s</a:t>
            </a:r>
            <a:r>
              <a:rPr lang="en-US" altLang="zh-TW"/>
              <a:t>[3] = 0.3316, </a:t>
            </a:r>
            <a:br>
              <a:rPr lang="en-US" altLang="zh-TW"/>
            </a:br>
            <a:r>
              <a:rPr lang="en-US" altLang="zh-TW"/>
              <a:t>             </a:t>
            </a:r>
            <a:r>
              <a:rPr lang="en-US" altLang="zh-TW" i="1"/>
              <a:t>s</a:t>
            </a:r>
            <a:r>
              <a:rPr lang="en-US" altLang="zh-TW"/>
              <a:t>[4] = 0.1442   </a:t>
            </a:r>
          </a:p>
          <a:p>
            <a:pPr eaLnBrk="1" hangingPunct="1"/>
            <a:r>
              <a:rPr lang="en-US" altLang="zh-TW"/>
              <a:t> </a:t>
            </a:r>
            <a:r>
              <a:rPr lang="en-US" altLang="zh-TW" b="1"/>
              <a:t>  </a:t>
            </a:r>
            <a:br>
              <a:rPr lang="en-US" altLang="zh-TW" b="1"/>
            </a:br>
            <a:r>
              <a:rPr lang="en-US" altLang="zh-TW"/>
              <a:t>     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[4] =</a:t>
            </a:r>
            <a:r>
              <a:rPr lang="en-US" altLang="zh-TW"/>
              <a:t> </a:t>
            </a:r>
            <a:r>
              <a:rPr lang="en-US" altLang="zh-TW" i="1"/>
              <a:t>s</a:t>
            </a:r>
            <a:r>
              <a:rPr lang="en-US" altLang="zh-TW"/>
              <a:t>[0] = </a:t>
            </a:r>
            <a:r>
              <a:rPr lang="en-US" altLang="zh-TW">
                <a:solidFill>
                  <a:srgbClr val="3333FF"/>
                </a:solidFill>
              </a:rPr>
              <a:t>0.4990</a:t>
            </a:r>
            <a:r>
              <a:rPr lang="en-US" altLang="zh-TW"/>
              <a:t>,                        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[3] =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[5] =</a:t>
            </a:r>
            <a:r>
              <a:rPr lang="en-US" altLang="zh-TW"/>
              <a:t> </a:t>
            </a:r>
            <a:r>
              <a:rPr lang="en-US" altLang="zh-TW" i="1"/>
              <a:t>s</a:t>
            </a:r>
            <a:r>
              <a:rPr lang="en-US" altLang="zh-TW"/>
              <a:t>[1]/2 = </a:t>
            </a:r>
            <a:r>
              <a:rPr lang="en-US" altLang="zh-TW">
                <a:solidFill>
                  <a:srgbClr val="3333FF"/>
                </a:solidFill>
              </a:rPr>
              <a:t>–0.3134</a:t>
            </a:r>
            <a:r>
              <a:rPr lang="en-US" altLang="zh-TW"/>
              <a:t>,   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TW"/>
              <a:t>     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[2] =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[6]</a:t>
            </a:r>
            <a:r>
              <a:rPr lang="en-US" altLang="zh-TW"/>
              <a:t> </a:t>
            </a:r>
            <a:r>
              <a:rPr lang="en-US" altLang="zh-TW">
                <a:solidFill>
                  <a:srgbClr val="3333FF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i="1"/>
              <a:t>s</a:t>
            </a:r>
            <a:r>
              <a:rPr lang="en-US" altLang="zh-TW"/>
              <a:t>[2]/2 = </a:t>
            </a:r>
            <a:r>
              <a:rPr lang="en-US" altLang="zh-TW">
                <a:solidFill>
                  <a:srgbClr val="3333FF"/>
                </a:solidFill>
              </a:rPr>
              <a:t>–0.0101</a:t>
            </a:r>
            <a:r>
              <a:rPr lang="en-US" altLang="zh-TW"/>
              <a:t>,        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[1] =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[7] =</a:t>
            </a:r>
            <a:r>
              <a:rPr lang="en-US" altLang="zh-TW"/>
              <a:t> </a:t>
            </a:r>
            <a:r>
              <a:rPr lang="en-US" altLang="zh-TW" i="1"/>
              <a:t>s</a:t>
            </a:r>
            <a:r>
              <a:rPr lang="en-US" altLang="zh-TW"/>
              <a:t>[3]/2 = </a:t>
            </a:r>
            <a:r>
              <a:rPr lang="en-US" altLang="zh-TW">
                <a:solidFill>
                  <a:srgbClr val="3333FF"/>
                </a:solidFill>
              </a:rPr>
              <a:t>0.1658</a:t>
            </a:r>
            <a:r>
              <a:rPr lang="en-US" altLang="zh-TW"/>
              <a:t>,    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TW"/>
              <a:t>     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[0] =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[8] =</a:t>
            </a:r>
            <a:r>
              <a:rPr lang="en-US" altLang="zh-TW"/>
              <a:t> </a:t>
            </a:r>
            <a:r>
              <a:rPr lang="en-US" altLang="zh-TW" i="1"/>
              <a:t>s</a:t>
            </a:r>
            <a:r>
              <a:rPr lang="en-US" altLang="zh-TW"/>
              <a:t>[4]/2 = </a:t>
            </a:r>
            <a:r>
              <a:rPr lang="en-US" altLang="zh-TW">
                <a:solidFill>
                  <a:srgbClr val="3333FF"/>
                </a:solidFill>
              </a:rPr>
              <a:t>0.0721</a:t>
            </a:r>
            <a:r>
              <a:rPr lang="en-US" altLang="zh-TW"/>
              <a:t>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8095F07D-A661-4A3A-AB72-D79A31D55D72}" type="slidenum">
              <a:rPr lang="en-US" altLang="zh-TW">
                <a:solidFill>
                  <a:srgbClr val="0000FF"/>
                </a:solidFill>
              </a:rPr>
              <a:pPr/>
              <a:t>71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95288" y="404813"/>
            <a:ext cx="8353425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buFont typeface="Symbol" panose="05050102010706020507" pitchFamily="18" charset="2"/>
              <a:buChar char="·"/>
            </a:pPr>
            <a:r>
              <a:rPr lang="en-US" altLang="zh-TW" b="1" u="sng" dirty="0">
                <a:solidFill>
                  <a:srgbClr val="3333FF"/>
                </a:solidFill>
                <a:ea typeface="新細明體" panose="02020500000000000000" pitchFamily="18" charset="-120"/>
              </a:rPr>
              <a:t>Example 2</a:t>
            </a:r>
            <a:r>
              <a:rPr lang="en-US" altLang="zh-TW" b="1" dirty="0">
                <a:solidFill>
                  <a:srgbClr val="3333FF"/>
                </a:solidFill>
                <a:ea typeface="新細明體" panose="02020500000000000000" pitchFamily="18" charset="-120"/>
              </a:rPr>
              <a:t>:</a:t>
            </a:r>
            <a:r>
              <a:rPr lang="en-US" altLang="zh-TW" b="1" dirty="0"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ea typeface="新細明體" panose="02020500000000000000" pitchFamily="18" charset="-120"/>
              </a:rPr>
              <a:t>  Design a 7-length digital filter in the</a:t>
            </a:r>
            <a:r>
              <a:rPr lang="en-US" altLang="zh-TW" b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mini-max sense </a:t>
            </a:r>
            <a:r>
              <a:rPr lang="en-US" altLang="zh-TW" b="1" dirty="0">
                <a:ea typeface="新細明體" panose="02020500000000000000" pitchFamily="18" charset="-120"/>
              </a:rPr>
              <a:t>     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 b="1" dirty="0">
                <a:ea typeface="新細明體" panose="02020500000000000000" pitchFamily="18" charset="-120"/>
              </a:rPr>
              <a:t> 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b="1" dirty="0">
                <a:ea typeface="新細明體" panose="02020500000000000000" pitchFamily="18" charset="-120"/>
              </a:rPr>
              <a:t>          </a:t>
            </a:r>
            <a:r>
              <a:rPr lang="en-US" altLang="zh-TW" dirty="0">
                <a:ea typeface="新細明體" panose="02020500000000000000" pitchFamily="18" charset="-120"/>
              </a:rPr>
              <a:t>ideal filter:   </a:t>
            </a:r>
            <a:r>
              <a:rPr lang="en-US" altLang="zh-TW" i="1" dirty="0" err="1">
                <a:ea typeface="新細明體" panose="02020500000000000000" pitchFamily="18" charset="-120"/>
              </a:rPr>
              <a:t>H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d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1 for  0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&lt; 0.24,    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</a:t>
            </a:r>
            <a:r>
              <a:rPr lang="en-US" altLang="zh-TW" i="1" dirty="0" err="1">
                <a:ea typeface="新細明體" panose="02020500000000000000" pitchFamily="18" charset="-120"/>
              </a:rPr>
              <a:t>H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d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0 for  0.24 &lt;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0.5,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transition band:  0.21 &lt;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&lt; 0.27       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weighting function: 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1 for 0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0.21, 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0.5 for 0.27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0.5,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       </a:t>
            </a:r>
            <a:r>
              <a:rPr lang="en-US" altLang="zh-TW" dirty="0">
                <a:ea typeface="新細明體" panose="02020500000000000000" pitchFamily="18" charset="-120"/>
              </a:rPr>
              <a:t> = 0.001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b="1" dirty="0">
                <a:ea typeface="新細明體" panose="02020500000000000000" pitchFamily="18" charset="-120"/>
              </a:rPr>
              <a:t>Step 1</a:t>
            </a:r>
            <a:r>
              <a:rPr lang="en-US" altLang="zh-TW" dirty="0">
                <a:ea typeface="新細明體" panose="02020500000000000000" pitchFamily="18" charset="-120"/>
              </a:rPr>
              <a:t>) Since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= 7,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 = (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-1)/2 = 3,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+2 = 5,                            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</a:t>
            </a:r>
            <a:r>
              <a:rPr lang="en-US" altLang="zh-TW" dirty="0">
                <a:ea typeface="新細明體" panose="02020500000000000000" pitchFamily="18" charset="-120"/>
              </a:rPr>
              <a:t> Choose 5 extreme frequencies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(e.g.,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 = 0,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1</a:t>
            </a:r>
            <a:r>
              <a:rPr lang="en-US" altLang="zh-TW" dirty="0">
                <a:ea typeface="新細明體" panose="02020500000000000000" pitchFamily="18" charset="-120"/>
              </a:rPr>
              <a:t> = 0.2,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2</a:t>
            </a:r>
            <a:r>
              <a:rPr lang="en-US" altLang="zh-TW" dirty="0">
                <a:ea typeface="新細明體" panose="02020500000000000000" pitchFamily="18" charset="-120"/>
              </a:rPr>
              <a:t> = 0.3,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3</a:t>
            </a:r>
            <a:r>
              <a:rPr lang="en-US" altLang="zh-TW" dirty="0">
                <a:ea typeface="新細明體" panose="02020500000000000000" pitchFamily="18" charset="-120"/>
              </a:rPr>
              <a:t> = 0.4,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4</a:t>
            </a:r>
            <a:r>
              <a:rPr lang="en-US" altLang="zh-TW" dirty="0">
                <a:ea typeface="新細明體" panose="02020500000000000000" pitchFamily="18" charset="-120"/>
              </a:rPr>
              <a:t> = 0.5)      </a:t>
            </a:r>
          </a:p>
          <a:p>
            <a:pPr eaLnBrk="1" hangingPunct="1">
              <a:spcBef>
                <a:spcPct val="15000"/>
              </a:spcBef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54569CC-B3B2-461F-984A-01A1EA2E3123}"/>
              </a:ext>
            </a:extLst>
          </p:cNvPr>
          <p:cNvSpPr txBox="1"/>
          <p:nvPr/>
        </p:nvSpPr>
        <p:spPr>
          <a:xfrm>
            <a:off x="7106891" y="7601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 err="1"/>
              <a:t>H</a:t>
            </a:r>
            <a:r>
              <a:rPr lang="en-US" altLang="zh-TW" i="1" baseline="-25000" dirty="0" err="1"/>
              <a:t>d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E3F5A891-F6B1-4660-982B-F616FD053D70}"/>
              </a:ext>
            </a:extLst>
          </p:cNvPr>
          <p:cNvCxnSpPr>
            <a:cxnSpLocks/>
          </p:cNvCxnSpPr>
          <p:nvPr/>
        </p:nvCxnSpPr>
        <p:spPr>
          <a:xfrm>
            <a:off x="6642867" y="1446578"/>
            <a:ext cx="936104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871C07F6-BE63-4DC8-B9F5-0E99E59928CC}"/>
              </a:ext>
            </a:extLst>
          </p:cNvPr>
          <p:cNvCxnSpPr>
            <a:cxnSpLocks/>
          </p:cNvCxnSpPr>
          <p:nvPr/>
        </p:nvCxnSpPr>
        <p:spPr>
          <a:xfrm>
            <a:off x="7578971" y="2022642"/>
            <a:ext cx="1098759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0457AECB-0353-4895-9811-CBFC028BEFD4}"/>
              </a:ext>
            </a:extLst>
          </p:cNvPr>
          <p:cNvCxnSpPr>
            <a:cxnSpLocks/>
          </p:cNvCxnSpPr>
          <p:nvPr/>
        </p:nvCxnSpPr>
        <p:spPr>
          <a:xfrm>
            <a:off x="7578971" y="1446578"/>
            <a:ext cx="0" cy="576064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207E5497-BDF8-44D3-8A36-25065445E88E}"/>
              </a:ext>
            </a:extLst>
          </p:cNvPr>
          <p:cNvCxnSpPr/>
          <p:nvPr/>
        </p:nvCxnSpPr>
        <p:spPr>
          <a:xfrm>
            <a:off x="6642867" y="1268760"/>
            <a:ext cx="0" cy="8978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8DB5E505-88A5-462C-B7B9-EBC13918EB67}"/>
              </a:ext>
            </a:extLst>
          </p:cNvPr>
          <p:cNvCxnSpPr/>
          <p:nvPr/>
        </p:nvCxnSpPr>
        <p:spPr>
          <a:xfrm>
            <a:off x="7381586" y="1268760"/>
            <a:ext cx="0" cy="8978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1827CE7C-09CB-4B3A-BDA2-4A36B4806751}"/>
              </a:ext>
            </a:extLst>
          </p:cNvPr>
          <p:cNvCxnSpPr/>
          <p:nvPr/>
        </p:nvCxnSpPr>
        <p:spPr>
          <a:xfrm>
            <a:off x="7741626" y="1268760"/>
            <a:ext cx="0" cy="8978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9D5DFC2F-B720-47EF-983F-20303957A515}"/>
              </a:ext>
            </a:extLst>
          </p:cNvPr>
          <p:cNvCxnSpPr/>
          <p:nvPr/>
        </p:nvCxnSpPr>
        <p:spPr>
          <a:xfrm>
            <a:off x="7578971" y="1268760"/>
            <a:ext cx="0" cy="8978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476A10A9-39B6-4E09-91C2-2E6512AA964B}"/>
              </a:ext>
            </a:extLst>
          </p:cNvPr>
          <p:cNvCxnSpPr/>
          <p:nvPr/>
        </p:nvCxnSpPr>
        <p:spPr>
          <a:xfrm>
            <a:off x="8677730" y="1268760"/>
            <a:ext cx="0" cy="8978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20EF9FEF-ED2A-4947-8F42-1EDCAF027A99}"/>
              </a:ext>
            </a:extLst>
          </p:cNvPr>
          <p:cNvSpPr txBox="1"/>
          <p:nvPr/>
        </p:nvSpPr>
        <p:spPr>
          <a:xfrm>
            <a:off x="6470765" y="2094831"/>
            <a:ext cx="386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0</a:t>
            </a:r>
            <a:endParaRPr lang="zh-TW" altLang="en-US" sz="1600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E92AE5D-AD71-477F-9901-D0B851E62919}"/>
              </a:ext>
            </a:extLst>
          </p:cNvPr>
          <p:cNvSpPr txBox="1"/>
          <p:nvPr/>
        </p:nvSpPr>
        <p:spPr>
          <a:xfrm>
            <a:off x="8459091" y="2080278"/>
            <a:ext cx="43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0.5</a:t>
            </a:r>
            <a:endParaRPr lang="zh-TW" altLang="en-US" sz="1600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5F5A16A-52C2-4E48-ABF2-A3257CCCC81A}"/>
              </a:ext>
            </a:extLst>
          </p:cNvPr>
          <p:cNvSpPr txBox="1"/>
          <p:nvPr/>
        </p:nvSpPr>
        <p:spPr>
          <a:xfrm>
            <a:off x="7661276" y="2099737"/>
            <a:ext cx="58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0.27</a:t>
            </a:r>
            <a:endParaRPr lang="zh-TW" altLang="en-US" sz="1600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6B53926F-4CFA-4774-B9C1-AB5A0E2CB9A1}"/>
              </a:ext>
            </a:extLst>
          </p:cNvPr>
          <p:cNvSpPr txBox="1"/>
          <p:nvPr/>
        </p:nvSpPr>
        <p:spPr>
          <a:xfrm>
            <a:off x="6991743" y="2120093"/>
            <a:ext cx="58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0.21</a:t>
            </a:r>
            <a:endParaRPr lang="zh-TW" altLang="en-US" sz="16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018867A5-D974-48DF-9CC6-0FAFA8608B23}"/>
              </a:ext>
            </a:extLst>
          </p:cNvPr>
          <p:cNvSpPr txBox="1"/>
          <p:nvPr/>
        </p:nvSpPr>
        <p:spPr>
          <a:xfrm>
            <a:off x="7306335" y="2300494"/>
            <a:ext cx="58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0.24</a:t>
            </a:r>
            <a:endParaRPr lang="zh-TW" altLang="en-US" sz="1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85A048CA-E092-4B78-9CA7-88C98F10F4C0}" type="slidenum">
              <a:rPr lang="en-US" altLang="zh-TW">
                <a:solidFill>
                  <a:srgbClr val="0000FF"/>
                </a:solidFill>
              </a:rPr>
              <a:pPr/>
              <a:t>72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323850" y="476250"/>
            <a:ext cx="83534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(</a:t>
            </a:r>
            <a:r>
              <a:rPr lang="en-US" altLang="zh-TW" b="1" dirty="0"/>
              <a:t>Step 2</a:t>
            </a:r>
            <a:r>
              <a:rPr lang="en-US" altLang="zh-TW" dirty="0"/>
              <a:t>)      </a:t>
            </a:r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         </a:t>
            </a:r>
            <a:br>
              <a:rPr lang="en-US" altLang="zh-TW" dirty="0"/>
            </a:br>
            <a:r>
              <a:rPr lang="en-US" altLang="zh-TW" dirty="0"/>
              <a:t>  </a:t>
            </a:r>
            <a:r>
              <a:rPr lang="en-US" altLang="zh-TW" dirty="0">
                <a:sym typeface="Symbol" panose="05050102010706020507" pitchFamily="18" charset="2"/>
              </a:rPr>
              <a:t></a:t>
            </a:r>
            <a:r>
              <a:rPr lang="en-US" altLang="zh-TW" dirty="0"/>
              <a:t>  </a:t>
            </a:r>
            <a:r>
              <a:rPr lang="en-US" altLang="zh-TW" i="1" dirty="0"/>
              <a:t>s</a:t>
            </a:r>
            <a:r>
              <a:rPr lang="en-US" altLang="zh-TW" dirty="0"/>
              <a:t>[0] = 0.5486,  </a:t>
            </a:r>
            <a:r>
              <a:rPr lang="en-US" altLang="zh-TW" i="1" dirty="0"/>
              <a:t>s</a:t>
            </a:r>
            <a:r>
              <a:rPr lang="en-US" altLang="zh-TW" dirty="0"/>
              <a:t>[1] = 0.7215,   </a:t>
            </a:r>
            <a:r>
              <a:rPr lang="en-US" altLang="zh-TW" i="1" dirty="0"/>
              <a:t>s</a:t>
            </a:r>
            <a:r>
              <a:rPr lang="en-US" altLang="zh-TW" dirty="0"/>
              <a:t>[2] = 0.0284,   </a:t>
            </a:r>
            <a:r>
              <a:rPr lang="en-US" altLang="zh-TW" i="1" dirty="0"/>
              <a:t>s</a:t>
            </a:r>
            <a:r>
              <a:rPr lang="en-US" altLang="zh-TW" dirty="0"/>
              <a:t>[3] = -0.2472,   </a:t>
            </a:r>
            <a:r>
              <a:rPr lang="en-US" altLang="zh-TW" i="1" dirty="0"/>
              <a:t>e</a:t>
            </a:r>
            <a:r>
              <a:rPr lang="en-US" altLang="zh-TW" dirty="0"/>
              <a:t> = -0.0514 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546594"/>
              </p:ext>
            </p:extLst>
          </p:nvPr>
        </p:nvGraphicFramePr>
        <p:xfrm>
          <a:off x="1214438" y="514350"/>
          <a:ext cx="5430837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tion" r:id="rId3" imgW="5435280" imgH="2070000" progId="Equation.DSMT4">
                  <p:embed/>
                </p:oleObj>
              </mc:Choice>
              <mc:Fallback>
                <p:oleObj name="Equation" r:id="rId3" imgW="5435280" imgH="2070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514350"/>
                        <a:ext cx="5430837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4061C1EC-C608-495A-8AD8-1099C3D796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892" y="3224703"/>
            <a:ext cx="7016496" cy="3200400"/>
          </a:xfrm>
          <a:prstGeom prst="rect">
            <a:avLst/>
          </a:prstGeom>
        </p:spPr>
      </p:pic>
      <p:sp>
        <p:nvSpPr>
          <p:cNvPr id="10" name="矩形 24">
            <a:extLst>
              <a:ext uri="{FF2B5EF4-FFF2-40B4-BE49-F238E27FC236}">
                <a16:creationId xmlns:a16="http://schemas.microsoft.com/office/drawing/2014/main" id="{39BEB53C-84CA-4E2B-BFFE-E786FED03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3014" y="3600217"/>
            <a:ext cx="71913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i="1" dirty="0" err="1"/>
              <a:t>H</a:t>
            </a:r>
            <a:r>
              <a:rPr lang="en-US" altLang="zh-TW" sz="1800" i="1" baseline="-25000" dirty="0" err="1"/>
              <a:t>d</a:t>
            </a:r>
            <a:r>
              <a:rPr lang="en-US" altLang="zh-TW" sz="1800" dirty="0"/>
              <a:t>(</a:t>
            </a:r>
            <a:r>
              <a:rPr lang="en-US" altLang="zh-TW" sz="1800" i="1" dirty="0"/>
              <a:t>F</a:t>
            </a:r>
            <a:r>
              <a:rPr lang="en-US" altLang="zh-TW" sz="1800" dirty="0"/>
              <a:t>)</a:t>
            </a:r>
            <a:endParaRPr lang="zh-TW" altLang="en-US" sz="1800" dirty="0"/>
          </a:p>
        </p:txBody>
      </p:sp>
      <p:sp>
        <p:nvSpPr>
          <p:cNvPr id="11" name="矩形 24">
            <a:extLst>
              <a:ext uri="{FF2B5EF4-FFF2-40B4-BE49-F238E27FC236}">
                <a16:creationId xmlns:a16="http://schemas.microsoft.com/office/drawing/2014/main" id="{FE1C1FAC-C871-4DC9-B303-CA4E2C7A6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129" y="4808714"/>
            <a:ext cx="71913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i="1" dirty="0">
                <a:solidFill>
                  <a:srgbClr val="FF0000"/>
                </a:solidFill>
              </a:rPr>
              <a:t>R</a:t>
            </a:r>
            <a:r>
              <a:rPr lang="en-US" altLang="zh-TW" sz="1800" dirty="0">
                <a:solidFill>
                  <a:srgbClr val="FF0000"/>
                </a:solidFill>
              </a:rPr>
              <a:t>(</a:t>
            </a:r>
            <a:r>
              <a:rPr lang="en-US" altLang="zh-TW" sz="1800" i="1" dirty="0">
                <a:solidFill>
                  <a:srgbClr val="FF0000"/>
                </a:solidFill>
              </a:rPr>
              <a:t>F</a:t>
            </a:r>
            <a:r>
              <a:rPr lang="en-US" altLang="zh-TW" sz="1800" dirty="0">
                <a:solidFill>
                  <a:srgbClr val="FF0000"/>
                </a:solidFill>
              </a:rPr>
              <a:t>)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BFFF3888-9CB4-49FB-BB9A-FCE34767C5EF}"/>
              </a:ext>
            </a:extLst>
          </p:cNvPr>
          <p:cNvCxnSpPr>
            <a:cxnSpLocks/>
          </p:cNvCxnSpPr>
          <p:nvPr/>
        </p:nvCxnSpPr>
        <p:spPr>
          <a:xfrm flipH="1">
            <a:off x="4758210" y="5093444"/>
            <a:ext cx="317846" cy="2504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573FB62F-3E36-49AF-BB04-4D99ACB12872}"/>
              </a:ext>
            </a:extLst>
          </p:cNvPr>
          <p:cNvCxnSpPr>
            <a:cxnSpLocks/>
          </p:cNvCxnSpPr>
          <p:nvPr/>
        </p:nvCxnSpPr>
        <p:spPr>
          <a:xfrm flipH="1">
            <a:off x="4320914" y="3969549"/>
            <a:ext cx="611126" cy="293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FB7EAAF1-402E-4EAA-B75D-A77395383A4C}"/>
              </a:ext>
            </a:extLst>
          </p:cNvPr>
          <p:cNvCxnSpPr>
            <a:cxnSpLocks/>
          </p:cNvCxnSpPr>
          <p:nvPr/>
        </p:nvCxnSpPr>
        <p:spPr>
          <a:xfrm>
            <a:off x="3995936" y="3224703"/>
            <a:ext cx="0" cy="3084617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BC51E3E2-6AB5-4064-B389-ABCC77BB7C27}"/>
              </a:ext>
            </a:extLst>
          </p:cNvPr>
          <p:cNvCxnSpPr>
            <a:cxnSpLocks/>
          </p:cNvCxnSpPr>
          <p:nvPr/>
        </p:nvCxnSpPr>
        <p:spPr>
          <a:xfrm>
            <a:off x="4632021" y="3224702"/>
            <a:ext cx="0" cy="3084617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0C163EF7-18DE-434E-A832-9447F66C03E5}" type="slidenum">
              <a:rPr lang="en-US" altLang="zh-TW">
                <a:solidFill>
                  <a:srgbClr val="0000FF"/>
                </a:solidFill>
              </a:rPr>
              <a:pPr/>
              <a:t>73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179388" y="260350"/>
            <a:ext cx="83534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 b="1" dirty="0">
                <a:ea typeface="新細明體" panose="02020500000000000000" pitchFamily="18" charset="-120"/>
              </a:rPr>
              <a:t>After Step 2,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b="1" dirty="0">
                <a:ea typeface="新細明體" panose="02020500000000000000" pitchFamily="18" charset="-120"/>
              </a:rPr>
              <a:t>(Step 3)  </a:t>
            </a:r>
            <a:r>
              <a:rPr lang="en-US" altLang="zh-TW" dirty="0">
                <a:ea typeface="新細明體" panose="02020500000000000000" pitchFamily="18" charset="-120"/>
              </a:rPr>
              <a:t>err(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</a:t>
            </a:r>
            <a:r>
              <a:rPr lang="en-US" altLang="zh-TW" b="1" dirty="0">
                <a:ea typeface="新細明體" panose="02020500000000000000" pitchFamily="18" charset="-120"/>
              </a:rPr>
              <a:t>          </a:t>
            </a:r>
            <a:br>
              <a:rPr lang="en-US" altLang="zh-TW" b="1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        </a:t>
            </a:r>
          </a:p>
          <a:p>
            <a:pPr eaLnBrk="1" hangingPunct="1"/>
            <a:r>
              <a:rPr lang="en-US" altLang="zh-TW" b="1" dirty="0"/>
              <a:t>(Step 4)</a:t>
            </a:r>
            <a:r>
              <a:rPr lang="en-US" altLang="zh-TW" dirty="0">
                <a:ea typeface="新細明體" panose="02020500000000000000" pitchFamily="18" charset="-120"/>
              </a:rPr>
              <a:t> extreme points:  0.1217, 0.21, 0.27, 0.3698, 0.5.    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       </a:t>
            </a:r>
            <a:endParaRPr lang="en-US" altLang="zh-TW" b="1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b="1" dirty="0">
                <a:ea typeface="新細明體" panose="02020500000000000000" pitchFamily="18" charset="-120"/>
              </a:rPr>
              <a:t>(Step 5)  </a:t>
            </a:r>
            <a:r>
              <a:rPr lang="en-US" altLang="zh-TW" i="1" dirty="0">
                <a:ea typeface="新細明體" panose="02020500000000000000" pitchFamily="18" charset="-120"/>
              </a:rPr>
              <a:t>E</a:t>
            </a:r>
            <a:r>
              <a:rPr lang="en-US" altLang="zh-TW" baseline="-25000" dirty="0">
                <a:ea typeface="新細明體" panose="02020500000000000000" pitchFamily="18" charset="-120"/>
              </a:rPr>
              <a:t>0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b="1" dirty="0">
                <a:ea typeface="新細明體" panose="02020500000000000000" pitchFamily="18" charset="-120"/>
              </a:rPr>
              <a:t>= </a:t>
            </a:r>
            <a:r>
              <a:rPr lang="en-US" altLang="zh-TW" dirty="0">
                <a:ea typeface="新細明體" panose="02020500000000000000" pitchFamily="18" charset="-120"/>
              </a:rPr>
              <a:t>Max[|err(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)|] = 0.2341, return to Step 2.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  <p:graphicFrame>
        <p:nvGraphicFramePr>
          <p:cNvPr id="1536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198390"/>
              </p:ext>
            </p:extLst>
          </p:nvPr>
        </p:nvGraphicFramePr>
        <p:xfrm>
          <a:off x="1914525" y="908050"/>
          <a:ext cx="50419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6" name="Equation" r:id="rId3" imgW="5041800" imgH="761760" progId="Equation.DSMT4">
                  <p:embed/>
                </p:oleObj>
              </mc:Choice>
              <mc:Fallback>
                <p:oleObj name="Equation" r:id="rId3" imgW="5041800" imgH="761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908050"/>
                        <a:ext cx="50419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5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057967"/>
              </p:ext>
            </p:extLst>
          </p:nvPr>
        </p:nvGraphicFramePr>
        <p:xfrm>
          <a:off x="662781" y="3475799"/>
          <a:ext cx="7386638" cy="736600"/>
        </p:xfrm>
        <a:graphic>
          <a:graphicData uri="http://schemas.openxmlformats.org/drawingml/2006/table">
            <a:tbl>
              <a:tblPr/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Iteration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Max[|err(</a:t>
                      </a:r>
                      <a:r>
                        <a:rPr kumimoji="1" lang="en-US" altLang="zh-TW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)|]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0.2341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0.3848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0.1685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0.1496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0.1493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0.1493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36000" marR="36000" marT="46848" marB="468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1CDBCAA9-DA75-43B0-932B-90DC16FD0F82}" type="slidenum">
              <a:rPr lang="en-US" altLang="zh-TW">
                <a:solidFill>
                  <a:srgbClr val="0000FF"/>
                </a:solidFill>
              </a:rPr>
              <a:pPr/>
              <a:t>74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395288" y="476250"/>
            <a:ext cx="83534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 b="1">
                <a:ea typeface="新細明體" panose="02020500000000000000" pitchFamily="18" charset="-120"/>
              </a:rPr>
              <a:t>After 7 times of iteration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[0] = 0.4243, 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[1] = 0.7559,  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[2] = -0.0676,  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[3] = -0.2619,   </a:t>
            </a:r>
            <a:r>
              <a:rPr lang="en-US" altLang="zh-TW" i="1">
                <a:ea typeface="新細明體" panose="02020500000000000000" pitchFamily="18" charset="-120"/>
              </a:rPr>
              <a:t>e</a:t>
            </a:r>
            <a:r>
              <a:rPr lang="en-US" altLang="zh-TW">
                <a:ea typeface="新細明體" panose="02020500000000000000" pitchFamily="18" charset="-120"/>
              </a:rPr>
              <a:t> = 0.1493 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 b="1">
                <a:ea typeface="新細明體" panose="02020500000000000000" pitchFamily="18" charset="-120"/>
              </a:rPr>
              <a:t>(Step 6)</a:t>
            </a:r>
            <a:r>
              <a:rPr lang="en-US" altLang="zh-TW">
                <a:ea typeface="新細明體" panose="02020500000000000000" pitchFamily="18" charset="-120"/>
              </a:rPr>
              <a:t>: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              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[3] = 0.4243,  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[2] =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[4] =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[1]/2 = 0.3780, 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              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[1] =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[5] =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[2]/2 = -0.0338,        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              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[0] =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[6] = </a:t>
            </a:r>
            <a:r>
              <a:rPr lang="en-US" altLang="zh-TW" i="1">
                <a:ea typeface="新細明體" panose="02020500000000000000" pitchFamily="18" charset="-120"/>
              </a:rPr>
              <a:t>s</a:t>
            </a:r>
            <a:r>
              <a:rPr lang="en-US" altLang="zh-TW">
                <a:ea typeface="新細明體" panose="02020500000000000000" pitchFamily="18" charset="-120"/>
              </a:rPr>
              <a:t>[3]/2 = -0.1309,   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</a:rPr>
              <a:t>] = 0 for 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</a:rPr>
              <a:t> &lt; 0 and 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</a:rPr>
              <a:t> &gt; 6 </a:t>
            </a:r>
          </a:p>
          <a:p>
            <a:pPr eaLnBrk="1" hangingPunct="1"/>
            <a:endParaRPr lang="en-US" altLang="zh-TW">
              <a:ea typeface="新細明體" panose="02020500000000000000" pitchFamily="18" charset="-120"/>
            </a:endParaRPr>
          </a:p>
        </p:txBody>
      </p:sp>
      <p:pic>
        <p:nvPicPr>
          <p:cNvPr id="399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52513"/>
            <a:ext cx="72009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84A6619B-FDFC-4E58-8017-6C3CC2DF1AA8}" type="slidenum">
              <a:rPr lang="en-US" altLang="zh-TW">
                <a:solidFill>
                  <a:srgbClr val="0000FF"/>
                </a:solidFill>
              </a:rPr>
              <a:pPr/>
              <a:t>75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323850" y="333375"/>
            <a:ext cx="7632700" cy="574675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/>
            <a:r>
              <a:rPr lang="zh-TW" altLang="en-US" sz="2400" b="1">
                <a:solidFill>
                  <a:srgbClr val="3333FF"/>
                </a:solidFill>
              </a:rPr>
              <a:t>附錄二：</a:t>
            </a:r>
            <a:r>
              <a:rPr lang="en-US" altLang="zh-TW" sz="2400" b="1">
                <a:solidFill>
                  <a:srgbClr val="3333FF"/>
                </a:solidFill>
              </a:rPr>
              <a:t>Spectrum Analysis for Sampled Signals </a:t>
            </a:r>
          </a:p>
        </p:txBody>
      </p:sp>
      <p:graphicFrame>
        <p:nvGraphicFramePr>
          <p:cNvPr id="16386" name="Object 1"/>
          <p:cNvGraphicFramePr>
            <a:graphicFrameLocks noChangeAspect="1"/>
          </p:cNvGraphicFramePr>
          <p:nvPr/>
        </p:nvGraphicFramePr>
        <p:xfrm>
          <a:off x="1403350" y="2636838"/>
          <a:ext cx="2595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3" name="Equation" r:id="rId4" imgW="2590800" imgH="685800" progId="Equation.DSMT4">
                  <p:embed/>
                </p:oleObj>
              </mc:Choice>
              <mc:Fallback>
                <p:oleObj name="Equation" r:id="rId4" imgW="259080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636838"/>
                        <a:ext cx="25955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323850" y="4365625"/>
            <a:ext cx="7704138" cy="406400"/>
          </a:xfrm>
          <a:prstGeom prst="rect">
            <a:avLst/>
          </a:prstGeom>
          <a:noFill/>
          <a:ln w="9525">
            <a:solidFill>
              <a:srgbClr val="996633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Basic rule</a:t>
            </a:r>
            <a:r>
              <a:rPr lang="zh-TW" altLang="en-US" dirty="0"/>
              <a:t>：</a:t>
            </a:r>
            <a:r>
              <a:rPr lang="zh-TW" altLang="en-US" dirty="0">
                <a:solidFill>
                  <a:srgbClr val="FF0000"/>
                </a:solidFill>
              </a:rPr>
              <a:t>把間隔由 </a:t>
            </a:r>
            <a:r>
              <a:rPr lang="en-US" altLang="zh-TW" dirty="0">
                <a:solidFill>
                  <a:srgbClr val="FF0000"/>
                </a:solidFill>
              </a:rPr>
              <a:t>1 </a:t>
            </a:r>
            <a:r>
              <a:rPr lang="zh-TW" altLang="en-US" dirty="0">
                <a:solidFill>
                  <a:srgbClr val="FF0000"/>
                </a:solidFill>
              </a:rPr>
              <a:t>換成 </a:t>
            </a:r>
            <a:r>
              <a:rPr lang="en-US" altLang="zh-TW" i="1" dirty="0">
                <a:solidFill>
                  <a:srgbClr val="FF0000"/>
                </a:solidFill>
              </a:rPr>
              <a:t>f</a:t>
            </a:r>
            <a:r>
              <a:rPr lang="en-US" altLang="zh-TW" i="1" baseline="-25000" dirty="0">
                <a:solidFill>
                  <a:srgbClr val="FF0000"/>
                </a:solidFill>
              </a:rPr>
              <a:t>s</a:t>
            </a:r>
            <a:r>
              <a:rPr lang="en-US" altLang="zh-TW" dirty="0">
                <a:solidFill>
                  <a:srgbClr val="FF0000"/>
                </a:solidFill>
              </a:rPr>
              <a:t> /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rgbClr val="FF0000"/>
                </a:solidFill>
              </a:rPr>
              <a:t>  </a:t>
            </a:r>
            <a:r>
              <a:rPr lang="en-US" altLang="zh-TW" dirty="0"/>
              <a:t>where </a:t>
            </a:r>
            <a:r>
              <a:rPr lang="en-US" altLang="zh-TW" i="1" dirty="0"/>
              <a:t>f</a:t>
            </a:r>
            <a:r>
              <a:rPr lang="en-US" altLang="zh-TW" i="1" baseline="-25000" dirty="0"/>
              <a:t>s</a:t>
            </a:r>
            <a:r>
              <a:rPr lang="en-US" altLang="zh-TW" dirty="0"/>
              <a:t> = 1/ </a:t>
            </a:r>
            <a:r>
              <a:rPr lang="en-US" altLang="zh-TW" dirty="0"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sym typeface="Symbol" panose="05050102010706020507" pitchFamily="18" charset="2"/>
              </a:rPr>
              <a:t>t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539750" y="1628775"/>
            <a:ext cx="7704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已知 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</a:t>
            </a:r>
            <a:r>
              <a:rPr lang="zh-TW" altLang="en-US"/>
              <a:t>是由一個 </a:t>
            </a:r>
            <a:r>
              <a:rPr lang="en-US" altLang="zh-TW"/>
              <a:t>continuous signal </a:t>
            </a:r>
            <a:r>
              <a:rPr lang="en-US" altLang="zh-TW" i="1"/>
              <a:t>y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 </a:t>
            </a:r>
            <a:r>
              <a:rPr lang="zh-TW" altLang="en-US"/>
              <a:t>取樣而得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                                  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 =  </a:t>
            </a:r>
            <a:r>
              <a:rPr lang="en-US" altLang="zh-TW" i="1"/>
              <a:t>y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>
                <a:sym typeface="Symbol" panose="05050102010706020507" pitchFamily="18" charset="2"/>
              </a:rPr>
              <a:t></a:t>
            </a:r>
            <a:r>
              <a:rPr lang="en-US" altLang="zh-TW" i="1" baseline="-25000">
                <a:sym typeface="Symbol" panose="05050102010706020507" pitchFamily="18" charset="2"/>
              </a:rPr>
              <a:t>t</a:t>
            </a:r>
            <a:r>
              <a:rPr lang="en-US" altLang="zh-TW"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zh-TW"/>
              <a:t>DFT:                                                  FT: 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zh-TW" b="1" i="1" u="sng">
                <a:solidFill>
                  <a:srgbClr val="3333FF"/>
                </a:solidFill>
              </a:rPr>
              <a:t> </a:t>
            </a:r>
            <a:r>
              <a:rPr lang="en-US" altLang="zh-TW" b="1" u="sng">
                <a:solidFill>
                  <a:srgbClr val="3333FF"/>
                </a:solidFill>
              </a:rPr>
              <a:t>Q:  </a:t>
            </a:r>
            <a:r>
              <a:rPr lang="en-US" altLang="zh-TW" b="1" i="1" u="sng">
                <a:solidFill>
                  <a:srgbClr val="3333FF"/>
                </a:solidFill>
              </a:rPr>
              <a:t>x</a:t>
            </a:r>
            <a:r>
              <a:rPr lang="en-US" altLang="zh-TW" b="1" u="sng">
                <a:solidFill>
                  <a:srgbClr val="3333FF"/>
                </a:solidFill>
              </a:rPr>
              <a:t>[</a:t>
            </a:r>
            <a:r>
              <a:rPr lang="en-US" altLang="zh-TW" b="1" i="1" u="sng">
                <a:solidFill>
                  <a:srgbClr val="3333FF"/>
                </a:solidFill>
              </a:rPr>
              <a:t>n</a:t>
            </a:r>
            <a:r>
              <a:rPr lang="en-US" altLang="zh-TW" b="1" u="sng">
                <a:solidFill>
                  <a:srgbClr val="3333FF"/>
                </a:solidFill>
              </a:rPr>
              <a:t>] </a:t>
            </a:r>
            <a:r>
              <a:rPr lang="zh-TW" altLang="en-US" b="1" u="sng">
                <a:solidFill>
                  <a:srgbClr val="3333FF"/>
                </a:solidFill>
              </a:rPr>
              <a:t>的 </a:t>
            </a:r>
            <a:r>
              <a:rPr lang="en-US" altLang="zh-TW" b="1" u="sng">
                <a:solidFill>
                  <a:srgbClr val="3333FF"/>
                </a:solidFill>
              </a:rPr>
              <a:t>DFT </a:t>
            </a:r>
            <a:r>
              <a:rPr lang="zh-TW" altLang="en-US" b="1" u="sng">
                <a:solidFill>
                  <a:srgbClr val="3333FF"/>
                </a:solidFill>
              </a:rPr>
              <a:t>和 </a:t>
            </a:r>
            <a:r>
              <a:rPr lang="en-US" altLang="zh-TW" b="1" i="1" u="sng">
                <a:solidFill>
                  <a:srgbClr val="3333FF"/>
                </a:solidFill>
              </a:rPr>
              <a:t>y</a:t>
            </a:r>
            <a:r>
              <a:rPr lang="en-US" altLang="zh-TW" b="1" u="sng">
                <a:solidFill>
                  <a:srgbClr val="3333FF"/>
                </a:solidFill>
              </a:rPr>
              <a:t>(</a:t>
            </a:r>
            <a:r>
              <a:rPr lang="en-US" altLang="zh-TW" b="1" i="1" u="sng">
                <a:solidFill>
                  <a:srgbClr val="3333FF"/>
                </a:solidFill>
              </a:rPr>
              <a:t>t</a:t>
            </a:r>
            <a:r>
              <a:rPr lang="en-US" altLang="zh-TW" b="1" u="sng">
                <a:solidFill>
                  <a:srgbClr val="3333FF"/>
                </a:solidFill>
              </a:rPr>
              <a:t>) </a:t>
            </a:r>
            <a:r>
              <a:rPr lang="zh-TW" altLang="en-US" b="1" u="sng">
                <a:solidFill>
                  <a:srgbClr val="3333FF"/>
                </a:solidFill>
              </a:rPr>
              <a:t>的 </a:t>
            </a:r>
            <a:r>
              <a:rPr lang="en-US" altLang="zh-TW" b="1" u="sng">
                <a:solidFill>
                  <a:srgbClr val="3333FF"/>
                </a:solidFill>
              </a:rPr>
              <a:t>Fourier transform </a:t>
            </a:r>
            <a:r>
              <a:rPr lang="zh-TW" altLang="en-US" b="1" u="sng">
                <a:solidFill>
                  <a:srgbClr val="3333FF"/>
                </a:solidFill>
              </a:rPr>
              <a:t>之間有什麼關係？</a:t>
            </a:r>
            <a:r>
              <a:rPr lang="zh-TW" altLang="en-US"/>
              <a:t>     </a:t>
            </a:r>
          </a:p>
        </p:txBody>
      </p:sp>
      <p:graphicFrame>
        <p:nvGraphicFramePr>
          <p:cNvPr id="16387" name="Object 7"/>
          <p:cNvGraphicFramePr>
            <a:graphicFrameLocks noChangeAspect="1"/>
          </p:cNvGraphicFramePr>
          <p:nvPr/>
        </p:nvGraphicFramePr>
        <p:xfrm>
          <a:off x="4859338" y="2636838"/>
          <a:ext cx="25447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4" name="Equation" r:id="rId6" imgW="2540000" imgH="508000" progId="Equation.DSMT4">
                  <p:embed/>
                </p:oleObj>
              </mc:Choice>
              <mc:Fallback>
                <p:oleObj name="Equation" r:id="rId6" imgW="2540000" imgH="508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636838"/>
                        <a:ext cx="25447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1116013" y="1052513"/>
            <a:ext cx="5976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400">
                <a:solidFill>
                  <a:srgbClr val="FF0000"/>
                </a:solidFill>
              </a:rPr>
              <a:t>(</a:t>
            </a:r>
            <a:r>
              <a:rPr lang="zh-TW" altLang="en-US" sz="2400">
                <a:solidFill>
                  <a:srgbClr val="FF0000"/>
                </a:solidFill>
              </a:rPr>
              <a:t>學信號處理的人一定要會的基本常識</a:t>
            </a:r>
            <a:r>
              <a:rPr lang="en-US" altLang="zh-TW" sz="240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2843213" y="5084763"/>
          <a:ext cx="15081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5" name="Equation" r:id="rId8" imgW="939800" imgH="609600" progId="Equation.DSMT4">
                  <p:embed/>
                </p:oleObj>
              </mc:Choice>
              <mc:Fallback>
                <p:oleObj name="Equation" r:id="rId8" imgW="939800" imgH="609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084763"/>
                        <a:ext cx="15081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文字方塊 14"/>
          <p:cNvSpPr txBox="1">
            <a:spLocks noChangeArrowheads="1"/>
          </p:cNvSpPr>
          <p:nvPr/>
        </p:nvSpPr>
        <p:spPr bwMode="auto">
          <a:xfrm>
            <a:off x="5724525" y="5876925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(Very important)</a:t>
            </a:r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2643188" y="5000625"/>
            <a:ext cx="2143125" cy="121443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五角星形 11"/>
          <p:cNvSpPr/>
          <p:nvPr/>
        </p:nvSpPr>
        <p:spPr>
          <a:xfrm>
            <a:off x="2000250" y="5000625"/>
            <a:ext cx="571500" cy="5715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D07EDB4E-CFD6-4BCB-9164-F0983C56303D}" type="slidenum">
              <a:rPr lang="en-US" altLang="zh-TW">
                <a:solidFill>
                  <a:srgbClr val="0000FF"/>
                </a:solidFill>
              </a:rPr>
              <a:pPr/>
              <a:t>76</a:t>
            </a:fld>
            <a:endParaRPr lang="en-US" altLang="zh-TW">
              <a:solidFill>
                <a:srgbClr val="0000FF"/>
              </a:solidFill>
            </a:endParaRP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1319213" y="547688"/>
          <a:ext cx="2073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4" name="Equation" r:id="rId3" imgW="2070100" imgH="660400" progId="Equation.DSMT4">
                  <p:embed/>
                </p:oleObj>
              </mc:Choice>
              <mc:Fallback>
                <p:oleObj name="Equation" r:id="rId3" imgW="2070100" imgH="660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547688"/>
                        <a:ext cx="20732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3851275" y="62071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>
                <a:solidFill>
                  <a:srgbClr val="3333FF"/>
                </a:solidFill>
              </a:rPr>
              <a:t>f</a:t>
            </a:r>
            <a:r>
              <a:rPr lang="en-US" altLang="zh-TW" i="1" baseline="-25000">
                <a:solidFill>
                  <a:srgbClr val="3333FF"/>
                </a:solidFill>
              </a:rPr>
              <a:t>s</a:t>
            </a:r>
            <a:r>
              <a:rPr lang="en-US" altLang="zh-TW">
                <a:solidFill>
                  <a:srgbClr val="3333FF"/>
                </a:solidFill>
              </a:rPr>
              <a:t> = 1/ </a:t>
            </a: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</a:t>
            </a:r>
            <a:r>
              <a:rPr lang="en-US" altLang="zh-TW" i="1" baseline="-25000">
                <a:solidFill>
                  <a:srgbClr val="3333FF"/>
                </a:solidFill>
                <a:sym typeface="Symbol" panose="05050102010706020507" pitchFamily="18" charset="2"/>
              </a:rPr>
              <a:t>t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5508625" y="620713"/>
            <a:ext cx="1728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for </a:t>
            </a:r>
            <a:r>
              <a:rPr lang="en-US" altLang="zh-TW" i="1"/>
              <a:t>m</a:t>
            </a:r>
            <a:r>
              <a:rPr lang="en-US" altLang="zh-TW"/>
              <a:t> </a:t>
            </a:r>
            <a:r>
              <a:rPr lang="en-US" altLang="zh-TW">
                <a:sym typeface="Symbol" panose="05050102010706020507" pitchFamily="18" charset="2"/>
              </a:rPr>
              <a:t></a:t>
            </a:r>
            <a:r>
              <a:rPr lang="en-US" altLang="zh-TW"/>
              <a:t> </a:t>
            </a:r>
            <a:r>
              <a:rPr lang="en-US" altLang="zh-TW" i="1"/>
              <a:t>N</a:t>
            </a:r>
            <a:r>
              <a:rPr lang="en-US" altLang="zh-TW"/>
              <a:t>/2</a:t>
            </a:r>
          </a:p>
        </p:txBody>
      </p:sp>
      <p:graphicFrame>
        <p:nvGraphicFramePr>
          <p:cNvPr id="174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345101"/>
              </p:ext>
            </p:extLst>
          </p:nvPr>
        </p:nvGraphicFramePr>
        <p:xfrm>
          <a:off x="1319213" y="1393825"/>
          <a:ext cx="428466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5" name="Equation" r:id="rId5" imgW="4279680" imgH="660240" progId="Equation.DSMT4">
                  <p:embed/>
                </p:oleObj>
              </mc:Choice>
              <mc:Fallback>
                <p:oleObj name="Equation" r:id="rId5" imgW="4279680" imgH="660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1393825"/>
                        <a:ext cx="428466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5759450" y="1522413"/>
            <a:ext cx="216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for </a:t>
            </a:r>
            <a:r>
              <a:rPr lang="en-US" altLang="zh-TW" i="1" dirty="0"/>
              <a:t>m</a:t>
            </a:r>
            <a:r>
              <a:rPr lang="en-US" altLang="zh-TW" dirty="0"/>
              <a:t> </a:t>
            </a:r>
            <a:r>
              <a:rPr lang="en-US" altLang="zh-TW" dirty="0">
                <a:sym typeface="Symbol" panose="05050102010706020507" pitchFamily="18" charset="2"/>
              </a:rPr>
              <a:t>&gt;</a:t>
            </a:r>
            <a:r>
              <a:rPr lang="en-US" altLang="zh-TW" dirty="0"/>
              <a:t> </a:t>
            </a:r>
            <a:r>
              <a:rPr lang="en-US" altLang="zh-TW" i="1" dirty="0"/>
              <a:t>N</a:t>
            </a:r>
            <a:r>
              <a:rPr lang="en-US" altLang="zh-TW" dirty="0"/>
              <a:t>/2</a:t>
            </a:r>
          </a:p>
        </p:txBody>
      </p:sp>
      <p:cxnSp>
        <p:nvCxnSpPr>
          <p:cNvPr id="18" name="直線接點 17"/>
          <p:cNvCxnSpPr/>
          <p:nvPr/>
        </p:nvCxnSpPr>
        <p:spPr bwMode="auto">
          <a:xfrm>
            <a:off x="684213" y="3357563"/>
            <a:ext cx="7559675" cy="11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 bwMode="auto">
          <a:xfrm rot="5400000">
            <a:off x="4986338" y="3354388"/>
            <a:ext cx="1008062" cy="4762"/>
          </a:xfrm>
          <a:prstGeom prst="line">
            <a:avLst/>
          </a:prstGeom>
          <a:ln w="28575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 bwMode="auto">
          <a:xfrm rot="5400000">
            <a:off x="6639720" y="3355181"/>
            <a:ext cx="1008062" cy="317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 bwMode="auto">
          <a:xfrm rot="5400000">
            <a:off x="3516313" y="3354388"/>
            <a:ext cx="1008062" cy="4762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文字方塊 26"/>
          <p:cNvSpPr txBox="1">
            <a:spLocks noChangeArrowheads="1"/>
          </p:cNvSpPr>
          <p:nvPr/>
        </p:nvSpPr>
        <p:spPr bwMode="auto">
          <a:xfrm>
            <a:off x="684213" y="62071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>
                <a:solidFill>
                  <a:srgbClr val="0000FF"/>
                </a:solidFill>
              </a:rPr>
              <a:t>(1)</a:t>
            </a:r>
            <a:endParaRPr lang="zh-TW" altLang="en-US">
              <a:solidFill>
                <a:srgbClr val="0000FF"/>
              </a:solidFill>
            </a:endParaRPr>
          </a:p>
        </p:txBody>
      </p:sp>
      <p:sp>
        <p:nvSpPr>
          <p:cNvPr id="17425" name="文字方塊 28"/>
          <p:cNvSpPr txBox="1">
            <a:spLocks noChangeArrowheads="1"/>
          </p:cNvSpPr>
          <p:nvPr/>
        </p:nvSpPr>
        <p:spPr bwMode="auto">
          <a:xfrm>
            <a:off x="684213" y="148431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>
                <a:solidFill>
                  <a:srgbClr val="0000FF"/>
                </a:solidFill>
              </a:rPr>
              <a:t>(2)</a:t>
            </a:r>
            <a:endParaRPr lang="zh-TW" altLang="en-US">
              <a:solidFill>
                <a:srgbClr val="0000FF"/>
              </a:solidFill>
            </a:endParaRPr>
          </a:p>
        </p:txBody>
      </p:sp>
      <p:cxnSp>
        <p:nvCxnSpPr>
          <p:cNvPr id="33" name="直線接點 32"/>
          <p:cNvCxnSpPr/>
          <p:nvPr/>
        </p:nvCxnSpPr>
        <p:spPr bwMode="auto">
          <a:xfrm rot="5400000">
            <a:off x="2125663" y="3354388"/>
            <a:ext cx="1008062" cy="4762"/>
          </a:xfrm>
          <a:prstGeom prst="line">
            <a:avLst/>
          </a:prstGeom>
          <a:ln w="28575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 bwMode="auto">
          <a:xfrm rot="5400000">
            <a:off x="757238" y="3354388"/>
            <a:ext cx="1008062" cy="4762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8"/>
          <p:cNvSpPr txBox="1">
            <a:spLocks noChangeArrowheads="1"/>
          </p:cNvSpPr>
          <p:nvPr/>
        </p:nvSpPr>
        <p:spPr bwMode="auto">
          <a:xfrm>
            <a:off x="3851276" y="3914890"/>
            <a:ext cx="3744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b="1" dirty="0">
                <a:solidFill>
                  <a:srgbClr val="0000CC"/>
                </a:solidFill>
              </a:rPr>
              <a:t>0                     fs/2                      </a:t>
            </a:r>
            <a:r>
              <a:rPr lang="en-US" altLang="zh-TW" b="1" dirty="0">
                <a:solidFill>
                  <a:srgbClr val="FF0000"/>
                </a:solidFill>
              </a:rPr>
              <a:t>fs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3" name="文字方塊 28"/>
          <p:cNvSpPr txBox="1">
            <a:spLocks noChangeArrowheads="1"/>
          </p:cNvSpPr>
          <p:nvPr/>
        </p:nvSpPr>
        <p:spPr bwMode="auto">
          <a:xfrm>
            <a:off x="3851275" y="4492740"/>
            <a:ext cx="3816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b="1" dirty="0">
                <a:solidFill>
                  <a:srgbClr val="0000CC"/>
                </a:solidFill>
              </a:rPr>
              <a:t>0                     N/2                      </a:t>
            </a:r>
            <a:r>
              <a:rPr lang="en-US" altLang="zh-TW" b="1" dirty="0">
                <a:solidFill>
                  <a:srgbClr val="FF0000"/>
                </a:solidFill>
              </a:rPr>
              <a:t>N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4" name="文字方塊 28"/>
          <p:cNvSpPr txBox="1">
            <a:spLocks noChangeArrowheads="1"/>
          </p:cNvSpPr>
          <p:nvPr/>
        </p:nvSpPr>
        <p:spPr bwMode="auto">
          <a:xfrm>
            <a:off x="2627313" y="3914890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frequency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5" name="文字方塊 28"/>
          <p:cNvSpPr txBox="1">
            <a:spLocks noChangeArrowheads="1"/>
          </p:cNvSpPr>
          <p:nvPr/>
        </p:nvSpPr>
        <p:spPr bwMode="auto">
          <a:xfrm>
            <a:off x="3132139" y="4492740"/>
            <a:ext cx="503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i="1">
                <a:solidFill>
                  <a:srgbClr val="FF0000"/>
                </a:solidFill>
              </a:rPr>
              <a:t>m</a:t>
            </a:r>
            <a:r>
              <a:rPr lang="en-US" altLang="zh-TW">
                <a:solidFill>
                  <a:srgbClr val="FF0000"/>
                </a:solidFill>
              </a:rPr>
              <a:t>: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7" name="文字方塊 29"/>
          <p:cNvSpPr txBox="1">
            <a:spLocks noChangeArrowheads="1"/>
          </p:cNvSpPr>
          <p:nvPr/>
        </p:nvSpPr>
        <p:spPr bwMode="auto">
          <a:xfrm>
            <a:off x="6156325" y="413079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>
                <a:solidFill>
                  <a:srgbClr val="0000FF"/>
                </a:solidFill>
              </a:rPr>
              <a:t>(2)</a:t>
            </a:r>
            <a:endParaRPr lang="zh-TW" altLang="en-US">
              <a:solidFill>
                <a:srgbClr val="0000FF"/>
              </a:solidFill>
            </a:endParaRPr>
          </a:p>
        </p:txBody>
      </p:sp>
      <p:sp>
        <p:nvSpPr>
          <p:cNvPr id="29" name="文字方塊 30"/>
          <p:cNvSpPr txBox="1">
            <a:spLocks noChangeArrowheads="1"/>
          </p:cNvSpPr>
          <p:nvPr/>
        </p:nvSpPr>
        <p:spPr bwMode="auto">
          <a:xfrm>
            <a:off x="4356100" y="420381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>
                <a:solidFill>
                  <a:srgbClr val="0000FF"/>
                </a:solidFill>
              </a:rPr>
              <a:t>(1)</a:t>
            </a:r>
            <a:endParaRPr lang="zh-TW" altLang="en-US">
              <a:solidFill>
                <a:srgbClr val="0000FF"/>
              </a:solidFill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0021" y="5717953"/>
            <a:ext cx="47237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The DFT output has the period of 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31614" y="5244874"/>
            <a:ext cx="6810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dirty="0"/>
              <a:t>If the sampling frequency is </a:t>
            </a:r>
            <a:r>
              <a:rPr lang="en-US" altLang="zh-TW" i="1" dirty="0"/>
              <a:t>f</a:t>
            </a:r>
            <a:r>
              <a:rPr lang="en-US" altLang="zh-TW" i="1" baseline="-25000" dirty="0"/>
              <a:t>s</a:t>
            </a:r>
            <a:r>
              <a:rPr lang="en-US" altLang="zh-TW" dirty="0"/>
              <a:t>, the FT output has the period of </a:t>
            </a:r>
            <a:r>
              <a:rPr lang="en-US" altLang="zh-TW" i="1" dirty="0">
                <a:solidFill>
                  <a:srgbClr val="FF0000"/>
                </a:solidFill>
              </a:rPr>
              <a:t>f</a:t>
            </a:r>
            <a:r>
              <a:rPr lang="en-US" altLang="zh-TW" i="1" baseline="-25000" dirty="0">
                <a:solidFill>
                  <a:srgbClr val="FF0000"/>
                </a:solidFill>
              </a:rPr>
              <a:t>s</a:t>
            </a:r>
          </a:p>
        </p:txBody>
      </p:sp>
      <p:cxnSp>
        <p:nvCxnSpPr>
          <p:cNvPr id="32" name="直線單箭頭接點 31"/>
          <p:cNvCxnSpPr/>
          <p:nvPr/>
        </p:nvCxnSpPr>
        <p:spPr>
          <a:xfrm>
            <a:off x="4017963" y="4259377"/>
            <a:ext cx="0" cy="2889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5613083" y="4241915"/>
            <a:ext cx="0" cy="2889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>
            <a:off x="7261701" y="4259377"/>
            <a:ext cx="0" cy="28892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28"/>
          <p:cNvSpPr txBox="1">
            <a:spLocks noChangeArrowheads="1"/>
          </p:cNvSpPr>
          <p:nvPr/>
        </p:nvSpPr>
        <p:spPr bwMode="auto">
          <a:xfrm>
            <a:off x="2150906" y="3925717"/>
            <a:ext cx="6146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FT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" name="文字方塊 28"/>
          <p:cNvSpPr txBox="1">
            <a:spLocks noChangeArrowheads="1"/>
          </p:cNvSpPr>
          <p:nvPr/>
        </p:nvSpPr>
        <p:spPr bwMode="auto">
          <a:xfrm>
            <a:off x="2413003" y="4487415"/>
            <a:ext cx="719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DFT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9754B1C4-A739-42AA-8D61-2D41B6EC2283}" type="slidenum">
              <a:rPr lang="en-US" altLang="zh-TW">
                <a:solidFill>
                  <a:srgbClr val="0000FF"/>
                </a:solidFill>
              </a:rPr>
              <a:pPr/>
              <a:t>77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8440" name="Text Box 4"/>
          <p:cNvSpPr txBox="1">
            <a:spLocks noChangeArrowheads="1"/>
          </p:cNvSpPr>
          <p:nvPr/>
        </p:nvSpPr>
        <p:spPr bwMode="auto">
          <a:xfrm>
            <a:off x="827088" y="765175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Proof</a:t>
            </a:r>
            <a:r>
              <a:rPr lang="zh-TW" altLang="en-US" dirty="0"/>
              <a:t>：</a:t>
            </a:r>
          </a:p>
        </p:txBody>
      </p:sp>
      <p:graphicFrame>
        <p:nvGraphicFramePr>
          <p:cNvPr id="18434" name="Object 1"/>
          <p:cNvGraphicFramePr>
            <a:graphicFrameLocks noChangeAspect="1"/>
          </p:cNvGraphicFramePr>
          <p:nvPr/>
        </p:nvGraphicFramePr>
        <p:xfrm>
          <a:off x="1906588" y="765175"/>
          <a:ext cx="25447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4" name="Equation" r:id="rId3" imgW="2540000" imgH="508000" progId="Equation.DSMT4">
                  <p:embed/>
                </p:oleObj>
              </mc:Choice>
              <mc:Fallback>
                <p:oleObj name="Equation" r:id="rId3" imgW="2540000" imgH="50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765175"/>
                        <a:ext cx="25447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1835150" y="1844675"/>
          <a:ext cx="58658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5" name="Equation" r:id="rId5" imgW="5854700" imgH="571500" progId="Equation.DSMT4">
                  <p:embed/>
                </p:oleObj>
              </mc:Choice>
              <mc:Fallback>
                <p:oleObj name="Equation" r:id="rId5" imgW="5854700" imgH="571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44675"/>
                        <a:ext cx="58658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2698750" y="1341438"/>
            <a:ext cx="316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用 </a:t>
            </a:r>
            <a:r>
              <a:rPr lang="en-US" altLang="zh-TW" i="1"/>
              <a:t>t</a:t>
            </a:r>
            <a:r>
              <a:rPr lang="en-US" altLang="zh-TW"/>
              <a:t> = </a:t>
            </a:r>
            <a:r>
              <a:rPr lang="en-US" altLang="zh-TW" i="1"/>
              <a:t>n</a:t>
            </a:r>
            <a:r>
              <a:rPr lang="en-US" altLang="zh-TW">
                <a:sym typeface="Symbol" panose="05050102010706020507" pitchFamily="18" charset="2"/>
              </a:rPr>
              <a:t></a:t>
            </a:r>
            <a:r>
              <a:rPr lang="en-US" altLang="zh-TW" i="1" baseline="-25000">
                <a:sym typeface="Symbol" panose="05050102010706020507" pitchFamily="18" charset="2"/>
              </a:rPr>
              <a:t>t</a:t>
            </a:r>
            <a:r>
              <a:rPr lang="en-US" altLang="zh-TW">
                <a:sym typeface="Symbol" panose="05050102010706020507" pitchFamily="18" charset="2"/>
              </a:rPr>
              <a:t>,   </a:t>
            </a:r>
            <a:r>
              <a:rPr lang="en-US" altLang="zh-TW" i="1"/>
              <a:t>f</a:t>
            </a:r>
            <a:r>
              <a:rPr lang="en-US" altLang="zh-TW"/>
              <a:t> = </a:t>
            </a:r>
            <a:r>
              <a:rPr lang="en-US" altLang="zh-TW" i="1"/>
              <a:t>m</a:t>
            </a:r>
            <a:r>
              <a:rPr lang="en-US" altLang="zh-TW">
                <a:sym typeface="Symbol" panose="05050102010706020507" pitchFamily="18" charset="2"/>
              </a:rPr>
              <a:t></a:t>
            </a:r>
            <a:r>
              <a:rPr lang="en-US" altLang="zh-TW" i="1" baseline="-25000">
                <a:sym typeface="Symbol" panose="05050102010706020507" pitchFamily="18" charset="2"/>
              </a:rPr>
              <a:t>f</a:t>
            </a:r>
            <a:r>
              <a:rPr lang="en-US" altLang="zh-TW">
                <a:sym typeface="Symbol" panose="05050102010706020507" pitchFamily="18" charset="2"/>
              </a:rPr>
              <a:t>  </a:t>
            </a:r>
            <a:r>
              <a:rPr lang="zh-TW" altLang="en-US">
                <a:sym typeface="Symbol" panose="05050102010706020507" pitchFamily="18" charset="2"/>
              </a:rPr>
              <a:t>代入</a:t>
            </a: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2627313" y="2565400"/>
            <a:ext cx="403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當</a:t>
            </a:r>
          </a:p>
        </p:txBody>
      </p:sp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3275013" y="2493963"/>
          <a:ext cx="10683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6" name="Equation" r:id="rId7" imgW="1066800" imgH="508000" progId="Equation.DSMT4">
                  <p:embed/>
                </p:oleObj>
              </mc:Choice>
              <mc:Fallback>
                <p:oleObj name="Equation" r:id="rId7" imgW="1066800" imgH="508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2493963"/>
                        <a:ext cx="10683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4500563" y="2565400"/>
            <a:ext cx="1008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i.e., </a:t>
            </a:r>
          </a:p>
        </p:txBody>
      </p:sp>
      <p:graphicFrame>
        <p:nvGraphicFramePr>
          <p:cNvPr id="18437" name="Object 15"/>
          <p:cNvGraphicFramePr>
            <a:graphicFrameLocks noChangeAspect="1"/>
          </p:cNvGraphicFramePr>
          <p:nvPr/>
        </p:nvGraphicFramePr>
        <p:xfrm>
          <a:off x="5219700" y="2493963"/>
          <a:ext cx="15779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7" name="Equation" r:id="rId9" imgW="1574117" imgH="634725" progId="Equation.DSMT4">
                  <p:embed/>
                </p:oleObj>
              </mc:Choice>
              <mc:Fallback>
                <p:oleObj name="Equation" r:id="rId9" imgW="1574117" imgH="63472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93963"/>
                        <a:ext cx="157797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2"/>
          <p:cNvGraphicFramePr>
            <a:graphicFrameLocks noChangeAspect="1"/>
          </p:cNvGraphicFramePr>
          <p:nvPr/>
        </p:nvGraphicFramePr>
        <p:xfrm>
          <a:off x="1835150" y="3213100"/>
          <a:ext cx="294005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8" name="Equation" r:id="rId11" imgW="2933700" imgH="1168400" progId="Equation.DSMT4">
                  <p:embed/>
                </p:oleObj>
              </mc:Choice>
              <mc:Fallback>
                <p:oleObj name="Equation" r:id="rId11" imgW="2933700" imgH="1168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213100"/>
                        <a:ext cx="294005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6232FBA3-54B9-41AC-B58B-5720C2C10A16}" type="slidenum">
              <a:rPr lang="en-US" altLang="zh-TW">
                <a:solidFill>
                  <a:srgbClr val="0000FF"/>
                </a:solidFill>
              </a:rPr>
              <a:pPr/>
              <a:t>78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Example</a:t>
            </a:r>
            <a:r>
              <a:rPr lang="zh-TW" altLang="en-US">
                <a:solidFill>
                  <a:srgbClr val="3333FF"/>
                </a:solidFill>
              </a:rPr>
              <a:t>：</a:t>
            </a:r>
            <a:r>
              <a:rPr lang="zh-TW" altLang="en-US"/>
              <a:t>已知</a:t>
            </a:r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116013" y="8366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y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  =  (2</a:t>
            </a:r>
            <a:r>
              <a:rPr lang="en-US" altLang="zh-TW" i="1"/>
              <a:t>t</a:t>
            </a:r>
            <a:r>
              <a:rPr lang="en-US" altLang="zh-TW"/>
              <a:t>)</a:t>
            </a:r>
            <a:r>
              <a:rPr lang="en-US" altLang="zh-TW" baseline="30000"/>
              <a:t>2</a:t>
            </a:r>
            <a:r>
              <a:rPr lang="en-US" altLang="zh-TW"/>
              <a:t>     for 0 </a:t>
            </a:r>
            <a:r>
              <a:rPr lang="en-US" altLang="zh-TW">
                <a:sym typeface="Symbol" panose="05050102010706020507" pitchFamily="18" charset="2"/>
              </a:rPr>
              <a:t> </a:t>
            </a:r>
            <a:r>
              <a:rPr lang="en-US" altLang="zh-TW" i="1">
                <a:sym typeface="Symbol" panose="05050102010706020507" pitchFamily="18" charset="2"/>
              </a:rPr>
              <a:t>t</a:t>
            </a:r>
            <a:r>
              <a:rPr lang="en-US" altLang="zh-TW">
                <a:sym typeface="Symbol" panose="05050102010706020507" pitchFamily="18" charset="2"/>
              </a:rPr>
              <a:t>   1</a:t>
            </a:r>
            <a:r>
              <a:rPr lang="en-US" altLang="zh-TW"/>
              <a:t>    </a:t>
            </a:r>
          </a:p>
        </p:txBody>
      </p:sp>
      <p:sp>
        <p:nvSpPr>
          <p:cNvPr id="40965" name="Text Box 20"/>
          <p:cNvSpPr txBox="1">
            <a:spLocks noChangeArrowheads="1"/>
          </p:cNvSpPr>
          <p:nvPr/>
        </p:nvSpPr>
        <p:spPr bwMode="auto">
          <a:xfrm>
            <a:off x="1187450" y="2349500"/>
            <a:ext cx="626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dirty="0">
                <a:solidFill>
                  <a:srgbClr val="FF0066"/>
                </a:solidFill>
              </a:rPr>
              <a:t>如何用 </a:t>
            </a:r>
            <a:r>
              <a:rPr lang="en-US" altLang="zh-TW" dirty="0">
                <a:solidFill>
                  <a:srgbClr val="FF0066"/>
                </a:solidFill>
              </a:rPr>
              <a:t>DFT </a:t>
            </a:r>
            <a:r>
              <a:rPr lang="zh-TW" altLang="en-US" dirty="0">
                <a:solidFill>
                  <a:srgbClr val="FF0066"/>
                </a:solidFill>
              </a:rPr>
              <a:t>來正確的畫出 </a:t>
            </a:r>
            <a:r>
              <a:rPr lang="en-US" altLang="zh-TW" i="1" dirty="0">
                <a:solidFill>
                  <a:srgbClr val="FF0066"/>
                </a:solidFill>
              </a:rPr>
              <a:t>y</a:t>
            </a:r>
            <a:r>
              <a:rPr lang="en-US" altLang="zh-TW" dirty="0">
                <a:solidFill>
                  <a:srgbClr val="FF0066"/>
                </a:solidFill>
              </a:rPr>
              <a:t>(</a:t>
            </a:r>
            <a:r>
              <a:rPr lang="en-US" altLang="zh-TW" i="1" dirty="0">
                <a:solidFill>
                  <a:srgbClr val="FF0066"/>
                </a:solidFill>
              </a:rPr>
              <a:t>t</a:t>
            </a:r>
            <a:r>
              <a:rPr lang="en-US" altLang="zh-TW" dirty="0">
                <a:solidFill>
                  <a:srgbClr val="FF0066"/>
                </a:solidFill>
              </a:rPr>
              <a:t>) </a:t>
            </a:r>
            <a:r>
              <a:rPr lang="zh-TW" altLang="en-US" dirty="0">
                <a:solidFill>
                  <a:srgbClr val="FF0066"/>
                </a:solidFill>
              </a:rPr>
              <a:t>的頻譜？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716463" y="836613"/>
            <a:ext cx="3671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y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  =  (4</a:t>
            </a:r>
            <a:r>
              <a:rPr lang="zh-TW" altLang="en-US"/>
              <a:t>－</a:t>
            </a:r>
            <a:r>
              <a:rPr lang="en-US" altLang="zh-TW"/>
              <a:t>2</a:t>
            </a:r>
            <a:r>
              <a:rPr lang="en-US" altLang="zh-TW" i="1"/>
              <a:t>t</a:t>
            </a:r>
            <a:r>
              <a:rPr lang="en-US" altLang="zh-TW"/>
              <a:t>)</a:t>
            </a:r>
            <a:r>
              <a:rPr lang="en-US" altLang="zh-TW" baseline="30000"/>
              <a:t>2</a:t>
            </a:r>
            <a:r>
              <a:rPr lang="en-US" altLang="zh-TW"/>
              <a:t>      for 1 </a:t>
            </a:r>
            <a:r>
              <a:rPr lang="en-US" altLang="zh-TW">
                <a:sym typeface="Symbol" panose="05050102010706020507" pitchFamily="18" charset="2"/>
              </a:rPr>
              <a:t> </a:t>
            </a:r>
            <a:r>
              <a:rPr lang="en-US" altLang="zh-TW" i="1">
                <a:sym typeface="Symbol" panose="05050102010706020507" pitchFamily="18" charset="2"/>
              </a:rPr>
              <a:t>t</a:t>
            </a:r>
            <a:r>
              <a:rPr lang="en-US" altLang="zh-TW">
                <a:sym typeface="Symbol" panose="05050102010706020507" pitchFamily="18" charset="2"/>
              </a:rPr>
              <a:t>   2</a:t>
            </a:r>
            <a:r>
              <a:rPr lang="en-US" altLang="zh-TW"/>
              <a:t>    </a:t>
            </a:r>
          </a:p>
        </p:txBody>
      </p:sp>
      <p:sp>
        <p:nvSpPr>
          <p:cNvPr id="40967" name="矩形 10"/>
          <p:cNvSpPr>
            <a:spLocks noChangeArrowheads="1"/>
          </p:cNvSpPr>
          <p:nvPr/>
        </p:nvSpPr>
        <p:spPr bwMode="auto">
          <a:xfrm>
            <a:off x="1116013" y="1412875"/>
            <a:ext cx="3671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取樣間隔：</a:t>
            </a:r>
            <a:r>
              <a:rPr lang="en-US" altLang="zh-TW">
                <a:sym typeface="Symbol" panose="05050102010706020507" pitchFamily="18" charset="2"/>
              </a:rPr>
              <a:t> </a:t>
            </a:r>
            <a:r>
              <a:rPr lang="en-US" altLang="zh-TW" i="1" baseline="-25000">
                <a:sym typeface="Symbol" panose="05050102010706020507" pitchFamily="18" charset="2"/>
              </a:rPr>
              <a:t>t</a:t>
            </a:r>
            <a:r>
              <a:rPr lang="zh-TW" altLang="en-US"/>
              <a:t>  </a:t>
            </a:r>
            <a:r>
              <a:rPr lang="en-US" altLang="zh-TW"/>
              <a:t>= 0.1</a:t>
            </a:r>
            <a:r>
              <a:rPr lang="zh-TW" altLang="en-US"/>
              <a:t>  </a:t>
            </a:r>
          </a:p>
        </p:txBody>
      </p:sp>
      <p:sp>
        <p:nvSpPr>
          <p:cNvPr id="40968" name="矩形 11"/>
          <p:cNvSpPr>
            <a:spLocks noChangeArrowheads="1"/>
          </p:cNvSpPr>
          <p:nvPr/>
        </p:nvSpPr>
        <p:spPr bwMode="auto">
          <a:xfrm>
            <a:off x="1116013" y="1844675"/>
            <a:ext cx="3092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= </a:t>
            </a:r>
            <a:r>
              <a:rPr lang="en-US" altLang="zh-TW" i="1" dirty="0"/>
              <a:t>y</a:t>
            </a:r>
            <a:r>
              <a:rPr lang="en-US" altLang="zh-TW" dirty="0"/>
              <a:t>(</a:t>
            </a:r>
            <a:r>
              <a:rPr lang="en-US" altLang="zh-TW" i="1" dirty="0"/>
              <a:t>n</a:t>
            </a:r>
            <a:r>
              <a:rPr lang="en-US" altLang="zh-TW" dirty="0">
                <a:sym typeface="Symbol" panose="05050102010706020507" pitchFamily="18" charset="2"/>
              </a:rPr>
              <a:t> </a:t>
            </a:r>
            <a:r>
              <a:rPr lang="en-US" altLang="zh-TW" i="1" baseline="-25000" dirty="0">
                <a:sym typeface="Symbol" panose="05050102010706020507" pitchFamily="18" charset="2"/>
              </a:rPr>
              <a:t>t</a:t>
            </a:r>
            <a:r>
              <a:rPr lang="en-US" altLang="zh-TW" dirty="0"/>
              <a:t>) for 0 </a:t>
            </a:r>
            <a:r>
              <a:rPr lang="en-US" altLang="zh-TW" dirty="0">
                <a:sym typeface="Symbol" panose="05050102010706020507" pitchFamily="18" charset="2"/>
              </a:rPr>
              <a:t> </a:t>
            </a:r>
            <a:r>
              <a:rPr lang="en-US" altLang="zh-TW" i="1" dirty="0">
                <a:sym typeface="Symbol" panose="05050102010706020507" pitchFamily="18" charset="2"/>
              </a:rPr>
              <a:t>n</a:t>
            </a:r>
            <a:r>
              <a:rPr lang="en-US" altLang="zh-TW" dirty="0">
                <a:sym typeface="Symbol" panose="05050102010706020507" pitchFamily="18" charset="2"/>
              </a:rPr>
              <a:t>   20</a:t>
            </a:r>
            <a:endParaRPr lang="en-US" altLang="zh-TW" dirty="0"/>
          </a:p>
        </p:txBody>
      </p:sp>
      <p:pic>
        <p:nvPicPr>
          <p:cNvPr id="40969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97200"/>
            <a:ext cx="8001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DDF4E612-FB8E-427F-853A-77A3ADC5A5A3}" type="slidenum">
              <a:rPr lang="en-US" altLang="zh-TW">
                <a:solidFill>
                  <a:srgbClr val="0000FF"/>
                </a:solidFill>
              </a:rPr>
              <a:pPr/>
              <a:t>79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9750" y="3284538"/>
            <a:ext cx="3671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(Step 1)</a:t>
            </a:r>
            <a:r>
              <a:rPr lang="en-US" altLang="zh-TW"/>
              <a:t> Perform the DFT for 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79819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矩形 13"/>
          <p:cNvSpPr>
            <a:spLocks noChangeArrowheads="1"/>
          </p:cNvSpPr>
          <p:nvPr/>
        </p:nvSpPr>
        <p:spPr bwMode="auto">
          <a:xfrm>
            <a:off x="1042988" y="333375"/>
            <a:ext cx="3092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= </a:t>
            </a:r>
            <a:r>
              <a:rPr lang="en-US" altLang="zh-TW" i="1" dirty="0"/>
              <a:t>y</a:t>
            </a:r>
            <a:r>
              <a:rPr lang="en-US" altLang="zh-TW" dirty="0"/>
              <a:t>(</a:t>
            </a:r>
            <a:r>
              <a:rPr lang="en-US" altLang="zh-TW" i="1" dirty="0"/>
              <a:t>n</a:t>
            </a:r>
            <a:r>
              <a:rPr lang="en-US" altLang="zh-TW" dirty="0">
                <a:sym typeface="Symbol" panose="05050102010706020507" pitchFamily="18" charset="2"/>
              </a:rPr>
              <a:t> </a:t>
            </a:r>
            <a:r>
              <a:rPr lang="en-US" altLang="zh-TW" i="1" baseline="-25000" dirty="0">
                <a:sym typeface="Symbol" panose="05050102010706020507" pitchFamily="18" charset="2"/>
              </a:rPr>
              <a:t>t</a:t>
            </a:r>
            <a:r>
              <a:rPr lang="en-US" altLang="zh-TW" dirty="0"/>
              <a:t>) for 0 </a:t>
            </a:r>
            <a:r>
              <a:rPr lang="en-US" altLang="zh-TW" dirty="0">
                <a:sym typeface="Symbol" panose="05050102010706020507" pitchFamily="18" charset="2"/>
              </a:rPr>
              <a:t> </a:t>
            </a:r>
            <a:r>
              <a:rPr lang="en-US" altLang="zh-TW" i="1" dirty="0">
                <a:sym typeface="Symbol" panose="05050102010706020507" pitchFamily="18" charset="2"/>
              </a:rPr>
              <a:t>n</a:t>
            </a:r>
            <a:r>
              <a:rPr lang="en-US" altLang="zh-TW" dirty="0">
                <a:sym typeface="Symbol" panose="05050102010706020507" pitchFamily="18" charset="2"/>
              </a:rPr>
              <a:t> </a:t>
            </a:r>
            <a:r>
              <a:rPr lang="en-US" altLang="zh-TW">
                <a:sym typeface="Symbol" panose="05050102010706020507" pitchFamily="18" charset="2"/>
              </a:rPr>
              <a:t>  20</a:t>
            </a:r>
            <a:endParaRPr lang="en-US" altLang="zh-TW" dirty="0"/>
          </a:p>
        </p:txBody>
      </p:sp>
      <p:pic>
        <p:nvPicPr>
          <p:cNvPr id="1946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89363"/>
            <a:ext cx="8001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8" name="Object 1"/>
          <p:cNvGraphicFramePr>
            <a:graphicFrameLocks noChangeAspect="1"/>
          </p:cNvGraphicFramePr>
          <p:nvPr/>
        </p:nvGraphicFramePr>
        <p:xfrm>
          <a:off x="4572000" y="3141663"/>
          <a:ext cx="2595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7" name="Equation" r:id="rId5" imgW="2590800" imgH="685800" progId="Equation.DSMT4">
                  <p:embed/>
                </p:oleObj>
              </mc:Choice>
              <mc:Fallback>
                <p:oleObj name="Equation" r:id="rId5" imgW="259080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41663"/>
                        <a:ext cx="25955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文字方塊 16"/>
          <p:cNvSpPr txBox="1">
            <a:spLocks noChangeArrowheads="1"/>
          </p:cNvSpPr>
          <p:nvPr/>
        </p:nvSpPr>
        <p:spPr bwMode="auto">
          <a:xfrm>
            <a:off x="7524750" y="32845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i="1"/>
              <a:t>N</a:t>
            </a:r>
            <a:r>
              <a:rPr lang="en-US" altLang="zh-TW"/>
              <a:t> = 21</a:t>
            </a:r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AB029B0E-114E-4A38-B0E3-95A685FFD6FD}" type="slidenum">
              <a:rPr lang="en-US" altLang="zh-TW">
                <a:solidFill>
                  <a:srgbClr val="0000FF"/>
                </a:solidFill>
              </a:rPr>
              <a:pPr/>
              <a:t>44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95288" y="1196975"/>
            <a:ext cx="6897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dirty="0"/>
              <a:t>FIR filter:  impulse response is nonzero at </a:t>
            </a:r>
            <a:r>
              <a:rPr lang="en-US" altLang="zh-TW" dirty="0">
                <a:solidFill>
                  <a:srgbClr val="FF0000"/>
                </a:solidFill>
              </a:rPr>
              <a:t>finite number of points</a:t>
            </a:r>
            <a:r>
              <a:rPr lang="en-US" altLang="zh-TW" dirty="0"/>
              <a:t> </a:t>
            </a:r>
          </a:p>
        </p:txBody>
      </p:sp>
      <p:sp>
        <p:nvSpPr>
          <p:cNvPr id="25604" name="Text Box 31"/>
          <p:cNvSpPr txBox="1">
            <a:spLocks noChangeArrowheads="1"/>
          </p:cNvSpPr>
          <p:nvPr/>
        </p:nvSpPr>
        <p:spPr bwMode="auto">
          <a:xfrm>
            <a:off x="1331913" y="1916113"/>
            <a:ext cx="3095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= 0 for </a:t>
            </a:r>
            <a:r>
              <a:rPr lang="en-US" altLang="zh-TW" i="1" dirty="0"/>
              <a:t>n</a:t>
            </a:r>
            <a:r>
              <a:rPr lang="en-US" altLang="zh-TW" dirty="0"/>
              <a:t> &lt; 0 and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en-US" altLang="zh-TW" dirty="0">
                <a:sym typeface="Symbol" panose="05050102010706020507" pitchFamily="18" charset="2"/>
              </a:rPr>
              <a:t></a:t>
            </a:r>
            <a:r>
              <a:rPr lang="en-US" altLang="zh-TW" dirty="0"/>
              <a:t> </a:t>
            </a:r>
            <a:r>
              <a:rPr lang="en-US" altLang="zh-TW" i="1" dirty="0"/>
              <a:t>N</a:t>
            </a:r>
          </a:p>
        </p:txBody>
      </p:sp>
      <p:sp>
        <p:nvSpPr>
          <p:cNvPr id="25605" name="Rectangle 68"/>
          <p:cNvSpPr>
            <a:spLocks noChangeArrowheads="1"/>
          </p:cNvSpPr>
          <p:nvPr/>
        </p:nvSpPr>
        <p:spPr bwMode="auto">
          <a:xfrm>
            <a:off x="611188" y="4868863"/>
            <a:ext cx="6608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sym typeface="Symbol" panose="05050102010706020507" pitchFamily="18" charset="2"/>
              </a:rPr>
              <a:t></a:t>
            </a:r>
            <a:r>
              <a:rPr lang="en-US" altLang="zh-TW"/>
              <a:t> FIR is more popular because its impulse response is finite.</a:t>
            </a:r>
            <a:r>
              <a:rPr lang="en-US" altLang="zh-TW">
                <a:sym typeface="Symbol" panose="05050102010706020507" pitchFamily="18" charset="2"/>
              </a:rPr>
              <a:t>     </a:t>
            </a:r>
          </a:p>
        </p:txBody>
      </p:sp>
      <p:sp>
        <p:nvSpPr>
          <p:cNvPr id="25606" name="Text Box 69"/>
          <p:cNvSpPr txBox="1">
            <a:spLocks noChangeArrowheads="1"/>
          </p:cNvSpPr>
          <p:nvPr/>
        </p:nvSpPr>
        <p:spPr bwMode="auto">
          <a:xfrm>
            <a:off x="2268538" y="2347913"/>
            <a:ext cx="475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has </a:t>
            </a:r>
            <a:r>
              <a:rPr lang="en-US" altLang="zh-TW" i="1"/>
              <a:t>N</a:t>
            </a:r>
            <a:r>
              <a:rPr lang="en-US" altLang="zh-TW"/>
              <a:t> points, </a:t>
            </a:r>
            <a:r>
              <a:rPr lang="en-US" altLang="zh-TW" i="1"/>
              <a:t>N</a:t>
            </a:r>
            <a:r>
              <a:rPr lang="en-US" altLang="zh-TW"/>
              <a:t> is a finite number)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395288" y="549275"/>
            <a:ext cx="77057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zh-TW" sz="2400" b="1">
                <a:solidFill>
                  <a:srgbClr val="0000FF"/>
                </a:solidFill>
              </a:rPr>
              <a:t> 2-B  FIR Filter Design 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231" y="3284984"/>
            <a:ext cx="4638675" cy="12763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58890" y="2739965"/>
            <a:ext cx="28530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is </a:t>
            </a:r>
            <a:r>
              <a:rPr lang="en-US" altLang="zh-TW" dirty="0">
                <a:solidFill>
                  <a:srgbClr val="FF0000"/>
                </a:solidFill>
              </a:rPr>
              <a:t>causal 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1438CDDD-E203-4AC5-8782-32B2866F5B60}" type="slidenum">
              <a:rPr lang="en-US" altLang="zh-TW">
                <a:solidFill>
                  <a:srgbClr val="0000FF"/>
                </a:solidFill>
              </a:rPr>
              <a:pPr/>
              <a:t>80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539750" y="692150"/>
            <a:ext cx="1223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(Step 2-1)</a:t>
            </a:r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1979613" y="619125"/>
          <a:ext cx="20478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8" name="Equation" r:id="rId3" imgW="2044700" imgH="660400" progId="Equation.DSMT4">
                  <p:embed/>
                </p:oleObj>
              </mc:Choice>
              <mc:Fallback>
                <p:oleObj name="Equation" r:id="rId3" imgW="2044700" imgH="660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619125"/>
                        <a:ext cx="20478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1979613" y="1339850"/>
          <a:ext cx="26574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9" name="Equation" r:id="rId5" imgW="2654300" imgH="660400" progId="Equation.DSMT4">
                  <p:embed/>
                </p:oleObj>
              </mc:Choice>
              <mc:Fallback>
                <p:oleObj name="Equation" r:id="rId5" imgW="2654300" imgH="660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339850"/>
                        <a:ext cx="26574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5146675" y="836613"/>
            <a:ext cx="1728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for </a:t>
            </a:r>
            <a:r>
              <a:rPr lang="en-US" altLang="zh-TW" i="1"/>
              <a:t>m</a:t>
            </a:r>
            <a:r>
              <a:rPr lang="en-US" altLang="zh-TW"/>
              <a:t> </a:t>
            </a:r>
            <a:r>
              <a:rPr lang="en-US" altLang="zh-TW">
                <a:sym typeface="Symbol" panose="05050102010706020507" pitchFamily="18" charset="2"/>
              </a:rPr>
              <a:t></a:t>
            </a:r>
            <a:r>
              <a:rPr lang="en-US" altLang="zh-TW"/>
              <a:t> </a:t>
            </a:r>
            <a:r>
              <a:rPr lang="en-US" altLang="zh-TW" i="1"/>
              <a:t>N</a:t>
            </a:r>
            <a:r>
              <a:rPr lang="en-US" altLang="zh-TW"/>
              <a:t>/2</a:t>
            </a:r>
          </a:p>
        </p:txBody>
      </p:sp>
      <p:sp>
        <p:nvSpPr>
          <p:cNvPr id="20488" name="Text Box 12"/>
          <p:cNvSpPr txBox="1">
            <a:spLocks noChangeArrowheads="1"/>
          </p:cNvSpPr>
          <p:nvPr/>
        </p:nvSpPr>
        <p:spPr bwMode="auto">
          <a:xfrm>
            <a:off x="5075238" y="1484313"/>
            <a:ext cx="216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for </a:t>
            </a:r>
            <a:r>
              <a:rPr lang="en-US" altLang="zh-TW" i="1"/>
              <a:t>m</a:t>
            </a:r>
            <a:r>
              <a:rPr lang="en-US" altLang="zh-TW"/>
              <a:t> </a:t>
            </a:r>
            <a:r>
              <a:rPr lang="en-US" altLang="zh-TW">
                <a:sym typeface="Symbol" panose="05050102010706020507" pitchFamily="18" charset="2"/>
              </a:rPr>
              <a:t>&gt;</a:t>
            </a:r>
            <a:r>
              <a:rPr lang="en-US" altLang="zh-TW"/>
              <a:t> </a:t>
            </a:r>
            <a:r>
              <a:rPr lang="en-US" altLang="zh-TW" i="1"/>
              <a:t>N</a:t>
            </a:r>
            <a:r>
              <a:rPr lang="en-US" altLang="zh-TW"/>
              <a:t>/2</a:t>
            </a:r>
          </a:p>
        </p:txBody>
      </p:sp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1619250" y="2276475"/>
            <a:ext cx="302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In this example,</a:t>
            </a:r>
            <a:endParaRPr lang="zh-TW" altLang="en-US" dirty="0"/>
          </a:p>
        </p:txBody>
      </p:sp>
      <p:graphicFrame>
        <p:nvGraphicFramePr>
          <p:cNvPr id="20484" name="Object 14"/>
          <p:cNvGraphicFramePr>
            <a:graphicFrameLocks noChangeAspect="1"/>
          </p:cNvGraphicFramePr>
          <p:nvPr/>
        </p:nvGraphicFramePr>
        <p:xfrm>
          <a:off x="3638550" y="2205038"/>
          <a:ext cx="29130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0" name="Equation" r:id="rId7" imgW="2908080" imgH="634680" progId="Equation.DSMT4">
                  <p:embed/>
                </p:oleObj>
              </mc:Choice>
              <mc:Fallback>
                <p:oleObj name="Equation" r:id="rId7" imgW="2908080" imgH="6346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2205038"/>
                        <a:ext cx="291306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539750" y="1341438"/>
            <a:ext cx="1223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(Step 2-2)</a:t>
            </a:r>
          </a:p>
        </p:txBody>
      </p:sp>
      <p:pic>
        <p:nvPicPr>
          <p:cNvPr id="20491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13100"/>
            <a:ext cx="79629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194918" y="3475037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>
                <a:solidFill>
                  <a:srgbClr val="FF0066"/>
                </a:solidFill>
              </a:rPr>
              <a:t>y</a:t>
            </a:r>
            <a:r>
              <a:rPr lang="en-US" altLang="zh-TW" dirty="0">
                <a:solidFill>
                  <a:srgbClr val="FF0066"/>
                </a:solidFill>
              </a:rPr>
              <a:t>(</a:t>
            </a:r>
            <a:r>
              <a:rPr lang="en-US" altLang="zh-TW" i="1" dirty="0">
                <a:solidFill>
                  <a:srgbClr val="FF0066"/>
                </a:solidFill>
              </a:rPr>
              <a:t>t</a:t>
            </a:r>
            <a:r>
              <a:rPr lang="en-US" altLang="zh-TW" dirty="0">
                <a:solidFill>
                  <a:srgbClr val="FF0066"/>
                </a:solidFill>
              </a:rPr>
              <a:t>) </a:t>
            </a:r>
            <a:r>
              <a:rPr lang="zh-TW" altLang="en-US" dirty="0">
                <a:solidFill>
                  <a:srgbClr val="FF0066"/>
                </a:solidFill>
              </a:rPr>
              <a:t>的頻譜</a:t>
            </a:r>
            <a:r>
              <a:rPr lang="en-US" altLang="zh-TW" dirty="0">
                <a:solidFill>
                  <a:srgbClr val="FF0066"/>
                </a:solidFill>
              </a:rPr>
              <a:t> </a:t>
            </a:r>
            <a:endParaRPr lang="zh-TW" alt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A6BB2A2F-8683-49D0-8D56-7EFEB3D497CB}" type="slidenum">
              <a:rPr lang="en-US" altLang="zh-TW">
                <a:solidFill>
                  <a:srgbClr val="0000FF"/>
                </a:solidFill>
              </a:rPr>
              <a:pPr/>
              <a:t>45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6627" name="AutoShape 5"/>
          <p:cNvSpPr>
            <a:spLocks noChangeAspect="1" noChangeArrowheads="1"/>
          </p:cNvSpPr>
          <p:nvPr/>
        </p:nvSpPr>
        <p:spPr bwMode="auto">
          <a:xfrm>
            <a:off x="179388" y="1412875"/>
            <a:ext cx="87788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 flipV="1">
            <a:off x="179388" y="2898775"/>
            <a:ext cx="8228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>
            <a:off x="846138" y="2441575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1401763" y="25558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>
            <a:off x="1624013" y="2555875"/>
            <a:ext cx="11112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2846388" y="2098675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V="1">
            <a:off x="3402013" y="1870075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 flipV="1">
            <a:off x="3957638" y="1641475"/>
            <a:ext cx="0" cy="1257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 flipV="1">
            <a:off x="4525963" y="1870075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6" name="Line 14"/>
          <p:cNvSpPr>
            <a:spLocks noChangeShapeType="1"/>
          </p:cNvSpPr>
          <p:nvPr/>
        </p:nvSpPr>
        <p:spPr bwMode="auto">
          <a:xfrm>
            <a:off x="5086350" y="2160588"/>
            <a:ext cx="3175" cy="730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7" name="Line 15"/>
          <p:cNvSpPr>
            <a:spLocks noChangeShapeType="1"/>
          </p:cNvSpPr>
          <p:nvPr/>
        </p:nvSpPr>
        <p:spPr bwMode="auto">
          <a:xfrm>
            <a:off x="5180013" y="2441575"/>
            <a:ext cx="11112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8" name="Line 16"/>
          <p:cNvSpPr>
            <a:spLocks noChangeShapeType="1"/>
          </p:cNvSpPr>
          <p:nvPr/>
        </p:nvSpPr>
        <p:spPr bwMode="auto">
          <a:xfrm>
            <a:off x="6513513" y="2586038"/>
            <a:ext cx="0" cy="312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9" name="Line 17"/>
          <p:cNvSpPr>
            <a:spLocks noChangeShapeType="1"/>
          </p:cNvSpPr>
          <p:nvPr/>
        </p:nvSpPr>
        <p:spPr bwMode="auto">
          <a:xfrm>
            <a:off x="7069138" y="2457450"/>
            <a:ext cx="0" cy="441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0" name="Oval 18"/>
          <p:cNvSpPr>
            <a:spLocks noChangeArrowheads="1"/>
          </p:cNvSpPr>
          <p:nvPr/>
        </p:nvSpPr>
        <p:spPr bwMode="auto">
          <a:xfrm>
            <a:off x="7550150" y="28352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1" name="Oval 19"/>
          <p:cNvSpPr>
            <a:spLocks noChangeArrowheads="1"/>
          </p:cNvSpPr>
          <p:nvPr/>
        </p:nvSpPr>
        <p:spPr bwMode="auto">
          <a:xfrm>
            <a:off x="8069263" y="28352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2" name="Oval 20"/>
          <p:cNvSpPr>
            <a:spLocks noChangeArrowheads="1"/>
          </p:cNvSpPr>
          <p:nvPr/>
        </p:nvSpPr>
        <p:spPr bwMode="auto">
          <a:xfrm>
            <a:off x="290513" y="28352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3" name="Oval 21"/>
          <p:cNvSpPr>
            <a:spLocks noChangeArrowheads="1"/>
          </p:cNvSpPr>
          <p:nvPr/>
        </p:nvSpPr>
        <p:spPr bwMode="auto">
          <a:xfrm>
            <a:off x="7019925" y="2436813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4" name="Oval 22"/>
          <p:cNvSpPr>
            <a:spLocks noChangeArrowheads="1"/>
          </p:cNvSpPr>
          <p:nvPr/>
        </p:nvSpPr>
        <p:spPr bwMode="auto">
          <a:xfrm>
            <a:off x="6443663" y="25177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5" name="Oval 23"/>
          <p:cNvSpPr>
            <a:spLocks noChangeArrowheads="1"/>
          </p:cNvSpPr>
          <p:nvPr/>
        </p:nvSpPr>
        <p:spPr bwMode="auto">
          <a:xfrm>
            <a:off x="796925" y="24161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6" name="Oval 24"/>
          <p:cNvSpPr>
            <a:spLocks noChangeArrowheads="1"/>
          </p:cNvSpPr>
          <p:nvPr/>
        </p:nvSpPr>
        <p:spPr bwMode="auto">
          <a:xfrm>
            <a:off x="1339850" y="24669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7" name="Oval 25"/>
          <p:cNvSpPr>
            <a:spLocks noChangeArrowheads="1"/>
          </p:cNvSpPr>
          <p:nvPr/>
        </p:nvSpPr>
        <p:spPr bwMode="auto">
          <a:xfrm>
            <a:off x="2809875" y="20859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8" name="Oval 26"/>
          <p:cNvSpPr>
            <a:spLocks noChangeArrowheads="1"/>
          </p:cNvSpPr>
          <p:nvPr/>
        </p:nvSpPr>
        <p:spPr bwMode="auto">
          <a:xfrm>
            <a:off x="3340100" y="17811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49" name="Oval 27"/>
          <p:cNvSpPr>
            <a:spLocks noChangeArrowheads="1"/>
          </p:cNvSpPr>
          <p:nvPr/>
        </p:nvSpPr>
        <p:spPr bwMode="auto">
          <a:xfrm>
            <a:off x="3895725" y="15398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50" name="Oval 28"/>
          <p:cNvSpPr>
            <a:spLocks noChangeArrowheads="1"/>
          </p:cNvSpPr>
          <p:nvPr/>
        </p:nvSpPr>
        <p:spPr bwMode="auto">
          <a:xfrm>
            <a:off x="4464050" y="180657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51" name="Oval 29"/>
          <p:cNvSpPr>
            <a:spLocks noChangeArrowheads="1"/>
          </p:cNvSpPr>
          <p:nvPr/>
        </p:nvSpPr>
        <p:spPr bwMode="auto">
          <a:xfrm>
            <a:off x="5032375" y="2093913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52" name="Text Box 30"/>
          <p:cNvSpPr txBox="1">
            <a:spLocks noChangeArrowheads="1"/>
          </p:cNvSpPr>
          <p:nvPr/>
        </p:nvSpPr>
        <p:spPr bwMode="auto">
          <a:xfrm>
            <a:off x="179388" y="3013075"/>
            <a:ext cx="8785225" cy="1136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[-1]   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h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[0]</a:t>
            </a:r>
            <a:r>
              <a:rPr lang="en-US" altLang="zh-TW" sz="1600">
                <a:ea typeface="新細明體" panose="02020500000000000000" pitchFamily="18" charset="-120"/>
              </a:rPr>
              <a:t> 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[1]                 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-2]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-1]  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h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sz="1600">
                <a:ea typeface="新細明體" panose="02020500000000000000" pitchFamily="18" charset="-120"/>
              </a:rPr>
              <a:t> 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+1]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+2]             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N</a:t>
            </a:r>
            <a:r>
              <a:rPr lang="en-US" altLang="zh-TW" sz="1600">
                <a:ea typeface="新細明體" panose="02020500000000000000" pitchFamily="18" charset="-120"/>
              </a:rPr>
              <a:t>-2]  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h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1600">
                <a:solidFill>
                  <a:srgbClr val="0000FF"/>
                </a:solidFill>
              </a:rPr>
              <a:t>-1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sz="1600">
                <a:ea typeface="新細明體" panose="02020500000000000000" pitchFamily="18" charset="-120"/>
              </a:rPr>
              <a:t>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N</a:t>
            </a:r>
            <a:r>
              <a:rPr lang="en-US" altLang="zh-TW" sz="1600">
                <a:ea typeface="新細明體" panose="02020500000000000000" pitchFamily="18" charset="-120"/>
              </a:rPr>
              <a:t>]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N</a:t>
            </a:r>
            <a:r>
              <a:rPr lang="en-US" altLang="zh-TW" sz="1600">
                <a:ea typeface="新細明體" panose="02020500000000000000" pitchFamily="18" charset="-120"/>
              </a:rPr>
              <a:t>+1]</a:t>
            </a:r>
          </a:p>
          <a:p>
            <a:pPr eaLnBrk="1" hangingPunct="1">
              <a:spcBef>
                <a:spcPts val="900"/>
              </a:spcBef>
            </a:pP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[-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-1]  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[-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sz="1600">
                <a:ea typeface="新細明體" panose="02020500000000000000" pitchFamily="18" charset="-120"/>
              </a:rPr>
              <a:t>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[-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+1]           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[-2]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[-1]     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[0]</a:t>
            </a:r>
            <a:r>
              <a:rPr lang="en-US" altLang="zh-TW" sz="1600">
                <a:ea typeface="新細明體" panose="02020500000000000000" pitchFamily="18" charset="-120"/>
              </a:rPr>
              <a:t>  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[1]  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[2]                 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-1]   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solidFill>
                  <a:srgbClr val="0000FF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sz="1600">
                <a:ea typeface="新細明體" panose="02020500000000000000" pitchFamily="18" charset="-120"/>
              </a:rPr>
              <a:t>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+1]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+2]</a:t>
            </a:r>
          </a:p>
          <a:p>
            <a:pPr eaLnBrk="1" hangingPunct="1">
              <a:spcBef>
                <a:spcPts val="900"/>
              </a:spcBef>
            </a:pPr>
            <a:r>
              <a:rPr lang="en-US" altLang="zh-TW" sz="1600">
                <a:ea typeface="新細明體" panose="02020500000000000000" pitchFamily="18" charset="-120"/>
              </a:rPr>
              <a:t>                                                                       </a:t>
            </a:r>
            <a:r>
              <a:rPr lang="en-US" altLang="zh-TW" sz="1600" i="1">
                <a:solidFill>
                  <a:srgbClr val="0000FF"/>
                </a:solidFill>
              </a:rPr>
              <a:t>s</a:t>
            </a:r>
            <a:r>
              <a:rPr lang="en-US" altLang="zh-TW" sz="1600">
                <a:solidFill>
                  <a:srgbClr val="0000FF"/>
                </a:solidFill>
              </a:rPr>
              <a:t>[0]</a:t>
            </a:r>
            <a:r>
              <a:rPr lang="en-US" altLang="zh-TW" sz="1600"/>
              <a:t>   </a:t>
            </a:r>
            <a:r>
              <a:rPr lang="en-US" altLang="zh-TW" sz="1600" i="1"/>
              <a:t>s</a:t>
            </a:r>
            <a:r>
              <a:rPr lang="en-US" altLang="zh-TW" sz="1600"/>
              <a:t>[1]/2    </a:t>
            </a:r>
            <a:r>
              <a:rPr lang="en-US" altLang="zh-TW" sz="1600" i="1"/>
              <a:t>s</a:t>
            </a:r>
            <a:r>
              <a:rPr lang="en-US" altLang="zh-TW" sz="1600"/>
              <a:t>[2]/2               </a:t>
            </a:r>
            <a:r>
              <a:rPr lang="en-US" altLang="zh-TW" sz="1600" i="1"/>
              <a:t>s</a:t>
            </a:r>
            <a:r>
              <a:rPr lang="en-US" altLang="zh-TW" sz="1600"/>
              <a:t>[</a:t>
            </a:r>
            <a:r>
              <a:rPr lang="en-US" altLang="zh-TW" sz="1600" i="1"/>
              <a:t>k</a:t>
            </a:r>
            <a:r>
              <a:rPr lang="en-US" altLang="zh-TW" sz="1600"/>
              <a:t>-1]/2  </a:t>
            </a:r>
            <a:r>
              <a:rPr lang="en-US" altLang="zh-TW" sz="1600" i="1">
                <a:solidFill>
                  <a:srgbClr val="0000FF"/>
                </a:solidFill>
              </a:rPr>
              <a:t>s</a:t>
            </a:r>
            <a:r>
              <a:rPr lang="en-US" altLang="zh-TW" sz="1600">
                <a:solidFill>
                  <a:srgbClr val="0000FF"/>
                </a:solidFill>
              </a:rPr>
              <a:t>[</a:t>
            </a:r>
            <a:r>
              <a:rPr lang="en-US" altLang="zh-TW" sz="1600" i="1">
                <a:solidFill>
                  <a:srgbClr val="0000FF"/>
                </a:solidFill>
              </a:rPr>
              <a:t>k</a:t>
            </a:r>
            <a:r>
              <a:rPr lang="en-US" altLang="zh-TW" sz="1600">
                <a:solidFill>
                  <a:srgbClr val="0000FF"/>
                </a:solidFill>
              </a:rPr>
              <a:t>]/2</a:t>
            </a:r>
            <a:endParaRPr lang="en-US" altLang="zh-TW" sz="1600">
              <a:ea typeface="新細明體" panose="02020500000000000000" pitchFamily="18" charset="-120"/>
            </a:endParaRPr>
          </a:p>
        </p:txBody>
      </p:sp>
      <p:sp>
        <p:nvSpPr>
          <p:cNvPr id="26653" name="Rectangle 31"/>
          <p:cNvSpPr>
            <a:spLocks noChangeArrowheads="1"/>
          </p:cNvSpPr>
          <p:nvPr/>
        </p:nvSpPr>
        <p:spPr bwMode="auto">
          <a:xfrm>
            <a:off x="517525" y="4365625"/>
            <a:ext cx="4691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(a)  </a:t>
            </a:r>
            <a:r>
              <a:rPr lang="en-US" altLang="zh-TW" i="1"/>
              <a:t>r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 + </a:t>
            </a:r>
            <a:r>
              <a:rPr lang="en-US" altLang="zh-TW" i="1"/>
              <a:t>k</a:t>
            </a:r>
            <a:r>
              <a:rPr lang="en-US" altLang="zh-TW"/>
              <a:t>],    where </a:t>
            </a:r>
            <a:r>
              <a:rPr lang="en-US" altLang="zh-TW" i="1"/>
              <a:t>k</a:t>
            </a:r>
            <a:r>
              <a:rPr lang="en-US" altLang="zh-TW"/>
              <a:t> = (</a:t>
            </a:r>
            <a:r>
              <a:rPr lang="en-US" altLang="zh-TW" i="1"/>
              <a:t>N</a:t>
            </a:r>
            <a:r>
              <a:rPr lang="en-US" altLang="zh-TW">
                <a:sym typeface="Symbol" panose="05050102010706020507" pitchFamily="18" charset="2"/>
              </a:rPr>
              <a:t></a:t>
            </a:r>
            <a:r>
              <a:rPr lang="en-US" altLang="zh-TW"/>
              <a:t>1)/2. </a:t>
            </a:r>
            <a:r>
              <a:rPr lang="en-US" altLang="zh-TW">
                <a:sym typeface="Symbol" panose="05050102010706020507" pitchFamily="18" charset="2"/>
              </a:rPr>
              <a:t>     </a:t>
            </a:r>
          </a:p>
        </p:txBody>
      </p:sp>
      <p:sp>
        <p:nvSpPr>
          <p:cNvPr id="26654" name="Text Box 32"/>
          <p:cNvSpPr txBox="1">
            <a:spLocks noChangeArrowheads="1"/>
          </p:cNvSpPr>
          <p:nvPr/>
        </p:nvSpPr>
        <p:spPr bwMode="auto">
          <a:xfrm>
            <a:off x="228600" y="549275"/>
            <a:ext cx="7850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Specially, when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is </a:t>
            </a:r>
            <a:r>
              <a:rPr lang="en-US" altLang="zh-TW" u="sng">
                <a:solidFill>
                  <a:srgbClr val="FF0000"/>
                </a:solidFill>
              </a:rPr>
              <a:t>even symmetric</a:t>
            </a:r>
            <a:r>
              <a:rPr lang="en-US" altLang="zh-TW"/>
              <a:t>  </a:t>
            </a:r>
          </a:p>
        </p:txBody>
      </p:sp>
      <p:sp>
        <p:nvSpPr>
          <p:cNvPr id="26655" name="Rectangle 33"/>
          <p:cNvSpPr>
            <a:spLocks noChangeArrowheads="1"/>
          </p:cNvSpPr>
          <p:nvPr/>
        </p:nvSpPr>
        <p:spPr bwMode="auto">
          <a:xfrm>
            <a:off x="4405313" y="549275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0000FF"/>
                </a:solidFill>
              </a:rPr>
              <a:t>h</a:t>
            </a:r>
            <a:r>
              <a:rPr lang="en-US" altLang="zh-TW">
                <a:solidFill>
                  <a:srgbClr val="0000FF"/>
                </a:solidFill>
              </a:rPr>
              <a:t>[</a:t>
            </a:r>
            <a:r>
              <a:rPr lang="en-US" altLang="zh-TW" i="1">
                <a:solidFill>
                  <a:srgbClr val="0000FF"/>
                </a:solidFill>
              </a:rPr>
              <a:t>n</a:t>
            </a:r>
            <a:r>
              <a:rPr lang="en-US" altLang="zh-TW">
                <a:solidFill>
                  <a:srgbClr val="0000FF"/>
                </a:solidFill>
              </a:rPr>
              <a:t>] = </a:t>
            </a:r>
            <a:r>
              <a:rPr lang="en-US" altLang="zh-TW" i="1">
                <a:solidFill>
                  <a:srgbClr val="0000FF"/>
                </a:solidFill>
              </a:rPr>
              <a:t>h</a:t>
            </a:r>
            <a:r>
              <a:rPr lang="en-US" altLang="zh-TW">
                <a:solidFill>
                  <a:srgbClr val="0000FF"/>
                </a:solidFill>
              </a:rPr>
              <a:t>[</a:t>
            </a:r>
            <a:r>
              <a:rPr lang="en-US" altLang="zh-TW" i="1">
                <a:solidFill>
                  <a:srgbClr val="0000FF"/>
                </a:solidFill>
              </a:rPr>
              <a:t>N</a:t>
            </a:r>
            <a:r>
              <a:rPr lang="en-US" altLang="zh-TW">
                <a:solidFill>
                  <a:srgbClr val="0000FF"/>
                </a:solidFill>
                <a:cs typeface="Times New Roman" panose="02020603050405020304" pitchFamily="18" charset="0"/>
              </a:rPr>
              <a:t>−1 </a:t>
            </a:r>
            <a:r>
              <a:rPr lang="en-US" altLang="zh-TW">
                <a:solidFill>
                  <a:srgbClr val="0000FF"/>
                </a:solidFill>
              </a:rPr>
              <a:t>−</a:t>
            </a:r>
            <a:r>
              <a:rPr lang="en-US" altLang="zh-TW" i="1">
                <a:solidFill>
                  <a:srgbClr val="0000FF"/>
                </a:solidFill>
              </a:rPr>
              <a:t>n</a:t>
            </a:r>
            <a:r>
              <a:rPr lang="en-US" altLang="zh-TW">
                <a:solidFill>
                  <a:srgbClr val="0000FF"/>
                </a:solidFill>
              </a:rPr>
              <a:t>] </a:t>
            </a:r>
          </a:p>
        </p:txBody>
      </p:sp>
      <p:sp>
        <p:nvSpPr>
          <p:cNvPr id="26656" name="Text Box 34"/>
          <p:cNvSpPr txBox="1">
            <a:spLocks noChangeArrowheads="1"/>
          </p:cNvSpPr>
          <p:nvPr/>
        </p:nvSpPr>
        <p:spPr bwMode="auto">
          <a:xfrm>
            <a:off x="228600" y="1014413"/>
            <a:ext cx="324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and </a:t>
            </a:r>
            <a:r>
              <a:rPr lang="en-US" altLang="zh-TW" i="1">
                <a:solidFill>
                  <a:srgbClr val="0000FF"/>
                </a:solidFill>
              </a:rPr>
              <a:t>N</a:t>
            </a:r>
            <a:r>
              <a:rPr lang="en-US" altLang="zh-TW">
                <a:solidFill>
                  <a:srgbClr val="0000FF"/>
                </a:solidFill>
              </a:rPr>
              <a:t> is an </a:t>
            </a:r>
            <a:r>
              <a:rPr lang="en-US" altLang="zh-TW" u="sng">
                <a:solidFill>
                  <a:srgbClr val="0000FF"/>
                </a:solidFill>
              </a:rPr>
              <a:t>odd number</a:t>
            </a:r>
          </a:p>
        </p:txBody>
      </p:sp>
      <p:sp>
        <p:nvSpPr>
          <p:cNvPr id="26657" name="Rectangle 35"/>
          <p:cNvSpPr>
            <a:spLocks noChangeArrowheads="1"/>
          </p:cNvSpPr>
          <p:nvPr/>
        </p:nvSpPr>
        <p:spPr bwMode="auto">
          <a:xfrm>
            <a:off x="517525" y="5013325"/>
            <a:ext cx="532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(b) </a:t>
            </a:r>
            <a:r>
              <a:rPr lang="en-US" altLang="zh-TW" i="1"/>
              <a:t>s</a:t>
            </a:r>
            <a:r>
              <a:rPr lang="en-US" altLang="zh-TW"/>
              <a:t>[0] = </a:t>
            </a:r>
            <a:r>
              <a:rPr lang="en-US" altLang="zh-TW" i="1"/>
              <a:t>r</a:t>
            </a:r>
            <a:r>
              <a:rPr lang="en-US" altLang="zh-TW"/>
              <a:t>[0],      </a:t>
            </a:r>
            <a:r>
              <a:rPr lang="en-US" altLang="zh-TW" i="1"/>
              <a:t>s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2</a:t>
            </a:r>
            <a:r>
              <a:rPr lang="en-US" altLang="zh-TW" i="1"/>
              <a:t>r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for 0 &lt;</a:t>
            </a:r>
            <a:r>
              <a:rPr lang="en-US" altLang="zh-TW">
                <a:sym typeface="Symbol" panose="05050102010706020507" pitchFamily="18" charset="2"/>
              </a:rPr>
              <a:t>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en-US" altLang="zh-TW">
                <a:sym typeface="Symbol" panose="05050102010706020507" pitchFamily="18" charset="2"/>
              </a:rPr>
              <a:t></a:t>
            </a:r>
            <a:r>
              <a:rPr lang="en-US" altLang="zh-TW"/>
              <a:t> </a:t>
            </a:r>
            <a:r>
              <a:rPr lang="en-US" altLang="zh-TW" i="1"/>
              <a:t>k</a:t>
            </a:r>
            <a:r>
              <a:rPr lang="en-US" altLang="zh-TW"/>
              <a:t>.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2633663" y="574675"/>
            <a:ext cx="574675" cy="3968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679450" y="1020763"/>
            <a:ext cx="2130425" cy="396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6660" name="文字方塊 2"/>
          <p:cNvSpPr txBox="1">
            <a:spLocks noChangeArrowheads="1"/>
          </p:cNvSpPr>
          <p:nvPr/>
        </p:nvSpPr>
        <p:spPr bwMode="auto">
          <a:xfrm>
            <a:off x="2933094" y="148193"/>
            <a:ext cx="1152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dirty="0"/>
              <a:t>(</a:t>
            </a:r>
            <a:r>
              <a:rPr lang="zh-TW" altLang="en-US" sz="1800" dirty="0"/>
              <a:t>假設一</a:t>
            </a:r>
            <a:r>
              <a:rPr lang="en-US" altLang="zh-TW" sz="1800" dirty="0"/>
              <a:t>)</a:t>
            </a:r>
            <a:endParaRPr lang="zh-TW" altLang="en-US" sz="1800" dirty="0"/>
          </a:p>
        </p:txBody>
      </p:sp>
      <p:sp>
        <p:nvSpPr>
          <p:cNvPr id="26661" name="文字方塊 36"/>
          <p:cNvSpPr txBox="1">
            <a:spLocks noChangeArrowheads="1"/>
          </p:cNvSpPr>
          <p:nvPr/>
        </p:nvSpPr>
        <p:spPr bwMode="auto">
          <a:xfrm>
            <a:off x="1273175" y="1406525"/>
            <a:ext cx="1152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dirty="0"/>
              <a:t>(</a:t>
            </a:r>
            <a:r>
              <a:rPr lang="zh-TW" altLang="en-US" sz="1800" dirty="0"/>
              <a:t>假設二</a:t>
            </a:r>
            <a:r>
              <a:rPr lang="en-US" altLang="zh-TW" sz="1800" dirty="0"/>
              <a:t>)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58C805D-B1AB-4C61-8F67-CD289F42BFB8}" type="slidenum">
              <a:rPr lang="en-US" altLang="zh-TW">
                <a:solidFill>
                  <a:srgbClr val="0000FF"/>
                </a:solidFill>
              </a:rPr>
              <a:pPr/>
              <a:t>46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8313" y="549275"/>
            <a:ext cx="76327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Impulse Response of the FIR Filter: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 dirty="0">
                <a:ea typeface="新細明體" panose="02020500000000000000" pitchFamily="18" charset="-120"/>
              </a:rPr>
              <a:t>           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  (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</a:t>
            </a:r>
            <a:r>
              <a:rPr lang="en-US" altLang="zh-TW" dirty="0">
                <a:ea typeface="新細明體" panose="02020500000000000000" pitchFamily="18" charset="-120"/>
              </a:rPr>
              <a:t> 0 for 0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1)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</a:t>
            </a:r>
            <a:r>
              <a:rPr lang="en-US" altLang="zh-TW" i="1" dirty="0">
                <a:ea typeface="新細明體" panose="02020500000000000000" pitchFamily="18" charset="-120"/>
              </a:rPr>
              <a:t>r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=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+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], 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 = (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dirty="0">
                <a:ea typeface="新細明體" panose="02020500000000000000" pitchFamily="18" charset="-120"/>
              </a:rPr>
              <a:t>1)/2  (</a:t>
            </a:r>
            <a:r>
              <a:rPr lang="en-US" altLang="zh-TW" i="1" dirty="0">
                <a:ea typeface="新細明體" panose="02020500000000000000" pitchFamily="18" charset="-120"/>
              </a:rPr>
              <a:t>r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</a:t>
            </a:r>
            <a:r>
              <a:rPr lang="en-US" altLang="zh-TW" dirty="0">
                <a:ea typeface="新細明體" panose="02020500000000000000" pitchFamily="18" charset="-120"/>
              </a:rPr>
              <a:t> 0 for -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i="1" dirty="0">
                <a:ea typeface="新細明體" panose="02020500000000000000" pitchFamily="18" charset="-120"/>
              </a:rPr>
              <a:t>k</a:t>
            </a:r>
            <a:r>
              <a:rPr lang="en-US" altLang="zh-TW" dirty="0">
                <a:ea typeface="新細明體" panose="02020500000000000000" pitchFamily="18" charset="-120"/>
              </a:rPr>
              <a:t>, see page 45)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Suppose that the filter is </a:t>
            </a:r>
            <a:r>
              <a:rPr lang="en-US" altLang="zh-TW" b="1" dirty="0">
                <a:ea typeface="新細明體" panose="02020500000000000000" pitchFamily="18" charset="-120"/>
              </a:rPr>
              <a:t>even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r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= </a:t>
            </a:r>
            <a:r>
              <a:rPr lang="en-US" altLang="zh-TW" i="1" dirty="0">
                <a:ea typeface="新細明體" panose="02020500000000000000" pitchFamily="18" charset="-120"/>
              </a:rPr>
              <a:t>r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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Set     </a:t>
            </a:r>
            <a:r>
              <a:rPr lang="en-US" altLang="zh-TW" i="1" dirty="0"/>
              <a:t>s</a:t>
            </a:r>
            <a:r>
              <a:rPr lang="en-US" altLang="zh-TW" dirty="0"/>
              <a:t>[0] = </a:t>
            </a:r>
            <a:r>
              <a:rPr lang="en-US" altLang="zh-TW" i="1" dirty="0"/>
              <a:t>r</a:t>
            </a:r>
            <a:r>
              <a:rPr lang="en-US" altLang="zh-TW" dirty="0"/>
              <a:t>[0],   </a:t>
            </a:r>
            <a:r>
              <a:rPr lang="en-US" altLang="zh-TW" i="1" dirty="0"/>
              <a:t>s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= 2</a:t>
            </a:r>
            <a:r>
              <a:rPr lang="en-US" altLang="zh-TW" i="1" dirty="0"/>
              <a:t>r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for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en-US" altLang="zh-TW" dirty="0">
                <a:sym typeface="Symbol" panose="05050102010706020507" pitchFamily="18" charset="2"/>
              </a:rPr>
              <a:t></a:t>
            </a:r>
            <a:r>
              <a:rPr lang="en-US" altLang="zh-TW" dirty="0"/>
              <a:t> 0.</a:t>
            </a:r>
            <a:r>
              <a:rPr lang="en-US" altLang="zh-TW" dirty="0">
                <a:ea typeface="新細明體" panose="02020500000000000000" pitchFamily="18" charset="-120"/>
              </a:rPr>
              <a:t>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Then, the discrete-time Fourier transform of the filter is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                                                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= </a:t>
            </a:r>
            <a:r>
              <a:rPr lang="en-US" altLang="zh-TW" i="1" dirty="0">
                <a:ea typeface="新細明體" panose="02020500000000000000" pitchFamily="18" charset="-120"/>
              </a:rPr>
              <a:t>f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t</a:t>
            </a:r>
            <a:r>
              <a:rPr lang="en-US" altLang="zh-TW" dirty="0">
                <a:ea typeface="新細明體" panose="02020500000000000000" pitchFamily="18" charset="-120"/>
              </a:rPr>
              <a:t> is the </a:t>
            </a:r>
            <a:r>
              <a:rPr lang="en-US" altLang="zh-TW" b="1" dirty="0">
                <a:ea typeface="新細明體" panose="02020500000000000000" pitchFamily="18" charset="-120"/>
              </a:rPr>
              <a:t>normalized frequency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523628"/>
              </p:ext>
            </p:extLst>
          </p:nvPr>
        </p:nvGraphicFramePr>
        <p:xfrm>
          <a:off x="1181484" y="4154487"/>
          <a:ext cx="22479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" name="Equation" r:id="rId3" imgW="2247900" imgH="381000" progId="Equation.DSMT4">
                  <p:embed/>
                </p:oleObj>
              </mc:Choice>
              <mc:Fallback>
                <p:oleObj name="Equation" r:id="rId3" imgW="2247900" imgH="38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484" y="4154487"/>
                        <a:ext cx="22479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592590"/>
              </p:ext>
            </p:extLst>
          </p:nvPr>
        </p:nvGraphicFramePr>
        <p:xfrm>
          <a:off x="1101725" y="5441949"/>
          <a:ext cx="2828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" name="Equation" r:id="rId5" imgW="2832100" imgH="685800" progId="Equation.DSMT4">
                  <p:embed/>
                </p:oleObj>
              </mc:Choice>
              <mc:Fallback>
                <p:oleObj name="Equation" r:id="rId5" imgW="2832100" imgH="685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5441949"/>
                        <a:ext cx="2828925" cy="6826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FF"/>
                        </a:solidFill>
                        <a:prstDash val="dash"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572438"/>
              </p:ext>
            </p:extLst>
          </p:nvPr>
        </p:nvGraphicFramePr>
        <p:xfrm>
          <a:off x="1101725" y="3334544"/>
          <a:ext cx="25273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" name="Equation" r:id="rId7" imgW="2527300" imgH="685800" progId="Equation.DSMT4">
                  <p:embed/>
                </p:oleObj>
              </mc:Choice>
              <mc:Fallback>
                <p:oleObj name="Equation" r:id="rId7" imgW="2527300" imgH="685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334544"/>
                        <a:ext cx="25273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6011863" y="3789363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See page 25</a:t>
            </a:r>
          </a:p>
        </p:txBody>
      </p:sp>
      <p:graphicFrame>
        <p:nvGraphicFramePr>
          <p:cNvPr id="10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99167"/>
              </p:ext>
            </p:extLst>
          </p:nvPr>
        </p:nvGraphicFramePr>
        <p:xfrm>
          <a:off x="4018049" y="4037013"/>
          <a:ext cx="24384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" name="Equation" r:id="rId9" imgW="2438280" imgH="685800" progId="Equation.DSMT4">
                  <p:embed/>
                </p:oleObj>
              </mc:Choice>
              <mc:Fallback>
                <p:oleObj name="Equation" r:id="rId9" imgW="2438280" imgH="685800" progId="Equation.DSMT4">
                  <p:embed/>
                  <p:pic>
                    <p:nvPicPr>
                      <p:cNvPr id="1028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049" y="4037013"/>
                        <a:ext cx="24384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601019"/>
              </p:ext>
            </p:extLst>
          </p:nvPr>
        </p:nvGraphicFramePr>
        <p:xfrm>
          <a:off x="4572000" y="4756763"/>
          <a:ext cx="41656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" name="Equation" r:id="rId11" imgW="4165560" imgH="685800" progId="Equation.DSMT4">
                  <p:embed/>
                </p:oleObj>
              </mc:Choice>
              <mc:Fallback>
                <p:oleObj name="Equation" r:id="rId11" imgW="4165560" imgH="685800" progId="Equation.DSMT4">
                  <p:embed/>
                  <p:pic>
                    <p:nvPicPr>
                      <p:cNvPr id="1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56763"/>
                        <a:ext cx="41656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543063"/>
              </p:ext>
            </p:extLst>
          </p:nvPr>
        </p:nvGraphicFramePr>
        <p:xfrm>
          <a:off x="4572000" y="5445124"/>
          <a:ext cx="4140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" name="Equation" r:id="rId13" imgW="4140000" imgH="685800" progId="Equation.DSMT4">
                  <p:embed/>
                </p:oleObj>
              </mc:Choice>
              <mc:Fallback>
                <p:oleObj name="Equation" r:id="rId13" imgW="4140000" imgH="685800" progId="Equation.DSMT4">
                  <p:embed/>
                  <p:pic>
                    <p:nvPicPr>
                      <p:cNvPr id="1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45124"/>
                        <a:ext cx="41402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CA20F5F0-D47D-42EF-9F9B-7A18AA7B84E1}" type="slidenum">
              <a:rPr lang="en-US" altLang="zh-TW">
                <a:solidFill>
                  <a:srgbClr val="0000FF"/>
                </a:solidFill>
              </a:rPr>
              <a:pPr/>
              <a:t>47</a:t>
            </a:fld>
            <a:endParaRPr lang="en-US" altLang="zh-TW">
              <a:solidFill>
                <a:srgbClr val="0000FF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89263" y="4684713"/>
          <a:ext cx="218916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Equation" r:id="rId3" imgW="2184400" imgH="469900" progId="Equation.DSMT4">
                  <p:embed/>
                </p:oleObj>
              </mc:Choice>
              <mc:Fallback>
                <p:oleObj name="Equation" r:id="rId3" imgW="2184400" imgH="4699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4684713"/>
                        <a:ext cx="218916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124075" y="2020888"/>
          <a:ext cx="29940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5" imgW="2997200" imgH="558800" progId="Equation.DSMT4">
                  <p:embed/>
                </p:oleObj>
              </mc:Choice>
              <mc:Fallback>
                <p:oleObj name="Equation" r:id="rId5" imgW="2997200" imgH="558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020888"/>
                        <a:ext cx="29940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684213" y="1196975"/>
            <a:ext cx="7704137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TW">
                <a:ea typeface="新細明體" panose="02020500000000000000" pitchFamily="18" charset="-120"/>
              </a:rPr>
              <a:t>  (1) least MSE (mean square error) form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             (</a:t>
            </a:r>
            <a:r>
              <a:rPr lang="zh-TW" altLang="en-US"/>
              <a:t>關心 </a:t>
            </a:r>
            <a:r>
              <a:rPr lang="zh-TW" altLang="en-US" b="1">
                <a:solidFill>
                  <a:srgbClr val="0000FF"/>
                </a:solidFill>
              </a:rPr>
              <a:t>平均 </a:t>
            </a:r>
            <a:r>
              <a:rPr lang="zh-TW" altLang="en-US">
                <a:solidFill>
                  <a:srgbClr val="0000FF"/>
                </a:solidFill>
              </a:rPr>
              <a:t>誤差</a:t>
            </a:r>
            <a:r>
              <a:rPr lang="en-US" altLang="zh-TW"/>
              <a:t>)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</a:p>
          <a:p>
            <a:pPr>
              <a:spcBef>
                <a:spcPct val="60000"/>
              </a:spcBef>
            </a:pPr>
            <a:r>
              <a:rPr lang="en-US" altLang="zh-TW"/>
              <a:t>       MSE =                                                    ,     </a:t>
            </a:r>
            <a:r>
              <a:rPr lang="en-US" altLang="zh-TW" i="1"/>
              <a:t>f</a:t>
            </a:r>
            <a:r>
              <a:rPr lang="en-US" altLang="zh-TW" i="1" baseline="-25000"/>
              <a:t>s</a:t>
            </a:r>
            <a:r>
              <a:rPr lang="en-US" altLang="zh-TW"/>
              <a:t>: sampling frequency</a:t>
            </a:r>
          </a:p>
          <a:p>
            <a:pPr>
              <a:spcBef>
                <a:spcPct val="70000"/>
              </a:spcBef>
            </a:pPr>
            <a:r>
              <a:rPr lang="en-US" altLang="zh-TW"/>
              <a:t>        </a:t>
            </a:r>
            <a:r>
              <a:rPr lang="en-US" altLang="zh-TW" i="1"/>
              <a:t>H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):  the spectrum of the filter we obtain             </a:t>
            </a:r>
            <a:br>
              <a:rPr lang="en-US" altLang="zh-TW"/>
            </a:br>
            <a:r>
              <a:rPr lang="en-US" altLang="zh-TW"/>
              <a:t>        </a:t>
            </a:r>
            <a:r>
              <a:rPr lang="en-US" altLang="zh-TW" i="1"/>
              <a:t>H</a:t>
            </a:r>
            <a:r>
              <a:rPr lang="en-US" altLang="zh-TW" i="1" baseline="-25000"/>
              <a:t>d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):  the spectrum of the desired filter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     </a:t>
            </a:r>
            <a:endParaRPr lang="en-US" altLang="zh-TW"/>
          </a:p>
          <a:p>
            <a:pPr>
              <a:spcBef>
                <a:spcPct val="25000"/>
              </a:spcBef>
            </a:pPr>
            <a:r>
              <a:rPr lang="en-US" altLang="zh-TW">
                <a:ea typeface="新細明體" panose="02020500000000000000" pitchFamily="18" charset="-120"/>
              </a:rPr>
              <a:t>  (2) mini-max (minimize the maximal error) form                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                         (</a:t>
            </a:r>
            <a:r>
              <a:rPr lang="zh-TW" altLang="en-US"/>
              <a:t>關心 </a:t>
            </a:r>
            <a:r>
              <a:rPr lang="zh-TW" altLang="en-US" b="1">
                <a:solidFill>
                  <a:srgbClr val="0000FF"/>
                </a:solidFill>
              </a:rPr>
              <a:t>最大 </a:t>
            </a:r>
            <a:r>
              <a:rPr lang="zh-TW" altLang="en-US">
                <a:solidFill>
                  <a:srgbClr val="0000FF"/>
                </a:solidFill>
              </a:rPr>
              <a:t>誤差</a:t>
            </a:r>
            <a:r>
              <a:rPr lang="en-US" altLang="zh-TW"/>
              <a:t>)</a:t>
            </a:r>
            <a:r>
              <a:rPr lang="en-US" altLang="zh-TW">
                <a:ea typeface="新細明體" panose="02020500000000000000" pitchFamily="18" charset="-120"/>
              </a:rPr>
              <a:t>        </a:t>
            </a:r>
          </a:p>
          <a:p>
            <a:pPr>
              <a:spcBef>
                <a:spcPct val="25000"/>
              </a:spcBef>
            </a:pP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       </a:t>
            </a:r>
            <a:r>
              <a:rPr lang="en-US" altLang="zh-TW"/>
              <a:t>maximal error:</a:t>
            </a: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116013" y="5189538"/>
            <a:ext cx="399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The transition band is always ignored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468313" y="404813"/>
            <a:ext cx="78486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buFont typeface="Wingdings 2" panose="05020102010507070707" pitchFamily="18" charset="2"/>
              <a:buChar char=""/>
            </a:pPr>
            <a:r>
              <a:rPr lang="en-US" altLang="zh-TW" sz="2400">
                <a:solidFill>
                  <a:srgbClr val="0000FF"/>
                </a:solidFill>
              </a:rPr>
              <a:t> </a:t>
            </a:r>
            <a:r>
              <a:rPr lang="en-US" altLang="zh-TW" sz="2400" b="1">
                <a:solidFill>
                  <a:srgbClr val="0000FF"/>
                </a:solidFill>
              </a:rPr>
              <a:t>2-C  Least MSE Form and Minimax Form FIR Filters</a:t>
            </a:r>
            <a:endParaRPr lang="en-US" altLang="zh-TW" sz="2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667D0486-A550-47BB-98AA-7241D78E8CB6}" type="slidenum">
              <a:rPr lang="en-US" altLang="zh-TW">
                <a:solidFill>
                  <a:srgbClr val="0000FF"/>
                </a:solidFill>
              </a:rPr>
              <a:pPr/>
              <a:t>48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23850" y="404813"/>
            <a:ext cx="79216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新細明體" panose="02020500000000000000" pitchFamily="18" charset="-120"/>
              </a:rPr>
              <a:t>Example:                desired output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 i="1" baseline="-25000">
                <a:ea typeface="新細明體" panose="02020500000000000000" pitchFamily="18" charset="-120"/>
              </a:rPr>
              <a:t>d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en-US" altLang="zh-TW" i="1">
                <a:ea typeface="新細明體" panose="02020500000000000000" pitchFamily="18" charset="-120"/>
              </a:rPr>
              <a:t>F</a:t>
            </a:r>
            <a:r>
              <a:rPr lang="en-US" altLang="zh-TW">
                <a:ea typeface="新細明體" panose="02020500000000000000" pitchFamily="18" charset="-120"/>
              </a:rPr>
              <a:t>)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     </a:t>
            </a:r>
          </a:p>
          <a:p>
            <a:pPr eaLnBrk="1" hangingPunct="1">
              <a:spcBef>
                <a:spcPct val="50000"/>
              </a:spcBef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           (A)  larger MSE,  but smaller maximal error    </a:t>
            </a:r>
          </a:p>
          <a:p>
            <a:pPr eaLnBrk="1" hangingPunct="1">
              <a:spcBef>
                <a:spcPct val="50000"/>
              </a:spcBef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</a:t>
            </a:r>
          </a:p>
          <a:p>
            <a:pPr eaLnBrk="1" hangingPunct="1">
              <a:spcBef>
                <a:spcPct val="50000"/>
              </a:spcBef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       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(B)  smaller MSE,  but larger maximal error    </a:t>
            </a:r>
          </a:p>
          <a:p>
            <a:pPr eaLnBrk="1" hangingPunct="1">
              <a:spcBef>
                <a:spcPct val="50000"/>
              </a:spcBef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新細明體" panose="02020500000000000000" pitchFamily="18" charset="-120"/>
              </a:rPr>
              <a:t> 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60350"/>
            <a:ext cx="287972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133600"/>
            <a:ext cx="67437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292600"/>
            <a:ext cx="67437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文字方塊 6"/>
          <p:cNvSpPr txBox="1">
            <a:spLocks noChangeArrowheads="1"/>
          </p:cNvSpPr>
          <p:nvPr/>
        </p:nvSpPr>
        <p:spPr bwMode="auto">
          <a:xfrm>
            <a:off x="7380288" y="140335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i="1"/>
              <a:t>F</a:t>
            </a:r>
            <a:endParaRPr lang="zh-TW" altLang="en-US" sz="18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C5B7E217-FD31-486B-AF20-92671A3A8C3F}" type="slidenum">
              <a:rPr lang="en-US" altLang="zh-TW">
                <a:solidFill>
                  <a:srgbClr val="0000FF"/>
                </a:solidFill>
              </a:rPr>
              <a:pPr/>
              <a:t>49</a:t>
            </a:fld>
            <a:endParaRPr lang="en-US" altLang="zh-TW">
              <a:solidFill>
                <a:srgbClr val="0000FF"/>
              </a:solidFill>
            </a:endParaRPr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468313" y="404813"/>
            <a:ext cx="76327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"/>
            </a:pPr>
            <a:r>
              <a:rPr lang="en-US" altLang="zh-TW" sz="2400" b="1">
                <a:solidFill>
                  <a:srgbClr val="3333FF"/>
                </a:solidFill>
                <a:ea typeface="新細明體" panose="02020500000000000000" pitchFamily="18" charset="-120"/>
              </a:rPr>
              <a:t> 2-D  Review:  FIR Filter Design in the MSE Sense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611188" y="2060575"/>
          <a:ext cx="59055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1" name="Equation" r:id="rId3" imgW="6477000" imgH="558800" progId="Equation.DSMT4">
                  <p:embed/>
                </p:oleObj>
              </mc:Choice>
              <mc:Fallback>
                <p:oleObj name="Equation" r:id="rId3" imgW="6477000" imgH="558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060575"/>
                        <a:ext cx="59055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1116013" y="2708275"/>
          <a:ext cx="37433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2" name="Equation" r:id="rId5" imgW="4191000" imgH="685800" progId="Equation.DSMT4">
                  <p:embed/>
                </p:oleObj>
              </mc:Choice>
              <mc:Fallback>
                <p:oleObj name="Equation" r:id="rId5" imgW="419100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08275"/>
                        <a:ext cx="37433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021787"/>
              </p:ext>
            </p:extLst>
          </p:nvPr>
        </p:nvGraphicFramePr>
        <p:xfrm>
          <a:off x="1077913" y="3429000"/>
          <a:ext cx="65547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3" name="Equation" r:id="rId7" imgW="7302240" imgH="711000" progId="Equation.DSMT4">
                  <p:embed/>
                </p:oleObj>
              </mc:Choice>
              <mc:Fallback>
                <p:oleObj name="Equation" r:id="rId7" imgW="7302240" imgH="71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3429000"/>
                        <a:ext cx="65547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787751"/>
              </p:ext>
            </p:extLst>
          </p:nvPr>
        </p:nvGraphicFramePr>
        <p:xfrm>
          <a:off x="1137716" y="1106662"/>
          <a:ext cx="2828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4" name="Equation" r:id="rId9" imgW="2832100" imgH="685800" progId="Equation.DSMT4">
                  <p:embed/>
                </p:oleObj>
              </mc:Choice>
              <mc:Fallback>
                <p:oleObj name="Equation" r:id="rId9" imgW="2832100" imgH="685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716" y="1106662"/>
                        <a:ext cx="28289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6"/>
          <p:cNvSpPr txBox="1">
            <a:spLocks noChangeArrowheads="1"/>
          </p:cNvSpPr>
          <p:nvPr/>
        </p:nvSpPr>
        <p:spPr bwMode="auto">
          <a:xfrm>
            <a:off x="6732588" y="2276475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>
                <a:solidFill>
                  <a:srgbClr val="FF0000"/>
                </a:solidFill>
              </a:rPr>
              <a:t>F</a:t>
            </a:r>
            <a:r>
              <a:rPr lang="en-US" altLang="zh-TW">
                <a:solidFill>
                  <a:srgbClr val="FF0000"/>
                </a:solidFill>
              </a:rPr>
              <a:t> = </a:t>
            </a:r>
            <a:r>
              <a:rPr lang="en-US" altLang="zh-TW" i="1">
                <a:solidFill>
                  <a:srgbClr val="FF0000"/>
                </a:solidFill>
              </a:rPr>
              <a:t>f</a:t>
            </a:r>
            <a:r>
              <a:rPr lang="en-US" altLang="zh-TW">
                <a:solidFill>
                  <a:srgbClr val="FF0000"/>
                </a:solidFill>
              </a:rPr>
              <a:t> / </a:t>
            </a:r>
            <a:r>
              <a:rPr lang="en-US" altLang="zh-TW" i="1">
                <a:solidFill>
                  <a:srgbClr val="FF0000"/>
                </a:solidFill>
              </a:rPr>
              <a:t>f</a:t>
            </a:r>
            <a:r>
              <a:rPr lang="en-US" altLang="zh-TW" i="1" baseline="-25000">
                <a:solidFill>
                  <a:srgbClr val="FF0000"/>
                </a:solidFill>
              </a:rPr>
              <a:t>s</a:t>
            </a:r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600409"/>
              </p:ext>
            </p:extLst>
          </p:nvPr>
        </p:nvGraphicFramePr>
        <p:xfrm>
          <a:off x="489743" y="5562424"/>
          <a:ext cx="77311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5" name="Equation" r:id="rId11" imgW="8483400" imgH="685800" progId="Equation.DSMT4">
                  <p:embed/>
                </p:oleObj>
              </mc:Choice>
              <mc:Fallback>
                <p:oleObj name="Equation" r:id="rId11" imgW="8483400" imgH="685800" progId="Equation.DSMT4">
                  <p:embed/>
                  <p:pic>
                    <p:nvPicPr>
                      <p:cNvPr id="410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" y="5562424"/>
                        <a:ext cx="7731125" cy="6334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FF"/>
                        </a:solidFill>
                        <a:prstDash val="dash"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id="{0C6D60A0-3F06-4301-A2B9-9EE373D533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536456"/>
              </p:ext>
            </p:extLst>
          </p:nvPr>
        </p:nvGraphicFramePr>
        <p:xfrm>
          <a:off x="468313" y="4175744"/>
          <a:ext cx="55657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6" name="Equation" r:id="rId13" imgW="6108480" imgH="711000" progId="Equation.DSMT4">
                  <p:embed/>
                </p:oleObj>
              </mc:Choice>
              <mc:Fallback>
                <p:oleObj name="Equation" r:id="rId13" imgW="6108480" imgH="711000" progId="Equation.DSMT4">
                  <p:embed/>
                  <p:pic>
                    <p:nvPicPr>
                      <p:cNvPr id="1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175744"/>
                        <a:ext cx="55657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prstDash val="dash"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>
            <a:extLst>
              <a:ext uri="{FF2B5EF4-FFF2-40B4-BE49-F238E27FC236}">
                <a16:creationId xmlns:a16="http://schemas.microsoft.com/office/drawing/2014/main" id="{77921CEB-9F9B-4498-9DB8-230A41CFBB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387723"/>
              </p:ext>
            </p:extLst>
          </p:nvPr>
        </p:nvGraphicFramePr>
        <p:xfrm>
          <a:off x="1259632" y="4849795"/>
          <a:ext cx="51292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7" name="Equation" r:id="rId15" imgW="5715000" imgH="711000" progId="Equation.DSMT4">
                  <p:embed/>
                </p:oleObj>
              </mc:Choice>
              <mc:Fallback>
                <p:oleObj name="Equation" r:id="rId15" imgW="5715000" imgH="711000" progId="Equation.DSMT4">
                  <p:embed/>
                  <p:pic>
                    <p:nvPicPr>
                      <p:cNvPr id="410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849795"/>
                        <a:ext cx="51292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7254</TotalTime>
  <Words>3894</Words>
  <Application>Microsoft Office PowerPoint</Application>
  <PresentationFormat>如螢幕大小 (4:3)</PresentationFormat>
  <Paragraphs>453</Paragraphs>
  <Slides>40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9" baseType="lpstr">
      <vt:lpstr>新細明體</vt:lpstr>
      <vt:lpstr>標楷體</vt:lpstr>
      <vt:lpstr>Arial</vt:lpstr>
      <vt:lpstr>Symbol</vt:lpstr>
      <vt:lpstr>Times New Roman</vt:lpstr>
      <vt:lpstr>Wingdings</vt:lpstr>
      <vt:lpstr>Wingdings 2</vt:lpstr>
      <vt:lpstr>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Digital Signal Processing 高等數位訊號處理</dc:title>
  <dc:creator>DJJ</dc:creator>
  <cp:lastModifiedBy>user</cp:lastModifiedBy>
  <cp:revision>409</cp:revision>
  <cp:lastPrinted>2024-02-18T23:06:30Z</cp:lastPrinted>
  <dcterms:created xsi:type="dcterms:W3CDTF">2010-02-24T05:03:40Z</dcterms:created>
  <dcterms:modified xsi:type="dcterms:W3CDTF">2024-02-18T23:10:48Z</dcterms:modified>
</cp:coreProperties>
</file>