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81" saveSubsetFonts="1">
  <p:sldMasterIdLst>
    <p:sldMasterId id="2147483648" r:id="rId1"/>
  </p:sldMasterIdLst>
  <p:notesMasterIdLst>
    <p:notesMasterId r:id="rId27"/>
  </p:notesMasterIdLst>
  <p:sldIdLst>
    <p:sldId id="322" r:id="rId2"/>
    <p:sldId id="323" r:id="rId3"/>
    <p:sldId id="324" r:id="rId4"/>
    <p:sldId id="285" r:id="rId5"/>
    <p:sldId id="286" r:id="rId6"/>
    <p:sldId id="320" r:id="rId7"/>
    <p:sldId id="321" r:id="rId8"/>
    <p:sldId id="329" r:id="rId9"/>
    <p:sldId id="277" r:id="rId10"/>
    <p:sldId id="319" r:id="rId11"/>
    <p:sldId id="289" r:id="rId12"/>
    <p:sldId id="290" r:id="rId13"/>
    <p:sldId id="328" r:id="rId14"/>
    <p:sldId id="314" r:id="rId15"/>
    <p:sldId id="315" r:id="rId16"/>
    <p:sldId id="316" r:id="rId17"/>
    <p:sldId id="317" r:id="rId18"/>
    <p:sldId id="318" r:id="rId19"/>
    <p:sldId id="325" r:id="rId20"/>
    <p:sldId id="326" r:id="rId21"/>
    <p:sldId id="327" r:id="rId22"/>
    <p:sldId id="265" r:id="rId23"/>
    <p:sldId id="260" r:id="rId24"/>
    <p:sldId id="259" r:id="rId25"/>
    <p:sldId id="263" r:id="rId2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0000"/>
    <a:srgbClr val="33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>
      <p:cViewPr varScale="1">
        <p:scale>
          <a:sx n="67" d="100"/>
          <a:sy n="67" d="100"/>
        </p:scale>
        <p:origin x="109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29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D5838BB7-1A5C-4DD2-82E5-A4649674972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0264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FBEF0A-1DBB-48DD-963F-097FA95D6696}" type="slidenum">
              <a:rPr lang="zh-TW" altLang="en-US" smtClean="0"/>
              <a:t>102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924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D33385-8A84-4024-B4C9-B0C01B41F6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694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98870-6713-42DA-B853-FCA794796AE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336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B54159-82DE-4E73-90E8-B1B908298CD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316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840DDC-3685-4094-BAC4-F56280CEEBC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550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60BF2-C845-4C04-8C9B-BD90AABA24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707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4B57C-C08F-49CA-9117-C98E1C2324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971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B65DC-1B5A-4D14-B15E-325A308E0B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752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92BC8-6FB5-4DAE-BFF4-7719B8D1529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276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D813A-79F9-4B7F-8427-7842A6CFCD6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508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DD194-D98C-4829-B46F-67C5475DBDD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506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ADF0B-2A39-4D8B-971F-5B61DB98041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868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260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3333FF"/>
                </a:solidFill>
                <a:ea typeface="新細明體" panose="02020500000000000000" pitchFamily="18" charset="-120"/>
              </a:defRPr>
            </a:lvl1pPr>
          </a:lstStyle>
          <a:p>
            <a:fld id="{4C69F948-D669-4B4F-99B7-9A00D0B1915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4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5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5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66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7.emf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45F9E0FD-9B26-441D-B3C4-74F069FD1618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81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323850" y="1412875"/>
            <a:ext cx="8569325" cy="477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541338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tabLst>
                <a:tab pos="541338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tabLst>
                <a:tab pos="541338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tabLst>
                <a:tab pos="541338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tabLst>
                <a:tab pos="541338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 Suppose that we want: 	</a:t>
            </a:r>
          </a:p>
          <a:p>
            <a:pPr eaLnBrk="1" hangingPunct="1">
              <a:spcBef>
                <a:spcPct val="15000"/>
              </a:spcBef>
              <a:buFont typeface="Symbol" panose="05050102010706020507" pitchFamily="18" charset="2"/>
              <a:buNone/>
            </a:pPr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     		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passband ripple    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</a:t>
            </a:r>
            <a:r>
              <a:rPr lang="en-US" altLang="zh-TW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1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,   </a:t>
            </a:r>
          </a:p>
          <a:p>
            <a:pPr eaLnBrk="1" hangingPunct="1">
              <a:spcBef>
                <a:spcPct val="15000"/>
              </a:spcBef>
              <a:buFont typeface="Symbol" panose="05050102010706020507" pitchFamily="18" charset="2"/>
              <a:buNone/>
            </a:pPr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		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stopband ripple </a:t>
            </a:r>
            <a:r>
              <a:rPr lang="en-US" altLang="zh-TW" dirty="0">
                <a:sym typeface="Symbol" panose="05050102010706020507" pitchFamily="18" charset="2"/>
              </a:rPr>
              <a:t>   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</a:t>
            </a:r>
            <a:r>
              <a:rPr lang="en-US" altLang="zh-TW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2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,        </a:t>
            </a:r>
          </a:p>
          <a:p>
            <a:pPr eaLnBrk="1" hangingPunct="1">
              <a:spcBef>
                <a:spcPct val="15000"/>
              </a:spcBef>
              <a:buFont typeface="Symbol" panose="05050102010706020507" pitchFamily="18" charset="2"/>
              <a:buNone/>
            </a:pP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		</a:t>
            </a:r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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width of transition band </a:t>
            </a:r>
            <a:r>
              <a:rPr lang="en-US" altLang="zh-TW" dirty="0">
                <a:sym typeface="Symbol" panose="05050102010706020507" pitchFamily="18" charset="2"/>
              </a:rPr>
              <a:t> 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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          (expressed by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normalized frequency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) </a:t>
            </a:r>
          </a:p>
          <a:p>
            <a:pPr eaLnBrk="1" hangingPunct="1">
              <a:spcBef>
                <a:spcPct val="15000"/>
              </a:spcBef>
              <a:buFont typeface="Symbol" panose="05050102010706020507" pitchFamily="18" charset="2"/>
              <a:buNone/>
            </a:pP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</a:t>
            </a:r>
            <a:b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</a:b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       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= 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1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 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2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)/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s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= 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1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 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2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)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T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 (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i="1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s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: sampling frequency, 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T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: sampling interval)</a:t>
            </a:r>
          </a:p>
          <a:p>
            <a:pPr eaLnBrk="1" hangingPunct="1">
              <a:spcBef>
                <a:spcPct val="15000"/>
              </a:spcBef>
              <a:buFont typeface="Symbol" panose="05050102010706020507" pitchFamily="18" charset="2"/>
              <a:buNone/>
            </a:pP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      </a:t>
            </a:r>
            <a:b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</a:b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Then, the estimated length 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N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of the digital filter is:   </a:t>
            </a:r>
          </a:p>
          <a:p>
            <a:pPr eaLnBrk="1" hangingPunct="1">
              <a:spcBef>
                <a:spcPct val="15000"/>
              </a:spcBef>
              <a:buFont typeface="Symbol" panose="05050102010706020507" pitchFamily="18" charset="2"/>
              <a:buNone/>
            </a:pPr>
            <a:endParaRPr lang="en-US" altLang="zh-TW" dirty="0">
              <a:ea typeface="新細明體" panose="02020500000000000000" pitchFamily="18" charset="-120"/>
              <a:sym typeface="Symbol" panose="05050102010706020507" pitchFamily="18" charset="2"/>
            </a:endParaRPr>
          </a:p>
          <a:p>
            <a:pPr eaLnBrk="1" hangingPunct="1">
              <a:spcBef>
                <a:spcPct val="15000"/>
              </a:spcBef>
              <a:buFont typeface="Symbol" panose="05050102010706020507" pitchFamily="18" charset="2"/>
              <a:buNone/>
            </a:pP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          </a:t>
            </a:r>
            <a:b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</a:b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  .                        </a:t>
            </a:r>
          </a:p>
          <a:p>
            <a:pPr eaLnBrk="1" hangingPunct="1">
              <a:spcBef>
                <a:spcPct val="15000"/>
              </a:spcBef>
              <a:buFont typeface="Symbol" panose="05050102010706020507" pitchFamily="18" charset="2"/>
              <a:buChar char="·"/>
            </a:pP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When there are two transition bands,   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 = min(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1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, </a:t>
            </a:r>
            <a:r>
              <a:rPr lang="en-US" altLang="zh-TW" i="1" dirty="0">
                <a:ea typeface="新細明體" panose="02020500000000000000" pitchFamily="18" charset="-120"/>
                <a:sym typeface="Symbol" panose="05050102010706020507" pitchFamily="18" charset="2"/>
              </a:rPr>
              <a:t>F</a:t>
            </a:r>
            <a:r>
              <a:rPr lang="en-US" altLang="zh-TW" baseline="-25000" dirty="0">
                <a:ea typeface="新細明體" panose="02020500000000000000" pitchFamily="18" charset="-120"/>
                <a:sym typeface="Symbol" panose="05050102010706020507" pitchFamily="18" charset="2"/>
              </a:rPr>
              <a:t>2</a:t>
            </a:r>
            <a:r>
              <a:rPr lang="en-US" altLang="zh-TW" dirty="0">
                <a:ea typeface="新細明體" panose="02020500000000000000" pitchFamily="18" charset="-120"/>
                <a:sym typeface="Symbol" panose="05050102010706020507" pitchFamily="18" charset="2"/>
              </a:rPr>
              <a:t>)  </a:t>
            </a:r>
          </a:p>
          <a:p>
            <a:pPr eaLnBrk="1" hangingPunct="1">
              <a:spcBef>
                <a:spcPct val="15000"/>
              </a:spcBef>
              <a:buFont typeface="Symbol" panose="05050102010706020507" pitchFamily="18" charset="2"/>
              <a:buChar char="·"/>
            </a:pPr>
            <a:r>
              <a:rPr lang="zh-TW" altLang="en-US" dirty="0"/>
              <a:t>犧牲 </a:t>
            </a:r>
            <a:r>
              <a:rPr lang="en-US" altLang="zh-TW" dirty="0"/>
              <a:t>transition band </a:t>
            </a:r>
            <a:r>
              <a:rPr lang="zh-TW" altLang="en-US" dirty="0"/>
              <a:t>的 </a:t>
            </a:r>
            <a:r>
              <a:rPr lang="en-US" altLang="zh-TW" dirty="0"/>
              <a:t>frequency response,</a:t>
            </a:r>
            <a:r>
              <a:rPr lang="zh-TW" altLang="en-US" dirty="0"/>
              <a:t> </a:t>
            </a:r>
            <a:r>
              <a:rPr lang="zh-TW" altLang="en-US" dirty="0">
                <a:solidFill>
                  <a:srgbClr val="3333FF"/>
                </a:solidFill>
              </a:rPr>
              <a:t>換取較高的 </a:t>
            </a:r>
            <a:r>
              <a:rPr lang="en-US" altLang="zh-TW" dirty="0">
                <a:solidFill>
                  <a:srgbClr val="3333FF"/>
                </a:solidFill>
              </a:rPr>
              <a:t>passband and stopband accuracies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   </a:t>
            </a:r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3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3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2195513" y="4292600"/>
          <a:ext cx="25114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3" imgW="2514600" imgH="736560" progId="Equation.DSMT4">
                  <p:embed/>
                </p:oleObj>
              </mc:Choice>
              <mc:Fallback>
                <p:oleObj name="Equation" r:id="rId3" imgW="2514600" imgH="736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292600"/>
                        <a:ext cx="2511425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12"/>
          <p:cNvSpPr>
            <a:spLocks noChangeArrowheads="1"/>
          </p:cNvSpPr>
          <p:nvPr/>
        </p:nvSpPr>
        <p:spPr bwMode="auto">
          <a:xfrm>
            <a:off x="323850" y="355600"/>
            <a:ext cx="7848600" cy="8318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 b="1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 b="1">
                <a:solidFill>
                  <a:srgbClr val="3333FF"/>
                </a:solidFill>
              </a:rPr>
              <a:t> 2-H  </a:t>
            </a:r>
            <a:r>
              <a:rPr lang="en-US" altLang="zh-TW" sz="2400" b="1">
                <a:solidFill>
                  <a:srgbClr val="3333FF"/>
                </a:solidFill>
                <a:sym typeface="Symbol" panose="05050102010706020507" pitchFamily="18" charset="2"/>
              </a:rPr>
              <a:t>Relations among </a:t>
            </a:r>
            <a:r>
              <a:rPr lang="en-US" altLang="zh-TW" sz="2400" b="1" u="sng">
                <a:solidFill>
                  <a:srgbClr val="FF0000"/>
                </a:solidFill>
                <a:sym typeface="Symbol" panose="05050102010706020507" pitchFamily="18" charset="2"/>
              </a:rPr>
              <a:t>Filter Length </a:t>
            </a:r>
            <a:r>
              <a:rPr lang="en-US" altLang="zh-TW" sz="2400" b="1" i="1" u="sng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zh-TW" sz="2400" b="1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US" altLang="zh-TW" sz="2400" b="1" u="sng">
                <a:solidFill>
                  <a:srgbClr val="663300"/>
                </a:solidFill>
                <a:sym typeface="Symbol" panose="05050102010706020507" pitchFamily="18" charset="2"/>
              </a:rPr>
              <a:t>Transition Band</a:t>
            </a:r>
            <a:r>
              <a:rPr lang="en-US" altLang="zh-TW" sz="2400" b="1">
                <a:solidFill>
                  <a:srgbClr val="663300"/>
                </a:solidFill>
                <a:sym typeface="Symbol" panose="05050102010706020507" pitchFamily="18" charset="2"/>
              </a:rPr>
              <a:t>,</a:t>
            </a:r>
            <a:r>
              <a:rPr lang="en-US" altLang="zh-TW" sz="2400" b="1">
                <a:solidFill>
                  <a:srgbClr val="3333FF"/>
                </a:solidFill>
                <a:sym typeface="Symbol" panose="05050102010706020507" pitchFamily="18" charset="2"/>
              </a:rPr>
              <a:t> </a:t>
            </a:r>
            <a:br>
              <a:rPr lang="en-US" altLang="zh-TW" sz="2400" b="1">
                <a:solidFill>
                  <a:srgbClr val="3333FF"/>
                </a:solidFill>
                <a:sym typeface="Symbol" panose="05050102010706020507" pitchFamily="18" charset="2"/>
              </a:rPr>
            </a:br>
            <a:r>
              <a:rPr lang="en-US" altLang="zh-TW" sz="2400" b="1">
                <a:solidFill>
                  <a:srgbClr val="3333FF"/>
                </a:solidFill>
                <a:sym typeface="Symbol" panose="05050102010706020507" pitchFamily="18" charset="2"/>
              </a:rPr>
              <a:t>    and Accuracy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9335F8DD-02DE-4956-B7F9-E5764128C8E5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90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7175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1225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  <a:sym typeface="Symbol" panose="05050102010706020507" pitchFamily="18" charset="2"/>
              </a:rPr>
              <a:t> </a:t>
            </a:r>
            <a:r>
              <a:rPr lang="en-US" altLang="zh-TW">
                <a:solidFill>
                  <a:srgbClr val="3333FF"/>
                </a:solidFill>
              </a:rPr>
              <a:t>Type 1:</a:t>
            </a:r>
          </a:p>
        </p:txBody>
      </p:sp>
      <p:sp>
        <p:nvSpPr>
          <p:cNvPr id="7176" name="Text Box 3"/>
          <p:cNvSpPr txBox="1">
            <a:spLocks noChangeArrowheads="1"/>
          </p:cNvSpPr>
          <p:nvPr/>
        </p:nvSpPr>
        <p:spPr bwMode="auto">
          <a:xfrm>
            <a:off x="250825" y="1628775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  <a:sym typeface="Symbol" panose="05050102010706020507" pitchFamily="18" charset="2"/>
              </a:rPr>
              <a:t> </a:t>
            </a:r>
            <a:r>
              <a:rPr lang="en-US" altLang="zh-TW">
                <a:solidFill>
                  <a:srgbClr val="3333FF"/>
                </a:solidFill>
              </a:rPr>
              <a:t>Type 2: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619250" y="333375"/>
          <a:ext cx="28289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0" name="Equation" r:id="rId3" imgW="2831760" imgH="685800" progId="Equation.DSMT4">
                  <p:embed/>
                </p:oleObj>
              </mc:Choice>
              <mc:Fallback>
                <p:oleObj name="Equation" r:id="rId3" imgW="283176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33375"/>
                        <a:ext cx="2828925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1547813" y="981075"/>
            <a:ext cx="6696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i="1"/>
              <a:t> </a:t>
            </a:r>
            <a:r>
              <a:rPr lang="en-US" altLang="zh-TW" i="1" u="sng"/>
              <a:t>h</a:t>
            </a:r>
            <a:r>
              <a:rPr lang="en-US" altLang="zh-TW" u="sng"/>
              <a:t>[</a:t>
            </a:r>
            <a:r>
              <a:rPr lang="en-US" altLang="zh-TW" i="1" u="sng"/>
              <a:t>n</a:t>
            </a:r>
            <a:r>
              <a:rPr lang="en-US" altLang="zh-TW" u="sng"/>
              <a:t>] = </a:t>
            </a:r>
            <a:r>
              <a:rPr lang="en-US" altLang="zh-TW" i="1" u="sng"/>
              <a:t>h</a:t>
            </a:r>
            <a:r>
              <a:rPr lang="en-US" altLang="zh-TW" u="sng"/>
              <a:t>[</a:t>
            </a:r>
            <a:r>
              <a:rPr lang="en-US" altLang="zh-TW" i="1" u="sng"/>
              <a:t>N</a:t>
            </a:r>
            <a:r>
              <a:rPr lang="en-US" altLang="zh-TW" u="sng"/>
              <a:t>−1− </a:t>
            </a:r>
            <a:r>
              <a:rPr lang="en-US" altLang="zh-TW" i="1" u="sng"/>
              <a:t>n</a:t>
            </a:r>
            <a:r>
              <a:rPr lang="en-US" altLang="zh-TW" u="sng"/>
              <a:t>]</a:t>
            </a:r>
            <a:r>
              <a:rPr lang="en-US" altLang="zh-TW">
                <a:solidFill>
                  <a:srgbClr val="FF0000"/>
                </a:solidFill>
              </a:rPr>
              <a:t>  </a:t>
            </a:r>
            <a:r>
              <a:rPr lang="en-US" altLang="zh-TW"/>
              <a:t>(even symmetric)    and    </a:t>
            </a:r>
            <a:r>
              <a:rPr lang="en-US" altLang="zh-TW" i="1" u="sng"/>
              <a:t>N</a:t>
            </a:r>
            <a:r>
              <a:rPr lang="en-US" altLang="zh-TW" u="sng"/>
              <a:t> is odd.</a:t>
            </a:r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1692275" y="1484313"/>
          <a:ext cx="37163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1" name="Equation" r:id="rId5" imgW="3720960" imgH="711000" progId="Equation.DSMT4">
                  <p:embed/>
                </p:oleObj>
              </mc:Choice>
              <mc:Fallback>
                <p:oleObj name="Equation" r:id="rId5" imgW="372096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484313"/>
                        <a:ext cx="3716338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7"/>
          <p:cNvSpPr>
            <a:spLocks noChangeArrowheads="1"/>
          </p:cNvSpPr>
          <p:nvPr/>
        </p:nvSpPr>
        <p:spPr bwMode="auto">
          <a:xfrm>
            <a:off x="1476375" y="2205038"/>
            <a:ext cx="6696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 </a:t>
            </a:r>
            <a:r>
              <a:rPr lang="en-US" altLang="zh-TW" i="1" u="sng"/>
              <a:t>h</a:t>
            </a:r>
            <a:r>
              <a:rPr lang="en-US" altLang="zh-TW" u="sng"/>
              <a:t>[</a:t>
            </a:r>
            <a:r>
              <a:rPr lang="en-US" altLang="zh-TW" i="1" u="sng"/>
              <a:t>n</a:t>
            </a:r>
            <a:r>
              <a:rPr lang="en-US" altLang="zh-TW" u="sng"/>
              <a:t>] = </a:t>
            </a:r>
            <a:r>
              <a:rPr lang="en-US" altLang="zh-TW" i="1" u="sng"/>
              <a:t>h</a:t>
            </a:r>
            <a:r>
              <a:rPr lang="en-US" altLang="zh-TW" u="sng"/>
              <a:t>[</a:t>
            </a:r>
            <a:r>
              <a:rPr lang="en-US" altLang="zh-TW" i="1" u="sng"/>
              <a:t>N</a:t>
            </a:r>
            <a:r>
              <a:rPr lang="en-US" altLang="zh-TW" u="sng"/>
              <a:t>−1− </a:t>
            </a:r>
            <a:r>
              <a:rPr lang="en-US" altLang="zh-TW" i="1" u="sng"/>
              <a:t>n</a:t>
            </a:r>
            <a:r>
              <a:rPr lang="en-US" altLang="zh-TW" u="sng"/>
              <a:t>]</a:t>
            </a:r>
            <a:r>
              <a:rPr lang="en-US" altLang="zh-TW"/>
              <a:t>  (even symmetric)     and    </a:t>
            </a:r>
            <a:r>
              <a:rPr lang="en-US" altLang="zh-TW" i="1" u="sng"/>
              <a:t>N</a:t>
            </a:r>
            <a:r>
              <a:rPr lang="en-US" altLang="zh-TW" u="sng"/>
              <a:t> is even.</a:t>
            </a:r>
          </a:p>
        </p:txBody>
      </p:sp>
      <p:sp>
        <p:nvSpPr>
          <p:cNvPr id="7179" name="Text Box 8"/>
          <p:cNvSpPr txBox="1">
            <a:spLocks noChangeArrowheads="1"/>
          </p:cNvSpPr>
          <p:nvPr/>
        </p:nvSpPr>
        <p:spPr bwMode="auto">
          <a:xfrm>
            <a:off x="250825" y="2995613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  <a:sym typeface="Symbol" panose="05050102010706020507" pitchFamily="18" charset="2"/>
              </a:rPr>
              <a:t> </a:t>
            </a:r>
            <a:r>
              <a:rPr lang="en-US" altLang="zh-TW">
                <a:solidFill>
                  <a:srgbClr val="3333FF"/>
                </a:solidFill>
              </a:rPr>
              <a:t>Type 3:</a:t>
            </a:r>
          </a:p>
        </p:txBody>
      </p:sp>
      <p:graphicFrame>
        <p:nvGraphicFramePr>
          <p:cNvPr id="7172" name="Object 9"/>
          <p:cNvGraphicFramePr>
            <a:graphicFrameLocks noChangeAspect="1"/>
          </p:cNvGraphicFramePr>
          <p:nvPr/>
        </p:nvGraphicFramePr>
        <p:xfrm>
          <a:off x="1619250" y="2851150"/>
          <a:ext cx="27892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" name="Equation" r:id="rId7" imgW="2793960" imgH="711000" progId="Equation.DSMT4">
                  <p:embed/>
                </p:oleObj>
              </mc:Choice>
              <mc:Fallback>
                <p:oleObj name="Equation" r:id="rId7" imgW="2793960" imgH="711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851150"/>
                        <a:ext cx="2789238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Rectangle 10"/>
          <p:cNvSpPr>
            <a:spLocks noChangeArrowheads="1"/>
          </p:cNvSpPr>
          <p:nvPr/>
        </p:nvSpPr>
        <p:spPr bwMode="auto">
          <a:xfrm>
            <a:off x="1547813" y="3571875"/>
            <a:ext cx="5903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 </a:t>
            </a:r>
            <a:r>
              <a:rPr lang="en-US" altLang="zh-TW" i="1" u="sng"/>
              <a:t>h</a:t>
            </a:r>
            <a:r>
              <a:rPr lang="en-US" altLang="zh-TW" u="sng"/>
              <a:t>[</a:t>
            </a:r>
            <a:r>
              <a:rPr lang="en-US" altLang="zh-TW" i="1" u="sng"/>
              <a:t>n</a:t>
            </a:r>
            <a:r>
              <a:rPr lang="en-US" altLang="zh-TW" u="sng"/>
              <a:t>] = −</a:t>
            </a:r>
            <a:r>
              <a:rPr lang="en-US" altLang="zh-TW" i="1" u="sng"/>
              <a:t>h</a:t>
            </a:r>
            <a:r>
              <a:rPr lang="en-US" altLang="zh-TW" u="sng"/>
              <a:t>[</a:t>
            </a:r>
            <a:r>
              <a:rPr lang="en-US" altLang="zh-TW" i="1" u="sng"/>
              <a:t>N</a:t>
            </a:r>
            <a:r>
              <a:rPr lang="en-US" altLang="zh-TW" u="sng"/>
              <a:t>−1− </a:t>
            </a:r>
            <a:r>
              <a:rPr lang="en-US" altLang="zh-TW" i="1" u="sng"/>
              <a:t>n</a:t>
            </a:r>
            <a:r>
              <a:rPr lang="en-US" altLang="zh-TW" u="sng"/>
              <a:t>]</a:t>
            </a:r>
            <a:r>
              <a:rPr lang="en-US" altLang="zh-TW"/>
              <a:t>  (odd symmetric)   and    </a:t>
            </a:r>
            <a:r>
              <a:rPr lang="en-US" altLang="zh-TW" i="1" u="sng"/>
              <a:t>N</a:t>
            </a:r>
            <a:r>
              <a:rPr lang="en-US" altLang="zh-TW" u="sng"/>
              <a:t> is odd.</a:t>
            </a:r>
          </a:p>
        </p:txBody>
      </p:sp>
      <p:sp>
        <p:nvSpPr>
          <p:cNvPr id="7181" name="Text Box 11"/>
          <p:cNvSpPr txBox="1">
            <a:spLocks noChangeArrowheads="1"/>
          </p:cNvSpPr>
          <p:nvPr/>
        </p:nvSpPr>
        <p:spPr bwMode="auto">
          <a:xfrm>
            <a:off x="250825" y="4365625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  <a:sym typeface="Symbol" panose="05050102010706020507" pitchFamily="18" charset="2"/>
              </a:rPr>
              <a:t> </a:t>
            </a:r>
            <a:r>
              <a:rPr lang="en-US" altLang="zh-TW">
                <a:solidFill>
                  <a:srgbClr val="3333FF"/>
                </a:solidFill>
              </a:rPr>
              <a:t>Type 4:</a:t>
            </a:r>
          </a:p>
        </p:txBody>
      </p:sp>
      <p:graphicFrame>
        <p:nvGraphicFramePr>
          <p:cNvPr id="7173" name="Object 12"/>
          <p:cNvGraphicFramePr>
            <a:graphicFrameLocks noChangeAspect="1"/>
          </p:cNvGraphicFramePr>
          <p:nvPr/>
        </p:nvGraphicFramePr>
        <p:xfrm>
          <a:off x="1619250" y="4221163"/>
          <a:ext cx="36782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3" name="Equation" r:id="rId9" imgW="3682800" imgH="711000" progId="Equation.DSMT4">
                  <p:embed/>
                </p:oleObj>
              </mc:Choice>
              <mc:Fallback>
                <p:oleObj name="Equation" r:id="rId9" imgW="3682800" imgH="711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221163"/>
                        <a:ext cx="3678238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Rectangle 13"/>
          <p:cNvSpPr>
            <a:spLocks noChangeArrowheads="1"/>
          </p:cNvSpPr>
          <p:nvPr/>
        </p:nvSpPr>
        <p:spPr bwMode="auto">
          <a:xfrm>
            <a:off x="1547813" y="5013325"/>
            <a:ext cx="6696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i="1" u="sng"/>
              <a:t>h</a:t>
            </a:r>
            <a:r>
              <a:rPr lang="en-US" altLang="zh-TW" u="sng"/>
              <a:t>[</a:t>
            </a:r>
            <a:r>
              <a:rPr lang="en-US" altLang="zh-TW" i="1" u="sng"/>
              <a:t>n</a:t>
            </a:r>
            <a:r>
              <a:rPr lang="en-US" altLang="zh-TW" u="sng"/>
              <a:t>] = −</a:t>
            </a:r>
            <a:r>
              <a:rPr lang="en-US" altLang="zh-TW" i="1" u="sng"/>
              <a:t>h</a:t>
            </a:r>
            <a:r>
              <a:rPr lang="en-US" altLang="zh-TW" u="sng"/>
              <a:t>[</a:t>
            </a:r>
            <a:r>
              <a:rPr lang="en-US" altLang="zh-TW" i="1" u="sng"/>
              <a:t>N</a:t>
            </a:r>
            <a:r>
              <a:rPr lang="en-US" altLang="zh-TW" u="sng"/>
              <a:t>−1− </a:t>
            </a:r>
            <a:r>
              <a:rPr lang="en-US" altLang="zh-TW" i="1" u="sng"/>
              <a:t>n</a:t>
            </a:r>
            <a:r>
              <a:rPr lang="en-US" altLang="zh-TW" u="sng"/>
              <a:t>]</a:t>
            </a:r>
            <a:r>
              <a:rPr lang="en-US" altLang="zh-TW"/>
              <a:t>  (odd symmetric)   and    </a:t>
            </a:r>
            <a:r>
              <a:rPr lang="en-US" altLang="zh-TW" i="1" u="sng"/>
              <a:t>N</a:t>
            </a:r>
            <a:r>
              <a:rPr lang="en-US" altLang="zh-TW" u="sng"/>
              <a:t> is even.</a:t>
            </a:r>
          </a:p>
        </p:txBody>
      </p:sp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6372225" y="5518150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>
                <a:solidFill>
                  <a:srgbClr val="3333FF"/>
                </a:solidFill>
              </a:rPr>
              <a:t>k</a:t>
            </a:r>
            <a:r>
              <a:rPr lang="en-US" altLang="zh-TW">
                <a:solidFill>
                  <a:srgbClr val="3333FF"/>
                </a:solidFill>
              </a:rPr>
              <a:t> = (</a:t>
            </a:r>
            <a:r>
              <a:rPr lang="en-US" altLang="zh-TW" i="1">
                <a:solidFill>
                  <a:srgbClr val="3333FF"/>
                </a:solidFill>
              </a:rPr>
              <a:t>N</a:t>
            </a:r>
            <a:r>
              <a:rPr lang="en-US" altLang="zh-TW">
                <a:solidFill>
                  <a:srgbClr val="3333FF"/>
                </a:solidFill>
                <a:cs typeface="Times New Roman" panose="02020603050405020304" pitchFamily="18" charset="0"/>
              </a:rPr>
              <a:t>−1)/2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B9313546-B8F9-4732-8DF1-7A658D15FBC6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91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250825" y="333375"/>
            <a:ext cx="6192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i="1">
                <a:solidFill>
                  <a:srgbClr val="3333FF"/>
                </a:solidFill>
              </a:rPr>
              <a:t> </a:t>
            </a:r>
            <a:r>
              <a:rPr lang="en-US" altLang="zh-TW">
                <a:solidFill>
                  <a:srgbClr val="3333FF"/>
                </a:solidFill>
                <a:sym typeface="Symbol" panose="05050102010706020507" pitchFamily="18" charset="2"/>
              </a:rPr>
              <a:t> </a:t>
            </a:r>
            <a:r>
              <a:rPr lang="en-US" altLang="zh-TW">
                <a:solidFill>
                  <a:srgbClr val="3333FF"/>
                </a:solidFill>
              </a:rPr>
              <a:t>Type 2:</a:t>
            </a:r>
            <a:r>
              <a:rPr lang="en-US" altLang="zh-TW"/>
              <a:t> When </a:t>
            </a:r>
            <a:r>
              <a:rPr lang="en-US" altLang="zh-TW" i="1">
                <a:solidFill>
                  <a:srgbClr val="FF0000"/>
                </a:solidFill>
              </a:rPr>
              <a:t>h</a:t>
            </a:r>
            <a:r>
              <a:rPr lang="en-US" altLang="zh-TW">
                <a:solidFill>
                  <a:srgbClr val="FF0000"/>
                </a:solidFill>
              </a:rPr>
              <a:t>[</a:t>
            </a:r>
            <a:r>
              <a:rPr lang="en-US" altLang="zh-TW" i="1">
                <a:solidFill>
                  <a:srgbClr val="FF0000"/>
                </a:solidFill>
              </a:rPr>
              <a:t>n</a:t>
            </a:r>
            <a:r>
              <a:rPr lang="en-US" altLang="zh-TW">
                <a:solidFill>
                  <a:srgbClr val="FF0000"/>
                </a:solidFill>
              </a:rPr>
              <a:t>] = </a:t>
            </a:r>
            <a:r>
              <a:rPr lang="en-US" altLang="zh-TW" i="1">
                <a:solidFill>
                  <a:srgbClr val="FF0000"/>
                </a:solidFill>
              </a:rPr>
              <a:t>h</a:t>
            </a:r>
            <a:r>
              <a:rPr lang="en-US" altLang="zh-TW">
                <a:solidFill>
                  <a:srgbClr val="FF0000"/>
                </a:solidFill>
              </a:rPr>
              <a:t>[</a:t>
            </a:r>
            <a:r>
              <a:rPr lang="en-US" altLang="zh-TW" i="1">
                <a:solidFill>
                  <a:srgbClr val="FF0000"/>
                </a:solidFill>
              </a:rPr>
              <a:t>N</a:t>
            </a:r>
            <a:r>
              <a:rPr lang="en-US" altLang="zh-TW">
                <a:solidFill>
                  <a:srgbClr val="FF0000"/>
                </a:solidFill>
              </a:rPr>
              <a:t>−1−</a:t>
            </a:r>
            <a:r>
              <a:rPr lang="en-US" altLang="zh-TW"/>
              <a:t> </a:t>
            </a:r>
            <a:r>
              <a:rPr lang="en-US" altLang="zh-TW" i="1">
                <a:solidFill>
                  <a:srgbClr val="FF0000"/>
                </a:solidFill>
              </a:rPr>
              <a:t>n</a:t>
            </a:r>
            <a:r>
              <a:rPr lang="en-US" altLang="zh-TW">
                <a:solidFill>
                  <a:srgbClr val="FF0000"/>
                </a:solidFill>
              </a:rPr>
              <a:t>]</a:t>
            </a:r>
            <a:r>
              <a:rPr lang="en-US" altLang="zh-TW"/>
              <a:t>    and    </a:t>
            </a:r>
            <a:r>
              <a:rPr lang="en-US" altLang="zh-TW" i="1">
                <a:solidFill>
                  <a:srgbClr val="FF0000"/>
                </a:solidFill>
              </a:rPr>
              <a:t>N</a:t>
            </a:r>
            <a:r>
              <a:rPr lang="en-US" altLang="zh-TW">
                <a:solidFill>
                  <a:srgbClr val="FF0000"/>
                </a:solidFill>
              </a:rPr>
              <a:t> is even:</a:t>
            </a:r>
            <a:br>
              <a:rPr lang="en-US" altLang="zh-TW">
                <a:solidFill>
                  <a:srgbClr val="FF0000"/>
                </a:solidFill>
              </a:rPr>
            </a:br>
            <a:r>
              <a:rPr lang="en-US" altLang="zh-TW"/>
              <a:t>                           (even symmetric)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395288" y="1268413"/>
            <a:ext cx="4219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 </a:t>
            </a:r>
            <a:r>
              <a:rPr lang="zh-TW" altLang="en-US"/>
              <a:t>令 </a:t>
            </a:r>
            <a:r>
              <a:rPr lang="en-US" altLang="zh-TW" i="1"/>
              <a:t>r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= </a:t>
            </a: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 + </a:t>
            </a:r>
            <a:r>
              <a:rPr lang="en-US" altLang="zh-TW" i="1"/>
              <a:t>k</a:t>
            </a:r>
            <a:r>
              <a:rPr lang="en-US" altLang="zh-TW"/>
              <a:t>],    where </a:t>
            </a:r>
            <a:r>
              <a:rPr lang="en-US" altLang="zh-TW" i="1"/>
              <a:t>k</a:t>
            </a:r>
            <a:r>
              <a:rPr lang="en-US" altLang="zh-TW"/>
              <a:t> = (</a:t>
            </a:r>
            <a:r>
              <a:rPr lang="en-US" altLang="zh-TW" i="1"/>
              <a:t>N</a:t>
            </a:r>
            <a:r>
              <a:rPr lang="en-US" altLang="zh-TW">
                <a:sym typeface="Symbol" panose="05050102010706020507" pitchFamily="18" charset="2"/>
              </a:rPr>
              <a:t></a:t>
            </a:r>
            <a:r>
              <a:rPr lang="en-US" altLang="zh-TW"/>
              <a:t>1)/2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5003800" y="1268413"/>
            <a:ext cx="2952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/>
              <a:t>(</a:t>
            </a:r>
            <a:r>
              <a:rPr lang="zh-TW" altLang="en-US"/>
              <a:t>注意此時 </a:t>
            </a:r>
            <a:r>
              <a:rPr lang="en-US" altLang="zh-TW" i="1"/>
              <a:t>k</a:t>
            </a:r>
            <a:r>
              <a:rPr lang="en-US" altLang="zh-TW"/>
              <a:t> </a:t>
            </a:r>
            <a:r>
              <a:rPr lang="zh-TW" altLang="en-US"/>
              <a:t>不為整數</a:t>
            </a:r>
            <a:r>
              <a:rPr lang="en-US" altLang="zh-TW"/>
              <a:t>)   </a:t>
            </a:r>
          </a:p>
        </p:txBody>
      </p:sp>
      <p:sp>
        <p:nvSpPr>
          <p:cNvPr id="19462" name="AutoShape 9"/>
          <p:cNvSpPr>
            <a:spLocks noChangeAspect="1" noChangeArrowheads="1"/>
          </p:cNvSpPr>
          <p:nvPr/>
        </p:nvSpPr>
        <p:spPr bwMode="auto">
          <a:xfrm>
            <a:off x="179388" y="1628775"/>
            <a:ext cx="877887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9463" name="Line 10"/>
          <p:cNvSpPr>
            <a:spLocks noChangeShapeType="1"/>
          </p:cNvSpPr>
          <p:nvPr/>
        </p:nvSpPr>
        <p:spPr bwMode="auto">
          <a:xfrm>
            <a:off x="179388" y="3502025"/>
            <a:ext cx="8556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4" name="Line 11"/>
          <p:cNvSpPr>
            <a:spLocks noChangeShapeType="1"/>
          </p:cNvSpPr>
          <p:nvPr/>
        </p:nvSpPr>
        <p:spPr bwMode="auto">
          <a:xfrm flipH="1">
            <a:off x="827088" y="3017838"/>
            <a:ext cx="19050" cy="484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5" name="Line 12"/>
          <p:cNvSpPr>
            <a:spLocks noChangeShapeType="1"/>
          </p:cNvSpPr>
          <p:nvPr/>
        </p:nvSpPr>
        <p:spPr bwMode="auto">
          <a:xfrm>
            <a:off x="1547813" y="3141663"/>
            <a:ext cx="1587" cy="369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6" name="Line 13"/>
          <p:cNvSpPr>
            <a:spLocks noChangeShapeType="1"/>
          </p:cNvSpPr>
          <p:nvPr/>
        </p:nvSpPr>
        <p:spPr bwMode="auto">
          <a:xfrm>
            <a:off x="1763713" y="3213100"/>
            <a:ext cx="11112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7" name="Line 14"/>
          <p:cNvSpPr>
            <a:spLocks noChangeShapeType="1"/>
          </p:cNvSpPr>
          <p:nvPr/>
        </p:nvSpPr>
        <p:spPr bwMode="auto">
          <a:xfrm>
            <a:off x="3203575" y="2638425"/>
            <a:ext cx="0" cy="86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8" name="Line 15"/>
          <p:cNvSpPr>
            <a:spLocks noChangeShapeType="1"/>
          </p:cNvSpPr>
          <p:nvPr/>
        </p:nvSpPr>
        <p:spPr bwMode="auto">
          <a:xfrm flipV="1">
            <a:off x="3924300" y="2422525"/>
            <a:ext cx="0" cy="1079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9" name="Line 17"/>
          <p:cNvSpPr>
            <a:spLocks noChangeShapeType="1"/>
          </p:cNvSpPr>
          <p:nvPr/>
        </p:nvSpPr>
        <p:spPr bwMode="auto">
          <a:xfrm flipV="1">
            <a:off x="4859338" y="2422525"/>
            <a:ext cx="0" cy="1079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70" name="Line 18"/>
          <p:cNvSpPr>
            <a:spLocks noChangeShapeType="1"/>
          </p:cNvSpPr>
          <p:nvPr/>
        </p:nvSpPr>
        <p:spPr bwMode="auto">
          <a:xfrm>
            <a:off x="5724525" y="2638425"/>
            <a:ext cx="0" cy="86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71" name="Line 19"/>
          <p:cNvSpPr>
            <a:spLocks noChangeShapeType="1"/>
          </p:cNvSpPr>
          <p:nvPr/>
        </p:nvSpPr>
        <p:spPr bwMode="auto">
          <a:xfrm>
            <a:off x="5940425" y="3213100"/>
            <a:ext cx="11112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72" name="Line 20"/>
          <p:cNvSpPr>
            <a:spLocks noChangeShapeType="1"/>
          </p:cNvSpPr>
          <p:nvPr/>
        </p:nvSpPr>
        <p:spPr bwMode="auto">
          <a:xfrm flipH="1">
            <a:off x="7164388" y="3141663"/>
            <a:ext cx="0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73" name="Line 21"/>
          <p:cNvSpPr>
            <a:spLocks noChangeShapeType="1"/>
          </p:cNvSpPr>
          <p:nvPr/>
        </p:nvSpPr>
        <p:spPr bwMode="auto">
          <a:xfrm>
            <a:off x="7885113" y="2997200"/>
            <a:ext cx="0" cy="50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74" name="Oval 22"/>
          <p:cNvSpPr>
            <a:spLocks noChangeArrowheads="1"/>
          </p:cNvSpPr>
          <p:nvPr/>
        </p:nvSpPr>
        <p:spPr bwMode="auto">
          <a:xfrm>
            <a:off x="8459788" y="3430588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9475" name="Oval 24"/>
          <p:cNvSpPr>
            <a:spLocks noChangeArrowheads="1"/>
          </p:cNvSpPr>
          <p:nvPr/>
        </p:nvSpPr>
        <p:spPr bwMode="auto">
          <a:xfrm>
            <a:off x="273050" y="3430588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9476" name="Oval 25"/>
          <p:cNvSpPr>
            <a:spLocks noChangeArrowheads="1"/>
          </p:cNvSpPr>
          <p:nvPr/>
        </p:nvSpPr>
        <p:spPr bwMode="auto">
          <a:xfrm>
            <a:off x="7812088" y="2892425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9477" name="Oval 26"/>
          <p:cNvSpPr>
            <a:spLocks noChangeArrowheads="1"/>
          </p:cNvSpPr>
          <p:nvPr/>
        </p:nvSpPr>
        <p:spPr bwMode="auto">
          <a:xfrm>
            <a:off x="7092950" y="3070225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9478" name="Oval 27"/>
          <p:cNvSpPr>
            <a:spLocks noChangeArrowheads="1"/>
          </p:cNvSpPr>
          <p:nvPr/>
        </p:nvSpPr>
        <p:spPr bwMode="auto">
          <a:xfrm>
            <a:off x="796925" y="2992438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9479" name="Oval 28"/>
          <p:cNvSpPr>
            <a:spLocks noChangeArrowheads="1"/>
          </p:cNvSpPr>
          <p:nvPr/>
        </p:nvSpPr>
        <p:spPr bwMode="auto">
          <a:xfrm>
            <a:off x="1476375" y="3070225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9480" name="Oval 29"/>
          <p:cNvSpPr>
            <a:spLocks noChangeArrowheads="1"/>
          </p:cNvSpPr>
          <p:nvPr/>
        </p:nvSpPr>
        <p:spPr bwMode="auto">
          <a:xfrm>
            <a:off x="3127375" y="2565400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9481" name="Oval 30"/>
          <p:cNvSpPr>
            <a:spLocks noChangeArrowheads="1"/>
          </p:cNvSpPr>
          <p:nvPr/>
        </p:nvSpPr>
        <p:spPr bwMode="auto">
          <a:xfrm>
            <a:off x="3848100" y="2349500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9482" name="Oval 32"/>
          <p:cNvSpPr>
            <a:spLocks noChangeArrowheads="1"/>
          </p:cNvSpPr>
          <p:nvPr/>
        </p:nvSpPr>
        <p:spPr bwMode="auto">
          <a:xfrm>
            <a:off x="4813300" y="2349500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9483" name="Oval 33"/>
          <p:cNvSpPr>
            <a:spLocks noChangeArrowheads="1"/>
          </p:cNvSpPr>
          <p:nvPr/>
        </p:nvSpPr>
        <p:spPr bwMode="auto">
          <a:xfrm>
            <a:off x="5681663" y="2565400"/>
            <a:ext cx="111125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9484" name="Text Box 34"/>
          <p:cNvSpPr txBox="1">
            <a:spLocks noChangeArrowheads="1"/>
          </p:cNvSpPr>
          <p:nvPr/>
        </p:nvSpPr>
        <p:spPr bwMode="auto">
          <a:xfrm>
            <a:off x="179388" y="3589338"/>
            <a:ext cx="84455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600" i="1">
                <a:solidFill>
                  <a:srgbClr val="3333FF"/>
                </a:solidFill>
                <a:ea typeface="新細明體" panose="02020500000000000000" pitchFamily="18" charset="-120"/>
              </a:rPr>
              <a:t>        h</a:t>
            </a:r>
            <a:r>
              <a:rPr lang="en-US" altLang="zh-TW" sz="1600">
                <a:solidFill>
                  <a:srgbClr val="3333FF"/>
                </a:solidFill>
                <a:ea typeface="新細明體" panose="02020500000000000000" pitchFamily="18" charset="-120"/>
              </a:rPr>
              <a:t>[0]</a:t>
            </a:r>
            <a:r>
              <a:rPr lang="en-US" altLang="zh-TW" sz="1600">
                <a:ea typeface="新細明體" panose="02020500000000000000" pitchFamily="18" charset="-120"/>
              </a:rPr>
              <a:t>      </a:t>
            </a:r>
            <a:r>
              <a:rPr lang="en-US" altLang="zh-TW" sz="1600" i="1">
                <a:ea typeface="新細明體" panose="02020500000000000000" pitchFamily="18" charset="-120"/>
              </a:rPr>
              <a:t>h</a:t>
            </a:r>
            <a:r>
              <a:rPr lang="en-US" altLang="zh-TW" sz="1600">
                <a:ea typeface="新細明體" panose="02020500000000000000" pitchFamily="18" charset="-120"/>
              </a:rPr>
              <a:t>[1]                          </a:t>
            </a:r>
            <a:r>
              <a:rPr lang="en-US" altLang="zh-TW" sz="1600" i="1">
                <a:ea typeface="新細明體" panose="02020500000000000000" pitchFamily="18" charset="-120"/>
              </a:rPr>
              <a:t>h</a:t>
            </a:r>
            <a:r>
              <a:rPr lang="en-US" altLang="zh-TW" sz="1600">
                <a:ea typeface="新細明體" panose="02020500000000000000" pitchFamily="18" charset="-120"/>
              </a:rPr>
              <a:t>[</a:t>
            </a:r>
            <a:r>
              <a:rPr lang="en-US" altLang="zh-TW" sz="1600" i="1"/>
              <a:t>k</a:t>
            </a:r>
            <a:r>
              <a:rPr lang="en-US" altLang="zh-TW" sz="1600"/>
              <a:t>-3/2</a:t>
            </a:r>
            <a:r>
              <a:rPr lang="en-US" altLang="zh-TW" sz="1600">
                <a:ea typeface="新細明體" panose="02020500000000000000" pitchFamily="18" charset="-120"/>
              </a:rPr>
              <a:t>]  </a:t>
            </a:r>
            <a:r>
              <a:rPr lang="en-US" altLang="zh-TW" sz="1600" i="1">
                <a:solidFill>
                  <a:srgbClr val="3333FF"/>
                </a:solidFill>
                <a:ea typeface="新細明體" panose="02020500000000000000" pitchFamily="18" charset="-120"/>
              </a:rPr>
              <a:t>h</a:t>
            </a:r>
            <a:r>
              <a:rPr lang="en-US" altLang="zh-TW" sz="1600">
                <a:solidFill>
                  <a:srgbClr val="3333FF"/>
                </a:solidFill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solidFill>
                  <a:srgbClr val="3333FF"/>
                </a:solidFill>
              </a:rPr>
              <a:t>k</a:t>
            </a:r>
            <a:r>
              <a:rPr lang="en-US" altLang="zh-TW" sz="1600">
                <a:solidFill>
                  <a:srgbClr val="3333FF"/>
                </a:solidFill>
              </a:rPr>
              <a:t>-1/2</a:t>
            </a:r>
            <a:r>
              <a:rPr lang="en-US" altLang="zh-TW" sz="1600">
                <a:solidFill>
                  <a:srgbClr val="3333FF"/>
                </a:solidFill>
                <a:ea typeface="新細明體" panose="02020500000000000000" pitchFamily="18" charset="-120"/>
              </a:rPr>
              <a:t>]</a:t>
            </a:r>
            <a:r>
              <a:rPr lang="en-US" altLang="zh-TW" sz="1600">
                <a:ea typeface="新細明體" panose="02020500000000000000" pitchFamily="18" charset="-120"/>
              </a:rPr>
              <a:t>     </a:t>
            </a:r>
            <a:r>
              <a:rPr lang="en-US" altLang="zh-TW" sz="1600" i="1">
                <a:solidFill>
                  <a:srgbClr val="3333FF"/>
                </a:solidFill>
                <a:ea typeface="新細明體" panose="02020500000000000000" pitchFamily="18" charset="-120"/>
              </a:rPr>
              <a:t>h</a:t>
            </a:r>
            <a:r>
              <a:rPr lang="en-US" altLang="zh-TW" sz="1600">
                <a:solidFill>
                  <a:srgbClr val="3333FF"/>
                </a:solidFill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solidFill>
                  <a:srgbClr val="3333FF"/>
                </a:solidFill>
                <a:ea typeface="新細明體" panose="02020500000000000000" pitchFamily="18" charset="-120"/>
              </a:rPr>
              <a:t>k</a:t>
            </a:r>
            <a:r>
              <a:rPr lang="en-US" altLang="zh-TW" sz="1600">
                <a:solidFill>
                  <a:srgbClr val="3333FF"/>
                </a:solidFill>
                <a:ea typeface="新細明體" panose="02020500000000000000" pitchFamily="18" charset="-120"/>
              </a:rPr>
              <a:t>+1/2]</a:t>
            </a:r>
            <a:r>
              <a:rPr lang="en-US" altLang="zh-TW" sz="1600">
                <a:ea typeface="新細明體" panose="02020500000000000000" pitchFamily="18" charset="-120"/>
              </a:rPr>
              <a:t>   </a:t>
            </a:r>
            <a:r>
              <a:rPr lang="en-US" altLang="zh-TW" sz="1600" i="1">
                <a:ea typeface="新細明體" panose="02020500000000000000" pitchFamily="18" charset="-120"/>
              </a:rPr>
              <a:t>h</a:t>
            </a:r>
            <a:r>
              <a:rPr lang="en-US" altLang="zh-TW" sz="1600">
                <a:ea typeface="新細明體" panose="02020500000000000000" pitchFamily="18" charset="-120"/>
              </a:rPr>
              <a:t>[</a:t>
            </a:r>
            <a:r>
              <a:rPr lang="en-US" altLang="zh-TW" sz="1600" i="1"/>
              <a:t>k</a:t>
            </a:r>
            <a:r>
              <a:rPr lang="en-US" altLang="zh-TW" sz="1600"/>
              <a:t>+3/2</a:t>
            </a:r>
            <a:r>
              <a:rPr lang="en-US" altLang="zh-TW" sz="1600">
                <a:ea typeface="新細明體" panose="02020500000000000000" pitchFamily="18" charset="-120"/>
              </a:rPr>
              <a:t>]              </a:t>
            </a:r>
            <a:r>
              <a:rPr lang="en-US" altLang="zh-TW" sz="1600" i="1">
                <a:ea typeface="新細明體" panose="02020500000000000000" pitchFamily="18" charset="-120"/>
              </a:rPr>
              <a:t>h</a:t>
            </a:r>
            <a:r>
              <a:rPr lang="en-US" altLang="zh-TW" sz="1600"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ea typeface="新細明體" panose="02020500000000000000" pitchFamily="18" charset="-120"/>
              </a:rPr>
              <a:t>N</a:t>
            </a:r>
            <a:r>
              <a:rPr lang="en-US" altLang="zh-TW" sz="1600">
                <a:ea typeface="新細明體" panose="02020500000000000000" pitchFamily="18" charset="-120"/>
              </a:rPr>
              <a:t>-2]     </a:t>
            </a:r>
            <a:r>
              <a:rPr lang="en-US" altLang="zh-TW" sz="1600" i="1">
                <a:solidFill>
                  <a:srgbClr val="3333FF"/>
                </a:solidFill>
                <a:ea typeface="新細明體" panose="02020500000000000000" pitchFamily="18" charset="-120"/>
              </a:rPr>
              <a:t>h</a:t>
            </a:r>
            <a:r>
              <a:rPr lang="en-US" altLang="zh-TW" sz="1600">
                <a:solidFill>
                  <a:srgbClr val="3333FF"/>
                </a:solidFill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solidFill>
                  <a:srgbClr val="3333FF"/>
                </a:solidFill>
              </a:rPr>
              <a:t>N</a:t>
            </a:r>
            <a:r>
              <a:rPr lang="en-US" altLang="zh-TW" sz="1600">
                <a:solidFill>
                  <a:srgbClr val="3333FF"/>
                </a:solidFill>
              </a:rPr>
              <a:t>-1</a:t>
            </a:r>
            <a:r>
              <a:rPr lang="en-US" altLang="zh-TW" sz="1600">
                <a:solidFill>
                  <a:srgbClr val="3333FF"/>
                </a:solidFill>
                <a:ea typeface="新細明體" panose="02020500000000000000" pitchFamily="18" charset="-120"/>
              </a:rPr>
              <a:t>] </a:t>
            </a:r>
          </a:p>
          <a:p>
            <a:pPr eaLnBrk="1" hangingPunct="1"/>
            <a:r>
              <a:rPr lang="en-US" altLang="zh-TW" sz="1600">
                <a:ea typeface="新細明體" panose="02020500000000000000" pitchFamily="18" charset="-120"/>
              </a:rPr>
              <a:t>         </a:t>
            </a:r>
            <a:r>
              <a:rPr lang="en-US" altLang="zh-TW" sz="1600" i="1">
                <a:solidFill>
                  <a:srgbClr val="3333FF"/>
                </a:solidFill>
                <a:ea typeface="新細明體" panose="02020500000000000000" pitchFamily="18" charset="-120"/>
              </a:rPr>
              <a:t>r</a:t>
            </a:r>
            <a:r>
              <a:rPr lang="en-US" altLang="zh-TW" sz="1600">
                <a:solidFill>
                  <a:srgbClr val="3333FF"/>
                </a:solidFill>
                <a:ea typeface="新細明體" panose="02020500000000000000" pitchFamily="18" charset="-120"/>
              </a:rPr>
              <a:t>[-</a:t>
            </a:r>
            <a:r>
              <a:rPr lang="en-US" altLang="zh-TW" sz="1600" i="1">
                <a:solidFill>
                  <a:srgbClr val="3333FF"/>
                </a:solidFill>
                <a:ea typeface="新細明體" panose="02020500000000000000" pitchFamily="18" charset="-120"/>
              </a:rPr>
              <a:t>k</a:t>
            </a:r>
            <a:r>
              <a:rPr lang="en-US" altLang="zh-TW" sz="1600">
                <a:solidFill>
                  <a:srgbClr val="3333FF"/>
                </a:solidFill>
                <a:ea typeface="新細明體" panose="02020500000000000000" pitchFamily="18" charset="-120"/>
              </a:rPr>
              <a:t>]</a:t>
            </a:r>
            <a:r>
              <a:rPr lang="en-US" altLang="zh-TW" sz="1600">
                <a:ea typeface="新細明體" panose="02020500000000000000" pitchFamily="18" charset="-120"/>
              </a:rPr>
              <a:t>   </a:t>
            </a:r>
            <a:r>
              <a:rPr lang="en-US" altLang="zh-TW" sz="1600" i="1">
                <a:ea typeface="新細明體" panose="02020500000000000000" pitchFamily="18" charset="-120"/>
              </a:rPr>
              <a:t>r</a:t>
            </a:r>
            <a:r>
              <a:rPr lang="en-US" altLang="zh-TW" sz="1600">
                <a:ea typeface="新細明體" panose="02020500000000000000" pitchFamily="18" charset="-120"/>
              </a:rPr>
              <a:t>[-</a:t>
            </a:r>
            <a:r>
              <a:rPr lang="en-US" altLang="zh-TW" sz="1600" i="1">
                <a:ea typeface="新細明體" panose="02020500000000000000" pitchFamily="18" charset="-120"/>
              </a:rPr>
              <a:t>k</a:t>
            </a:r>
            <a:r>
              <a:rPr lang="en-US" altLang="zh-TW" sz="1600">
                <a:ea typeface="新細明體" panose="02020500000000000000" pitchFamily="18" charset="-120"/>
              </a:rPr>
              <a:t>+1]                       </a:t>
            </a:r>
            <a:r>
              <a:rPr lang="en-US" altLang="zh-TW" sz="1600" i="1">
                <a:ea typeface="新細明體" panose="02020500000000000000" pitchFamily="18" charset="-120"/>
              </a:rPr>
              <a:t>r</a:t>
            </a:r>
            <a:r>
              <a:rPr lang="en-US" altLang="zh-TW" sz="1600">
                <a:ea typeface="新細明體" panose="02020500000000000000" pitchFamily="18" charset="-120"/>
              </a:rPr>
              <a:t>[-3/2]    </a:t>
            </a:r>
            <a:r>
              <a:rPr lang="en-US" altLang="zh-TW" sz="1600" i="1">
                <a:solidFill>
                  <a:srgbClr val="3333FF"/>
                </a:solidFill>
                <a:ea typeface="新細明體" panose="02020500000000000000" pitchFamily="18" charset="-120"/>
              </a:rPr>
              <a:t>r</a:t>
            </a:r>
            <a:r>
              <a:rPr lang="en-US" altLang="zh-TW" sz="1600">
                <a:solidFill>
                  <a:srgbClr val="3333FF"/>
                </a:solidFill>
                <a:ea typeface="新細明體" panose="02020500000000000000" pitchFamily="18" charset="-120"/>
              </a:rPr>
              <a:t>[-1/2]</a:t>
            </a:r>
            <a:r>
              <a:rPr lang="en-US" altLang="zh-TW" sz="1600">
                <a:ea typeface="新細明體" panose="02020500000000000000" pitchFamily="18" charset="-120"/>
              </a:rPr>
              <a:t>         </a:t>
            </a:r>
            <a:r>
              <a:rPr lang="en-US" altLang="zh-TW" sz="1600" i="1">
                <a:solidFill>
                  <a:srgbClr val="3333FF"/>
                </a:solidFill>
                <a:ea typeface="新細明體" panose="02020500000000000000" pitchFamily="18" charset="-120"/>
              </a:rPr>
              <a:t>r</a:t>
            </a:r>
            <a:r>
              <a:rPr lang="en-US" altLang="zh-TW" sz="1600">
                <a:solidFill>
                  <a:srgbClr val="3333FF"/>
                </a:solidFill>
                <a:ea typeface="新細明體" panose="02020500000000000000" pitchFamily="18" charset="-120"/>
              </a:rPr>
              <a:t>[1/2]</a:t>
            </a:r>
            <a:r>
              <a:rPr lang="en-US" altLang="zh-TW" sz="1600">
                <a:ea typeface="新細明體" panose="02020500000000000000" pitchFamily="18" charset="-120"/>
              </a:rPr>
              <a:t>        </a:t>
            </a:r>
            <a:r>
              <a:rPr lang="en-US" altLang="zh-TW" sz="1600" i="1">
                <a:ea typeface="新細明體" panose="02020500000000000000" pitchFamily="18" charset="-120"/>
              </a:rPr>
              <a:t>r</a:t>
            </a:r>
            <a:r>
              <a:rPr lang="en-US" altLang="zh-TW" sz="1600">
                <a:ea typeface="新細明體" panose="02020500000000000000" pitchFamily="18" charset="-120"/>
              </a:rPr>
              <a:t>[3/2]                 </a:t>
            </a:r>
            <a:r>
              <a:rPr lang="en-US" altLang="zh-TW" sz="1600" i="1">
                <a:ea typeface="新細明體" panose="02020500000000000000" pitchFamily="18" charset="-120"/>
              </a:rPr>
              <a:t>r</a:t>
            </a:r>
            <a:r>
              <a:rPr lang="en-US" altLang="zh-TW" sz="1600"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ea typeface="新細明體" panose="02020500000000000000" pitchFamily="18" charset="-120"/>
              </a:rPr>
              <a:t>k</a:t>
            </a:r>
            <a:r>
              <a:rPr lang="en-US" altLang="zh-TW" sz="1600">
                <a:ea typeface="新細明體" panose="02020500000000000000" pitchFamily="18" charset="-120"/>
              </a:rPr>
              <a:t>-1]        </a:t>
            </a:r>
            <a:r>
              <a:rPr lang="en-US" altLang="zh-TW" sz="1600" i="1">
                <a:solidFill>
                  <a:srgbClr val="3333FF"/>
                </a:solidFill>
                <a:ea typeface="新細明體" panose="02020500000000000000" pitchFamily="18" charset="-120"/>
              </a:rPr>
              <a:t>r</a:t>
            </a:r>
            <a:r>
              <a:rPr lang="en-US" altLang="zh-TW" sz="1600">
                <a:solidFill>
                  <a:srgbClr val="3333FF"/>
                </a:solidFill>
                <a:ea typeface="新細明體" panose="02020500000000000000" pitchFamily="18" charset="-120"/>
              </a:rPr>
              <a:t>[</a:t>
            </a:r>
            <a:r>
              <a:rPr lang="en-US" altLang="zh-TW" sz="1600" i="1">
                <a:solidFill>
                  <a:srgbClr val="3333FF"/>
                </a:solidFill>
                <a:ea typeface="新細明體" panose="02020500000000000000" pitchFamily="18" charset="-120"/>
              </a:rPr>
              <a:t>k</a:t>
            </a:r>
            <a:r>
              <a:rPr lang="en-US" altLang="zh-TW" sz="1600">
                <a:solidFill>
                  <a:srgbClr val="3333FF"/>
                </a:solidFill>
                <a:ea typeface="新細明體" panose="02020500000000000000" pitchFamily="18" charset="-120"/>
              </a:rPr>
              <a:t>]</a:t>
            </a:r>
          </a:p>
          <a:p>
            <a:pPr eaLnBrk="1" hangingPunct="1"/>
            <a:r>
              <a:rPr lang="en-US" altLang="zh-TW" sz="1600">
                <a:solidFill>
                  <a:srgbClr val="3333FF"/>
                </a:solidFill>
                <a:ea typeface="新細明體" panose="02020500000000000000" pitchFamily="18" charset="-120"/>
              </a:rPr>
              <a:t>                                                                                         </a:t>
            </a:r>
            <a:r>
              <a:rPr lang="en-US" altLang="zh-TW" sz="1600" i="1">
                <a:solidFill>
                  <a:srgbClr val="3333FF"/>
                </a:solidFill>
              </a:rPr>
              <a:t>s</a:t>
            </a:r>
            <a:r>
              <a:rPr lang="en-US" altLang="zh-TW" sz="1600">
                <a:solidFill>
                  <a:srgbClr val="3333FF"/>
                </a:solidFill>
              </a:rPr>
              <a:t>[1]/2</a:t>
            </a:r>
            <a:r>
              <a:rPr lang="en-US" altLang="zh-TW" sz="1600"/>
              <a:t>        </a:t>
            </a:r>
            <a:r>
              <a:rPr lang="en-US" altLang="zh-TW" sz="1600" i="1"/>
              <a:t>s</a:t>
            </a:r>
            <a:r>
              <a:rPr lang="en-US" altLang="zh-TW" sz="1600"/>
              <a:t>[2]/2               </a:t>
            </a:r>
            <a:r>
              <a:rPr lang="en-US" altLang="zh-TW" sz="1600" i="1"/>
              <a:t>s</a:t>
            </a:r>
            <a:r>
              <a:rPr lang="en-US" altLang="zh-TW" sz="1600"/>
              <a:t>[</a:t>
            </a:r>
            <a:r>
              <a:rPr lang="en-US" altLang="zh-TW" sz="1600" i="1"/>
              <a:t>k</a:t>
            </a:r>
            <a:r>
              <a:rPr lang="en-US" altLang="zh-TW" sz="1600"/>
              <a:t>-1/2]/2   </a:t>
            </a:r>
            <a:r>
              <a:rPr lang="en-US" altLang="zh-TW" sz="1600" i="1">
                <a:solidFill>
                  <a:srgbClr val="3333FF"/>
                </a:solidFill>
              </a:rPr>
              <a:t>s</a:t>
            </a:r>
            <a:r>
              <a:rPr lang="en-US" altLang="zh-TW" sz="1600">
                <a:solidFill>
                  <a:srgbClr val="3333FF"/>
                </a:solidFill>
              </a:rPr>
              <a:t>[</a:t>
            </a:r>
            <a:r>
              <a:rPr lang="en-US" altLang="zh-TW" sz="1600" i="1">
                <a:solidFill>
                  <a:srgbClr val="3333FF"/>
                </a:solidFill>
              </a:rPr>
              <a:t>k</a:t>
            </a:r>
            <a:r>
              <a:rPr lang="en-US" altLang="zh-TW" sz="1600">
                <a:solidFill>
                  <a:srgbClr val="3333FF"/>
                </a:solidFill>
              </a:rPr>
              <a:t>+1/2]/2</a:t>
            </a:r>
          </a:p>
          <a:p>
            <a:pPr eaLnBrk="1" hangingPunct="1"/>
            <a:endParaRPr lang="en-US" altLang="zh-TW" sz="160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9485" name="Line 35"/>
          <p:cNvSpPr>
            <a:spLocks noChangeShapeType="1"/>
          </p:cNvSpPr>
          <p:nvPr/>
        </p:nvSpPr>
        <p:spPr bwMode="auto">
          <a:xfrm>
            <a:off x="4427538" y="2133600"/>
            <a:ext cx="0" cy="24479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86" name="文字方塊 29"/>
          <p:cNvSpPr txBox="1">
            <a:spLocks noChangeArrowheads="1"/>
          </p:cNvSpPr>
          <p:nvPr/>
        </p:nvSpPr>
        <p:spPr bwMode="auto">
          <a:xfrm>
            <a:off x="5867400" y="1916113"/>
            <a:ext cx="2305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dirty="0"/>
              <a:t>(</a:t>
            </a:r>
            <a:r>
              <a:rPr lang="zh-TW" altLang="en-US" dirty="0"/>
              <a:t>比較 </a:t>
            </a:r>
            <a:r>
              <a:rPr lang="en-US" altLang="zh-TW" dirty="0"/>
              <a:t>page 45)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C4F9B45A-DD01-43D6-A5B5-27691AE229AC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92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8201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503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當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1042988" y="333375"/>
          <a:ext cx="32226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9" name="Equation" r:id="rId3" imgW="3225600" imgH="685800" progId="Equation.DSMT4">
                  <p:embed/>
                </p:oleObj>
              </mc:Choice>
              <mc:Fallback>
                <p:oleObj name="Equation" r:id="rId3" imgW="322560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33375"/>
                        <a:ext cx="3222625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5148263" y="549275"/>
          <a:ext cx="21590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0" name="Equation" r:id="rId5" imgW="2158920" imgH="380880" progId="Equation.DSMT4">
                  <p:embed/>
                </p:oleObj>
              </mc:Choice>
              <mc:Fallback>
                <p:oleObj name="Equation" r:id="rId5" imgW="2158920" imgH="380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49275"/>
                        <a:ext cx="21590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7"/>
          <p:cNvGraphicFramePr>
            <a:graphicFrameLocks noChangeAspect="1"/>
          </p:cNvGraphicFramePr>
          <p:nvPr/>
        </p:nvGraphicFramePr>
        <p:xfrm>
          <a:off x="539750" y="1341438"/>
          <a:ext cx="7537450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1" name="Equation" r:id="rId7" imgW="7543800" imgH="1447560" progId="Equation.DSMT4">
                  <p:embed/>
                </p:oleObj>
              </mc:Choice>
              <mc:Fallback>
                <p:oleObj name="Equation" r:id="rId7" imgW="7543800" imgH="14475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341438"/>
                        <a:ext cx="7537450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8"/>
          <p:cNvGraphicFramePr>
            <a:graphicFrameLocks noChangeAspect="1"/>
          </p:cNvGraphicFramePr>
          <p:nvPr/>
        </p:nvGraphicFramePr>
        <p:xfrm>
          <a:off x="476250" y="3141663"/>
          <a:ext cx="37052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2" name="Equation" r:id="rId9" imgW="3708360" imgH="685800" progId="Equation.DSMT4">
                  <p:embed/>
                </p:oleObj>
              </mc:Choice>
              <mc:Fallback>
                <p:oleObj name="Equation" r:id="rId9" imgW="3708360" imgH="685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141663"/>
                        <a:ext cx="3705225" cy="682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66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9"/>
          <p:cNvGraphicFramePr>
            <a:graphicFrameLocks noChangeAspect="1"/>
          </p:cNvGraphicFramePr>
          <p:nvPr/>
        </p:nvGraphicFramePr>
        <p:xfrm>
          <a:off x="468313" y="3933825"/>
          <a:ext cx="1790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3" name="Equation" r:id="rId11" imgW="1790640" imgH="304560" progId="Equation.DSMT4">
                  <p:embed/>
                </p:oleObj>
              </mc:Choice>
              <mc:Fallback>
                <p:oleObj name="Equation" r:id="rId11" imgW="1790640" imgH="304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933825"/>
                        <a:ext cx="17907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68313" y="4437063"/>
            <a:ext cx="47529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設計出 </a:t>
            </a:r>
            <a:r>
              <a:rPr lang="en-US" altLang="zh-TW" i="1"/>
              <a:t>s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</a:t>
            </a:r>
            <a:r>
              <a:rPr lang="zh-TW" altLang="en-US"/>
              <a:t>之後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i="1"/>
              <a:t>r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= </a:t>
            </a:r>
            <a:r>
              <a:rPr lang="en-US" altLang="zh-TW" i="1"/>
              <a:t>s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+1/2]/2,       </a:t>
            </a: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= </a:t>
            </a:r>
            <a:r>
              <a:rPr lang="en-US" altLang="zh-TW" i="1"/>
              <a:t>r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 </a:t>
            </a:r>
            <a:r>
              <a:rPr lang="en-US" altLang="zh-TW">
                <a:cs typeface="Times New Roman" panose="02020603050405020304" pitchFamily="18" charset="0"/>
              </a:rPr>
              <a:t>−</a:t>
            </a:r>
            <a:r>
              <a:rPr lang="en-US" altLang="zh-TW"/>
              <a:t> </a:t>
            </a:r>
            <a:r>
              <a:rPr lang="en-US" altLang="zh-TW" i="1"/>
              <a:t>k</a:t>
            </a:r>
            <a:r>
              <a:rPr lang="en-US" altLang="zh-TW"/>
              <a:t>], 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39975" y="3860800"/>
            <a:ext cx="2736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/>
              <a:t>n</a:t>
            </a:r>
            <a:r>
              <a:rPr lang="en-US" altLang="zh-TW"/>
              <a:t> = 1, 2, …, </a:t>
            </a:r>
            <a:r>
              <a:rPr lang="en-US" altLang="zh-TW" i="1"/>
              <a:t>k</a:t>
            </a:r>
            <a:r>
              <a:rPr lang="en-US" altLang="zh-TW"/>
              <a:t>+1/2</a:t>
            </a:r>
          </a:p>
        </p:txBody>
      </p:sp>
      <p:cxnSp>
        <p:nvCxnSpPr>
          <p:cNvPr id="14" name="直線單箭頭接點 13"/>
          <p:cNvCxnSpPr/>
          <p:nvPr/>
        </p:nvCxnSpPr>
        <p:spPr>
          <a:xfrm rot="10800000" flipV="1">
            <a:off x="4284663" y="2781300"/>
            <a:ext cx="1582737" cy="576263"/>
          </a:xfrm>
          <a:prstGeom prst="straightConnector1">
            <a:avLst/>
          </a:prstGeom>
          <a:ln w="15875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9" name="Object 13"/>
          <p:cNvGraphicFramePr>
            <a:graphicFrameLocks noChangeAspect="1"/>
          </p:cNvGraphicFramePr>
          <p:nvPr/>
        </p:nvGraphicFramePr>
        <p:xfrm>
          <a:off x="4854575" y="3257550"/>
          <a:ext cx="37973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4" name="Equation" r:id="rId13" imgW="2590560" imgH="431640" progId="Equation.DSMT4">
                  <p:embed/>
                </p:oleObj>
              </mc:Choice>
              <mc:Fallback>
                <p:oleObj name="Equation" r:id="rId13" imgW="259056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3257550"/>
                        <a:ext cx="379730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1D689AC8-7DD2-45CA-8E51-720175E7D066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93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9225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3887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>
                <a:solidFill>
                  <a:srgbClr val="3333FF"/>
                </a:solidFill>
                <a:sym typeface="Symbol" panose="05050102010706020507" pitchFamily="18" charset="2"/>
              </a:rPr>
              <a:t>Design Method for Type 2</a:t>
            </a:r>
            <a:endParaRPr lang="en-US" altLang="zh-TW" b="1">
              <a:solidFill>
                <a:srgbClr val="3333FF"/>
              </a:solidFill>
            </a:endParaRP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827088" y="765175"/>
          <a:ext cx="371633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3" name="Equation" r:id="rId3" imgW="3720960" imgH="711000" progId="Equation.DSMT4">
                  <p:embed/>
                </p:oleObj>
              </mc:Choice>
              <mc:Fallback>
                <p:oleObj name="Equation" r:id="rId3" imgW="3720960" imgH="71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765175"/>
                        <a:ext cx="3716337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971550" y="1917700"/>
          <a:ext cx="68595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4" name="Equation" r:id="rId5" imgW="6870600" imgH="355320" progId="Equation.DSMT4">
                  <p:embed/>
                </p:oleObj>
              </mc:Choice>
              <mc:Fallback>
                <p:oleObj name="Equation" r:id="rId5" imgW="6870600" imgH="355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917700"/>
                        <a:ext cx="6859588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Text Box 5"/>
          <p:cNvSpPr txBox="1">
            <a:spLocks noChangeArrowheads="1"/>
          </p:cNvSpPr>
          <p:nvPr/>
        </p:nvSpPr>
        <p:spPr bwMode="auto">
          <a:xfrm>
            <a:off x="468313" y="1485900"/>
            <a:ext cx="4824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由於</a:t>
            </a:r>
            <a:r>
              <a:rPr lang="zh-TW" altLang="en-US" i="1"/>
              <a:t> </a:t>
            </a:r>
            <a:r>
              <a:rPr lang="en-US" altLang="zh-TW" i="1"/>
              <a:t>n</a:t>
            </a:r>
            <a:r>
              <a:rPr lang="en-US" altLang="zh-TW"/>
              <a:t> </a:t>
            </a:r>
            <a:r>
              <a:rPr lang="zh-TW" altLang="en-US"/>
              <a:t>和 </a:t>
            </a:r>
            <a:r>
              <a:rPr lang="en-US" altLang="zh-TW" i="1"/>
              <a:t>n</a:t>
            </a:r>
            <a:r>
              <a:rPr lang="en-US" altLang="zh-TW"/>
              <a:t>+1 </a:t>
            </a:r>
            <a:r>
              <a:rPr lang="zh-TW" altLang="en-US"/>
              <a:t>兩項相加可得 </a:t>
            </a:r>
          </a:p>
        </p:txBody>
      </p:sp>
      <p:sp>
        <p:nvSpPr>
          <p:cNvPr id="9227" name="Text Box 6"/>
          <p:cNvSpPr txBox="1">
            <a:spLocks noChangeArrowheads="1"/>
          </p:cNvSpPr>
          <p:nvPr/>
        </p:nvSpPr>
        <p:spPr bwMode="auto">
          <a:xfrm>
            <a:off x="468313" y="2349500"/>
            <a:ext cx="4824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dirty="0"/>
              <a:t>所以可以</a:t>
            </a:r>
            <a:r>
              <a:rPr lang="zh-TW" altLang="en-US" dirty="0">
                <a:solidFill>
                  <a:srgbClr val="FF0000"/>
                </a:solidFill>
              </a:rPr>
              <a:t>「判斷」 </a:t>
            </a:r>
            <a:r>
              <a:rPr lang="en-US" altLang="zh-TW" i="1" dirty="0"/>
              <a:t>R</a:t>
            </a:r>
            <a:r>
              <a:rPr lang="en-US" altLang="zh-TW" dirty="0"/>
              <a:t>(</a:t>
            </a:r>
            <a:r>
              <a:rPr lang="en-US" altLang="zh-TW" i="1" dirty="0"/>
              <a:t>F</a:t>
            </a:r>
            <a:r>
              <a:rPr lang="en-US" altLang="zh-TW" dirty="0"/>
              <a:t>) </a:t>
            </a:r>
            <a:r>
              <a:rPr lang="zh-TW" altLang="en-US" dirty="0"/>
              <a:t>能被改寫成 </a:t>
            </a:r>
          </a:p>
        </p:txBody>
      </p:sp>
      <p:graphicFrame>
        <p:nvGraphicFramePr>
          <p:cNvPr id="9220" name="Object 7"/>
          <p:cNvGraphicFramePr>
            <a:graphicFrameLocks noChangeAspect="1"/>
          </p:cNvGraphicFramePr>
          <p:nvPr/>
        </p:nvGraphicFramePr>
        <p:xfrm>
          <a:off x="1116013" y="2852738"/>
          <a:ext cx="383063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5" name="Equation" r:id="rId7" imgW="3835080" imgH="723600" progId="Equation.DSMT4">
                  <p:embed/>
                </p:oleObj>
              </mc:Choice>
              <mc:Fallback>
                <p:oleObj name="Equation" r:id="rId7" imgW="3835080" imgH="723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52738"/>
                        <a:ext cx="3830637" cy="727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66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Text Box 8"/>
          <p:cNvSpPr txBox="1">
            <a:spLocks noChangeArrowheads="1"/>
          </p:cNvSpPr>
          <p:nvPr/>
        </p:nvSpPr>
        <p:spPr bwMode="auto">
          <a:xfrm>
            <a:off x="395288" y="3716338"/>
            <a:ext cx="4824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dirty="0">
                <a:solidFill>
                  <a:srgbClr val="3333FF"/>
                </a:solidFill>
              </a:rPr>
              <a:t>求 </a:t>
            </a:r>
            <a:r>
              <a:rPr lang="en-US" altLang="zh-TW" i="1" dirty="0">
                <a:solidFill>
                  <a:srgbClr val="FF0000"/>
                </a:solidFill>
              </a:rPr>
              <a:t>s</a:t>
            </a:r>
            <a:r>
              <a:rPr lang="en-US" altLang="zh-TW" baseline="-25000" dirty="0">
                <a:solidFill>
                  <a:srgbClr val="FF0000"/>
                </a:solidFill>
              </a:rPr>
              <a:t>1</a:t>
            </a:r>
            <a:r>
              <a:rPr lang="en-US" altLang="zh-TW" dirty="0">
                <a:solidFill>
                  <a:srgbClr val="FF0000"/>
                </a:solidFill>
              </a:rPr>
              <a:t>[</a:t>
            </a:r>
            <a:r>
              <a:rPr lang="en-US" altLang="zh-TW" i="1" dirty="0">
                <a:solidFill>
                  <a:srgbClr val="FF0000"/>
                </a:solidFill>
              </a:rPr>
              <a:t>n</a:t>
            </a:r>
            <a:r>
              <a:rPr lang="en-US" altLang="zh-TW" dirty="0">
                <a:solidFill>
                  <a:srgbClr val="FF0000"/>
                </a:solidFill>
              </a:rPr>
              <a:t>] </a:t>
            </a:r>
            <a:r>
              <a:rPr lang="zh-TW" altLang="en-US" dirty="0">
                <a:solidFill>
                  <a:srgbClr val="FF0000"/>
                </a:solidFill>
              </a:rPr>
              <a:t>和 </a:t>
            </a:r>
            <a:r>
              <a:rPr lang="en-US" altLang="zh-TW" i="1" dirty="0">
                <a:solidFill>
                  <a:srgbClr val="FF0000"/>
                </a:solidFill>
              </a:rPr>
              <a:t>s</a:t>
            </a:r>
            <a:r>
              <a:rPr lang="en-US" altLang="zh-TW" dirty="0">
                <a:solidFill>
                  <a:srgbClr val="FF0000"/>
                </a:solidFill>
              </a:rPr>
              <a:t>[</a:t>
            </a:r>
            <a:r>
              <a:rPr lang="en-US" altLang="zh-TW" i="1" dirty="0">
                <a:solidFill>
                  <a:srgbClr val="FF0000"/>
                </a:solidFill>
              </a:rPr>
              <a:t>n</a:t>
            </a:r>
            <a:r>
              <a:rPr lang="en-US" altLang="zh-TW" dirty="0">
                <a:solidFill>
                  <a:srgbClr val="FF0000"/>
                </a:solidFill>
              </a:rPr>
              <a:t>] </a:t>
            </a:r>
            <a:r>
              <a:rPr lang="zh-TW" altLang="en-US" dirty="0">
                <a:solidFill>
                  <a:srgbClr val="FF0000"/>
                </a:solidFill>
              </a:rPr>
              <a:t>之間的關係</a:t>
            </a:r>
          </a:p>
        </p:txBody>
      </p:sp>
      <p:graphicFrame>
        <p:nvGraphicFramePr>
          <p:cNvPr id="9221" name="Object 9"/>
          <p:cNvGraphicFramePr>
            <a:graphicFrameLocks noChangeAspect="1"/>
          </p:cNvGraphicFramePr>
          <p:nvPr/>
        </p:nvGraphicFramePr>
        <p:xfrm>
          <a:off x="971550" y="4076700"/>
          <a:ext cx="375443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6" name="Equation" r:id="rId9" imgW="3759120" imgH="723600" progId="Equation.DSMT4">
                  <p:embed/>
                </p:oleObj>
              </mc:Choice>
              <mc:Fallback>
                <p:oleObj name="Equation" r:id="rId9" imgW="3759120" imgH="723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076700"/>
                        <a:ext cx="3754438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9"/>
          <p:cNvGraphicFramePr>
            <a:graphicFrameLocks noChangeAspect="1"/>
          </p:cNvGraphicFramePr>
          <p:nvPr/>
        </p:nvGraphicFramePr>
        <p:xfrm>
          <a:off x="1547813" y="4868863"/>
          <a:ext cx="6418262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7" name="Equation" r:id="rId11" imgW="6426000" imgH="723600" progId="Equation.DSMT4">
                  <p:embed/>
                </p:oleObj>
              </mc:Choice>
              <mc:Fallback>
                <p:oleObj name="Equation" r:id="rId11" imgW="6426000" imgH="723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868863"/>
                        <a:ext cx="6418262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10"/>
          <p:cNvGraphicFramePr>
            <a:graphicFrameLocks noChangeAspect="1"/>
          </p:cNvGraphicFramePr>
          <p:nvPr/>
        </p:nvGraphicFramePr>
        <p:xfrm>
          <a:off x="1474788" y="5661025"/>
          <a:ext cx="673417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8" name="Equation" r:id="rId13" imgW="6743520" imgH="723600" progId="Equation.DSMT4">
                  <p:embed/>
                </p:oleObj>
              </mc:Choice>
              <mc:Fallback>
                <p:oleObj name="Equation" r:id="rId13" imgW="6743520" imgH="723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5661025"/>
                        <a:ext cx="6734175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C8D75C29-D399-4336-9B29-D9E44CA57993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94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811062"/>
              </p:ext>
            </p:extLst>
          </p:nvPr>
        </p:nvGraphicFramePr>
        <p:xfrm>
          <a:off x="611188" y="981075"/>
          <a:ext cx="6835775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6" name="Equation" r:id="rId3" imgW="6845040" imgH="1295280" progId="Equation.DSMT4">
                  <p:embed/>
                </p:oleObj>
              </mc:Choice>
              <mc:Fallback>
                <p:oleObj name="Equation" r:id="rId3" imgW="6845040" imgH="12952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981075"/>
                        <a:ext cx="6835775" cy="130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611188" y="260350"/>
          <a:ext cx="731837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7" name="Equation" r:id="rId5" imgW="7327800" imgH="723600" progId="Equation.DSMT4">
                  <p:embed/>
                </p:oleObj>
              </mc:Choice>
              <mc:Fallback>
                <p:oleObj name="Equation" r:id="rId5" imgW="7327800" imgH="723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60350"/>
                        <a:ext cx="7318375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Text Box 4"/>
          <p:cNvSpPr txBox="1">
            <a:spLocks noChangeArrowheads="1"/>
          </p:cNvSpPr>
          <p:nvPr/>
        </p:nvSpPr>
        <p:spPr bwMode="auto">
          <a:xfrm>
            <a:off x="2803388" y="3600450"/>
            <a:ext cx="2087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令 </a:t>
            </a:r>
            <a:r>
              <a:rPr lang="en-US" altLang="zh-TW" i="1" dirty="0">
                <a:solidFill>
                  <a:srgbClr val="FF0000"/>
                </a:solidFill>
              </a:rPr>
              <a:t>k</a:t>
            </a:r>
            <a:r>
              <a:rPr lang="en-US" altLang="zh-TW" baseline="-25000" dirty="0">
                <a:solidFill>
                  <a:srgbClr val="FF0000"/>
                </a:solidFill>
              </a:rPr>
              <a:t>1</a:t>
            </a:r>
            <a:r>
              <a:rPr lang="en-US" altLang="zh-TW" dirty="0">
                <a:solidFill>
                  <a:srgbClr val="FF0000"/>
                </a:solidFill>
              </a:rPr>
              <a:t> + 1/2 = </a:t>
            </a:r>
            <a:r>
              <a:rPr lang="en-US" altLang="zh-TW" i="1" dirty="0">
                <a:solidFill>
                  <a:srgbClr val="FF0000"/>
                </a:solidFill>
              </a:rPr>
              <a:t>k</a:t>
            </a:r>
            <a:r>
              <a:rPr lang="en-US" altLang="zh-TW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539750" y="2492375"/>
          <a:ext cx="7812088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8" name="Equation" r:id="rId7" imgW="7823160" imgH="1269720" progId="Equation.DSMT4">
                  <p:embed/>
                </p:oleObj>
              </mc:Choice>
              <mc:Fallback>
                <p:oleObj name="Equation" r:id="rId7" imgW="7823160" imgH="1269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492375"/>
                        <a:ext cx="7812088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 Box 6"/>
          <p:cNvSpPr txBox="1">
            <a:spLocks noChangeArrowheads="1"/>
          </p:cNvSpPr>
          <p:nvPr/>
        </p:nvSpPr>
        <p:spPr bwMode="auto">
          <a:xfrm>
            <a:off x="468313" y="4076700"/>
            <a:ext cx="18716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比較係數可得</a:t>
            </a:r>
          </a:p>
        </p:txBody>
      </p:sp>
      <p:graphicFrame>
        <p:nvGraphicFramePr>
          <p:cNvPr id="10245" name="Object 7"/>
          <p:cNvGraphicFramePr>
            <a:graphicFrameLocks noChangeAspect="1"/>
          </p:cNvGraphicFramePr>
          <p:nvPr/>
        </p:nvGraphicFramePr>
        <p:xfrm>
          <a:off x="2339975" y="4076700"/>
          <a:ext cx="19177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9" name="Equation" r:id="rId9" imgW="1917360" imgH="507960" progId="Equation.DSMT4">
                  <p:embed/>
                </p:oleObj>
              </mc:Choice>
              <mc:Fallback>
                <p:oleObj name="Equation" r:id="rId9" imgW="1917360" imgH="507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076700"/>
                        <a:ext cx="19177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8"/>
          <p:cNvGraphicFramePr>
            <a:graphicFrameLocks noChangeAspect="1"/>
          </p:cNvGraphicFramePr>
          <p:nvPr/>
        </p:nvGraphicFramePr>
        <p:xfrm>
          <a:off x="2339975" y="4651375"/>
          <a:ext cx="25273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0" name="Equation" r:id="rId11" imgW="2527200" imgH="507960" progId="Equation.DSMT4">
                  <p:embed/>
                </p:oleObj>
              </mc:Choice>
              <mc:Fallback>
                <p:oleObj name="Equation" r:id="rId11" imgW="2527200" imgH="507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651375"/>
                        <a:ext cx="25273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9"/>
          <p:cNvSpPr txBox="1">
            <a:spLocks noChangeArrowheads="1"/>
          </p:cNvSpPr>
          <p:nvPr/>
        </p:nvSpPr>
        <p:spPr bwMode="auto">
          <a:xfrm>
            <a:off x="5219700" y="4651375"/>
            <a:ext cx="2735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for </a:t>
            </a:r>
            <a:r>
              <a:rPr lang="en-US" altLang="zh-TW" i="1">
                <a:solidFill>
                  <a:srgbClr val="3333FF"/>
                </a:solidFill>
              </a:rPr>
              <a:t>n</a:t>
            </a:r>
            <a:r>
              <a:rPr lang="en-US" altLang="zh-TW">
                <a:solidFill>
                  <a:srgbClr val="3333FF"/>
                </a:solidFill>
              </a:rPr>
              <a:t> = 2,  3, …., </a:t>
            </a:r>
            <a:r>
              <a:rPr lang="en-US" altLang="zh-TW" i="1">
                <a:solidFill>
                  <a:srgbClr val="3333FF"/>
                </a:solidFill>
              </a:rPr>
              <a:t>k</a:t>
            </a:r>
            <a:r>
              <a:rPr lang="en-US" altLang="zh-TW">
                <a:solidFill>
                  <a:srgbClr val="3333FF"/>
                </a:solidFill>
                <a:cs typeface="Times New Roman" panose="02020603050405020304" pitchFamily="18" charset="0"/>
              </a:rPr>
              <a:t>−1/2</a:t>
            </a:r>
          </a:p>
        </p:txBody>
      </p:sp>
      <p:graphicFrame>
        <p:nvGraphicFramePr>
          <p:cNvPr id="10247" name="Object 10"/>
          <p:cNvGraphicFramePr>
            <a:graphicFrameLocks noChangeAspect="1"/>
          </p:cNvGraphicFramePr>
          <p:nvPr/>
        </p:nvGraphicFramePr>
        <p:xfrm>
          <a:off x="2339975" y="5227638"/>
          <a:ext cx="2489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1" name="Equation" r:id="rId13" imgW="2489040" imgH="507960" progId="Equation.DSMT4">
                  <p:embed/>
                </p:oleObj>
              </mc:Choice>
              <mc:Fallback>
                <p:oleObj name="Equation" r:id="rId13" imgW="2489040" imgH="5079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5227638"/>
                        <a:ext cx="24892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直線單箭頭接點 2">
            <a:extLst>
              <a:ext uri="{FF2B5EF4-FFF2-40B4-BE49-F238E27FC236}">
                <a16:creationId xmlns:a16="http://schemas.microsoft.com/office/drawing/2014/main" id="{66E6176C-445D-46E3-B4D2-B143C439A805}"/>
              </a:ext>
            </a:extLst>
          </p:cNvPr>
          <p:cNvCxnSpPr/>
          <p:nvPr/>
        </p:nvCxnSpPr>
        <p:spPr>
          <a:xfrm flipH="1">
            <a:off x="2627784" y="836712"/>
            <a:ext cx="144016" cy="288032"/>
          </a:xfrm>
          <a:prstGeom prst="straightConnector1">
            <a:avLst/>
          </a:prstGeom>
          <a:ln>
            <a:solidFill>
              <a:srgbClr val="6633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5EE8E0D5-6490-4DFF-8E87-968F33EC189D}"/>
              </a:ext>
            </a:extLst>
          </p:cNvPr>
          <p:cNvCxnSpPr>
            <a:cxnSpLocks/>
          </p:cNvCxnSpPr>
          <p:nvPr/>
        </p:nvCxnSpPr>
        <p:spPr>
          <a:xfrm>
            <a:off x="3059832" y="836712"/>
            <a:ext cx="936104" cy="285650"/>
          </a:xfrm>
          <a:prstGeom prst="straightConnector1">
            <a:avLst/>
          </a:prstGeom>
          <a:ln>
            <a:solidFill>
              <a:srgbClr val="6633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2E7B1624-4D1A-4380-999C-60BB961D148C}"/>
              </a:ext>
            </a:extLst>
          </p:cNvPr>
          <p:cNvCxnSpPr/>
          <p:nvPr/>
        </p:nvCxnSpPr>
        <p:spPr>
          <a:xfrm flipH="1">
            <a:off x="5386513" y="854968"/>
            <a:ext cx="144016" cy="288032"/>
          </a:xfrm>
          <a:prstGeom prst="straightConnector1">
            <a:avLst/>
          </a:prstGeom>
          <a:ln>
            <a:solidFill>
              <a:srgbClr val="6633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C1C88EF3-42DF-44BE-8BE5-52A9DF0F9806}"/>
              </a:ext>
            </a:extLst>
          </p:cNvPr>
          <p:cNvCxnSpPr>
            <a:cxnSpLocks/>
          </p:cNvCxnSpPr>
          <p:nvPr/>
        </p:nvCxnSpPr>
        <p:spPr>
          <a:xfrm flipH="1">
            <a:off x="4325455" y="1490315"/>
            <a:ext cx="3290800" cy="496342"/>
          </a:xfrm>
          <a:prstGeom prst="straightConnector1">
            <a:avLst/>
          </a:prstGeom>
          <a:ln>
            <a:solidFill>
              <a:srgbClr val="6633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D42D686D-06E1-42F0-A64C-DF63BBF428E3}"/>
              </a:ext>
            </a:extLst>
          </p:cNvPr>
          <p:cNvCxnSpPr/>
          <p:nvPr/>
        </p:nvCxnSpPr>
        <p:spPr>
          <a:xfrm>
            <a:off x="6948264" y="817042"/>
            <a:ext cx="720080" cy="47032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991E4489-9AF5-4935-BD31-B0B7B0E0A17E}"/>
              </a:ext>
            </a:extLst>
          </p:cNvPr>
          <p:cNvCxnSpPr>
            <a:cxnSpLocks/>
          </p:cNvCxnSpPr>
          <p:nvPr/>
        </p:nvCxnSpPr>
        <p:spPr>
          <a:xfrm flipH="1">
            <a:off x="7616255" y="1287363"/>
            <a:ext cx="52089" cy="20295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498D17C5-86B6-4304-B267-9608217AB14C}"/>
              </a:ext>
            </a:extLst>
          </p:cNvPr>
          <p:cNvCxnSpPr>
            <a:cxnSpLocks/>
          </p:cNvCxnSpPr>
          <p:nvPr/>
        </p:nvCxnSpPr>
        <p:spPr>
          <a:xfrm>
            <a:off x="5652120" y="1552792"/>
            <a:ext cx="144016" cy="1154590"/>
          </a:xfrm>
          <a:prstGeom prst="straightConnector1">
            <a:avLst/>
          </a:prstGeom>
          <a:ln>
            <a:solidFill>
              <a:srgbClr val="6633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BA8765FA-7D78-4B97-8397-78DC25AD04A2}"/>
              </a:ext>
            </a:extLst>
          </p:cNvPr>
          <p:cNvCxnSpPr>
            <a:cxnSpLocks/>
          </p:cNvCxnSpPr>
          <p:nvPr/>
        </p:nvCxnSpPr>
        <p:spPr>
          <a:xfrm flipH="1">
            <a:off x="3527884" y="2117942"/>
            <a:ext cx="1339391" cy="458310"/>
          </a:xfrm>
          <a:prstGeom prst="straightConnector1">
            <a:avLst/>
          </a:prstGeom>
          <a:ln>
            <a:solidFill>
              <a:srgbClr val="6633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1B7EC816-06EA-4972-81DB-68A71C3A673E}"/>
              </a:ext>
            </a:extLst>
          </p:cNvPr>
          <p:cNvCxnSpPr/>
          <p:nvPr/>
        </p:nvCxnSpPr>
        <p:spPr>
          <a:xfrm flipH="1">
            <a:off x="4867275" y="1552792"/>
            <a:ext cx="136773" cy="57729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0A82968A-60F1-47BC-9F82-3F68911CC74B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95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965010"/>
              </p:ext>
            </p:extLst>
          </p:nvPr>
        </p:nvGraphicFramePr>
        <p:xfrm>
          <a:off x="623888" y="620713"/>
          <a:ext cx="6742112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6" name="Equation" r:id="rId3" imgW="6756120" imgH="1879560" progId="Equation.DSMT4">
                  <p:embed/>
                </p:oleObj>
              </mc:Choice>
              <mc:Fallback>
                <p:oleObj name="Equation" r:id="rId3" imgW="6756120" imgH="1879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620713"/>
                        <a:ext cx="6742112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95288" y="2924175"/>
            <a:ext cx="763309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dirty="0"/>
              <a:t>只需將 </a:t>
            </a:r>
            <a:r>
              <a:rPr lang="en-US" altLang="zh-TW" dirty="0"/>
              <a:t>pages 58-61 </a:t>
            </a:r>
            <a:r>
              <a:rPr lang="zh-TW" altLang="en-US" dirty="0"/>
              <a:t>的方法當中，</a:t>
            </a:r>
            <a:r>
              <a:rPr lang="en-US" altLang="zh-TW" i="1" dirty="0" err="1">
                <a:solidFill>
                  <a:srgbClr val="3333FF"/>
                </a:solidFill>
              </a:rPr>
              <a:t>H</a:t>
            </a:r>
            <a:r>
              <a:rPr lang="en-US" altLang="zh-TW" i="1" baseline="-25000" dirty="0" err="1">
                <a:solidFill>
                  <a:srgbClr val="3333FF"/>
                </a:solidFill>
              </a:rPr>
              <a:t>d</a:t>
            </a:r>
            <a:r>
              <a:rPr lang="en-US" altLang="zh-TW" dirty="0">
                <a:solidFill>
                  <a:srgbClr val="3333FF"/>
                </a:solidFill>
              </a:rPr>
              <a:t>(</a:t>
            </a:r>
            <a:r>
              <a:rPr lang="en-US" altLang="zh-TW" i="1" dirty="0">
                <a:solidFill>
                  <a:srgbClr val="3333FF"/>
                </a:solidFill>
              </a:rPr>
              <a:t>F</a:t>
            </a:r>
            <a:r>
              <a:rPr lang="en-US" altLang="zh-TW" dirty="0">
                <a:solidFill>
                  <a:srgbClr val="3333FF"/>
                </a:solidFill>
              </a:rPr>
              <a:t>)</a:t>
            </a:r>
            <a:r>
              <a:rPr lang="en-US" altLang="zh-TW" dirty="0"/>
              <a:t> </a:t>
            </a:r>
            <a:r>
              <a:rPr lang="zh-TW" altLang="en-US" dirty="0"/>
              <a:t>換成 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dirty="0"/>
              <a:t>                                                         </a:t>
            </a:r>
            <a:r>
              <a:rPr lang="en-US" altLang="zh-TW" i="1" dirty="0">
                <a:solidFill>
                  <a:srgbClr val="3333FF"/>
                </a:solidFill>
              </a:rPr>
              <a:t>W</a:t>
            </a:r>
            <a:r>
              <a:rPr lang="en-US" altLang="zh-TW" dirty="0">
                <a:solidFill>
                  <a:srgbClr val="3333FF"/>
                </a:solidFill>
              </a:rPr>
              <a:t>(</a:t>
            </a:r>
            <a:r>
              <a:rPr lang="en-US" altLang="zh-TW" i="1" dirty="0">
                <a:solidFill>
                  <a:srgbClr val="3333FF"/>
                </a:solidFill>
              </a:rPr>
              <a:t>F</a:t>
            </a:r>
            <a:r>
              <a:rPr lang="en-US" altLang="zh-TW" dirty="0">
                <a:solidFill>
                  <a:srgbClr val="3333FF"/>
                </a:solidFill>
              </a:rPr>
              <a:t>)</a:t>
            </a:r>
            <a:r>
              <a:rPr lang="en-US" altLang="zh-TW" dirty="0"/>
              <a:t> </a:t>
            </a:r>
            <a:r>
              <a:rPr lang="zh-TW" altLang="en-US" dirty="0"/>
              <a:t>換成 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dirty="0"/>
              <a:t>                                                           </a:t>
            </a:r>
            <a:r>
              <a:rPr lang="en-US" altLang="zh-TW" i="1" dirty="0">
                <a:solidFill>
                  <a:srgbClr val="3333FF"/>
                </a:solidFill>
              </a:rPr>
              <a:t>k</a:t>
            </a:r>
            <a:r>
              <a:rPr lang="en-US" altLang="zh-TW" dirty="0"/>
              <a:t>     </a:t>
            </a:r>
            <a:r>
              <a:rPr lang="zh-TW" altLang="en-US" dirty="0"/>
              <a:t>換成      </a:t>
            </a:r>
            <a:r>
              <a:rPr lang="en-US" altLang="zh-TW" i="1" dirty="0">
                <a:solidFill>
                  <a:srgbClr val="3333FF"/>
                </a:solidFill>
              </a:rPr>
              <a:t>k</a:t>
            </a:r>
            <a:r>
              <a:rPr lang="en-US" altLang="zh-TW" dirty="0">
                <a:solidFill>
                  <a:srgbClr val="3333FF"/>
                </a:solidFill>
              </a:rPr>
              <a:t> </a:t>
            </a:r>
            <a:r>
              <a:rPr lang="en-US" altLang="zh-TW" dirty="0">
                <a:solidFill>
                  <a:srgbClr val="3333FF"/>
                </a:solidFill>
                <a:cs typeface="Times New Roman" panose="02020603050405020304" pitchFamily="18" charset="0"/>
              </a:rPr>
              <a:t>− 1/2 = </a:t>
            </a:r>
            <a:r>
              <a:rPr lang="en-US" altLang="zh-TW" i="1" dirty="0">
                <a:solidFill>
                  <a:srgbClr val="3333FF"/>
                </a:solidFill>
                <a:cs typeface="Times New Roman" panose="02020603050405020304" pitchFamily="18" charset="0"/>
              </a:rPr>
              <a:t>N</a:t>
            </a:r>
            <a:r>
              <a:rPr lang="en-US" altLang="zh-TW" dirty="0">
                <a:solidFill>
                  <a:srgbClr val="3333FF"/>
                </a:solidFill>
                <a:cs typeface="Times New Roman" panose="02020603050405020304" pitchFamily="18" charset="0"/>
              </a:rPr>
              <a:t>/2 </a:t>
            </a:r>
            <a:r>
              <a:rPr lang="en-US" altLang="zh-TW" dirty="0">
                <a:solidFill>
                  <a:srgbClr val="3333FF"/>
                </a:solidFill>
              </a:rPr>
              <a:t>− 1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dirty="0">
                <a:solidFill>
                  <a:srgbClr val="3333FF"/>
                </a:solidFill>
              </a:rPr>
              <a:t>                                                         </a:t>
            </a:r>
            <a:r>
              <a:rPr lang="zh-TW" altLang="en-US" dirty="0"/>
              <a:t>注意 </a:t>
            </a:r>
            <a:r>
              <a:rPr lang="en-US" altLang="zh-TW" i="1" dirty="0">
                <a:solidFill>
                  <a:srgbClr val="3333FF"/>
                </a:solidFill>
              </a:rPr>
              <a:t>s</a:t>
            </a:r>
            <a:r>
              <a:rPr lang="en-US" altLang="zh-TW" baseline="-25000" dirty="0">
                <a:solidFill>
                  <a:srgbClr val="3333FF"/>
                </a:solidFill>
              </a:rPr>
              <a:t>1</a:t>
            </a:r>
            <a:r>
              <a:rPr lang="en-US" altLang="zh-TW" dirty="0">
                <a:solidFill>
                  <a:srgbClr val="3333FF"/>
                </a:solidFill>
              </a:rPr>
              <a:t>[</a:t>
            </a:r>
            <a:r>
              <a:rPr lang="en-US" altLang="zh-TW" i="1" dirty="0">
                <a:solidFill>
                  <a:srgbClr val="3333FF"/>
                </a:solidFill>
              </a:rPr>
              <a:t>n</a:t>
            </a:r>
            <a:r>
              <a:rPr lang="en-US" altLang="zh-TW" dirty="0">
                <a:solidFill>
                  <a:srgbClr val="3333FF"/>
                </a:solidFill>
              </a:rPr>
              <a:t>] </a:t>
            </a:r>
            <a:r>
              <a:rPr lang="zh-TW" altLang="en-US" dirty="0"/>
              <a:t>和</a:t>
            </a:r>
            <a:r>
              <a:rPr lang="zh-TW" altLang="en-US" dirty="0">
                <a:solidFill>
                  <a:srgbClr val="3333FF"/>
                </a:solidFill>
              </a:rPr>
              <a:t> </a:t>
            </a:r>
            <a:r>
              <a:rPr lang="en-US" altLang="zh-TW" i="1" dirty="0">
                <a:solidFill>
                  <a:srgbClr val="3333FF"/>
                </a:solidFill>
              </a:rPr>
              <a:t>s</a:t>
            </a:r>
            <a:r>
              <a:rPr lang="en-US" altLang="zh-TW" dirty="0">
                <a:solidFill>
                  <a:srgbClr val="3333FF"/>
                </a:solidFill>
              </a:rPr>
              <a:t>[</a:t>
            </a:r>
            <a:r>
              <a:rPr lang="en-US" altLang="zh-TW" i="1" dirty="0">
                <a:solidFill>
                  <a:srgbClr val="3333FF"/>
                </a:solidFill>
              </a:rPr>
              <a:t>n</a:t>
            </a:r>
            <a:r>
              <a:rPr lang="en-US" altLang="zh-TW" dirty="0">
                <a:solidFill>
                  <a:srgbClr val="3333FF"/>
                </a:solidFill>
              </a:rPr>
              <a:t>] </a:t>
            </a:r>
            <a:r>
              <a:rPr lang="zh-TW" altLang="en-US" dirty="0"/>
              <a:t>之間的關係即可</a:t>
            </a:r>
          </a:p>
          <a:p>
            <a:pPr eaLnBrk="1" hangingPunct="1">
              <a:spcBef>
                <a:spcPct val="50000"/>
              </a:spcBef>
            </a:pPr>
            <a:endParaRPr lang="en-US" altLang="zh-TW" dirty="0"/>
          </a:p>
        </p:txBody>
      </p:sp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5435600" y="2924175"/>
          <a:ext cx="1689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7" name="Equation" r:id="rId5" imgW="1688760" imgH="355320" progId="Equation.DSMT4">
                  <p:embed/>
                </p:oleObj>
              </mc:Choice>
              <mc:Fallback>
                <p:oleObj name="Equation" r:id="rId5" imgW="1688760" imgH="355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924175"/>
                        <a:ext cx="16891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5"/>
          <p:cNvGraphicFramePr>
            <a:graphicFrameLocks noChangeAspect="1"/>
          </p:cNvGraphicFramePr>
          <p:nvPr/>
        </p:nvGraphicFramePr>
        <p:xfrm>
          <a:off x="5435600" y="3427413"/>
          <a:ext cx="1600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8" name="Equation" r:id="rId7" imgW="1600200" imgH="355320" progId="Equation.DSMT4">
                  <p:embed/>
                </p:oleObj>
              </mc:Choice>
              <mc:Fallback>
                <p:oleObj name="Equation" r:id="rId7" imgW="160020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427413"/>
                        <a:ext cx="1600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直線單箭頭接點 2">
            <a:extLst>
              <a:ext uri="{FF2B5EF4-FFF2-40B4-BE49-F238E27FC236}">
                <a16:creationId xmlns:a16="http://schemas.microsoft.com/office/drawing/2014/main" id="{95DAA148-FC06-4F8C-9B60-628D171E3D15}"/>
              </a:ext>
            </a:extLst>
          </p:cNvPr>
          <p:cNvCxnSpPr/>
          <p:nvPr/>
        </p:nvCxnSpPr>
        <p:spPr>
          <a:xfrm flipV="1">
            <a:off x="1763688" y="3279775"/>
            <a:ext cx="144016" cy="365249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6435CE96-73DC-4886-8F09-605FDF0C7B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312946"/>
              </p:ext>
            </p:extLst>
          </p:nvPr>
        </p:nvGraphicFramePr>
        <p:xfrm>
          <a:off x="414280" y="3554784"/>
          <a:ext cx="2986848" cy="5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" name="Equation" r:id="rId9" imgW="3733560" imgH="711000" progId="Equation.DSMT4">
                  <p:embed/>
                </p:oleObj>
              </mc:Choice>
              <mc:Fallback>
                <p:oleObj name="Equation" r:id="rId9" imgW="3733560" imgH="711000" progId="Equation.DSMT4">
                  <p:embed/>
                  <p:pic>
                    <p:nvPicPr>
                      <p:cNvPr id="112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280" y="3554784"/>
                        <a:ext cx="2986848" cy="5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9F1DAD98-7DE7-4551-A90A-FA6A3B0BE5E7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96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2297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3887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>
                <a:solidFill>
                  <a:srgbClr val="3333FF"/>
                </a:solidFill>
                <a:sym typeface="Symbol" panose="05050102010706020507" pitchFamily="18" charset="2"/>
              </a:rPr>
              <a:t>Design Method for Type 3</a:t>
            </a:r>
            <a:endParaRPr lang="en-US" altLang="zh-TW" b="1">
              <a:solidFill>
                <a:srgbClr val="3333FF"/>
              </a:solidFill>
            </a:endParaRP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1116013" y="692150"/>
          <a:ext cx="278923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4" name="Equation" r:id="rId3" imgW="2793960" imgH="711000" progId="Equation.DSMT4">
                  <p:embed/>
                </p:oleObj>
              </mc:Choice>
              <mc:Fallback>
                <p:oleObj name="Equation" r:id="rId3" imgW="2793960" imgH="71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692150"/>
                        <a:ext cx="2789237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Text Box 4"/>
          <p:cNvSpPr txBox="1">
            <a:spLocks noChangeArrowheads="1"/>
          </p:cNvSpPr>
          <p:nvPr/>
        </p:nvSpPr>
        <p:spPr bwMode="auto">
          <a:xfrm>
            <a:off x="468313" y="1341438"/>
            <a:ext cx="4824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由於</a:t>
            </a:r>
            <a:r>
              <a:rPr lang="zh-TW" altLang="en-US" i="1"/>
              <a:t> </a:t>
            </a:r>
            <a:r>
              <a:rPr lang="en-US" altLang="zh-TW" i="1"/>
              <a:t>n</a:t>
            </a:r>
            <a:r>
              <a:rPr lang="en-US" altLang="zh-TW">
                <a:cs typeface="Times New Roman" panose="02020603050405020304" pitchFamily="18" charset="0"/>
              </a:rPr>
              <a:t>−1 </a:t>
            </a:r>
            <a:r>
              <a:rPr lang="zh-TW" altLang="en-US"/>
              <a:t>和 </a:t>
            </a:r>
            <a:r>
              <a:rPr lang="en-US" altLang="zh-TW" i="1"/>
              <a:t>n</a:t>
            </a:r>
            <a:r>
              <a:rPr lang="en-US" altLang="zh-TW"/>
              <a:t>+1 </a:t>
            </a:r>
            <a:r>
              <a:rPr lang="zh-TW" altLang="en-US"/>
              <a:t>兩項相減可得 </a:t>
            </a:r>
          </a:p>
        </p:txBody>
      </p:sp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971550" y="1773238"/>
          <a:ext cx="63531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5" name="Equation" r:id="rId5" imgW="6362640" imgH="355320" progId="Equation.DSMT4">
                  <p:embed/>
                </p:oleObj>
              </mc:Choice>
              <mc:Fallback>
                <p:oleObj name="Equation" r:id="rId5" imgW="636264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773238"/>
                        <a:ext cx="635317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971550" y="2636838"/>
          <a:ext cx="391953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6" name="Equation" r:id="rId7" imgW="3924000" imgH="723600" progId="Equation.DSMT4">
                  <p:embed/>
                </p:oleObj>
              </mc:Choice>
              <mc:Fallback>
                <p:oleObj name="Equation" r:id="rId7" imgW="3924000" imgH="723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636838"/>
                        <a:ext cx="3919538" cy="727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66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ext Box 7"/>
          <p:cNvSpPr txBox="1">
            <a:spLocks noChangeArrowheads="1"/>
          </p:cNvSpPr>
          <p:nvPr/>
        </p:nvSpPr>
        <p:spPr bwMode="auto">
          <a:xfrm>
            <a:off x="468313" y="2205038"/>
            <a:ext cx="4824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dirty="0"/>
              <a:t>所以</a:t>
            </a:r>
            <a:r>
              <a:rPr lang="zh-TW" altLang="en-US" dirty="0">
                <a:solidFill>
                  <a:srgbClr val="FF0000"/>
                </a:solidFill>
              </a:rPr>
              <a:t>「判斷」</a:t>
            </a:r>
            <a:r>
              <a:rPr lang="zh-TW" altLang="en-US" dirty="0"/>
              <a:t>可將 </a:t>
            </a:r>
            <a:r>
              <a:rPr lang="en-US" altLang="zh-TW" i="1" dirty="0"/>
              <a:t>R</a:t>
            </a:r>
            <a:r>
              <a:rPr lang="en-US" altLang="zh-TW" dirty="0"/>
              <a:t>(</a:t>
            </a:r>
            <a:r>
              <a:rPr lang="en-US" altLang="zh-TW" i="1" dirty="0"/>
              <a:t>F</a:t>
            </a:r>
            <a:r>
              <a:rPr lang="en-US" altLang="zh-TW" dirty="0"/>
              <a:t>) </a:t>
            </a:r>
            <a:r>
              <a:rPr lang="zh-TW" altLang="en-US" dirty="0"/>
              <a:t>改寫為 </a:t>
            </a:r>
          </a:p>
        </p:txBody>
      </p:sp>
      <p:graphicFrame>
        <p:nvGraphicFramePr>
          <p:cNvPr id="1229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380794"/>
              </p:ext>
            </p:extLst>
          </p:nvPr>
        </p:nvGraphicFramePr>
        <p:xfrm>
          <a:off x="944562" y="3954356"/>
          <a:ext cx="63801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7" name="Equation" r:id="rId9" imgW="6387840" imgH="723600" progId="Equation.DSMT4">
                  <p:embed/>
                </p:oleObj>
              </mc:Choice>
              <mc:Fallback>
                <p:oleObj name="Equation" r:id="rId9" imgW="6387840" imgH="723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2" y="3954356"/>
                        <a:ext cx="6380163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42368"/>
              </p:ext>
            </p:extLst>
          </p:nvPr>
        </p:nvGraphicFramePr>
        <p:xfrm>
          <a:off x="944562" y="4673493"/>
          <a:ext cx="755967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8" name="Equation" r:id="rId11" imgW="7569000" imgH="723600" progId="Equation.DSMT4">
                  <p:embed/>
                </p:oleObj>
              </mc:Choice>
              <mc:Fallback>
                <p:oleObj name="Equation" r:id="rId11" imgW="7569000" imgH="723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2" y="4673493"/>
                        <a:ext cx="7559675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831391"/>
              </p:ext>
            </p:extLst>
          </p:nvPr>
        </p:nvGraphicFramePr>
        <p:xfrm>
          <a:off x="944562" y="5465656"/>
          <a:ext cx="72437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9" name="Equation" r:id="rId13" imgW="7251480" imgH="723600" progId="Equation.DSMT4">
                  <p:embed/>
                </p:oleObj>
              </mc:Choice>
              <mc:Fallback>
                <p:oleObj name="Equation" r:id="rId13" imgW="7251480" imgH="723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2" y="5465656"/>
                        <a:ext cx="7243763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8">
            <a:extLst>
              <a:ext uri="{FF2B5EF4-FFF2-40B4-BE49-F238E27FC236}">
                <a16:creationId xmlns:a16="http://schemas.microsoft.com/office/drawing/2014/main" id="{ACAEA445-8617-417B-A0FE-45DECE7B3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534" y="3482868"/>
            <a:ext cx="4824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dirty="0">
                <a:solidFill>
                  <a:srgbClr val="3333FF"/>
                </a:solidFill>
              </a:rPr>
              <a:t>求 </a:t>
            </a:r>
            <a:r>
              <a:rPr lang="en-US" altLang="zh-TW" i="1" dirty="0">
                <a:solidFill>
                  <a:srgbClr val="FF0000"/>
                </a:solidFill>
              </a:rPr>
              <a:t>s</a:t>
            </a:r>
            <a:r>
              <a:rPr lang="en-US" altLang="zh-TW" baseline="-25000" dirty="0">
                <a:solidFill>
                  <a:srgbClr val="FF0000"/>
                </a:solidFill>
              </a:rPr>
              <a:t>1</a:t>
            </a:r>
            <a:r>
              <a:rPr lang="en-US" altLang="zh-TW" dirty="0">
                <a:solidFill>
                  <a:srgbClr val="FF0000"/>
                </a:solidFill>
              </a:rPr>
              <a:t>[</a:t>
            </a:r>
            <a:r>
              <a:rPr lang="en-US" altLang="zh-TW" i="1" dirty="0">
                <a:solidFill>
                  <a:srgbClr val="FF0000"/>
                </a:solidFill>
              </a:rPr>
              <a:t>n</a:t>
            </a:r>
            <a:r>
              <a:rPr lang="en-US" altLang="zh-TW" dirty="0">
                <a:solidFill>
                  <a:srgbClr val="FF0000"/>
                </a:solidFill>
              </a:rPr>
              <a:t>] </a:t>
            </a:r>
            <a:r>
              <a:rPr lang="zh-TW" altLang="en-US" dirty="0">
                <a:solidFill>
                  <a:srgbClr val="FF0000"/>
                </a:solidFill>
              </a:rPr>
              <a:t>和 </a:t>
            </a:r>
            <a:r>
              <a:rPr lang="en-US" altLang="zh-TW" i="1" dirty="0">
                <a:solidFill>
                  <a:srgbClr val="FF0000"/>
                </a:solidFill>
              </a:rPr>
              <a:t>s</a:t>
            </a:r>
            <a:r>
              <a:rPr lang="en-US" altLang="zh-TW" dirty="0">
                <a:solidFill>
                  <a:srgbClr val="FF0000"/>
                </a:solidFill>
              </a:rPr>
              <a:t>[</a:t>
            </a:r>
            <a:r>
              <a:rPr lang="en-US" altLang="zh-TW" i="1" dirty="0">
                <a:solidFill>
                  <a:srgbClr val="FF0000"/>
                </a:solidFill>
              </a:rPr>
              <a:t>n</a:t>
            </a:r>
            <a:r>
              <a:rPr lang="en-US" altLang="zh-TW" dirty="0">
                <a:solidFill>
                  <a:srgbClr val="FF0000"/>
                </a:solidFill>
              </a:rPr>
              <a:t>] </a:t>
            </a:r>
            <a:r>
              <a:rPr lang="zh-TW" altLang="en-US" dirty="0">
                <a:solidFill>
                  <a:srgbClr val="FF0000"/>
                </a:solidFill>
              </a:rPr>
              <a:t>之間的關係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8021F88B-7BB9-4A37-A32F-2C516C9FFA38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97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900113" y="260350"/>
          <a:ext cx="5922962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" name="Equation" r:id="rId3" imgW="5930640" imgH="1942920" progId="Equation.DSMT4">
                  <p:embed/>
                </p:oleObj>
              </mc:Choice>
              <mc:Fallback>
                <p:oleObj name="Equation" r:id="rId3" imgW="5930640" imgH="19429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60350"/>
                        <a:ext cx="5922962" cy="195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3"/>
          <p:cNvSpPr txBox="1">
            <a:spLocks noChangeArrowheads="1"/>
          </p:cNvSpPr>
          <p:nvPr/>
        </p:nvSpPr>
        <p:spPr bwMode="auto">
          <a:xfrm>
            <a:off x="684213" y="2276475"/>
            <a:ext cx="3382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令  </a:t>
            </a:r>
            <a:r>
              <a:rPr lang="en-US" altLang="zh-TW" i="1"/>
              <a:t>k</a:t>
            </a:r>
            <a:r>
              <a:rPr lang="en-US" altLang="zh-TW" baseline="-25000"/>
              <a:t>1</a:t>
            </a:r>
            <a:r>
              <a:rPr lang="en-US" altLang="zh-TW"/>
              <a:t> = </a:t>
            </a:r>
            <a:r>
              <a:rPr lang="en-US" altLang="zh-TW" i="1"/>
              <a:t>k</a:t>
            </a:r>
            <a:r>
              <a:rPr lang="en-US" altLang="zh-TW"/>
              <a:t> </a:t>
            </a:r>
            <a:r>
              <a:rPr lang="en-US" altLang="zh-TW">
                <a:cs typeface="Times New Roman" panose="02020603050405020304" pitchFamily="18" charset="0"/>
              </a:rPr>
              <a:t>− 1, </a:t>
            </a:r>
            <a:r>
              <a:rPr lang="zh-TW" altLang="en-US">
                <a:cs typeface="Times New Roman" panose="02020603050405020304" pitchFamily="18" charset="0"/>
              </a:rPr>
              <a:t>比較係數可得</a:t>
            </a:r>
          </a:p>
        </p:txBody>
      </p:sp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1239838" y="2708275"/>
          <a:ext cx="1955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" name="Equation" r:id="rId5" imgW="1955520" imgH="507960" progId="Equation.DSMT4">
                  <p:embed/>
                </p:oleObj>
              </mc:Choice>
              <mc:Fallback>
                <p:oleObj name="Equation" r:id="rId5" imgW="195552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2708275"/>
                        <a:ext cx="1955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5"/>
          <p:cNvGraphicFramePr>
            <a:graphicFrameLocks noChangeAspect="1"/>
          </p:cNvGraphicFramePr>
          <p:nvPr/>
        </p:nvGraphicFramePr>
        <p:xfrm>
          <a:off x="1258888" y="3284538"/>
          <a:ext cx="2819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9" name="Equation" r:id="rId7" imgW="2819160" imgH="507960" progId="Equation.DSMT4">
                  <p:embed/>
                </p:oleObj>
              </mc:Choice>
              <mc:Fallback>
                <p:oleObj name="Equation" r:id="rId7" imgW="2819160" imgH="50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284538"/>
                        <a:ext cx="28194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4716463" y="3357563"/>
            <a:ext cx="2735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for </a:t>
            </a:r>
            <a:r>
              <a:rPr lang="en-US" altLang="zh-TW" i="1">
                <a:solidFill>
                  <a:srgbClr val="3333FF"/>
                </a:solidFill>
              </a:rPr>
              <a:t>n</a:t>
            </a:r>
            <a:r>
              <a:rPr lang="en-US" altLang="zh-TW">
                <a:solidFill>
                  <a:srgbClr val="3333FF"/>
                </a:solidFill>
              </a:rPr>
              <a:t> = 2,  3, …., </a:t>
            </a:r>
            <a:r>
              <a:rPr lang="en-US" altLang="zh-TW" i="1">
                <a:solidFill>
                  <a:srgbClr val="3333FF"/>
                </a:solidFill>
              </a:rPr>
              <a:t>k</a:t>
            </a:r>
            <a:r>
              <a:rPr lang="en-US" altLang="zh-TW">
                <a:solidFill>
                  <a:srgbClr val="3333FF"/>
                </a:solidFill>
                <a:cs typeface="Times New Roman" panose="02020603050405020304" pitchFamily="18" charset="0"/>
              </a:rPr>
              <a:t>−2</a:t>
            </a:r>
          </a:p>
        </p:txBody>
      </p:sp>
      <p:graphicFrame>
        <p:nvGraphicFramePr>
          <p:cNvPr id="13317" name="Object 7"/>
          <p:cNvGraphicFramePr>
            <a:graphicFrameLocks noChangeAspect="1"/>
          </p:cNvGraphicFramePr>
          <p:nvPr/>
        </p:nvGraphicFramePr>
        <p:xfrm>
          <a:off x="1258888" y="3789363"/>
          <a:ext cx="19939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" name="Equation" r:id="rId9" imgW="1993680" imgH="507960" progId="Equation.DSMT4">
                  <p:embed/>
                </p:oleObj>
              </mc:Choice>
              <mc:Fallback>
                <p:oleObj name="Equation" r:id="rId9" imgW="1993680" imgH="507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789363"/>
                        <a:ext cx="19939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8"/>
          <p:cNvGraphicFramePr>
            <a:graphicFrameLocks noChangeAspect="1"/>
          </p:cNvGraphicFramePr>
          <p:nvPr/>
        </p:nvGraphicFramePr>
        <p:xfrm>
          <a:off x="1258888" y="4292600"/>
          <a:ext cx="1651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" name="Equation" r:id="rId11" imgW="1650960" imgH="507960" progId="Equation.DSMT4">
                  <p:embed/>
                </p:oleObj>
              </mc:Choice>
              <mc:Fallback>
                <p:oleObj name="Equation" r:id="rId11" imgW="1650960" imgH="507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292600"/>
                        <a:ext cx="1651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73F7B9CD-EAFB-442D-8F4C-78F286C9F07D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98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079643"/>
              </p:ext>
            </p:extLst>
          </p:nvPr>
        </p:nvGraphicFramePr>
        <p:xfrm>
          <a:off x="633413" y="549275"/>
          <a:ext cx="6869112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1" name="Equation" r:id="rId3" imgW="6883200" imgH="1879560" progId="Equation.DSMT4">
                  <p:embed/>
                </p:oleObj>
              </mc:Choice>
              <mc:Fallback>
                <p:oleObj name="Equation" r:id="rId3" imgW="6883200" imgH="1879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549275"/>
                        <a:ext cx="6869112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23850" y="2565400"/>
            <a:ext cx="69850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dirty="0"/>
              <a:t>將 </a:t>
            </a:r>
            <a:r>
              <a:rPr lang="en-US" altLang="zh-TW" dirty="0"/>
              <a:t>pages 58-61 </a:t>
            </a:r>
            <a:r>
              <a:rPr lang="zh-TW" altLang="en-US" dirty="0"/>
              <a:t>的方法當中，</a:t>
            </a:r>
            <a:r>
              <a:rPr lang="en-US" altLang="zh-TW" i="1" dirty="0" err="1">
                <a:solidFill>
                  <a:srgbClr val="3333FF"/>
                </a:solidFill>
              </a:rPr>
              <a:t>H</a:t>
            </a:r>
            <a:r>
              <a:rPr lang="en-US" altLang="zh-TW" i="1" baseline="-25000" dirty="0" err="1">
                <a:solidFill>
                  <a:srgbClr val="3333FF"/>
                </a:solidFill>
              </a:rPr>
              <a:t>d</a:t>
            </a:r>
            <a:r>
              <a:rPr lang="en-US" altLang="zh-TW" dirty="0">
                <a:solidFill>
                  <a:srgbClr val="3333FF"/>
                </a:solidFill>
              </a:rPr>
              <a:t>(</a:t>
            </a:r>
            <a:r>
              <a:rPr lang="en-US" altLang="zh-TW" i="1" dirty="0">
                <a:solidFill>
                  <a:srgbClr val="3333FF"/>
                </a:solidFill>
              </a:rPr>
              <a:t>F</a:t>
            </a:r>
            <a:r>
              <a:rPr lang="en-US" altLang="zh-TW" dirty="0">
                <a:solidFill>
                  <a:srgbClr val="3333FF"/>
                </a:solidFill>
              </a:rPr>
              <a:t>)</a:t>
            </a:r>
            <a:r>
              <a:rPr lang="en-US" altLang="zh-TW" dirty="0"/>
              <a:t> </a:t>
            </a:r>
            <a:r>
              <a:rPr lang="zh-TW" altLang="en-US" dirty="0"/>
              <a:t>換成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dirty="0"/>
              <a:t>                                                 </a:t>
            </a:r>
            <a:r>
              <a:rPr lang="en-US" altLang="zh-TW" i="1" dirty="0">
                <a:solidFill>
                  <a:srgbClr val="3333FF"/>
                </a:solidFill>
              </a:rPr>
              <a:t>W</a:t>
            </a:r>
            <a:r>
              <a:rPr lang="en-US" altLang="zh-TW" dirty="0">
                <a:solidFill>
                  <a:srgbClr val="3333FF"/>
                </a:solidFill>
              </a:rPr>
              <a:t>(</a:t>
            </a:r>
            <a:r>
              <a:rPr lang="en-US" altLang="zh-TW" i="1" dirty="0">
                <a:solidFill>
                  <a:srgbClr val="3333FF"/>
                </a:solidFill>
              </a:rPr>
              <a:t>F</a:t>
            </a:r>
            <a:r>
              <a:rPr lang="en-US" altLang="zh-TW" dirty="0">
                <a:solidFill>
                  <a:srgbClr val="3333FF"/>
                </a:solidFill>
              </a:rPr>
              <a:t>)</a:t>
            </a:r>
            <a:r>
              <a:rPr lang="en-US" altLang="zh-TW" dirty="0"/>
              <a:t> </a:t>
            </a:r>
            <a:r>
              <a:rPr lang="zh-TW" altLang="en-US" dirty="0"/>
              <a:t>換成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dirty="0"/>
              <a:t>                                                   </a:t>
            </a:r>
            <a:r>
              <a:rPr lang="en-US" altLang="zh-TW" i="1" dirty="0">
                <a:solidFill>
                  <a:srgbClr val="3333FF"/>
                </a:solidFill>
              </a:rPr>
              <a:t>k</a:t>
            </a:r>
            <a:r>
              <a:rPr lang="en-US" altLang="zh-TW" dirty="0"/>
              <a:t>     </a:t>
            </a:r>
            <a:r>
              <a:rPr lang="zh-TW" altLang="en-US" dirty="0"/>
              <a:t>換成      </a:t>
            </a:r>
            <a:r>
              <a:rPr lang="en-US" altLang="zh-TW" i="1" dirty="0">
                <a:solidFill>
                  <a:srgbClr val="3333FF"/>
                </a:solidFill>
              </a:rPr>
              <a:t>k</a:t>
            </a:r>
            <a:r>
              <a:rPr lang="en-US" altLang="zh-TW" dirty="0">
                <a:solidFill>
                  <a:srgbClr val="3333FF"/>
                </a:solidFill>
              </a:rPr>
              <a:t> </a:t>
            </a:r>
            <a:r>
              <a:rPr lang="en-US" altLang="zh-TW" dirty="0">
                <a:solidFill>
                  <a:srgbClr val="3333FF"/>
                </a:solidFill>
                <a:cs typeface="Times New Roman" panose="02020603050405020304" pitchFamily="18" charset="0"/>
              </a:rPr>
              <a:t>− </a:t>
            </a:r>
            <a:r>
              <a:rPr lang="en-US" altLang="zh-TW" dirty="0">
                <a:solidFill>
                  <a:srgbClr val="3333FF"/>
                </a:solidFill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dirty="0"/>
              <a:t>                                                注意</a:t>
            </a:r>
            <a:r>
              <a:rPr lang="en-US" altLang="zh-TW" i="1" dirty="0">
                <a:solidFill>
                  <a:srgbClr val="3333FF"/>
                </a:solidFill>
              </a:rPr>
              <a:t>s</a:t>
            </a:r>
            <a:r>
              <a:rPr lang="en-US" altLang="zh-TW" baseline="-25000" dirty="0">
                <a:solidFill>
                  <a:srgbClr val="3333FF"/>
                </a:solidFill>
              </a:rPr>
              <a:t>1</a:t>
            </a:r>
            <a:r>
              <a:rPr lang="en-US" altLang="zh-TW" dirty="0">
                <a:solidFill>
                  <a:srgbClr val="3333FF"/>
                </a:solidFill>
              </a:rPr>
              <a:t>[</a:t>
            </a:r>
            <a:r>
              <a:rPr lang="en-US" altLang="zh-TW" i="1" dirty="0">
                <a:solidFill>
                  <a:srgbClr val="3333FF"/>
                </a:solidFill>
              </a:rPr>
              <a:t>n</a:t>
            </a:r>
            <a:r>
              <a:rPr lang="en-US" altLang="zh-TW" dirty="0">
                <a:solidFill>
                  <a:srgbClr val="3333FF"/>
                </a:solidFill>
              </a:rPr>
              <a:t>] </a:t>
            </a:r>
            <a:r>
              <a:rPr lang="zh-TW" altLang="en-US" dirty="0"/>
              <a:t>和</a:t>
            </a:r>
            <a:r>
              <a:rPr lang="zh-TW" altLang="en-US" dirty="0">
                <a:solidFill>
                  <a:srgbClr val="3333FF"/>
                </a:solidFill>
              </a:rPr>
              <a:t> </a:t>
            </a:r>
            <a:r>
              <a:rPr lang="en-US" altLang="zh-TW" i="1" dirty="0">
                <a:solidFill>
                  <a:srgbClr val="3333FF"/>
                </a:solidFill>
              </a:rPr>
              <a:t>s</a:t>
            </a:r>
            <a:r>
              <a:rPr lang="en-US" altLang="zh-TW" dirty="0">
                <a:solidFill>
                  <a:srgbClr val="3333FF"/>
                </a:solidFill>
              </a:rPr>
              <a:t>[</a:t>
            </a:r>
            <a:r>
              <a:rPr lang="en-US" altLang="zh-TW" i="1" dirty="0">
                <a:solidFill>
                  <a:srgbClr val="3333FF"/>
                </a:solidFill>
              </a:rPr>
              <a:t>n</a:t>
            </a:r>
            <a:r>
              <a:rPr lang="en-US" altLang="zh-TW" dirty="0">
                <a:solidFill>
                  <a:srgbClr val="3333FF"/>
                </a:solidFill>
              </a:rPr>
              <a:t>] </a:t>
            </a:r>
            <a:r>
              <a:rPr lang="zh-TW" altLang="en-US" dirty="0"/>
              <a:t>之間的關係即可</a:t>
            </a:r>
            <a:endParaRPr lang="en-US" altLang="zh-TW" dirty="0">
              <a:solidFill>
                <a:srgbClr val="3333FF"/>
              </a:solidFill>
            </a:endParaRP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4932363" y="2565400"/>
          <a:ext cx="1828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2" name="Equation" r:id="rId5" imgW="1828800" imgH="355320" progId="Equation.DSMT4">
                  <p:embed/>
                </p:oleObj>
              </mc:Choice>
              <mc:Fallback>
                <p:oleObj name="Equation" r:id="rId5" imgW="1828800" imgH="355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565400"/>
                        <a:ext cx="1828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5"/>
          <p:cNvGraphicFramePr>
            <a:graphicFrameLocks noChangeAspect="1"/>
          </p:cNvGraphicFramePr>
          <p:nvPr/>
        </p:nvGraphicFramePr>
        <p:xfrm>
          <a:off x="4932363" y="3068638"/>
          <a:ext cx="1701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3" name="Equation" r:id="rId7" imgW="1701720" imgH="355320" progId="Equation.DSMT4">
                  <p:embed/>
                </p:oleObj>
              </mc:Choice>
              <mc:Fallback>
                <p:oleObj name="Equation" r:id="rId7" imgW="170172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3068638"/>
                        <a:ext cx="1701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323850" y="4797152"/>
            <a:ext cx="50402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  <a:sym typeface="Symbol" panose="05050102010706020507" pitchFamily="18" charset="2"/>
              </a:rPr>
              <a:t>(Think)</a:t>
            </a:r>
            <a:r>
              <a:rPr lang="zh-TW" altLang="en-US" dirty="0">
                <a:solidFill>
                  <a:srgbClr val="3333FF"/>
                </a:solidFill>
                <a:sym typeface="Symbol" panose="05050102010706020507" pitchFamily="18" charset="2"/>
              </a:rPr>
              <a:t>：</a:t>
            </a:r>
            <a:r>
              <a:rPr lang="en-US" altLang="zh-TW" dirty="0">
                <a:solidFill>
                  <a:srgbClr val="3333FF"/>
                </a:solidFill>
                <a:sym typeface="Symbol" panose="05050102010706020507" pitchFamily="18" charset="2"/>
              </a:rPr>
              <a:t>Design the Method for Type 4</a:t>
            </a:r>
            <a:endParaRPr lang="en-US" altLang="zh-TW" dirty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9A3C209C-5D0E-42C0-86EB-8343D9453218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99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7704137" cy="466725"/>
          </a:xfrm>
          <a:prstGeom prst="rect">
            <a:avLst/>
          </a:prstGeom>
          <a:noFill/>
          <a:ln w="9525">
            <a:solidFill>
              <a:srgbClr val="99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400" b="1" dirty="0">
                <a:solidFill>
                  <a:srgbClr val="3333FF"/>
                </a:solidFill>
              </a:rPr>
              <a:t>附錄三：寫 </a:t>
            </a:r>
            <a:r>
              <a:rPr lang="en-US" altLang="zh-TW" sz="2400" b="1" dirty="0" err="1">
                <a:solidFill>
                  <a:srgbClr val="3333FF"/>
                </a:solidFill>
              </a:rPr>
              <a:t>Matlab</a:t>
            </a:r>
            <a:r>
              <a:rPr lang="en-US" altLang="zh-TW" sz="2400" b="1" dirty="0">
                <a:solidFill>
                  <a:srgbClr val="3333FF"/>
                </a:solidFill>
              </a:rPr>
              <a:t> / Python </a:t>
            </a:r>
            <a:r>
              <a:rPr lang="zh-TW" altLang="en-US" sz="2400" b="1" dirty="0">
                <a:solidFill>
                  <a:srgbClr val="3333FF"/>
                </a:solidFill>
              </a:rPr>
              <a:t>程式需注意的地方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684213" y="4149725"/>
            <a:ext cx="7056437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TW"/>
              <a:t>(1) </a:t>
            </a:r>
            <a:r>
              <a:rPr lang="zh-TW" altLang="en-US"/>
              <a:t>迴圈能避免就儘量避免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TW"/>
              <a:t>(2) </a:t>
            </a:r>
            <a:r>
              <a:rPr lang="zh-TW" altLang="en-US"/>
              <a:t>儘可能使用 </a:t>
            </a:r>
            <a:r>
              <a:rPr lang="en-US" altLang="zh-TW"/>
              <a:t>Matrix </a:t>
            </a:r>
            <a:r>
              <a:rPr lang="zh-TW" altLang="en-US"/>
              <a:t>及 </a:t>
            </a:r>
            <a:r>
              <a:rPr lang="en-US" altLang="zh-TW"/>
              <a:t>Vector operation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TW"/>
              <a:t>     Example: </a:t>
            </a:r>
            <a:r>
              <a:rPr lang="zh-TW" altLang="en-US"/>
              <a:t>由 </a:t>
            </a:r>
            <a:r>
              <a:rPr lang="en-US" altLang="zh-TW"/>
              <a:t>1 </a:t>
            </a:r>
            <a:r>
              <a:rPr lang="zh-TW" altLang="en-US"/>
              <a:t>加 到</a:t>
            </a:r>
            <a:r>
              <a:rPr lang="en-US" altLang="zh-TW"/>
              <a:t>100</a:t>
            </a:r>
            <a:r>
              <a:rPr lang="zh-TW" altLang="en-US"/>
              <a:t>，用 </a:t>
            </a:r>
            <a:r>
              <a:rPr lang="en-US" altLang="zh-TW"/>
              <a:t>Matlab </a:t>
            </a:r>
            <a:r>
              <a:rPr lang="zh-TW" altLang="en-US"/>
              <a:t>一行就可以了</a:t>
            </a:r>
            <a:endParaRPr lang="en-US" altLang="zh-TW"/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TW"/>
              <a:t>                 sum([1:100])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zh-TW" altLang="en-US"/>
              <a:t>    完全不需迴圈</a:t>
            </a:r>
            <a:endParaRPr lang="en-US" altLang="zh-TW"/>
          </a:p>
        </p:txBody>
      </p:sp>
      <p:sp>
        <p:nvSpPr>
          <p:cNvPr id="20485" name="文字方塊 4"/>
          <p:cNvSpPr txBox="1">
            <a:spLocks noChangeArrowheads="1"/>
          </p:cNvSpPr>
          <p:nvPr/>
        </p:nvSpPr>
        <p:spPr bwMode="auto">
          <a:xfrm>
            <a:off x="468313" y="1125538"/>
            <a:ext cx="68405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sz="2400" b="1">
                <a:solidFill>
                  <a:srgbClr val="3333FF"/>
                </a:solidFill>
              </a:rPr>
              <a:t>一、各種程式語言寫程式共通的原則</a:t>
            </a:r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611188" y="1844675"/>
            <a:ext cx="799306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TW" dirty="0"/>
              <a:t>(1) </a:t>
            </a:r>
            <a:r>
              <a:rPr lang="zh-TW" altLang="en-US" dirty="0"/>
              <a:t>能夠不在迴圈內做的運算，則移到迴圈外，以節省運算時間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TW" dirty="0"/>
              <a:t>(2) </a:t>
            </a:r>
            <a:r>
              <a:rPr lang="zh-TW" altLang="en-US" dirty="0"/>
              <a:t>寫一部分即測試，不要全部寫完再測試 </a:t>
            </a:r>
            <a:r>
              <a:rPr lang="en-US" altLang="zh-TW" dirty="0"/>
              <a:t>(</a:t>
            </a:r>
            <a:r>
              <a:rPr lang="zh-TW" altLang="en-US" dirty="0"/>
              <a:t>縮小範圍比較容易 </a:t>
            </a:r>
            <a:r>
              <a:rPr lang="en-US" altLang="zh-TW" dirty="0"/>
              <a:t>debug)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TW" dirty="0"/>
              <a:t>(3) </a:t>
            </a:r>
            <a:r>
              <a:rPr lang="zh-TW" altLang="en-US" dirty="0"/>
              <a:t>先測試簡單的例子，成功後再測試複雜的例子</a:t>
            </a:r>
          </a:p>
        </p:txBody>
      </p:sp>
      <p:sp>
        <p:nvSpPr>
          <p:cNvPr id="20487" name="文字方塊 7"/>
          <p:cNvSpPr txBox="1">
            <a:spLocks noChangeArrowheads="1"/>
          </p:cNvSpPr>
          <p:nvPr/>
        </p:nvSpPr>
        <p:spPr bwMode="auto">
          <a:xfrm>
            <a:off x="468313" y="3429000"/>
            <a:ext cx="4535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sz="2400" b="1">
                <a:solidFill>
                  <a:srgbClr val="3333FF"/>
                </a:solidFill>
              </a:rPr>
              <a:t>二、</a:t>
            </a:r>
            <a:r>
              <a:rPr lang="en-US" altLang="zh-TW" sz="2400" b="1">
                <a:solidFill>
                  <a:srgbClr val="3333FF"/>
                </a:solidFill>
              </a:rPr>
              <a:t>Matlab </a:t>
            </a:r>
            <a:r>
              <a:rPr lang="zh-TW" altLang="en-US" sz="2400" b="1">
                <a:solidFill>
                  <a:srgbClr val="3333FF"/>
                </a:solidFill>
              </a:rPr>
              <a:t>寫程式特有的技巧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D2055F5A-33F2-44A6-9E00-0FA2F395BA0A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82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262335" y="2060848"/>
            <a:ext cx="8353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41338" indent="-541338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>
                <a:sym typeface="Symbol" panose="05050102010706020507" pitchFamily="18" charset="2"/>
              </a:rPr>
              <a:t>[Ref] F. Mintzer and L. Bede, “Practical design rules for optimum FIR bandpass digital filter”, </a:t>
            </a:r>
            <a:r>
              <a:rPr lang="en-US" altLang="zh-TW" i="1">
                <a:sym typeface="Symbol" panose="05050102010706020507" pitchFamily="18" charset="2"/>
              </a:rPr>
              <a:t>IEEE Trans. ASSP</a:t>
            </a:r>
            <a:r>
              <a:rPr lang="en-US" altLang="zh-TW">
                <a:sym typeface="Symbol" panose="05050102010706020507" pitchFamily="18" charset="2"/>
              </a:rPr>
              <a:t>, vol. 27, no. 2, pp. 204-206, Apr. 1979. 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331913" y="333375"/>
          <a:ext cx="25114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3" imgW="2514600" imgH="736560" progId="Equation.DSMT4">
                  <p:embed/>
                </p:oleObj>
              </mc:Choice>
              <mc:Fallback>
                <p:oleObj name="Equation" r:id="rId3" imgW="2514600" imgH="736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33375"/>
                        <a:ext cx="2511425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62335" y="3211785"/>
            <a:ext cx="62658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dirty="0"/>
              <a:t>問題：假設       </a:t>
            </a:r>
            <a:r>
              <a:rPr lang="en-US" altLang="zh-TW" i="1" dirty="0">
                <a:sym typeface="Symbol" panose="05050102010706020507" pitchFamily="18" charset="2"/>
              </a:rPr>
              <a:t>                        </a:t>
            </a:r>
            <a:r>
              <a:rPr lang="zh-TW" altLang="en-US" dirty="0">
                <a:sym typeface="Symbol" panose="05050102010706020507" pitchFamily="18" charset="2"/>
              </a:rPr>
              <a:t>，</a:t>
            </a:r>
            <a:r>
              <a:rPr lang="en-US" altLang="zh-TW" i="1" dirty="0">
                <a:sym typeface="Symbol" panose="05050102010706020507" pitchFamily="18" charset="2"/>
              </a:rPr>
              <a:t>N</a:t>
            </a:r>
            <a:r>
              <a:rPr lang="en-US" altLang="zh-TW" dirty="0">
                <a:sym typeface="Symbol" panose="05050102010706020507" pitchFamily="18" charset="2"/>
              </a:rPr>
              <a:t> </a:t>
            </a:r>
            <a:r>
              <a:rPr lang="zh-TW" altLang="en-US" dirty="0">
                <a:sym typeface="Symbol" panose="05050102010706020507" pitchFamily="18" charset="2"/>
              </a:rPr>
              <a:t>為固定，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dirty="0">
                <a:sym typeface="Symbol" panose="05050102010706020507" pitchFamily="18" charset="2"/>
              </a:rPr>
              <a:t>            當 </a:t>
            </a:r>
            <a:r>
              <a:rPr lang="en-US" altLang="zh-TW" i="1" dirty="0">
                <a:sym typeface="Symbol" panose="05050102010706020507" pitchFamily="18" charset="2"/>
              </a:rPr>
              <a:t>F</a:t>
            </a:r>
            <a:r>
              <a:rPr lang="en-US" altLang="zh-TW" dirty="0"/>
              <a:t>  </a:t>
            </a:r>
            <a:r>
              <a:rPr lang="zh-TW" altLang="en-US" dirty="0"/>
              <a:t>變為 </a:t>
            </a:r>
            <a:r>
              <a:rPr lang="en-US" altLang="zh-TW" i="1" dirty="0"/>
              <a:t>A</a:t>
            </a:r>
            <a:r>
              <a:rPr lang="en-US" altLang="zh-TW" dirty="0"/>
              <a:t> </a:t>
            </a:r>
            <a:r>
              <a:rPr lang="zh-TW" altLang="en-US" dirty="0"/>
              <a:t>倍時， </a:t>
            </a:r>
            <a:r>
              <a:rPr lang="zh-TW" altLang="en-US" i="1" dirty="0">
                <a:sym typeface="Symbol" panose="05050102010706020507" pitchFamily="18" charset="2"/>
              </a:rPr>
              <a:t> </a:t>
            </a:r>
            <a:r>
              <a:rPr lang="zh-TW" altLang="en-US" dirty="0">
                <a:sym typeface="Symbol" panose="05050102010706020507" pitchFamily="18" charset="2"/>
              </a:rPr>
              <a:t>變為多少？</a:t>
            </a:r>
            <a:endParaRPr lang="zh-TW" altLang="en-US" dirty="0"/>
          </a:p>
          <a:p>
            <a:pPr eaLnBrk="1" hangingPunct="1">
              <a:spcBef>
                <a:spcPct val="50000"/>
              </a:spcBef>
            </a:pPr>
            <a:endParaRPr lang="en-US" altLang="zh-TW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862288"/>
              </p:ext>
            </p:extLst>
          </p:nvPr>
        </p:nvGraphicFramePr>
        <p:xfrm>
          <a:off x="4500562" y="333375"/>
          <a:ext cx="24606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5" imgW="2463480" imgH="736560" progId="Equation.DSMT4">
                  <p:embed/>
                </p:oleObj>
              </mc:Choice>
              <mc:Fallback>
                <p:oleObj name="Equation" r:id="rId5" imgW="2463480" imgH="736560" progId="Equation.DSMT4">
                  <p:embed/>
                  <p:pic>
                    <p:nvPicPr>
                      <p:cNvPr id="20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333375"/>
                        <a:ext cx="2460625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227202"/>
              </p:ext>
            </p:extLst>
          </p:nvPr>
        </p:nvGraphicFramePr>
        <p:xfrm>
          <a:off x="1702173" y="3211785"/>
          <a:ext cx="19288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7" imgW="1930320" imgH="380880" progId="Equation.DSMT4">
                  <p:embed/>
                </p:oleObj>
              </mc:Choice>
              <mc:Fallback>
                <p:oleObj name="Equation" r:id="rId7" imgW="1930320" imgH="380880" progId="Equation.DSMT4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2173" y="3211785"/>
                        <a:ext cx="192881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0CA1E90D-4987-4A97-A0CF-3B27344376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121065"/>
              </p:ext>
            </p:extLst>
          </p:nvPr>
        </p:nvGraphicFramePr>
        <p:xfrm>
          <a:off x="1331913" y="1433786"/>
          <a:ext cx="1698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9" imgW="1701720" imgH="355320" progId="Equation.DSMT4">
                  <p:embed/>
                </p:oleObj>
              </mc:Choice>
              <mc:Fallback>
                <p:oleObj name="Equation" r:id="rId9" imgW="1701720" imgH="35532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433786"/>
                        <a:ext cx="169862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D06AC016-2504-40FF-96F7-F26740890911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100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691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400" b="1">
                <a:solidFill>
                  <a:srgbClr val="3333FF"/>
                </a:solidFill>
              </a:rPr>
              <a:t>三、一些重要的 </a:t>
            </a:r>
            <a:r>
              <a:rPr lang="en-US" altLang="zh-TW" sz="2400" b="1">
                <a:solidFill>
                  <a:srgbClr val="3333FF"/>
                </a:solidFill>
              </a:rPr>
              <a:t>Matlab </a:t>
            </a:r>
            <a:r>
              <a:rPr lang="zh-TW" altLang="en-US" sz="2400" b="1">
                <a:solidFill>
                  <a:srgbClr val="3333FF"/>
                </a:solidFill>
              </a:rPr>
              <a:t>指令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539750" y="981075"/>
            <a:ext cx="626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(1) function</a:t>
            </a:r>
            <a:r>
              <a:rPr lang="en-US" altLang="zh-TW"/>
              <a:t>: </a:t>
            </a:r>
            <a:r>
              <a:rPr lang="zh-TW" altLang="en-US"/>
              <a:t>放在第一行，可以將整個程式函式化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539750" y="1412875"/>
            <a:ext cx="7777163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(2) tic, toc</a:t>
            </a:r>
            <a:r>
              <a:rPr lang="en-US" altLang="zh-TW"/>
              <a:t>: </a:t>
            </a:r>
            <a:r>
              <a:rPr lang="zh-TW" altLang="en-US"/>
              <a:t>計算時間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/>
              <a:t>             </a:t>
            </a:r>
            <a:r>
              <a:rPr lang="en-US" altLang="zh-TW"/>
              <a:t>tic </a:t>
            </a:r>
            <a:r>
              <a:rPr lang="zh-TW" altLang="en-US"/>
              <a:t>為開始計時，</a:t>
            </a:r>
            <a:r>
              <a:rPr lang="en-US" altLang="zh-TW"/>
              <a:t>toc </a:t>
            </a:r>
            <a:r>
              <a:rPr lang="zh-TW" altLang="en-US"/>
              <a:t>為顯示時間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(3) find</a:t>
            </a:r>
            <a:r>
              <a:rPr lang="en-US" altLang="zh-TW"/>
              <a:t>: </a:t>
            </a:r>
            <a:r>
              <a:rPr lang="zh-TW" altLang="en-US"/>
              <a:t>找尋一個 </a:t>
            </a:r>
            <a:r>
              <a:rPr lang="en-US" altLang="zh-TW"/>
              <a:t>vector </a:t>
            </a:r>
            <a:r>
              <a:rPr lang="zh-TW" altLang="en-US"/>
              <a:t>當中不等於 </a:t>
            </a:r>
            <a:r>
              <a:rPr lang="en-US" altLang="zh-TW"/>
              <a:t>0 </a:t>
            </a:r>
            <a:r>
              <a:rPr lang="zh-TW" altLang="en-US"/>
              <a:t>的</a:t>
            </a:r>
            <a:r>
              <a:rPr lang="en-US" altLang="zh-TW"/>
              <a:t>entry </a:t>
            </a:r>
            <a:r>
              <a:rPr lang="zh-TW" altLang="en-US"/>
              <a:t>的位置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/>
              <a:t>        範例：</a:t>
            </a:r>
            <a:r>
              <a:rPr lang="en-US" altLang="zh-TW"/>
              <a:t>find([1 0 0 1]) = [1, 4]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                   find(abs([-5:5])&lt;=2) = [4, 5, 6, 7, 8]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                    (</a:t>
            </a:r>
            <a:r>
              <a:rPr lang="zh-TW" altLang="en-US"/>
              <a:t>因為 </a:t>
            </a:r>
            <a:r>
              <a:rPr lang="en-US" altLang="zh-TW"/>
              <a:t>abs([-5:5])&lt;=2 = [0 0 0 1 1 1 1 1 0 0 0])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(4) </a:t>
            </a:r>
            <a:r>
              <a:rPr lang="en-US" altLang="zh-TW">
                <a:solidFill>
                  <a:srgbClr val="3333FF"/>
                </a:solidFill>
                <a:sym typeface="Symbol" panose="05050102010706020507" pitchFamily="18" charset="2"/>
              </a:rPr>
              <a:t> </a:t>
            </a:r>
            <a:r>
              <a:rPr lang="en-US" altLang="zh-TW"/>
              <a:t>: Hermitian (transpose + conjugation)</a:t>
            </a:r>
            <a:r>
              <a:rPr lang="zh-TW" altLang="en-US"/>
              <a:t>，</a:t>
            </a:r>
            <a:r>
              <a:rPr lang="zh-TW" altLang="en-US">
                <a:solidFill>
                  <a:srgbClr val="3333FF"/>
                </a:solidFill>
              </a:rPr>
              <a:t> </a:t>
            </a:r>
            <a:r>
              <a:rPr lang="en-US" altLang="zh-TW">
                <a:solidFill>
                  <a:srgbClr val="3333FF"/>
                </a:solidFill>
              </a:rPr>
              <a:t>. </a:t>
            </a:r>
            <a:r>
              <a:rPr lang="en-US" altLang="zh-TW">
                <a:solidFill>
                  <a:srgbClr val="3333FF"/>
                </a:solidFill>
                <a:sym typeface="Symbol" panose="05050102010706020507" pitchFamily="18" charset="2"/>
              </a:rPr>
              <a:t></a:t>
            </a:r>
            <a:r>
              <a:rPr lang="en-US" altLang="zh-TW">
                <a:solidFill>
                  <a:srgbClr val="3333FF"/>
                </a:solidFill>
              </a:rPr>
              <a:t> </a:t>
            </a:r>
            <a:r>
              <a:rPr lang="en-US" altLang="zh-TW"/>
              <a:t>: transpose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(5) imread</a:t>
            </a:r>
            <a:r>
              <a:rPr lang="en-US" altLang="zh-TW"/>
              <a:t>: </a:t>
            </a:r>
            <a:r>
              <a:rPr lang="zh-TW" altLang="en-US"/>
              <a:t>讀圖， </a:t>
            </a:r>
            <a:r>
              <a:rPr lang="en-US" altLang="zh-TW">
                <a:solidFill>
                  <a:srgbClr val="3333FF"/>
                </a:solidFill>
              </a:rPr>
              <a:t>image, imshow, imagesc</a:t>
            </a:r>
            <a:r>
              <a:rPr lang="en-US" altLang="zh-TW"/>
              <a:t>: </a:t>
            </a:r>
            <a:r>
              <a:rPr lang="zh-TW" altLang="en-US"/>
              <a:t>將圖顯示出來，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/>
              <a:t>     </a:t>
            </a:r>
            <a:r>
              <a:rPr lang="en-US" altLang="zh-TW"/>
              <a:t>(</a:t>
            </a:r>
            <a:r>
              <a:rPr lang="zh-TW" altLang="en-US"/>
              <a:t>註： 較老的 </a:t>
            </a:r>
            <a:r>
              <a:rPr lang="en-US" altLang="zh-TW"/>
              <a:t>Matlab </a:t>
            </a:r>
            <a:r>
              <a:rPr lang="zh-TW" altLang="en-US"/>
              <a:t>版本 </a:t>
            </a:r>
            <a:r>
              <a:rPr lang="en-US" altLang="zh-TW"/>
              <a:t>imread </a:t>
            </a:r>
            <a:r>
              <a:rPr lang="zh-TW" altLang="en-US"/>
              <a:t>要和 </a:t>
            </a:r>
            <a:r>
              <a:rPr lang="en-US" altLang="zh-TW"/>
              <a:t>double </a:t>
            </a:r>
            <a:r>
              <a:rPr lang="zh-TW" altLang="en-US"/>
              <a:t>並用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/>
              <a:t>       </a:t>
            </a:r>
            <a:r>
              <a:rPr lang="en-US" altLang="zh-TW"/>
              <a:t>A=double(imread(‘Lena.bmp’));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</a:rPr>
              <a:t>(6) imwrite</a:t>
            </a:r>
            <a:r>
              <a:rPr lang="en-US" altLang="zh-TW"/>
              <a:t>: </a:t>
            </a:r>
            <a:r>
              <a:rPr lang="zh-TW" altLang="en-US"/>
              <a:t>製做圖檔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33B62690-6314-4BFA-9162-18BB315E5C97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101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468313" y="476250"/>
            <a:ext cx="6119812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(7) </a:t>
            </a:r>
            <a:r>
              <a:rPr lang="en-US" altLang="zh-TW" dirty="0" err="1">
                <a:solidFill>
                  <a:srgbClr val="3333FF"/>
                </a:solidFill>
              </a:rPr>
              <a:t>xlsread</a:t>
            </a:r>
            <a:r>
              <a:rPr lang="en-US" altLang="zh-TW" dirty="0"/>
              <a:t>: </a:t>
            </a:r>
            <a:r>
              <a:rPr lang="zh-TW" altLang="en-US" dirty="0"/>
              <a:t>由 </a:t>
            </a:r>
            <a:r>
              <a:rPr lang="en-US" altLang="zh-TW" dirty="0"/>
              <a:t>Excel </a:t>
            </a:r>
            <a:r>
              <a:rPr lang="zh-TW" altLang="en-US" dirty="0"/>
              <a:t>檔讀取資料</a:t>
            </a:r>
            <a:endParaRPr lang="en-US" altLang="zh-TW" dirty="0"/>
          </a:p>
          <a:p>
            <a:pPr eaLnBrk="1" hangingPunct="1">
              <a:spcBef>
                <a:spcPct val="50000"/>
              </a:spcBef>
            </a:pPr>
            <a:r>
              <a:rPr lang="en-US" altLang="zh-TW" dirty="0"/>
              <a:t>A = </a:t>
            </a:r>
            <a:r>
              <a:rPr lang="en-US" altLang="zh-TW" dirty="0" err="1"/>
              <a:t>xlsread</a:t>
            </a:r>
            <a:r>
              <a:rPr lang="en-US" altLang="zh-TW" dirty="0"/>
              <a:t>(‘</a:t>
            </a:r>
            <a:r>
              <a:rPr lang="zh-TW" altLang="en-US" dirty="0"/>
              <a:t>檔名</a:t>
            </a:r>
            <a:r>
              <a:rPr lang="en-US" altLang="zh-TW" dirty="0"/>
              <a:t>’, ‘</a:t>
            </a:r>
            <a:r>
              <a:rPr lang="zh-TW" altLang="en-US" dirty="0"/>
              <a:t>工作表名</a:t>
            </a:r>
            <a:r>
              <a:rPr lang="en-US" altLang="zh-TW" dirty="0"/>
              <a:t>’, </a:t>
            </a:r>
            <a:r>
              <a:rPr lang="zh-TW" altLang="en-US" dirty="0"/>
              <a:t>範圍</a:t>
            </a:r>
            <a:r>
              <a:rPr lang="en-US" altLang="zh-TW" dirty="0"/>
              <a:t>);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dirty="0"/>
              <a:t>例如</a:t>
            </a:r>
            <a:endParaRPr lang="en-US" altLang="zh-TW" dirty="0"/>
          </a:p>
          <a:p>
            <a:pPr eaLnBrk="1" hangingPunct="1">
              <a:spcBef>
                <a:spcPct val="50000"/>
              </a:spcBef>
            </a:pPr>
            <a:r>
              <a:rPr lang="en-US" altLang="zh-TW" dirty="0"/>
              <a:t>A = </a:t>
            </a:r>
            <a:r>
              <a:rPr lang="en-US" altLang="zh-TW" dirty="0" err="1"/>
              <a:t>xlsread</a:t>
            </a:r>
            <a:r>
              <a:rPr lang="en-US" altLang="zh-TW" dirty="0"/>
              <a:t>(‘test. xlsx’, ‘</a:t>
            </a:r>
            <a:r>
              <a:rPr lang="zh-TW" altLang="en-US" dirty="0"/>
              <a:t>工作表</a:t>
            </a:r>
            <a:r>
              <a:rPr lang="en-US" altLang="zh-TW" dirty="0"/>
              <a:t>1’, A1:D50);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(8) </a:t>
            </a:r>
            <a:r>
              <a:rPr lang="en-US" altLang="zh-TW" dirty="0" err="1">
                <a:solidFill>
                  <a:srgbClr val="3333FF"/>
                </a:solidFill>
              </a:rPr>
              <a:t>xlswrite</a:t>
            </a:r>
            <a:r>
              <a:rPr lang="en-US" altLang="zh-TW" dirty="0"/>
              <a:t>: </a:t>
            </a:r>
            <a:r>
              <a:rPr lang="zh-TW" altLang="en-US" dirty="0"/>
              <a:t>將資料寫成 </a:t>
            </a:r>
            <a:r>
              <a:rPr lang="en-US" altLang="zh-TW" dirty="0"/>
              <a:t>Excel </a:t>
            </a:r>
            <a:r>
              <a:rPr lang="zh-TW" altLang="en-US" dirty="0"/>
              <a:t>檔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(9) </a:t>
            </a:r>
            <a:r>
              <a:rPr lang="en-US" altLang="zh-TW" dirty="0" err="1">
                <a:solidFill>
                  <a:srgbClr val="3333FF"/>
                </a:solidFill>
              </a:rPr>
              <a:t>aviread</a:t>
            </a:r>
            <a:r>
              <a:rPr lang="en-US" altLang="zh-TW" dirty="0"/>
              <a:t>:  </a:t>
            </a:r>
            <a:r>
              <a:rPr lang="zh-TW" altLang="en-US" dirty="0"/>
              <a:t>讀取 </a:t>
            </a:r>
            <a:r>
              <a:rPr lang="en-US" altLang="zh-TW" dirty="0"/>
              <a:t>video </a:t>
            </a:r>
            <a:r>
              <a:rPr lang="zh-TW" altLang="en-US" dirty="0"/>
              <a:t>檔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(10) </a:t>
            </a:r>
            <a:r>
              <a:rPr lang="en-US" altLang="zh-TW" dirty="0" err="1">
                <a:solidFill>
                  <a:srgbClr val="3333FF"/>
                </a:solidFill>
              </a:rPr>
              <a:t>dlmread</a:t>
            </a:r>
            <a:r>
              <a:rPr lang="en-US" altLang="zh-TW" dirty="0"/>
              <a:t>:  </a:t>
            </a:r>
            <a:r>
              <a:rPr lang="zh-TW" altLang="en-US" dirty="0"/>
              <a:t>讀取 *</a:t>
            </a:r>
            <a:r>
              <a:rPr lang="en-US" altLang="zh-TW" dirty="0"/>
              <a:t>.txt </a:t>
            </a:r>
            <a:r>
              <a:rPr lang="zh-TW" altLang="en-US" dirty="0"/>
              <a:t>或其他類型檔案的資料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(11) </a:t>
            </a:r>
            <a:r>
              <a:rPr lang="en-US" altLang="zh-TW" dirty="0" err="1">
                <a:solidFill>
                  <a:srgbClr val="3333FF"/>
                </a:solidFill>
              </a:rPr>
              <a:t>dlmwrite</a:t>
            </a:r>
            <a:r>
              <a:rPr lang="en-US" altLang="zh-TW" dirty="0"/>
              <a:t>:  </a:t>
            </a:r>
            <a:r>
              <a:rPr lang="zh-TW" altLang="en-US" dirty="0"/>
              <a:t>將資料寫成 *</a:t>
            </a:r>
            <a:r>
              <a:rPr lang="en-US" altLang="zh-TW" dirty="0"/>
              <a:t>.txt </a:t>
            </a:r>
            <a:r>
              <a:rPr lang="zh-TW" altLang="en-US" dirty="0"/>
              <a:t>或其他類型檔案</a:t>
            </a:r>
          </a:p>
          <a:p>
            <a:pPr eaLnBrk="1" hangingPunct="1">
              <a:spcBef>
                <a:spcPct val="50000"/>
              </a:spcBef>
            </a:pPr>
            <a:endParaRPr lang="en-US" altLang="zh-TW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BA5651A-1DC4-4335-A327-5F1A4B16A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680" y="369576"/>
            <a:ext cx="72196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zh-TW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四、寫 </a:t>
            </a:r>
            <a:r>
              <a:rPr lang="en-US" altLang="zh-TW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Python </a:t>
            </a:r>
            <a:r>
              <a:rPr lang="zh-TW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版本程式可能會用到的重要指令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F3D4131A-B08D-4BE9-BA9D-E45C7851788A}"/>
              </a:ext>
            </a:extLst>
          </p:cNvPr>
          <p:cNvSpPr txBox="1">
            <a:spLocks/>
          </p:cNvSpPr>
          <p:nvPr/>
        </p:nvSpPr>
        <p:spPr>
          <a:xfrm>
            <a:off x="533680" y="3390302"/>
            <a:ext cx="7886700" cy="2456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(1) 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定義函式 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使用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def</a:t>
            </a:r>
          </a:p>
          <a:p>
            <a:pPr algn="just"/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(2) 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計算時間</a:t>
            </a:r>
            <a:endParaRPr lang="en-US" altLang="zh-TW" sz="20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import time</a:t>
            </a:r>
          </a:p>
          <a:p>
            <a:pPr algn="just"/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start_time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=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time.time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()   #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獲取當前時間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end_time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=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time.time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()</a:t>
            </a:r>
          </a:p>
          <a:p>
            <a:pPr algn="just"/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total_time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=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end_time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-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start_time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#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計算時間差來得到總執行時間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9CFCB93E-F085-4A67-97C6-1D8C91D41720}"/>
              </a:ext>
            </a:extLst>
          </p:cNvPr>
          <p:cNvSpPr txBox="1">
            <a:spLocks/>
          </p:cNvSpPr>
          <p:nvPr/>
        </p:nvSpPr>
        <p:spPr>
          <a:xfrm>
            <a:off x="655646" y="1011440"/>
            <a:ext cx="7383843" cy="1985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建議必安裝模組</a:t>
            </a:r>
            <a:endParaRPr lang="en-US" altLang="zh-TW" sz="20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pip install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numpy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pip install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scipy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pip install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opencv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-python</a:t>
            </a:r>
          </a:p>
          <a:p>
            <a:pPr algn="just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pip install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openpyxl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# for Excel files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27C52E6F-7D41-4C20-BCBC-C713ED41546A}"/>
              </a:ext>
            </a:extLst>
          </p:cNvPr>
          <p:cNvSpPr txBox="1"/>
          <p:nvPr/>
        </p:nvSpPr>
        <p:spPr>
          <a:xfrm>
            <a:off x="4552528" y="6029828"/>
            <a:ext cx="400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感謝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2021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年擔任助教的蔡昌廷同學</a:t>
            </a:r>
          </a:p>
        </p:txBody>
      </p:sp>
      <p:sp>
        <p:nvSpPr>
          <p:cNvPr id="9" name="投影片編號版面配置區 3">
            <a:extLst>
              <a:ext uri="{FF2B5EF4-FFF2-40B4-BE49-F238E27FC236}">
                <a16:creationId xmlns:a16="http://schemas.microsoft.com/office/drawing/2014/main" id="{E1903626-5718-4297-9194-AF5254CE0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7988" y="188913"/>
            <a:ext cx="909637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28C246-8028-4D1B-B3D7-1BC29373121D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53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2450" y="2440097"/>
            <a:ext cx="7886700" cy="397975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(4) 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尋找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array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中滿足特定條件的值的位置</a:t>
            </a:r>
            <a:endParaRPr lang="en-US" altLang="zh-TW" sz="20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相當於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Matlab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find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指令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import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numpy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as np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 =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np.array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([0, 1, 2, 3, 4, 5])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index =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np.where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(a &gt; 3) #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回傳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array([4, 5])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print(index)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(array([4, 5],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=int64),)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index[0][0]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4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index[0][1]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5 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2D2B61F-976B-4BB1-B030-E4B956E4F0D4}"/>
              </a:ext>
            </a:extLst>
          </p:cNvPr>
          <p:cNvSpPr/>
          <p:nvPr/>
        </p:nvSpPr>
        <p:spPr>
          <a:xfrm>
            <a:off x="552450" y="523370"/>
            <a:ext cx="7077076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(3) 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讀取圖檔、輸出圖檔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建議使用</a:t>
            </a:r>
            <a:r>
              <a:rPr lang="en-US" altLang="zh-TW" sz="2000" dirty="0" err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opencv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import cv2</a:t>
            </a:r>
          </a:p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image = cv2.imread(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file_name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 #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預設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color channel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BGR</a:t>
            </a:r>
          </a:p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cv2.imwrite(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file_name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image) 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#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需將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color channel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轉為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BGR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C4C6F23-05F8-47BC-B538-78676FB78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7988" y="188913"/>
            <a:ext cx="909637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28C246-8028-4D1B-B3D7-1BC29373121D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771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CB4403EF-4855-4C6C-AD02-ED3225BA4788}"/>
              </a:ext>
            </a:extLst>
          </p:cNvPr>
          <p:cNvSpPr/>
          <p:nvPr/>
        </p:nvSpPr>
        <p:spPr>
          <a:xfrm>
            <a:off x="657225" y="624185"/>
            <a:ext cx="657225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A1=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np.array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([[1,3,6],[2,4,5]])</a:t>
            </a:r>
          </a:p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index =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np.where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(A1 &gt; 3)</a:t>
            </a:r>
          </a:p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print(index)</a:t>
            </a:r>
          </a:p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(array([0, 1, 1],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=int64), array([2, 1, 2],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dtype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=int64))</a:t>
            </a:r>
          </a:p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代表滿足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A1 &gt; 3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的點的位置座標為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[0, 2], [1, 1], [1, 2]</a:t>
            </a:r>
          </a:p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[index[0][0], index[1][0]]</a:t>
            </a:r>
          </a:p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[0, 2]</a:t>
            </a:r>
          </a:p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[index[0][1], index[1][1]]</a:t>
            </a:r>
          </a:p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[1, 1]</a:t>
            </a:r>
          </a:p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[index[0][2], index[1][2]]</a:t>
            </a:r>
          </a:p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[1, 2]</a:t>
            </a:r>
          </a:p>
        </p:txBody>
      </p:sp>
      <p:graphicFrame>
        <p:nvGraphicFramePr>
          <p:cNvPr id="7" name="物件 6">
            <a:extLst>
              <a:ext uri="{FF2B5EF4-FFF2-40B4-BE49-F238E27FC236}">
                <a16:creationId xmlns:a16="http://schemas.microsoft.com/office/drawing/2014/main" id="{B9708DB8-96D5-4C91-8905-ABE5C0BD98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6625" y="522288"/>
          <a:ext cx="1663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3" imgW="1663560" imgH="736560" progId="Equation.DSMT4">
                  <p:embed/>
                </p:oleObj>
              </mc:Choice>
              <mc:Fallback>
                <p:oleObj name="Equation" r:id="rId3" imgW="1663560" imgH="736560" progId="Equation.DSMT4">
                  <p:embed/>
                  <p:pic>
                    <p:nvPicPr>
                      <p:cNvPr id="7" name="物件 6">
                        <a:extLst>
                          <a:ext uri="{FF2B5EF4-FFF2-40B4-BE49-F238E27FC236}">
                            <a16:creationId xmlns:a16="http://schemas.microsoft.com/office/drawing/2014/main" id="{B9708DB8-96D5-4C91-8905-ABE5C0BD98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6625" y="522288"/>
                        <a:ext cx="16637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8E03454-A10B-4C0B-B604-9C009816B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7988" y="188913"/>
            <a:ext cx="909637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28C246-8028-4D1B-B3D7-1BC29373121D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046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1890" y="541311"/>
            <a:ext cx="6224685" cy="1646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(5) Hermitian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transpose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import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numpy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as np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result =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np.conj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matrix.T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)     # Hermitian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result =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matrix.T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# transpose</a:t>
            </a:r>
            <a:endParaRPr lang="en-US" altLang="zh-TW" sz="20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0C746FA-AA1C-4B3E-B012-756B48D3C02C}"/>
              </a:ext>
            </a:extLst>
          </p:cNvPr>
          <p:cNvSpPr/>
          <p:nvPr/>
        </p:nvSpPr>
        <p:spPr>
          <a:xfrm>
            <a:off x="714250" y="3000148"/>
            <a:ext cx="7750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=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scipy.io.loadmat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('***.mat') </a:t>
            </a:r>
          </a:p>
          <a:p>
            <a:r>
              <a:rPr lang="es-E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np.array(data[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s-E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s-E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   #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假設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***.mat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當中儲存的資料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9FE4C34-1EFA-47B4-B848-69646A244E4A}"/>
              </a:ext>
            </a:extLst>
          </p:cNvPr>
          <p:cNvSpPr/>
          <p:nvPr/>
        </p:nvSpPr>
        <p:spPr>
          <a:xfrm>
            <a:off x="697326" y="2393807"/>
            <a:ext cx="67199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 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 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當中讀取 </a:t>
            </a:r>
            <a:r>
              <a:rPr lang="en-US" altLang="zh-TW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當中的 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 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檔</a:t>
            </a:r>
          </a:p>
        </p:txBody>
      </p:sp>
      <p:sp>
        <p:nvSpPr>
          <p:cNvPr id="6" name="投影片編號版面配置區 3">
            <a:extLst>
              <a:ext uri="{FF2B5EF4-FFF2-40B4-BE49-F238E27FC236}">
                <a16:creationId xmlns:a16="http://schemas.microsoft.com/office/drawing/2014/main" id="{C56954A0-D481-4114-8C16-69592BBB1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7988" y="188913"/>
            <a:ext cx="909637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28C246-8028-4D1B-B3D7-1BC29373121D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A7ACD66-1461-4F30-8139-160C888AFDD9}"/>
              </a:ext>
            </a:extLst>
          </p:cNvPr>
          <p:cNvSpPr/>
          <p:nvPr/>
        </p:nvSpPr>
        <p:spPr>
          <a:xfrm>
            <a:off x="661890" y="4005064"/>
            <a:ext cx="67199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(7) 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 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當中讀取 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 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檔</a:t>
            </a:r>
            <a:endParaRPr lang="en-US" altLang="zh-TW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/>
          </a:p>
          <a:p>
            <a:r>
              <a:rPr lang="en-US" altLang="zh-TW" dirty="0"/>
              <a:t>import </a:t>
            </a:r>
            <a:r>
              <a:rPr lang="en-US" altLang="zh-TW" dirty="0" err="1"/>
              <a:t>openpyxl</a:t>
            </a:r>
            <a:endParaRPr lang="en-US" altLang="zh-TW" dirty="0"/>
          </a:p>
          <a:p>
            <a:r>
              <a:rPr lang="en-US" altLang="zh-TW" dirty="0"/>
              <a:t>data = </a:t>
            </a:r>
            <a:r>
              <a:rPr lang="en-US" altLang="zh-TW" dirty="0" err="1"/>
              <a:t>openpyxl.load_workbook</a:t>
            </a:r>
            <a:r>
              <a:rPr lang="en-US" altLang="zh-TW" dirty="0"/>
              <a:t>(‘filename’)</a:t>
            </a:r>
          </a:p>
          <a:p>
            <a:r>
              <a:rPr lang="en-US" altLang="zh-TW" dirty="0"/>
              <a:t>data1 = data[‘</a:t>
            </a:r>
            <a:r>
              <a:rPr lang="zh-TW" altLang="en-US" dirty="0"/>
              <a:t>工作表名</a:t>
            </a:r>
            <a:r>
              <a:rPr lang="en-US" altLang="zh-TW" dirty="0"/>
              <a:t>’]</a:t>
            </a:r>
          </a:p>
          <a:p>
            <a:r>
              <a:rPr lang="en-US" altLang="zh-TW" dirty="0"/>
              <a:t>A  = [row for row in data1.values]</a:t>
            </a:r>
          </a:p>
          <a:p>
            <a:r>
              <a:rPr lang="en-US" altLang="zh-TW" dirty="0"/>
              <a:t>A1 = </a:t>
            </a:r>
            <a:r>
              <a:rPr lang="en-US" altLang="zh-TW" dirty="0" err="1"/>
              <a:t>np.array</a:t>
            </a:r>
            <a:r>
              <a:rPr lang="en-US" altLang="zh-TW" dirty="0"/>
              <a:t>(A)</a:t>
            </a:r>
          </a:p>
          <a:p>
            <a:r>
              <a:rPr lang="en-US" altLang="zh-TW" dirty="0"/>
              <a:t>A1 = </a:t>
            </a:r>
            <a:r>
              <a:rPr lang="en-US" altLang="zh-TW" dirty="0" err="1"/>
              <a:t>np.double</a:t>
            </a:r>
            <a:r>
              <a:rPr lang="en-US" altLang="zh-TW" dirty="0"/>
              <a:t>(A1)  # </a:t>
            </a:r>
            <a:r>
              <a:rPr lang="zh-TW" altLang="en-US" dirty="0"/>
              <a:t>資料數值化</a:t>
            </a:r>
            <a:endParaRPr lang="zh-TW" alt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56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132E641E-33B2-44FB-A3FB-E14C25673D4F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83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813752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068638"/>
            <a:ext cx="81153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4716463" y="692150"/>
            <a:ext cx="2808287" cy="784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1800" i="1"/>
              <a:t>N</a:t>
            </a:r>
            <a:r>
              <a:rPr lang="en-US" altLang="zh-TW" sz="1800"/>
              <a:t> = 17, </a:t>
            </a:r>
            <a:r>
              <a:rPr lang="en-US" altLang="zh-TW" sz="1800" i="1"/>
              <a:t>k</a:t>
            </a:r>
            <a:r>
              <a:rPr lang="en-US" altLang="zh-TW" sz="1800"/>
              <a:t>+2=10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TW" sz="1800"/>
              <a:t>transition band: 0.24 ~ 0.26</a:t>
            </a: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4716463" y="3573463"/>
            <a:ext cx="2808287" cy="7794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1800" i="1"/>
              <a:t>N</a:t>
            </a:r>
            <a:r>
              <a:rPr lang="en-US" altLang="zh-TW" sz="1800"/>
              <a:t> = 17,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TW" sz="1800"/>
              <a:t>transition band: 0.2 ~ 0.3</a:t>
            </a:r>
          </a:p>
        </p:txBody>
      </p:sp>
      <p:cxnSp>
        <p:nvCxnSpPr>
          <p:cNvPr id="12" name="直線接點 11"/>
          <p:cNvCxnSpPr/>
          <p:nvPr/>
        </p:nvCxnSpPr>
        <p:spPr>
          <a:xfrm rot="5400000">
            <a:off x="3599656" y="1593057"/>
            <a:ext cx="1655763" cy="0"/>
          </a:xfrm>
          <a:prstGeom prst="line">
            <a:avLst/>
          </a:prstGeom>
          <a:ln w="12700">
            <a:solidFill>
              <a:schemeClr val="accent2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rot="5400000">
            <a:off x="3815556" y="1593057"/>
            <a:ext cx="1655763" cy="0"/>
          </a:xfrm>
          <a:prstGeom prst="line">
            <a:avLst/>
          </a:prstGeom>
          <a:ln w="12700">
            <a:solidFill>
              <a:schemeClr val="accent2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rot="5400000" flipH="1" flipV="1">
            <a:off x="3744119" y="1448594"/>
            <a:ext cx="647700" cy="576262"/>
          </a:xfrm>
          <a:prstGeom prst="straightConnector1">
            <a:avLst/>
          </a:prstGeom>
          <a:ln w="127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flipV="1">
            <a:off x="3779838" y="1916113"/>
            <a:ext cx="863600" cy="136525"/>
          </a:xfrm>
          <a:prstGeom prst="straightConnector1">
            <a:avLst/>
          </a:prstGeom>
          <a:ln w="127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5" name="文字方塊 26"/>
          <p:cNvSpPr txBox="1">
            <a:spLocks noChangeArrowheads="1"/>
          </p:cNvSpPr>
          <p:nvPr/>
        </p:nvSpPr>
        <p:spPr bwMode="auto">
          <a:xfrm>
            <a:off x="2411413" y="1844675"/>
            <a:ext cx="14398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600">
                <a:solidFill>
                  <a:srgbClr val="663300"/>
                </a:solidFill>
              </a:rPr>
              <a:t>boundary of transition band</a:t>
            </a:r>
            <a:endParaRPr lang="zh-TW" altLang="en-US" sz="1600">
              <a:solidFill>
                <a:srgbClr val="663300"/>
              </a:solidFill>
            </a:endParaRPr>
          </a:p>
        </p:txBody>
      </p:sp>
      <p:cxnSp>
        <p:nvCxnSpPr>
          <p:cNvPr id="29" name="直線單箭頭接點 28"/>
          <p:cNvCxnSpPr/>
          <p:nvPr/>
        </p:nvCxnSpPr>
        <p:spPr>
          <a:xfrm rot="5400000">
            <a:off x="3781425" y="908050"/>
            <a:ext cx="287338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rot="5400000">
            <a:off x="5796756" y="1988344"/>
            <a:ext cx="288925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3721100" y="774700"/>
          <a:ext cx="190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5" imgW="190440" imgH="279360" progId="Equation.DSMT4">
                  <p:embed/>
                </p:oleObj>
              </mc:Choice>
              <mc:Fallback>
                <p:oleObj name="Equation" r:id="rId5" imgW="19044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774700"/>
                        <a:ext cx="190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5692775" y="1836738"/>
          <a:ext cx="228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7" imgW="228600" imgH="291960" progId="Equation.DSMT4">
                  <p:embed/>
                </p:oleObj>
              </mc:Choice>
              <mc:Fallback>
                <p:oleObj name="Equation" r:id="rId7" imgW="228600" imgH="291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775" y="1836738"/>
                        <a:ext cx="2286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直線單箭頭接點 36"/>
          <p:cNvCxnSpPr/>
          <p:nvPr/>
        </p:nvCxnSpPr>
        <p:spPr>
          <a:xfrm rot="5400000">
            <a:off x="4175919" y="4112419"/>
            <a:ext cx="504825" cy="1587"/>
          </a:xfrm>
          <a:prstGeom prst="straightConnector1">
            <a:avLst/>
          </a:prstGeom>
          <a:ln w="12700"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rot="5400000" flipH="1" flipV="1">
            <a:off x="4392613" y="4832350"/>
            <a:ext cx="503238" cy="1587"/>
          </a:xfrm>
          <a:prstGeom prst="straightConnector1">
            <a:avLst/>
          </a:prstGeom>
          <a:ln w="12700"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35FB91E9-0F3B-408A-ACCE-3F9D8BE40ECA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84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539750" y="981075"/>
            <a:ext cx="76327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If we treat the passband more important than the stop band</a:t>
            </a:r>
            <a:endParaRPr lang="en-US" altLang="zh-TW" i="1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i="1" dirty="0">
                <a:ea typeface="新細明體" panose="02020500000000000000" pitchFamily="18" charset="-120"/>
              </a:rPr>
              <a:t>W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= 1 in the passband,   0 &lt; </a:t>
            </a:r>
            <a:r>
              <a:rPr lang="en-US" altLang="zh-TW" i="1" dirty="0">
                <a:ea typeface="新細明體" panose="02020500000000000000" pitchFamily="18" charset="-120"/>
              </a:rPr>
              <a:t>W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&lt; 1 in the stopband   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If we treat the stop band more important than the pass band 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0 &lt; </a:t>
            </a:r>
            <a:r>
              <a:rPr lang="en-US" altLang="zh-TW" i="1" dirty="0">
                <a:ea typeface="新細明體" panose="02020500000000000000" pitchFamily="18" charset="-120"/>
              </a:rPr>
              <a:t>W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&lt; 1 in the passband,   </a:t>
            </a:r>
            <a:r>
              <a:rPr lang="en-US" altLang="zh-TW" i="1" dirty="0">
                <a:ea typeface="新細明體" panose="02020500000000000000" pitchFamily="18" charset="-120"/>
              </a:rPr>
              <a:t>W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f</a:t>
            </a:r>
            <a:r>
              <a:rPr lang="en-US" altLang="zh-TW" dirty="0">
                <a:ea typeface="新細明體" panose="02020500000000000000" pitchFamily="18" charset="-120"/>
              </a:rPr>
              <a:t>) = 1 in the stopband    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          </a:t>
            </a:r>
          </a:p>
          <a:p>
            <a:pPr eaLnBrk="1" hangingPunct="1"/>
            <a:br>
              <a:rPr lang="en-US" altLang="zh-TW" dirty="0">
                <a:ea typeface="新細明體" panose="02020500000000000000" pitchFamily="18" charset="-120"/>
              </a:rPr>
            </a:b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buFont typeface="Symbol" panose="05050102010706020507" pitchFamily="18" charset="2"/>
              <a:buChar char="·"/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639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639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639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pic>
        <p:nvPicPr>
          <p:cNvPr id="16393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67" y="1556792"/>
            <a:ext cx="6904895" cy="2160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58" y="4281488"/>
            <a:ext cx="7044246" cy="2230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Rectangle 18"/>
          <p:cNvSpPr>
            <a:spLocks noChangeArrowheads="1"/>
          </p:cNvSpPr>
          <p:nvPr/>
        </p:nvSpPr>
        <p:spPr bwMode="auto">
          <a:xfrm>
            <a:off x="250825" y="347663"/>
            <a:ext cx="7993063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rIns="18000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 b="1" dirty="0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 b="1" dirty="0">
                <a:solidFill>
                  <a:srgbClr val="3333FF"/>
                </a:solidFill>
              </a:rPr>
              <a:t> 2-I  </a:t>
            </a:r>
            <a:r>
              <a:rPr lang="en-US" altLang="zh-TW" sz="2400" b="1" dirty="0">
                <a:solidFill>
                  <a:srgbClr val="3333FF"/>
                </a:solidFill>
                <a:sym typeface="Symbol" panose="05050102010706020507" pitchFamily="18" charset="2"/>
              </a:rPr>
              <a:t>Relations between</a:t>
            </a:r>
            <a:r>
              <a:rPr lang="en-US" altLang="zh-TW" dirty="0">
                <a:sym typeface="Symbol" panose="05050102010706020507" pitchFamily="18" charset="2"/>
              </a:rPr>
              <a:t> </a:t>
            </a:r>
            <a:r>
              <a:rPr lang="en-US" altLang="zh-TW" sz="2400" b="1" u="sng" dirty="0">
                <a:solidFill>
                  <a:srgbClr val="FF0000"/>
                </a:solidFill>
                <a:sym typeface="Symbol" panose="05050102010706020507" pitchFamily="18" charset="2"/>
              </a:rPr>
              <a:t>Weight Functions</a:t>
            </a:r>
            <a:r>
              <a:rPr lang="en-US" altLang="zh-TW" sz="2400" b="1" dirty="0">
                <a:solidFill>
                  <a:srgbClr val="3333FF"/>
                </a:solidFill>
                <a:sym typeface="Symbol" panose="05050102010706020507" pitchFamily="18" charset="2"/>
              </a:rPr>
              <a:t> and </a:t>
            </a:r>
            <a:r>
              <a:rPr lang="en-US" altLang="zh-TW" sz="2400" b="1" dirty="0">
                <a:solidFill>
                  <a:srgbClr val="FF0000"/>
                </a:solidFill>
                <a:sym typeface="Symbol" panose="05050102010706020507" pitchFamily="18" charset="2"/>
              </a:rPr>
              <a:t>Accuracy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133DF3A6-F337-43EC-BAC5-72944F6F1E56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85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92150"/>
            <a:ext cx="8137525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11188" y="333375"/>
            <a:ext cx="3929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/>
              <a:t>Larger error near the transition band </a:t>
            </a:r>
          </a:p>
        </p:txBody>
      </p:sp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213100"/>
            <a:ext cx="8208962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4643438" y="3573463"/>
            <a:ext cx="1008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800" i="1"/>
              <a:t>H</a:t>
            </a:r>
            <a:r>
              <a:rPr lang="en-US" altLang="zh-TW" sz="1800" i="1" baseline="-25000"/>
              <a:t>d</a:t>
            </a:r>
            <a:r>
              <a:rPr lang="en-US" altLang="zh-TW" sz="1800"/>
              <a:t>(</a:t>
            </a:r>
            <a:r>
              <a:rPr lang="en-US" altLang="zh-TW" sz="1800" i="1"/>
              <a:t>F</a:t>
            </a:r>
            <a:r>
              <a:rPr lang="en-US" altLang="zh-TW" sz="1800"/>
              <a:t>)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5003800" y="4221163"/>
            <a:ext cx="1008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800" i="1"/>
              <a:t>H</a:t>
            </a:r>
            <a:r>
              <a:rPr lang="en-US" altLang="zh-TW" sz="1800"/>
              <a:t>(</a:t>
            </a:r>
            <a:r>
              <a:rPr lang="en-US" altLang="zh-TW" sz="1800" i="1"/>
              <a:t>F</a:t>
            </a:r>
            <a:r>
              <a:rPr lang="en-US" altLang="zh-TW" sz="1800"/>
              <a:t>)</a:t>
            </a:r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 flipH="1">
            <a:off x="4427538" y="3860800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 flipH="1">
            <a:off x="4643438" y="4508500"/>
            <a:ext cx="3603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8944993A-587D-406D-9277-99019194C858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86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4105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78486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 b="1" dirty="0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 b="1" dirty="0">
                <a:solidFill>
                  <a:srgbClr val="3333FF"/>
                </a:solidFill>
              </a:rPr>
              <a:t> 2-J  FIR Filter in MSE Sense with Weight Functions 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971550" y="1052513"/>
          <a:ext cx="28289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5" name="Equation" r:id="rId3" imgW="2831760" imgH="685800" progId="Equation.DSMT4">
                  <p:embed/>
                </p:oleObj>
              </mc:Choice>
              <mc:Fallback>
                <p:oleObj name="Equation" r:id="rId3" imgW="283176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052513"/>
                        <a:ext cx="2828925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971550" y="1773238"/>
          <a:ext cx="36353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6" name="Equation" r:id="rId5" imgW="3987720" imgH="520560" progId="Equation.DSMT4">
                  <p:embed/>
                </p:oleObj>
              </mc:Choice>
              <mc:Fallback>
                <p:oleObj name="Equation" r:id="rId5" imgW="3987720" imgH="520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773238"/>
                        <a:ext cx="36353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5"/>
          <p:cNvSpPr txBox="1">
            <a:spLocks noChangeArrowheads="1"/>
          </p:cNvSpPr>
          <p:nvPr/>
        </p:nvSpPr>
        <p:spPr bwMode="auto">
          <a:xfrm>
            <a:off x="5435600" y="1773238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>
                <a:solidFill>
                  <a:srgbClr val="FF0000"/>
                </a:solidFill>
              </a:rPr>
              <a:t>F</a:t>
            </a:r>
            <a:r>
              <a:rPr lang="en-US" altLang="zh-TW">
                <a:solidFill>
                  <a:srgbClr val="FF0000"/>
                </a:solidFill>
              </a:rPr>
              <a:t> = </a:t>
            </a:r>
            <a:r>
              <a:rPr lang="en-US" altLang="zh-TW" i="1">
                <a:solidFill>
                  <a:srgbClr val="FF0000"/>
                </a:solidFill>
              </a:rPr>
              <a:t>f</a:t>
            </a:r>
            <a:r>
              <a:rPr lang="en-US" altLang="zh-TW">
                <a:solidFill>
                  <a:srgbClr val="FF0000"/>
                </a:solidFill>
              </a:rPr>
              <a:t> / </a:t>
            </a:r>
            <a:r>
              <a:rPr lang="en-US" altLang="zh-TW" i="1">
                <a:solidFill>
                  <a:srgbClr val="FF0000"/>
                </a:solidFill>
              </a:rPr>
              <a:t>f</a:t>
            </a:r>
            <a:r>
              <a:rPr lang="en-US" altLang="zh-TW" i="1" baseline="-250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107" name="Text Box 6"/>
          <p:cNvSpPr txBox="1">
            <a:spLocks noChangeArrowheads="1"/>
          </p:cNvSpPr>
          <p:nvPr/>
        </p:nvSpPr>
        <p:spPr bwMode="auto">
          <a:xfrm>
            <a:off x="4606925" y="1132682"/>
            <a:ext cx="3095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dirty="0"/>
              <a:t>可對照 </a:t>
            </a:r>
            <a:r>
              <a:rPr lang="en-US" altLang="zh-TW" dirty="0"/>
              <a:t>pages 49~51</a:t>
            </a:r>
          </a:p>
        </p:txBody>
      </p:sp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1482725" y="2420938"/>
          <a:ext cx="451326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7" name="Equation" r:id="rId7" imgW="4952880" imgH="761760" progId="Equation.DSMT4">
                  <p:embed/>
                </p:oleObj>
              </mc:Choice>
              <mc:Fallback>
                <p:oleObj name="Equation" r:id="rId7" imgW="4952880" imgH="7617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5" y="2420938"/>
                        <a:ext cx="4513263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8"/>
          <p:cNvGraphicFramePr>
            <a:graphicFrameLocks noChangeAspect="1"/>
          </p:cNvGraphicFramePr>
          <p:nvPr/>
        </p:nvGraphicFramePr>
        <p:xfrm>
          <a:off x="628650" y="3213100"/>
          <a:ext cx="663257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8" name="Equation" r:id="rId9" imgW="7277040" imgH="711000" progId="Equation.DSMT4">
                  <p:embed/>
                </p:oleObj>
              </mc:Choice>
              <mc:Fallback>
                <p:oleObj name="Equation" r:id="rId9" imgW="7277040" imgH="711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3213100"/>
                        <a:ext cx="6632575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9"/>
          <p:cNvGraphicFramePr>
            <a:graphicFrameLocks noChangeAspect="1"/>
          </p:cNvGraphicFramePr>
          <p:nvPr/>
        </p:nvGraphicFramePr>
        <p:xfrm>
          <a:off x="611188" y="4078288"/>
          <a:ext cx="793115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9" name="Equation" r:id="rId11" imgW="8699400" imgH="685800" progId="Equation.DSMT4">
                  <p:embed/>
                </p:oleObj>
              </mc:Choice>
              <mc:Fallback>
                <p:oleObj name="Equation" r:id="rId11" imgW="8699400" imgH="685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078288"/>
                        <a:ext cx="7931150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Text Box 10"/>
          <p:cNvSpPr txBox="1">
            <a:spLocks noChangeArrowheads="1"/>
          </p:cNvSpPr>
          <p:nvPr/>
        </p:nvSpPr>
        <p:spPr bwMode="auto">
          <a:xfrm>
            <a:off x="682625" y="5732463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>
                <a:solidFill>
                  <a:srgbClr val="663300"/>
                </a:solidFill>
              </a:rPr>
              <a:t>問題：</a:t>
            </a:r>
          </a:p>
        </p:txBody>
      </p:sp>
      <p:graphicFrame>
        <p:nvGraphicFramePr>
          <p:cNvPr id="4103" name="Object 11"/>
          <p:cNvGraphicFramePr>
            <a:graphicFrameLocks noChangeAspect="1"/>
          </p:cNvGraphicFramePr>
          <p:nvPr/>
        </p:nvGraphicFramePr>
        <p:xfrm>
          <a:off x="1619250" y="5661025"/>
          <a:ext cx="39592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0" name="Equation" r:id="rId13" imgW="4343400" imgH="520560" progId="Equation.DSMT4">
                  <p:embed/>
                </p:oleObj>
              </mc:Choice>
              <mc:Fallback>
                <p:oleObj name="Equation" r:id="rId13" imgW="4343400" imgH="520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661025"/>
                        <a:ext cx="3959225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5651500" y="5661025"/>
            <a:ext cx="2376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663300"/>
                </a:solidFill>
              </a:rPr>
              <a:t>when </a:t>
            </a:r>
            <a:r>
              <a:rPr lang="en-US" altLang="zh-TW" i="1">
                <a:solidFill>
                  <a:srgbClr val="663300"/>
                </a:solidFill>
              </a:rPr>
              <a:t>n</a:t>
            </a:r>
            <a:r>
              <a:rPr lang="en-US" altLang="zh-TW">
                <a:solidFill>
                  <a:srgbClr val="663300"/>
                </a:solidFill>
              </a:rPr>
              <a:t> </a:t>
            </a:r>
            <a:r>
              <a:rPr lang="en-US" altLang="zh-TW">
                <a:solidFill>
                  <a:srgbClr val="663300"/>
                </a:solidFill>
                <a:sym typeface="Symbol" panose="05050102010706020507" pitchFamily="18" charset="2"/>
              </a:rPr>
              <a:t> </a:t>
            </a:r>
            <a:r>
              <a:rPr lang="en-US" altLang="zh-TW" i="1">
                <a:solidFill>
                  <a:srgbClr val="663300"/>
                </a:solidFill>
                <a:sym typeface="Symbol" panose="05050102010706020507" pitchFamily="18" charset="2"/>
              </a:rPr>
              <a:t></a:t>
            </a:r>
          </a:p>
        </p:txBody>
      </p:sp>
      <p:sp>
        <p:nvSpPr>
          <p:cNvPr id="4110" name="Text Box 3"/>
          <p:cNvSpPr txBox="1">
            <a:spLocks noChangeArrowheads="1"/>
          </p:cNvSpPr>
          <p:nvPr/>
        </p:nvSpPr>
        <p:spPr bwMode="auto">
          <a:xfrm>
            <a:off x="6011863" y="4724400"/>
            <a:ext cx="151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/>
              <a:t>n</a:t>
            </a:r>
            <a:r>
              <a:rPr lang="en-US" altLang="zh-TW"/>
              <a:t> = 0 ~ </a:t>
            </a:r>
            <a:r>
              <a:rPr lang="en-US" altLang="zh-TW" i="1"/>
              <a:t>k</a:t>
            </a:r>
            <a:r>
              <a:rPr lang="en-US" altLang="zh-TW"/>
              <a:t> 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619250" y="6129338"/>
            <a:ext cx="18726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663300"/>
                </a:solidFill>
              </a:rPr>
              <a:t>(not orthogonal)</a:t>
            </a:r>
            <a:endParaRPr lang="zh-TW" altLang="en-US" dirty="0">
              <a:solidFill>
                <a:srgbClr val="66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2C8CBD7C-B7A8-4BD6-8F0A-96C6CA35CFB9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87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201109"/>
              </p:ext>
            </p:extLst>
          </p:nvPr>
        </p:nvGraphicFramePr>
        <p:xfrm>
          <a:off x="508000" y="549275"/>
          <a:ext cx="7561263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5" name="Equation" r:id="rId3" imgW="8292960" imgH="685800" progId="Equation.DSMT4">
                  <p:embed/>
                </p:oleObj>
              </mc:Choice>
              <mc:Fallback>
                <p:oleObj name="Equation" r:id="rId3" imgW="8292960" imgH="685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549275"/>
                        <a:ext cx="7561263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6300788" y="1052513"/>
            <a:ext cx="2303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zh-TW" i="1"/>
              <a:t>τ </a:t>
            </a:r>
            <a:r>
              <a:rPr lang="en-US" altLang="zh-TW" i="1"/>
              <a:t> </a:t>
            </a:r>
            <a:r>
              <a:rPr lang="en-US" altLang="zh-TW"/>
              <a:t>= 0 ~ </a:t>
            </a:r>
            <a:r>
              <a:rPr lang="en-US" altLang="zh-TW" i="1"/>
              <a:t>k</a:t>
            </a:r>
            <a:r>
              <a:rPr lang="en-US" altLang="zh-TW"/>
              <a:t>, </a:t>
            </a:r>
            <a:r>
              <a:rPr lang="en-US" altLang="zh-TW" i="1"/>
              <a:t>n</a:t>
            </a:r>
            <a:r>
              <a:rPr lang="en-US" altLang="zh-TW"/>
              <a:t> = 0 ~ </a:t>
            </a:r>
            <a:r>
              <a:rPr lang="en-US" altLang="zh-TW" i="1"/>
              <a:t>k</a:t>
            </a:r>
            <a:r>
              <a:rPr lang="en-US" altLang="zh-TW"/>
              <a:t> </a:t>
            </a: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323850" y="1412875"/>
            <a:ext cx="5759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可以表示成 </a:t>
            </a:r>
            <a:r>
              <a:rPr lang="en-US" altLang="zh-TW"/>
              <a:t>(</a:t>
            </a:r>
            <a:r>
              <a:rPr lang="en-US" altLang="zh-TW" i="1"/>
              <a:t>k</a:t>
            </a:r>
            <a:r>
              <a:rPr lang="en-US" altLang="zh-TW"/>
              <a:t>+1) </a:t>
            </a:r>
            <a:r>
              <a:rPr lang="en-US" altLang="zh-TW">
                <a:sym typeface="Symbol" panose="05050102010706020507" pitchFamily="18" charset="2"/>
              </a:rPr>
              <a:t> </a:t>
            </a:r>
            <a:r>
              <a:rPr lang="en-US" altLang="zh-TW"/>
              <a:t>(</a:t>
            </a:r>
            <a:r>
              <a:rPr lang="en-US" altLang="zh-TW" i="1"/>
              <a:t>k</a:t>
            </a:r>
            <a:r>
              <a:rPr lang="en-US" altLang="zh-TW"/>
              <a:t>+1) matrix operation </a:t>
            </a:r>
          </a:p>
        </p:txBody>
      </p:sp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1116013" y="2060575"/>
          <a:ext cx="5175250" cy="171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6" name="Equation" r:id="rId5" imgW="5676840" imgH="1854000" progId="Equation.DSMT4">
                  <p:embed/>
                </p:oleObj>
              </mc:Choice>
              <mc:Fallback>
                <p:oleObj name="Equation" r:id="rId5" imgW="5676840" imgH="1854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060575"/>
                        <a:ext cx="5175250" cy="171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2700338" y="3860800"/>
            <a:ext cx="4608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 dirty="0">
                <a:solidFill>
                  <a:srgbClr val="3333FF"/>
                </a:solidFill>
              </a:rPr>
              <a:t>B                                  S     =    C </a:t>
            </a:r>
          </a:p>
        </p:txBody>
      </p:sp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1476375" y="4365625"/>
          <a:ext cx="44815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7" name="Equation" r:id="rId7" imgW="4914720" imgH="520560" progId="Equation.DSMT4">
                  <p:embed/>
                </p:oleObj>
              </mc:Choice>
              <mc:Fallback>
                <p:oleObj name="Equation" r:id="rId7" imgW="4914720" imgH="5205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365625"/>
                        <a:ext cx="4481513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8"/>
          <p:cNvGraphicFramePr>
            <a:graphicFrameLocks noChangeAspect="1"/>
          </p:cNvGraphicFramePr>
          <p:nvPr/>
        </p:nvGraphicFramePr>
        <p:xfrm>
          <a:off x="1547813" y="5084763"/>
          <a:ext cx="386715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8" name="Equation" r:id="rId9" imgW="4241520" imgH="520560" progId="Equation.DSMT4">
                  <p:embed/>
                </p:oleObj>
              </mc:Choice>
              <mc:Fallback>
                <p:oleObj name="Equation" r:id="rId9" imgW="4241520" imgH="5205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084763"/>
                        <a:ext cx="3867150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7164388" y="3860800"/>
            <a:ext cx="1296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>
                <a:solidFill>
                  <a:srgbClr val="3333FF"/>
                </a:solidFill>
              </a:rPr>
              <a:t>S = B</a:t>
            </a:r>
            <a:r>
              <a:rPr lang="en-US" altLang="zh-TW" b="1" baseline="30000">
                <a:solidFill>
                  <a:srgbClr val="3333FF"/>
                </a:solidFill>
                <a:cs typeface="Times New Roman" panose="02020603050405020304" pitchFamily="18" charset="0"/>
              </a:rPr>
              <a:t>−1</a:t>
            </a:r>
            <a:r>
              <a:rPr lang="en-US" altLang="zh-TW" b="1">
                <a:solidFill>
                  <a:srgbClr val="3333FF"/>
                </a:solidFill>
              </a:rPr>
              <a:t>C</a:t>
            </a:r>
          </a:p>
        </p:txBody>
      </p:sp>
      <p:sp>
        <p:nvSpPr>
          <p:cNvPr id="5131" name="文字方塊 10"/>
          <p:cNvSpPr txBox="1">
            <a:spLocks noChangeArrowheads="1"/>
          </p:cNvSpPr>
          <p:nvPr/>
        </p:nvSpPr>
        <p:spPr bwMode="auto">
          <a:xfrm>
            <a:off x="1214438" y="1714500"/>
            <a:ext cx="785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l-GR" altLang="zh-TW" b="1" i="1" dirty="0">
                <a:solidFill>
                  <a:srgbClr val="FF0000"/>
                </a:solidFill>
              </a:rPr>
              <a:t>τ</a:t>
            </a:r>
            <a:r>
              <a:rPr lang="en-US" altLang="zh-TW" b="1" dirty="0">
                <a:solidFill>
                  <a:srgbClr val="FF0000"/>
                </a:solidFill>
              </a:rPr>
              <a:t> = 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5132" name="文字方塊 12"/>
          <p:cNvSpPr txBox="1">
            <a:spLocks noChangeArrowheads="1"/>
          </p:cNvSpPr>
          <p:nvPr/>
        </p:nvSpPr>
        <p:spPr bwMode="auto">
          <a:xfrm>
            <a:off x="2000250" y="1714500"/>
            <a:ext cx="785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l-GR" altLang="zh-TW" b="1" i="1" dirty="0">
                <a:solidFill>
                  <a:srgbClr val="FF0000"/>
                </a:solidFill>
              </a:rPr>
              <a:t>τ</a:t>
            </a:r>
            <a:r>
              <a:rPr lang="en-US" altLang="zh-TW" b="1" dirty="0">
                <a:solidFill>
                  <a:srgbClr val="FF0000"/>
                </a:solidFill>
              </a:rPr>
              <a:t> = 1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5133" name="文字方塊 13"/>
          <p:cNvSpPr txBox="1">
            <a:spLocks noChangeArrowheads="1"/>
          </p:cNvSpPr>
          <p:nvPr/>
        </p:nvSpPr>
        <p:spPr bwMode="auto">
          <a:xfrm>
            <a:off x="2786063" y="1714500"/>
            <a:ext cx="785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l-GR" altLang="zh-TW" b="1" i="1" dirty="0">
                <a:solidFill>
                  <a:srgbClr val="FF0000"/>
                </a:solidFill>
              </a:rPr>
              <a:t>τ</a:t>
            </a:r>
            <a:r>
              <a:rPr lang="en-US" altLang="zh-TW" b="1" dirty="0">
                <a:solidFill>
                  <a:srgbClr val="FF0000"/>
                </a:solidFill>
              </a:rPr>
              <a:t> = 2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5134" name="文字方塊 14"/>
          <p:cNvSpPr txBox="1">
            <a:spLocks noChangeArrowheads="1"/>
          </p:cNvSpPr>
          <p:nvPr/>
        </p:nvSpPr>
        <p:spPr bwMode="auto">
          <a:xfrm>
            <a:off x="4000500" y="1714500"/>
            <a:ext cx="785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l-GR" altLang="zh-TW" b="1" i="1" dirty="0">
                <a:solidFill>
                  <a:srgbClr val="FF0000"/>
                </a:solidFill>
              </a:rPr>
              <a:t>τ</a:t>
            </a:r>
            <a:r>
              <a:rPr lang="en-US" altLang="zh-TW" b="1" dirty="0">
                <a:solidFill>
                  <a:srgbClr val="FF0000"/>
                </a:solidFill>
              </a:rPr>
              <a:t> = </a:t>
            </a:r>
            <a:r>
              <a:rPr lang="en-US" altLang="zh-TW" b="1" i="1" dirty="0">
                <a:solidFill>
                  <a:srgbClr val="FF0000"/>
                </a:solidFill>
              </a:rPr>
              <a:t>k</a:t>
            </a:r>
            <a:endParaRPr lang="zh-TW" altLang="en-US" b="1" i="1" dirty="0">
              <a:solidFill>
                <a:srgbClr val="FF0000"/>
              </a:solidFill>
            </a:endParaRPr>
          </a:p>
        </p:txBody>
      </p:sp>
      <p:sp>
        <p:nvSpPr>
          <p:cNvPr id="5135" name="文字方塊 15"/>
          <p:cNvSpPr txBox="1">
            <a:spLocks noChangeArrowheads="1"/>
          </p:cNvSpPr>
          <p:nvPr/>
        </p:nvSpPr>
        <p:spPr bwMode="auto">
          <a:xfrm>
            <a:off x="357188" y="2000250"/>
            <a:ext cx="785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1" i="1" dirty="0">
                <a:solidFill>
                  <a:srgbClr val="FF0000"/>
                </a:solidFill>
              </a:rPr>
              <a:t>n</a:t>
            </a:r>
            <a:r>
              <a:rPr lang="en-US" altLang="zh-TW" b="1" dirty="0">
                <a:solidFill>
                  <a:srgbClr val="FF0000"/>
                </a:solidFill>
              </a:rPr>
              <a:t> = 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5136" name="文字方塊 16"/>
          <p:cNvSpPr txBox="1">
            <a:spLocks noChangeArrowheads="1"/>
          </p:cNvSpPr>
          <p:nvPr/>
        </p:nvSpPr>
        <p:spPr bwMode="auto">
          <a:xfrm>
            <a:off x="357188" y="2286000"/>
            <a:ext cx="785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1" i="1" dirty="0">
                <a:solidFill>
                  <a:srgbClr val="FF0000"/>
                </a:solidFill>
              </a:rPr>
              <a:t>n</a:t>
            </a:r>
            <a:r>
              <a:rPr lang="en-US" altLang="zh-TW" b="1" dirty="0">
                <a:solidFill>
                  <a:srgbClr val="FF0000"/>
                </a:solidFill>
              </a:rPr>
              <a:t> = 1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5137" name="文字方塊 17"/>
          <p:cNvSpPr txBox="1">
            <a:spLocks noChangeArrowheads="1"/>
          </p:cNvSpPr>
          <p:nvPr/>
        </p:nvSpPr>
        <p:spPr bwMode="auto">
          <a:xfrm>
            <a:off x="357188" y="2643188"/>
            <a:ext cx="785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1" i="1" dirty="0">
                <a:solidFill>
                  <a:srgbClr val="FF0000"/>
                </a:solidFill>
              </a:rPr>
              <a:t>n</a:t>
            </a:r>
            <a:r>
              <a:rPr lang="en-US" altLang="zh-TW" b="1" dirty="0">
                <a:solidFill>
                  <a:srgbClr val="FF0000"/>
                </a:solidFill>
              </a:rPr>
              <a:t> = 2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5138" name="文字方塊 18"/>
          <p:cNvSpPr txBox="1">
            <a:spLocks noChangeArrowheads="1"/>
          </p:cNvSpPr>
          <p:nvPr/>
        </p:nvSpPr>
        <p:spPr bwMode="auto">
          <a:xfrm>
            <a:off x="357188" y="3357563"/>
            <a:ext cx="785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1" i="1" dirty="0">
                <a:solidFill>
                  <a:srgbClr val="FF0000"/>
                </a:solidFill>
              </a:rPr>
              <a:t>n</a:t>
            </a:r>
            <a:r>
              <a:rPr lang="en-US" altLang="zh-TW" b="1" dirty="0">
                <a:solidFill>
                  <a:srgbClr val="FF0000"/>
                </a:solidFill>
              </a:rPr>
              <a:t> = </a:t>
            </a:r>
            <a:r>
              <a:rPr lang="en-US" altLang="zh-TW" b="1" i="1" dirty="0">
                <a:solidFill>
                  <a:srgbClr val="FF0000"/>
                </a:solidFill>
              </a:rPr>
              <a:t>k</a:t>
            </a:r>
            <a:endParaRPr lang="zh-TW" alt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C1288DEA-0FF3-4EA2-8930-856D8CD00364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88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8435" name="文字方塊 10"/>
          <p:cNvSpPr txBox="1">
            <a:spLocks noChangeArrowheads="1"/>
          </p:cNvSpPr>
          <p:nvPr/>
        </p:nvSpPr>
        <p:spPr bwMode="auto">
          <a:xfrm>
            <a:off x="323528" y="766517"/>
            <a:ext cx="7823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zh-TW" sz="2200" dirty="0"/>
              <a:t>Q</a:t>
            </a:r>
            <a:r>
              <a:rPr lang="zh-TW" altLang="en-US" sz="2200" dirty="0"/>
              <a:t>： </a:t>
            </a:r>
            <a:r>
              <a:rPr lang="en-US" altLang="zh-TW" sz="2200" dirty="0"/>
              <a:t>Is it possible to apply the </a:t>
            </a:r>
            <a:r>
              <a:rPr lang="en-US" altLang="zh-TW" sz="2200" dirty="0">
                <a:solidFill>
                  <a:srgbClr val="FF0000"/>
                </a:solidFill>
              </a:rPr>
              <a:t>transition band </a:t>
            </a:r>
            <a:r>
              <a:rPr lang="en-US" altLang="zh-TW" sz="2200" dirty="0"/>
              <a:t>to the FIR filter</a:t>
            </a:r>
            <a:br>
              <a:rPr lang="en-US" altLang="zh-TW" sz="2200" dirty="0"/>
            </a:br>
            <a:r>
              <a:rPr lang="en-US" altLang="zh-TW" sz="2200" dirty="0"/>
              <a:t>in the </a:t>
            </a:r>
            <a:r>
              <a:rPr lang="en-US" altLang="zh-TW" sz="2200" dirty="0">
                <a:solidFill>
                  <a:srgbClr val="3333FF"/>
                </a:solidFill>
              </a:rPr>
              <a:t>MSE sense</a:t>
            </a:r>
            <a:r>
              <a:rPr lang="en-US" altLang="zh-TW" sz="2200" dirty="0"/>
              <a:t>?     </a:t>
            </a:r>
            <a:endParaRPr lang="zh-TW" altLang="en-US" sz="2200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107987"/>
              </p:ext>
            </p:extLst>
          </p:nvPr>
        </p:nvGraphicFramePr>
        <p:xfrm>
          <a:off x="1619672" y="2276872"/>
          <a:ext cx="833438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tion" r:id="rId3" imgW="914400" imgH="241200" progId="Equation.DSMT4">
                  <p:embed/>
                </p:oleObj>
              </mc:Choice>
              <mc:Fallback>
                <p:oleObj name="Equation" r:id="rId3" imgW="914400" imgH="241200" progId="Equation.DSMT4">
                  <p:embed/>
                  <p:pic>
                    <p:nvPicPr>
                      <p:cNvPr id="409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276872"/>
                        <a:ext cx="833438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88834"/>
              </p:ext>
            </p:extLst>
          </p:nvPr>
        </p:nvGraphicFramePr>
        <p:xfrm>
          <a:off x="1619672" y="3861048"/>
          <a:ext cx="100806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tion" r:id="rId5" imgW="1104840" imgH="355320" progId="Equation.DSMT4">
                  <p:embed/>
                </p:oleObj>
              </mc:Choice>
              <mc:Fallback>
                <p:oleObj name="Equation" r:id="rId5" imgW="1104840" imgH="355320" progId="Equation.DSMT4">
                  <p:embed/>
                  <p:pic>
                    <p:nvPicPr>
                      <p:cNvPr id="51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861048"/>
                        <a:ext cx="1008063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F2CCC55E-9EB7-4202-8C8E-4779A09C83A8}" type="slidenum">
              <a:rPr lang="en-US" altLang="zh-TW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89</a:t>
            </a:fld>
            <a:endParaRPr lang="en-US" altLang="zh-TW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1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15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15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15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15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156" name="Rectangle 26"/>
          <p:cNvSpPr>
            <a:spLocks noChangeArrowheads="1"/>
          </p:cNvSpPr>
          <p:nvPr/>
        </p:nvSpPr>
        <p:spPr bwMode="auto">
          <a:xfrm>
            <a:off x="323850" y="355600"/>
            <a:ext cx="7777163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 b="1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 b="1">
                <a:solidFill>
                  <a:srgbClr val="3333FF"/>
                </a:solidFill>
              </a:rPr>
              <a:t> 2-K   </a:t>
            </a:r>
            <a:r>
              <a:rPr lang="en-US" altLang="zh-TW" sz="2400" b="1">
                <a:solidFill>
                  <a:srgbClr val="3333FF"/>
                </a:solidFill>
                <a:sym typeface="Symbol" panose="05050102010706020507" pitchFamily="18" charset="2"/>
              </a:rPr>
              <a:t>Four Types of FIR Filter</a:t>
            </a:r>
          </a:p>
        </p:txBody>
      </p:sp>
      <p:sp>
        <p:nvSpPr>
          <p:cNvPr id="6157" name="Text Box 27"/>
          <p:cNvSpPr txBox="1">
            <a:spLocks noChangeArrowheads="1"/>
          </p:cNvSpPr>
          <p:nvPr/>
        </p:nvSpPr>
        <p:spPr bwMode="auto">
          <a:xfrm>
            <a:off x="250825" y="2924175"/>
            <a:ext cx="1081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  <a:sym typeface="Symbol" panose="05050102010706020507" pitchFamily="18" charset="2"/>
              </a:rPr>
              <a:t> </a:t>
            </a:r>
            <a:r>
              <a:rPr lang="en-US" altLang="zh-TW">
                <a:solidFill>
                  <a:srgbClr val="3333FF"/>
                </a:solidFill>
              </a:rPr>
              <a:t>Type 1</a:t>
            </a:r>
          </a:p>
        </p:txBody>
      </p:sp>
      <p:graphicFrame>
        <p:nvGraphicFramePr>
          <p:cNvPr id="6146" name="Object 28"/>
          <p:cNvGraphicFramePr>
            <a:graphicFrameLocks noChangeAspect="1"/>
          </p:cNvGraphicFramePr>
          <p:nvPr/>
        </p:nvGraphicFramePr>
        <p:xfrm>
          <a:off x="1476375" y="2852738"/>
          <a:ext cx="28289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Equation" r:id="rId3" imgW="2831760" imgH="685800" progId="Equation.DSMT4">
                  <p:embed/>
                </p:oleObj>
              </mc:Choice>
              <mc:Fallback>
                <p:oleObj name="Equation" r:id="rId3" imgW="2831760" imgH="6858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852738"/>
                        <a:ext cx="2828925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Rectangle 29"/>
          <p:cNvSpPr>
            <a:spLocks noChangeArrowheads="1"/>
          </p:cNvSpPr>
          <p:nvPr/>
        </p:nvSpPr>
        <p:spPr bwMode="auto">
          <a:xfrm>
            <a:off x="1403350" y="3573463"/>
            <a:ext cx="45370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i="1"/>
              <a:t> </a:t>
            </a:r>
            <a:r>
              <a:rPr lang="en-US" altLang="zh-TW" i="1">
                <a:solidFill>
                  <a:srgbClr val="FF0000"/>
                </a:solidFill>
              </a:rPr>
              <a:t>h</a:t>
            </a:r>
            <a:r>
              <a:rPr lang="en-US" altLang="zh-TW">
                <a:solidFill>
                  <a:srgbClr val="FF0000"/>
                </a:solidFill>
              </a:rPr>
              <a:t>[</a:t>
            </a:r>
            <a:r>
              <a:rPr lang="en-US" altLang="zh-TW" i="1">
                <a:solidFill>
                  <a:srgbClr val="FF0000"/>
                </a:solidFill>
              </a:rPr>
              <a:t>n</a:t>
            </a:r>
            <a:r>
              <a:rPr lang="en-US" altLang="zh-TW" baseline="-25000">
                <a:solidFill>
                  <a:srgbClr val="FF0000"/>
                </a:solidFill>
              </a:rPr>
              <a:t>1</a:t>
            </a:r>
            <a:r>
              <a:rPr lang="en-US" altLang="zh-TW">
                <a:solidFill>
                  <a:srgbClr val="FF0000"/>
                </a:solidFill>
              </a:rPr>
              <a:t>] = </a:t>
            </a:r>
            <a:r>
              <a:rPr lang="en-US" altLang="zh-TW" i="1">
                <a:solidFill>
                  <a:srgbClr val="FF0000"/>
                </a:solidFill>
              </a:rPr>
              <a:t>h</a:t>
            </a:r>
            <a:r>
              <a:rPr lang="en-US" altLang="zh-TW">
                <a:solidFill>
                  <a:srgbClr val="FF0000"/>
                </a:solidFill>
              </a:rPr>
              <a:t>[</a:t>
            </a:r>
            <a:r>
              <a:rPr lang="en-US" altLang="zh-TW" i="1">
                <a:solidFill>
                  <a:srgbClr val="FF0000"/>
                </a:solidFill>
              </a:rPr>
              <a:t>n</a:t>
            </a:r>
            <a:r>
              <a:rPr lang="en-US" altLang="zh-TW" baseline="-25000">
                <a:solidFill>
                  <a:srgbClr val="FF0000"/>
                </a:solidFill>
              </a:rPr>
              <a:t>2</a:t>
            </a:r>
            <a:r>
              <a:rPr lang="en-US" altLang="zh-TW">
                <a:solidFill>
                  <a:srgbClr val="FF0000"/>
                </a:solidFill>
              </a:rPr>
              <a:t> − </a:t>
            </a:r>
            <a:r>
              <a:rPr lang="en-US" altLang="zh-TW" i="1">
                <a:solidFill>
                  <a:srgbClr val="FF0000"/>
                </a:solidFill>
              </a:rPr>
              <a:t>n</a:t>
            </a:r>
            <a:r>
              <a:rPr lang="en-US" altLang="zh-TW">
                <a:solidFill>
                  <a:srgbClr val="FF0000"/>
                </a:solidFill>
              </a:rPr>
              <a:t>]</a:t>
            </a:r>
            <a:r>
              <a:rPr lang="en-US" altLang="zh-TW"/>
              <a:t>    and    </a:t>
            </a:r>
            <a:r>
              <a:rPr lang="en-US" altLang="zh-TW" i="1">
                <a:solidFill>
                  <a:srgbClr val="FF0000"/>
                </a:solidFill>
              </a:rPr>
              <a:t>N</a:t>
            </a:r>
            <a:r>
              <a:rPr lang="en-US" altLang="zh-TW">
                <a:solidFill>
                  <a:srgbClr val="FF0000"/>
                </a:solidFill>
              </a:rPr>
              <a:t> is odd</a:t>
            </a:r>
            <a:r>
              <a:rPr lang="en-US" altLang="zh-TW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/>
              <a:t>(even symmetric)</a:t>
            </a:r>
          </a:p>
        </p:txBody>
      </p:sp>
      <p:graphicFrame>
        <p:nvGraphicFramePr>
          <p:cNvPr id="6147" name="Object 30"/>
          <p:cNvGraphicFramePr>
            <a:graphicFrameLocks noChangeAspect="1"/>
          </p:cNvGraphicFramePr>
          <p:nvPr/>
        </p:nvGraphicFramePr>
        <p:xfrm>
          <a:off x="1350963" y="1725613"/>
          <a:ext cx="32099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5" imgW="3213000" imgH="685800" progId="Equation.DSMT4">
                  <p:embed/>
                </p:oleObj>
              </mc:Choice>
              <mc:Fallback>
                <p:oleObj name="Equation" r:id="rId5" imgW="3213000" imgH="6858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1725613"/>
                        <a:ext cx="3209925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Text Box 31"/>
          <p:cNvSpPr txBox="1">
            <a:spLocks noChangeArrowheads="1"/>
          </p:cNvSpPr>
          <p:nvPr/>
        </p:nvSpPr>
        <p:spPr bwMode="auto">
          <a:xfrm>
            <a:off x="5076825" y="981075"/>
            <a:ext cx="3311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點數為 </a:t>
            </a:r>
            <a:r>
              <a:rPr lang="en-US" altLang="zh-TW" i="1"/>
              <a:t>N</a:t>
            </a:r>
            <a:endParaRPr lang="en-US" altLang="zh-TW" baseline="-25000">
              <a:cs typeface="Times New Roman" panose="02020603050405020304" pitchFamily="18" charset="0"/>
            </a:endParaRPr>
          </a:p>
        </p:txBody>
      </p:sp>
      <p:sp>
        <p:nvSpPr>
          <p:cNvPr id="6160" name="Text Box 32"/>
          <p:cNvSpPr txBox="1">
            <a:spLocks noChangeArrowheads="1"/>
          </p:cNvSpPr>
          <p:nvPr/>
        </p:nvSpPr>
        <p:spPr bwMode="auto">
          <a:xfrm>
            <a:off x="1187450" y="981075"/>
            <a:ext cx="3817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i="1"/>
              <a:t>h</a:t>
            </a:r>
            <a:r>
              <a:rPr lang="en-US" altLang="zh-TW"/>
              <a:t>[</a:t>
            </a:r>
            <a:r>
              <a:rPr lang="en-US" altLang="zh-TW" i="1"/>
              <a:t>n</a:t>
            </a:r>
            <a:r>
              <a:rPr lang="en-US" altLang="zh-TW"/>
              <a:t>] = 0 for </a:t>
            </a:r>
            <a:r>
              <a:rPr lang="en-US" altLang="zh-TW" i="1"/>
              <a:t>n</a:t>
            </a:r>
            <a:r>
              <a:rPr lang="en-US" altLang="zh-TW"/>
              <a:t> &lt; 0 and </a:t>
            </a:r>
            <a:r>
              <a:rPr lang="en-US" altLang="zh-TW" i="1"/>
              <a:t>n</a:t>
            </a:r>
            <a:r>
              <a:rPr lang="en-US" altLang="zh-TW"/>
              <a:t> </a:t>
            </a:r>
            <a:r>
              <a:rPr lang="en-US" altLang="zh-TW">
                <a:sym typeface="Symbol" panose="05050102010706020507" pitchFamily="18" charset="2"/>
              </a:rPr>
              <a:t></a:t>
            </a:r>
            <a:r>
              <a:rPr lang="en-US" altLang="zh-TW"/>
              <a:t> </a:t>
            </a:r>
            <a:r>
              <a:rPr lang="en-US" altLang="zh-TW" i="1"/>
              <a:t>N</a:t>
            </a:r>
            <a:endParaRPr lang="en-US" altLang="zh-TW" baseline="-25000"/>
          </a:p>
        </p:txBody>
      </p:sp>
      <p:sp>
        <p:nvSpPr>
          <p:cNvPr id="6161" name="Rectangle 33"/>
          <p:cNvSpPr>
            <a:spLocks noChangeArrowheads="1"/>
          </p:cNvSpPr>
          <p:nvPr/>
        </p:nvSpPr>
        <p:spPr bwMode="auto">
          <a:xfrm>
            <a:off x="1547813" y="4868863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i="1"/>
              <a:t>k</a:t>
            </a:r>
            <a:r>
              <a:rPr lang="en-US" altLang="zh-TW"/>
              <a:t> = (</a:t>
            </a:r>
            <a:r>
              <a:rPr lang="en-US" altLang="zh-TW" i="1"/>
              <a:t>N</a:t>
            </a:r>
            <a:r>
              <a:rPr lang="en-US" altLang="zh-TW">
                <a:sym typeface="Symbol" panose="05050102010706020507" pitchFamily="18" charset="2"/>
              </a:rPr>
              <a:t></a:t>
            </a:r>
            <a:r>
              <a:rPr lang="en-US" altLang="zh-TW"/>
              <a:t>1)/2</a:t>
            </a:r>
            <a:endParaRPr lang="en-US" altLang="zh-TW">
              <a:sym typeface="Symbol" panose="05050102010706020507" pitchFamily="18" charset="2"/>
            </a:endParaRPr>
          </a:p>
        </p:txBody>
      </p:sp>
      <p:cxnSp>
        <p:nvCxnSpPr>
          <p:cNvPr id="6162" name="直線單箭頭接點 19"/>
          <p:cNvCxnSpPr>
            <a:cxnSpLocks noChangeShapeType="1"/>
          </p:cNvCxnSpPr>
          <p:nvPr/>
        </p:nvCxnSpPr>
        <p:spPr bwMode="auto">
          <a:xfrm flipH="1">
            <a:off x="4500563" y="3213100"/>
            <a:ext cx="1295400" cy="1588"/>
          </a:xfrm>
          <a:prstGeom prst="straightConnector1">
            <a:avLst/>
          </a:prstGeom>
          <a:noFill/>
          <a:ln w="15875" algn="ctr">
            <a:solidFill>
              <a:srgbClr val="996633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3" name="文字方塊 20"/>
          <p:cNvSpPr txBox="1">
            <a:spLocks noChangeArrowheads="1"/>
          </p:cNvSpPr>
          <p:nvPr/>
        </p:nvSpPr>
        <p:spPr bwMode="auto">
          <a:xfrm>
            <a:off x="5724525" y="2997200"/>
            <a:ext cx="25193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663300"/>
                </a:solidFill>
              </a:rPr>
              <a:t>之前的方法只討論到</a:t>
            </a:r>
            <a:r>
              <a:rPr lang="en-US" altLang="zh-TW">
                <a:solidFill>
                  <a:srgbClr val="663300"/>
                </a:solidFill>
              </a:rPr>
              <a:t>Type 1</a:t>
            </a:r>
            <a:endParaRPr lang="zh-TW" altLang="en-US">
              <a:solidFill>
                <a:srgbClr val="66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1988</Words>
  <Application>Microsoft Office PowerPoint</Application>
  <PresentationFormat>如螢幕大小 (4:3)</PresentationFormat>
  <Paragraphs>219</Paragraphs>
  <Slides>25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4" baseType="lpstr">
      <vt:lpstr>新細明體</vt:lpstr>
      <vt:lpstr>標楷體</vt:lpstr>
      <vt:lpstr>Arial</vt:lpstr>
      <vt:lpstr>Symbol</vt:lpstr>
      <vt:lpstr>Times New Roman</vt:lpstr>
      <vt:lpstr>Wingdings</vt:lpstr>
      <vt:lpstr>Wingdings 2</vt:lpstr>
      <vt:lpstr>預設簡報設計</vt:lpstr>
      <vt:lpstr>Equation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Frequency Analysis and Wavelet Transforms  時頻分析與小波轉換 </dc:title>
  <dc:creator>DJJ</dc:creator>
  <cp:lastModifiedBy>user</cp:lastModifiedBy>
  <cp:revision>486</cp:revision>
  <dcterms:created xsi:type="dcterms:W3CDTF">2007-09-19T14:57:43Z</dcterms:created>
  <dcterms:modified xsi:type="dcterms:W3CDTF">2024-02-19T01:07:02Z</dcterms:modified>
</cp:coreProperties>
</file>