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106" saveSubsetFonts="1">
  <p:sldMasterIdLst>
    <p:sldMasterId id="2147483648" r:id="rId1"/>
  </p:sldMasterIdLst>
  <p:notesMasterIdLst>
    <p:notesMasterId r:id="rId37"/>
  </p:notesMasterIdLst>
  <p:sldIdLst>
    <p:sldId id="299" r:id="rId2"/>
    <p:sldId id="327" r:id="rId3"/>
    <p:sldId id="301" r:id="rId4"/>
    <p:sldId id="302" r:id="rId5"/>
    <p:sldId id="303" r:id="rId6"/>
    <p:sldId id="304" r:id="rId7"/>
    <p:sldId id="305" r:id="rId8"/>
    <p:sldId id="306" r:id="rId9"/>
    <p:sldId id="307" r:id="rId10"/>
    <p:sldId id="308" r:id="rId11"/>
    <p:sldId id="309" r:id="rId12"/>
    <p:sldId id="282" r:id="rId13"/>
    <p:sldId id="330" r:id="rId14"/>
    <p:sldId id="286" r:id="rId15"/>
    <p:sldId id="287" r:id="rId16"/>
    <p:sldId id="328" r:id="rId17"/>
    <p:sldId id="333" r:id="rId18"/>
    <p:sldId id="288" r:id="rId19"/>
    <p:sldId id="275" r:id="rId20"/>
    <p:sldId id="334" r:id="rId21"/>
    <p:sldId id="335" r:id="rId22"/>
    <p:sldId id="292" r:id="rId23"/>
    <p:sldId id="294" r:id="rId24"/>
    <p:sldId id="297" r:id="rId25"/>
    <p:sldId id="295" r:id="rId26"/>
    <p:sldId id="296" r:id="rId27"/>
    <p:sldId id="293" r:id="rId28"/>
    <p:sldId id="298" r:id="rId29"/>
    <p:sldId id="331" r:id="rId30"/>
    <p:sldId id="319" r:id="rId31"/>
    <p:sldId id="329" r:id="rId32"/>
    <p:sldId id="320" r:id="rId33"/>
    <p:sldId id="321" r:id="rId34"/>
    <p:sldId id="322" r:id="rId35"/>
    <p:sldId id="326" r:id="rId36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2000" b="1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000" b="1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000" b="1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000" b="1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000" b="1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5pPr>
    <a:lvl6pPr marL="2286000" algn="l" defTabSz="914400" rtl="0" eaLnBrk="1" latinLnBrk="0" hangingPunct="1">
      <a:defRPr kumimoji="1" sz="2000" b="1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6pPr>
    <a:lvl7pPr marL="2743200" algn="l" defTabSz="914400" rtl="0" eaLnBrk="1" latinLnBrk="0" hangingPunct="1">
      <a:defRPr kumimoji="1" sz="2000" b="1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7pPr>
    <a:lvl8pPr marL="3200400" algn="l" defTabSz="914400" rtl="0" eaLnBrk="1" latinLnBrk="0" hangingPunct="1">
      <a:defRPr kumimoji="1" sz="2000" b="1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8pPr>
    <a:lvl9pPr marL="3657600" algn="l" defTabSz="914400" rtl="0" eaLnBrk="1" latinLnBrk="0" hangingPunct="1">
      <a:defRPr kumimoji="1" sz="2000" b="1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FF0000"/>
    <a:srgbClr val="FF00FF"/>
    <a:srgbClr val="996633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7" autoAdjust="0"/>
    <p:restoredTop sz="90543" autoAdjust="0"/>
  </p:normalViewPr>
  <p:slideViewPr>
    <p:cSldViewPr>
      <p:cViewPr varScale="1">
        <p:scale>
          <a:sx n="67" d="100"/>
          <a:sy n="67" d="100"/>
        </p:scale>
        <p:origin x="1090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6" Type="http://schemas.openxmlformats.org/officeDocument/2006/relationships/image" Target="../media/image43.wmf"/><Relationship Id="rId5" Type="http://schemas.openxmlformats.org/officeDocument/2006/relationships/image" Target="../media/image42.wmf"/><Relationship Id="rId4" Type="http://schemas.openxmlformats.org/officeDocument/2006/relationships/image" Target="../media/image4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4" Type="http://schemas.openxmlformats.org/officeDocument/2006/relationships/image" Target="../media/image48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5" Type="http://schemas.openxmlformats.org/officeDocument/2006/relationships/image" Target="../media/image54.wmf"/><Relationship Id="rId4" Type="http://schemas.openxmlformats.org/officeDocument/2006/relationships/image" Target="../media/image53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4" Type="http://schemas.openxmlformats.org/officeDocument/2006/relationships/image" Target="../media/image3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fld id="{CEED0411-DC6F-43F8-8A47-BA16D8E8D04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073232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8916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fld id="{FA05240C-2DD1-4313-AF64-7F9B403A1D64}" type="slidenum">
              <a:rPr lang="en-US" altLang="zh-TW" sz="1200" b="0">
                <a:latin typeface="Arial" panose="020B0604020202020204" pitchFamily="34" charset="0"/>
                <a:ea typeface="新細明體" panose="02020500000000000000" pitchFamily="18" charset="-120"/>
              </a:rPr>
              <a:pPr eaLnBrk="1" hangingPunct="1"/>
              <a:t>106</a:t>
            </a:fld>
            <a:endParaRPr lang="en-US" altLang="zh-TW" sz="1200" b="0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697324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9940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fld id="{1A217B12-4C50-482C-AD1D-018E07F4F9AF}" type="slidenum">
              <a:rPr lang="en-US" altLang="zh-TW" sz="1200" b="0">
                <a:latin typeface="Arial" panose="020B0604020202020204" pitchFamily="34" charset="0"/>
                <a:ea typeface="新細明體" panose="02020500000000000000" pitchFamily="18" charset="-120"/>
              </a:rPr>
              <a:pPr eaLnBrk="1" hangingPunct="1"/>
              <a:t>107</a:t>
            </a:fld>
            <a:endParaRPr lang="en-US" altLang="zh-TW" sz="1200" b="0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943242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40964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fld id="{84E3085D-9CFC-43FE-97D0-BAD896003899}" type="slidenum">
              <a:rPr lang="en-US" altLang="zh-TW" sz="1200" b="0">
                <a:latin typeface="Arial" panose="020B0604020202020204" pitchFamily="34" charset="0"/>
                <a:ea typeface="新細明體" panose="02020500000000000000" pitchFamily="18" charset="-120"/>
              </a:rPr>
              <a:pPr eaLnBrk="1" hangingPunct="1"/>
              <a:t>112</a:t>
            </a:fld>
            <a:endParaRPr lang="en-US" altLang="zh-TW" sz="1200" b="0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332281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41988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fld id="{86B0EB05-98BB-4BCF-A223-F8A240169EB0}" type="slidenum">
              <a:rPr lang="en-US" altLang="zh-TW" sz="1200" b="0">
                <a:latin typeface="Arial" panose="020B0604020202020204" pitchFamily="34" charset="0"/>
                <a:ea typeface="新細明體" panose="02020500000000000000" pitchFamily="18" charset="-120"/>
              </a:rPr>
              <a:pPr eaLnBrk="1" hangingPunct="1"/>
              <a:t>121</a:t>
            </a:fld>
            <a:endParaRPr lang="en-US" altLang="zh-TW" sz="1200" b="0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610618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41988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fld id="{86B0EB05-98BB-4BCF-A223-F8A240169EB0}" type="slidenum">
              <a:rPr lang="en-US" altLang="zh-TW" sz="1200" b="0">
                <a:latin typeface="Arial" panose="020B0604020202020204" pitchFamily="34" charset="0"/>
                <a:ea typeface="新細明體" panose="02020500000000000000" pitchFamily="18" charset="-120"/>
              </a:rPr>
              <a:pPr eaLnBrk="1" hangingPunct="1"/>
              <a:t>122</a:t>
            </a:fld>
            <a:endParaRPr lang="en-US" altLang="zh-TW" sz="1200" b="0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7768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43012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fld id="{A6109C64-8276-4B24-824A-FFF23AEB3EBE}" type="slidenum">
              <a:rPr lang="en-US" altLang="zh-TW" sz="1200" b="0">
                <a:latin typeface="Arial" panose="020B0604020202020204" pitchFamily="34" charset="0"/>
                <a:ea typeface="新細明體" panose="02020500000000000000" pitchFamily="18" charset="-120"/>
              </a:rPr>
              <a:pPr eaLnBrk="1" hangingPunct="1"/>
              <a:t>123</a:t>
            </a:fld>
            <a:endParaRPr lang="en-US" altLang="zh-TW" sz="1200" b="0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824521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44036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fld id="{24A6DD69-1554-4EA5-9061-AE445ABCF729}" type="slidenum">
              <a:rPr lang="en-US" altLang="zh-TW" sz="1200" b="0">
                <a:latin typeface="Arial" panose="020B0604020202020204" pitchFamily="34" charset="0"/>
                <a:ea typeface="新細明體" panose="02020500000000000000" pitchFamily="18" charset="-120"/>
              </a:rPr>
              <a:pPr eaLnBrk="1" hangingPunct="1"/>
              <a:t>140</a:t>
            </a:fld>
            <a:endParaRPr lang="en-US" altLang="zh-TW" sz="1200" b="0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53601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927763-1AEE-47EA-BB64-BDD748C5708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53313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195B7F-FF2D-4A8B-9AF9-67B723B0EDE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07702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25BCE2-ADC5-4A35-9501-3A966BF1E5B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67178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815AE5-AA4F-4D0F-AF9E-77B7B9100EE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19868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61D9AF-996C-4FC9-A953-EA901881DBF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40094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31DF22-3551-4C41-959A-5296D978A40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251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019B23-CBAE-4DAA-8CAA-15C396A92C8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35996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0A1AA3-90E3-4988-9810-2F715D9893A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51778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42F167-2798-43A1-888C-3CEE9ABB27F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00974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C745E9-1211-4B24-9FD1-D014A57AE85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11244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92A5CE-5BA1-44D6-93B3-C6D8D3D23E9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81845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59563" y="18891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b="0">
                <a:solidFill>
                  <a:srgbClr val="3333FF"/>
                </a:solidFill>
                <a:ea typeface="新細明體" panose="02020500000000000000" pitchFamily="18" charset="-120"/>
              </a:defRPr>
            </a:lvl1pPr>
          </a:lstStyle>
          <a:p>
            <a:fld id="{877ADE38-DB16-4336-993D-C6CFD1D412EE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9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oleObject" Target="../embeddings/oleObject23.bin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2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25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21.bin"/><Relationship Id="rId14" Type="http://schemas.openxmlformats.org/officeDocument/2006/relationships/image" Target="../media/image27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8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31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4.wmf"/><Relationship Id="rId11" Type="http://schemas.openxmlformats.org/officeDocument/2006/relationships/image" Target="../media/image36.wmf"/><Relationship Id="rId5" Type="http://schemas.openxmlformats.org/officeDocument/2006/relationships/oleObject" Target="../embeddings/oleObject30.bin"/><Relationship Id="rId10" Type="http://schemas.openxmlformats.org/officeDocument/2006/relationships/oleObject" Target="../embeddings/oleObject32.bin"/><Relationship Id="rId4" Type="http://schemas.openxmlformats.org/officeDocument/2006/relationships/image" Target="../media/image33.wmf"/><Relationship Id="rId9" Type="http://schemas.openxmlformats.org/officeDocument/2006/relationships/image" Target="../media/image37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13" Type="http://schemas.openxmlformats.org/officeDocument/2006/relationships/oleObject" Target="../embeddings/oleObject38.bin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12" Type="http://schemas.openxmlformats.org/officeDocument/2006/relationships/image" Target="../media/image4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9.wmf"/><Relationship Id="rId11" Type="http://schemas.openxmlformats.org/officeDocument/2006/relationships/oleObject" Target="../embeddings/oleObject37.bin"/><Relationship Id="rId5" Type="http://schemas.openxmlformats.org/officeDocument/2006/relationships/oleObject" Target="../embeddings/oleObject34.bin"/><Relationship Id="rId10" Type="http://schemas.openxmlformats.org/officeDocument/2006/relationships/image" Target="../media/image41.wmf"/><Relationship Id="rId4" Type="http://schemas.openxmlformats.org/officeDocument/2006/relationships/image" Target="../media/image38.wmf"/><Relationship Id="rId9" Type="http://schemas.openxmlformats.org/officeDocument/2006/relationships/oleObject" Target="../embeddings/oleObject36.bin"/><Relationship Id="rId14" Type="http://schemas.openxmlformats.org/officeDocument/2006/relationships/image" Target="../media/image43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44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6.wmf"/><Relationship Id="rId11" Type="http://schemas.openxmlformats.org/officeDocument/2006/relationships/image" Target="../media/image49.emf"/><Relationship Id="rId5" Type="http://schemas.openxmlformats.org/officeDocument/2006/relationships/oleObject" Target="../embeddings/oleObject41.bin"/><Relationship Id="rId10" Type="http://schemas.openxmlformats.org/officeDocument/2006/relationships/image" Target="../media/image48.wmf"/><Relationship Id="rId4" Type="http://schemas.openxmlformats.org/officeDocument/2006/relationships/image" Target="../media/image45.wmf"/><Relationship Id="rId9" Type="http://schemas.openxmlformats.org/officeDocument/2006/relationships/oleObject" Target="../embeddings/oleObject43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13" Type="http://schemas.openxmlformats.org/officeDocument/2006/relationships/image" Target="../media/image55.png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6.bin"/><Relationship Id="rId12" Type="http://schemas.openxmlformats.org/officeDocument/2006/relationships/image" Target="../media/image5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51.wmf"/><Relationship Id="rId11" Type="http://schemas.openxmlformats.org/officeDocument/2006/relationships/oleObject" Target="../embeddings/oleObject48.bin"/><Relationship Id="rId5" Type="http://schemas.openxmlformats.org/officeDocument/2006/relationships/oleObject" Target="../embeddings/oleObject45.bin"/><Relationship Id="rId10" Type="http://schemas.openxmlformats.org/officeDocument/2006/relationships/image" Target="../media/image53.wmf"/><Relationship Id="rId4" Type="http://schemas.openxmlformats.org/officeDocument/2006/relationships/image" Target="../media/image50.wmf"/><Relationship Id="rId9" Type="http://schemas.openxmlformats.org/officeDocument/2006/relationships/oleObject" Target="../embeddings/oleObject47.bin"/><Relationship Id="rId14" Type="http://schemas.openxmlformats.org/officeDocument/2006/relationships/image" Target="../media/image56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wmf"/><Relationship Id="rId3" Type="http://schemas.openxmlformats.org/officeDocument/2006/relationships/oleObject" Target="../embeddings/oleObject49.bin"/><Relationship Id="rId7" Type="http://schemas.openxmlformats.org/officeDocument/2006/relationships/oleObject" Target="../embeddings/oleObject5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58.wmf"/><Relationship Id="rId5" Type="http://schemas.openxmlformats.org/officeDocument/2006/relationships/oleObject" Target="../embeddings/oleObject50.bin"/><Relationship Id="rId4" Type="http://schemas.openxmlformats.org/officeDocument/2006/relationships/image" Target="../media/image57.w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6.bin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12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0" Type="http://schemas.openxmlformats.org/officeDocument/2006/relationships/image" Target="../media/image2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11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16.wmf"/><Relationship Id="rId4" Type="http://schemas.openxmlformats.org/officeDocument/2006/relationships/image" Target="../media/image14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fld id="{FB484020-493A-4BBE-9790-04A31D47DDBA}" type="slidenum">
              <a:rPr lang="en-US" altLang="zh-TW" b="0">
                <a:solidFill>
                  <a:srgbClr val="3333FF"/>
                </a:solidFill>
                <a:ea typeface="新細明體" panose="02020500000000000000" pitchFamily="18" charset="-120"/>
              </a:rPr>
              <a:pPr eaLnBrk="1" hangingPunct="1"/>
              <a:t>106</a:t>
            </a:fld>
            <a:endParaRPr lang="en-US" altLang="zh-TW" b="0">
              <a:solidFill>
                <a:srgbClr val="3333FF"/>
              </a:solidFill>
              <a:ea typeface="新細明體" panose="02020500000000000000" pitchFamily="18" charset="-120"/>
            </a:endParaRPr>
          </a:p>
        </p:txBody>
      </p:sp>
      <p:sp>
        <p:nvSpPr>
          <p:cNvPr id="1029" name="Rectangle 4"/>
          <p:cNvSpPr>
            <a:spLocks noChangeArrowheads="1"/>
          </p:cNvSpPr>
          <p:nvPr/>
        </p:nvSpPr>
        <p:spPr bwMode="auto">
          <a:xfrm>
            <a:off x="395289" y="476250"/>
            <a:ext cx="7891462" cy="466725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400">
                <a:solidFill>
                  <a:srgbClr val="3333FF"/>
                </a:solidFill>
                <a:sym typeface="Wingdings 2" panose="05020102010507070707" pitchFamily="18" charset="2"/>
              </a:rPr>
              <a:t></a:t>
            </a:r>
            <a:r>
              <a:rPr lang="en-US" altLang="zh-TW" sz="2400">
                <a:solidFill>
                  <a:srgbClr val="3333FF"/>
                </a:solidFill>
              </a:rPr>
              <a:t> 2-L  Frequency Sampling Method</a:t>
            </a:r>
            <a:endParaRPr lang="en-US" altLang="zh-TW" sz="2400">
              <a:solidFill>
                <a:srgbClr val="3333FF"/>
              </a:solidFill>
              <a:sym typeface="Symbol" panose="05050102010706020507" pitchFamily="18" charset="2"/>
            </a:endParaRPr>
          </a:p>
        </p:txBody>
      </p:sp>
      <p:sp>
        <p:nvSpPr>
          <p:cNvPr id="1030" name="Text Box 2"/>
          <p:cNvSpPr txBox="1">
            <a:spLocks noChangeArrowheads="1"/>
          </p:cNvSpPr>
          <p:nvPr/>
        </p:nvSpPr>
        <p:spPr bwMode="auto">
          <a:xfrm>
            <a:off x="250825" y="2347913"/>
            <a:ext cx="6553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>
                <a:solidFill>
                  <a:srgbClr val="3333FF"/>
                </a:solidFill>
                <a:sym typeface="Symbol" panose="05050102010706020507" pitchFamily="18" charset="2"/>
              </a:rPr>
              <a:t> </a:t>
            </a:r>
            <a:r>
              <a:rPr lang="en-US" altLang="zh-TW">
                <a:solidFill>
                  <a:srgbClr val="3333FF"/>
                </a:solidFill>
              </a:rPr>
              <a:t>Frequency Sampling </a:t>
            </a:r>
            <a:r>
              <a:rPr lang="zh-TW" altLang="en-US" b="0">
                <a:solidFill>
                  <a:srgbClr val="3333FF"/>
                </a:solidFill>
              </a:rPr>
              <a:t>基本精神：</a:t>
            </a:r>
          </a:p>
        </p:txBody>
      </p:sp>
      <p:sp>
        <p:nvSpPr>
          <p:cNvPr id="1031" name="Text Box 3"/>
          <p:cNvSpPr txBox="1">
            <a:spLocks noChangeArrowheads="1"/>
          </p:cNvSpPr>
          <p:nvPr/>
        </p:nvSpPr>
        <p:spPr bwMode="auto">
          <a:xfrm>
            <a:off x="684213" y="2852738"/>
            <a:ext cx="72739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 b="0"/>
              <a:t>若 </a:t>
            </a:r>
            <a:r>
              <a:rPr lang="en-US" altLang="zh-TW" b="0" i="1"/>
              <a:t>H</a:t>
            </a:r>
            <a:r>
              <a:rPr lang="en-US" altLang="zh-TW" b="0" i="1" baseline="-25000"/>
              <a:t>d</a:t>
            </a:r>
            <a:r>
              <a:rPr lang="en-US" altLang="zh-TW" b="0"/>
              <a:t>(</a:t>
            </a:r>
            <a:r>
              <a:rPr lang="en-US" altLang="zh-TW" b="0" i="1"/>
              <a:t>f</a:t>
            </a:r>
            <a:r>
              <a:rPr lang="en-US" altLang="zh-TW" b="0"/>
              <a:t>) </a:t>
            </a:r>
            <a:r>
              <a:rPr lang="zh-TW" altLang="en-US" b="0"/>
              <a:t>是 </a:t>
            </a:r>
            <a:r>
              <a:rPr lang="en-US" altLang="zh-TW" b="0" u="sng"/>
              <a:t>desired filter</a:t>
            </a:r>
            <a:r>
              <a:rPr lang="en-US" altLang="zh-TW" b="0"/>
              <a:t> </a:t>
            </a:r>
            <a:r>
              <a:rPr lang="zh-TW" altLang="en-US" b="0"/>
              <a:t>的 </a:t>
            </a:r>
            <a:r>
              <a:rPr lang="en-US" altLang="zh-TW" b="0"/>
              <a:t>discrete-time Fourier transform </a:t>
            </a:r>
          </a:p>
        </p:txBody>
      </p:sp>
      <p:sp>
        <p:nvSpPr>
          <p:cNvPr id="1032" name="Text Box 4"/>
          <p:cNvSpPr txBox="1">
            <a:spLocks noChangeArrowheads="1"/>
          </p:cNvSpPr>
          <p:nvPr/>
        </p:nvSpPr>
        <p:spPr bwMode="auto">
          <a:xfrm>
            <a:off x="684213" y="3357563"/>
            <a:ext cx="66246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b="0" i="1"/>
              <a:t>     R</a:t>
            </a:r>
            <a:r>
              <a:rPr lang="en-US" altLang="zh-TW" b="0"/>
              <a:t>(</a:t>
            </a:r>
            <a:r>
              <a:rPr lang="en-US" altLang="zh-TW" b="0" i="1"/>
              <a:t>f</a:t>
            </a:r>
            <a:r>
              <a:rPr lang="en-US" altLang="zh-TW" b="0"/>
              <a:t>) </a:t>
            </a:r>
            <a:r>
              <a:rPr lang="zh-TW" altLang="en-US" b="0"/>
              <a:t>是 </a:t>
            </a:r>
            <a:r>
              <a:rPr lang="en-US" altLang="zh-TW" b="0" i="1"/>
              <a:t>r</a:t>
            </a:r>
            <a:r>
              <a:rPr lang="en-US" altLang="zh-TW" b="0"/>
              <a:t>[</a:t>
            </a:r>
            <a:r>
              <a:rPr lang="en-US" altLang="zh-TW" b="0" i="1"/>
              <a:t>n</a:t>
            </a:r>
            <a:r>
              <a:rPr lang="en-US" altLang="zh-TW" b="0"/>
              <a:t>] = </a:t>
            </a:r>
            <a:r>
              <a:rPr lang="en-US" altLang="zh-TW" b="0" i="1"/>
              <a:t>h</a:t>
            </a:r>
            <a:r>
              <a:rPr lang="en-US" altLang="zh-TW" b="0"/>
              <a:t>[</a:t>
            </a:r>
            <a:r>
              <a:rPr lang="en-US" altLang="zh-TW" b="0" i="1"/>
              <a:t>n</a:t>
            </a:r>
            <a:r>
              <a:rPr lang="en-US" altLang="zh-TW" b="0"/>
              <a:t>+</a:t>
            </a:r>
            <a:r>
              <a:rPr lang="en-US" altLang="zh-TW" b="0" i="1"/>
              <a:t>P</a:t>
            </a:r>
            <a:r>
              <a:rPr lang="en-US" altLang="zh-TW" b="0"/>
              <a:t>] </a:t>
            </a:r>
            <a:r>
              <a:rPr lang="zh-TW" altLang="en-US" b="0"/>
              <a:t>的 </a:t>
            </a:r>
            <a:r>
              <a:rPr lang="en-US" altLang="zh-TW" b="0"/>
              <a:t>discrete-time Fourier transform </a:t>
            </a:r>
          </a:p>
        </p:txBody>
      </p:sp>
      <p:sp>
        <p:nvSpPr>
          <p:cNvPr id="1033" name="Text Box 5"/>
          <p:cNvSpPr txBox="1">
            <a:spLocks noChangeArrowheads="1"/>
          </p:cNvSpPr>
          <p:nvPr/>
        </p:nvSpPr>
        <p:spPr bwMode="auto">
          <a:xfrm>
            <a:off x="1979613" y="1628775"/>
            <a:ext cx="51117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b="0"/>
              <a:t>filter </a:t>
            </a:r>
            <a:r>
              <a:rPr lang="zh-TW" altLang="en-US" b="0"/>
              <a:t>的點數為 </a:t>
            </a:r>
            <a:r>
              <a:rPr lang="en-US" altLang="zh-TW" b="0" i="1"/>
              <a:t>N</a:t>
            </a:r>
            <a:r>
              <a:rPr lang="en-US" altLang="zh-TW" b="0"/>
              <a:t>,     </a:t>
            </a:r>
            <a:r>
              <a:rPr lang="en-US" altLang="zh-TW" b="0" i="1"/>
              <a:t>k</a:t>
            </a:r>
            <a:r>
              <a:rPr lang="en-US" altLang="zh-TW" b="0"/>
              <a:t> = (</a:t>
            </a:r>
            <a:r>
              <a:rPr lang="en-US" altLang="zh-TW" b="0" i="1"/>
              <a:t>N </a:t>
            </a:r>
            <a:r>
              <a:rPr lang="en-US" altLang="zh-TW" b="0"/>
              <a:t>− 1)/2 </a:t>
            </a:r>
          </a:p>
        </p:txBody>
      </p:sp>
      <p:sp>
        <p:nvSpPr>
          <p:cNvPr id="1034" name="Text Box 6"/>
          <p:cNvSpPr txBox="1">
            <a:spLocks noChangeArrowheads="1"/>
          </p:cNvSpPr>
          <p:nvPr/>
        </p:nvSpPr>
        <p:spPr bwMode="auto">
          <a:xfrm>
            <a:off x="684213" y="3932238"/>
            <a:ext cx="9350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 b="0"/>
              <a:t>要求 </a:t>
            </a:r>
          </a:p>
        </p:txBody>
      </p:sp>
      <p:graphicFrame>
        <p:nvGraphicFramePr>
          <p:cNvPr id="1026" name="Object 7"/>
          <p:cNvGraphicFramePr>
            <a:graphicFrameLocks noChangeAspect="1"/>
          </p:cNvGraphicFramePr>
          <p:nvPr/>
        </p:nvGraphicFramePr>
        <p:xfrm>
          <a:off x="1476375" y="3932238"/>
          <a:ext cx="22225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0" name="Equation" r:id="rId4" imgW="2222280" imgH="533160" progId="Equation.DSMT4">
                  <p:embed/>
                </p:oleObj>
              </mc:Choice>
              <mc:Fallback>
                <p:oleObj name="Equation" r:id="rId4" imgW="2222280" imgH="53316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3932238"/>
                        <a:ext cx="2222500" cy="5334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5" name="Text Box 8"/>
          <p:cNvSpPr txBox="1">
            <a:spLocks noChangeArrowheads="1"/>
          </p:cNvSpPr>
          <p:nvPr/>
        </p:nvSpPr>
        <p:spPr bwMode="auto">
          <a:xfrm>
            <a:off x="3995738" y="4076700"/>
            <a:ext cx="3671887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b="0"/>
              <a:t>for </a:t>
            </a:r>
            <a:r>
              <a:rPr lang="en-US" altLang="zh-TW" b="0" i="1"/>
              <a:t>m</a:t>
            </a:r>
            <a:r>
              <a:rPr lang="en-US" altLang="zh-TW" b="0"/>
              <a:t> = 0, 1, 2, 3, ……, </a:t>
            </a:r>
            <a:r>
              <a:rPr lang="en-US" altLang="zh-TW" b="0" i="1"/>
              <a:t>N</a:t>
            </a:r>
            <a:r>
              <a:rPr lang="en-US" altLang="zh-TW" b="0"/>
              <a:t> </a:t>
            </a:r>
            <a:r>
              <a:rPr lang="en-US" altLang="zh-TW" b="0">
                <a:cs typeface="Times New Roman" panose="02020603050405020304" pitchFamily="18" charset="0"/>
              </a:rPr>
              <a:t>− 1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 b="0">
                <a:cs typeface="Times New Roman" panose="02020603050405020304" pitchFamily="18" charset="0"/>
              </a:rPr>
              <a:t>     </a:t>
            </a:r>
            <a:r>
              <a:rPr lang="en-US" altLang="zh-TW" b="0" i="1">
                <a:cs typeface="Times New Roman" panose="02020603050405020304" pitchFamily="18" charset="0"/>
              </a:rPr>
              <a:t>f</a:t>
            </a:r>
            <a:r>
              <a:rPr lang="en-US" altLang="zh-TW" b="0" i="1" baseline="-25000">
                <a:cs typeface="Times New Roman" panose="02020603050405020304" pitchFamily="18" charset="0"/>
              </a:rPr>
              <a:t>s</a:t>
            </a:r>
            <a:r>
              <a:rPr lang="en-US" altLang="zh-TW" b="0">
                <a:cs typeface="Times New Roman" panose="02020603050405020304" pitchFamily="18" charset="0"/>
              </a:rPr>
              <a:t> : sampling frequency </a:t>
            </a:r>
          </a:p>
        </p:txBody>
      </p:sp>
      <p:sp>
        <p:nvSpPr>
          <p:cNvPr id="1036" name="Text Box 9"/>
          <p:cNvSpPr txBox="1">
            <a:spLocks noChangeArrowheads="1"/>
          </p:cNvSpPr>
          <p:nvPr/>
        </p:nvSpPr>
        <p:spPr bwMode="auto">
          <a:xfrm>
            <a:off x="684213" y="5013325"/>
            <a:ext cx="49672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 b="0"/>
              <a:t>若以 </a:t>
            </a:r>
            <a:r>
              <a:rPr lang="en-US" altLang="zh-TW" b="0" u="sng"/>
              <a:t>normalized frequency</a:t>
            </a:r>
            <a:r>
              <a:rPr lang="en-US" altLang="zh-TW" b="0"/>
              <a:t> </a:t>
            </a:r>
            <a:r>
              <a:rPr lang="en-US" altLang="zh-TW" b="0" i="1"/>
              <a:t>F</a:t>
            </a:r>
            <a:r>
              <a:rPr lang="en-US" altLang="zh-TW" b="0"/>
              <a:t> = </a:t>
            </a:r>
            <a:r>
              <a:rPr lang="en-US" altLang="zh-TW" b="0" i="1"/>
              <a:t>f</a:t>
            </a:r>
            <a:r>
              <a:rPr lang="en-US" altLang="zh-TW" b="0"/>
              <a:t>/</a:t>
            </a:r>
            <a:r>
              <a:rPr lang="en-US" altLang="zh-TW" b="0" i="1"/>
              <a:t>f</a:t>
            </a:r>
            <a:r>
              <a:rPr lang="en-US" altLang="zh-TW" b="0" i="1" baseline="-25000"/>
              <a:t>s</a:t>
            </a:r>
            <a:r>
              <a:rPr lang="zh-TW" altLang="en-US" b="0"/>
              <a:t>表示</a:t>
            </a:r>
          </a:p>
        </p:txBody>
      </p:sp>
      <p:graphicFrame>
        <p:nvGraphicFramePr>
          <p:cNvPr id="1027" name="Object 10"/>
          <p:cNvGraphicFramePr>
            <a:graphicFrameLocks noChangeAspect="1"/>
          </p:cNvGraphicFramePr>
          <p:nvPr/>
        </p:nvGraphicFramePr>
        <p:xfrm>
          <a:off x="1547813" y="5589588"/>
          <a:ext cx="17145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1" name="Equation" r:id="rId6" imgW="1714320" imgH="533160" progId="Equation.DSMT4">
                  <p:embed/>
                </p:oleObj>
              </mc:Choice>
              <mc:Fallback>
                <p:oleObj name="Equation" r:id="rId6" imgW="1714320" imgH="53316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5589588"/>
                        <a:ext cx="1714500" cy="5334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7" name="Text Box 11"/>
          <p:cNvSpPr txBox="1">
            <a:spLocks noChangeArrowheads="1"/>
          </p:cNvSpPr>
          <p:nvPr/>
        </p:nvSpPr>
        <p:spPr bwMode="auto">
          <a:xfrm>
            <a:off x="3995738" y="5516563"/>
            <a:ext cx="36718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b="0" dirty="0"/>
              <a:t>for </a:t>
            </a:r>
            <a:r>
              <a:rPr lang="en-US" altLang="zh-TW" b="0" i="1" dirty="0"/>
              <a:t>m</a:t>
            </a:r>
            <a:r>
              <a:rPr lang="en-US" altLang="zh-TW" b="0" dirty="0"/>
              <a:t> = 0, 1, 2, 3, ……, </a:t>
            </a:r>
            <a:r>
              <a:rPr lang="en-US" altLang="zh-TW" b="0" i="1" dirty="0"/>
              <a:t>N</a:t>
            </a:r>
            <a:r>
              <a:rPr lang="en-US" altLang="zh-TW" b="0" dirty="0"/>
              <a:t> </a:t>
            </a:r>
            <a:r>
              <a:rPr lang="en-US" altLang="zh-TW" b="0" dirty="0">
                <a:cs typeface="Times New Roman" panose="02020603050405020304" pitchFamily="18" charset="0"/>
              </a:rPr>
              <a:t>− 1     </a:t>
            </a:r>
          </a:p>
        </p:txBody>
      </p:sp>
      <p:sp>
        <p:nvSpPr>
          <p:cNvPr id="1038" name="Text Box 12"/>
          <p:cNvSpPr txBox="1">
            <a:spLocks noChangeArrowheads="1"/>
          </p:cNvSpPr>
          <p:nvPr/>
        </p:nvSpPr>
        <p:spPr bwMode="auto">
          <a:xfrm>
            <a:off x="1331913" y="1196975"/>
            <a:ext cx="52562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 b="0"/>
              <a:t>假設 </a:t>
            </a:r>
            <a:r>
              <a:rPr lang="en-US" altLang="zh-TW" b="0"/>
              <a:t>designed filter </a:t>
            </a:r>
            <a:r>
              <a:rPr lang="en-US" altLang="zh-TW" b="0" i="1"/>
              <a:t>h</a:t>
            </a:r>
            <a:r>
              <a:rPr lang="en-US" altLang="zh-TW" b="0"/>
              <a:t>[</a:t>
            </a:r>
            <a:r>
              <a:rPr lang="en-US" altLang="zh-TW" b="0" i="1"/>
              <a:t>n</a:t>
            </a:r>
            <a:r>
              <a:rPr lang="en-US" altLang="zh-TW" b="0"/>
              <a:t>] </a:t>
            </a:r>
            <a:r>
              <a:rPr lang="zh-TW" altLang="en-US" b="0"/>
              <a:t>的區間為 </a:t>
            </a:r>
            <a:r>
              <a:rPr lang="en-US" altLang="zh-TW" b="0" i="1"/>
              <a:t>n</a:t>
            </a:r>
            <a:r>
              <a:rPr lang="en-US" altLang="zh-TW" b="0"/>
              <a:t> </a:t>
            </a:r>
            <a:r>
              <a:rPr lang="en-US" altLang="zh-TW" b="0">
                <a:sym typeface="Symbol" panose="05050102010706020507" pitchFamily="18" charset="2"/>
              </a:rPr>
              <a:t></a:t>
            </a:r>
            <a:r>
              <a:rPr lang="en-US" altLang="zh-TW" b="0"/>
              <a:t> [0 , </a:t>
            </a:r>
            <a:r>
              <a:rPr lang="en-US" altLang="zh-TW" b="0" i="1"/>
              <a:t>N</a:t>
            </a:r>
            <a:r>
              <a:rPr lang="en-US" altLang="zh-TW" b="0"/>
              <a:t>−1]</a:t>
            </a:r>
          </a:p>
        </p:txBody>
      </p:sp>
      <p:sp>
        <p:nvSpPr>
          <p:cNvPr id="1039" name="文字方塊 17"/>
          <p:cNvSpPr txBox="1">
            <a:spLocks noChangeArrowheads="1"/>
          </p:cNvSpPr>
          <p:nvPr/>
        </p:nvSpPr>
        <p:spPr bwMode="auto">
          <a:xfrm>
            <a:off x="5508625" y="6021388"/>
            <a:ext cx="20875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 b="0" dirty="0"/>
              <a:t>(see page 110)</a:t>
            </a:r>
            <a:endParaRPr lang="zh-TW" altLang="en-US" b="0" dirty="0"/>
          </a:p>
        </p:txBody>
      </p:sp>
      <p:sp>
        <p:nvSpPr>
          <p:cNvPr id="1040" name="文字方塊 15"/>
          <p:cNvSpPr txBox="1">
            <a:spLocks noChangeArrowheads="1"/>
          </p:cNvSpPr>
          <p:nvPr/>
        </p:nvSpPr>
        <p:spPr bwMode="auto">
          <a:xfrm>
            <a:off x="6652747" y="2330451"/>
            <a:ext cx="19288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 b="0" i="1" dirty="0" err="1">
                <a:solidFill>
                  <a:srgbClr val="FF0000"/>
                </a:solidFill>
              </a:rPr>
              <a:t>H</a:t>
            </a:r>
            <a:r>
              <a:rPr lang="en-US" altLang="zh-TW" b="0" i="1" baseline="-25000" dirty="0" err="1">
                <a:solidFill>
                  <a:srgbClr val="FF0000"/>
                </a:solidFill>
              </a:rPr>
              <a:t>d</a:t>
            </a:r>
            <a:r>
              <a:rPr lang="en-US" altLang="zh-TW" b="0" dirty="0">
                <a:solidFill>
                  <a:srgbClr val="FF0000"/>
                </a:solidFill>
              </a:rPr>
              <a:t>(</a:t>
            </a:r>
            <a:r>
              <a:rPr lang="en-US" altLang="zh-TW" b="0" i="1" dirty="0">
                <a:solidFill>
                  <a:srgbClr val="FF0000"/>
                </a:solidFill>
              </a:rPr>
              <a:t>f</a:t>
            </a:r>
            <a:r>
              <a:rPr lang="en-US" altLang="zh-TW" b="0" dirty="0">
                <a:solidFill>
                  <a:srgbClr val="FF0000"/>
                </a:solidFill>
              </a:rPr>
              <a:t>) = </a:t>
            </a:r>
            <a:r>
              <a:rPr lang="en-US" altLang="zh-TW" b="0" i="1" dirty="0" err="1">
                <a:solidFill>
                  <a:srgbClr val="FF0000"/>
                </a:solidFill>
              </a:rPr>
              <a:t>H</a:t>
            </a:r>
            <a:r>
              <a:rPr lang="en-US" altLang="zh-TW" b="0" i="1" baseline="-25000" dirty="0" err="1">
                <a:solidFill>
                  <a:srgbClr val="FF0000"/>
                </a:solidFill>
              </a:rPr>
              <a:t>d</a:t>
            </a:r>
            <a:r>
              <a:rPr lang="en-US" altLang="zh-TW" b="0" dirty="0">
                <a:solidFill>
                  <a:srgbClr val="FF0000"/>
                </a:solidFill>
              </a:rPr>
              <a:t>(</a:t>
            </a:r>
            <a:r>
              <a:rPr lang="en-US" altLang="zh-TW" b="0" i="1" dirty="0" err="1">
                <a:solidFill>
                  <a:srgbClr val="FF0000"/>
                </a:solidFill>
              </a:rPr>
              <a:t>f</a:t>
            </a:r>
            <a:r>
              <a:rPr lang="en-US" altLang="zh-TW" b="0" dirty="0" err="1">
                <a:solidFill>
                  <a:srgbClr val="FF0000"/>
                </a:solidFill>
              </a:rPr>
              <a:t>+</a:t>
            </a:r>
            <a:r>
              <a:rPr lang="en-US" altLang="zh-TW" b="0" i="1" dirty="0" err="1">
                <a:solidFill>
                  <a:srgbClr val="FF0000"/>
                </a:solidFill>
              </a:rPr>
              <a:t>f</a:t>
            </a:r>
            <a:r>
              <a:rPr lang="en-US" altLang="zh-TW" b="0" i="1" baseline="-25000" dirty="0" err="1">
                <a:solidFill>
                  <a:srgbClr val="FF0000"/>
                </a:solidFill>
              </a:rPr>
              <a:t>s</a:t>
            </a:r>
            <a:r>
              <a:rPr lang="en-US" altLang="zh-TW" b="0" dirty="0">
                <a:solidFill>
                  <a:srgbClr val="FF0000"/>
                </a:solidFill>
              </a:rPr>
              <a:t>)</a:t>
            </a:r>
            <a:endParaRPr lang="zh-TW" altLang="en-US" b="0" dirty="0">
              <a:solidFill>
                <a:srgbClr val="FF0000"/>
              </a:solidFill>
            </a:endParaRPr>
          </a:p>
        </p:txBody>
      </p:sp>
      <p:sp>
        <p:nvSpPr>
          <p:cNvPr id="1041" name="矩形 16"/>
          <p:cNvSpPr>
            <a:spLocks noChangeArrowheads="1"/>
          </p:cNvSpPr>
          <p:nvPr/>
        </p:nvSpPr>
        <p:spPr bwMode="auto">
          <a:xfrm>
            <a:off x="6357938" y="2357438"/>
            <a:ext cx="1928812" cy="428625"/>
          </a:xfrm>
          <a:prstGeom prst="rect">
            <a:avLst/>
          </a:prstGeom>
          <a:noFill/>
          <a:ln w="28575" algn="ctr">
            <a:noFill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>
              <a:solidFill>
                <a:srgbClr val="FF0000"/>
              </a:solidFill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6645813" y="1931927"/>
            <a:ext cx="1942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0" dirty="0">
                <a:solidFill>
                  <a:srgbClr val="FF0000"/>
                </a:solidFill>
              </a:rPr>
              <a:t>remember:</a:t>
            </a:r>
            <a:endParaRPr lang="zh-TW" altLang="en-US" b="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fld id="{B3149F47-B3C2-4AE2-BB78-B75729C05132}" type="slidenum">
              <a:rPr lang="en-US" altLang="zh-TW" b="0">
                <a:solidFill>
                  <a:srgbClr val="3333FF"/>
                </a:solidFill>
                <a:ea typeface="新細明體" panose="02020500000000000000" pitchFamily="18" charset="-120"/>
              </a:rPr>
              <a:pPr eaLnBrk="1" hangingPunct="1"/>
              <a:t>115</a:t>
            </a:fld>
            <a:endParaRPr lang="en-US" altLang="zh-TW" b="0">
              <a:solidFill>
                <a:srgbClr val="3333FF"/>
              </a:solidFill>
              <a:ea typeface="新細明體" panose="02020500000000000000" pitchFamily="18" charset="-120"/>
            </a:endParaRPr>
          </a:p>
        </p:txBody>
      </p:sp>
      <p:pic>
        <p:nvPicPr>
          <p:cNvPr id="2048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620713"/>
            <a:ext cx="8077200" cy="5624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fld id="{44CCA2D4-B7B7-4928-A0C9-BD0EE0EED5DC}" type="slidenum">
              <a:rPr lang="en-US" altLang="zh-TW" b="0">
                <a:solidFill>
                  <a:srgbClr val="3333FF"/>
                </a:solidFill>
                <a:ea typeface="新細明體" panose="02020500000000000000" pitchFamily="18" charset="-120"/>
              </a:rPr>
              <a:pPr eaLnBrk="1" hangingPunct="1"/>
              <a:t>116</a:t>
            </a:fld>
            <a:endParaRPr lang="en-US" altLang="zh-TW" b="0">
              <a:solidFill>
                <a:srgbClr val="3333FF"/>
              </a:solidFill>
              <a:ea typeface="新細明體" panose="02020500000000000000" pitchFamily="18" charset="-120"/>
            </a:endParaRP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395287" y="404813"/>
            <a:ext cx="8245475" cy="344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9875" indent="-269875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zh-TW" altLang="en-US" b="0" dirty="0">
                <a:solidFill>
                  <a:srgbClr val="3333FF"/>
                </a:solidFill>
              </a:rPr>
              <a:t>討論：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altLang="zh-TW" b="0" dirty="0"/>
              <a:t>(1) Frequency sampling </a:t>
            </a:r>
            <a:r>
              <a:rPr lang="zh-TW" altLang="en-US" b="0" dirty="0"/>
              <a:t>的方法頗為</a:t>
            </a:r>
            <a:r>
              <a:rPr lang="zh-TW" altLang="en-US" b="0" dirty="0">
                <a:solidFill>
                  <a:srgbClr val="3333FF"/>
                </a:solidFill>
              </a:rPr>
              <a:t>簡單</a:t>
            </a:r>
            <a:r>
              <a:rPr lang="zh-TW" altLang="en-US" b="0" dirty="0"/>
              <a:t>且</a:t>
            </a:r>
            <a:r>
              <a:rPr lang="zh-TW" altLang="en-US" b="0" dirty="0">
                <a:solidFill>
                  <a:srgbClr val="3333FF"/>
                </a:solidFill>
              </a:rPr>
              <a:t>直觀</a:t>
            </a:r>
            <a:r>
              <a:rPr lang="zh-TW" altLang="en-US" b="0" dirty="0"/>
              <a:t>，</a:t>
            </a:r>
          </a:p>
          <a:p>
            <a:pPr algn="just" eaLnBrk="1" hangingPunct="1">
              <a:spcBef>
                <a:spcPct val="50000"/>
              </a:spcBef>
            </a:pPr>
            <a:r>
              <a:rPr lang="zh-TW" altLang="en-US" b="0" dirty="0"/>
              <a:t>     但得出來的 </a:t>
            </a:r>
            <a:r>
              <a:rPr lang="en-US" altLang="zh-TW" b="0" dirty="0"/>
              <a:t>filter </a:t>
            </a:r>
            <a:r>
              <a:rPr lang="zh-TW" altLang="en-US" b="0" dirty="0"/>
              <a:t>不為 </a:t>
            </a:r>
            <a:r>
              <a:rPr lang="en-US" altLang="zh-TW" b="0" dirty="0"/>
              <a:t>optimal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altLang="zh-TW" b="0" dirty="0"/>
              <a:t>(2) Ripple </a:t>
            </a:r>
            <a:r>
              <a:rPr lang="zh-TW" altLang="en-US" b="0" dirty="0"/>
              <a:t>大小變化的情形，介於 </a:t>
            </a:r>
            <a:r>
              <a:rPr lang="en-US" altLang="zh-TW" b="0" dirty="0"/>
              <a:t>MSE </a:t>
            </a:r>
            <a:r>
              <a:rPr lang="zh-TW" altLang="en-US" b="0" dirty="0"/>
              <a:t>和 </a:t>
            </a:r>
            <a:r>
              <a:rPr lang="en-US" altLang="zh-TW" b="0" dirty="0"/>
              <a:t>Minimax </a:t>
            </a:r>
            <a:r>
              <a:rPr lang="zh-TW" altLang="en-US" b="0" dirty="0"/>
              <a:t>之間</a:t>
            </a:r>
          </a:p>
          <a:p>
            <a:pPr algn="just" eaLnBrk="1" hangingPunct="1">
              <a:spcBef>
                <a:spcPct val="50000"/>
              </a:spcBef>
            </a:pPr>
            <a:endParaRPr lang="zh-TW" altLang="en-US" b="0" dirty="0"/>
          </a:p>
          <a:p>
            <a:pPr algn="just" eaLnBrk="1" hangingPunct="1">
              <a:spcBef>
                <a:spcPct val="50000"/>
              </a:spcBef>
            </a:pPr>
            <a:endParaRPr lang="zh-TW" altLang="en-US" b="0" dirty="0"/>
          </a:p>
          <a:p>
            <a:pPr algn="just" eaLnBrk="1" hangingPunct="1">
              <a:spcBef>
                <a:spcPct val="50000"/>
              </a:spcBef>
            </a:pPr>
            <a:r>
              <a:rPr lang="en-US" altLang="zh-TW" b="0" dirty="0"/>
              <a:t>(3) </a:t>
            </a:r>
            <a:r>
              <a:rPr lang="zh-TW" altLang="en-US" b="0" dirty="0"/>
              <a:t>可以用設定 </a:t>
            </a:r>
            <a:r>
              <a:rPr lang="en-US" altLang="zh-TW" b="0" dirty="0"/>
              <a:t>transition band </a:t>
            </a:r>
            <a:r>
              <a:rPr lang="zh-TW" altLang="en-US" b="0" dirty="0"/>
              <a:t>的方式，來減少 </a:t>
            </a:r>
            <a:r>
              <a:rPr lang="en-US" altLang="zh-TW" b="0" dirty="0"/>
              <a:t>passband </a:t>
            </a:r>
            <a:r>
              <a:rPr lang="zh-TW" altLang="en-US" b="0" dirty="0"/>
              <a:t>和 </a:t>
            </a:r>
            <a:r>
              <a:rPr lang="en-US" altLang="zh-TW" b="0" dirty="0"/>
              <a:t>stopband </a:t>
            </a:r>
            <a:r>
              <a:rPr lang="zh-TW" altLang="en-US" b="0" dirty="0"/>
              <a:t>的 </a:t>
            </a:r>
            <a:r>
              <a:rPr lang="en-US" altLang="zh-TW" b="0" dirty="0"/>
              <a:t>ripple</a:t>
            </a:r>
            <a:r>
              <a:rPr lang="zh-TW" altLang="en-US" b="0" dirty="0"/>
              <a:t>。</a:t>
            </a:r>
            <a:r>
              <a:rPr lang="en-US" altLang="zh-TW" b="0" dirty="0"/>
              <a:t>(In transition band, </a:t>
            </a:r>
            <a:r>
              <a:rPr lang="en-US" altLang="zh-TW" b="0" i="1" dirty="0"/>
              <a:t>R</a:t>
            </a:r>
            <a:r>
              <a:rPr lang="en-US" altLang="zh-TW" b="0" dirty="0"/>
              <a:t>(</a:t>
            </a:r>
            <a:r>
              <a:rPr lang="en-US" altLang="zh-TW" b="0" i="1" dirty="0"/>
              <a:t>m</a:t>
            </a:r>
            <a:r>
              <a:rPr lang="en-US" altLang="zh-TW" b="0" dirty="0"/>
              <a:t>/</a:t>
            </a:r>
            <a:r>
              <a:rPr lang="en-US" altLang="zh-TW" b="0" i="1" dirty="0"/>
              <a:t>N</a:t>
            </a:r>
            <a:r>
              <a:rPr lang="en-US" altLang="zh-TW" b="0" dirty="0"/>
              <a:t>) </a:t>
            </a:r>
            <a:r>
              <a:rPr lang="en-US" altLang="zh-TW" b="0" dirty="0">
                <a:sym typeface="Symbol" panose="05050102010706020507" pitchFamily="18" charset="2"/>
              </a:rPr>
              <a:t> </a:t>
            </a:r>
            <a:r>
              <a:rPr lang="en-US" altLang="zh-TW" b="0" i="1" dirty="0" err="1">
                <a:sym typeface="Symbol" panose="05050102010706020507" pitchFamily="18" charset="2"/>
              </a:rPr>
              <a:t>H</a:t>
            </a:r>
            <a:r>
              <a:rPr lang="en-US" altLang="zh-TW" b="0" i="1" baseline="-25000" dirty="0" err="1">
                <a:sym typeface="Symbol" panose="05050102010706020507" pitchFamily="18" charset="2"/>
              </a:rPr>
              <a:t>d</a:t>
            </a:r>
            <a:r>
              <a:rPr lang="en-US" altLang="zh-TW" b="0" dirty="0">
                <a:sym typeface="Symbol" panose="05050102010706020507" pitchFamily="18" charset="2"/>
              </a:rPr>
              <a:t>(</a:t>
            </a:r>
            <a:r>
              <a:rPr lang="en-US" altLang="zh-TW" b="0" i="1" dirty="0"/>
              <a:t>m</a:t>
            </a:r>
            <a:r>
              <a:rPr lang="en-US" altLang="zh-TW" b="0" dirty="0"/>
              <a:t>/</a:t>
            </a:r>
            <a:r>
              <a:rPr lang="en-US" altLang="zh-TW" b="0" i="1" dirty="0"/>
              <a:t>N</a:t>
            </a:r>
            <a:r>
              <a:rPr lang="en-US" altLang="zh-TW" b="0" dirty="0"/>
              <a:t>)).</a:t>
            </a:r>
            <a:endParaRPr lang="en-US" altLang="en-US" b="0" dirty="0">
              <a:sym typeface="Symbol" panose="05050102010706020507" pitchFamily="18" charset="2"/>
            </a:endParaRPr>
          </a:p>
        </p:txBody>
      </p:sp>
      <p:sp>
        <p:nvSpPr>
          <p:cNvPr id="21508" name="Rectangle 3"/>
          <p:cNvSpPr>
            <a:spLocks noChangeArrowheads="1"/>
          </p:cNvSpPr>
          <p:nvPr/>
        </p:nvSpPr>
        <p:spPr bwMode="auto">
          <a:xfrm>
            <a:off x="539750" y="4149725"/>
            <a:ext cx="8101013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 b="0"/>
              <a:t>然而，如何設定 </a:t>
            </a:r>
            <a:r>
              <a:rPr lang="en-US" altLang="zh-TW" b="0"/>
              <a:t>transition band  </a:t>
            </a:r>
            <a:r>
              <a:rPr lang="en-US" altLang="zh-TW" b="0" i="1"/>
              <a:t>R</a:t>
            </a:r>
            <a:r>
              <a:rPr lang="en-US" altLang="zh-TW" b="0"/>
              <a:t>(</a:t>
            </a:r>
            <a:r>
              <a:rPr lang="en-US" altLang="zh-TW" b="0" i="1"/>
              <a:t>m</a:t>
            </a:r>
            <a:r>
              <a:rPr lang="en-US" altLang="zh-TW" b="0"/>
              <a:t>/</a:t>
            </a:r>
            <a:r>
              <a:rPr lang="en-US" altLang="zh-TW" b="0" i="1"/>
              <a:t>N</a:t>
            </a:r>
            <a:r>
              <a:rPr lang="en-US" altLang="zh-TW" b="0"/>
              <a:t>) </a:t>
            </a:r>
            <a:r>
              <a:rPr lang="zh-TW" altLang="en-US" b="0"/>
              <a:t>的值，讓 </a:t>
            </a:r>
            <a:r>
              <a:rPr lang="en-US" altLang="zh-TW" b="0"/>
              <a:t>passband </a:t>
            </a:r>
            <a:r>
              <a:rPr lang="zh-TW" altLang="en-US" b="0"/>
              <a:t>和 </a:t>
            </a:r>
            <a:r>
              <a:rPr lang="en-US" altLang="zh-TW" b="0"/>
              <a:t>stopband </a:t>
            </a:r>
            <a:r>
              <a:rPr lang="zh-TW" altLang="en-US" b="0"/>
              <a:t>的</a:t>
            </a:r>
          </a:p>
          <a:p>
            <a:pPr eaLnBrk="1" hangingPunct="1">
              <a:spcBef>
                <a:spcPct val="15000"/>
              </a:spcBef>
            </a:pPr>
            <a:r>
              <a:rPr lang="zh-TW" altLang="en-US" b="0"/>
              <a:t> </a:t>
            </a:r>
            <a:r>
              <a:rPr lang="en-US" altLang="zh-TW" b="0"/>
              <a:t>ripple </a:t>
            </a:r>
            <a:r>
              <a:rPr lang="zh-TW" altLang="en-US" b="0"/>
              <a:t>變為最小  </a:t>
            </a:r>
            <a:r>
              <a:rPr lang="en-US" altLang="zh-TW" b="0"/>
              <a:t>……… </a:t>
            </a:r>
            <a:r>
              <a:rPr lang="zh-TW" altLang="en-US" b="0"/>
              <a:t>需要作 </a:t>
            </a:r>
            <a:r>
              <a:rPr lang="en-US" altLang="zh-TW" b="0">
                <a:solidFill>
                  <a:srgbClr val="3333FF"/>
                </a:solidFill>
              </a:rPr>
              <a:t>linear programming</a:t>
            </a:r>
            <a:r>
              <a:rPr lang="zh-TW" altLang="en-US" b="0"/>
              <a:t>。</a:t>
            </a:r>
          </a:p>
        </p:txBody>
      </p:sp>
      <p:sp>
        <p:nvSpPr>
          <p:cNvPr id="21509" name="Text Box 4"/>
          <p:cNvSpPr txBox="1">
            <a:spLocks noChangeArrowheads="1"/>
          </p:cNvSpPr>
          <p:nvPr/>
        </p:nvSpPr>
        <p:spPr bwMode="auto">
          <a:xfrm>
            <a:off x="4140200" y="4941888"/>
            <a:ext cx="24479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b="0"/>
              <a:t>(</a:t>
            </a:r>
            <a:r>
              <a:rPr lang="zh-TW" altLang="en-US" b="0"/>
              <a:t>運算時間不少</a:t>
            </a:r>
            <a:r>
              <a:rPr lang="en-US" altLang="zh-TW" b="0"/>
              <a:t>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fld id="{8C8394C8-D59C-4A21-A630-0ED4D6A14ABA}" type="slidenum">
              <a:rPr lang="en-US" altLang="zh-TW" b="0">
                <a:solidFill>
                  <a:srgbClr val="3333FF"/>
                </a:solidFill>
                <a:ea typeface="新細明體" panose="02020500000000000000" pitchFamily="18" charset="-120"/>
              </a:rPr>
              <a:pPr eaLnBrk="1" hangingPunct="1"/>
              <a:t>117</a:t>
            </a:fld>
            <a:endParaRPr lang="en-US" altLang="zh-TW" b="0">
              <a:solidFill>
                <a:srgbClr val="3333FF"/>
              </a:solidFill>
              <a:ea typeface="新細明體" panose="02020500000000000000" pitchFamily="18" charset="-120"/>
            </a:endParaRPr>
          </a:p>
        </p:txBody>
      </p:sp>
      <p:sp>
        <p:nvSpPr>
          <p:cNvPr id="22531" name="Text Box 4"/>
          <p:cNvSpPr txBox="1">
            <a:spLocks noChangeArrowheads="1"/>
          </p:cNvSpPr>
          <p:nvPr/>
        </p:nvSpPr>
        <p:spPr bwMode="auto">
          <a:xfrm>
            <a:off x="395288" y="404813"/>
            <a:ext cx="7848600" cy="466725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400">
                <a:solidFill>
                  <a:srgbClr val="3333FF"/>
                </a:solidFill>
                <a:sym typeface="Wingdings 2" panose="05020102010507070707" pitchFamily="18" charset="2"/>
              </a:rPr>
              <a:t></a:t>
            </a:r>
            <a:r>
              <a:rPr lang="en-US" altLang="zh-TW" sz="2400">
                <a:solidFill>
                  <a:srgbClr val="3333FF"/>
                </a:solidFill>
              </a:rPr>
              <a:t>  2-M </a:t>
            </a:r>
            <a:r>
              <a:rPr lang="zh-TW" altLang="en-US" sz="2400">
                <a:solidFill>
                  <a:srgbClr val="3333FF"/>
                </a:solidFill>
              </a:rPr>
              <a:t>三種 </a:t>
            </a:r>
            <a:r>
              <a:rPr lang="en-US" altLang="zh-TW" sz="2400">
                <a:solidFill>
                  <a:srgbClr val="3333FF"/>
                </a:solidFill>
              </a:rPr>
              <a:t>FIR Digital Filter </a:t>
            </a:r>
            <a:r>
              <a:rPr lang="zh-TW" altLang="en-US" sz="2400">
                <a:solidFill>
                  <a:srgbClr val="3333FF"/>
                </a:solidFill>
              </a:rPr>
              <a:t>設計方法的比較 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413754" y="4163466"/>
            <a:ext cx="2232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b="0" dirty="0">
                <a:sym typeface="Symbol" panose="05050102010706020507" pitchFamily="18" charset="2"/>
              </a:rPr>
              <a:t> </a:t>
            </a:r>
            <a:r>
              <a:rPr lang="zh-TW" altLang="en-US" b="0" dirty="0"/>
              <a:t>以效果而論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468313" y="981075"/>
            <a:ext cx="2232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b="0">
                <a:sym typeface="Symbol" panose="05050102010706020507" pitchFamily="18" charset="2"/>
              </a:rPr>
              <a:t> </a:t>
            </a:r>
            <a:r>
              <a:rPr lang="zh-TW" altLang="en-US" b="0"/>
              <a:t>以設計方法而論</a:t>
            </a: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395288" y="2601477"/>
            <a:ext cx="25923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b="0" dirty="0">
                <a:sym typeface="Symbol" panose="05050102010706020507" pitchFamily="18" charset="2"/>
              </a:rPr>
              <a:t> </a:t>
            </a:r>
            <a:r>
              <a:rPr lang="zh-TW" altLang="en-US" b="0" dirty="0"/>
              <a:t>以方法的限制而論</a:t>
            </a:r>
          </a:p>
        </p:txBody>
      </p:sp>
      <p:sp>
        <p:nvSpPr>
          <p:cNvPr id="13" name="文字方塊 6"/>
          <p:cNvSpPr txBox="1">
            <a:spLocks noChangeArrowheads="1"/>
          </p:cNvSpPr>
          <p:nvPr/>
        </p:nvSpPr>
        <p:spPr bwMode="auto">
          <a:xfrm>
            <a:off x="827584" y="1404938"/>
            <a:ext cx="2786062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en-US" altLang="zh-TW">
                <a:solidFill>
                  <a:srgbClr val="3333FF"/>
                </a:solidFill>
              </a:rPr>
              <a:t>MSE :</a:t>
            </a:r>
          </a:p>
          <a:p>
            <a:pPr eaLnBrk="1" hangingPunct="1">
              <a:spcBef>
                <a:spcPts val="600"/>
              </a:spcBef>
            </a:pPr>
            <a:r>
              <a:rPr lang="en-US" altLang="zh-TW">
                <a:solidFill>
                  <a:srgbClr val="3333FF"/>
                </a:solidFill>
              </a:rPr>
              <a:t>Minimax :</a:t>
            </a:r>
          </a:p>
          <a:p>
            <a:pPr eaLnBrk="1" hangingPunct="1">
              <a:spcBef>
                <a:spcPts val="600"/>
              </a:spcBef>
            </a:pPr>
            <a:r>
              <a:rPr lang="en-US" altLang="zh-TW">
                <a:solidFill>
                  <a:srgbClr val="3333FF"/>
                </a:solidFill>
              </a:rPr>
              <a:t>frequency sampling :</a:t>
            </a:r>
            <a:endParaRPr lang="zh-TW" altLang="en-US">
              <a:solidFill>
                <a:srgbClr val="3333FF"/>
              </a:solidFill>
            </a:endParaRPr>
          </a:p>
        </p:txBody>
      </p:sp>
      <p:sp>
        <p:nvSpPr>
          <p:cNvPr id="14" name="文字方塊 8"/>
          <p:cNvSpPr txBox="1">
            <a:spLocks noChangeArrowheads="1"/>
          </p:cNvSpPr>
          <p:nvPr/>
        </p:nvSpPr>
        <p:spPr bwMode="auto">
          <a:xfrm>
            <a:off x="855549" y="2951602"/>
            <a:ext cx="2786062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en-US" altLang="zh-TW" dirty="0">
                <a:solidFill>
                  <a:srgbClr val="3333FF"/>
                </a:solidFill>
              </a:rPr>
              <a:t>MSE :</a:t>
            </a:r>
          </a:p>
          <a:p>
            <a:pPr eaLnBrk="1" hangingPunct="1">
              <a:spcBef>
                <a:spcPts val="600"/>
              </a:spcBef>
            </a:pPr>
            <a:r>
              <a:rPr lang="en-US" altLang="zh-TW" dirty="0">
                <a:solidFill>
                  <a:srgbClr val="3333FF"/>
                </a:solidFill>
              </a:rPr>
              <a:t>Minimax :</a:t>
            </a:r>
          </a:p>
          <a:p>
            <a:pPr eaLnBrk="1" hangingPunct="1">
              <a:spcBef>
                <a:spcPts val="600"/>
              </a:spcBef>
            </a:pPr>
            <a:r>
              <a:rPr lang="en-US" altLang="zh-TW" dirty="0">
                <a:solidFill>
                  <a:srgbClr val="3333FF"/>
                </a:solidFill>
              </a:rPr>
              <a:t>frequency sampling :</a:t>
            </a:r>
            <a:endParaRPr lang="zh-TW" altLang="en-US" dirty="0">
              <a:solidFill>
                <a:srgbClr val="3333FF"/>
              </a:solidFill>
            </a:endParaRPr>
          </a:p>
        </p:txBody>
      </p:sp>
      <p:sp>
        <p:nvSpPr>
          <p:cNvPr id="15" name="文字方塊 9"/>
          <p:cNvSpPr txBox="1">
            <a:spLocks noChangeArrowheads="1"/>
          </p:cNvSpPr>
          <p:nvPr/>
        </p:nvSpPr>
        <p:spPr bwMode="auto">
          <a:xfrm>
            <a:off x="824828" y="4552403"/>
            <a:ext cx="2786062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en-US" altLang="zh-TW" dirty="0">
                <a:solidFill>
                  <a:srgbClr val="3333FF"/>
                </a:solidFill>
              </a:rPr>
              <a:t>MSE :</a:t>
            </a:r>
          </a:p>
          <a:p>
            <a:pPr eaLnBrk="1" hangingPunct="1">
              <a:spcBef>
                <a:spcPts val="600"/>
              </a:spcBef>
            </a:pPr>
            <a:r>
              <a:rPr lang="en-US" altLang="zh-TW" dirty="0">
                <a:solidFill>
                  <a:srgbClr val="3333FF"/>
                </a:solidFill>
              </a:rPr>
              <a:t>Minimax :</a:t>
            </a:r>
          </a:p>
          <a:p>
            <a:pPr eaLnBrk="1" hangingPunct="1">
              <a:spcBef>
                <a:spcPts val="600"/>
              </a:spcBef>
            </a:pPr>
            <a:r>
              <a:rPr lang="en-US" altLang="zh-TW" dirty="0">
                <a:solidFill>
                  <a:srgbClr val="3333FF"/>
                </a:solidFill>
              </a:rPr>
              <a:t>frequency sampling :</a:t>
            </a:r>
            <a:endParaRPr lang="zh-TW" altLang="en-US" dirty="0">
              <a:solidFill>
                <a:srgbClr val="3333FF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fld id="{8C8394C8-D59C-4A21-A630-0ED4D6A14ABA}" type="slidenum">
              <a:rPr lang="en-US" altLang="zh-TW" b="0">
                <a:solidFill>
                  <a:srgbClr val="3333FF"/>
                </a:solidFill>
                <a:ea typeface="新細明體" panose="02020500000000000000" pitchFamily="18" charset="-120"/>
              </a:rPr>
              <a:pPr eaLnBrk="1" hangingPunct="1"/>
              <a:t>118</a:t>
            </a:fld>
            <a:endParaRPr lang="en-US" altLang="zh-TW" b="0">
              <a:solidFill>
                <a:srgbClr val="3333FF"/>
              </a:solidFill>
              <a:ea typeface="新細明體" panose="02020500000000000000" pitchFamily="18" charset="-120"/>
            </a:endParaRPr>
          </a:p>
        </p:txBody>
      </p:sp>
      <p:sp>
        <p:nvSpPr>
          <p:cNvPr id="22531" name="Text Box 4"/>
          <p:cNvSpPr txBox="1">
            <a:spLocks noChangeArrowheads="1"/>
          </p:cNvSpPr>
          <p:nvPr/>
        </p:nvSpPr>
        <p:spPr bwMode="auto">
          <a:xfrm>
            <a:off x="395288" y="404813"/>
            <a:ext cx="7848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400" dirty="0">
                <a:solidFill>
                  <a:srgbClr val="3333FF"/>
                </a:solidFill>
                <a:sym typeface="Wingdings 2" panose="05020102010507070707" pitchFamily="18" charset="2"/>
              </a:rPr>
              <a:t>The 4</a:t>
            </a:r>
            <a:r>
              <a:rPr lang="en-US" altLang="zh-TW" sz="2400" baseline="30000" dirty="0">
                <a:solidFill>
                  <a:srgbClr val="3333FF"/>
                </a:solidFill>
                <a:sym typeface="Wingdings 2" panose="05020102010507070707" pitchFamily="18" charset="2"/>
              </a:rPr>
              <a:t>th</a:t>
            </a:r>
            <a:r>
              <a:rPr lang="en-US" altLang="zh-TW" sz="2400" dirty="0">
                <a:solidFill>
                  <a:srgbClr val="3333FF"/>
                </a:solidFill>
                <a:sym typeface="Wingdings 2" panose="05020102010507070707" pitchFamily="18" charset="2"/>
              </a:rPr>
              <a:t> Method for the FIR Filter Design?</a:t>
            </a:r>
            <a:endParaRPr lang="zh-TW" altLang="en-US" sz="2400" dirty="0">
              <a:solidFill>
                <a:srgbClr val="3333FF"/>
              </a:solidFill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539552" y="5373216"/>
            <a:ext cx="66247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0" dirty="0"/>
              <a:t>Q:  Why do we not apply the method?</a:t>
            </a:r>
            <a:endParaRPr lang="zh-TW" altLang="en-US" b="0" dirty="0"/>
          </a:p>
        </p:txBody>
      </p:sp>
      <p:sp>
        <p:nvSpPr>
          <p:cNvPr id="3" name="文字方塊 2"/>
          <p:cNvSpPr txBox="1"/>
          <p:nvPr/>
        </p:nvSpPr>
        <p:spPr>
          <a:xfrm>
            <a:off x="822430" y="1206115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0" i="1" dirty="0"/>
              <a:t>x</a:t>
            </a:r>
            <a:r>
              <a:rPr lang="en-US" altLang="zh-TW" b="0" dirty="0"/>
              <a:t>[</a:t>
            </a:r>
            <a:r>
              <a:rPr lang="en-US" altLang="zh-TW" b="0" i="1" dirty="0"/>
              <a:t>n</a:t>
            </a:r>
            <a:r>
              <a:rPr lang="en-US" altLang="zh-TW" b="0" dirty="0"/>
              <a:t>]</a:t>
            </a:r>
            <a:endParaRPr lang="zh-TW" altLang="en-US" b="0" dirty="0"/>
          </a:p>
        </p:txBody>
      </p:sp>
      <p:cxnSp>
        <p:nvCxnSpPr>
          <p:cNvPr id="5" name="直線單箭頭接點 4"/>
          <p:cNvCxnSpPr/>
          <p:nvPr/>
        </p:nvCxnSpPr>
        <p:spPr bwMode="auto">
          <a:xfrm>
            <a:off x="1398494" y="1422139"/>
            <a:ext cx="79208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" name="文字方塊 13"/>
          <p:cNvSpPr txBox="1"/>
          <p:nvPr/>
        </p:nvSpPr>
        <p:spPr>
          <a:xfrm>
            <a:off x="1542510" y="914018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0" dirty="0"/>
              <a:t>DFT</a:t>
            </a:r>
            <a:endParaRPr lang="zh-TW" altLang="en-US" b="0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2123728" y="1206115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0" i="1" dirty="0"/>
              <a:t>X</a:t>
            </a:r>
            <a:r>
              <a:rPr lang="en-US" altLang="zh-TW" b="0" dirty="0"/>
              <a:t>[</a:t>
            </a:r>
            <a:r>
              <a:rPr lang="en-US" altLang="zh-TW" b="0" i="1" dirty="0"/>
              <a:t>m</a:t>
            </a:r>
            <a:r>
              <a:rPr lang="en-US" altLang="zh-TW" b="0" dirty="0"/>
              <a:t>]</a:t>
            </a:r>
            <a:endParaRPr lang="zh-TW" altLang="en-US" b="0" dirty="0"/>
          </a:p>
        </p:txBody>
      </p:sp>
      <p:cxnSp>
        <p:nvCxnSpPr>
          <p:cNvPr id="16" name="直線單箭頭接點 15"/>
          <p:cNvCxnSpPr/>
          <p:nvPr/>
        </p:nvCxnSpPr>
        <p:spPr bwMode="auto">
          <a:xfrm>
            <a:off x="2766646" y="1422139"/>
            <a:ext cx="504056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8" name="文字方塊 17"/>
          <p:cNvSpPr txBox="1"/>
          <p:nvPr/>
        </p:nvSpPr>
        <p:spPr>
          <a:xfrm>
            <a:off x="3270702" y="1206115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0" i="1" dirty="0"/>
              <a:t>Y</a:t>
            </a:r>
            <a:r>
              <a:rPr lang="en-US" altLang="zh-TW" b="0" dirty="0"/>
              <a:t>[</a:t>
            </a:r>
            <a:r>
              <a:rPr lang="en-US" altLang="zh-TW" b="0" i="1" dirty="0"/>
              <a:t>m</a:t>
            </a:r>
            <a:r>
              <a:rPr lang="en-US" altLang="zh-TW" b="0" dirty="0"/>
              <a:t>] = </a:t>
            </a:r>
            <a:r>
              <a:rPr lang="en-US" altLang="zh-TW" b="0" i="1" dirty="0"/>
              <a:t>X</a:t>
            </a:r>
            <a:r>
              <a:rPr lang="en-US" altLang="zh-TW" b="0" dirty="0"/>
              <a:t>[</a:t>
            </a:r>
            <a:r>
              <a:rPr lang="en-US" altLang="zh-TW" b="0" i="1" dirty="0"/>
              <a:t>m</a:t>
            </a:r>
            <a:r>
              <a:rPr lang="en-US" altLang="zh-TW" b="0" dirty="0"/>
              <a:t>]</a:t>
            </a:r>
            <a:r>
              <a:rPr lang="en-US" altLang="zh-TW" b="0" i="1" dirty="0"/>
              <a:t>H</a:t>
            </a:r>
            <a:r>
              <a:rPr lang="en-US" altLang="zh-TW" b="0" dirty="0"/>
              <a:t>[</a:t>
            </a:r>
            <a:r>
              <a:rPr lang="en-US" altLang="zh-TW" b="0" i="1" dirty="0"/>
              <a:t>m</a:t>
            </a:r>
            <a:r>
              <a:rPr lang="en-US" altLang="zh-TW" b="0" dirty="0"/>
              <a:t>]</a:t>
            </a:r>
            <a:endParaRPr lang="zh-TW" altLang="en-US" b="0" dirty="0"/>
          </a:p>
        </p:txBody>
      </p:sp>
      <p:sp>
        <p:nvSpPr>
          <p:cNvPr id="7" name="矩形 6"/>
          <p:cNvSpPr/>
          <p:nvPr/>
        </p:nvSpPr>
        <p:spPr>
          <a:xfrm>
            <a:off x="3117972" y="1638164"/>
            <a:ext cx="2492990" cy="7848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TW" b="0" i="1" dirty="0"/>
              <a:t>H</a:t>
            </a:r>
            <a:r>
              <a:rPr lang="en-US" altLang="zh-TW" b="0" dirty="0"/>
              <a:t>[</a:t>
            </a:r>
            <a:r>
              <a:rPr lang="en-US" altLang="zh-TW" b="0" i="1" dirty="0"/>
              <a:t>m</a:t>
            </a:r>
            <a:r>
              <a:rPr lang="en-US" altLang="zh-TW" b="0" dirty="0"/>
              <a:t>] = 1 for passband</a:t>
            </a:r>
          </a:p>
          <a:p>
            <a:pPr>
              <a:spcBef>
                <a:spcPts val="600"/>
              </a:spcBef>
            </a:pPr>
            <a:r>
              <a:rPr lang="en-US" altLang="zh-TW" b="0" i="1" dirty="0"/>
              <a:t>H</a:t>
            </a:r>
            <a:r>
              <a:rPr lang="en-US" altLang="zh-TW" b="0" dirty="0"/>
              <a:t>[</a:t>
            </a:r>
            <a:r>
              <a:rPr lang="en-US" altLang="zh-TW" b="0" i="1" dirty="0"/>
              <a:t>m</a:t>
            </a:r>
            <a:r>
              <a:rPr lang="en-US" altLang="zh-TW" b="0" dirty="0"/>
              <a:t>] = 0 for stopband</a:t>
            </a:r>
            <a:endParaRPr lang="zh-TW" altLang="en-US" dirty="0"/>
          </a:p>
        </p:txBody>
      </p:sp>
      <p:cxnSp>
        <p:nvCxnSpPr>
          <p:cNvPr id="20" name="直線單箭頭接點 19"/>
          <p:cNvCxnSpPr/>
          <p:nvPr/>
        </p:nvCxnSpPr>
        <p:spPr bwMode="auto">
          <a:xfrm>
            <a:off x="5214918" y="1422139"/>
            <a:ext cx="79208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1" name="文字方塊 20"/>
          <p:cNvSpPr txBox="1"/>
          <p:nvPr/>
        </p:nvSpPr>
        <p:spPr>
          <a:xfrm>
            <a:off x="5214918" y="1005371"/>
            <a:ext cx="8584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0" dirty="0"/>
              <a:t>IDFT</a:t>
            </a:r>
            <a:endParaRPr lang="zh-TW" altLang="en-US" b="0" dirty="0"/>
          </a:p>
        </p:txBody>
      </p:sp>
      <p:sp>
        <p:nvSpPr>
          <p:cNvPr id="22" name="文字方塊 21"/>
          <p:cNvSpPr txBox="1"/>
          <p:nvPr/>
        </p:nvSpPr>
        <p:spPr>
          <a:xfrm>
            <a:off x="6007006" y="1238054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0" i="1" dirty="0"/>
              <a:t>y</a:t>
            </a:r>
            <a:r>
              <a:rPr lang="en-US" altLang="zh-TW" b="0" dirty="0"/>
              <a:t>[</a:t>
            </a:r>
            <a:r>
              <a:rPr lang="en-US" altLang="zh-TW" b="0" i="1" dirty="0"/>
              <a:t>n</a:t>
            </a:r>
            <a:r>
              <a:rPr lang="en-US" altLang="zh-TW" b="0" dirty="0"/>
              <a:t>]</a:t>
            </a:r>
            <a:endParaRPr lang="zh-TW" altLang="en-US" b="0" dirty="0"/>
          </a:p>
        </p:txBody>
      </p:sp>
    </p:spTree>
    <p:extLst>
      <p:ext uri="{BB962C8B-B14F-4D97-AF65-F5344CB8AC3E}">
        <p14:creationId xmlns:p14="http://schemas.microsoft.com/office/powerpoint/2010/main" val="2437481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fld id="{EDA21B6B-5377-46B5-8514-827420BD3033}" type="slidenum">
              <a:rPr lang="en-US" altLang="zh-TW" b="0">
                <a:solidFill>
                  <a:srgbClr val="3333FF"/>
                </a:solidFill>
                <a:ea typeface="新細明體" panose="02020500000000000000" pitchFamily="18" charset="-120"/>
              </a:rPr>
              <a:pPr eaLnBrk="1" hangingPunct="1"/>
              <a:t>119</a:t>
            </a:fld>
            <a:endParaRPr lang="en-US" altLang="zh-TW" b="0">
              <a:solidFill>
                <a:srgbClr val="3333FF"/>
              </a:solidFill>
              <a:ea typeface="新細明體" panose="02020500000000000000" pitchFamily="18" charset="-120"/>
            </a:endParaRPr>
          </a:p>
        </p:txBody>
      </p:sp>
      <p:sp>
        <p:nvSpPr>
          <p:cNvPr id="23555" name="Text Box 4"/>
          <p:cNvSpPr txBox="1">
            <a:spLocks noChangeArrowheads="1"/>
          </p:cNvSpPr>
          <p:nvPr/>
        </p:nvSpPr>
        <p:spPr bwMode="auto">
          <a:xfrm>
            <a:off x="1042988" y="1844675"/>
            <a:ext cx="28082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b="0"/>
              <a:t>(1) </a:t>
            </a:r>
            <a:r>
              <a:rPr lang="zh-TW" altLang="en-US" b="0"/>
              <a:t>使用 </a:t>
            </a:r>
            <a:r>
              <a:rPr lang="en-US" altLang="zh-TW" b="0"/>
              <a:t>FFT </a:t>
            </a:r>
          </a:p>
        </p:txBody>
      </p:sp>
      <p:sp>
        <p:nvSpPr>
          <p:cNvPr id="23556" name="Text Box 5"/>
          <p:cNvSpPr txBox="1">
            <a:spLocks noChangeArrowheads="1"/>
          </p:cNvSpPr>
          <p:nvPr/>
        </p:nvSpPr>
        <p:spPr bwMode="auto">
          <a:xfrm>
            <a:off x="395288" y="404813"/>
            <a:ext cx="7848600" cy="466725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400">
                <a:solidFill>
                  <a:srgbClr val="3333FF"/>
                </a:solidFill>
                <a:sym typeface="Wingdings 2" panose="05020102010507070707" pitchFamily="18" charset="2"/>
              </a:rPr>
              <a:t></a:t>
            </a:r>
            <a:r>
              <a:rPr lang="en-US" altLang="zh-TW" sz="2400">
                <a:solidFill>
                  <a:srgbClr val="3333FF"/>
                </a:solidFill>
              </a:rPr>
              <a:t> 2-N Implementation of the FIR Filter</a:t>
            </a:r>
          </a:p>
        </p:txBody>
      </p:sp>
      <p:sp>
        <p:nvSpPr>
          <p:cNvPr id="23557" name="Text Box 6"/>
          <p:cNvSpPr txBox="1">
            <a:spLocks noChangeArrowheads="1"/>
          </p:cNvSpPr>
          <p:nvPr/>
        </p:nvSpPr>
        <p:spPr bwMode="auto">
          <a:xfrm>
            <a:off x="900113" y="1052513"/>
            <a:ext cx="28082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b="0" i="1"/>
              <a:t> y</a:t>
            </a:r>
            <a:r>
              <a:rPr lang="en-US" altLang="zh-TW" b="0"/>
              <a:t>[</a:t>
            </a:r>
            <a:r>
              <a:rPr lang="en-US" altLang="zh-TW" b="0" i="1"/>
              <a:t>n</a:t>
            </a:r>
            <a:r>
              <a:rPr lang="en-US" altLang="zh-TW" b="0"/>
              <a:t>]  = </a:t>
            </a:r>
            <a:r>
              <a:rPr lang="en-US" altLang="zh-TW" b="0" i="1"/>
              <a:t>x</a:t>
            </a:r>
            <a:r>
              <a:rPr lang="en-US" altLang="zh-TW" b="0"/>
              <a:t>[</a:t>
            </a:r>
            <a:r>
              <a:rPr lang="en-US" altLang="zh-TW" b="0" i="1"/>
              <a:t>n</a:t>
            </a:r>
            <a:r>
              <a:rPr lang="en-US" altLang="zh-TW" b="0"/>
              <a:t>] </a:t>
            </a:r>
            <a:r>
              <a:rPr lang="en-US" altLang="zh-TW" b="0">
                <a:sym typeface="Symbol" panose="05050102010706020507" pitchFamily="18" charset="2"/>
              </a:rPr>
              <a:t> </a:t>
            </a:r>
            <a:r>
              <a:rPr lang="en-US" altLang="zh-TW" b="0" i="1">
                <a:sym typeface="Symbol" panose="05050102010706020507" pitchFamily="18" charset="2"/>
              </a:rPr>
              <a:t>h</a:t>
            </a:r>
            <a:r>
              <a:rPr lang="en-US" altLang="zh-TW" b="0">
                <a:sym typeface="Symbol" panose="05050102010706020507" pitchFamily="18" charset="2"/>
              </a:rPr>
              <a:t>[</a:t>
            </a:r>
            <a:r>
              <a:rPr lang="en-US" altLang="zh-TW" b="0" i="1">
                <a:sym typeface="Symbol" panose="05050102010706020507" pitchFamily="18" charset="2"/>
              </a:rPr>
              <a:t>n</a:t>
            </a:r>
            <a:r>
              <a:rPr lang="en-US" altLang="zh-TW" b="0">
                <a:sym typeface="Symbol" panose="05050102010706020507" pitchFamily="18" charset="2"/>
              </a:rPr>
              <a:t>] </a:t>
            </a:r>
          </a:p>
        </p:txBody>
      </p:sp>
      <p:sp>
        <p:nvSpPr>
          <p:cNvPr id="23558" name="Line 7"/>
          <p:cNvSpPr>
            <a:spLocks noChangeShapeType="1"/>
          </p:cNvSpPr>
          <p:nvPr/>
        </p:nvSpPr>
        <p:spPr bwMode="auto">
          <a:xfrm flipH="1" flipV="1">
            <a:off x="2339975" y="1412875"/>
            <a:ext cx="144463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3559" name="Text Box 8"/>
          <p:cNvSpPr txBox="1">
            <a:spLocks noChangeArrowheads="1"/>
          </p:cNvSpPr>
          <p:nvPr/>
        </p:nvSpPr>
        <p:spPr bwMode="auto">
          <a:xfrm>
            <a:off x="2411413" y="1557338"/>
            <a:ext cx="32400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b="0"/>
              <a:t>convolution </a:t>
            </a:r>
          </a:p>
        </p:txBody>
      </p:sp>
      <p:sp>
        <p:nvSpPr>
          <p:cNvPr id="23560" name="Text Box 9"/>
          <p:cNvSpPr txBox="1">
            <a:spLocks noChangeArrowheads="1"/>
          </p:cNvSpPr>
          <p:nvPr/>
        </p:nvSpPr>
        <p:spPr bwMode="auto">
          <a:xfrm>
            <a:off x="971550" y="3716338"/>
            <a:ext cx="3529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b="0">
                <a:solidFill>
                  <a:srgbClr val="3333FF"/>
                </a:solidFill>
              </a:rPr>
              <a:t>(2) </a:t>
            </a:r>
            <a:r>
              <a:rPr lang="zh-TW" altLang="en-US" b="0">
                <a:solidFill>
                  <a:srgbClr val="3333FF"/>
                </a:solidFill>
              </a:rPr>
              <a:t>直接作 </a:t>
            </a:r>
            <a:r>
              <a:rPr lang="en-US" altLang="zh-TW" b="0">
                <a:solidFill>
                  <a:srgbClr val="3333FF"/>
                </a:solidFill>
              </a:rPr>
              <a:t>summation </a:t>
            </a:r>
            <a:r>
              <a:rPr lang="zh-TW" altLang="en-US" b="0">
                <a:solidFill>
                  <a:srgbClr val="3333FF"/>
                </a:solidFill>
              </a:rPr>
              <a:t>即可</a:t>
            </a:r>
          </a:p>
        </p:txBody>
      </p:sp>
      <p:sp>
        <p:nvSpPr>
          <p:cNvPr id="23561" name="Text Box 10"/>
          <p:cNvSpPr txBox="1">
            <a:spLocks noChangeArrowheads="1"/>
          </p:cNvSpPr>
          <p:nvPr/>
        </p:nvSpPr>
        <p:spPr bwMode="auto">
          <a:xfrm>
            <a:off x="1042988" y="5229225"/>
            <a:ext cx="35290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b="0"/>
              <a:t>(3) Sectioned FFT</a:t>
            </a:r>
          </a:p>
        </p:txBody>
      </p:sp>
      <p:sp>
        <p:nvSpPr>
          <p:cNvPr id="23562" name="Text Box 11"/>
          <p:cNvSpPr txBox="1">
            <a:spLocks noChangeArrowheads="1"/>
          </p:cNvSpPr>
          <p:nvPr/>
        </p:nvSpPr>
        <p:spPr bwMode="auto">
          <a:xfrm>
            <a:off x="1187450" y="2276475"/>
            <a:ext cx="45370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b="0" i="1"/>
              <a:t> y</a:t>
            </a:r>
            <a:r>
              <a:rPr lang="en-US" altLang="zh-TW" b="0"/>
              <a:t>[</a:t>
            </a:r>
            <a:r>
              <a:rPr lang="en-US" altLang="zh-TW" b="0" i="1"/>
              <a:t>n</a:t>
            </a:r>
            <a:r>
              <a:rPr lang="en-US" altLang="zh-TW" b="0"/>
              <a:t>]  = </a:t>
            </a:r>
            <a:r>
              <a:rPr lang="en-US" altLang="zh-TW" b="0" i="1"/>
              <a:t>IFFT</a:t>
            </a:r>
            <a:r>
              <a:rPr lang="en-US" altLang="zh-TW" b="0"/>
              <a:t>[ </a:t>
            </a:r>
            <a:r>
              <a:rPr lang="en-US" altLang="zh-TW" b="0" i="1"/>
              <a:t>FFT</a:t>
            </a:r>
            <a:r>
              <a:rPr lang="en-US" altLang="zh-TW" b="0"/>
              <a:t>{</a:t>
            </a:r>
            <a:r>
              <a:rPr lang="en-US" altLang="zh-TW" b="0" i="1"/>
              <a:t>x</a:t>
            </a:r>
            <a:r>
              <a:rPr lang="en-US" altLang="zh-TW" b="0"/>
              <a:t>[</a:t>
            </a:r>
            <a:r>
              <a:rPr lang="en-US" altLang="zh-TW" b="0" i="1"/>
              <a:t>n</a:t>
            </a:r>
            <a:r>
              <a:rPr lang="en-US" altLang="zh-TW" b="0"/>
              <a:t>]}</a:t>
            </a:r>
            <a:r>
              <a:rPr lang="en-US" altLang="zh-TW" b="0">
                <a:sym typeface="Symbol" panose="05050102010706020507" pitchFamily="18" charset="2"/>
              </a:rPr>
              <a:t> </a:t>
            </a:r>
            <a:r>
              <a:rPr lang="en-US" altLang="zh-TW" b="0" i="1"/>
              <a:t>FFT</a:t>
            </a:r>
            <a:r>
              <a:rPr lang="en-US" altLang="zh-TW" b="0"/>
              <a:t>{</a:t>
            </a:r>
            <a:r>
              <a:rPr lang="en-US" altLang="zh-TW" b="0" i="1">
                <a:sym typeface="Symbol" panose="05050102010706020507" pitchFamily="18" charset="2"/>
              </a:rPr>
              <a:t>h</a:t>
            </a:r>
            <a:r>
              <a:rPr lang="en-US" altLang="zh-TW" b="0">
                <a:sym typeface="Symbol" panose="05050102010706020507" pitchFamily="18" charset="2"/>
              </a:rPr>
              <a:t>[</a:t>
            </a:r>
            <a:r>
              <a:rPr lang="en-US" altLang="zh-TW" b="0" i="1">
                <a:sym typeface="Symbol" panose="05050102010706020507" pitchFamily="18" charset="2"/>
              </a:rPr>
              <a:t>n</a:t>
            </a:r>
            <a:r>
              <a:rPr lang="en-US" altLang="zh-TW" b="0">
                <a:sym typeface="Symbol" panose="05050102010706020507" pitchFamily="18" charset="2"/>
              </a:rPr>
              <a:t>]} ]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fld id="{EF0A1F4B-8B6F-48D0-823F-A169D3C8D5D6}" type="slidenum">
              <a:rPr lang="en-US" altLang="zh-TW" b="0">
                <a:solidFill>
                  <a:srgbClr val="3333FF"/>
                </a:solidFill>
                <a:ea typeface="新細明體" panose="02020500000000000000" pitchFamily="18" charset="-120"/>
              </a:rPr>
              <a:pPr eaLnBrk="1" hangingPunct="1"/>
              <a:t>120</a:t>
            </a:fld>
            <a:endParaRPr lang="en-US" altLang="zh-TW" b="0">
              <a:solidFill>
                <a:srgbClr val="3333FF"/>
              </a:solidFill>
              <a:ea typeface="新細明體" panose="02020500000000000000" pitchFamily="18" charset="-120"/>
            </a:endParaRPr>
          </a:p>
        </p:txBody>
      </p:sp>
      <p:sp>
        <p:nvSpPr>
          <p:cNvPr id="24579" name="Text Box 4"/>
          <p:cNvSpPr txBox="1">
            <a:spLocks noChangeArrowheads="1"/>
          </p:cNvSpPr>
          <p:nvPr/>
        </p:nvSpPr>
        <p:spPr bwMode="auto">
          <a:xfrm>
            <a:off x="539750" y="981075"/>
            <a:ext cx="3529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b="0">
                <a:solidFill>
                  <a:srgbClr val="3333FF"/>
                </a:solidFill>
              </a:rPr>
              <a:t>(2) </a:t>
            </a:r>
            <a:r>
              <a:rPr lang="zh-TW" altLang="en-US" b="0">
                <a:solidFill>
                  <a:srgbClr val="3333FF"/>
                </a:solidFill>
              </a:rPr>
              <a:t>直接作 </a:t>
            </a:r>
            <a:r>
              <a:rPr lang="en-US" altLang="zh-TW" b="0">
                <a:solidFill>
                  <a:srgbClr val="3333FF"/>
                </a:solidFill>
              </a:rPr>
              <a:t>summation</a:t>
            </a:r>
          </a:p>
        </p:txBody>
      </p:sp>
      <p:sp>
        <p:nvSpPr>
          <p:cNvPr id="24580" name="Text Box 5"/>
          <p:cNvSpPr txBox="1">
            <a:spLocks noChangeArrowheads="1"/>
          </p:cNvSpPr>
          <p:nvPr/>
        </p:nvSpPr>
        <p:spPr bwMode="auto">
          <a:xfrm>
            <a:off x="827088" y="1989138"/>
            <a:ext cx="79930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b="0" i="1"/>
              <a:t> y</a:t>
            </a:r>
            <a:r>
              <a:rPr lang="en-US" altLang="zh-TW" b="0"/>
              <a:t>[</a:t>
            </a:r>
            <a:r>
              <a:rPr lang="en-US" altLang="zh-TW" b="0" i="1"/>
              <a:t>n</a:t>
            </a:r>
            <a:r>
              <a:rPr lang="en-US" altLang="zh-TW" b="0"/>
              <a:t>]  = </a:t>
            </a:r>
            <a:r>
              <a:rPr lang="en-US" altLang="zh-TW" b="0" i="1"/>
              <a:t>h</a:t>
            </a:r>
            <a:r>
              <a:rPr lang="en-US" altLang="zh-TW" b="0"/>
              <a:t>[0]</a:t>
            </a:r>
            <a:r>
              <a:rPr lang="en-US" altLang="zh-TW" b="0" i="1"/>
              <a:t>x</a:t>
            </a:r>
            <a:r>
              <a:rPr lang="en-US" altLang="zh-TW" b="0"/>
              <a:t>[</a:t>
            </a:r>
            <a:r>
              <a:rPr lang="en-US" altLang="zh-TW" b="0" i="1"/>
              <a:t>n</a:t>
            </a:r>
            <a:r>
              <a:rPr lang="en-US" altLang="zh-TW" b="0"/>
              <a:t>] + </a:t>
            </a:r>
            <a:r>
              <a:rPr lang="en-US" altLang="zh-TW" b="0" i="1"/>
              <a:t>h</a:t>
            </a:r>
            <a:r>
              <a:rPr lang="en-US" altLang="zh-TW" b="0"/>
              <a:t>[1]</a:t>
            </a:r>
            <a:r>
              <a:rPr lang="en-US" altLang="zh-TW" b="0" i="1"/>
              <a:t>x</a:t>
            </a:r>
            <a:r>
              <a:rPr lang="en-US" altLang="zh-TW" b="0"/>
              <a:t>[</a:t>
            </a:r>
            <a:r>
              <a:rPr lang="en-US" altLang="zh-TW" b="0" i="1"/>
              <a:t>n</a:t>
            </a:r>
            <a:r>
              <a:rPr lang="en-US" altLang="zh-TW" b="0">
                <a:cs typeface="Times New Roman" panose="02020603050405020304" pitchFamily="18" charset="0"/>
              </a:rPr>
              <a:t>−1</a:t>
            </a:r>
            <a:r>
              <a:rPr lang="en-US" altLang="zh-TW" b="0"/>
              <a:t>] + ….. + </a:t>
            </a:r>
            <a:r>
              <a:rPr lang="en-US" altLang="zh-TW" b="0" i="1"/>
              <a:t>h</a:t>
            </a:r>
            <a:r>
              <a:rPr lang="en-US" altLang="zh-TW" b="0"/>
              <a:t>[</a:t>
            </a:r>
            <a:r>
              <a:rPr lang="en-US" altLang="zh-TW" b="0" i="1"/>
              <a:t>N </a:t>
            </a:r>
            <a:r>
              <a:rPr lang="en-US" altLang="zh-TW" b="0"/>
              <a:t>−2]</a:t>
            </a:r>
            <a:r>
              <a:rPr lang="en-US" altLang="zh-TW" b="0" i="1"/>
              <a:t>x</a:t>
            </a:r>
            <a:r>
              <a:rPr lang="en-US" altLang="zh-TW" b="0"/>
              <a:t>[</a:t>
            </a:r>
            <a:r>
              <a:rPr lang="en-US" altLang="zh-TW" b="0" i="1"/>
              <a:t>n</a:t>
            </a:r>
            <a:r>
              <a:rPr lang="en-US" altLang="zh-TW" b="0"/>
              <a:t>−</a:t>
            </a:r>
            <a:r>
              <a:rPr lang="en-US" altLang="zh-TW" b="0" i="1"/>
              <a:t>N</a:t>
            </a:r>
            <a:r>
              <a:rPr lang="en-US" altLang="zh-TW" b="0"/>
              <a:t>+2] + </a:t>
            </a:r>
            <a:r>
              <a:rPr lang="en-US" altLang="zh-TW" b="0" i="1"/>
              <a:t>h</a:t>
            </a:r>
            <a:r>
              <a:rPr lang="en-US" altLang="zh-TW" b="0"/>
              <a:t>[</a:t>
            </a:r>
            <a:r>
              <a:rPr lang="en-US" altLang="zh-TW" b="0" i="1"/>
              <a:t>N </a:t>
            </a:r>
            <a:r>
              <a:rPr lang="en-US" altLang="zh-TW" b="0"/>
              <a:t>−1]</a:t>
            </a:r>
            <a:r>
              <a:rPr lang="en-US" altLang="zh-TW" b="0" i="1"/>
              <a:t>x</a:t>
            </a:r>
            <a:r>
              <a:rPr lang="en-US" altLang="zh-TW" b="0"/>
              <a:t>[</a:t>
            </a:r>
            <a:r>
              <a:rPr lang="en-US" altLang="zh-TW" b="0" i="1"/>
              <a:t>n</a:t>
            </a:r>
            <a:r>
              <a:rPr lang="en-US" altLang="zh-TW" b="0"/>
              <a:t>−</a:t>
            </a:r>
            <a:r>
              <a:rPr lang="en-US" altLang="zh-TW" b="0" i="1"/>
              <a:t>N</a:t>
            </a:r>
            <a:r>
              <a:rPr lang="en-US" altLang="zh-TW" b="0"/>
              <a:t>+1] </a:t>
            </a:r>
          </a:p>
        </p:txBody>
      </p:sp>
      <p:sp>
        <p:nvSpPr>
          <p:cNvPr id="24581" name="Text Box 6"/>
          <p:cNvSpPr txBox="1">
            <a:spLocks noChangeArrowheads="1"/>
          </p:cNvSpPr>
          <p:nvPr/>
        </p:nvSpPr>
        <p:spPr bwMode="auto">
          <a:xfrm>
            <a:off x="827088" y="333375"/>
            <a:ext cx="28082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b="0" i="1"/>
              <a:t> y</a:t>
            </a:r>
            <a:r>
              <a:rPr lang="en-US" altLang="zh-TW" b="0"/>
              <a:t>[</a:t>
            </a:r>
            <a:r>
              <a:rPr lang="en-US" altLang="zh-TW" b="0" i="1"/>
              <a:t>n</a:t>
            </a:r>
            <a:r>
              <a:rPr lang="en-US" altLang="zh-TW" b="0"/>
              <a:t>]  = </a:t>
            </a:r>
            <a:r>
              <a:rPr lang="en-US" altLang="zh-TW" b="0" i="1"/>
              <a:t>x</a:t>
            </a:r>
            <a:r>
              <a:rPr lang="en-US" altLang="zh-TW" b="0"/>
              <a:t>[</a:t>
            </a:r>
            <a:r>
              <a:rPr lang="en-US" altLang="zh-TW" b="0" i="1"/>
              <a:t>n</a:t>
            </a:r>
            <a:r>
              <a:rPr lang="en-US" altLang="zh-TW" b="0"/>
              <a:t>] </a:t>
            </a:r>
            <a:r>
              <a:rPr lang="en-US" altLang="zh-TW" b="0">
                <a:sym typeface="Symbol" panose="05050102010706020507" pitchFamily="18" charset="2"/>
              </a:rPr>
              <a:t> </a:t>
            </a:r>
            <a:r>
              <a:rPr lang="en-US" altLang="zh-TW" b="0" i="1">
                <a:sym typeface="Symbol" panose="05050102010706020507" pitchFamily="18" charset="2"/>
              </a:rPr>
              <a:t>h</a:t>
            </a:r>
            <a:r>
              <a:rPr lang="en-US" altLang="zh-TW" b="0">
                <a:sym typeface="Symbol" panose="05050102010706020507" pitchFamily="18" charset="2"/>
              </a:rPr>
              <a:t>[</a:t>
            </a:r>
            <a:r>
              <a:rPr lang="en-US" altLang="zh-TW" b="0" i="1">
                <a:sym typeface="Symbol" panose="05050102010706020507" pitchFamily="18" charset="2"/>
              </a:rPr>
              <a:t>n</a:t>
            </a:r>
            <a:r>
              <a:rPr lang="en-US" altLang="zh-TW" b="0">
                <a:sym typeface="Symbol" panose="05050102010706020507" pitchFamily="18" charset="2"/>
              </a:rPr>
              <a:t>] </a:t>
            </a:r>
          </a:p>
        </p:txBody>
      </p:sp>
      <p:sp>
        <p:nvSpPr>
          <p:cNvPr id="24582" name="Text Box 7"/>
          <p:cNvSpPr txBox="1">
            <a:spLocks noChangeArrowheads="1"/>
          </p:cNvSpPr>
          <p:nvPr/>
        </p:nvSpPr>
        <p:spPr bwMode="auto">
          <a:xfrm>
            <a:off x="900113" y="1412875"/>
            <a:ext cx="51133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 b="0"/>
              <a:t>假設 </a:t>
            </a:r>
            <a:r>
              <a:rPr lang="en-US" altLang="zh-TW" b="0" i="1"/>
              <a:t>h</a:t>
            </a:r>
            <a:r>
              <a:rPr lang="en-US" altLang="zh-TW" b="0"/>
              <a:t>[</a:t>
            </a:r>
            <a:r>
              <a:rPr lang="en-US" altLang="zh-TW" b="0" i="1"/>
              <a:t>n</a:t>
            </a:r>
            <a:r>
              <a:rPr lang="en-US" altLang="zh-TW" b="0"/>
              <a:t>] </a:t>
            </a:r>
            <a:r>
              <a:rPr lang="en-US" altLang="zh-TW" b="0">
                <a:sym typeface="Symbol" panose="05050102010706020507" pitchFamily="18" charset="2"/>
              </a:rPr>
              <a:t>= 0 for </a:t>
            </a:r>
            <a:r>
              <a:rPr lang="en-US" altLang="zh-TW" b="0" i="1">
                <a:sym typeface="Symbol" panose="05050102010706020507" pitchFamily="18" charset="2"/>
              </a:rPr>
              <a:t>n</a:t>
            </a:r>
            <a:r>
              <a:rPr lang="en-US" altLang="zh-TW" b="0">
                <a:sym typeface="Symbol" panose="05050102010706020507" pitchFamily="18" charset="2"/>
              </a:rPr>
              <a:t> &lt; 0 and </a:t>
            </a:r>
            <a:r>
              <a:rPr lang="en-US" altLang="zh-TW" b="0" i="1">
                <a:sym typeface="Symbol" panose="05050102010706020507" pitchFamily="18" charset="2"/>
              </a:rPr>
              <a:t>n</a:t>
            </a:r>
            <a:r>
              <a:rPr lang="en-US" altLang="zh-TW" b="0">
                <a:sym typeface="Symbol" panose="05050102010706020507" pitchFamily="18" charset="2"/>
              </a:rPr>
              <a:t>  </a:t>
            </a:r>
            <a:r>
              <a:rPr lang="en-US" altLang="zh-TW" b="0" i="1">
                <a:sym typeface="Symbol" panose="05050102010706020507" pitchFamily="18" charset="2"/>
              </a:rPr>
              <a:t>N</a:t>
            </a:r>
          </a:p>
        </p:txBody>
      </p:sp>
      <p:sp>
        <p:nvSpPr>
          <p:cNvPr id="24583" name="Text Box 8"/>
          <p:cNvSpPr txBox="1">
            <a:spLocks noChangeArrowheads="1"/>
          </p:cNvSpPr>
          <p:nvPr/>
        </p:nvSpPr>
        <p:spPr bwMode="auto">
          <a:xfrm>
            <a:off x="755650" y="2709863"/>
            <a:ext cx="66246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b="0">
                <a:solidFill>
                  <a:srgbClr val="3333FF"/>
                </a:solidFill>
                <a:sym typeface="Symbol" panose="05050102010706020507" pitchFamily="18" charset="2"/>
              </a:rPr>
              <a:t> </a:t>
            </a:r>
            <a:r>
              <a:rPr lang="zh-TW" altLang="en-US" b="0">
                <a:solidFill>
                  <a:srgbClr val="3333FF"/>
                </a:solidFill>
              </a:rPr>
              <a:t>若 </a:t>
            </a:r>
            <a:r>
              <a:rPr lang="en-US" altLang="zh-TW" b="0" i="1">
                <a:solidFill>
                  <a:srgbClr val="3333FF"/>
                </a:solidFill>
              </a:rPr>
              <a:t>h</a:t>
            </a:r>
            <a:r>
              <a:rPr lang="en-US" altLang="zh-TW" b="0">
                <a:solidFill>
                  <a:srgbClr val="3333FF"/>
                </a:solidFill>
              </a:rPr>
              <a:t>[</a:t>
            </a:r>
            <a:r>
              <a:rPr lang="en-US" altLang="zh-TW" b="0" i="1">
                <a:solidFill>
                  <a:srgbClr val="3333FF"/>
                </a:solidFill>
              </a:rPr>
              <a:t>n</a:t>
            </a:r>
            <a:r>
              <a:rPr lang="en-US" altLang="zh-TW" b="0">
                <a:solidFill>
                  <a:srgbClr val="3333FF"/>
                </a:solidFill>
              </a:rPr>
              <a:t>] </a:t>
            </a:r>
            <a:r>
              <a:rPr lang="en-US" altLang="zh-TW" b="0">
                <a:solidFill>
                  <a:srgbClr val="3333FF"/>
                </a:solidFill>
                <a:sym typeface="Symbol" panose="05050102010706020507" pitchFamily="18" charset="2"/>
              </a:rPr>
              <a:t>= </a:t>
            </a:r>
            <a:r>
              <a:rPr lang="en-US" altLang="zh-TW" b="0" i="1">
                <a:solidFill>
                  <a:srgbClr val="3333FF"/>
                </a:solidFill>
              </a:rPr>
              <a:t>h</a:t>
            </a:r>
            <a:r>
              <a:rPr lang="en-US" altLang="zh-TW" b="0">
                <a:solidFill>
                  <a:srgbClr val="3333FF"/>
                </a:solidFill>
              </a:rPr>
              <a:t>[</a:t>
            </a:r>
            <a:r>
              <a:rPr lang="en-US" altLang="zh-TW" b="0" i="1">
                <a:solidFill>
                  <a:srgbClr val="3333FF"/>
                </a:solidFill>
              </a:rPr>
              <a:t>N</a:t>
            </a:r>
            <a:r>
              <a:rPr lang="en-US" altLang="zh-TW" b="0">
                <a:solidFill>
                  <a:srgbClr val="3333FF"/>
                </a:solidFill>
              </a:rPr>
              <a:t>−1−</a:t>
            </a:r>
            <a:r>
              <a:rPr lang="en-US" altLang="zh-TW" b="0" i="1">
                <a:solidFill>
                  <a:srgbClr val="3333FF"/>
                </a:solidFill>
              </a:rPr>
              <a:t>n</a:t>
            </a:r>
            <a:r>
              <a:rPr lang="en-US" altLang="zh-TW" b="0">
                <a:solidFill>
                  <a:srgbClr val="3333FF"/>
                </a:solidFill>
              </a:rPr>
              <a:t>] (even symmetric), </a:t>
            </a:r>
            <a:r>
              <a:rPr lang="en-US" altLang="zh-TW" b="0" i="1">
                <a:solidFill>
                  <a:srgbClr val="3333FF"/>
                </a:solidFill>
              </a:rPr>
              <a:t>N</a:t>
            </a:r>
            <a:r>
              <a:rPr lang="en-US" altLang="zh-TW" b="0">
                <a:solidFill>
                  <a:srgbClr val="3333FF"/>
                </a:solidFill>
              </a:rPr>
              <a:t> </a:t>
            </a:r>
            <a:r>
              <a:rPr lang="zh-TW" altLang="en-US" b="0">
                <a:solidFill>
                  <a:srgbClr val="3333FF"/>
                </a:solidFill>
              </a:rPr>
              <a:t>為</a:t>
            </a:r>
            <a:r>
              <a:rPr lang="en-US" altLang="zh-TW" b="0">
                <a:solidFill>
                  <a:srgbClr val="3333FF"/>
                </a:solidFill>
              </a:rPr>
              <a:t>odd </a:t>
            </a:r>
          </a:p>
        </p:txBody>
      </p:sp>
      <p:sp>
        <p:nvSpPr>
          <p:cNvPr id="24584" name="Text Box 9"/>
          <p:cNvSpPr txBox="1">
            <a:spLocks noChangeArrowheads="1"/>
          </p:cNvSpPr>
          <p:nvPr/>
        </p:nvSpPr>
        <p:spPr bwMode="auto">
          <a:xfrm>
            <a:off x="971550" y="3286125"/>
            <a:ext cx="7777163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b="0" i="1"/>
              <a:t> y</a:t>
            </a:r>
            <a:r>
              <a:rPr lang="en-US" altLang="zh-TW" b="0"/>
              <a:t>[</a:t>
            </a:r>
            <a:r>
              <a:rPr lang="en-US" altLang="zh-TW" b="0" i="1"/>
              <a:t>n</a:t>
            </a:r>
            <a:r>
              <a:rPr lang="en-US" altLang="zh-TW" b="0"/>
              <a:t>]  = </a:t>
            </a:r>
            <a:r>
              <a:rPr lang="en-US" altLang="zh-TW" b="0" i="1"/>
              <a:t>h</a:t>
            </a:r>
            <a:r>
              <a:rPr lang="en-US" altLang="zh-TW" b="0"/>
              <a:t>[0](</a:t>
            </a:r>
            <a:r>
              <a:rPr lang="en-US" altLang="zh-TW" b="0" i="1"/>
              <a:t>x</a:t>
            </a:r>
            <a:r>
              <a:rPr lang="en-US" altLang="zh-TW" b="0"/>
              <a:t>[</a:t>
            </a:r>
            <a:r>
              <a:rPr lang="en-US" altLang="zh-TW" b="0" i="1"/>
              <a:t>n</a:t>
            </a:r>
            <a:r>
              <a:rPr lang="en-US" altLang="zh-TW" b="0"/>
              <a:t>] + </a:t>
            </a:r>
            <a:r>
              <a:rPr lang="en-US" altLang="zh-TW" b="0" i="1"/>
              <a:t>x</a:t>
            </a:r>
            <a:r>
              <a:rPr lang="en-US" altLang="zh-TW" b="0"/>
              <a:t>[</a:t>
            </a:r>
            <a:r>
              <a:rPr lang="en-US" altLang="zh-TW" b="0" i="1"/>
              <a:t>n</a:t>
            </a:r>
            <a:r>
              <a:rPr lang="en-US" altLang="zh-TW" b="0"/>
              <a:t>−</a:t>
            </a:r>
            <a:r>
              <a:rPr lang="en-US" altLang="zh-TW" b="0" i="1"/>
              <a:t>N</a:t>
            </a:r>
            <a:r>
              <a:rPr lang="en-US" altLang="zh-TW" b="0"/>
              <a:t>+1]) + </a:t>
            </a:r>
            <a:r>
              <a:rPr lang="en-US" altLang="zh-TW" b="0" i="1"/>
              <a:t>h</a:t>
            </a:r>
            <a:r>
              <a:rPr lang="en-US" altLang="zh-TW" b="0"/>
              <a:t>[1](</a:t>
            </a:r>
            <a:r>
              <a:rPr lang="en-US" altLang="zh-TW" b="0" i="1"/>
              <a:t>x</a:t>
            </a:r>
            <a:r>
              <a:rPr lang="en-US" altLang="zh-TW" b="0"/>
              <a:t>[</a:t>
            </a:r>
            <a:r>
              <a:rPr lang="en-US" altLang="zh-TW" b="0" i="1"/>
              <a:t>n</a:t>
            </a:r>
            <a:r>
              <a:rPr lang="en-US" altLang="zh-TW" b="0">
                <a:cs typeface="Times New Roman" panose="02020603050405020304" pitchFamily="18" charset="0"/>
              </a:rPr>
              <a:t>−1</a:t>
            </a:r>
            <a:r>
              <a:rPr lang="en-US" altLang="zh-TW" b="0"/>
              <a:t>] + </a:t>
            </a:r>
            <a:r>
              <a:rPr lang="en-US" altLang="zh-TW" b="0" i="1"/>
              <a:t>x</a:t>
            </a:r>
            <a:r>
              <a:rPr lang="en-US" altLang="zh-TW" b="0"/>
              <a:t>[</a:t>
            </a:r>
            <a:r>
              <a:rPr lang="en-US" altLang="zh-TW" b="0" i="1"/>
              <a:t>n</a:t>
            </a:r>
            <a:r>
              <a:rPr lang="en-US" altLang="zh-TW" b="0"/>
              <a:t>−</a:t>
            </a:r>
            <a:r>
              <a:rPr lang="en-US" altLang="zh-TW" b="0" i="1"/>
              <a:t>N</a:t>
            </a:r>
            <a:r>
              <a:rPr lang="en-US" altLang="zh-TW" b="0"/>
              <a:t>+2])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 b="0"/>
              <a:t>          +  ….. + </a:t>
            </a:r>
            <a:r>
              <a:rPr lang="en-US" altLang="zh-TW" b="0" i="1"/>
              <a:t>h</a:t>
            </a:r>
            <a:r>
              <a:rPr lang="en-US" altLang="zh-TW" b="0"/>
              <a:t>[</a:t>
            </a:r>
            <a:r>
              <a:rPr lang="en-US" altLang="zh-TW" b="0" i="1"/>
              <a:t>k</a:t>
            </a:r>
            <a:r>
              <a:rPr lang="en-US" altLang="zh-TW" b="0"/>
              <a:t>−1](</a:t>
            </a:r>
            <a:r>
              <a:rPr lang="en-US" altLang="zh-TW" b="0" i="1"/>
              <a:t>x</a:t>
            </a:r>
            <a:r>
              <a:rPr lang="en-US" altLang="zh-TW" b="0"/>
              <a:t>[</a:t>
            </a:r>
            <a:r>
              <a:rPr lang="en-US" altLang="zh-TW" b="0" i="1"/>
              <a:t>n</a:t>
            </a:r>
            <a:r>
              <a:rPr lang="en-US" altLang="zh-TW" b="0"/>
              <a:t>−</a:t>
            </a:r>
            <a:r>
              <a:rPr lang="en-US" altLang="zh-TW" b="0" i="1"/>
              <a:t>k</a:t>
            </a:r>
            <a:r>
              <a:rPr lang="en-US" altLang="zh-TW" b="0"/>
              <a:t>+1] + </a:t>
            </a:r>
            <a:r>
              <a:rPr lang="en-US" altLang="zh-TW" b="0" i="1"/>
              <a:t>x</a:t>
            </a:r>
            <a:r>
              <a:rPr lang="en-US" altLang="zh-TW" b="0"/>
              <a:t>[</a:t>
            </a:r>
            <a:r>
              <a:rPr lang="en-US" altLang="zh-TW" b="0" i="1"/>
              <a:t>n</a:t>
            </a:r>
            <a:r>
              <a:rPr lang="en-US" altLang="zh-TW" b="0"/>
              <a:t>−</a:t>
            </a:r>
            <a:r>
              <a:rPr lang="en-US" altLang="zh-TW" b="0" i="1"/>
              <a:t>N</a:t>
            </a:r>
            <a:r>
              <a:rPr lang="en-US" altLang="zh-TW" b="0"/>
              <a:t>+</a:t>
            </a:r>
            <a:r>
              <a:rPr lang="en-US" altLang="zh-TW" b="0" i="1"/>
              <a:t>k</a:t>
            </a:r>
            <a:r>
              <a:rPr lang="en-US" altLang="zh-TW" b="0"/>
              <a:t>])  + </a:t>
            </a:r>
            <a:r>
              <a:rPr lang="en-US" altLang="zh-TW" b="0" i="1"/>
              <a:t>h</a:t>
            </a:r>
            <a:r>
              <a:rPr lang="en-US" altLang="zh-TW" b="0"/>
              <a:t>[</a:t>
            </a:r>
            <a:r>
              <a:rPr lang="en-US" altLang="zh-TW" b="0" i="1"/>
              <a:t>k</a:t>
            </a:r>
            <a:r>
              <a:rPr lang="en-US" altLang="zh-TW" b="0"/>
              <a:t>] </a:t>
            </a:r>
            <a:r>
              <a:rPr lang="en-US" altLang="zh-TW" b="0" i="1"/>
              <a:t>x</a:t>
            </a:r>
            <a:r>
              <a:rPr lang="en-US" altLang="zh-TW" b="0"/>
              <a:t>[</a:t>
            </a:r>
            <a:r>
              <a:rPr lang="en-US" altLang="zh-TW" b="0" i="1"/>
              <a:t>n</a:t>
            </a:r>
            <a:r>
              <a:rPr lang="en-US" altLang="zh-TW" b="0"/>
              <a:t>−</a:t>
            </a:r>
            <a:r>
              <a:rPr lang="en-US" altLang="zh-TW" b="0" i="1"/>
              <a:t>k</a:t>
            </a:r>
            <a:r>
              <a:rPr lang="en-US" altLang="zh-TW" b="0"/>
              <a:t>] </a:t>
            </a:r>
          </a:p>
        </p:txBody>
      </p:sp>
      <p:sp>
        <p:nvSpPr>
          <p:cNvPr id="24585" name="Text Box 10"/>
          <p:cNvSpPr txBox="1">
            <a:spLocks noChangeArrowheads="1"/>
          </p:cNvSpPr>
          <p:nvPr/>
        </p:nvSpPr>
        <p:spPr bwMode="auto">
          <a:xfrm>
            <a:off x="5148263" y="4294188"/>
            <a:ext cx="1873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b="0" i="1"/>
              <a:t> k</a:t>
            </a:r>
            <a:r>
              <a:rPr lang="en-US" altLang="zh-TW" b="0"/>
              <a:t> = (</a:t>
            </a:r>
            <a:r>
              <a:rPr lang="en-US" altLang="zh-TW" b="0" i="1"/>
              <a:t>N</a:t>
            </a:r>
            <a:r>
              <a:rPr lang="en-US" altLang="zh-TW" b="0"/>
              <a:t> − 1)/2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fld id="{EA90B890-EA4D-4FF5-A940-4778BD4AB481}" type="slidenum">
              <a:rPr lang="en-US" altLang="zh-TW" b="0">
                <a:solidFill>
                  <a:srgbClr val="3333FF"/>
                </a:solidFill>
                <a:ea typeface="新細明體" panose="02020500000000000000" pitchFamily="18" charset="-120"/>
              </a:rPr>
              <a:pPr eaLnBrk="1" hangingPunct="1"/>
              <a:t>121</a:t>
            </a:fld>
            <a:endParaRPr lang="en-US" altLang="zh-TW" b="0">
              <a:solidFill>
                <a:srgbClr val="3333FF"/>
              </a:solidFill>
              <a:ea typeface="新細明體" panose="02020500000000000000" pitchFamily="18" charset="-120"/>
            </a:endParaRPr>
          </a:p>
        </p:txBody>
      </p:sp>
      <p:sp>
        <p:nvSpPr>
          <p:cNvPr id="25603" name="Text Box 4"/>
          <p:cNvSpPr txBox="1">
            <a:spLocks noChangeArrowheads="1"/>
          </p:cNvSpPr>
          <p:nvPr/>
        </p:nvSpPr>
        <p:spPr bwMode="auto">
          <a:xfrm>
            <a:off x="684213" y="260350"/>
            <a:ext cx="69119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TW" sz="3200">
                <a:solidFill>
                  <a:srgbClr val="3333FF"/>
                </a:solidFill>
              </a:rPr>
              <a:t>3. Theories about IIR Filters</a:t>
            </a:r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AEF0BF23-4BD6-4611-BEF3-712376AF9E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945989"/>
            <a:ext cx="7632700" cy="466725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  <a:buFont typeface="Wingdings 2" panose="05020102010507070707" pitchFamily="18" charset="2"/>
              <a:buChar char=""/>
            </a:pPr>
            <a:r>
              <a:rPr lang="en-US" altLang="zh-TW" sz="2400">
                <a:solidFill>
                  <a:srgbClr val="3333FF"/>
                </a:solidFill>
              </a:rPr>
              <a:t> 3-A  Minimum-Phase Filter</a:t>
            </a:r>
            <a:r>
              <a:rPr lang="en-US" altLang="zh-TW" sz="2400" b="0"/>
              <a:t> </a:t>
            </a: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E5075949-7D6A-4E9C-8AE8-6C0C416DC7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1752808"/>
            <a:ext cx="7632700" cy="2477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en-US" altLang="zh-TW" b="0" dirty="0">
                <a:ea typeface="新細明體" panose="02020500000000000000" pitchFamily="18" charset="-120"/>
                <a:sym typeface="Symbol" panose="05050102010706020507" pitchFamily="18" charset="2"/>
              </a:rPr>
              <a:t></a:t>
            </a:r>
            <a:r>
              <a:rPr lang="en-US" altLang="zh-TW" b="0" dirty="0">
                <a:ea typeface="新細明體" panose="02020500000000000000" pitchFamily="18" charset="-120"/>
              </a:rPr>
              <a:t> FIR filter:   The length of the impulse response is </a:t>
            </a:r>
            <a:r>
              <a:rPr lang="en-US" altLang="zh-TW" dirty="0">
                <a:ea typeface="新細明體" panose="02020500000000000000" pitchFamily="18" charset="-120"/>
              </a:rPr>
              <a:t>finite</a:t>
            </a:r>
            <a:r>
              <a:rPr lang="en-US" altLang="zh-TW" b="0" dirty="0">
                <a:ea typeface="新細明體" panose="02020500000000000000" pitchFamily="18" charset="-120"/>
              </a:rPr>
              <a:t> </a:t>
            </a:r>
          </a:p>
          <a:p>
            <a:pPr eaLnBrk="1" hangingPunct="1">
              <a:spcBef>
                <a:spcPts val="600"/>
              </a:spcBef>
            </a:pPr>
            <a:r>
              <a:rPr lang="en-US" altLang="zh-TW" b="0" dirty="0">
                <a:ea typeface="新細明體" panose="02020500000000000000" pitchFamily="18" charset="-120"/>
              </a:rPr>
              <a:t>                       usually </a:t>
            </a:r>
            <a:r>
              <a:rPr lang="en-US" altLang="zh-TW" dirty="0">
                <a:ea typeface="新細明體" panose="02020500000000000000" pitchFamily="18" charset="-120"/>
              </a:rPr>
              <a:t>linear phase</a:t>
            </a:r>
            <a:r>
              <a:rPr lang="en-US" altLang="zh-TW" b="0" dirty="0">
                <a:ea typeface="新細明體" panose="02020500000000000000" pitchFamily="18" charset="-120"/>
              </a:rPr>
              <a:t> (i.e., even or odd impulse response) </a:t>
            </a:r>
          </a:p>
          <a:p>
            <a:pPr eaLnBrk="1" hangingPunct="1">
              <a:spcBef>
                <a:spcPts val="600"/>
              </a:spcBef>
            </a:pPr>
            <a:r>
              <a:rPr lang="en-US" altLang="zh-TW" b="0" dirty="0">
                <a:ea typeface="新細明體" panose="02020500000000000000" pitchFamily="18" charset="-120"/>
              </a:rPr>
              <a:t>                       </a:t>
            </a:r>
            <a:r>
              <a:rPr lang="en-US" altLang="zh-TW" b="0" dirty="0">
                <a:solidFill>
                  <a:srgbClr val="3333FF"/>
                </a:solidFill>
                <a:ea typeface="新細明體" panose="02020500000000000000" pitchFamily="18" charset="-120"/>
              </a:rPr>
              <a:t>always stable</a:t>
            </a:r>
            <a:r>
              <a:rPr lang="en-US" altLang="zh-TW" b="0" dirty="0">
                <a:ea typeface="新細明體" panose="02020500000000000000" pitchFamily="18" charset="-120"/>
              </a:rPr>
              <a:t> </a:t>
            </a:r>
          </a:p>
          <a:p>
            <a:pPr eaLnBrk="1" hangingPunct="1"/>
            <a:endParaRPr lang="en-US" altLang="zh-TW" b="0" dirty="0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b="0" dirty="0">
                <a:ea typeface="新細明體" panose="02020500000000000000" pitchFamily="18" charset="-120"/>
              </a:rPr>
              <a:t> </a:t>
            </a:r>
            <a:r>
              <a:rPr lang="en-US" altLang="zh-TW" b="0" dirty="0">
                <a:ea typeface="新細明體" panose="02020500000000000000" pitchFamily="18" charset="-120"/>
                <a:sym typeface="Symbol" panose="05050102010706020507" pitchFamily="18" charset="2"/>
              </a:rPr>
              <a:t></a:t>
            </a:r>
            <a:r>
              <a:rPr lang="en-US" altLang="zh-TW" b="0" dirty="0">
                <a:ea typeface="新細明體" panose="02020500000000000000" pitchFamily="18" charset="-120"/>
              </a:rPr>
              <a:t> IIR filter: </a:t>
            </a:r>
            <a:r>
              <a:rPr lang="en-US" altLang="zh-TW" b="0" dirty="0">
                <a:solidFill>
                  <a:srgbClr val="3333FF"/>
                </a:solidFill>
                <a:ea typeface="新細明體" panose="02020500000000000000" pitchFamily="18" charset="-120"/>
              </a:rPr>
              <a:t>(</a:t>
            </a:r>
            <a:r>
              <a:rPr lang="en-US" altLang="zh-TW" b="0" dirty="0" err="1">
                <a:solidFill>
                  <a:srgbClr val="3333FF"/>
                </a:solidFill>
                <a:ea typeface="新細明體" panose="02020500000000000000" pitchFamily="18" charset="-120"/>
              </a:rPr>
              <a:t>i</a:t>
            </a:r>
            <a:r>
              <a:rPr lang="en-US" altLang="zh-TW" b="0" dirty="0">
                <a:solidFill>
                  <a:srgbClr val="3333FF"/>
                </a:solidFill>
                <a:ea typeface="新細明體" panose="02020500000000000000" pitchFamily="18" charset="-120"/>
              </a:rPr>
              <a:t>) May be unstable </a:t>
            </a:r>
          </a:p>
          <a:p>
            <a:pPr eaLnBrk="1" hangingPunct="1"/>
            <a:r>
              <a:rPr lang="en-US" altLang="zh-TW" b="0" dirty="0">
                <a:solidFill>
                  <a:srgbClr val="3333FF"/>
                </a:solidFill>
                <a:ea typeface="新細明體" panose="02020500000000000000" pitchFamily="18" charset="-120"/>
              </a:rPr>
              <a:t>                    (ii) The length of the impulse response is </a:t>
            </a:r>
            <a:r>
              <a:rPr lang="en-US" altLang="zh-TW" dirty="0">
                <a:solidFill>
                  <a:srgbClr val="3333FF"/>
                </a:solidFill>
                <a:ea typeface="新細明體" panose="02020500000000000000" pitchFamily="18" charset="-120"/>
              </a:rPr>
              <a:t>infinite</a:t>
            </a:r>
            <a:r>
              <a:rPr lang="en-US" altLang="zh-TW" b="0" dirty="0">
                <a:ea typeface="新細明體" panose="02020500000000000000" pitchFamily="18" charset="-120"/>
              </a:rPr>
              <a:t>.                       </a:t>
            </a:r>
            <a:endParaRPr lang="en-US" altLang="zh-TW" b="0" dirty="0">
              <a:solidFill>
                <a:srgbClr val="3333FF"/>
              </a:solidFill>
              <a:ea typeface="新細明體" panose="02020500000000000000" pitchFamily="18" charset="-120"/>
            </a:endParaRPr>
          </a:p>
          <a:p>
            <a:pPr eaLnBrk="1" hangingPunct="1">
              <a:spcBef>
                <a:spcPts val="600"/>
              </a:spcBef>
            </a:pPr>
            <a:r>
              <a:rPr lang="en-US" altLang="zh-TW" b="0" dirty="0">
                <a:ea typeface="新細明體" panose="02020500000000000000" pitchFamily="18" charset="-120"/>
              </a:rPr>
              <a:t>                      (Question): Is the implementation also a problem?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B9792114-8B55-4445-B1CB-9B86459E6D37}"/>
              </a:ext>
            </a:extLst>
          </p:cNvPr>
          <p:cNvSpPr/>
          <p:nvPr/>
        </p:nvSpPr>
        <p:spPr>
          <a:xfrm>
            <a:off x="827584" y="4705161"/>
            <a:ext cx="308449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b="0" dirty="0">
                <a:ea typeface="新細明體" panose="02020500000000000000" pitchFamily="18" charset="-120"/>
              </a:rPr>
              <a:t>Advantages of the IIR filter:</a:t>
            </a:r>
            <a:endParaRPr lang="zh-TW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fld id="{EA90B890-EA4D-4FF5-A940-4778BD4AB481}" type="slidenum">
              <a:rPr lang="en-US" altLang="zh-TW" b="0">
                <a:solidFill>
                  <a:srgbClr val="3333FF"/>
                </a:solidFill>
                <a:ea typeface="新細明體" panose="02020500000000000000" pitchFamily="18" charset="-120"/>
              </a:rPr>
              <a:pPr eaLnBrk="1" hangingPunct="1"/>
              <a:t>122</a:t>
            </a:fld>
            <a:endParaRPr lang="en-US" altLang="zh-TW" b="0">
              <a:solidFill>
                <a:srgbClr val="3333FF"/>
              </a:solidFill>
              <a:ea typeface="新細明體" panose="02020500000000000000" pitchFamily="18" charset="-120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3671D884-FE1B-4FBC-BAA5-DDFD6BC2C6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560" y="665163"/>
            <a:ext cx="7632700" cy="440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algn="just" eaLnBrk="1" hangingPunct="1"/>
            <a:r>
              <a:rPr lang="en-US" altLang="zh-TW" dirty="0">
                <a:ea typeface="新細明體" panose="02020500000000000000" pitchFamily="18" charset="-120"/>
              </a:rPr>
              <a:t>References  </a:t>
            </a:r>
          </a:p>
          <a:p>
            <a:pPr algn="just" eaLnBrk="1" hangingPunct="1"/>
            <a:r>
              <a:rPr lang="en-US" altLang="zh-TW" dirty="0">
                <a:ea typeface="新細明體" panose="02020500000000000000" pitchFamily="18" charset="-120"/>
              </a:rPr>
              <a:t>  </a:t>
            </a:r>
            <a:endParaRPr lang="en-US" altLang="zh-TW" b="0" dirty="0">
              <a:ea typeface="新細明體" panose="02020500000000000000" pitchFamily="18" charset="-120"/>
              <a:sym typeface="Symbol" panose="05050102010706020507" pitchFamily="18" charset="2"/>
            </a:endParaRPr>
          </a:p>
          <a:p>
            <a:pPr algn="just" eaLnBrk="1" hangingPunct="1"/>
            <a:r>
              <a:rPr lang="en-US" altLang="zh-TW" b="0" dirty="0">
                <a:ea typeface="新細明體" panose="02020500000000000000" pitchFamily="18" charset="-120"/>
                <a:sym typeface="Symbol" panose="05050102010706020507" pitchFamily="18" charset="2"/>
              </a:rPr>
              <a:t></a:t>
            </a:r>
            <a:r>
              <a:rPr lang="en-US" altLang="zh-TW" b="0" dirty="0">
                <a:ea typeface="新細明體" panose="02020500000000000000" pitchFamily="18" charset="-120"/>
              </a:rPr>
              <a:t> A. Antoniou,  </a:t>
            </a:r>
            <a:r>
              <a:rPr lang="en-US" altLang="zh-TW" b="0" i="1" dirty="0">
                <a:ea typeface="新細明體" panose="02020500000000000000" pitchFamily="18" charset="-120"/>
              </a:rPr>
              <a:t>Digital Filters: Analysis and Design</a:t>
            </a:r>
            <a:r>
              <a:rPr lang="en-US" altLang="zh-TW" b="0" dirty="0">
                <a:ea typeface="新細明體" panose="02020500000000000000" pitchFamily="18" charset="-120"/>
              </a:rPr>
              <a:t>, McGraw-Hill, New York, 1979. </a:t>
            </a:r>
            <a:endParaRPr lang="en-US" altLang="zh-TW" b="0" dirty="0">
              <a:ea typeface="新細明體" panose="02020500000000000000" pitchFamily="18" charset="-120"/>
              <a:sym typeface="Symbol" panose="05050102010706020507" pitchFamily="18" charset="2"/>
            </a:endParaRPr>
          </a:p>
          <a:p>
            <a:pPr algn="just" eaLnBrk="1" hangingPunct="1"/>
            <a:r>
              <a:rPr lang="en-US" altLang="zh-TW" b="0" dirty="0">
                <a:ea typeface="新細明體" panose="02020500000000000000" pitchFamily="18" charset="-120"/>
                <a:sym typeface="Symbol" panose="05050102010706020507" pitchFamily="18" charset="2"/>
              </a:rPr>
              <a:t></a:t>
            </a:r>
            <a:r>
              <a:rPr lang="en-US" altLang="zh-TW" b="0" dirty="0">
                <a:ea typeface="新細明體" panose="02020500000000000000" pitchFamily="18" charset="-120"/>
              </a:rPr>
              <a:t> T. W. Parks and C. S. </a:t>
            </a:r>
            <a:r>
              <a:rPr lang="en-US" altLang="zh-TW" b="0" dirty="0" err="1">
                <a:ea typeface="新細明體" panose="02020500000000000000" pitchFamily="18" charset="-120"/>
              </a:rPr>
              <a:t>Burrus</a:t>
            </a:r>
            <a:r>
              <a:rPr lang="en-US" altLang="zh-TW" b="0" dirty="0">
                <a:ea typeface="新細明體" panose="02020500000000000000" pitchFamily="18" charset="-120"/>
              </a:rPr>
              <a:t>,  </a:t>
            </a:r>
            <a:r>
              <a:rPr lang="en-US" altLang="zh-TW" b="0" i="1" dirty="0">
                <a:ea typeface="新細明體" panose="02020500000000000000" pitchFamily="18" charset="-120"/>
              </a:rPr>
              <a:t>Digital Filter Design</a:t>
            </a:r>
            <a:r>
              <a:rPr lang="en-US" altLang="zh-TW" b="0" dirty="0">
                <a:ea typeface="新細明體" panose="02020500000000000000" pitchFamily="18" charset="-120"/>
              </a:rPr>
              <a:t>, John Wiley, New York, 1989.          </a:t>
            </a:r>
            <a:endParaRPr lang="en-US" altLang="zh-TW" b="0" dirty="0">
              <a:ea typeface="新細明體" panose="02020500000000000000" pitchFamily="18" charset="-120"/>
              <a:sym typeface="Symbol" panose="05050102010706020507" pitchFamily="18" charset="2"/>
            </a:endParaRPr>
          </a:p>
          <a:p>
            <a:pPr algn="just" eaLnBrk="1" hangingPunct="1"/>
            <a:r>
              <a:rPr lang="en-US" altLang="zh-TW" b="0" dirty="0">
                <a:ea typeface="新細明體" panose="02020500000000000000" pitchFamily="18" charset="-120"/>
                <a:sym typeface="Symbol" panose="05050102010706020507" pitchFamily="18" charset="2"/>
              </a:rPr>
              <a:t></a:t>
            </a:r>
            <a:r>
              <a:rPr lang="en-US" altLang="zh-TW" b="0" dirty="0">
                <a:ea typeface="新細明體" panose="02020500000000000000" pitchFamily="18" charset="-120"/>
              </a:rPr>
              <a:t> O. Herrmann and W. </a:t>
            </a:r>
            <a:r>
              <a:rPr lang="en-US" altLang="zh-TW" b="0" dirty="0" err="1">
                <a:ea typeface="新細明體" panose="02020500000000000000" pitchFamily="18" charset="-120"/>
              </a:rPr>
              <a:t>Schussler</a:t>
            </a:r>
            <a:r>
              <a:rPr lang="en-US" altLang="zh-TW" b="0" dirty="0">
                <a:ea typeface="新細明體" panose="02020500000000000000" pitchFamily="18" charset="-120"/>
              </a:rPr>
              <a:t>, ‘Design of </a:t>
            </a:r>
            <a:r>
              <a:rPr lang="en-US" altLang="zh-TW" b="0" dirty="0" err="1">
                <a:ea typeface="新細明體" panose="02020500000000000000" pitchFamily="18" charset="-120"/>
              </a:rPr>
              <a:t>nonrecursive</a:t>
            </a:r>
            <a:r>
              <a:rPr lang="en-US" altLang="zh-TW" b="0" dirty="0">
                <a:ea typeface="新細明體" panose="02020500000000000000" pitchFamily="18" charset="-120"/>
              </a:rPr>
              <a:t> digital filters with minimum phase,’ </a:t>
            </a:r>
            <a:r>
              <a:rPr lang="en-US" altLang="zh-TW" b="0" i="1" dirty="0">
                <a:ea typeface="新細明體" panose="02020500000000000000" pitchFamily="18" charset="-120"/>
              </a:rPr>
              <a:t>Elec. Lett.</a:t>
            </a:r>
            <a:r>
              <a:rPr lang="en-US" altLang="zh-TW" b="0" dirty="0">
                <a:ea typeface="新細明體" panose="02020500000000000000" pitchFamily="18" charset="-120"/>
              </a:rPr>
              <a:t>, vol. 6, no. 11, pp. 329-330, 1970.    </a:t>
            </a:r>
            <a:endParaRPr lang="en-US" altLang="zh-TW" b="0" dirty="0">
              <a:ea typeface="新細明體" panose="02020500000000000000" pitchFamily="18" charset="-120"/>
              <a:sym typeface="Symbol" panose="05050102010706020507" pitchFamily="18" charset="2"/>
            </a:endParaRPr>
          </a:p>
          <a:p>
            <a:pPr algn="just" eaLnBrk="1" hangingPunct="1"/>
            <a:r>
              <a:rPr lang="en-US" altLang="zh-TW" b="0" dirty="0">
                <a:ea typeface="新細明體" panose="02020500000000000000" pitchFamily="18" charset="-120"/>
                <a:sym typeface="Symbol" panose="05050102010706020507" pitchFamily="18" charset="2"/>
              </a:rPr>
              <a:t></a:t>
            </a:r>
            <a:r>
              <a:rPr lang="en-US" altLang="zh-TW" b="0" dirty="0">
                <a:ea typeface="新細明體" panose="02020500000000000000" pitchFamily="18" charset="-120"/>
              </a:rPr>
              <a:t> C. M. Rader and B. Gold, ‘Digital filter design techniques in the frequency domain,’ </a:t>
            </a:r>
            <a:r>
              <a:rPr lang="en-US" altLang="zh-TW" b="0" i="1" dirty="0">
                <a:ea typeface="新細明體" panose="02020500000000000000" pitchFamily="18" charset="-120"/>
              </a:rPr>
              <a:t>Proc. IEEE</a:t>
            </a:r>
            <a:r>
              <a:rPr lang="en-US" altLang="zh-TW" b="0" dirty="0">
                <a:ea typeface="新細明體" panose="02020500000000000000" pitchFamily="18" charset="-120"/>
              </a:rPr>
              <a:t>, vol. 55, pp. 149-171, Feb. 1967.           </a:t>
            </a:r>
            <a:endParaRPr lang="en-US" altLang="zh-TW" b="0" dirty="0">
              <a:ea typeface="新細明體" panose="02020500000000000000" pitchFamily="18" charset="-120"/>
              <a:sym typeface="Symbol" panose="05050102010706020507" pitchFamily="18" charset="2"/>
            </a:endParaRPr>
          </a:p>
          <a:p>
            <a:pPr algn="just" eaLnBrk="1" hangingPunct="1">
              <a:buFont typeface="Symbol" panose="05050102010706020507" pitchFamily="18" charset="2"/>
              <a:buChar char="·"/>
            </a:pPr>
            <a:r>
              <a:rPr lang="en-US" altLang="zh-TW" b="0" dirty="0">
                <a:ea typeface="新細明體" panose="02020500000000000000" pitchFamily="18" charset="-120"/>
              </a:rPr>
              <a:t>R. W. Hamming, </a:t>
            </a:r>
            <a:r>
              <a:rPr lang="en-US" altLang="zh-TW" b="0" i="1" dirty="0">
                <a:ea typeface="新細明體" panose="02020500000000000000" pitchFamily="18" charset="-120"/>
              </a:rPr>
              <a:t>Digital Filters</a:t>
            </a:r>
            <a:r>
              <a:rPr lang="en-US" altLang="zh-TW" b="0" dirty="0">
                <a:ea typeface="新細明體" panose="02020500000000000000" pitchFamily="18" charset="-120"/>
              </a:rPr>
              <a:t>, Prentice-Hall, Englewood Cliffs, NJ, 1988. </a:t>
            </a:r>
          </a:p>
          <a:p>
            <a:pPr algn="just" eaLnBrk="1" hangingPunct="1">
              <a:buFont typeface="Symbol" panose="05050102010706020507" pitchFamily="18" charset="2"/>
              <a:buChar char="·"/>
            </a:pPr>
            <a:r>
              <a:rPr lang="en-US" altLang="zh-TW" b="0" dirty="0">
                <a:ea typeface="新細明體" panose="02020500000000000000" pitchFamily="18" charset="-120"/>
              </a:rPr>
              <a:t>F. W. </a:t>
            </a:r>
            <a:r>
              <a:rPr lang="en-US" altLang="zh-TW" b="0" dirty="0" err="1">
                <a:ea typeface="新細明體" panose="02020500000000000000" pitchFamily="18" charset="-120"/>
              </a:rPr>
              <a:t>Isen</a:t>
            </a:r>
            <a:r>
              <a:rPr lang="en-US" altLang="zh-TW" b="0" dirty="0">
                <a:ea typeface="新細明體" panose="02020500000000000000" pitchFamily="18" charset="-120"/>
              </a:rPr>
              <a:t>, </a:t>
            </a:r>
            <a:r>
              <a:rPr lang="en-US" altLang="zh-TW" b="0" i="1" dirty="0">
                <a:ea typeface="新細明體" panose="02020500000000000000" pitchFamily="18" charset="-120"/>
              </a:rPr>
              <a:t>DSP for MATLAB and LabVIEW</a:t>
            </a:r>
            <a:r>
              <a:rPr lang="en-US" altLang="zh-TW" b="0" dirty="0">
                <a:ea typeface="新細明體" panose="02020500000000000000" pitchFamily="18" charset="-120"/>
              </a:rPr>
              <a:t>, Morgan &amp; Claypool Publishers, 2009. </a:t>
            </a:r>
          </a:p>
        </p:txBody>
      </p:sp>
    </p:spTree>
    <p:extLst>
      <p:ext uri="{BB962C8B-B14F-4D97-AF65-F5344CB8AC3E}">
        <p14:creationId xmlns:p14="http://schemas.microsoft.com/office/powerpoint/2010/main" val="16198874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fld id="{210DB2A1-7A1F-4535-B522-E66E3933FA9C}" type="slidenum">
              <a:rPr lang="en-US" altLang="zh-TW" b="0">
                <a:solidFill>
                  <a:srgbClr val="3333FF"/>
                </a:solidFill>
                <a:ea typeface="新細明體" panose="02020500000000000000" pitchFamily="18" charset="-120"/>
              </a:rPr>
              <a:pPr eaLnBrk="1" hangingPunct="1"/>
              <a:t>123</a:t>
            </a:fld>
            <a:endParaRPr lang="en-US" altLang="zh-TW" b="0">
              <a:solidFill>
                <a:srgbClr val="3333FF"/>
              </a:solidFill>
              <a:ea typeface="新細明體" panose="02020500000000000000" pitchFamily="18" charset="-120"/>
            </a:endParaRPr>
          </a:p>
        </p:txBody>
      </p:sp>
      <p:sp>
        <p:nvSpPr>
          <p:cNvPr id="26627" name="Rectangle 6"/>
          <p:cNvSpPr>
            <a:spLocks noChangeArrowheads="1"/>
          </p:cNvSpPr>
          <p:nvPr/>
        </p:nvSpPr>
        <p:spPr bwMode="auto">
          <a:xfrm>
            <a:off x="539750" y="908050"/>
            <a:ext cx="7632700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100000"/>
              </a:spcBef>
            </a:pPr>
            <a:r>
              <a:rPr lang="en-US" altLang="zh-TW" b="0" dirty="0">
                <a:ea typeface="新細明體" panose="02020500000000000000" pitchFamily="18" charset="-120"/>
                <a:sym typeface="Symbol" panose="05050102010706020507" pitchFamily="18" charset="2"/>
              </a:rPr>
              <a:t></a:t>
            </a:r>
            <a:r>
              <a:rPr lang="en-US" altLang="zh-TW" b="0" dirty="0">
                <a:ea typeface="新細明體" panose="02020500000000000000" pitchFamily="18" charset="-120"/>
              </a:rPr>
              <a:t> IIR filter:   </a:t>
            </a:r>
            <a:r>
              <a:rPr lang="en-US" altLang="zh-TW" b="0" dirty="0">
                <a:solidFill>
                  <a:srgbClr val="3333FF"/>
                </a:solidFill>
                <a:ea typeface="新細明體" panose="02020500000000000000" pitchFamily="18" charset="-120"/>
              </a:rPr>
              <a:t>The length of the impulse response is </a:t>
            </a:r>
            <a:r>
              <a:rPr lang="en-US" altLang="zh-TW" dirty="0">
                <a:solidFill>
                  <a:srgbClr val="3333FF"/>
                </a:solidFill>
                <a:ea typeface="新細明體" panose="02020500000000000000" pitchFamily="18" charset="-120"/>
              </a:rPr>
              <a:t>infinite</a:t>
            </a:r>
            <a:r>
              <a:rPr lang="en-US" altLang="zh-TW" b="0" dirty="0">
                <a:ea typeface="新細明體" panose="02020500000000000000" pitchFamily="18" charset="-120"/>
              </a:rPr>
              <a:t>. </a:t>
            </a:r>
          </a:p>
          <a:p>
            <a:pPr eaLnBrk="1" hangingPunct="1"/>
            <a:r>
              <a:rPr lang="en-US" altLang="zh-TW" b="0" dirty="0">
                <a:ea typeface="新細明體" panose="02020500000000000000" pitchFamily="18" charset="-120"/>
              </a:rPr>
              <a:t>                </a:t>
            </a:r>
            <a:br>
              <a:rPr lang="en-US" altLang="zh-TW" b="0" dirty="0">
                <a:ea typeface="新細明體" panose="02020500000000000000" pitchFamily="18" charset="-120"/>
              </a:rPr>
            </a:br>
            <a:r>
              <a:rPr lang="en-US" altLang="zh-TW" b="0" dirty="0">
                <a:ea typeface="新細明體" panose="02020500000000000000" pitchFamily="18" charset="-120"/>
              </a:rPr>
              <a:t>     </a:t>
            </a:r>
            <a:r>
              <a:rPr lang="en-US" altLang="zh-TW" b="0" dirty="0">
                <a:ea typeface="新細明體" panose="02020500000000000000" pitchFamily="18" charset="-120"/>
                <a:sym typeface="Symbol" panose="05050102010706020507" pitchFamily="18" charset="2"/>
              </a:rPr>
              <a:t></a:t>
            </a:r>
            <a:r>
              <a:rPr lang="en-US" altLang="zh-TW" b="0" dirty="0">
                <a:ea typeface="新細明體" panose="02020500000000000000" pitchFamily="18" charset="-120"/>
              </a:rPr>
              <a:t> try to </a:t>
            </a:r>
            <a:r>
              <a:rPr lang="en-US" altLang="zh-TW" b="0" u="sng" dirty="0">
                <a:ea typeface="新細明體" panose="02020500000000000000" pitchFamily="18" charset="-120"/>
              </a:rPr>
              <a:t>make the energy concentrating on the region near to </a:t>
            </a:r>
            <a:r>
              <a:rPr lang="en-US" altLang="zh-TW" b="0" i="1" u="sng" dirty="0">
                <a:ea typeface="新細明體" panose="02020500000000000000" pitchFamily="18" charset="-120"/>
              </a:rPr>
              <a:t>n</a:t>
            </a:r>
            <a:r>
              <a:rPr lang="en-US" altLang="zh-TW" b="0" u="sng" dirty="0">
                <a:ea typeface="新細明體" panose="02020500000000000000" pitchFamily="18" charset="-120"/>
              </a:rPr>
              <a:t> = 0</a:t>
            </a:r>
          </a:p>
          <a:p>
            <a:pPr eaLnBrk="1" hangingPunct="1"/>
            <a:r>
              <a:rPr lang="en-US" altLang="zh-TW" b="0" dirty="0">
                <a:ea typeface="新細明體" panose="02020500000000000000" pitchFamily="18" charset="-120"/>
              </a:rPr>
              <a:t>.               </a:t>
            </a:r>
            <a:br>
              <a:rPr lang="en-US" altLang="zh-TW" b="0" dirty="0">
                <a:ea typeface="新細明體" panose="02020500000000000000" pitchFamily="18" charset="-120"/>
              </a:rPr>
            </a:br>
            <a:r>
              <a:rPr lang="en-US" altLang="zh-TW" b="0" dirty="0">
                <a:ea typeface="新細明體" panose="02020500000000000000" pitchFamily="18" charset="-120"/>
              </a:rPr>
              <a:t>     </a:t>
            </a:r>
            <a:r>
              <a:rPr lang="en-US" altLang="zh-TW" b="0" dirty="0">
                <a:ea typeface="新細明體" panose="02020500000000000000" pitchFamily="18" charset="-120"/>
                <a:sym typeface="Symbol" panose="05050102010706020507" pitchFamily="18" charset="2"/>
              </a:rPr>
              <a:t></a:t>
            </a:r>
            <a:r>
              <a:rPr lang="en-US" altLang="zh-TW" b="0" dirty="0">
                <a:ea typeface="新細明體" panose="02020500000000000000" pitchFamily="18" charset="-120"/>
              </a:rPr>
              <a:t> try to </a:t>
            </a:r>
            <a:r>
              <a:rPr lang="en-US" altLang="zh-TW" b="0" u="sng" dirty="0">
                <a:ea typeface="新細明體" panose="02020500000000000000" pitchFamily="18" charset="-120"/>
              </a:rPr>
              <a:t>make both the forward and the inverse transforms stable </a:t>
            </a:r>
          </a:p>
          <a:p>
            <a:pPr eaLnBrk="1" hangingPunct="1"/>
            <a:r>
              <a:rPr lang="en-US" altLang="zh-TW" b="0" dirty="0">
                <a:ea typeface="新細明體" panose="02020500000000000000" pitchFamily="18" charset="-120"/>
              </a:rPr>
              <a:t>         </a:t>
            </a:r>
          </a:p>
          <a:p>
            <a:pPr eaLnBrk="1" hangingPunct="1"/>
            <a:r>
              <a:rPr lang="en-US" altLang="zh-TW" b="0" dirty="0">
                <a:ea typeface="新細明體" panose="02020500000000000000" pitchFamily="18" charset="-120"/>
              </a:rPr>
              <a:t>   using </a:t>
            </a:r>
            <a:r>
              <a:rPr lang="en-US" altLang="zh-TW" b="0" dirty="0">
                <a:solidFill>
                  <a:srgbClr val="FF0000"/>
                </a:solidFill>
                <a:ea typeface="新細明體" panose="02020500000000000000" pitchFamily="18" charset="-120"/>
              </a:rPr>
              <a:t>the </a:t>
            </a:r>
            <a:r>
              <a:rPr lang="en-US" altLang="zh-TW" dirty="0">
                <a:solidFill>
                  <a:srgbClr val="FF0000"/>
                </a:solidFill>
                <a:ea typeface="新細明體" panose="02020500000000000000" pitchFamily="18" charset="-120"/>
              </a:rPr>
              <a:t>minimum phase filter</a:t>
            </a:r>
            <a:r>
              <a:rPr lang="en-US" altLang="zh-TW" b="0" dirty="0">
                <a:solidFill>
                  <a:srgbClr val="3333FF"/>
                </a:solidFill>
                <a:ea typeface="新細明體" panose="02020500000000000000" pitchFamily="18" charset="-120"/>
              </a:rPr>
              <a:t>.                                            </a:t>
            </a:r>
          </a:p>
        </p:txBody>
      </p:sp>
      <p:sp>
        <p:nvSpPr>
          <p:cNvPr id="26628" name="矩形 7"/>
          <p:cNvSpPr>
            <a:spLocks noChangeArrowheads="1"/>
          </p:cNvSpPr>
          <p:nvPr/>
        </p:nvSpPr>
        <p:spPr bwMode="auto">
          <a:xfrm>
            <a:off x="1403350" y="3429000"/>
            <a:ext cx="70564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 b="0">
                <a:solidFill>
                  <a:srgbClr val="3333FF"/>
                </a:solidFill>
                <a:ea typeface="新細明體" panose="02020500000000000000" pitchFamily="18" charset="-120"/>
              </a:rPr>
              <a:t>(All the poles and all the zeros are within the unit circle.) </a:t>
            </a:r>
            <a:endParaRPr lang="zh-TW" altLang="en-US">
              <a:solidFill>
                <a:srgbClr val="3333FF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fld id="{407D44E4-70B9-4412-B154-7D9E477332C2}" type="slidenum">
              <a:rPr lang="en-US" altLang="zh-TW" b="0">
                <a:solidFill>
                  <a:srgbClr val="3333FF"/>
                </a:solidFill>
                <a:ea typeface="新細明體" panose="02020500000000000000" pitchFamily="18" charset="-120"/>
              </a:rPr>
              <a:pPr eaLnBrk="1" hangingPunct="1"/>
              <a:t>124</a:t>
            </a:fld>
            <a:endParaRPr lang="en-US" altLang="zh-TW" b="0">
              <a:solidFill>
                <a:srgbClr val="3333FF"/>
              </a:solidFill>
              <a:ea typeface="新細明體" panose="02020500000000000000" pitchFamily="18" charset="-120"/>
            </a:endParaRPr>
          </a:p>
        </p:txBody>
      </p:sp>
      <p:sp>
        <p:nvSpPr>
          <p:cNvPr id="5126" name="Rectangle 2"/>
          <p:cNvSpPr>
            <a:spLocks noChangeArrowheads="1"/>
          </p:cNvSpPr>
          <p:nvPr/>
        </p:nvSpPr>
        <p:spPr bwMode="auto">
          <a:xfrm>
            <a:off x="0" y="31432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5127" name="Rectangle 3"/>
          <p:cNvSpPr>
            <a:spLocks noChangeArrowheads="1"/>
          </p:cNvSpPr>
          <p:nvPr/>
        </p:nvSpPr>
        <p:spPr bwMode="auto">
          <a:xfrm>
            <a:off x="0" y="31432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5128" name="Rectangle 4"/>
          <p:cNvSpPr>
            <a:spLocks noChangeArrowheads="1"/>
          </p:cNvSpPr>
          <p:nvPr/>
        </p:nvSpPr>
        <p:spPr bwMode="auto">
          <a:xfrm>
            <a:off x="684212" y="549275"/>
            <a:ext cx="7992243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  <a:buFont typeface="Wingdings 2" panose="05020102010507070707" pitchFamily="18" charset="2"/>
              <a:buNone/>
            </a:pPr>
            <a:r>
              <a:rPr lang="en-US" altLang="zh-TW" i="1" dirty="0">
                <a:ea typeface="新細明體" panose="02020500000000000000" pitchFamily="18" charset="-120"/>
              </a:rPr>
              <a:t>Z</a:t>
            </a:r>
            <a:r>
              <a:rPr lang="en-US" altLang="zh-TW" dirty="0">
                <a:ea typeface="新細明體" panose="02020500000000000000" pitchFamily="18" charset="-120"/>
              </a:rPr>
              <a:t> transform</a:t>
            </a:r>
          </a:p>
          <a:p>
            <a:pPr eaLnBrk="1" hangingPunct="1">
              <a:spcBef>
                <a:spcPct val="50000"/>
              </a:spcBef>
              <a:buFont typeface="Wingdings 2" panose="05020102010507070707" pitchFamily="18" charset="2"/>
              <a:buNone/>
            </a:pPr>
            <a:endParaRPr lang="en-US" altLang="zh-TW" dirty="0">
              <a:ea typeface="新細明體" panose="02020500000000000000" pitchFamily="18" charset="-120"/>
            </a:endParaRPr>
          </a:p>
          <a:p>
            <a:pPr eaLnBrk="1" hangingPunct="1">
              <a:spcBef>
                <a:spcPct val="50000"/>
              </a:spcBef>
              <a:buFont typeface="Wingdings 2" panose="05020102010507070707" pitchFamily="18" charset="2"/>
              <a:buNone/>
            </a:pPr>
            <a:r>
              <a:rPr lang="en-US" altLang="zh-TW" i="1" dirty="0">
                <a:ea typeface="新細明體" panose="02020500000000000000" pitchFamily="18" charset="-120"/>
              </a:rPr>
              <a:t>H</a:t>
            </a:r>
            <a:r>
              <a:rPr lang="en-US" altLang="zh-TW" dirty="0">
                <a:ea typeface="新細明體" panose="02020500000000000000" pitchFamily="18" charset="-120"/>
              </a:rPr>
              <a:t>(</a:t>
            </a:r>
            <a:r>
              <a:rPr lang="en-US" altLang="zh-TW" i="1" dirty="0">
                <a:ea typeface="新細明體" panose="02020500000000000000" pitchFamily="18" charset="-120"/>
              </a:rPr>
              <a:t>z</a:t>
            </a:r>
            <a:r>
              <a:rPr lang="en-US" altLang="zh-TW" dirty="0">
                <a:ea typeface="新細明體" panose="02020500000000000000" pitchFamily="18" charset="-120"/>
              </a:rPr>
              <a:t>) can be expressed as</a:t>
            </a:r>
            <a:r>
              <a:rPr lang="en-US" altLang="zh-TW" b="0" dirty="0">
                <a:ea typeface="新細明體" panose="02020500000000000000" pitchFamily="18" charset="-120"/>
              </a:rPr>
              <a:t> </a:t>
            </a:r>
          </a:p>
          <a:p>
            <a:pPr eaLnBrk="1" hangingPunct="1">
              <a:spcBef>
                <a:spcPct val="50000"/>
              </a:spcBef>
              <a:buFont typeface="Wingdings 2" panose="05020102010507070707" pitchFamily="18" charset="2"/>
              <a:buNone/>
            </a:pPr>
            <a:endParaRPr lang="en-US" altLang="zh-TW" b="0" dirty="0">
              <a:ea typeface="新細明體" panose="02020500000000000000" pitchFamily="18" charset="-120"/>
            </a:endParaRPr>
          </a:p>
          <a:p>
            <a:pPr eaLnBrk="1" hangingPunct="1">
              <a:spcBef>
                <a:spcPct val="50000"/>
              </a:spcBef>
              <a:buFont typeface="Wingdings 2" panose="05020102010507070707" pitchFamily="18" charset="2"/>
              <a:buNone/>
            </a:pPr>
            <a:endParaRPr lang="en-US" altLang="zh-TW" b="0" dirty="0">
              <a:ea typeface="新細明體" panose="02020500000000000000" pitchFamily="18" charset="-120"/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zh-TW" b="0" dirty="0">
              <a:ea typeface="新細明體" panose="02020500000000000000" pitchFamily="18" charset="-120"/>
            </a:endParaRPr>
          </a:p>
          <a:p>
            <a:pPr eaLnBrk="1" hangingPunct="1">
              <a:spcBef>
                <a:spcPct val="50000"/>
              </a:spcBef>
              <a:buFont typeface="Wingdings 2" panose="05020102010507070707" pitchFamily="18" charset="2"/>
              <a:buNone/>
            </a:pPr>
            <a:r>
              <a:rPr lang="en-US" altLang="zh-TW" b="0" dirty="0">
                <a:ea typeface="新細明體" panose="02020500000000000000" pitchFamily="18" charset="-120"/>
              </a:rPr>
              <a:t> </a:t>
            </a:r>
            <a:r>
              <a:rPr lang="en-US" altLang="zh-TW" b="0" i="1" dirty="0">
                <a:ea typeface="新細明體" panose="02020500000000000000" pitchFamily="18" charset="-120"/>
              </a:rPr>
              <a:t>p</a:t>
            </a:r>
            <a:r>
              <a:rPr lang="en-US" altLang="zh-TW" b="0" baseline="-25000" dirty="0">
                <a:ea typeface="新細明體" panose="02020500000000000000" pitchFamily="18" charset="-120"/>
              </a:rPr>
              <a:t>1</a:t>
            </a:r>
            <a:r>
              <a:rPr lang="en-US" altLang="zh-TW" b="0" dirty="0">
                <a:ea typeface="新細明體" panose="02020500000000000000" pitchFamily="18" charset="-120"/>
              </a:rPr>
              <a:t>, </a:t>
            </a:r>
            <a:r>
              <a:rPr lang="en-US" altLang="zh-TW" b="0" i="1" dirty="0">
                <a:ea typeface="新細明體" panose="02020500000000000000" pitchFamily="18" charset="-120"/>
              </a:rPr>
              <a:t>p</a:t>
            </a:r>
            <a:r>
              <a:rPr lang="en-US" altLang="zh-TW" b="0" baseline="-25000" dirty="0">
                <a:ea typeface="新細明體" panose="02020500000000000000" pitchFamily="18" charset="-120"/>
              </a:rPr>
              <a:t>2</a:t>
            </a:r>
            <a:r>
              <a:rPr lang="en-US" altLang="zh-TW" b="0" dirty="0">
                <a:ea typeface="新細明體" panose="02020500000000000000" pitchFamily="18" charset="-120"/>
              </a:rPr>
              <a:t>, </a:t>
            </a:r>
            <a:r>
              <a:rPr lang="en-US" altLang="zh-TW" b="0" i="1" dirty="0">
                <a:ea typeface="新細明體" panose="02020500000000000000" pitchFamily="18" charset="-120"/>
              </a:rPr>
              <a:t>p</a:t>
            </a:r>
            <a:r>
              <a:rPr lang="en-US" altLang="zh-TW" b="0" baseline="-25000" dirty="0">
                <a:ea typeface="新細明體" panose="02020500000000000000" pitchFamily="18" charset="-120"/>
              </a:rPr>
              <a:t>3</a:t>
            </a:r>
            <a:r>
              <a:rPr lang="en-US" altLang="zh-TW" b="0" dirty="0">
                <a:ea typeface="新細明體" panose="02020500000000000000" pitchFamily="18" charset="-120"/>
              </a:rPr>
              <a:t>, ….. , </a:t>
            </a:r>
            <a:r>
              <a:rPr lang="en-US" altLang="zh-TW" b="0" i="1" dirty="0" err="1">
                <a:ea typeface="新細明體" panose="02020500000000000000" pitchFamily="18" charset="-120"/>
              </a:rPr>
              <a:t>p</a:t>
            </a:r>
            <a:r>
              <a:rPr lang="en-US" altLang="zh-TW" b="0" i="1" baseline="-25000" dirty="0" err="1">
                <a:ea typeface="新細明體" panose="02020500000000000000" pitchFamily="18" charset="-120"/>
              </a:rPr>
              <a:t>S</a:t>
            </a:r>
            <a:r>
              <a:rPr lang="en-US" altLang="zh-TW" b="0" dirty="0">
                <a:ea typeface="新細明體" panose="02020500000000000000" pitchFamily="18" charset="-120"/>
              </a:rPr>
              <a:t> : </a:t>
            </a:r>
            <a:r>
              <a:rPr lang="en-US" altLang="zh-TW" dirty="0">
                <a:ea typeface="新細明體" panose="02020500000000000000" pitchFamily="18" charset="-120"/>
              </a:rPr>
              <a:t>poles</a:t>
            </a:r>
            <a:r>
              <a:rPr lang="en-US" altLang="zh-TW" b="0" dirty="0">
                <a:ea typeface="新細明體" panose="02020500000000000000" pitchFamily="18" charset="-120"/>
              </a:rPr>
              <a:t>          </a:t>
            </a:r>
            <a:r>
              <a:rPr lang="en-US" altLang="zh-TW" b="0" i="1" dirty="0">
                <a:ea typeface="新細明體" panose="02020500000000000000" pitchFamily="18" charset="-120"/>
              </a:rPr>
              <a:t>z</a:t>
            </a:r>
            <a:r>
              <a:rPr lang="en-US" altLang="zh-TW" b="0" baseline="-25000" dirty="0">
                <a:ea typeface="新細明體" panose="02020500000000000000" pitchFamily="18" charset="-120"/>
              </a:rPr>
              <a:t>1</a:t>
            </a:r>
            <a:r>
              <a:rPr lang="en-US" altLang="zh-TW" b="0" dirty="0">
                <a:ea typeface="新細明體" panose="02020500000000000000" pitchFamily="18" charset="-120"/>
              </a:rPr>
              <a:t>, </a:t>
            </a:r>
            <a:r>
              <a:rPr lang="en-US" altLang="zh-TW" b="0" i="1" dirty="0">
                <a:ea typeface="新細明體" panose="02020500000000000000" pitchFamily="18" charset="-120"/>
              </a:rPr>
              <a:t>z</a:t>
            </a:r>
            <a:r>
              <a:rPr lang="en-US" altLang="zh-TW" b="0" baseline="-25000" dirty="0">
                <a:ea typeface="新細明體" panose="02020500000000000000" pitchFamily="18" charset="-120"/>
              </a:rPr>
              <a:t>2</a:t>
            </a:r>
            <a:r>
              <a:rPr lang="en-US" altLang="zh-TW" b="0" dirty="0">
                <a:ea typeface="新細明體" panose="02020500000000000000" pitchFamily="18" charset="-120"/>
              </a:rPr>
              <a:t>, </a:t>
            </a:r>
            <a:r>
              <a:rPr lang="en-US" altLang="zh-TW" b="0" i="1" dirty="0">
                <a:ea typeface="新細明體" panose="02020500000000000000" pitchFamily="18" charset="-120"/>
              </a:rPr>
              <a:t>z</a:t>
            </a:r>
            <a:r>
              <a:rPr lang="en-US" altLang="zh-TW" b="0" baseline="-25000" dirty="0">
                <a:ea typeface="新細明體" panose="02020500000000000000" pitchFamily="18" charset="-120"/>
              </a:rPr>
              <a:t>3</a:t>
            </a:r>
            <a:r>
              <a:rPr lang="en-US" altLang="zh-TW" b="0" dirty="0">
                <a:ea typeface="新細明體" panose="02020500000000000000" pitchFamily="18" charset="-120"/>
              </a:rPr>
              <a:t>, ….. , </a:t>
            </a:r>
            <a:r>
              <a:rPr lang="en-US" altLang="zh-TW" b="0" i="1" dirty="0" err="1">
                <a:ea typeface="新細明體" panose="02020500000000000000" pitchFamily="18" charset="-120"/>
              </a:rPr>
              <a:t>z</a:t>
            </a:r>
            <a:r>
              <a:rPr lang="en-US" altLang="zh-TW" b="0" i="1" baseline="-25000" dirty="0" err="1">
                <a:ea typeface="新細明體" panose="02020500000000000000" pitchFamily="18" charset="-120"/>
              </a:rPr>
              <a:t>R</a:t>
            </a:r>
            <a:r>
              <a:rPr lang="en-US" altLang="zh-TW" b="0" dirty="0">
                <a:ea typeface="新細明體" panose="02020500000000000000" pitchFamily="18" charset="-120"/>
              </a:rPr>
              <a:t> :  </a:t>
            </a:r>
            <a:r>
              <a:rPr lang="en-US" altLang="zh-TW" dirty="0">
                <a:ea typeface="新細明體" panose="02020500000000000000" pitchFamily="18" charset="-120"/>
              </a:rPr>
              <a:t>zeros</a:t>
            </a:r>
            <a:r>
              <a:rPr lang="en-US" altLang="zh-TW" b="0" dirty="0">
                <a:ea typeface="新細明體" panose="02020500000000000000" pitchFamily="18" charset="-120"/>
              </a:rPr>
              <a:t> 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zh-TW" b="0" dirty="0">
              <a:ea typeface="新細明體" panose="02020500000000000000" pitchFamily="18" charset="-120"/>
            </a:endParaRPr>
          </a:p>
          <a:p>
            <a:pPr marL="0" indent="0" eaLnBrk="1" hangingPunct="1"/>
            <a:r>
              <a:rPr lang="en-US" altLang="zh-TW" dirty="0">
                <a:solidFill>
                  <a:srgbClr val="3333FF"/>
                </a:solidFill>
                <a:ea typeface="新細明體" panose="02020500000000000000" pitchFamily="18" charset="-120"/>
                <a:sym typeface="Symbol" panose="05050102010706020507" pitchFamily="18" charset="2"/>
              </a:rPr>
              <a:t> </a:t>
            </a:r>
            <a:r>
              <a:rPr lang="en-US" altLang="zh-TW" dirty="0">
                <a:solidFill>
                  <a:srgbClr val="3333FF"/>
                </a:solidFill>
                <a:ea typeface="新細明體" panose="02020500000000000000" pitchFamily="18" charset="-120"/>
              </a:rPr>
              <a:t>Stable filter</a:t>
            </a:r>
            <a:r>
              <a:rPr lang="en-US" altLang="zh-TW" dirty="0">
                <a:ea typeface="新細明體" panose="02020500000000000000" pitchFamily="18" charset="-120"/>
              </a:rPr>
              <a:t>:</a:t>
            </a:r>
            <a:r>
              <a:rPr lang="en-US" altLang="zh-TW" b="0" dirty="0">
                <a:ea typeface="新細明體" panose="02020500000000000000" pitchFamily="18" charset="-120"/>
              </a:rPr>
              <a:t>  All the poles are within the unit circle.  </a:t>
            </a:r>
          </a:p>
          <a:p>
            <a:pPr eaLnBrk="1" hangingPunct="1">
              <a:buFont typeface="Symbol" panose="05050102010706020507" pitchFamily="18" charset="2"/>
              <a:buChar char="·"/>
            </a:pPr>
            <a:endParaRPr lang="en-US" altLang="zh-TW" b="0" dirty="0">
              <a:ea typeface="新細明體" panose="02020500000000000000" pitchFamily="18" charset="-120"/>
            </a:endParaRPr>
          </a:p>
          <a:p>
            <a:pPr eaLnBrk="1" hangingPunct="1">
              <a:spcBef>
                <a:spcPts val="0"/>
              </a:spcBef>
              <a:buFont typeface="Wingdings 2" panose="05020102010507070707" pitchFamily="18" charset="2"/>
              <a:buNone/>
            </a:pPr>
            <a:r>
              <a:rPr lang="en-US" altLang="zh-TW" dirty="0">
                <a:solidFill>
                  <a:srgbClr val="3333FF"/>
                </a:solidFill>
                <a:ea typeface="新細明體" panose="02020500000000000000" pitchFamily="18" charset="-120"/>
                <a:sym typeface="Symbol" panose="05050102010706020507" pitchFamily="18" charset="2"/>
              </a:rPr>
              <a:t> </a:t>
            </a:r>
            <a:r>
              <a:rPr lang="en-US" altLang="zh-TW" dirty="0">
                <a:solidFill>
                  <a:srgbClr val="3333FF"/>
                </a:solidFill>
                <a:ea typeface="新細明體" panose="02020500000000000000" pitchFamily="18" charset="-120"/>
              </a:rPr>
              <a:t>Minimum phase filter</a:t>
            </a:r>
            <a:r>
              <a:rPr lang="en-US" altLang="zh-TW" b="0" dirty="0">
                <a:ea typeface="新細明體" panose="02020500000000000000" pitchFamily="18" charset="-120"/>
              </a:rPr>
              <a:t>:  All the poles and all the zeros are within the unit circle.           </a:t>
            </a:r>
            <a:br>
              <a:rPr lang="en-US" altLang="zh-TW" b="0" dirty="0">
                <a:ea typeface="新細明體" panose="02020500000000000000" pitchFamily="18" charset="-120"/>
              </a:rPr>
            </a:br>
            <a:r>
              <a:rPr lang="en-US" altLang="zh-TW" b="0" dirty="0">
                <a:ea typeface="新細明體" panose="02020500000000000000" pitchFamily="18" charset="-120"/>
              </a:rPr>
              <a:t>      i.e., |</a:t>
            </a:r>
            <a:r>
              <a:rPr lang="en-US" altLang="zh-TW" b="0" i="1" dirty="0" err="1">
                <a:ea typeface="新細明體" panose="02020500000000000000" pitchFamily="18" charset="-120"/>
              </a:rPr>
              <a:t>p</a:t>
            </a:r>
            <a:r>
              <a:rPr lang="en-US" altLang="zh-TW" b="0" baseline="-25000" dirty="0" err="1">
                <a:ea typeface="新細明體" panose="02020500000000000000" pitchFamily="18" charset="-120"/>
              </a:rPr>
              <a:t>s</a:t>
            </a:r>
            <a:r>
              <a:rPr lang="en-US" altLang="zh-TW" b="0" dirty="0">
                <a:ea typeface="新細明體" panose="02020500000000000000" pitchFamily="18" charset="-120"/>
              </a:rPr>
              <a:t>| </a:t>
            </a:r>
            <a:r>
              <a:rPr lang="en-US" altLang="zh-TW" b="0" dirty="0">
                <a:ea typeface="新細明體" panose="02020500000000000000" pitchFamily="18" charset="-120"/>
                <a:sym typeface="Symbol" panose="05050102010706020507" pitchFamily="18" charset="2"/>
              </a:rPr>
              <a:t></a:t>
            </a:r>
            <a:r>
              <a:rPr lang="en-US" altLang="zh-TW" b="0" dirty="0">
                <a:ea typeface="新細明體" panose="02020500000000000000" pitchFamily="18" charset="-120"/>
              </a:rPr>
              <a:t> 1      and      |</a:t>
            </a:r>
            <a:r>
              <a:rPr lang="en-US" altLang="zh-TW" b="0" i="1" dirty="0" err="1">
                <a:ea typeface="新細明體" panose="02020500000000000000" pitchFamily="18" charset="-120"/>
              </a:rPr>
              <a:t>z</a:t>
            </a:r>
            <a:r>
              <a:rPr lang="en-US" altLang="zh-TW" b="0" i="1" baseline="-25000" dirty="0" err="1">
                <a:ea typeface="新細明體" panose="02020500000000000000" pitchFamily="18" charset="-120"/>
              </a:rPr>
              <a:t>r</a:t>
            </a:r>
            <a:r>
              <a:rPr lang="en-US" altLang="zh-TW" b="0" dirty="0">
                <a:ea typeface="新細明體" panose="02020500000000000000" pitchFamily="18" charset="-120"/>
              </a:rPr>
              <a:t>| </a:t>
            </a:r>
            <a:r>
              <a:rPr lang="en-US" altLang="zh-TW" b="0" dirty="0">
                <a:ea typeface="新細明體" panose="02020500000000000000" pitchFamily="18" charset="-120"/>
                <a:sym typeface="Symbol" panose="05050102010706020507" pitchFamily="18" charset="2"/>
              </a:rPr>
              <a:t></a:t>
            </a:r>
            <a:r>
              <a:rPr lang="en-US" altLang="zh-TW" b="0" dirty="0">
                <a:ea typeface="新細明體" panose="02020500000000000000" pitchFamily="18" charset="-120"/>
              </a:rPr>
              <a:t> 1                            </a:t>
            </a:r>
          </a:p>
        </p:txBody>
      </p:sp>
      <p:sp>
        <p:nvSpPr>
          <p:cNvPr id="51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51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5131" name="Rectangle 9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5132" name="Rectangle 10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513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513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513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513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5137" name="Rectangle 15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5138" name="Rectangle 16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graphicFrame>
        <p:nvGraphicFramePr>
          <p:cNvPr id="5122" name="Object 18"/>
          <p:cNvGraphicFramePr>
            <a:graphicFrameLocks noChangeAspect="1"/>
          </p:cNvGraphicFramePr>
          <p:nvPr/>
        </p:nvGraphicFramePr>
        <p:xfrm>
          <a:off x="2411413" y="404813"/>
          <a:ext cx="2112962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3" name="Equation" r:id="rId3" imgW="2108160" imgH="711000" progId="Equation.DSMT4">
                  <p:embed/>
                </p:oleObj>
              </mc:Choice>
              <mc:Fallback>
                <p:oleObj name="Equation" r:id="rId3" imgW="2108160" imgH="71100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413" y="404813"/>
                        <a:ext cx="2112962" cy="714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9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graphicFrame>
        <p:nvGraphicFramePr>
          <p:cNvPr id="5123" name="Object 20"/>
          <p:cNvGraphicFramePr>
            <a:graphicFrameLocks noChangeAspect="1"/>
          </p:cNvGraphicFramePr>
          <p:nvPr/>
        </p:nvGraphicFramePr>
        <p:xfrm>
          <a:off x="3635375" y="1268413"/>
          <a:ext cx="4054475" cy="728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4" name="Equation" r:id="rId5" imgW="4051080" imgH="723600" progId="Equation.DSMT4">
                  <p:embed/>
                </p:oleObj>
              </mc:Choice>
              <mc:Fallback>
                <p:oleObj name="Equation" r:id="rId5" imgW="4051080" imgH="72360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75" y="1268413"/>
                        <a:ext cx="4054475" cy="728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41"/>
          <p:cNvGraphicFramePr>
            <a:graphicFrameLocks noChangeAspect="1"/>
          </p:cNvGraphicFramePr>
          <p:nvPr/>
        </p:nvGraphicFramePr>
        <p:xfrm>
          <a:off x="2987675" y="2133600"/>
          <a:ext cx="5757863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5" name="Equation" r:id="rId7" imgW="5752800" imgH="888840" progId="Equation.DSMT4">
                  <p:embed/>
                </p:oleObj>
              </mc:Choice>
              <mc:Fallback>
                <p:oleObj name="Equation" r:id="rId7" imgW="5752800" imgH="888840" progId="Equation.DSMT4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2133600"/>
                        <a:ext cx="5757863" cy="895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40" name="文字方塊 22"/>
          <p:cNvSpPr txBox="1">
            <a:spLocks noChangeArrowheads="1"/>
          </p:cNvSpPr>
          <p:nvPr/>
        </p:nvSpPr>
        <p:spPr bwMode="auto">
          <a:xfrm>
            <a:off x="564356" y="5561468"/>
            <a:ext cx="7920038" cy="711200"/>
          </a:xfrm>
          <a:prstGeom prst="rect">
            <a:avLst/>
          </a:prstGeom>
          <a:noFill/>
          <a:ln w="9525">
            <a:solidFill>
              <a:srgbClr val="3333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 b="0" dirty="0"/>
              <a:t>If any pole falls outside the unit circle (</a:t>
            </a:r>
            <a:r>
              <a:rPr lang="en-US" altLang="zh-TW" b="0" dirty="0">
                <a:ea typeface="新細明體" panose="02020500000000000000" pitchFamily="18" charset="-120"/>
              </a:rPr>
              <a:t>|</a:t>
            </a:r>
            <a:r>
              <a:rPr lang="en-US" altLang="zh-TW" b="0" i="1" dirty="0" err="1">
                <a:ea typeface="新細明體" panose="02020500000000000000" pitchFamily="18" charset="-120"/>
              </a:rPr>
              <a:t>p</a:t>
            </a:r>
            <a:r>
              <a:rPr lang="en-US" altLang="zh-TW" b="0" baseline="-25000" dirty="0" err="1">
                <a:ea typeface="新細明體" panose="02020500000000000000" pitchFamily="18" charset="-120"/>
              </a:rPr>
              <a:t>s</a:t>
            </a:r>
            <a:r>
              <a:rPr lang="en-US" altLang="zh-TW" b="0" dirty="0">
                <a:ea typeface="新細明體" panose="02020500000000000000" pitchFamily="18" charset="-120"/>
              </a:rPr>
              <a:t>| </a:t>
            </a:r>
            <a:r>
              <a:rPr lang="en-US" altLang="zh-TW" b="0" dirty="0">
                <a:ea typeface="新細明體" panose="02020500000000000000" pitchFamily="18" charset="-120"/>
                <a:sym typeface="Symbol" panose="05050102010706020507" pitchFamily="18" charset="2"/>
              </a:rPr>
              <a:t>&gt;</a:t>
            </a:r>
            <a:r>
              <a:rPr lang="en-US" altLang="zh-TW" b="0" dirty="0">
                <a:ea typeface="新細明體" panose="02020500000000000000" pitchFamily="18" charset="-120"/>
              </a:rPr>
              <a:t> 1 </a:t>
            </a:r>
            <a:r>
              <a:rPr lang="en-US" altLang="zh-TW" b="0" dirty="0"/>
              <a:t>), then the impulse response of the filter is not convergent. </a:t>
            </a:r>
            <a:endParaRPr lang="zh-TW" altLang="en-US" b="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fld id="{1FC6F6EA-9054-45CD-927D-C65660B8ED88}" type="slidenum">
              <a:rPr lang="en-US" altLang="zh-TW" b="0">
                <a:solidFill>
                  <a:srgbClr val="3333FF"/>
                </a:solidFill>
                <a:ea typeface="新細明體" panose="02020500000000000000" pitchFamily="18" charset="-120"/>
              </a:rPr>
              <a:pPr eaLnBrk="1" hangingPunct="1"/>
              <a:t>107</a:t>
            </a:fld>
            <a:endParaRPr lang="en-US" altLang="zh-TW" b="0">
              <a:solidFill>
                <a:srgbClr val="3333FF"/>
              </a:solidFill>
              <a:ea typeface="新細明體" panose="02020500000000000000" pitchFamily="18" charset="-120"/>
            </a:endParaRPr>
          </a:p>
        </p:txBody>
      </p:sp>
      <p:sp>
        <p:nvSpPr>
          <p:cNvPr id="15363" name="Text Box 2"/>
          <p:cNvSpPr txBox="1">
            <a:spLocks noChangeArrowheads="1"/>
          </p:cNvSpPr>
          <p:nvPr/>
        </p:nvSpPr>
        <p:spPr bwMode="auto">
          <a:xfrm>
            <a:off x="323850" y="765175"/>
            <a:ext cx="18002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b="0">
                <a:solidFill>
                  <a:srgbClr val="3333FF"/>
                </a:solidFill>
              </a:rPr>
              <a:t>References</a:t>
            </a:r>
            <a:r>
              <a:rPr lang="zh-TW" altLang="en-US" b="0">
                <a:solidFill>
                  <a:srgbClr val="3333FF"/>
                </a:solidFill>
              </a:rPr>
              <a:t>：</a:t>
            </a:r>
          </a:p>
        </p:txBody>
      </p:sp>
      <p:sp>
        <p:nvSpPr>
          <p:cNvPr id="15364" name="Rectangle 3"/>
          <p:cNvSpPr>
            <a:spLocks noChangeArrowheads="1"/>
          </p:cNvSpPr>
          <p:nvPr/>
        </p:nvSpPr>
        <p:spPr bwMode="auto">
          <a:xfrm>
            <a:off x="395288" y="1268413"/>
            <a:ext cx="8353425" cy="2369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80975" indent="-180975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algn="just" eaLnBrk="1" hangingPunct="1">
              <a:spcBef>
                <a:spcPct val="20000"/>
              </a:spcBef>
              <a:buFont typeface="Symbol" panose="05050102010706020507" pitchFamily="18" charset="2"/>
              <a:buChar char="·"/>
            </a:pPr>
            <a:r>
              <a:rPr lang="en-US" altLang="zh-TW" b="0" dirty="0">
                <a:sym typeface="Symbol" panose="05050102010706020507" pitchFamily="18" charset="2"/>
              </a:rPr>
              <a:t>L. R. </a:t>
            </a:r>
            <a:r>
              <a:rPr lang="en-US" altLang="zh-TW" b="0" dirty="0" err="1">
                <a:sym typeface="Symbol" panose="05050102010706020507" pitchFamily="18" charset="2"/>
              </a:rPr>
              <a:t>Rabiner</a:t>
            </a:r>
            <a:r>
              <a:rPr lang="en-US" altLang="zh-TW" b="0" dirty="0">
                <a:sym typeface="Symbol" panose="05050102010706020507" pitchFamily="18" charset="2"/>
              </a:rPr>
              <a:t> and  B. Gold, </a:t>
            </a:r>
            <a:r>
              <a:rPr lang="en-US" altLang="zh-TW" b="0" i="1" dirty="0">
                <a:sym typeface="Symbol" panose="05050102010706020507" pitchFamily="18" charset="2"/>
              </a:rPr>
              <a:t>Theory and Application of Digital Signal Processing</a:t>
            </a:r>
            <a:r>
              <a:rPr lang="en-US" altLang="zh-TW" b="0" dirty="0">
                <a:sym typeface="Symbol" panose="05050102010706020507" pitchFamily="18" charset="2"/>
              </a:rPr>
              <a:t>, Prentice-Hall, N. J., 1975.  </a:t>
            </a:r>
          </a:p>
          <a:p>
            <a:pPr algn="just" eaLnBrk="1" hangingPunct="1">
              <a:spcBef>
                <a:spcPct val="20000"/>
              </a:spcBef>
              <a:buFont typeface="Symbol" panose="05050102010706020507" pitchFamily="18" charset="2"/>
              <a:buChar char="·"/>
            </a:pPr>
            <a:r>
              <a:rPr lang="en-US" altLang="zh-TW" b="0" dirty="0">
                <a:sym typeface="Symbol" panose="05050102010706020507" pitchFamily="18" charset="2"/>
              </a:rPr>
              <a:t>B. Gold and K. Jordan, “A note on digital filter synthesis,” </a:t>
            </a:r>
            <a:r>
              <a:rPr lang="en-US" altLang="zh-TW" b="0" i="1" dirty="0">
                <a:sym typeface="Symbol" panose="05050102010706020507" pitchFamily="18" charset="2"/>
              </a:rPr>
              <a:t>Proc. IEEE</a:t>
            </a:r>
            <a:r>
              <a:rPr lang="en-US" altLang="zh-TW" b="0" dirty="0">
                <a:sym typeface="Symbol" panose="05050102010706020507" pitchFamily="18" charset="2"/>
              </a:rPr>
              <a:t>, vol. 56, no. 10, pp. 1717-1718, 1969. </a:t>
            </a:r>
          </a:p>
          <a:p>
            <a:pPr algn="just" eaLnBrk="1" hangingPunct="1">
              <a:spcBef>
                <a:spcPct val="20000"/>
              </a:spcBef>
              <a:buFont typeface="Symbol" panose="05050102010706020507" pitchFamily="18" charset="2"/>
              <a:buChar char="·"/>
            </a:pPr>
            <a:r>
              <a:rPr lang="en-US" altLang="zh-TW" b="0" dirty="0">
                <a:sym typeface="Symbol" panose="05050102010706020507" pitchFamily="18" charset="2"/>
              </a:rPr>
              <a:t>L. R. </a:t>
            </a:r>
            <a:r>
              <a:rPr lang="en-US" altLang="zh-TW" b="0" dirty="0" err="1">
                <a:sym typeface="Symbol" panose="05050102010706020507" pitchFamily="18" charset="2"/>
              </a:rPr>
              <a:t>Rabiner</a:t>
            </a:r>
            <a:r>
              <a:rPr lang="en-US" altLang="zh-TW" b="0" dirty="0">
                <a:sym typeface="Symbol" panose="05050102010706020507" pitchFamily="18" charset="2"/>
              </a:rPr>
              <a:t> and R. W. Schafer, “Recursive and </a:t>
            </a:r>
            <a:r>
              <a:rPr lang="en-US" altLang="zh-TW" b="0" dirty="0" err="1">
                <a:sym typeface="Symbol" panose="05050102010706020507" pitchFamily="18" charset="2"/>
              </a:rPr>
              <a:t>nonrecursive</a:t>
            </a:r>
            <a:r>
              <a:rPr lang="en-US" altLang="zh-TW" b="0" dirty="0">
                <a:sym typeface="Symbol" panose="05050102010706020507" pitchFamily="18" charset="2"/>
              </a:rPr>
              <a:t> realizations of digital filters designed by frequency sampling techniques,” </a:t>
            </a:r>
            <a:r>
              <a:rPr lang="en-US" altLang="zh-TW" b="0" i="1" dirty="0">
                <a:sym typeface="Symbol" panose="05050102010706020507" pitchFamily="18" charset="2"/>
              </a:rPr>
              <a:t>IEEE Trans. Audio and </a:t>
            </a:r>
            <a:r>
              <a:rPr lang="en-US" altLang="zh-TW" b="0" i="1" dirty="0" err="1">
                <a:sym typeface="Symbol" panose="05050102010706020507" pitchFamily="18" charset="2"/>
              </a:rPr>
              <a:t>Electroacoust</a:t>
            </a:r>
            <a:r>
              <a:rPr lang="en-US" altLang="zh-TW" b="0" i="1" dirty="0">
                <a:sym typeface="Symbol" panose="05050102010706020507" pitchFamily="18" charset="2"/>
              </a:rPr>
              <a:t>.</a:t>
            </a:r>
            <a:r>
              <a:rPr lang="en-US" altLang="zh-TW" b="0" dirty="0">
                <a:sym typeface="Symbol" panose="05050102010706020507" pitchFamily="18" charset="2"/>
              </a:rPr>
              <a:t>, vol. 19, no. 3, pp. 200-207. Sept. 1971. 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fld id="{407D44E4-70B9-4412-B154-7D9E477332C2}" type="slidenum">
              <a:rPr lang="en-US" altLang="zh-TW" b="0">
                <a:solidFill>
                  <a:srgbClr val="3333FF"/>
                </a:solidFill>
                <a:ea typeface="新細明體" panose="02020500000000000000" pitchFamily="18" charset="-120"/>
              </a:rPr>
              <a:pPr eaLnBrk="1" hangingPunct="1"/>
              <a:t>125</a:t>
            </a:fld>
            <a:endParaRPr lang="en-US" altLang="zh-TW" b="0">
              <a:solidFill>
                <a:srgbClr val="3333FF"/>
              </a:solidFill>
              <a:ea typeface="新細明體" panose="02020500000000000000" pitchFamily="18" charset="-120"/>
            </a:endParaRPr>
          </a:p>
        </p:txBody>
      </p:sp>
      <p:sp>
        <p:nvSpPr>
          <p:cNvPr id="51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51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513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513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513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513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graphicFrame>
        <p:nvGraphicFramePr>
          <p:cNvPr id="22" name="Object 20">
            <a:extLst>
              <a:ext uri="{FF2B5EF4-FFF2-40B4-BE49-F238E27FC236}">
                <a16:creationId xmlns:a16="http://schemas.microsoft.com/office/drawing/2014/main" id="{B4B4B1DC-7FC3-4347-B2DF-1F2E3E87A93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4833152"/>
              </p:ext>
            </p:extLst>
          </p:nvPr>
        </p:nvGraphicFramePr>
        <p:xfrm>
          <a:off x="683568" y="433196"/>
          <a:ext cx="6583363" cy="2522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5" name="Equation" r:id="rId3" imgW="6578280" imgH="2501640" progId="Equation.DSMT4">
                  <p:embed/>
                </p:oleObj>
              </mc:Choice>
              <mc:Fallback>
                <p:oleObj name="Equation" r:id="rId3" imgW="6578280" imgH="2501640" progId="Equation.DSMT4">
                  <p:embed/>
                  <p:pic>
                    <p:nvPicPr>
                      <p:cNvPr id="5123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433196"/>
                        <a:ext cx="6583363" cy="2522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 Box 28">
            <a:extLst>
              <a:ext uri="{FF2B5EF4-FFF2-40B4-BE49-F238E27FC236}">
                <a16:creationId xmlns:a16="http://schemas.microsoft.com/office/drawing/2014/main" id="{49040651-5A9F-476F-81D5-6F7B459ED6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584" y="3034074"/>
            <a:ext cx="5616624" cy="457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 b="0" dirty="0">
                <a:ea typeface="新細明體" panose="02020500000000000000" pitchFamily="18" charset="-120"/>
              </a:rPr>
              <a:t>If </a:t>
            </a:r>
            <a:r>
              <a:rPr lang="en-US" altLang="zh-TW" b="0" i="1" dirty="0">
                <a:ea typeface="新細明體" panose="02020500000000000000" pitchFamily="18" charset="-120"/>
              </a:rPr>
              <a:t>R</a:t>
            </a:r>
            <a:r>
              <a:rPr lang="en-US" altLang="zh-TW" b="0" dirty="0">
                <a:ea typeface="新細明體" panose="02020500000000000000" pitchFamily="18" charset="-120"/>
              </a:rPr>
              <a:t> </a:t>
            </a:r>
            <a:r>
              <a:rPr lang="en-US" altLang="zh-TW" b="0" dirty="0">
                <a:ea typeface="新細明體" panose="02020500000000000000" pitchFamily="18" charset="-120"/>
                <a:sym typeface="Symbol" panose="05050102010706020507" pitchFamily="18" charset="2"/>
              </a:rPr>
              <a:t> </a:t>
            </a:r>
            <a:r>
              <a:rPr lang="en-US" altLang="zh-TW" b="0" i="1" dirty="0">
                <a:ea typeface="新細明體" panose="02020500000000000000" pitchFamily="18" charset="-120"/>
                <a:sym typeface="Symbol" panose="05050102010706020507" pitchFamily="18" charset="2"/>
              </a:rPr>
              <a:t>S</a:t>
            </a:r>
            <a:r>
              <a:rPr lang="en-US" altLang="zh-TW" b="0" dirty="0">
                <a:ea typeface="新細明體" panose="02020500000000000000" pitchFamily="18" charset="-120"/>
                <a:sym typeface="Symbol" panose="05050102010706020507" pitchFamily="18" charset="2"/>
              </a:rPr>
              <a:t>, </a:t>
            </a:r>
            <a:r>
              <a:rPr lang="en-US" altLang="zh-TW" b="0" i="1" dirty="0">
                <a:ea typeface="新細明體" panose="02020500000000000000" pitchFamily="18" charset="-120"/>
              </a:rPr>
              <a:t>Q</a:t>
            </a:r>
            <a:r>
              <a:rPr lang="en-US" altLang="zh-TW" b="0" dirty="0">
                <a:ea typeface="新細明體" panose="02020500000000000000" pitchFamily="18" charset="-120"/>
              </a:rPr>
              <a:t>(</a:t>
            </a:r>
            <a:r>
              <a:rPr lang="en-US" altLang="zh-TW" b="0" i="1" dirty="0">
                <a:ea typeface="新細明體" panose="02020500000000000000" pitchFamily="18" charset="-120"/>
              </a:rPr>
              <a:t>z</a:t>
            </a:r>
            <a:r>
              <a:rPr lang="en-US" altLang="zh-TW" b="0" i="1" baseline="30000" dirty="0">
                <a:ea typeface="新細明體" panose="02020500000000000000" pitchFamily="18" charset="-120"/>
              </a:rPr>
              <a:t> </a:t>
            </a:r>
            <a:r>
              <a:rPr lang="en-US" altLang="zh-TW" b="0" baseline="30000" dirty="0">
                <a:ea typeface="新細明體" panose="02020500000000000000" pitchFamily="18" charset="-120"/>
              </a:rPr>
              <a:t>-1</a:t>
            </a:r>
            <a:r>
              <a:rPr lang="en-US" altLang="zh-TW" b="0" dirty="0">
                <a:ea typeface="新細明體" panose="02020500000000000000" pitchFamily="18" charset="-120"/>
              </a:rPr>
              <a:t>) is a polynomial of </a:t>
            </a:r>
            <a:r>
              <a:rPr lang="en-US" altLang="zh-TW" b="0" i="1" dirty="0">
                <a:ea typeface="新細明體" panose="02020500000000000000" pitchFamily="18" charset="-120"/>
              </a:rPr>
              <a:t>z</a:t>
            </a:r>
            <a:r>
              <a:rPr lang="en-US" altLang="zh-TW" b="0" i="1" baseline="30000" dirty="0">
                <a:ea typeface="新細明體" panose="02020500000000000000" pitchFamily="18" charset="-120"/>
              </a:rPr>
              <a:t> </a:t>
            </a:r>
            <a:r>
              <a:rPr lang="en-US" altLang="zh-TW" b="0" baseline="30000" dirty="0">
                <a:ea typeface="新細明體" panose="02020500000000000000" pitchFamily="18" charset="-120"/>
              </a:rPr>
              <a:t>-1</a:t>
            </a:r>
            <a:r>
              <a:rPr lang="en-US" altLang="zh-TW" b="0" dirty="0">
                <a:ea typeface="新細明體" panose="02020500000000000000" pitchFamily="18" charset="-120"/>
              </a:rPr>
              <a:t> with degree </a:t>
            </a:r>
            <a:r>
              <a:rPr lang="en-US" altLang="zh-TW" b="0" i="1" dirty="0">
                <a:ea typeface="新細明體" panose="02020500000000000000" pitchFamily="18" charset="-120"/>
              </a:rPr>
              <a:t>R</a:t>
            </a:r>
            <a:r>
              <a:rPr lang="en-US" altLang="zh-TW" b="0" dirty="0">
                <a:ea typeface="新細明體" panose="02020500000000000000" pitchFamily="18" charset="-120"/>
              </a:rPr>
              <a:t>–</a:t>
            </a:r>
            <a:r>
              <a:rPr lang="en-US" altLang="zh-TW" b="0" i="1" dirty="0">
                <a:ea typeface="新細明體" panose="02020500000000000000" pitchFamily="18" charset="-120"/>
              </a:rPr>
              <a:t>S</a:t>
            </a:r>
            <a:r>
              <a:rPr lang="en-US" altLang="zh-TW" b="0" dirty="0">
                <a:ea typeface="新細明體" panose="02020500000000000000" pitchFamily="18" charset="-120"/>
              </a:rPr>
              <a:t>.</a:t>
            </a:r>
            <a:endParaRPr lang="en-US" altLang="zh-TW" b="0" i="1" dirty="0">
              <a:ea typeface="新細明體" panose="02020500000000000000" pitchFamily="18" charset="-120"/>
            </a:endParaRPr>
          </a:p>
        </p:txBody>
      </p:sp>
      <p:sp>
        <p:nvSpPr>
          <p:cNvPr id="20" name="Text Box 28">
            <a:extLst>
              <a:ext uri="{FF2B5EF4-FFF2-40B4-BE49-F238E27FC236}">
                <a16:creationId xmlns:a16="http://schemas.microsoft.com/office/drawing/2014/main" id="{2632C73D-5E67-4946-81B7-C134231638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584" y="4149080"/>
            <a:ext cx="3888432" cy="457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 b="0" dirty="0">
                <a:ea typeface="新細明體" panose="02020500000000000000" pitchFamily="18" charset="-120"/>
              </a:rPr>
              <a:t>If </a:t>
            </a:r>
            <a:r>
              <a:rPr lang="en-US" altLang="zh-TW" b="0" i="1" dirty="0">
                <a:ea typeface="新細明體" panose="02020500000000000000" pitchFamily="18" charset="-120"/>
              </a:rPr>
              <a:t>R</a:t>
            </a:r>
            <a:r>
              <a:rPr lang="en-US" altLang="zh-TW" b="0" dirty="0">
                <a:ea typeface="新細明體" panose="02020500000000000000" pitchFamily="18" charset="-120"/>
              </a:rPr>
              <a:t> </a:t>
            </a:r>
            <a:r>
              <a:rPr lang="en-US" altLang="zh-TW" b="0" dirty="0">
                <a:ea typeface="新細明體" panose="02020500000000000000" pitchFamily="18" charset="-120"/>
                <a:sym typeface="Symbol" panose="05050102010706020507" pitchFamily="18" charset="2"/>
              </a:rPr>
              <a:t>&lt; </a:t>
            </a:r>
            <a:r>
              <a:rPr lang="en-US" altLang="zh-TW" b="0" i="1" dirty="0">
                <a:ea typeface="新細明體" panose="02020500000000000000" pitchFamily="18" charset="-120"/>
                <a:sym typeface="Symbol" panose="05050102010706020507" pitchFamily="18" charset="2"/>
              </a:rPr>
              <a:t>S</a:t>
            </a:r>
            <a:r>
              <a:rPr lang="en-US" altLang="zh-TW" b="0" dirty="0">
                <a:ea typeface="新細明體" panose="02020500000000000000" pitchFamily="18" charset="-120"/>
                <a:sym typeface="Symbol" panose="05050102010706020507" pitchFamily="18" charset="2"/>
              </a:rPr>
              <a:t>, </a:t>
            </a:r>
            <a:r>
              <a:rPr lang="en-US" altLang="zh-TW" b="0" i="1" dirty="0">
                <a:ea typeface="新細明體" panose="02020500000000000000" pitchFamily="18" charset="-120"/>
              </a:rPr>
              <a:t>Q</a:t>
            </a:r>
            <a:r>
              <a:rPr lang="en-US" altLang="zh-TW" b="0" dirty="0">
                <a:ea typeface="新細明體" panose="02020500000000000000" pitchFamily="18" charset="-120"/>
              </a:rPr>
              <a:t>(</a:t>
            </a:r>
            <a:r>
              <a:rPr lang="en-US" altLang="zh-TW" b="0" i="1" dirty="0">
                <a:ea typeface="新細明體" panose="02020500000000000000" pitchFamily="18" charset="-120"/>
              </a:rPr>
              <a:t>z</a:t>
            </a:r>
            <a:r>
              <a:rPr lang="en-US" altLang="zh-TW" b="0" i="1" baseline="30000" dirty="0">
                <a:ea typeface="新細明體" panose="02020500000000000000" pitchFamily="18" charset="-120"/>
              </a:rPr>
              <a:t> </a:t>
            </a:r>
            <a:r>
              <a:rPr lang="en-US" altLang="zh-TW" b="0" baseline="30000" dirty="0">
                <a:ea typeface="新細明體" panose="02020500000000000000" pitchFamily="18" charset="-120"/>
              </a:rPr>
              <a:t>-1</a:t>
            </a:r>
            <a:r>
              <a:rPr lang="en-US" altLang="zh-TW" b="0" dirty="0">
                <a:ea typeface="新細明體" panose="02020500000000000000" pitchFamily="18" charset="-120"/>
              </a:rPr>
              <a:t>) =0.</a:t>
            </a:r>
            <a:endParaRPr lang="en-US" altLang="zh-TW" b="0" i="1" dirty="0">
              <a:ea typeface="新細明體" panose="02020500000000000000" pitchFamily="18" charset="-120"/>
            </a:endParaRPr>
          </a:p>
        </p:txBody>
      </p:sp>
      <p:graphicFrame>
        <p:nvGraphicFramePr>
          <p:cNvPr id="31" name="Object 20">
            <a:extLst>
              <a:ext uri="{FF2B5EF4-FFF2-40B4-BE49-F238E27FC236}">
                <a16:creationId xmlns:a16="http://schemas.microsoft.com/office/drawing/2014/main" id="{0D590D03-5A00-43C3-A29E-18078741E33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5998218"/>
              </p:ext>
            </p:extLst>
          </p:nvPr>
        </p:nvGraphicFramePr>
        <p:xfrm>
          <a:off x="1445867" y="3485354"/>
          <a:ext cx="3760787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6" name="Equation" r:id="rId5" imgW="3759120" imgH="444240" progId="Equation.DSMT4">
                  <p:embed/>
                </p:oleObj>
              </mc:Choice>
              <mc:Fallback>
                <p:oleObj name="Equation" r:id="rId5" imgW="3759120" imgH="444240" progId="Equation.DSMT4">
                  <p:embed/>
                  <p:pic>
                    <p:nvPicPr>
                      <p:cNvPr id="22" name="Object 20">
                        <a:extLst>
                          <a:ext uri="{FF2B5EF4-FFF2-40B4-BE49-F238E27FC236}">
                            <a16:creationId xmlns:a16="http://schemas.microsoft.com/office/drawing/2014/main" id="{B4B4B1DC-7FC3-4347-B2DF-1F2E3E87A93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5867" y="3485354"/>
                        <a:ext cx="3760787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20">
            <a:extLst>
              <a:ext uri="{FF2B5EF4-FFF2-40B4-BE49-F238E27FC236}">
                <a16:creationId xmlns:a16="http://schemas.microsoft.com/office/drawing/2014/main" id="{BFD95E2C-7925-4414-81A1-F1147D07824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0606064"/>
              </p:ext>
            </p:extLst>
          </p:nvPr>
        </p:nvGraphicFramePr>
        <p:xfrm>
          <a:off x="1247775" y="4584700"/>
          <a:ext cx="3571875" cy="76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7" name="Equation" r:id="rId7" imgW="3568680" imgH="761760" progId="Equation.DSMT4">
                  <p:embed/>
                </p:oleObj>
              </mc:Choice>
              <mc:Fallback>
                <p:oleObj name="Equation" r:id="rId7" imgW="3568680" imgH="761760" progId="Equation.DSMT4">
                  <p:embed/>
                  <p:pic>
                    <p:nvPicPr>
                      <p:cNvPr id="26" name="Object 20">
                        <a:extLst>
                          <a:ext uri="{FF2B5EF4-FFF2-40B4-BE49-F238E27FC236}">
                            <a16:creationId xmlns:a16="http://schemas.microsoft.com/office/drawing/2014/main" id="{E05A7713-1063-4358-A6C8-009939E1090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7775" y="4584700"/>
                        <a:ext cx="3571875" cy="769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文字方塊 32">
            <a:extLst>
              <a:ext uri="{FF2B5EF4-FFF2-40B4-BE49-F238E27FC236}">
                <a16:creationId xmlns:a16="http://schemas.microsoft.com/office/drawing/2014/main" id="{9B2D44CE-6EEA-4FB2-AD62-B289BAEA104C}"/>
              </a:ext>
            </a:extLst>
          </p:cNvPr>
          <p:cNvSpPr txBox="1"/>
          <p:nvPr/>
        </p:nvSpPr>
        <p:spPr>
          <a:xfrm>
            <a:off x="5375945" y="4789894"/>
            <a:ext cx="2520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0" dirty="0"/>
              <a:t>for </a:t>
            </a:r>
            <a:r>
              <a:rPr lang="en-US" altLang="zh-TW" b="0" i="1" dirty="0"/>
              <a:t>n</a:t>
            </a:r>
            <a:r>
              <a:rPr lang="en-US" altLang="zh-TW" b="0" dirty="0"/>
              <a:t> = 1, 2, 3, 4, …..</a:t>
            </a:r>
            <a:endParaRPr lang="zh-TW" altLang="en-US" b="0" dirty="0"/>
          </a:p>
        </p:txBody>
      </p:sp>
      <p:sp>
        <p:nvSpPr>
          <p:cNvPr id="34" name="Text Box 28">
            <a:extLst>
              <a:ext uri="{FF2B5EF4-FFF2-40B4-BE49-F238E27FC236}">
                <a16:creationId xmlns:a16="http://schemas.microsoft.com/office/drawing/2014/main" id="{00397D3F-DA23-4E3C-96F0-5659C7E58F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2295" y="5503319"/>
            <a:ext cx="1211322" cy="457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 b="0" dirty="0">
                <a:ea typeface="新細明體" panose="02020500000000000000" pitchFamily="18" charset="-120"/>
              </a:rPr>
              <a:t>If |</a:t>
            </a:r>
            <a:r>
              <a:rPr lang="en-US" altLang="zh-TW" b="0" i="1" dirty="0" err="1">
                <a:ea typeface="新細明體" panose="02020500000000000000" pitchFamily="18" charset="-120"/>
              </a:rPr>
              <a:t>p</a:t>
            </a:r>
            <a:r>
              <a:rPr lang="en-US" altLang="zh-TW" b="0" i="1" baseline="-25000" dirty="0" err="1">
                <a:ea typeface="新細明體" panose="02020500000000000000" pitchFamily="18" charset="-120"/>
              </a:rPr>
              <a:t>s</a:t>
            </a:r>
            <a:r>
              <a:rPr lang="en-US" altLang="zh-TW" b="0" dirty="0">
                <a:ea typeface="新細明體" panose="02020500000000000000" pitchFamily="18" charset="-120"/>
              </a:rPr>
              <a:t>| </a:t>
            </a:r>
            <a:r>
              <a:rPr lang="en-US" altLang="zh-TW" b="0" dirty="0">
                <a:ea typeface="新細明體" panose="02020500000000000000" pitchFamily="18" charset="-120"/>
                <a:sym typeface="Symbol" panose="05050102010706020507" pitchFamily="18" charset="2"/>
              </a:rPr>
              <a:t>&lt;</a:t>
            </a:r>
            <a:r>
              <a:rPr lang="en-US" altLang="zh-TW" b="0" dirty="0">
                <a:ea typeface="新細明體" panose="02020500000000000000" pitchFamily="18" charset="-120"/>
              </a:rPr>
              <a:t> 1, </a:t>
            </a:r>
            <a:endParaRPr lang="en-US" altLang="zh-TW" b="0" i="1" dirty="0">
              <a:ea typeface="新細明體" panose="02020500000000000000" pitchFamily="18" charset="-120"/>
            </a:endParaRPr>
          </a:p>
        </p:txBody>
      </p:sp>
      <p:graphicFrame>
        <p:nvGraphicFramePr>
          <p:cNvPr id="35" name="Object 20">
            <a:extLst>
              <a:ext uri="{FF2B5EF4-FFF2-40B4-BE49-F238E27FC236}">
                <a16:creationId xmlns:a16="http://schemas.microsoft.com/office/drawing/2014/main" id="{1B683F21-8FA0-4DCC-B23F-72716029ADB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2507086"/>
              </p:ext>
            </p:extLst>
          </p:nvPr>
        </p:nvGraphicFramePr>
        <p:xfrm>
          <a:off x="2493617" y="5492035"/>
          <a:ext cx="1347788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8" name="Equation" r:id="rId9" imgW="1346040" imgH="431640" progId="Equation.DSMT4">
                  <p:embed/>
                </p:oleObj>
              </mc:Choice>
              <mc:Fallback>
                <p:oleObj name="Equation" r:id="rId9" imgW="1346040" imgH="431640" progId="Equation.DSMT4">
                  <p:embed/>
                  <p:pic>
                    <p:nvPicPr>
                      <p:cNvPr id="28" name="Object 20">
                        <a:extLst>
                          <a:ext uri="{FF2B5EF4-FFF2-40B4-BE49-F238E27FC236}">
                            <a16:creationId xmlns:a16="http://schemas.microsoft.com/office/drawing/2014/main" id="{DA2E8F78-C16A-4752-B784-834B2E09F20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3617" y="5492035"/>
                        <a:ext cx="1347788" cy="436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Text Box 28">
            <a:extLst>
              <a:ext uri="{FF2B5EF4-FFF2-40B4-BE49-F238E27FC236}">
                <a16:creationId xmlns:a16="http://schemas.microsoft.com/office/drawing/2014/main" id="{A442ED91-DDC9-4F53-B348-95B7BC7AD4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3271" y="5971803"/>
            <a:ext cx="3155545" cy="457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 b="0" dirty="0">
                <a:ea typeface="新細明體" panose="02020500000000000000" pitchFamily="18" charset="-120"/>
              </a:rPr>
              <a:t>If |</a:t>
            </a:r>
            <a:r>
              <a:rPr lang="en-US" altLang="zh-TW" b="0" i="1" dirty="0" err="1">
                <a:ea typeface="新細明體" panose="02020500000000000000" pitchFamily="18" charset="-120"/>
              </a:rPr>
              <a:t>p</a:t>
            </a:r>
            <a:r>
              <a:rPr lang="en-US" altLang="zh-TW" b="0" i="1" baseline="-25000" dirty="0" err="1">
                <a:ea typeface="新細明體" panose="02020500000000000000" pitchFamily="18" charset="-120"/>
              </a:rPr>
              <a:t>s</a:t>
            </a:r>
            <a:r>
              <a:rPr lang="en-US" altLang="zh-TW" b="0" dirty="0">
                <a:ea typeface="新細明體" panose="02020500000000000000" pitchFamily="18" charset="-120"/>
              </a:rPr>
              <a:t>| </a:t>
            </a:r>
            <a:r>
              <a:rPr lang="en-US" altLang="zh-TW" b="0" dirty="0">
                <a:ea typeface="新細明體" panose="02020500000000000000" pitchFamily="18" charset="-120"/>
                <a:sym typeface="Symbol" panose="05050102010706020507" pitchFamily="18" charset="2"/>
              </a:rPr>
              <a:t>&gt;</a:t>
            </a:r>
            <a:r>
              <a:rPr lang="en-US" altLang="zh-TW" b="0" dirty="0">
                <a:ea typeface="新細明體" panose="02020500000000000000" pitchFamily="18" charset="-120"/>
              </a:rPr>
              <a:t> 1, </a:t>
            </a:r>
            <a:endParaRPr lang="en-US" altLang="zh-TW" b="0" i="1" dirty="0">
              <a:ea typeface="新細明體" panose="02020500000000000000" pitchFamily="18" charset="-120"/>
            </a:endParaRPr>
          </a:p>
        </p:txBody>
      </p:sp>
      <p:graphicFrame>
        <p:nvGraphicFramePr>
          <p:cNvPr id="37" name="Object 20">
            <a:extLst>
              <a:ext uri="{FF2B5EF4-FFF2-40B4-BE49-F238E27FC236}">
                <a16:creationId xmlns:a16="http://schemas.microsoft.com/office/drawing/2014/main" id="{D4C76A6D-5009-4351-AED1-52667BC48D5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9838913"/>
              </p:ext>
            </p:extLst>
          </p:nvPr>
        </p:nvGraphicFramePr>
        <p:xfrm>
          <a:off x="2493617" y="5971803"/>
          <a:ext cx="1665288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9" name="Equation" r:id="rId11" imgW="1663560" imgH="431640" progId="Equation.DSMT4">
                  <p:embed/>
                </p:oleObj>
              </mc:Choice>
              <mc:Fallback>
                <p:oleObj name="Equation" r:id="rId11" imgW="1663560" imgH="431640" progId="Equation.DSMT4">
                  <p:embed/>
                  <p:pic>
                    <p:nvPicPr>
                      <p:cNvPr id="30" name="Object 20">
                        <a:extLst>
                          <a:ext uri="{FF2B5EF4-FFF2-40B4-BE49-F238E27FC236}">
                            <a16:creationId xmlns:a16="http://schemas.microsoft.com/office/drawing/2014/main" id="{7E8F318C-71CD-4D72-8239-4447E62662A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3617" y="5971803"/>
                        <a:ext cx="1665288" cy="436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20">
            <a:extLst>
              <a:ext uri="{FF2B5EF4-FFF2-40B4-BE49-F238E27FC236}">
                <a16:creationId xmlns:a16="http://schemas.microsoft.com/office/drawing/2014/main" id="{5BB5097F-906D-4E7B-A03C-14265D16EB9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1825610"/>
              </p:ext>
            </p:extLst>
          </p:nvPr>
        </p:nvGraphicFramePr>
        <p:xfrm>
          <a:off x="5436096" y="4452292"/>
          <a:ext cx="495300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0" name="Equation" r:id="rId13" imgW="495000" imgH="304560" progId="Equation.DSMT4">
                  <p:embed/>
                </p:oleObj>
              </mc:Choice>
              <mc:Fallback>
                <p:oleObj name="Equation" r:id="rId13" imgW="495000" imgH="304560" progId="Equation.DSMT4">
                  <p:embed/>
                  <p:pic>
                    <p:nvPicPr>
                      <p:cNvPr id="32" name="Object 20">
                        <a:extLst>
                          <a:ext uri="{FF2B5EF4-FFF2-40B4-BE49-F238E27FC236}">
                            <a16:creationId xmlns:a16="http://schemas.microsoft.com/office/drawing/2014/main" id="{BFD95E2C-7925-4414-81A1-F1147D07824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4452292"/>
                        <a:ext cx="495300" cy="307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文字方塊 38">
            <a:extLst>
              <a:ext uri="{FF2B5EF4-FFF2-40B4-BE49-F238E27FC236}">
                <a16:creationId xmlns:a16="http://schemas.microsoft.com/office/drawing/2014/main" id="{FE7A5BD5-40E0-4871-BEFE-8BBAB004EF15}"/>
              </a:ext>
            </a:extLst>
          </p:cNvPr>
          <p:cNvSpPr txBox="1"/>
          <p:nvPr/>
        </p:nvSpPr>
        <p:spPr>
          <a:xfrm>
            <a:off x="6030788" y="4452292"/>
            <a:ext cx="22462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0" dirty="0"/>
              <a:t>inverse Z transform </a:t>
            </a:r>
            <a:endParaRPr lang="zh-TW" altLang="en-US" b="0" dirty="0"/>
          </a:p>
        </p:txBody>
      </p:sp>
    </p:spTree>
    <p:extLst>
      <p:ext uri="{BB962C8B-B14F-4D97-AF65-F5344CB8AC3E}">
        <p14:creationId xmlns:p14="http://schemas.microsoft.com/office/powerpoint/2010/main" val="40217142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fld id="{407D44E4-70B9-4412-B154-7D9E477332C2}" type="slidenum">
              <a:rPr lang="en-US" altLang="zh-TW" b="0">
                <a:solidFill>
                  <a:srgbClr val="3333FF"/>
                </a:solidFill>
                <a:ea typeface="新細明體" panose="02020500000000000000" pitchFamily="18" charset="-120"/>
              </a:rPr>
              <a:pPr eaLnBrk="1" hangingPunct="1"/>
              <a:t>126</a:t>
            </a:fld>
            <a:endParaRPr lang="en-US" altLang="zh-TW" b="0">
              <a:solidFill>
                <a:srgbClr val="3333FF"/>
              </a:solidFill>
              <a:ea typeface="新細明體" panose="02020500000000000000" pitchFamily="18" charset="-120"/>
            </a:endParaRPr>
          </a:p>
        </p:txBody>
      </p:sp>
      <p:sp>
        <p:nvSpPr>
          <p:cNvPr id="51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51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513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513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513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513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FFCCF02A-2859-4981-84D5-E933CBBA98F9}"/>
              </a:ext>
            </a:extLst>
          </p:cNvPr>
          <p:cNvSpPr txBox="1"/>
          <p:nvPr/>
        </p:nvSpPr>
        <p:spPr>
          <a:xfrm>
            <a:off x="683568" y="404664"/>
            <a:ext cx="2520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0" dirty="0"/>
              <a:t>Therefore, </a:t>
            </a:r>
            <a:endParaRPr lang="zh-TW" altLang="en-US" b="0" dirty="0"/>
          </a:p>
        </p:txBody>
      </p:sp>
      <p:graphicFrame>
        <p:nvGraphicFramePr>
          <p:cNvPr id="20" name="Object 20">
            <a:extLst>
              <a:ext uri="{FF2B5EF4-FFF2-40B4-BE49-F238E27FC236}">
                <a16:creationId xmlns:a16="http://schemas.microsoft.com/office/drawing/2014/main" id="{D05D97C1-C577-42D6-A8FC-9FEE18917FC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0806950"/>
              </p:ext>
            </p:extLst>
          </p:nvPr>
        </p:nvGraphicFramePr>
        <p:xfrm>
          <a:off x="1475656" y="837962"/>
          <a:ext cx="4206875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1" name="Equation" r:id="rId3" imgW="4203360" imgH="736560" progId="Equation.DSMT4">
                  <p:embed/>
                </p:oleObj>
              </mc:Choice>
              <mc:Fallback>
                <p:oleObj name="Equation" r:id="rId3" imgW="4203360" imgH="736560" progId="Equation.DSMT4">
                  <p:embed/>
                  <p:pic>
                    <p:nvPicPr>
                      <p:cNvPr id="22" name="Object 20">
                        <a:extLst>
                          <a:ext uri="{FF2B5EF4-FFF2-40B4-BE49-F238E27FC236}">
                            <a16:creationId xmlns:a16="http://schemas.microsoft.com/office/drawing/2014/main" id="{B4B4B1DC-7FC3-4347-B2DF-1F2E3E87A93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837962"/>
                        <a:ext cx="4206875" cy="742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文字方塊 30">
            <a:extLst>
              <a:ext uri="{FF2B5EF4-FFF2-40B4-BE49-F238E27FC236}">
                <a16:creationId xmlns:a16="http://schemas.microsoft.com/office/drawing/2014/main" id="{AF456131-70A5-40DF-BE10-ADFF6F20E054}"/>
              </a:ext>
            </a:extLst>
          </p:cNvPr>
          <p:cNvSpPr txBox="1"/>
          <p:nvPr/>
        </p:nvSpPr>
        <p:spPr>
          <a:xfrm>
            <a:off x="709206" y="2218818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0" dirty="0"/>
              <a:t>where</a:t>
            </a:r>
            <a:endParaRPr lang="zh-TW" altLang="en-US" b="0" dirty="0"/>
          </a:p>
        </p:txBody>
      </p:sp>
      <p:graphicFrame>
        <p:nvGraphicFramePr>
          <p:cNvPr id="32" name="Object 20">
            <a:extLst>
              <a:ext uri="{FF2B5EF4-FFF2-40B4-BE49-F238E27FC236}">
                <a16:creationId xmlns:a16="http://schemas.microsoft.com/office/drawing/2014/main" id="{52E9B82C-A8D9-44F5-AD1E-7629CC59D21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5348864"/>
              </p:ext>
            </p:extLst>
          </p:nvPr>
        </p:nvGraphicFramePr>
        <p:xfrm>
          <a:off x="1556484" y="2612266"/>
          <a:ext cx="3201988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2" name="Equation" r:id="rId5" imgW="3200400" imgH="355320" progId="Equation.DSMT4">
                  <p:embed/>
                </p:oleObj>
              </mc:Choice>
              <mc:Fallback>
                <p:oleObj name="Equation" r:id="rId5" imgW="3200400" imgH="355320" progId="Equation.DSMT4">
                  <p:embed/>
                  <p:pic>
                    <p:nvPicPr>
                      <p:cNvPr id="20" name="Object 20">
                        <a:extLst>
                          <a:ext uri="{FF2B5EF4-FFF2-40B4-BE49-F238E27FC236}">
                            <a16:creationId xmlns:a16="http://schemas.microsoft.com/office/drawing/2014/main" id="{D05D97C1-C577-42D6-A8FC-9FEE18917FC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6484" y="2612266"/>
                        <a:ext cx="3201988" cy="358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20">
            <a:extLst>
              <a:ext uri="{FF2B5EF4-FFF2-40B4-BE49-F238E27FC236}">
                <a16:creationId xmlns:a16="http://schemas.microsoft.com/office/drawing/2014/main" id="{4CEE4D22-F509-4EB8-B047-19F0F143C3F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4273031"/>
              </p:ext>
            </p:extLst>
          </p:nvPr>
        </p:nvGraphicFramePr>
        <p:xfrm>
          <a:off x="1556484" y="3172401"/>
          <a:ext cx="1792288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3" name="Equation" r:id="rId7" imgW="1790640" imgH="380880" progId="Equation.DSMT4">
                  <p:embed/>
                </p:oleObj>
              </mc:Choice>
              <mc:Fallback>
                <p:oleObj name="Equation" r:id="rId7" imgW="1790640" imgH="380880" progId="Equation.DSMT4">
                  <p:embed/>
                  <p:pic>
                    <p:nvPicPr>
                      <p:cNvPr id="32" name="Object 20">
                        <a:extLst>
                          <a:ext uri="{FF2B5EF4-FFF2-40B4-BE49-F238E27FC236}">
                            <a16:creationId xmlns:a16="http://schemas.microsoft.com/office/drawing/2014/main" id="{BFD95E2C-7925-4414-81A1-F1147D07824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6484" y="3172401"/>
                        <a:ext cx="1792288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文字方塊 33">
            <a:extLst>
              <a:ext uri="{FF2B5EF4-FFF2-40B4-BE49-F238E27FC236}">
                <a16:creationId xmlns:a16="http://schemas.microsoft.com/office/drawing/2014/main" id="{490CF74D-E7AE-4B50-A591-F5C49EC88718}"/>
              </a:ext>
            </a:extLst>
          </p:cNvPr>
          <p:cNvSpPr txBox="1"/>
          <p:nvPr/>
        </p:nvSpPr>
        <p:spPr>
          <a:xfrm>
            <a:off x="3949566" y="3149812"/>
            <a:ext cx="2520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0" dirty="0"/>
              <a:t>for </a:t>
            </a:r>
            <a:r>
              <a:rPr lang="en-US" altLang="zh-TW" b="0" i="1" dirty="0"/>
              <a:t>s</a:t>
            </a:r>
            <a:r>
              <a:rPr lang="en-US" altLang="zh-TW" b="0" dirty="0"/>
              <a:t> = 1, 2, ….., </a:t>
            </a:r>
            <a:r>
              <a:rPr lang="en-US" altLang="zh-TW" b="0" i="1" dirty="0"/>
              <a:t>S</a:t>
            </a:r>
            <a:endParaRPr lang="zh-TW" altLang="en-US" b="0" i="1" dirty="0"/>
          </a:p>
        </p:txBody>
      </p:sp>
      <p:cxnSp>
        <p:nvCxnSpPr>
          <p:cNvPr id="5" name="直線單箭頭接點 4">
            <a:extLst>
              <a:ext uri="{FF2B5EF4-FFF2-40B4-BE49-F238E27FC236}">
                <a16:creationId xmlns:a16="http://schemas.microsoft.com/office/drawing/2014/main" id="{E74CC37D-1E8C-4C85-8A59-DE200AD3998E}"/>
              </a:ext>
            </a:extLst>
          </p:cNvPr>
          <p:cNvCxnSpPr/>
          <p:nvPr/>
        </p:nvCxnSpPr>
        <p:spPr bwMode="auto">
          <a:xfrm flipV="1">
            <a:off x="3203848" y="1340768"/>
            <a:ext cx="0" cy="3600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" name="文字方塊 5">
            <a:extLst>
              <a:ext uri="{FF2B5EF4-FFF2-40B4-BE49-F238E27FC236}">
                <a16:creationId xmlns:a16="http://schemas.microsoft.com/office/drawing/2014/main" id="{3A605CCE-CF5B-4578-AC09-AAC141C124B5}"/>
              </a:ext>
            </a:extLst>
          </p:cNvPr>
          <p:cNvSpPr txBox="1"/>
          <p:nvPr/>
        </p:nvSpPr>
        <p:spPr>
          <a:xfrm>
            <a:off x="2592688" y="1694146"/>
            <a:ext cx="1512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0" dirty="0"/>
              <a:t>FIR filter</a:t>
            </a:r>
            <a:endParaRPr lang="zh-TW" altLang="en-US" b="0" dirty="0"/>
          </a:p>
        </p:txBody>
      </p:sp>
      <p:sp>
        <p:nvSpPr>
          <p:cNvPr id="35" name="文字方塊 34">
            <a:extLst>
              <a:ext uri="{FF2B5EF4-FFF2-40B4-BE49-F238E27FC236}">
                <a16:creationId xmlns:a16="http://schemas.microsoft.com/office/drawing/2014/main" id="{1D69C01D-9208-4675-997B-CD8986A5112A}"/>
              </a:ext>
            </a:extLst>
          </p:cNvPr>
          <p:cNvSpPr txBox="1"/>
          <p:nvPr/>
        </p:nvSpPr>
        <p:spPr>
          <a:xfrm>
            <a:off x="4371420" y="1676946"/>
            <a:ext cx="22881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0" dirty="0"/>
              <a:t>geometric series</a:t>
            </a:r>
            <a:endParaRPr lang="zh-TW" altLang="en-US" b="0" dirty="0"/>
          </a:p>
        </p:txBody>
      </p:sp>
      <p:cxnSp>
        <p:nvCxnSpPr>
          <p:cNvPr id="36" name="直線單箭頭接點 35">
            <a:extLst>
              <a:ext uri="{FF2B5EF4-FFF2-40B4-BE49-F238E27FC236}">
                <a16:creationId xmlns:a16="http://schemas.microsoft.com/office/drawing/2014/main" id="{E18C4D70-7B87-49E3-9EDA-BB4B2EEF0258}"/>
              </a:ext>
            </a:extLst>
          </p:cNvPr>
          <p:cNvCxnSpPr/>
          <p:nvPr/>
        </p:nvCxnSpPr>
        <p:spPr bwMode="auto">
          <a:xfrm flipV="1">
            <a:off x="4932040" y="1334106"/>
            <a:ext cx="0" cy="3600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0722805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fld id="{EB361A72-E169-4FB9-B478-CAB1BAFFCBFB}" type="slidenum">
              <a:rPr lang="en-US" altLang="zh-TW" b="0">
                <a:solidFill>
                  <a:srgbClr val="3333FF"/>
                </a:solidFill>
                <a:ea typeface="新細明體" panose="02020500000000000000" pitchFamily="18" charset="-120"/>
              </a:rPr>
              <a:pPr eaLnBrk="1" hangingPunct="1"/>
              <a:t>127</a:t>
            </a:fld>
            <a:endParaRPr lang="en-US" altLang="zh-TW" b="0">
              <a:solidFill>
                <a:srgbClr val="3333FF"/>
              </a:solidFill>
              <a:ea typeface="新細明體" panose="02020500000000000000" pitchFamily="18" charset="-120"/>
            </a:endParaRPr>
          </a:p>
        </p:txBody>
      </p:sp>
      <p:sp>
        <p:nvSpPr>
          <p:cNvPr id="7173" name="Rectangle 2"/>
          <p:cNvSpPr>
            <a:spLocks noChangeArrowheads="1"/>
          </p:cNvSpPr>
          <p:nvPr/>
        </p:nvSpPr>
        <p:spPr bwMode="auto">
          <a:xfrm>
            <a:off x="0" y="31432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7174" name="Rectangle 3"/>
          <p:cNvSpPr>
            <a:spLocks noChangeArrowheads="1"/>
          </p:cNvSpPr>
          <p:nvPr/>
        </p:nvSpPr>
        <p:spPr bwMode="auto">
          <a:xfrm>
            <a:off x="0" y="31432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717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717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7177" name="Rectangle 7"/>
          <p:cNvSpPr>
            <a:spLocks noChangeArrowheads="1"/>
          </p:cNvSpPr>
          <p:nvPr/>
        </p:nvSpPr>
        <p:spPr bwMode="auto">
          <a:xfrm>
            <a:off x="0" y="3124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7178" name="Rectangle 8"/>
          <p:cNvSpPr>
            <a:spLocks noChangeArrowheads="1"/>
          </p:cNvSpPr>
          <p:nvPr/>
        </p:nvSpPr>
        <p:spPr bwMode="auto">
          <a:xfrm>
            <a:off x="0" y="31384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717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718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718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718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7183" name="Rectangle 13"/>
          <p:cNvSpPr>
            <a:spLocks noChangeArrowheads="1"/>
          </p:cNvSpPr>
          <p:nvPr/>
        </p:nvSpPr>
        <p:spPr bwMode="auto">
          <a:xfrm>
            <a:off x="0" y="31480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718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7185" name="Oval 15"/>
          <p:cNvSpPr>
            <a:spLocks noChangeArrowheads="1"/>
          </p:cNvSpPr>
          <p:nvPr/>
        </p:nvSpPr>
        <p:spPr bwMode="auto">
          <a:xfrm>
            <a:off x="2555875" y="3933825"/>
            <a:ext cx="2087563" cy="18716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7186" name="Text Box 28"/>
          <p:cNvSpPr txBox="1">
            <a:spLocks noChangeArrowheads="1"/>
          </p:cNvSpPr>
          <p:nvPr/>
        </p:nvSpPr>
        <p:spPr bwMode="auto">
          <a:xfrm>
            <a:off x="611188" y="3573463"/>
            <a:ext cx="1800225" cy="457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 b="0" dirty="0">
                <a:ea typeface="新細明體" panose="02020500000000000000" pitchFamily="18" charset="-120"/>
              </a:rPr>
              <a:t>unit circle |</a:t>
            </a:r>
            <a:r>
              <a:rPr lang="en-US" altLang="zh-TW" b="0" i="1" dirty="0">
                <a:ea typeface="新細明體" panose="02020500000000000000" pitchFamily="18" charset="-120"/>
              </a:rPr>
              <a:t>z</a:t>
            </a:r>
            <a:r>
              <a:rPr lang="en-US" altLang="zh-TW" b="0" dirty="0">
                <a:ea typeface="新細明體" panose="02020500000000000000" pitchFamily="18" charset="-120"/>
              </a:rPr>
              <a:t>| = 1</a:t>
            </a:r>
          </a:p>
        </p:txBody>
      </p:sp>
      <p:sp>
        <p:nvSpPr>
          <p:cNvPr id="7187" name="Text Box 30"/>
          <p:cNvSpPr txBox="1">
            <a:spLocks noChangeArrowheads="1"/>
          </p:cNvSpPr>
          <p:nvPr/>
        </p:nvSpPr>
        <p:spPr bwMode="auto">
          <a:xfrm>
            <a:off x="3492500" y="3357563"/>
            <a:ext cx="647700" cy="342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 b="0">
                <a:ea typeface="新細明體" panose="02020500000000000000" pitchFamily="18" charset="-120"/>
              </a:rPr>
              <a:t>Im(</a:t>
            </a:r>
            <a:r>
              <a:rPr lang="en-US" altLang="zh-TW" b="0" i="1">
                <a:ea typeface="新細明體" panose="02020500000000000000" pitchFamily="18" charset="-120"/>
              </a:rPr>
              <a:t>z</a:t>
            </a:r>
            <a:r>
              <a:rPr lang="en-US" altLang="zh-TW" b="0">
                <a:ea typeface="新細明體" panose="02020500000000000000" pitchFamily="18" charset="-120"/>
              </a:rPr>
              <a:t>)</a:t>
            </a:r>
          </a:p>
        </p:txBody>
      </p:sp>
      <p:sp>
        <p:nvSpPr>
          <p:cNvPr id="7188" name="Text Box 31"/>
          <p:cNvSpPr txBox="1">
            <a:spLocks noChangeArrowheads="1"/>
          </p:cNvSpPr>
          <p:nvPr/>
        </p:nvSpPr>
        <p:spPr bwMode="auto">
          <a:xfrm>
            <a:off x="5364163" y="4724400"/>
            <a:ext cx="574675" cy="342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 b="0">
                <a:ea typeface="新細明體" panose="02020500000000000000" pitchFamily="18" charset="-120"/>
              </a:rPr>
              <a:t>Re(</a:t>
            </a:r>
            <a:r>
              <a:rPr lang="en-US" altLang="zh-TW" b="0" i="1">
                <a:ea typeface="新細明體" panose="02020500000000000000" pitchFamily="18" charset="-120"/>
              </a:rPr>
              <a:t>z</a:t>
            </a:r>
            <a:r>
              <a:rPr lang="en-US" altLang="zh-TW" b="0">
                <a:ea typeface="新細明體" panose="02020500000000000000" pitchFamily="18" charset="-120"/>
              </a:rPr>
              <a:t>)</a:t>
            </a:r>
          </a:p>
        </p:txBody>
      </p:sp>
      <p:sp>
        <p:nvSpPr>
          <p:cNvPr id="7189" name="Text Box 32"/>
          <p:cNvSpPr txBox="1">
            <a:spLocks noChangeArrowheads="1"/>
          </p:cNvSpPr>
          <p:nvPr/>
        </p:nvSpPr>
        <p:spPr bwMode="auto">
          <a:xfrm>
            <a:off x="5267325" y="3444875"/>
            <a:ext cx="2303463" cy="342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 b="0">
                <a:ea typeface="新細明體" panose="02020500000000000000" pitchFamily="18" charset="-120"/>
              </a:rPr>
              <a:t>poles           zeros  </a:t>
            </a:r>
          </a:p>
        </p:txBody>
      </p:sp>
      <p:sp>
        <p:nvSpPr>
          <p:cNvPr id="7190" name="Oval 33"/>
          <p:cNvSpPr>
            <a:spLocks noChangeArrowheads="1"/>
          </p:cNvSpPr>
          <p:nvPr/>
        </p:nvSpPr>
        <p:spPr bwMode="auto">
          <a:xfrm>
            <a:off x="5076825" y="3573463"/>
            <a:ext cx="114300" cy="1143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7191" name="Oval 34"/>
          <p:cNvSpPr>
            <a:spLocks noChangeArrowheads="1"/>
          </p:cNvSpPr>
          <p:nvPr/>
        </p:nvSpPr>
        <p:spPr bwMode="auto">
          <a:xfrm>
            <a:off x="6300788" y="3573463"/>
            <a:ext cx="114300" cy="1143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7192" name="Rectangle 42"/>
          <p:cNvSpPr>
            <a:spLocks noChangeArrowheads="1"/>
          </p:cNvSpPr>
          <p:nvPr/>
        </p:nvSpPr>
        <p:spPr bwMode="auto">
          <a:xfrm>
            <a:off x="539750" y="404813"/>
            <a:ext cx="74882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 b="0"/>
              <a:t>Thus, </a:t>
            </a:r>
            <a:r>
              <a:rPr lang="en-US" altLang="zh-TW"/>
              <a:t>the minimum phase filter is </a:t>
            </a:r>
            <a:r>
              <a:rPr lang="en-US" altLang="zh-TW">
                <a:solidFill>
                  <a:srgbClr val="3333FF"/>
                </a:solidFill>
              </a:rPr>
              <a:t>stable and causal</a:t>
            </a:r>
            <a:r>
              <a:rPr lang="en-US" altLang="zh-TW" b="0"/>
              <a:t>.</a:t>
            </a:r>
          </a:p>
          <a:p>
            <a:pPr eaLnBrk="1" hangingPunct="1"/>
            <a:r>
              <a:rPr lang="en-US" altLang="zh-TW" b="0"/>
              <a:t> </a:t>
            </a:r>
          </a:p>
          <a:p>
            <a:pPr eaLnBrk="1" hangingPunct="1"/>
            <a:r>
              <a:rPr lang="en-US" altLang="zh-TW" b="0"/>
              <a:t>The </a:t>
            </a:r>
            <a:r>
              <a:rPr lang="en-US" altLang="zh-TW">
                <a:solidFill>
                  <a:srgbClr val="3333FF"/>
                </a:solidFill>
              </a:rPr>
              <a:t>inverse</a:t>
            </a:r>
            <a:r>
              <a:rPr lang="en-US" altLang="zh-TW" b="0"/>
              <a:t> of the </a:t>
            </a:r>
            <a:r>
              <a:rPr lang="en-US" altLang="zh-TW"/>
              <a:t>minimum phase filter is </a:t>
            </a:r>
            <a:r>
              <a:rPr lang="en-US" altLang="zh-TW">
                <a:solidFill>
                  <a:srgbClr val="3333FF"/>
                </a:solidFill>
              </a:rPr>
              <a:t>stable and causal</a:t>
            </a:r>
            <a:r>
              <a:rPr lang="en-US" altLang="zh-TW" b="0"/>
              <a:t>. </a:t>
            </a:r>
          </a:p>
        </p:txBody>
      </p:sp>
      <p:sp>
        <p:nvSpPr>
          <p:cNvPr id="7193" name="Line 43"/>
          <p:cNvSpPr>
            <a:spLocks noChangeShapeType="1"/>
          </p:cNvSpPr>
          <p:nvPr/>
        </p:nvSpPr>
        <p:spPr bwMode="auto">
          <a:xfrm>
            <a:off x="3635375" y="3716338"/>
            <a:ext cx="0" cy="23764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7194" name="Line 44"/>
          <p:cNvSpPr>
            <a:spLocks noChangeShapeType="1"/>
          </p:cNvSpPr>
          <p:nvPr/>
        </p:nvSpPr>
        <p:spPr bwMode="auto">
          <a:xfrm>
            <a:off x="1403350" y="4868863"/>
            <a:ext cx="3886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7195" name="Oval 45"/>
          <p:cNvSpPr>
            <a:spLocks noChangeArrowheads="1"/>
          </p:cNvSpPr>
          <p:nvPr/>
        </p:nvSpPr>
        <p:spPr bwMode="auto">
          <a:xfrm>
            <a:off x="3924300" y="4221163"/>
            <a:ext cx="114300" cy="1143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7196" name="Oval 46"/>
          <p:cNvSpPr>
            <a:spLocks noChangeArrowheads="1"/>
          </p:cNvSpPr>
          <p:nvPr/>
        </p:nvSpPr>
        <p:spPr bwMode="auto">
          <a:xfrm>
            <a:off x="4140200" y="4652963"/>
            <a:ext cx="114300" cy="1143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7197" name="Oval 47"/>
          <p:cNvSpPr>
            <a:spLocks noChangeArrowheads="1"/>
          </p:cNvSpPr>
          <p:nvPr/>
        </p:nvSpPr>
        <p:spPr bwMode="auto">
          <a:xfrm>
            <a:off x="4140200" y="4941888"/>
            <a:ext cx="114300" cy="1143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7198" name="Oval 48"/>
          <p:cNvSpPr>
            <a:spLocks noChangeArrowheads="1"/>
          </p:cNvSpPr>
          <p:nvPr/>
        </p:nvSpPr>
        <p:spPr bwMode="auto">
          <a:xfrm>
            <a:off x="3059113" y="4221163"/>
            <a:ext cx="114300" cy="1143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7199" name="Oval 49"/>
          <p:cNvSpPr>
            <a:spLocks noChangeArrowheads="1"/>
          </p:cNvSpPr>
          <p:nvPr/>
        </p:nvSpPr>
        <p:spPr bwMode="auto">
          <a:xfrm>
            <a:off x="4572000" y="4797425"/>
            <a:ext cx="114300" cy="1143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7200" name="Oval 50"/>
          <p:cNvSpPr>
            <a:spLocks noChangeArrowheads="1"/>
          </p:cNvSpPr>
          <p:nvPr/>
        </p:nvSpPr>
        <p:spPr bwMode="auto">
          <a:xfrm>
            <a:off x="3059113" y="5229225"/>
            <a:ext cx="114300" cy="144463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7201" name="Oval 51"/>
          <p:cNvSpPr>
            <a:spLocks noChangeArrowheads="1"/>
          </p:cNvSpPr>
          <p:nvPr/>
        </p:nvSpPr>
        <p:spPr bwMode="auto">
          <a:xfrm>
            <a:off x="3348038" y="4581525"/>
            <a:ext cx="114300" cy="1143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7202" name="Oval 52"/>
          <p:cNvSpPr>
            <a:spLocks noChangeArrowheads="1"/>
          </p:cNvSpPr>
          <p:nvPr/>
        </p:nvSpPr>
        <p:spPr bwMode="auto">
          <a:xfrm>
            <a:off x="3924300" y="5229225"/>
            <a:ext cx="114300" cy="1143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7203" name="Oval 53"/>
          <p:cNvSpPr>
            <a:spLocks noChangeArrowheads="1"/>
          </p:cNvSpPr>
          <p:nvPr/>
        </p:nvSpPr>
        <p:spPr bwMode="auto">
          <a:xfrm>
            <a:off x="2916238" y="4508500"/>
            <a:ext cx="114300" cy="1143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7204" name="Oval 54"/>
          <p:cNvSpPr>
            <a:spLocks noChangeArrowheads="1"/>
          </p:cNvSpPr>
          <p:nvPr/>
        </p:nvSpPr>
        <p:spPr bwMode="auto">
          <a:xfrm>
            <a:off x="4211638" y="4437063"/>
            <a:ext cx="114300" cy="1143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7205" name="Oval 55"/>
          <p:cNvSpPr>
            <a:spLocks noChangeArrowheads="1"/>
          </p:cNvSpPr>
          <p:nvPr/>
        </p:nvSpPr>
        <p:spPr bwMode="auto">
          <a:xfrm>
            <a:off x="3348038" y="4941888"/>
            <a:ext cx="114300" cy="1143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graphicFrame>
        <p:nvGraphicFramePr>
          <p:cNvPr id="7170" name="Object 56"/>
          <p:cNvGraphicFramePr>
            <a:graphicFrameLocks noChangeAspect="1"/>
          </p:cNvGraphicFramePr>
          <p:nvPr/>
        </p:nvGraphicFramePr>
        <p:xfrm>
          <a:off x="971550" y="2349500"/>
          <a:ext cx="6510338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35" name="Equation" r:id="rId3" imgW="6769080" imgH="888840" progId="Equation.DSMT4">
                  <p:embed/>
                </p:oleObj>
              </mc:Choice>
              <mc:Fallback>
                <p:oleObj name="Equation" r:id="rId3" imgW="6769080" imgH="888840" progId="Equation.DSMT4">
                  <p:embed/>
                  <p:pic>
                    <p:nvPicPr>
                      <p:cNvPr id="0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2349500"/>
                        <a:ext cx="6510338" cy="860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06" name="Line 57"/>
          <p:cNvSpPr>
            <a:spLocks noChangeShapeType="1"/>
          </p:cNvSpPr>
          <p:nvPr/>
        </p:nvSpPr>
        <p:spPr bwMode="auto">
          <a:xfrm>
            <a:off x="2124075" y="3933825"/>
            <a:ext cx="576263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graphicFrame>
        <p:nvGraphicFramePr>
          <p:cNvPr id="7171" name="Object 58"/>
          <p:cNvGraphicFramePr>
            <a:graphicFrameLocks noChangeAspect="1"/>
          </p:cNvGraphicFramePr>
          <p:nvPr/>
        </p:nvGraphicFramePr>
        <p:xfrm>
          <a:off x="900113" y="1484313"/>
          <a:ext cx="4700587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36" name="Equation" r:id="rId5" imgW="4876560" imgH="723600" progId="Equation.DSMT4">
                  <p:embed/>
                </p:oleObj>
              </mc:Choice>
              <mc:Fallback>
                <p:oleObj name="Equation" r:id="rId5" imgW="4876560" imgH="723600" progId="Equation.DSMT4">
                  <p:embed/>
                  <p:pic>
                    <p:nvPicPr>
                      <p:cNvPr id="0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1484313"/>
                        <a:ext cx="4700587" cy="701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fld id="{6ABE8A2E-1ADB-4B94-BF4E-FB0E5E15B77E}" type="slidenum">
              <a:rPr lang="en-US" altLang="zh-TW" b="0">
                <a:solidFill>
                  <a:srgbClr val="3333FF"/>
                </a:solidFill>
                <a:ea typeface="新細明體" panose="02020500000000000000" pitchFamily="18" charset="-120"/>
              </a:rPr>
              <a:pPr eaLnBrk="1" hangingPunct="1"/>
              <a:t>128</a:t>
            </a:fld>
            <a:endParaRPr lang="en-US" altLang="zh-TW" b="0">
              <a:solidFill>
                <a:srgbClr val="3333FF"/>
              </a:solidFill>
              <a:ea typeface="新細明體" panose="02020500000000000000" pitchFamily="18" charset="-120"/>
            </a:endParaRPr>
          </a:p>
        </p:txBody>
      </p:sp>
      <p:sp>
        <p:nvSpPr>
          <p:cNvPr id="8199" name="Rectangle 2"/>
          <p:cNvSpPr>
            <a:spLocks noChangeArrowheads="1"/>
          </p:cNvSpPr>
          <p:nvPr/>
        </p:nvSpPr>
        <p:spPr bwMode="auto">
          <a:xfrm>
            <a:off x="611188" y="2205038"/>
            <a:ext cx="7921625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b="0">
                <a:ea typeface="新細明體" panose="02020500000000000000" pitchFamily="18" charset="-120"/>
              </a:rPr>
              <a:t>Suppose that </a:t>
            </a:r>
            <a:r>
              <a:rPr lang="en-US" altLang="zh-TW" b="0" i="1">
                <a:ea typeface="新細明體" panose="02020500000000000000" pitchFamily="18" charset="-120"/>
              </a:rPr>
              <a:t>z</a:t>
            </a:r>
            <a:r>
              <a:rPr lang="en-US" altLang="zh-TW" b="0" baseline="-25000">
                <a:ea typeface="新細明體" panose="02020500000000000000" pitchFamily="18" charset="-120"/>
              </a:rPr>
              <a:t>2</a:t>
            </a:r>
            <a:r>
              <a:rPr lang="en-US" altLang="zh-TW" b="0">
                <a:ea typeface="新細明體" panose="02020500000000000000" pitchFamily="18" charset="-120"/>
              </a:rPr>
              <a:t> is not within the unit circle, |</a:t>
            </a:r>
            <a:r>
              <a:rPr lang="en-US" altLang="zh-TW" b="0" i="1">
                <a:ea typeface="新細明體" panose="02020500000000000000" pitchFamily="18" charset="-120"/>
              </a:rPr>
              <a:t>z</a:t>
            </a:r>
            <a:r>
              <a:rPr lang="en-US" altLang="zh-TW" b="0" baseline="-25000">
                <a:ea typeface="新細明體" panose="02020500000000000000" pitchFamily="18" charset="-120"/>
              </a:rPr>
              <a:t>2</a:t>
            </a:r>
            <a:r>
              <a:rPr lang="en-US" altLang="zh-TW" b="0">
                <a:ea typeface="新細明體" panose="02020500000000000000" pitchFamily="18" charset="-120"/>
              </a:rPr>
              <a:t>|&gt; 1 </a:t>
            </a:r>
          </a:p>
          <a:p>
            <a:pPr eaLnBrk="1" hangingPunct="1">
              <a:spcBef>
                <a:spcPct val="50000"/>
              </a:spcBef>
            </a:pPr>
            <a:endParaRPr lang="en-US" altLang="zh-TW" b="0">
              <a:ea typeface="新細明體" panose="02020500000000000000" pitchFamily="18" charset="-120"/>
            </a:endParaRPr>
          </a:p>
          <a:p>
            <a:pPr eaLnBrk="1" hangingPunct="1">
              <a:spcBef>
                <a:spcPct val="50000"/>
              </a:spcBef>
            </a:pPr>
            <a:endParaRPr lang="en-US" altLang="zh-TW" b="0">
              <a:ea typeface="新細明體" panose="02020500000000000000" pitchFamily="18" charset="-12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zh-TW" b="0">
                <a:ea typeface="新細明體" panose="02020500000000000000" pitchFamily="18" charset="-120"/>
              </a:rPr>
              <a:t>                                                                        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 b="0">
                <a:ea typeface="新細明體" panose="02020500000000000000" pitchFamily="18" charset="-120"/>
              </a:rPr>
              <a:t>                                                                     </a:t>
            </a:r>
          </a:p>
        </p:txBody>
      </p:sp>
      <p:sp>
        <p:nvSpPr>
          <p:cNvPr id="82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820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8202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820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graphicFrame>
        <p:nvGraphicFramePr>
          <p:cNvPr id="8194" name="Object 14"/>
          <p:cNvGraphicFramePr>
            <a:graphicFrameLocks noChangeAspect="1"/>
          </p:cNvGraphicFramePr>
          <p:nvPr/>
        </p:nvGraphicFramePr>
        <p:xfrm>
          <a:off x="1258888" y="1412875"/>
          <a:ext cx="4700587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68" name="Equation" r:id="rId3" imgW="4876560" imgH="723600" progId="Equation.DSMT4">
                  <p:embed/>
                </p:oleObj>
              </mc:Choice>
              <mc:Fallback>
                <p:oleObj name="Equation" r:id="rId3" imgW="4876560" imgH="7236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1412875"/>
                        <a:ext cx="4700587" cy="701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graphicFrame>
        <p:nvGraphicFramePr>
          <p:cNvPr id="8195" name="Object 17"/>
          <p:cNvGraphicFramePr>
            <a:graphicFrameLocks noChangeAspect="1"/>
          </p:cNvGraphicFramePr>
          <p:nvPr/>
        </p:nvGraphicFramePr>
        <p:xfrm>
          <a:off x="1116013" y="2636838"/>
          <a:ext cx="6024562" cy="738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69" name="Equation" r:id="rId5" imgW="6260760" imgH="761760" progId="Equation.DSMT4">
                  <p:embed/>
                </p:oleObj>
              </mc:Choice>
              <mc:Fallback>
                <p:oleObj name="Equation" r:id="rId5" imgW="6260760" imgH="76176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2636838"/>
                        <a:ext cx="6024562" cy="738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6" name="Object 19"/>
          <p:cNvGraphicFramePr>
            <a:graphicFrameLocks noChangeAspect="1"/>
          </p:cNvGraphicFramePr>
          <p:nvPr/>
        </p:nvGraphicFramePr>
        <p:xfrm>
          <a:off x="1763713" y="3429000"/>
          <a:ext cx="4383087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70" name="Equation" r:id="rId7" imgW="4559040" imgH="863280" progId="Equation.DSMT4">
                  <p:embed/>
                </p:oleObj>
              </mc:Choice>
              <mc:Fallback>
                <p:oleObj name="Equation" r:id="rId7" imgW="4559040" imgH="86328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3429000"/>
                        <a:ext cx="4383087" cy="835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5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8206" name="Rectangle 26"/>
          <p:cNvSpPr>
            <a:spLocks noChangeArrowheads="1"/>
          </p:cNvSpPr>
          <p:nvPr/>
        </p:nvSpPr>
        <p:spPr bwMode="auto">
          <a:xfrm>
            <a:off x="5076825" y="4292600"/>
            <a:ext cx="36433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b="0"/>
              <a:t>The upper bar means conjugation.</a:t>
            </a:r>
          </a:p>
        </p:txBody>
      </p:sp>
      <p:pic>
        <p:nvPicPr>
          <p:cNvPr id="8207" name="Picture 2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4365625"/>
            <a:ext cx="2349500" cy="223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197" name="Object 28"/>
          <p:cNvGraphicFramePr>
            <a:graphicFrameLocks noChangeAspect="1"/>
          </p:cNvGraphicFramePr>
          <p:nvPr/>
        </p:nvGraphicFramePr>
        <p:xfrm>
          <a:off x="971550" y="4724400"/>
          <a:ext cx="1258888" cy="170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71" name="Equation" r:id="rId10" imgW="901440" imgH="1218960" progId="Equation.DSMT4">
                  <p:embed/>
                </p:oleObj>
              </mc:Choice>
              <mc:Fallback>
                <p:oleObj name="Equation" r:id="rId10" imgW="901440" imgH="1218960" progId="Equation.DSMT4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4724400"/>
                        <a:ext cx="1258888" cy="170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8" name="Rectangle 17"/>
          <p:cNvSpPr>
            <a:spLocks noChangeArrowheads="1"/>
          </p:cNvSpPr>
          <p:nvPr/>
        </p:nvSpPr>
        <p:spPr bwMode="auto">
          <a:xfrm>
            <a:off x="395288" y="620713"/>
            <a:ext cx="8191500" cy="466725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 sz="2400">
                <a:solidFill>
                  <a:srgbClr val="3333FF"/>
                </a:solidFill>
                <a:sym typeface="Wingdings 2" panose="05020102010507070707" pitchFamily="18" charset="2"/>
              </a:rPr>
              <a:t> 3-B  </a:t>
            </a:r>
            <a:r>
              <a:rPr lang="en-US" altLang="zh-TW" sz="2400">
                <a:solidFill>
                  <a:srgbClr val="3333FF"/>
                </a:solidFill>
              </a:rPr>
              <a:t>Converting an IIR Filter into a Minimum Phase Filter</a:t>
            </a:r>
            <a:endParaRPr lang="zh-TW" altLang="en-US" sz="2400">
              <a:solidFill>
                <a:srgbClr val="3333FF"/>
              </a:solidFill>
            </a:endParaRPr>
          </a:p>
        </p:txBody>
      </p:sp>
      <p:sp>
        <p:nvSpPr>
          <p:cNvPr id="8209" name="矩形 16"/>
          <p:cNvSpPr>
            <a:spLocks noChangeArrowheads="1"/>
          </p:cNvSpPr>
          <p:nvPr/>
        </p:nvSpPr>
        <p:spPr bwMode="auto">
          <a:xfrm>
            <a:off x="6000750" y="2500313"/>
            <a:ext cx="1214438" cy="928687"/>
          </a:xfrm>
          <a:prstGeom prst="rect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cxnSp>
        <p:nvCxnSpPr>
          <p:cNvPr id="8210" name="直線單箭頭接點 20"/>
          <p:cNvCxnSpPr>
            <a:cxnSpLocks noChangeShapeType="1"/>
            <a:stCxn id="8209" idx="0"/>
          </p:cNvCxnSpPr>
          <p:nvPr/>
        </p:nvCxnSpPr>
        <p:spPr bwMode="auto">
          <a:xfrm rot="5400000" flipH="1" flipV="1">
            <a:off x="6519069" y="2161382"/>
            <a:ext cx="428625" cy="249237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11" name="文字方塊 21"/>
          <p:cNvSpPr txBox="1">
            <a:spLocks noChangeArrowheads="1"/>
          </p:cNvSpPr>
          <p:nvPr/>
        </p:nvSpPr>
        <p:spPr bwMode="auto">
          <a:xfrm>
            <a:off x="6786563" y="1357313"/>
            <a:ext cx="15716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zh-TW" altLang="en-US" b="0" dirty="0">
                <a:solidFill>
                  <a:srgbClr val="FF0000"/>
                </a:solidFill>
              </a:rPr>
              <a:t>不影響</a:t>
            </a:r>
            <a:r>
              <a:rPr lang="en-US" altLang="zh-TW" b="0" dirty="0">
                <a:solidFill>
                  <a:srgbClr val="FF0000"/>
                </a:solidFill>
              </a:rPr>
              <a:t>amplitude</a:t>
            </a:r>
            <a:endParaRPr lang="zh-TW" altLang="en-US" b="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fld id="{3BB16FF2-CB97-4361-8B70-C50A565EB4BA}" type="slidenum">
              <a:rPr lang="en-US" altLang="zh-TW" b="0">
                <a:solidFill>
                  <a:srgbClr val="3333FF"/>
                </a:solidFill>
                <a:ea typeface="新細明體" panose="02020500000000000000" pitchFamily="18" charset="-120"/>
              </a:rPr>
              <a:pPr eaLnBrk="1" hangingPunct="1"/>
              <a:t>129</a:t>
            </a:fld>
            <a:endParaRPr lang="en-US" altLang="zh-TW" b="0">
              <a:solidFill>
                <a:srgbClr val="3333FF"/>
              </a:solidFill>
              <a:ea typeface="新細明體" panose="02020500000000000000" pitchFamily="18" charset="-120"/>
            </a:endParaRPr>
          </a:p>
        </p:txBody>
      </p:sp>
      <p:sp>
        <p:nvSpPr>
          <p:cNvPr id="9225" name="Rectangle 4"/>
          <p:cNvSpPr>
            <a:spLocks noChangeArrowheads="1"/>
          </p:cNvSpPr>
          <p:nvPr/>
        </p:nvSpPr>
        <p:spPr bwMode="auto">
          <a:xfrm>
            <a:off x="539750" y="404813"/>
            <a:ext cx="8191500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 b="0" dirty="0"/>
              <a:t>In fact,   if                     (see page 28), then </a:t>
            </a:r>
            <a:r>
              <a:rPr lang="en-US" altLang="zh-TW" b="0" i="1" dirty="0"/>
              <a:t>H</a:t>
            </a:r>
            <a:r>
              <a:rPr lang="en-US" altLang="zh-TW" b="0" dirty="0"/>
              <a:t>(</a:t>
            </a:r>
            <a:r>
              <a:rPr lang="en-US" altLang="zh-TW" b="0" i="1" dirty="0"/>
              <a:t>z</a:t>
            </a:r>
            <a:r>
              <a:rPr lang="en-US" altLang="zh-TW" b="0" dirty="0"/>
              <a:t>) and </a:t>
            </a:r>
            <a:r>
              <a:rPr lang="en-US" altLang="zh-TW" b="0" i="1" dirty="0"/>
              <a:t>H</a:t>
            </a:r>
            <a:r>
              <a:rPr lang="en-US" altLang="zh-TW" b="0" baseline="-25000" dirty="0"/>
              <a:t>1</a:t>
            </a:r>
            <a:r>
              <a:rPr lang="en-US" altLang="zh-TW" b="0" dirty="0"/>
              <a:t>(</a:t>
            </a:r>
            <a:r>
              <a:rPr lang="en-US" altLang="zh-TW" b="0" i="1" dirty="0"/>
              <a:t>z</a:t>
            </a:r>
            <a:r>
              <a:rPr lang="en-US" altLang="zh-TW" b="0" dirty="0"/>
              <a:t>) only differ in phase, </a:t>
            </a:r>
          </a:p>
          <a:p>
            <a:pPr eaLnBrk="1" hangingPunct="1">
              <a:spcBef>
                <a:spcPct val="50000"/>
              </a:spcBef>
            </a:pPr>
            <a:endParaRPr lang="en-US" altLang="zh-TW" b="0" dirty="0"/>
          </a:p>
          <a:p>
            <a:pPr eaLnBrk="1" hangingPunct="1">
              <a:spcBef>
                <a:spcPct val="50000"/>
              </a:spcBef>
            </a:pPr>
            <a:r>
              <a:rPr lang="en-US" altLang="zh-TW" b="0" dirty="0"/>
              <a:t>(proof):                                                                      </a:t>
            </a:r>
          </a:p>
          <a:p>
            <a:pPr eaLnBrk="1" hangingPunct="1"/>
            <a:r>
              <a:rPr lang="en-US" altLang="zh-TW" b="0" dirty="0"/>
              <a:t> </a:t>
            </a:r>
          </a:p>
        </p:txBody>
      </p:sp>
      <p:graphicFrame>
        <p:nvGraphicFramePr>
          <p:cNvPr id="921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0488299"/>
              </p:ext>
            </p:extLst>
          </p:nvPr>
        </p:nvGraphicFramePr>
        <p:xfrm>
          <a:off x="866775" y="1887538"/>
          <a:ext cx="4911725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18" name="Equation" r:id="rId3" imgW="5384520" imgH="812520" progId="Equation.DSMT4">
                  <p:embed/>
                </p:oleObj>
              </mc:Choice>
              <mc:Fallback>
                <p:oleObj name="Equation" r:id="rId3" imgW="5384520" imgH="81252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6775" y="1887538"/>
                        <a:ext cx="4911725" cy="746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0998805"/>
              </p:ext>
            </p:extLst>
          </p:nvPr>
        </p:nvGraphicFramePr>
        <p:xfrm>
          <a:off x="1938338" y="412750"/>
          <a:ext cx="9525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19" name="Equation" r:id="rId5" imgW="952200" imgH="304560" progId="Equation.DSMT4">
                  <p:embed/>
                </p:oleObj>
              </mc:Choice>
              <mc:Fallback>
                <p:oleObj name="Equation" r:id="rId5" imgW="952200" imgH="30456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8338" y="412750"/>
                        <a:ext cx="952500" cy="3048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0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3443906"/>
              </p:ext>
            </p:extLst>
          </p:nvPr>
        </p:nvGraphicFramePr>
        <p:xfrm>
          <a:off x="664352" y="916549"/>
          <a:ext cx="1697037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0" name="Equation" r:id="rId7" imgW="1841400" imgH="406080" progId="Equation.DSMT4">
                  <p:embed/>
                </p:oleObj>
              </mc:Choice>
              <mc:Fallback>
                <p:oleObj name="Equation" r:id="rId7" imgW="1841400" imgH="4060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352" y="916549"/>
                        <a:ext cx="1697037" cy="374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2991257"/>
              </p:ext>
            </p:extLst>
          </p:nvPr>
        </p:nvGraphicFramePr>
        <p:xfrm>
          <a:off x="4216400" y="3074988"/>
          <a:ext cx="10287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1" name="Equation" r:id="rId9" imgW="1028520" imgH="342720" progId="Equation.DSMT4">
                  <p:embed/>
                </p:oleObj>
              </mc:Choice>
              <mc:Fallback>
                <p:oleObj name="Equation" r:id="rId9" imgW="1028520" imgH="34272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6400" y="3074988"/>
                        <a:ext cx="10287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3419475" y="3068638"/>
            <a:ext cx="8651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b="0"/>
              <a:t>when</a:t>
            </a:r>
          </a:p>
        </p:txBody>
      </p:sp>
      <p:graphicFrame>
        <p:nvGraphicFramePr>
          <p:cNvPr id="9222" name="Object 11"/>
          <p:cNvGraphicFramePr>
            <a:graphicFrameLocks noChangeAspect="1"/>
          </p:cNvGraphicFramePr>
          <p:nvPr/>
        </p:nvGraphicFramePr>
        <p:xfrm>
          <a:off x="5508625" y="3068638"/>
          <a:ext cx="7366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2" name="Equation" r:id="rId11" imgW="736560" imgH="291960" progId="Equation.DSMT4">
                  <p:embed/>
                </p:oleObj>
              </mc:Choice>
              <mc:Fallback>
                <p:oleObj name="Equation" r:id="rId11" imgW="736560" imgH="29196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625" y="3068638"/>
                        <a:ext cx="7366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7" name="Line 12"/>
          <p:cNvSpPr>
            <a:spLocks noChangeShapeType="1"/>
          </p:cNvSpPr>
          <p:nvPr/>
        </p:nvSpPr>
        <p:spPr bwMode="auto">
          <a:xfrm flipH="1" flipV="1">
            <a:off x="5544344" y="2474118"/>
            <a:ext cx="431800" cy="26590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9228" name="Line 14"/>
          <p:cNvSpPr>
            <a:spLocks noChangeShapeType="1"/>
          </p:cNvSpPr>
          <p:nvPr/>
        </p:nvSpPr>
        <p:spPr bwMode="auto">
          <a:xfrm flipV="1">
            <a:off x="5778501" y="2740026"/>
            <a:ext cx="197644" cy="3286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9230" name="Rectangle 16"/>
          <p:cNvSpPr>
            <a:spLocks noChangeArrowheads="1"/>
          </p:cNvSpPr>
          <p:nvPr/>
        </p:nvSpPr>
        <p:spPr bwMode="auto">
          <a:xfrm>
            <a:off x="395288" y="4005263"/>
            <a:ext cx="81915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 b="0">
                <a:sym typeface="Symbol" panose="05050102010706020507" pitchFamily="18" charset="2"/>
              </a:rPr>
              <a:t> </a:t>
            </a:r>
            <a:r>
              <a:rPr lang="en-US" altLang="zh-TW" b="0"/>
              <a:t>We call the filter whose amplitude response is always 1 as the </a:t>
            </a:r>
            <a:r>
              <a:rPr lang="en-US" altLang="zh-TW"/>
              <a:t>all-pass filter</a:t>
            </a:r>
            <a:r>
              <a:rPr lang="en-US" altLang="zh-TW" b="0"/>
              <a:t>.</a:t>
            </a:r>
          </a:p>
        </p:txBody>
      </p:sp>
      <p:graphicFrame>
        <p:nvGraphicFramePr>
          <p:cNvPr id="9223" name="Object 17"/>
          <p:cNvGraphicFramePr>
            <a:graphicFrameLocks noChangeAspect="1"/>
          </p:cNvGraphicFramePr>
          <p:nvPr/>
        </p:nvGraphicFramePr>
        <p:xfrm>
          <a:off x="1331913" y="4587875"/>
          <a:ext cx="1062037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3" name="Equation" r:id="rId13" imgW="1155600" imgH="749160" progId="Equation.DSMT4">
                  <p:embed/>
                </p:oleObj>
              </mc:Choice>
              <mc:Fallback>
                <p:oleObj name="Equation" r:id="rId13" imgW="1155600" imgH="74916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4587875"/>
                        <a:ext cx="1062037" cy="690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31" name="Rectangle 18"/>
          <p:cNvSpPr>
            <a:spLocks noChangeArrowheads="1"/>
          </p:cNvSpPr>
          <p:nvPr/>
        </p:nvSpPr>
        <p:spPr bwMode="auto">
          <a:xfrm>
            <a:off x="2484438" y="4730750"/>
            <a:ext cx="22875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  <a:buFont typeface="Symbol" panose="05050102010706020507" pitchFamily="18" charset="2"/>
              <a:buNone/>
            </a:pPr>
            <a:r>
              <a:rPr lang="en-US" altLang="zh-TW" b="0"/>
              <a:t> </a:t>
            </a:r>
            <a:r>
              <a:rPr lang="en-US" altLang="zh-TW"/>
              <a:t>is an all-pass filter</a:t>
            </a:r>
            <a:r>
              <a:rPr lang="en-US" altLang="zh-TW" b="0"/>
              <a:t> </a:t>
            </a:r>
          </a:p>
        </p:txBody>
      </p:sp>
      <p:sp>
        <p:nvSpPr>
          <p:cNvPr id="9232" name="Text Box 19"/>
          <p:cNvSpPr txBox="1">
            <a:spLocks noChangeArrowheads="1"/>
          </p:cNvSpPr>
          <p:nvPr/>
        </p:nvSpPr>
        <p:spPr bwMode="auto">
          <a:xfrm>
            <a:off x="4010819" y="3390107"/>
            <a:ext cx="14398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b="0" dirty="0"/>
              <a:t>(</a:t>
            </a:r>
            <a:r>
              <a:rPr lang="zh-TW" altLang="en-US" b="0" dirty="0"/>
              <a:t>單位圓上</a:t>
            </a:r>
            <a:r>
              <a:rPr lang="en-US" altLang="zh-TW" b="0" dirty="0"/>
              <a:t>)</a:t>
            </a:r>
          </a:p>
        </p:txBody>
      </p:sp>
      <p:sp>
        <p:nvSpPr>
          <p:cNvPr id="9233" name="Rectangle 16"/>
          <p:cNvSpPr>
            <a:spLocks noChangeArrowheads="1"/>
          </p:cNvSpPr>
          <p:nvPr/>
        </p:nvSpPr>
        <p:spPr bwMode="auto">
          <a:xfrm>
            <a:off x="395288" y="5373688"/>
            <a:ext cx="83534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 b="0">
                <a:sym typeface="Symbol" panose="05050102010706020507" pitchFamily="18" charset="2"/>
              </a:rPr>
              <a:t> </a:t>
            </a:r>
            <a:r>
              <a:rPr lang="en-US" altLang="zh-TW" b="0"/>
              <a:t> One can also use the similar way to move poles from the outside  of the unit </a:t>
            </a:r>
            <a:br>
              <a:rPr lang="en-US" altLang="zh-TW" b="0"/>
            </a:br>
            <a:r>
              <a:rPr lang="en-US" altLang="zh-TW" b="0"/>
              <a:t>    circle into the inside of the unit circle.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fld id="{B755A60E-D1C8-47F2-8D9A-0CACC41DF5A5}" type="slidenum">
              <a:rPr lang="en-US" altLang="zh-TW" b="0">
                <a:solidFill>
                  <a:srgbClr val="3333FF"/>
                </a:solidFill>
                <a:ea typeface="新細明體" panose="02020500000000000000" pitchFamily="18" charset="-120"/>
              </a:rPr>
              <a:pPr eaLnBrk="1" hangingPunct="1"/>
              <a:t>130</a:t>
            </a:fld>
            <a:endParaRPr lang="en-US" altLang="zh-TW" b="0">
              <a:solidFill>
                <a:srgbClr val="3333FF"/>
              </a:solidFill>
              <a:ea typeface="新細明體" panose="02020500000000000000" pitchFamily="18" charset="-120"/>
            </a:endParaRPr>
          </a:p>
        </p:txBody>
      </p:sp>
      <p:sp>
        <p:nvSpPr>
          <p:cNvPr id="10244" name="Rectangle 2"/>
          <p:cNvSpPr>
            <a:spLocks noChangeArrowheads="1"/>
          </p:cNvSpPr>
          <p:nvPr/>
        </p:nvSpPr>
        <p:spPr bwMode="auto">
          <a:xfrm>
            <a:off x="755650" y="549275"/>
            <a:ext cx="7632700" cy="176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  <a:buFont typeface="Symbol" panose="05050102010706020507" pitchFamily="18" charset="2"/>
              <a:buNone/>
            </a:pPr>
            <a:r>
              <a:rPr lang="en-US" altLang="zh-TW" b="0">
                <a:ea typeface="新細明體" panose="02020500000000000000" pitchFamily="18" charset="-120"/>
              </a:rPr>
              <a:t>Any stable IIR filter can be expressed as a cascade of the</a:t>
            </a:r>
          </a:p>
          <a:p>
            <a:pPr eaLnBrk="1" hangingPunct="1">
              <a:spcBef>
                <a:spcPct val="50000"/>
              </a:spcBef>
              <a:buFont typeface="Symbol" panose="05050102010706020507" pitchFamily="18" charset="2"/>
              <a:buNone/>
            </a:pPr>
            <a:r>
              <a:rPr lang="en-US" altLang="zh-TW">
                <a:ea typeface="新細明體" panose="02020500000000000000" pitchFamily="18" charset="-120"/>
              </a:rPr>
              <a:t>minimum phase filter</a:t>
            </a:r>
            <a:r>
              <a:rPr lang="en-US" altLang="zh-TW" b="0">
                <a:ea typeface="新細明體" panose="02020500000000000000" pitchFamily="18" charset="-120"/>
              </a:rPr>
              <a:t> and an </a:t>
            </a:r>
            <a:r>
              <a:rPr lang="en-US" altLang="zh-TW">
                <a:ea typeface="新細明體" panose="02020500000000000000" pitchFamily="18" charset="-120"/>
              </a:rPr>
              <a:t>all-pass filter</a:t>
            </a:r>
            <a:r>
              <a:rPr lang="en-US" altLang="zh-TW" b="0">
                <a:ea typeface="新細明體" panose="02020500000000000000" pitchFamily="18" charset="-120"/>
              </a:rPr>
              <a:t>.</a:t>
            </a:r>
          </a:p>
          <a:p>
            <a:pPr eaLnBrk="1" hangingPunct="1">
              <a:spcBef>
                <a:spcPct val="50000"/>
              </a:spcBef>
              <a:buFont typeface="Symbol" panose="05050102010706020507" pitchFamily="18" charset="2"/>
              <a:buNone/>
            </a:pPr>
            <a:r>
              <a:rPr lang="en-US" altLang="zh-TW" b="0">
                <a:ea typeface="新細明體" panose="02020500000000000000" pitchFamily="18" charset="-120"/>
              </a:rPr>
              <a:t>                                 </a:t>
            </a:r>
          </a:p>
          <a:p>
            <a:pPr eaLnBrk="1" hangingPunct="1">
              <a:spcBef>
                <a:spcPct val="50000"/>
              </a:spcBef>
              <a:buFont typeface="Symbol" panose="05050102010706020507" pitchFamily="18" charset="2"/>
              <a:buNone/>
            </a:pPr>
            <a:r>
              <a:rPr lang="en-US" altLang="zh-TW" b="0" i="1">
                <a:ea typeface="新細明體" panose="02020500000000000000" pitchFamily="18" charset="-120"/>
              </a:rPr>
              <a:t>H</a:t>
            </a:r>
            <a:r>
              <a:rPr lang="en-US" altLang="zh-TW" b="0">
                <a:ea typeface="新細明體" panose="02020500000000000000" pitchFamily="18" charset="-120"/>
              </a:rPr>
              <a:t>(</a:t>
            </a:r>
            <a:r>
              <a:rPr lang="en-US" altLang="zh-TW" b="0" i="1">
                <a:ea typeface="新細明體" panose="02020500000000000000" pitchFamily="18" charset="-120"/>
              </a:rPr>
              <a:t>z</a:t>
            </a:r>
            <a:r>
              <a:rPr lang="en-US" altLang="zh-TW" b="0">
                <a:ea typeface="新細明體" panose="02020500000000000000" pitchFamily="18" charset="-120"/>
              </a:rPr>
              <a:t>) :IIR filter,   </a:t>
            </a:r>
            <a:r>
              <a:rPr lang="en-US" altLang="zh-TW" b="0" i="1">
                <a:ea typeface="新細明體" panose="02020500000000000000" pitchFamily="18" charset="-120"/>
              </a:rPr>
              <a:t>H</a:t>
            </a:r>
            <a:r>
              <a:rPr lang="en-US" altLang="zh-TW" b="0" i="1" baseline="-25000">
                <a:ea typeface="新細明體" panose="02020500000000000000" pitchFamily="18" charset="-120"/>
              </a:rPr>
              <a:t>mp</a:t>
            </a:r>
            <a:r>
              <a:rPr lang="en-US" altLang="zh-TW" b="0">
                <a:ea typeface="新細明體" panose="02020500000000000000" pitchFamily="18" charset="-120"/>
              </a:rPr>
              <a:t>(</a:t>
            </a:r>
            <a:r>
              <a:rPr lang="en-US" altLang="zh-TW" b="0" i="1">
                <a:ea typeface="新細明體" panose="02020500000000000000" pitchFamily="18" charset="-120"/>
              </a:rPr>
              <a:t>z</a:t>
            </a:r>
            <a:r>
              <a:rPr lang="en-US" altLang="zh-TW" b="0">
                <a:ea typeface="新細明體" panose="02020500000000000000" pitchFamily="18" charset="-120"/>
              </a:rPr>
              <a:t>): minimum phase filter,   </a:t>
            </a:r>
            <a:r>
              <a:rPr lang="en-US" altLang="zh-TW" b="0" i="1">
                <a:ea typeface="新細明體" panose="02020500000000000000" pitchFamily="18" charset="-120"/>
              </a:rPr>
              <a:t>H</a:t>
            </a:r>
            <a:r>
              <a:rPr lang="en-US" altLang="zh-TW" b="0" i="1" baseline="-25000">
                <a:ea typeface="新細明體" panose="02020500000000000000" pitchFamily="18" charset="-120"/>
              </a:rPr>
              <a:t>ap</a:t>
            </a:r>
            <a:r>
              <a:rPr lang="en-US" altLang="zh-TW" b="0">
                <a:ea typeface="新細明體" panose="02020500000000000000" pitchFamily="18" charset="-120"/>
              </a:rPr>
              <a:t>(</a:t>
            </a:r>
            <a:r>
              <a:rPr lang="en-US" altLang="zh-TW" b="0" i="1">
                <a:ea typeface="新細明體" panose="02020500000000000000" pitchFamily="18" charset="-120"/>
              </a:rPr>
              <a:t>z</a:t>
            </a:r>
            <a:r>
              <a:rPr lang="en-US" altLang="zh-TW" b="0">
                <a:ea typeface="新細明體" panose="02020500000000000000" pitchFamily="18" charset="-120"/>
              </a:rPr>
              <a:t>): allpass filter </a:t>
            </a:r>
          </a:p>
        </p:txBody>
      </p:sp>
      <p:sp>
        <p:nvSpPr>
          <p:cNvPr id="1024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1024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1024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10248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graphicFrame>
        <p:nvGraphicFramePr>
          <p:cNvPr id="10242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2465085"/>
              </p:ext>
            </p:extLst>
          </p:nvPr>
        </p:nvGraphicFramePr>
        <p:xfrm>
          <a:off x="900113" y="2565400"/>
          <a:ext cx="2417762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3" name="Equation" r:id="rId3" imgW="2412720" imgH="368280" progId="Equation.DSMT4">
                  <p:embed/>
                </p:oleObj>
              </mc:Choice>
              <mc:Fallback>
                <p:oleObj name="Equation" r:id="rId3" imgW="2412720" imgH="36828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2565400"/>
                        <a:ext cx="2417762" cy="365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9" name="AutoShape 18"/>
          <p:cNvSpPr>
            <a:spLocks noChangeAspect="1" noChangeArrowheads="1"/>
          </p:cNvSpPr>
          <p:nvPr/>
        </p:nvSpPr>
        <p:spPr bwMode="auto">
          <a:xfrm>
            <a:off x="539750" y="3213100"/>
            <a:ext cx="78486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10250" name="Line 19"/>
          <p:cNvSpPr>
            <a:spLocks noChangeShapeType="1"/>
          </p:cNvSpPr>
          <p:nvPr/>
        </p:nvSpPr>
        <p:spPr bwMode="auto">
          <a:xfrm>
            <a:off x="5831308" y="3916362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251" name="Text Box 20"/>
          <p:cNvSpPr txBox="1">
            <a:spLocks noChangeArrowheads="1"/>
          </p:cNvSpPr>
          <p:nvPr/>
        </p:nvSpPr>
        <p:spPr bwMode="auto">
          <a:xfrm>
            <a:off x="1063625" y="3556000"/>
            <a:ext cx="1995488" cy="10287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algn="ctr" eaLnBrk="1" hangingPunct="1"/>
            <a:r>
              <a:rPr lang="en-US" altLang="zh-TW" b="0">
                <a:ea typeface="新細明體" panose="02020500000000000000" pitchFamily="18" charset="-120"/>
              </a:rPr>
              <a:t>stable and causal</a:t>
            </a:r>
            <a:br>
              <a:rPr lang="en-US" altLang="zh-TW" b="0">
                <a:ea typeface="新細明體" panose="02020500000000000000" pitchFamily="18" charset="-120"/>
              </a:rPr>
            </a:br>
            <a:r>
              <a:rPr lang="en-US" altLang="zh-TW" b="0">
                <a:ea typeface="新細明體" panose="02020500000000000000" pitchFamily="18" charset="-120"/>
              </a:rPr>
              <a:t>IIR filter</a:t>
            </a:r>
          </a:p>
        </p:txBody>
      </p:sp>
      <p:sp>
        <p:nvSpPr>
          <p:cNvPr id="10252" name="Line 21"/>
          <p:cNvSpPr>
            <a:spLocks noChangeShapeType="1"/>
          </p:cNvSpPr>
          <p:nvPr/>
        </p:nvSpPr>
        <p:spPr bwMode="auto">
          <a:xfrm>
            <a:off x="606425" y="3898900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253" name="Line 22"/>
          <p:cNvSpPr>
            <a:spLocks noChangeShapeType="1"/>
          </p:cNvSpPr>
          <p:nvPr/>
        </p:nvSpPr>
        <p:spPr bwMode="auto">
          <a:xfrm flipV="1">
            <a:off x="3055937" y="3898900"/>
            <a:ext cx="5238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254" name="Text Box 23"/>
          <p:cNvSpPr txBox="1">
            <a:spLocks noChangeArrowheads="1"/>
          </p:cNvSpPr>
          <p:nvPr/>
        </p:nvSpPr>
        <p:spPr bwMode="auto">
          <a:xfrm>
            <a:off x="5442954" y="3741738"/>
            <a:ext cx="5715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 b="0">
                <a:ea typeface="新細明體" panose="02020500000000000000" pitchFamily="18" charset="-120"/>
              </a:rPr>
              <a:t>=</a:t>
            </a:r>
          </a:p>
        </p:txBody>
      </p:sp>
      <p:sp>
        <p:nvSpPr>
          <p:cNvPr id="10255" name="Text Box 24"/>
          <p:cNvSpPr txBox="1">
            <a:spLocks noChangeArrowheads="1"/>
          </p:cNvSpPr>
          <p:nvPr/>
        </p:nvSpPr>
        <p:spPr bwMode="auto">
          <a:xfrm>
            <a:off x="6263108" y="3556000"/>
            <a:ext cx="1655763" cy="10287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algn="ctr" eaLnBrk="1" hangingPunct="1"/>
            <a:r>
              <a:rPr lang="en-US" altLang="zh-TW" b="0">
                <a:ea typeface="新細明體" panose="02020500000000000000" pitchFamily="18" charset="-120"/>
              </a:rPr>
              <a:t>minimum phase filter</a:t>
            </a:r>
          </a:p>
        </p:txBody>
      </p:sp>
      <p:sp>
        <p:nvSpPr>
          <p:cNvPr id="10256" name="Line 25"/>
          <p:cNvSpPr>
            <a:spLocks noChangeShapeType="1"/>
          </p:cNvSpPr>
          <p:nvPr/>
        </p:nvSpPr>
        <p:spPr bwMode="auto">
          <a:xfrm>
            <a:off x="7918871" y="3916362"/>
            <a:ext cx="4651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257" name="Text Box 26"/>
          <p:cNvSpPr txBox="1">
            <a:spLocks noChangeArrowheads="1"/>
          </p:cNvSpPr>
          <p:nvPr/>
        </p:nvSpPr>
        <p:spPr bwMode="auto">
          <a:xfrm>
            <a:off x="3579812" y="3513138"/>
            <a:ext cx="1296987" cy="10287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algn="ctr" eaLnBrk="1" hangingPunct="1"/>
            <a:r>
              <a:rPr lang="en-US" altLang="zh-TW" b="0">
                <a:ea typeface="新細明體" panose="02020500000000000000" pitchFamily="18" charset="-120"/>
              </a:rPr>
              <a:t>all-pass filter</a:t>
            </a:r>
          </a:p>
        </p:txBody>
      </p:sp>
      <p:sp>
        <p:nvSpPr>
          <p:cNvPr id="10258" name="Line 27"/>
          <p:cNvSpPr>
            <a:spLocks noChangeShapeType="1"/>
          </p:cNvSpPr>
          <p:nvPr/>
        </p:nvSpPr>
        <p:spPr bwMode="auto">
          <a:xfrm flipV="1">
            <a:off x="4876799" y="3922712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fld id="{59B585F6-7470-422D-AFA5-073AA992BAC2}" type="slidenum">
              <a:rPr lang="en-US" altLang="zh-TW" b="0">
                <a:solidFill>
                  <a:srgbClr val="3333FF"/>
                </a:solidFill>
                <a:ea typeface="新細明體" panose="02020500000000000000" pitchFamily="18" charset="-120"/>
              </a:rPr>
              <a:pPr eaLnBrk="1" hangingPunct="1"/>
              <a:t>131</a:t>
            </a:fld>
            <a:endParaRPr lang="en-US" altLang="zh-TW" b="0">
              <a:solidFill>
                <a:srgbClr val="3333FF"/>
              </a:solidFill>
              <a:ea typeface="新細明體" panose="02020500000000000000" pitchFamily="18" charset="-120"/>
            </a:endParaRPr>
          </a:p>
        </p:txBody>
      </p:sp>
      <p:sp>
        <p:nvSpPr>
          <p:cNvPr id="11271" name="Rectangle 2"/>
          <p:cNvSpPr>
            <a:spLocks noChangeArrowheads="1"/>
          </p:cNvSpPr>
          <p:nvPr/>
        </p:nvSpPr>
        <p:spPr bwMode="auto">
          <a:xfrm>
            <a:off x="611188" y="333375"/>
            <a:ext cx="76327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>
                <a:ea typeface="新細明體" panose="02020500000000000000" pitchFamily="18" charset="-120"/>
              </a:rPr>
              <a:t>Example:</a:t>
            </a:r>
            <a:r>
              <a:rPr lang="en-US" altLang="zh-TW" b="0">
                <a:ea typeface="新細明體" panose="02020500000000000000" pitchFamily="18" charset="-120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endParaRPr lang="en-US" altLang="zh-TW" b="0">
              <a:ea typeface="新細明體" panose="02020500000000000000" pitchFamily="18" charset="-120"/>
            </a:endParaRPr>
          </a:p>
          <a:p>
            <a:pPr eaLnBrk="1" hangingPunct="1">
              <a:spcBef>
                <a:spcPct val="100000"/>
              </a:spcBef>
            </a:pPr>
            <a:r>
              <a:rPr lang="en-US" altLang="zh-TW" b="0">
                <a:ea typeface="新細明體" panose="02020500000000000000" pitchFamily="18" charset="-120"/>
              </a:rPr>
              <a:t>                                       conjugates with </a:t>
            </a:r>
          </a:p>
          <a:p>
            <a:pPr eaLnBrk="1" hangingPunct="1">
              <a:spcBef>
                <a:spcPct val="50000"/>
              </a:spcBef>
            </a:pPr>
            <a:endParaRPr lang="en-US" altLang="zh-TW" b="0">
              <a:ea typeface="新細明體" panose="02020500000000000000" pitchFamily="18" charset="-120"/>
            </a:endParaRPr>
          </a:p>
        </p:txBody>
      </p:sp>
      <p:sp>
        <p:nvSpPr>
          <p:cNvPr id="112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1127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11274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1127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1127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11277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graphicFrame>
        <p:nvGraphicFramePr>
          <p:cNvPr id="11266" name="Object 16"/>
          <p:cNvGraphicFramePr>
            <a:graphicFrameLocks noChangeAspect="1"/>
          </p:cNvGraphicFramePr>
          <p:nvPr/>
        </p:nvGraphicFramePr>
        <p:xfrm>
          <a:off x="971550" y="765175"/>
          <a:ext cx="3370263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38" name="Equation" r:id="rId3" imgW="3365280" imgH="609480" progId="Equation.DSMT4">
                  <p:embed/>
                </p:oleObj>
              </mc:Choice>
              <mc:Fallback>
                <p:oleObj name="Equation" r:id="rId3" imgW="3365280" imgH="60948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765175"/>
                        <a:ext cx="3370263" cy="604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7" name="Object 18"/>
          <p:cNvGraphicFramePr>
            <a:graphicFrameLocks noChangeAspect="1"/>
          </p:cNvGraphicFramePr>
          <p:nvPr/>
        </p:nvGraphicFramePr>
        <p:xfrm>
          <a:off x="900113" y="1341438"/>
          <a:ext cx="2243137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39" name="Equation" r:id="rId5" imgW="2247840" imgH="660240" progId="Equation.DSMT4">
                  <p:embed/>
                </p:oleObj>
              </mc:Choice>
              <mc:Fallback>
                <p:oleObj name="Equation" r:id="rId5" imgW="2247840" imgH="66024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1341438"/>
                        <a:ext cx="2243137" cy="655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8" name="Object 20"/>
          <p:cNvGraphicFramePr>
            <a:graphicFrameLocks noChangeAspect="1"/>
          </p:cNvGraphicFramePr>
          <p:nvPr/>
        </p:nvGraphicFramePr>
        <p:xfrm>
          <a:off x="4932363" y="1484313"/>
          <a:ext cx="1028700" cy="287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40" name="Equation" r:id="rId7" imgW="1028520" imgH="291960" progId="Equation.DSMT4">
                  <p:embed/>
                </p:oleObj>
              </mc:Choice>
              <mc:Fallback>
                <p:oleObj name="Equation" r:id="rId7" imgW="1028520" imgH="29196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363" y="1484313"/>
                        <a:ext cx="1028700" cy="287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9" name="Object 22"/>
          <p:cNvGraphicFramePr>
            <a:graphicFrameLocks noChangeAspect="1"/>
          </p:cNvGraphicFramePr>
          <p:nvPr/>
        </p:nvGraphicFramePr>
        <p:xfrm>
          <a:off x="971550" y="2060575"/>
          <a:ext cx="4613275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41" name="Equation" r:id="rId9" imgW="4609800" imgH="609480" progId="Equation.DSMT4">
                  <p:embed/>
                </p:oleObj>
              </mc:Choice>
              <mc:Fallback>
                <p:oleObj name="Equation" r:id="rId9" imgW="4609800" imgH="60948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2060575"/>
                        <a:ext cx="4613275" cy="604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8" name="Rectangle 23"/>
          <p:cNvSpPr>
            <a:spLocks noChangeArrowheads="1"/>
          </p:cNvSpPr>
          <p:nvPr/>
        </p:nvSpPr>
        <p:spPr bwMode="auto">
          <a:xfrm>
            <a:off x="900113" y="2781300"/>
            <a:ext cx="72771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 b="0" i="1">
                <a:ea typeface="新細明體" panose="02020500000000000000" pitchFamily="18" charset="-120"/>
              </a:rPr>
              <a:t>h</a:t>
            </a:r>
            <a:r>
              <a:rPr lang="en-US" altLang="zh-TW" b="0">
                <a:ea typeface="新細明體" panose="02020500000000000000" pitchFamily="18" charset="-120"/>
              </a:rPr>
              <a:t>[</a:t>
            </a:r>
            <a:r>
              <a:rPr lang="en-US" altLang="zh-TW" b="0" i="1">
                <a:ea typeface="新細明體" panose="02020500000000000000" pitchFamily="18" charset="-120"/>
              </a:rPr>
              <a:t>n</a:t>
            </a:r>
            <a:r>
              <a:rPr lang="en-US" altLang="zh-TW" b="0">
                <a:ea typeface="新細明體" panose="02020500000000000000" pitchFamily="18" charset="-120"/>
              </a:rPr>
              <a:t>],  </a:t>
            </a:r>
            <a:r>
              <a:rPr lang="en-US" altLang="zh-TW" b="0" i="1">
                <a:ea typeface="新細明體" panose="02020500000000000000" pitchFamily="18" charset="-120"/>
              </a:rPr>
              <a:t>h</a:t>
            </a:r>
            <a:r>
              <a:rPr lang="en-US" altLang="zh-TW" b="0" baseline="-25000">
                <a:ea typeface="新細明體" panose="02020500000000000000" pitchFamily="18" charset="-120"/>
              </a:rPr>
              <a:t>1</a:t>
            </a:r>
            <a:r>
              <a:rPr lang="en-US" altLang="zh-TW" b="0">
                <a:ea typeface="新細明體" panose="02020500000000000000" pitchFamily="18" charset="-120"/>
              </a:rPr>
              <a:t>[</a:t>
            </a:r>
            <a:r>
              <a:rPr lang="en-US" altLang="zh-TW" b="0" i="1">
                <a:ea typeface="新細明體" panose="02020500000000000000" pitchFamily="18" charset="-120"/>
              </a:rPr>
              <a:t>n</a:t>
            </a:r>
            <a:r>
              <a:rPr lang="en-US" altLang="zh-TW" b="0">
                <a:ea typeface="新細明體" panose="02020500000000000000" pitchFamily="18" charset="-120"/>
              </a:rPr>
              <a:t>]  are the impulse response of the two filters </a:t>
            </a:r>
            <a:r>
              <a:rPr lang="en-US" altLang="zh-TW" b="0" i="1">
                <a:ea typeface="新細明體" panose="02020500000000000000" pitchFamily="18" charset="-120"/>
              </a:rPr>
              <a:t>H</a:t>
            </a:r>
            <a:r>
              <a:rPr lang="en-US" altLang="zh-TW" b="0">
                <a:ea typeface="新細明體" panose="02020500000000000000" pitchFamily="18" charset="-120"/>
              </a:rPr>
              <a:t>(</a:t>
            </a:r>
            <a:r>
              <a:rPr lang="en-US" altLang="zh-TW" b="0" i="1">
                <a:ea typeface="新細明體" panose="02020500000000000000" pitchFamily="18" charset="-120"/>
              </a:rPr>
              <a:t>z</a:t>
            </a:r>
            <a:r>
              <a:rPr lang="en-US" altLang="zh-TW" b="0">
                <a:ea typeface="新細明體" panose="02020500000000000000" pitchFamily="18" charset="-120"/>
              </a:rPr>
              <a:t>) and </a:t>
            </a:r>
            <a:r>
              <a:rPr lang="en-US" altLang="zh-TW" b="0" i="1">
                <a:ea typeface="新細明體" panose="02020500000000000000" pitchFamily="18" charset="-120"/>
              </a:rPr>
              <a:t>H</a:t>
            </a:r>
            <a:r>
              <a:rPr lang="en-US" altLang="zh-TW" b="0" baseline="-25000">
                <a:ea typeface="新細明體" panose="02020500000000000000" pitchFamily="18" charset="-120"/>
              </a:rPr>
              <a:t>1</a:t>
            </a:r>
            <a:r>
              <a:rPr lang="en-US" altLang="zh-TW" b="0">
                <a:ea typeface="新細明體" panose="02020500000000000000" pitchFamily="18" charset="-120"/>
              </a:rPr>
              <a:t>(</a:t>
            </a:r>
            <a:r>
              <a:rPr lang="en-US" altLang="zh-TW" b="0" i="1">
                <a:ea typeface="新細明體" panose="02020500000000000000" pitchFamily="18" charset="-120"/>
              </a:rPr>
              <a:t>z</a:t>
            </a:r>
            <a:r>
              <a:rPr lang="en-US" altLang="zh-TW" b="0">
                <a:ea typeface="新細明體" panose="02020500000000000000" pitchFamily="18" charset="-120"/>
              </a:rPr>
              <a:t>) </a:t>
            </a:r>
          </a:p>
        </p:txBody>
      </p:sp>
      <p:pic>
        <p:nvPicPr>
          <p:cNvPr id="11279" name="Picture 24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141663"/>
            <a:ext cx="7561262" cy="3360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80" name="文字方塊 25"/>
          <p:cNvSpPr txBox="1">
            <a:spLocks noChangeArrowheads="1"/>
          </p:cNvSpPr>
          <p:nvPr/>
        </p:nvSpPr>
        <p:spPr bwMode="auto">
          <a:xfrm>
            <a:off x="2916238" y="4148138"/>
            <a:ext cx="9366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 sz="1600" b="0"/>
              <a:t>(origin)</a:t>
            </a:r>
            <a:endParaRPr lang="zh-TW" altLang="en-US" sz="1600" b="0"/>
          </a:p>
        </p:txBody>
      </p:sp>
      <p:sp>
        <p:nvSpPr>
          <p:cNvPr id="11281" name="文字方塊 27"/>
          <p:cNvSpPr txBox="1">
            <a:spLocks noChangeArrowheads="1"/>
          </p:cNvSpPr>
          <p:nvPr/>
        </p:nvSpPr>
        <p:spPr bwMode="auto">
          <a:xfrm>
            <a:off x="3419475" y="4652963"/>
            <a:ext cx="18732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 sz="1600" b="0">
                <a:solidFill>
                  <a:srgbClr val="FF0000"/>
                </a:solidFill>
              </a:rPr>
              <a:t>(minimum phase)</a:t>
            </a:r>
            <a:endParaRPr lang="zh-TW" altLang="en-US" sz="1600" b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fld id="{D54A385E-1EFE-4CE0-85D2-E27D6D64CDA0}" type="slidenum">
              <a:rPr lang="en-US" altLang="zh-TW" b="0">
                <a:solidFill>
                  <a:srgbClr val="3333FF"/>
                </a:solidFill>
                <a:ea typeface="新細明體" panose="02020500000000000000" pitchFamily="18" charset="-120"/>
              </a:rPr>
              <a:pPr eaLnBrk="1" hangingPunct="1"/>
              <a:t>132</a:t>
            </a:fld>
            <a:endParaRPr lang="en-US" altLang="zh-TW" b="0">
              <a:solidFill>
                <a:srgbClr val="3333FF"/>
              </a:solidFill>
              <a:ea typeface="新細明體" panose="02020500000000000000" pitchFamily="18" charset="-120"/>
            </a:endParaRPr>
          </a:p>
        </p:txBody>
      </p:sp>
      <p:sp>
        <p:nvSpPr>
          <p:cNvPr id="12296" name="Rectangle 4"/>
          <p:cNvSpPr>
            <a:spLocks noChangeArrowheads="1"/>
          </p:cNvSpPr>
          <p:nvPr/>
        </p:nvSpPr>
        <p:spPr bwMode="auto">
          <a:xfrm>
            <a:off x="395288" y="404813"/>
            <a:ext cx="7632700" cy="466725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 sz="2400">
                <a:solidFill>
                  <a:srgbClr val="3333FF"/>
                </a:solidFill>
                <a:sym typeface="Wingdings 2" panose="05020102010507070707" pitchFamily="18" charset="2"/>
              </a:rPr>
              <a:t></a:t>
            </a:r>
            <a:r>
              <a:rPr lang="en-US" altLang="zh-TW" sz="2400">
                <a:solidFill>
                  <a:srgbClr val="3333FF"/>
                </a:solidFill>
              </a:rPr>
              <a:t> 3-C  The Meaning of Minimum Phase</a:t>
            </a:r>
            <a:endParaRPr lang="en-US" altLang="zh-TW">
              <a:solidFill>
                <a:srgbClr val="3333FF"/>
              </a:solidFill>
            </a:endParaRPr>
          </a:p>
        </p:txBody>
      </p:sp>
      <p:graphicFrame>
        <p:nvGraphicFramePr>
          <p:cNvPr id="12290" name="Object 7"/>
          <p:cNvGraphicFramePr>
            <a:graphicFrameLocks noChangeAspect="1"/>
          </p:cNvGraphicFramePr>
          <p:nvPr/>
        </p:nvGraphicFramePr>
        <p:xfrm>
          <a:off x="900113" y="1916113"/>
          <a:ext cx="6096000" cy="162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26" name="Equation" r:id="rId3" imgW="6324480" imgH="1676160" progId="Equation.DSMT4">
                  <p:embed/>
                </p:oleObj>
              </mc:Choice>
              <mc:Fallback>
                <p:oleObj name="Equation" r:id="rId3" imgW="6324480" imgH="167616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1916113"/>
                        <a:ext cx="6096000" cy="162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1" name="Object 8"/>
          <p:cNvGraphicFramePr>
            <a:graphicFrameLocks noChangeAspect="1"/>
          </p:cNvGraphicFramePr>
          <p:nvPr/>
        </p:nvGraphicFramePr>
        <p:xfrm>
          <a:off x="250825" y="3716338"/>
          <a:ext cx="2259013" cy="738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27" name="Equation" r:id="rId5" imgW="2349360" imgH="761760" progId="Equation.DSMT4">
                  <p:embed/>
                </p:oleObj>
              </mc:Choice>
              <mc:Fallback>
                <p:oleObj name="Equation" r:id="rId5" imgW="2349360" imgH="76176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3716338"/>
                        <a:ext cx="2259013" cy="738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2" name="Object 9"/>
          <p:cNvGraphicFramePr>
            <a:graphicFrameLocks noChangeAspect="1"/>
          </p:cNvGraphicFramePr>
          <p:nvPr/>
        </p:nvGraphicFramePr>
        <p:xfrm>
          <a:off x="2916238" y="3933825"/>
          <a:ext cx="930275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28" name="Equation" r:id="rId7" imgW="965160" imgH="355320" progId="Equation.DSMT4">
                  <p:embed/>
                </p:oleObj>
              </mc:Choice>
              <mc:Fallback>
                <p:oleObj name="Equation" r:id="rId7" imgW="965160" imgH="35532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238" y="3933825"/>
                        <a:ext cx="930275" cy="344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7" name="Text Box 10"/>
          <p:cNvSpPr txBox="1">
            <a:spLocks noChangeArrowheads="1"/>
          </p:cNvSpPr>
          <p:nvPr/>
        </p:nvSpPr>
        <p:spPr bwMode="auto">
          <a:xfrm>
            <a:off x="3924300" y="3860800"/>
            <a:ext cx="1439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b="0"/>
              <a:t>when </a:t>
            </a:r>
            <a:r>
              <a:rPr lang="en-US" altLang="zh-TW" b="0" i="1"/>
              <a:t>n</a:t>
            </a:r>
            <a:r>
              <a:rPr lang="en-US" altLang="zh-TW" b="0"/>
              <a:t> &lt; 0 </a:t>
            </a:r>
          </a:p>
        </p:txBody>
      </p:sp>
      <p:graphicFrame>
        <p:nvGraphicFramePr>
          <p:cNvPr id="12293" name="Object 11"/>
          <p:cNvGraphicFramePr>
            <a:graphicFrameLocks noChangeAspect="1"/>
          </p:cNvGraphicFramePr>
          <p:nvPr/>
        </p:nvGraphicFramePr>
        <p:xfrm>
          <a:off x="5508625" y="3860800"/>
          <a:ext cx="1062038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29" name="Equation" r:id="rId9" imgW="1104840" imgH="380880" progId="Equation.DSMT4">
                  <p:embed/>
                </p:oleObj>
              </mc:Choice>
              <mc:Fallback>
                <p:oleObj name="Equation" r:id="rId9" imgW="1104840" imgH="38088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625" y="3860800"/>
                        <a:ext cx="1062038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8" name="Text Box 12"/>
          <p:cNvSpPr txBox="1">
            <a:spLocks noChangeArrowheads="1"/>
          </p:cNvSpPr>
          <p:nvPr/>
        </p:nvSpPr>
        <p:spPr bwMode="auto">
          <a:xfrm>
            <a:off x="6588125" y="3860800"/>
            <a:ext cx="1439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b="0"/>
              <a:t>when </a:t>
            </a:r>
            <a:r>
              <a:rPr lang="en-US" altLang="zh-TW" b="0" i="1"/>
              <a:t>n</a:t>
            </a:r>
            <a:r>
              <a:rPr lang="en-US" altLang="zh-TW" b="0"/>
              <a:t> </a:t>
            </a:r>
            <a:r>
              <a:rPr lang="en-US" altLang="zh-TW" b="0">
                <a:sym typeface="Symbol" panose="05050102010706020507" pitchFamily="18" charset="2"/>
              </a:rPr>
              <a:t></a:t>
            </a:r>
            <a:r>
              <a:rPr lang="en-US" altLang="zh-TW" b="0"/>
              <a:t> 0 </a:t>
            </a:r>
          </a:p>
        </p:txBody>
      </p:sp>
      <p:graphicFrame>
        <p:nvGraphicFramePr>
          <p:cNvPr id="12294" name="Object 13"/>
          <p:cNvGraphicFramePr>
            <a:graphicFrameLocks noChangeAspect="1"/>
          </p:cNvGraphicFramePr>
          <p:nvPr/>
        </p:nvGraphicFramePr>
        <p:xfrm>
          <a:off x="250825" y="5229225"/>
          <a:ext cx="2173288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30" name="Equation" r:id="rId11" imgW="2260440" imgH="431640" progId="Equation.DSMT4">
                  <p:embed/>
                </p:oleObj>
              </mc:Choice>
              <mc:Fallback>
                <p:oleObj name="Equation" r:id="rId11" imgW="2260440" imgH="43164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5229225"/>
                        <a:ext cx="2173288" cy="417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9" name="Text Box 15"/>
          <p:cNvSpPr txBox="1">
            <a:spLocks noChangeArrowheads="1"/>
          </p:cNvSpPr>
          <p:nvPr/>
        </p:nvSpPr>
        <p:spPr bwMode="auto">
          <a:xfrm>
            <a:off x="2771775" y="5229225"/>
            <a:ext cx="25923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b="0" i="1" dirty="0">
                <a:solidFill>
                  <a:srgbClr val="3333FF"/>
                </a:solidFill>
              </a:rPr>
              <a:t> </a:t>
            </a:r>
            <a:r>
              <a:rPr lang="en-US" altLang="zh-TW" b="0" i="1" dirty="0" err="1">
                <a:solidFill>
                  <a:srgbClr val="3333FF"/>
                </a:solidFill>
              </a:rPr>
              <a:t>b</a:t>
            </a:r>
            <a:r>
              <a:rPr lang="en-US" altLang="zh-TW" b="0" i="1" baseline="-25000" dirty="0" err="1">
                <a:solidFill>
                  <a:srgbClr val="3333FF"/>
                </a:solidFill>
              </a:rPr>
              <a:t>r</a:t>
            </a:r>
            <a:r>
              <a:rPr lang="en-US" altLang="zh-TW" b="0" dirty="0">
                <a:solidFill>
                  <a:srgbClr val="3333FF"/>
                </a:solidFill>
              </a:rPr>
              <a:t>[0] = 1,  </a:t>
            </a:r>
            <a:r>
              <a:rPr lang="en-US" altLang="zh-TW" b="0" i="1" dirty="0" err="1">
                <a:solidFill>
                  <a:srgbClr val="3333FF"/>
                </a:solidFill>
              </a:rPr>
              <a:t>b</a:t>
            </a:r>
            <a:r>
              <a:rPr lang="en-US" altLang="zh-TW" b="0" i="1" baseline="-25000" dirty="0" err="1">
                <a:solidFill>
                  <a:srgbClr val="3333FF"/>
                </a:solidFill>
              </a:rPr>
              <a:t>r</a:t>
            </a:r>
            <a:r>
              <a:rPr lang="en-US" altLang="zh-TW" b="0" dirty="0">
                <a:solidFill>
                  <a:srgbClr val="3333FF"/>
                </a:solidFill>
              </a:rPr>
              <a:t>[1] = </a:t>
            </a:r>
            <a:r>
              <a:rPr lang="en-US" altLang="zh-TW" b="0" dirty="0">
                <a:solidFill>
                  <a:srgbClr val="3333FF"/>
                </a:solidFill>
                <a:sym typeface="Symbol" panose="05050102010706020507" pitchFamily="18" charset="2"/>
              </a:rPr>
              <a:t></a:t>
            </a:r>
            <a:r>
              <a:rPr lang="en-US" altLang="zh-TW" b="0" i="1" dirty="0" err="1">
                <a:solidFill>
                  <a:srgbClr val="3333FF"/>
                </a:solidFill>
              </a:rPr>
              <a:t>z</a:t>
            </a:r>
            <a:r>
              <a:rPr lang="en-US" altLang="zh-TW" b="0" i="1" baseline="-25000" dirty="0" err="1">
                <a:solidFill>
                  <a:srgbClr val="3333FF"/>
                </a:solidFill>
              </a:rPr>
              <a:t>r</a:t>
            </a:r>
            <a:r>
              <a:rPr lang="en-US" altLang="zh-TW" b="0" i="1" baseline="-25000" dirty="0">
                <a:solidFill>
                  <a:srgbClr val="3333FF"/>
                </a:solidFill>
              </a:rPr>
              <a:t> </a:t>
            </a:r>
            <a:r>
              <a:rPr lang="en-US" altLang="zh-TW" b="0" dirty="0">
                <a:solidFill>
                  <a:srgbClr val="3333FF"/>
                </a:solidFill>
              </a:rPr>
              <a:t>, </a:t>
            </a:r>
          </a:p>
        </p:txBody>
      </p:sp>
      <p:sp>
        <p:nvSpPr>
          <p:cNvPr id="12300" name="Text Box 16"/>
          <p:cNvSpPr txBox="1">
            <a:spLocks noChangeArrowheads="1"/>
          </p:cNvSpPr>
          <p:nvPr/>
        </p:nvSpPr>
        <p:spPr bwMode="auto">
          <a:xfrm>
            <a:off x="5148263" y="5229225"/>
            <a:ext cx="25923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b="0" i="1"/>
              <a:t> b</a:t>
            </a:r>
            <a:r>
              <a:rPr lang="en-US" altLang="zh-TW" b="0" i="1" baseline="-25000"/>
              <a:t>r</a:t>
            </a:r>
            <a:r>
              <a:rPr lang="en-US" altLang="zh-TW" b="0"/>
              <a:t>[0] = 0 otherwise</a:t>
            </a:r>
          </a:p>
        </p:txBody>
      </p:sp>
      <p:pic>
        <p:nvPicPr>
          <p:cNvPr id="12301" name="Picture 14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4292600"/>
            <a:ext cx="3511550" cy="88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2" name="Picture 15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2" y="5821363"/>
            <a:ext cx="1080045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03" name="Rectangle 16"/>
          <p:cNvSpPr>
            <a:spLocks noChangeArrowheads="1"/>
          </p:cNvSpPr>
          <p:nvPr/>
        </p:nvSpPr>
        <p:spPr bwMode="auto">
          <a:xfrm>
            <a:off x="539750" y="1052513"/>
            <a:ext cx="76327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 b="0"/>
              <a:t>Another important advantage of the minimum phase filter</a:t>
            </a:r>
            <a:r>
              <a:rPr lang="zh-TW" altLang="en-US" b="0"/>
              <a:t>：   </a:t>
            </a:r>
          </a:p>
          <a:p>
            <a:pPr eaLnBrk="1" hangingPunct="1"/>
            <a:r>
              <a:rPr lang="en-US" altLang="zh-TW">
                <a:solidFill>
                  <a:srgbClr val="3333FF"/>
                </a:solidFill>
              </a:rPr>
              <a:t>The energy concentrating on the region near to </a:t>
            </a:r>
            <a:r>
              <a:rPr lang="en-US" altLang="zh-TW" i="1">
                <a:solidFill>
                  <a:srgbClr val="3333FF"/>
                </a:solidFill>
              </a:rPr>
              <a:t>n</a:t>
            </a:r>
            <a:r>
              <a:rPr lang="en-US" altLang="zh-TW">
                <a:solidFill>
                  <a:srgbClr val="3333FF"/>
                </a:solidFill>
              </a:rPr>
              <a:t> = 0.</a:t>
            </a:r>
          </a:p>
        </p:txBody>
      </p:sp>
      <p:sp>
        <p:nvSpPr>
          <p:cNvPr id="12304" name="文字方塊 15"/>
          <p:cNvSpPr txBox="1">
            <a:spLocks noChangeArrowheads="1"/>
          </p:cNvSpPr>
          <p:nvPr/>
        </p:nvSpPr>
        <p:spPr bwMode="auto">
          <a:xfrm>
            <a:off x="5225206" y="6215063"/>
            <a:ext cx="6429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 b="0" i="1" dirty="0">
                <a:solidFill>
                  <a:srgbClr val="FF0000"/>
                </a:solidFill>
              </a:rPr>
              <a:t>n</a:t>
            </a:r>
            <a:r>
              <a:rPr lang="en-US" altLang="zh-TW" b="0" dirty="0">
                <a:solidFill>
                  <a:srgbClr val="FF0000"/>
                </a:solidFill>
              </a:rPr>
              <a:t>=0</a:t>
            </a:r>
            <a:endParaRPr lang="zh-TW" altLang="en-US" b="0" dirty="0">
              <a:solidFill>
                <a:srgbClr val="FF0000"/>
              </a:solidFill>
            </a:endParaRPr>
          </a:p>
        </p:txBody>
      </p:sp>
      <p:sp>
        <p:nvSpPr>
          <p:cNvPr id="12305" name="文字方塊 16"/>
          <p:cNvSpPr txBox="1">
            <a:spLocks noChangeArrowheads="1"/>
          </p:cNvSpPr>
          <p:nvPr/>
        </p:nvSpPr>
        <p:spPr bwMode="auto">
          <a:xfrm>
            <a:off x="6084168" y="6215063"/>
            <a:ext cx="6429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 b="0" i="1" dirty="0">
                <a:solidFill>
                  <a:srgbClr val="FF0000"/>
                </a:solidFill>
              </a:rPr>
              <a:t>n</a:t>
            </a:r>
            <a:r>
              <a:rPr lang="en-US" altLang="zh-TW" b="0" dirty="0">
                <a:solidFill>
                  <a:srgbClr val="FF0000"/>
                </a:solidFill>
              </a:rPr>
              <a:t>=1</a:t>
            </a:r>
            <a:endParaRPr lang="zh-TW" altLang="en-US" b="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fld id="{6A14C53D-04A7-452E-8018-BF4E3C25526B}" type="slidenum">
              <a:rPr lang="en-US" altLang="zh-TW" b="0">
                <a:solidFill>
                  <a:srgbClr val="3333FF"/>
                </a:solidFill>
                <a:ea typeface="新細明體" panose="02020500000000000000" pitchFamily="18" charset="-120"/>
              </a:rPr>
              <a:pPr eaLnBrk="1" hangingPunct="1"/>
              <a:t>133</a:t>
            </a:fld>
            <a:endParaRPr lang="en-US" altLang="zh-TW" b="0">
              <a:solidFill>
                <a:srgbClr val="3333FF"/>
              </a:solidFill>
              <a:ea typeface="新細明體" panose="02020500000000000000" pitchFamily="18" charset="-120"/>
            </a:endParaRPr>
          </a:p>
        </p:txBody>
      </p:sp>
      <p:graphicFrame>
        <p:nvGraphicFramePr>
          <p:cNvPr id="13314" name="Object 5"/>
          <p:cNvGraphicFramePr>
            <a:graphicFrameLocks noChangeAspect="1"/>
          </p:cNvGraphicFramePr>
          <p:nvPr/>
        </p:nvGraphicFramePr>
        <p:xfrm>
          <a:off x="755650" y="1773238"/>
          <a:ext cx="8382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16" name="Equation" r:id="rId3" imgW="838080" imgH="355320" progId="Equation.DSMT4">
                  <p:embed/>
                </p:oleObj>
              </mc:Choice>
              <mc:Fallback>
                <p:oleObj name="Equation" r:id="rId3" imgW="838080" imgH="35532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1773238"/>
                        <a:ext cx="8382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5" name="Object 4"/>
          <p:cNvGraphicFramePr>
            <a:graphicFrameLocks noChangeAspect="1"/>
          </p:cNvGraphicFramePr>
          <p:nvPr/>
        </p:nvGraphicFramePr>
        <p:xfrm>
          <a:off x="3970338" y="1773238"/>
          <a:ext cx="15430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17" name="Equation" r:id="rId5" imgW="1536480" imgH="380880" progId="Equation.DSMT4">
                  <p:embed/>
                </p:oleObj>
              </mc:Choice>
              <mc:Fallback>
                <p:oleObj name="Equation" r:id="rId5" imgW="1536480" imgH="3808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0338" y="1773238"/>
                        <a:ext cx="154305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8" name="Line 6"/>
          <p:cNvSpPr>
            <a:spLocks noChangeShapeType="1"/>
          </p:cNvSpPr>
          <p:nvPr/>
        </p:nvSpPr>
        <p:spPr bwMode="auto">
          <a:xfrm flipV="1">
            <a:off x="1835150" y="1989138"/>
            <a:ext cx="20891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395288" y="628650"/>
            <a:ext cx="26971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 b="0">
                <a:ea typeface="新細明體" panose="02020500000000000000" pitchFamily="18" charset="-120"/>
              </a:rPr>
              <a:t>Phase is related to delay </a:t>
            </a: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2628900" y="2944813"/>
            <a:ext cx="2984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 sz="1600" b="0">
                <a:latin typeface="Arial" panose="020B0604020202020204" pitchFamily="34" charset="0"/>
                <a:ea typeface="新細明體" panose="02020500000000000000" pitchFamily="18" charset="-120"/>
              </a:rPr>
              <a:t>  </a:t>
            </a:r>
            <a:endParaRPr lang="en-US" altLang="zh-TW" sz="1800" b="0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1763713" y="1268413"/>
            <a:ext cx="21685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 b="0">
                <a:ea typeface="新細明體" panose="02020500000000000000" pitchFamily="18" charset="-120"/>
              </a:rPr>
              <a:t>   discrete time </a:t>
            </a:r>
          </a:p>
          <a:p>
            <a:pPr eaLnBrk="1" hangingPunct="1"/>
            <a:r>
              <a:rPr lang="en-US" altLang="zh-TW" b="0">
                <a:ea typeface="新細明體" panose="02020500000000000000" pitchFamily="18" charset="-120"/>
              </a:rPr>
              <a:t>Fourier transform   </a:t>
            </a:r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3059113" y="2390775"/>
            <a:ext cx="38417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 b="0">
                <a:ea typeface="新細明體" panose="02020500000000000000" pitchFamily="18" charset="-120"/>
              </a:rPr>
              <a:t>Minimum phase </a:t>
            </a:r>
            <a:r>
              <a:rPr lang="en-US" altLang="zh-TW" b="0">
                <a:ea typeface="新細明體" panose="02020500000000000000" pitchFamily="18" charset="-120"/>
                <a:sym typeface="Symbol" panose="05050102010706020507" pitchFamily="18" charset="2"/>
              </a:rPr>
              <a:t></a:t>
            </a:r>
            <a:r>
              <a:rPr lang="en-US" altLang="zh-TW" b="0">
                <a:ea typeface="新細明體" panose="02020500000000000000" pitchFamily="18" charset="-120"/>
              </a:rPr>
              <a:t> Minimum delay</a:t>
            </a:r>
            <a:endParaRPr lang="en-US" altLang="zh-TW" b="0">
              <a:ea typeface="新細明體" panose="02020500000000000000" pitchFamily="18" charset="-120"/>
              <a:sym typeface="Symbol" panose="05050102010706020507" pitchFamily="18" charset="2"/>
            </a:endParaRPr>
          </a:p>
        </p:txBody>
      </p:sp>
      <p:graphicFrame>
        <p:nvGraphicFramePr>
          <p:cNvPr id="13316" name="Object 7"/>
          <p:cNvGraphicFramePr>
            <a:graphicFrameLocks noChangeAspect="1"/>
          </p:cNvGraphicFramePr>
          <p:nvPr/>
        </p:nvGraphicFramePr>
        <p:xfrm>
          <a:off x="539750" y="3933825"/>
          <a:ext cx="5735638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18" name="Equation" r:id="rId7" imgW="6324480" imgH="888840" progId="Equation.DSMT4">
                  <p:embed/>
                </p:oleObj>
              </mc:Choice>
              <mc:Fallback>
                <p:oleObj name="Equation" r:id="rId7" imgW="6324480" imgH="8888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3933825"/>
                        <a:ext cx="5735638" cy="809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3" name="文字方塊 11"/>
          <p:cNvSpPr txBox="1">
            <a:spLocks noChangeArrowheads="1"/>
          </p:cNvSpPr>
          <p:nvPr/>
        </p:nvSpPr>
        <p:spPr bwMode="auto">
          <a:xfrm>
            <a:off x="539750" y="5013325"/>
            <a:ext cx="7561263" cy="1016000"/>
          </a:xfrm>
          <a:prstGeom prst="rect">
            <a:avLst/>
          </a:prstGeom>
          <a:noFill/>
          <a:ln w="9525">
            <a:solidFill>
              <a:srgbClr val="3333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 b="0" dirty="0"/>
              <a:t>The multiplications in the Z domain (frequency domain) are equivalent to the convolutions in the time domain, so we could  analyze each term individually</a:t>
            </a:r>
            <a:r>
              <a:rPr lang="en-US" altLang="zh-TW" dirty="0"/>
              <a:t> </a:t>
            </a:r>
            <a:r>
              <a:rPr lang="en-US" altLang="zh-TW" b="0" dirty="0"/>
              <a:t>in the previous page!!</a:t>
            </a:r>
            <a:endParaRPr lang="zh-TW" altLang="en-US" b="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fld id="{6A14C53D-04A7-452E-8018-BF4E3C25526B}" type="slidenum">
              <a:rPr lang="en-US" altLang="zh-TW" b="0">
                <a:solidFill>
                  <a:srgbClr val="3333FF"/>
                </a:solidFill>
                <a:ea typeface="新細明體" panose="02020500000000000000" pitchFamily="18" charset="-120"/>
              </a:rPr>
              <a:pPr eaLnBrk="1" hangingPunct="1"/>
              <a:t>134</a:t>
            </a:fld>
            <a:endParaRPr lang="en-US" altLang="zh-TW" b="0">
              <a:solidFill>
                <a:srgbClr val="3333FF"/>
              </a:solidFill>
              <a:ea typeface="新細明體" panose="02020500000000000000" pitchFamily="18" charset="-120"/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395288" y="627033"/>
            <a:ext cx="56941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 b="0" dirty="0">
                <a:ea typeface="新細明體" panose="02020500000000000000" pitchFamily="18" charset="-120"/>
              </a:rPr>
              <a:t>(Question): How about the case of |</a:t>
            </a:r>
            <a:r>
              <a:rPr lang="en-US" altLang="zh-TW" b="0" i="1" dirty="0" err="1">
                <a:ea typeface="新細明體" panose="02020500000000000000" pitchFamily="18" charset="-120"/>
              </a:rPr>
              <a:t>p</a:t>
            </a:r>
            <a:r>
              <a:rPr lang="en-US" altLang="zh-TW" b="0" i="1" baseline="-25000" dirty="0" err="1">
                <a:ea typeface="新細明體" panose="02020500000000000000" pitchFamily="18" charset="-120"/>
              </a:rPr>
              <a:t>n</a:t>
            </a:r>
            <a:r>
              <a:rPr lang="en-US" altLang="zh-TW" b="0" dirty="0">
                <a:ea typeface="新細明體" panose="02020500000000000000" pitchFamily="18" charset="-120"/>
              </a:rPr>
              <a:t>| = 1 or |</a:t>
            </a:r>
            <a:r>
              <a:rPr lang="en-US" altLang="zh-TW" b="0" i="1" dirty="0" err="1">
                <a:ea typeface="新細明體" panose="02020500000000000000" pitchFamily="18" charset="-120"/>
              </a:rPr>
              <a:t>z</a:t>
            </a:r>
            <a:r>
              <a:rPr lang="en-US" altLang="zh-TW" b="0" i="1" baseline="-25000" dirty="0" err="1">
                <a:ea typeface="新細明體" panose="02020500000000000000" pitchFamily="18" charset="-120"/>
              </a:rPr>
              <a:t>n</a:t>
            </a:r>
            <a:r>
              <a:rPr lang="en-US" altLang="zh-TW" b="0" dirty="0">
                <a:ea typeface="新細明體" panose="02020500000000000000" pitchFamily="18" charset="-120"/>
              </a:rPr>
              <a:t>| = 1? </a:t>
            </a:r>
          </a:p>
        </p:txBody>
      </p:sp>
    </p:spTree>
    <p:extLst>
      <p:ext uri="{BB962C8B-B14F-4D97-AF65-F5344CB8AC3E}">
        <p14:creationId xmlns:p14="http://schemas.microsoft.com/office/powerpoint/2010/main" val="940432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fld id="{FCC4F1B3-5AEB-42C0-9FCD-40E6865BA8B7}" type="slidenum">
              <a:rPr lang="en-US" altLang="zh-TW" b="0">
                <a:solidFill>
                  <a:srgbClr val="3333FF"/>
                </a:solidFill>
                <a:ea typeface="新細明體" panose="02020500000000000000" pitchFamily="18" charset="-120"/>
              </a:rPr>
              <a:pPr eaLnBrk="1" hangingPunct="1"/>
              <a:t>108</a:t>
            </a:fld>
            <a:endParaRPr lang="en-US" altLang="zh-TW" b="0">
              <a:solidFill>
                <a:srgbClr val="3333FF"/>
              </a:solidFill>
              <a:ea typeface="新細明體" panose="02020500000000000000" pitchFamily="18" charset="-120"/>
            </a:endParaRPr>
          </a:p>
        </p:txBody>
      </p:sp>
      <p:sp>
        <p:nvSpPr>
          <p:cNvPr id="2054" name="Text Box 2"/>
          <p:cNvSpPr txBox="1">
            <a:spLocks noChangeArrowheads="1"/>
          </p:cNvSpPr>
          <p:nvPr/>
        </p:nvSpPr>
        <p:spPr bwMode="auto">
          <a:xfrm>
            <a:off x="395288" y="404813"/>
            <a:ext cx="18002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 b="0">
                <a:solidFill>
                  <a:srgbClr val="3333FF"/>
                </a:solidFill>
              </a:rPr>
              <a:t>設計方法：</a:t>
            </a:r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767686"/>
              </p:ext>
            </p:extLst>
          </p:nvPr>
        </p:nvGraphicFramePr>
        <p:xfrm>
          <a:off x="1408112" y="1844377"/>
          <a:ext cx="36322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4" name="Equation" r:id="rId3" imgW="3632040" imgH="711000" progId="Equation.DSMT4">
                  <p:embed/>
                </p:oleObj>
              </mc:Choice>
              <mc:Fallback>
                <p:oleObj name="Equation" r:id="rId3" imgW="3632040" imgH="7110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8112" y="1844377"/>
                        <a:ext cx="3632200" cy="7112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5" name="Text Box 4"/>
          <p:cNvSpPr txBox="1">
            <a:spLocks noChangeArrowheads="1"/>
          </p:cNvSpPr>
          <p:nvPr/>
        </p:nvSpPr>
        <p:spPr bwMode="auto">
          <a:xfrm>
            <a:off x="719137" y="2707977"/>
            <a:ext cx="81359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 b="0" dirty="0"/>
              <a:t>換句話說，</a:t>
            </a:r>
            <a:r>
              <a:rPr lang="en-US" altLang="zh-TW" b="0" i="1" dirty="0"/>
              <a:t>r</a:t>
            </a:r>
            <a:r>
              <a:rPr lang="en-US" altLang="zh-TW" b="0" baseline="-25000" dirty="0"/>
              <a:t>1</a:t>
            </a:r>
            <a:r>
              <a:rPr lang="en-US" altLang="zh-TW" b="0" dirty="0"/>
              <a:t>[</a:t>
            </a:r>
            <a:r>
              <a:rPr lang="en-US" altLang="zh-TW" b="0" i="1" dirty="0"/>
              <a:t>n</a:t>
            </a:r>
            <a:r>
              <a:rPr lang="en-US" altLang="zh-TW" b="0" dirty="0"/>
              <a:t>] </a:t>
            </a:r>
            <a:r>
              <a:rPr lang="zh-TW" altLang="en-US" b="0" dirty="0"/>
              <a:t>是  </a:t>
            </a:r>
            <a:r>
              <a:rPr lang="en-US" altLang="zh-TW" b="0" i="1" dirty="0" err="1"/>
              <a:t>H</a:t>
            </a:r>
            <a:r>
              <a:rPr lang="en-US" altLang="zh-TW" b="0" i="1" baseline="-25000" dirty="0" err="1"/>
              <a:t>d</a:t>
            </a:r>
            <a:r>
              <a:rPr lang="en-US" altLang="zh-TW" b="0" dirty="0"/>
              <a:t>(</a:t>
            </a:r>
            <a:r>
              <a:rPr lang="en-US" altLang="zh-TW" b="0" i="1" dirty="0"/>
              <a:t>m</a:t>
            </a:r>
            <a:r>
              <a:rPr lang="en-US" altLang="zh-TW" b="0" dirty="0"/>
              <a:t>/</a:t>
            </a:r>
            <a:r>
              <a:rPr lang="en-US" altLang="zh-TW" b="0" i="1" dirty="0"/>
              <a:t>N</a:t>
            </a:r>
            <a:r>
              <a:rPr lang="en-US" altLang="zh-TW" b="0" dirty="0"/>
              <a:t>) </a:t>
            </a:r>
            <a:r>
              <a:rPr lang="zh-TW" altLang="en-US" b="0" dirty="0"/>
              <a:t>的 </a:t>
            </a:r>
            <a:r>
              <a:rPr lang="en-US" altLang="zh-TW" b="0" dirty="0">
                <a:solidFill>
                  <a:srgbClr val="3333FF"/>
                </a:solidFill>
              </a:rPr>
              <a:t>inverse discrete Fourier transform (IDFT)</a:t>
            </a:r>
          </a:p>
        </p:txBody>
      </p:sp>
      <p:sp>
        <p:nvSpPr>
          <p:cNvPr id="2056" name="Text Box 5"/>
          <p:cNvSpPr txBox="1">
            <a:spLocks noChangeArrowheads="1"/>
          </p:cNvSpPr>
          <p:nvPr/>
        </p:nvSpPr>
        <p:spPr bwMode="auto">
          <a:xfrm>
            <a:off x="5327650" y="1988840"/>
            <a:ext cx="32400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b="0" i="1"/>
              <a:t>n</a:t>
            </a:r>
            <a:r>
              <a:rPr lang="en-US" altLang="zh-TW" b="0"/>
              <a:t> = 0, 1, …., </a:t>
            </a:r>
            <a:r>
              <a:rPr lang="en-US" altLang="zh-TW" b="0" i="1"/>
              <a:t>N</a:t>
            </a:r>
            <a:r>
              <a:rPr lang="en-US" altLang="zh-TW" b="0"/>
              <a:t>−1 </a:t>
            </a:r>
          </a:p>
        </p:txBody>
      </p:sp>
      <p:sp>
        <p:nvSpPr>
          <p:cNvPr id="2057" name="Text Box 6"/>
          <p:cNvSpPr txBox="1">
            <a:spLocks noChangeArrowheads="1"/>
          </p:cNvSpPr>
          <p:nvPr/>
        </p:nvSpPr>
        <p:spPr bwMode="auto">
          <a:xfrm>
            <a:off x="431800" y="1988840"/>
            <a:ext cx="863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b="0" dirty="0"/>
              <a:t>Step 2</a:t>
            </a:r>
          </a:p>
        </p:txBody>
      </p:sp>
      <p:sp>
        <p:nvSpPr>
          <p:cNvPr id="2058" name="Text Box 7"/>
          <p:cNvSpPr txBox="1">
            <a:spLocks noChangeArrowheads="1"/>
          </p:cNvSpPr>
          <p:nvPr/>
        </p:nvSpPr>
        <p:spPr bwMode="auto">
          <a:xfrm>
            <a:off x="431800" y="3284240"/>
            <a:ext cx="46799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b="0" dirty="0"/>
              <a:t>Step 3  When </a:t>
            </a:r>
            <a:r>
              <a:rPr lang="en-US" altLang="zh-TW" b="0" i="1" dirty="0"/>
              <a:t>N</a:t>
            </a:r>
            <a:r>
              <a:rPr lang="en-US" altLang="zh-TW" b="0" dirty="0"/>
              <a:t> is odd</a:t>
            </a:r>
          </a:p>
        </p:txBody>
      </p:sp>
      <p:graphicFrame>
        <p:nvGraphicFramePr>
          <p:cNvPr id="2051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6615643"/>
              </p:ext>
            </p:extLst>
          </p:nvPr>
        </p:nvGraphicFramePr>
        <p:xfrm>
          <a:off x="1439862" y="3787477"/>
          <a:ext cx="12065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5" name="Equation" r:id="rId5" imgW="1206360" imgH="355320" progId="Equation.DSMT4">
                  <p:embed/>
                </p:oleObj>
              </mc:Choice>
              <mc:Fallback>
                <p:oleObj name="Equation" r:id="rId5" imgW="1206360" imgH="35532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9862" y="3787477"/>
                        <a:ext cx="12065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9" name="Text Box 9"/>
          <p:cNvSpPr txBox="1">
            <a:spLocks noChangeArrowheads="1"/>
          </p:cNvSpPr>
          <p:nvPr/>
        </p:nvSpPr>
        <p:spPr bwMode="auto">
          <a:xfrm>
            <a:off x="3455987" y="3787477"/>
            <a:ext cx="3457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b="0"/>
              <a:t>for </a:t>
            </a:r>
            <a:r>
              <a:rPr lang="en-US" altLang="zh-TW" b="0" i="1"/>
              <a:t>n</a:t>
            </a:r>
            <a:r>
              <a:rPr lang="en-US" altLang="zh-TW" b="0"/>
              <a:t> = 0, 1, …., </a:t>
            </a:r>
            <a:r>
              <a:rPr lang="en-US" altLang="zh-TW" b="0" i="1"/>
              <a:t>k</a:t>
            </a:r>
            <a:endParaRPr lang="en-US" altLang="zh-TW" b="0"/>
          </a:p>
        </p:txBody>
      </p:sp>
      <p:graphicFrame>
        <p:nvGraphicFramePr>
          <p:cNvPr id="205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5841477"/>
              </p:ext>
            </p:extLst>
          </p:nvPr>
        </p:nvGraphicFramePr>
        <p:xfrm>
          <a:off x="1439862" y="4220865"/>
          <a:ext cx="16383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6" name="Equation" r:id="rId7" imgW="1638000" imgH="355320" progId="Equation.DSMT4">
                  <p:embed/>
                </p:oleObj>
              </mc:Choice>
              <mc:Fallback>
                <p:oleObj name="Equation" r:id="rId7" imgW="1638000" imgH="35532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9862" y="4220865"/>
                        <a:ext cx="16383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0" name="Text Box 11"/>
          <p:cNvSpPr txBox="1">
            <a:spLocks noChangeArrowheads="1"/>
          </p:cNvSpPr>
          <p:nvPr/>
        </p:nvSpPr>
        <p:spPr bwMode="auto">
          <a:xfrm>
            <a:off x="3455987" y="4220865"/>
            <a:ext cx="3457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b="0" dirty="0"/>
              <a:t>for </a:t>
            </a:r>
            <a:r>
              <a:rPr lang="en-US" altLang="zh-TW" b="0" i="1" dirty="0"/>
              <a:t>n</a:t>
            </a:r>
            <a:r>
              <a:rPr lang="en-US" altLang="zh-TW" b="0" dirty="0"/>
              <a:t> = -</a:t>
            </a:r>
            <a:r>
              <a:rPr lang="en-US" altLang="zh-TW" b="0" i="1" dirty="0"/>
              <a:t>k</a:t>
            </a:r>
            <a:r>
              <a:rPr lang="en-US" altLang="zh-TW" b="0" dirty="0"/>
              <a:t>, -</a:t>
            </a:r>
            <a:r>
              <a:rPr lang="en-US" altLang="zh-TW" b="0" i="1" dirty="0"/>
              <a:t>k</a:t>
            </a:r>
            <a:r>
              <a:rPr lang="en-US" altLang="zh-TW" b="0" dirty="0"/>
              <a:t>+1, …., </a:t>
            </a:r>
            <a:r>
              <a:rPr lang="en-US" altLang="zh-TW" b="0" dirty="0">
                <a:cs typeface="Times New Roman" panose="02020603050405020304" pitchFamily="18" charset="0"/>
              </a:rPr>
              <a:t>−1</a:t>
            </a:r>
          </a:p>
        </p:txBody>
      </p:sp>
      <p:sp>
        <p:nvSpPr>
          <p:cNvPr id="2061" name="Rectangle 12"/>
          <p:cNvSpPr>
            <a:spLocks noChangeArrowheads="1"/>
          </p:cNvSpPr>
          <p:nvPr/>
        </p:nvSpPr>
        <p:spPr bwMode="auto">
          <a:xfrm>
            <a:off x="5688012" y="3787477"/>
            <a:ext cx="16557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 b="0" i="1"/>
              <a:t>k</a:t>
            </a:r>
            <a:r>
              <a:rPr lang="en-US" altLang="zh-TW" b="0"/>
              <a:t> = (</a:t>
            </a:r>
            <a:r>
              <a:rPr lang="en-US" altLang="zh-TW" b="0" i="1"/>
              <a:t>N</a:t>
            </a:r>
            <a:r>
              <a:rPr lang="en-US" altLang="zh-TW" b="0"/>
              <a:t> </a:t>
            </a:r>
            <a:r>
              <a:rPr lang="en-US" altLang="zh-TW" b="0">
                <a:cs typeface="Times New Roman" panose="02020603050405020304" pitchFamily="18" charset="0"/>
              </a:rPr>
              <a:t>−1)/2</a:t>
            </a:r>
            <a:endParaRPr lang="en-US" altLang="en-US" b="0">
              <a:cs typeface="Times New Roman" panose="02020603050405020304" pitchFamily="18" charset="0"/>
            </a:endParaRPr>
          </a:p>
        </p:txBody>
      </p:sp>
      <p:sp>
        <p:nvSpPr>
          <p:cNvPr id="2062" name="Text Box 13"/>
          <p:cNvSpPr txBox="1">
            <a:spLocks noChangeArrowheads="1"/>
          </p:cNvSpPr>
          <p:nvPr/>
        </p:nvSpPr>
        <p:spPr bwMode="auto">
          <a:xfrm>
            <a:off x="1439862" y="5444827"/>
            <a:ext cx="20875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b="0" i="1"/>
              <a:t>h</a:t>
            </a:r>
            <a:r>
              <a:rPr lang="en-US" altLang="zh-TW" b="0"/>
              <a:t>[</a:t>
            </a:r>
            <a:r>
              <a:rPr lang="en-US" altLang="zh-TW" b="0" i="1"/>
              <a:t>n</a:t>
            </a:r>
            <a:r>
              <a:rPr lang="en-US" altLang="zh-TW" b="0"/>
              <a:t>] = </a:t>
            </a:r>
            <a:r>
              <a:rPr lang="en-US" altLang="zh-TW" b="0" i="1"/>
              <a:t>r</a:t>
            </a:r>
            <a:r>
              <a:rPr lang="en-US" altLang="zh-TW" b="0"/>
              <a:t>[</a:t>
            </a:r>
            <a:r>
              <a:rPr lang="en-US" altLang="zh-TW" b="0" i="1"/>
              <a:t>n</a:t>
            </a:r>
            <a:r>
              <a:rPr lang="en-US" altLang="zh-TW" b="0"/>
              <a:t> </a:t>
            </a:r>
            <a:r>
              <a:rPr lang="en-US" altLang="zh-TW" b="0">
                <a:cs typeface="Times New Roman" panose="02020603050405020304" pitchFamily="18" charset="0"/>
              </a:rPr>
              <a:t>− </a:t>
            </a:r>
            <a:r>
              <a:rPr lang="en-US" altLang="zh-TW" b="0" i="1">
                <a:cs typeface="Times New Roman" panose="02020603050405020304" pitchFamily="18" charset="0"/>
              </a:rPr>
              <a:t>k</a:t>
            </a:r>
            <a:r>
              <a:rPr lang="en-US" altLang="zh-TW" b="0"/>
              <a:t> ] </a:t>
            </a:r>
          </a:p>
        </p:txBody>
      </p:sp>
      <p:sp>
        <p:nvSpPr>
          <p:cNvPr id="2063" name="Text Box 14"/>
          <p:cNvSpPr txBox="1">
            <a:spLocks noChangeArrowheads="1"/>
          </p:cNvSpPr>
          <p:nvPr/>
        </p:nvSpPr>
        <p:spPr bwMode="auto">
          <a:xfrm>
            <a:off x="503237" y="4652665"/>
            <a:ext cx="67691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b="0"/>
              <a:t>              </a:t>
            </a:r>
            <a:r>
              <a:rPr lang="zh-TW" altLang="en-US" b="0"/>
              <a:t>注意： </a:t>
            </a:r>
            <a:r>
              <a:rPr lang="en-US" altLang="zh-TW" b="0" i="1"/>
              <a:t>r</a:t>
            </a:r>
            <a:r>
              <a:rPr lang="en-US" altLang="zh-TW" b="0"/>
              <a:t>[</a:t>
            </a:r>
            <a:r>
              <a:rPr lang="en-US" altLang="zh-TW" b="0" i="1"/>
              <a:t>n</a:t>
            </a:r>
            <a:r>
              <a:rPr lang="en-US" altLang="zh-TW" b="0"/>
              <a:t>] </a:t>
            </a:r>
            <a:r>
              <a:rPr lang="zh-TW" altLang="en-US" b="0"/>
              <a:t>的區間為   </a:t>
            </a:r>
            <a:r>
              <a:rPr lang="en-US" altLang="zh-TW" b="0" i="1"/>
              <a:t>n</a:t>
            </a:r>
            <a:r>
              <a:rPr lang="en-US" altLang="zh-TW" b="0"/>
              <a:t> </a:t>
            </a:r>
            <a:r>
              <a:rPr lang="en-US" altLang="zh-TW" b="0">
                <a:sym typeface="Symbol" panose="05050102010706020507" pitchFamily="18" charset="2"/>
              </a:rPr>
              <a:t> [</a:t>
            </a:r>
            <a:r>
              <a:rPr lang="en-US" altLang="zh-TW" b="0"/>
              <a:t>−(</a:t>
            </a:r>
            <a:r>
              <a:rPr lang="en-US" altLang="zh-TW" b="0" i="1"/>
              <a:t>N</a:t>
            </a:r>
            <a:r>
              <a:rPr lang="en-US" altLang="zh-TW" b="0"/>
              <a:t> −1)/2, (</a:t>
            </a:r>
            <a:r>
              <a:rPr lang="en-US" altLang="zh-TW" b="0" i="1"/>
              <a:t>N</a:t>
            </a:r>
            <a:r>
              <a:rPr lang="en-US" altLang="zh-TW" b="0"/>
              <a:t> −1)/2] </a:t>
            </a:r>
          </a:p>
        </p:txBody>
      </p:sp>
      <p:sp>
        <p:nvSpPr>
          <p:cNvPr id="2064" name="Rectangle 12"/>
          <p:cNvSpPr>
            <a:spLocks noChangeArrowheads="1"/>
          </p:cNvSpPr>
          <p:nvPr/>
        </p:nvSpPr>
        <p:spPr bwMode="auto">
          <a:xfrm>
            <a:off x="3814762" y="5516265"/>
            <a:ext cx="16557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 b="0" i="1"/>
              <a:t>k</a:t>
            </a:r>
            <a:r>
              <a:rPr lang="en-US" altLang="zh-TW" b="0"/>
              <a:t> = (</a:t>
            </a:r>
            <a:r>
              <a:rPr lang="en-US" altLang="zh-TW" b="0" i="1"/>
              <a:t>N</a:t>
            </a:r>
            <a:r>
              <a:rPr lang="en-US" altLang="zh-TW" b="0"/>
              <a:t> </a:t>
            </a:r>
            <a:r>
              <a:rPr lang="en-US" altLang="zh-TW" b="0">
                <a:cs typeface="Times New Roman" panose="02020603050405020304" pitchFamily="18" charset="0"/>
              </a:rPr>
              <a:t>−1)/2</a:t>
            </a:r>
            <a:endParaRPr lang="en-US" altLang="en-US" b="0">
              <a:cs typeface="Times New Roman" panose="02020603050405020304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503237" y="5441592"/>
            <a:ext cx="89639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b="0" dirty="0"/>
              <a:t>Step 4 </a:t>
            </a:r>
            <a:endParaRPr lang="zh-TW" altLang="en-US" dirty="0"/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>
            <a:off x="439210" y="1107777"/>
            <a:ext cx="863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b="0" dirty="0"/>
              <a:t>Step 1</a:t>
            </a:r>
          </a:p>
        </p:txBody>
      </p:sp>
      <p:sp>
        <p:nvSpPr>
          <p:cNvPr id="3" name="矩形 2"/>
          <p:cNvSpPr/>
          <p:nvPr/>
        </p:nvSpPr>
        <p:spPr>
          <a:xfrm>
            <a:off x="1273055" y="1111221"/>
            <a:ext cx="116570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b="0" dirty="0"/>
              <a:t>Sampling</a:t>
            </a:r>
            <a:endParaRPr lang="zh-TW" altLang="en-US" dirty="0"/>
          </a:p>
        </p:txBody>
      </p:sp>
      <p:graphicFrame>
        <p:nvGraphicFramePr>
          <p:cNvPr id="4" name="物件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1070782"/>
              </p:ext>
            </p:extLst>
          </p:nvPr>
        </p:nvGraphicFramePr>
        <p:xfrm>
          <a:off x="2539261" y="1039514"/>
          <a:ext cx="8382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7" name="Equation" r:id="rId9" imgW="838080" imgH="533160" progId="Equation.DSMT4">
                  <p:embed/>
                </p:oleObj>
              </mc:Choice>
              <mc:Fallback>
                <p:oleObj name="Equation" r:id="rId9" imgW="838080" imgH="533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539261" y="1039514"/>
                        <a:ext cx="83820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 Box 11"/>
          <p:cNvSpPr txBox="1">
            <a:spLocks noChangeArrowheads="1"/>
          </p:cNvSpPr>
          <p:nvPr/>
        </p:nvSpPr>
        <p:spPr bwMode="auto">
          <a:xfrm>
            <a:off x="3675210" y="1082542"/>
            <a:ext cx="36718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b="0" dirty="0"/>
              <a:t>for </a:t>
            </a:r>
            <a:r>
              <a:rPr lang="en-US" altLang="zh-TW" b="0" i="1" dirty="0"/>
              <a:t>m</a:t>
            </a:r>
            <a:r>
              <a:rPr lang="en-US" altLang="zh-TW" b="0" dirty="0"/>
              <a:t> = 0, 1, 2, 3, ……, </a:t>
            </a:r>
            <a:r>
              <a:rPr lang="en-US" altLang="zh-TW" b="0" i="1" dirty="0"/>
              <a:t>N</a:t>
            </a:r>
            <a:r>
              <a:rPr lang="en-US" altLang="zh-TW" b="0" dirty="0"/>
              <a:t> </a:t>
            </a:r>
            <a:r>
              <a:rPr lang="en-US" altLang="zh-TW" b="0" dirty="0">
                <a:cs typeface="Times New Roman" panose="02020603050405020304" pitchFamily="18" charset="0"/>
              </a:rPr>
              <a:t>− 1    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投影片編號版面配置區 3"/>
          <p:cNvSpPr txBox="1">
            <a:spLocks noGrp="1"/>
          </p:cNvSpPr>
          <p:nvPr/>
        </p:nvSpPr>
        <p:spPr bwMode="auto">
          <a:xfrm>
            <a:off x="6659563" y="188913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algn="r" eaLnBrk="1" hangingPunct="1"/>
            <a:fld id="{92205897-989A-4DEE-8BF0-B20E300BE2CE}" type="slidenum">
              <a:rPr lang="en-US" altLang="zh-TW" b="0">
                <a:solidFill>
                  <a:srgbClr val="3333FF"/>
                </a:solidFill>
                <a:ea typeface="新細明體" panose="02020500000000000000" pitchFamily="18" charset="-120"/>
              </a:rPr>
              <a:pPr algn="r" eaLnBrk="1" hangingPunct="1"/>
              <a:t>135</a:t>
            </a:fld>
            <a:endParaRPr lang="en-US" altLang="zh-TW" b="0">
              <a:solidFill>
                <a:srgbClr val="3333FF"/>
              </a:solidFill>
              <a:ea typeface="新細明體" panose="02020500000000000000" pitchFamily="18" charset="-120"/>
            </a:endParaRPr>
          </a:p>
        </p:txBody>
      </p:sp>
      <p:sp>
        <p:nvSpPr>
          <p:cNvPr id="28675" name="Text Box 4"/>
          <p:cNvSpPr txBox="1">
            <a:spLocks noChangeArrowheads="1"/>
          </p:cNvSpPr>
          <p:nvPr/>
        </p:nvSpPr>
        <p:spPr bwMode="auto">
          <a:xfrm>
            <a:off x="468313" y="333375"/>
            <a:ext cx="7704137" cy="466725"/>
          </a:xfrm>
          <a:prstGeom prst="rect">
            <a:avLst/>
          </a:prstGeom>
          <a:noFill/>
          <a:ln w="9525">
            <a:solidFill>
              <a:srgbClr val="9966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TW" altLang="en-US" sz="2400">
                <a:solidFill>
                  <a:srgbClr val="3333FF"/>
                </a:solidFill>
              </a:rPr>
              <a:t>附錄四：查資料的方法</a:t>
            </a:r>
          </a:p>
        </p:txBody>
      </p:sp>
      <p:sp>
        <p:nvSpPr>
          <p:cNvPr id="28676" name="Text Box 6"/>
          <p:cNvSpPr txBox="1">
            <a:spLocks noChangeArrowheads="1"/>
          </p:cNvSpPr>
          <p:nvPr/>
        </p:nvSpPr>
        <p:spPr bwMode="auto">
          <a:xfrm>
            <a:off x="539750" y="1052513"/>
            <a:ext cx="61198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b="0">
                <a:solidFill>
                  <a:srgbClr val="3333FF"/>
                </a:solidFill>
              </a:rPr>
              <a:t>(1) Google </a:t>
            </a:r>
            <a:r>
              <a:rPr lang="zh-TW" altLang="en-US" b="0">
                <a:solidFill>
                  <a:srgbClr val="3333FF"/>
                </a:solidFill>
              </a:rPr>
              <a:t>學術搜尋 </a:t>
            </a:r>
            <a:r>
              <a:rPr lang="en-US" altLang="zh-TW" b="0">
                <a:solidFill>
                  <a:srgbClr val="3333FF"/>
                </a:solidFill>
              </a:rPr>
              <a:t>(</a:t>
            </a:r>
            <a:r>
              <a:rPr lang="zh-TW" altLang="en-US" b="0">
                <a:solidFill>
                  <a:srgbClr val="3333FF"/>
                </a:solidFill>
              </a:rPr>
              <a:t>不可以不知道</a:t>
            </a:r>
            <a:r>
              <a:rPr lang="en-US" altLang="zh-TW" b="0">
                <a:solidFill>
                  <a:srgbClr val="3333FF"/>
                </a:solidFill>
              </a:rPr>
              <a:t>)</a:t>
            </a:r>
          </a:p>
        </p:txBody>
      </p:sp>
      <p:sp>
        <p:nvSpPr>
          <p:cNvPr id="28677" name="Rectangle 7"/>
          <p:cNvSpPr>
            <a:spLocks noChangeArrowheads="1"/>
          </p:cNvSpPr>
          <p:nvPr/>
        </p:nvSpPr>
        <p:spPr bwMode="auto">
          <a:xfrm>
            <a:off x="971550" y="1484313"/>
            <a:ext cx="43926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zh-TW" altLang="en-US" b="0">
                <a:solidFill>
                  <a:srgbClr val="3333FF"/>
                </a:solidFill>
              </a:rPr>
              <a:t>網址： </a:t>
            </a:r>
            <a:r>
              <a:rPr lang="en-US" altLang="zh-TW" b="0">
                <a:solidFill>
                  <a:srgbClr val="FF0000"/>
                </a:solidFill>
              </a:rPr>
              <a:t>http://scholar.google.com.tw/</a:t>
            </a:r>
          </a:p>
        </p:txBody>
      </p:sp>
      <p:sp>
        <p:nvSpPr>
          <p:cNvPr id="28678" name="Rectangle 22"/>
          <p:cNvSpPr>
            <a:spLocks noChangeArrowheads="1"/>
          </p:cNvSpPr>
          <p:nvPr/>
        </p:nvSpPr>
        <p:spPr bwMode="auto">
          <a:xfrm>
            <a:off x="971550" y="2060575"/>
            <a:ext cx="72009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 b="0"/>
              <a:t>(</a:t>
            </a:r>
            <a:r>
              <a:rPr lang="zh-TW" altLang="en-US" b="0"/>
              <a:t>太重要了，不可以不知道</a:t>
            </a:r>
            <a:r>
              <a:rPr lang="en-US" altLang="zh-TW" b="0"/>
              <a:t>) </a:t>
            </a:r>
            <a:r>
              <a:rPr lang="zh-TW" altLang="en-US" b="0"/>
              <a:t>只要任何的書籍或論文，在網路上有電子版，都可以用這個功能查得到</a:t>
            </a:r>
          </a:p>
        </p:txBody>
      </p:sp>
      <p:pic>
        <p:nvPicPr>
          <p:cNvPr id="28679" name="Picture 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2998788"/>
            <a:ext cx="6257925" cy="2620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80" name="Text Box 24"/>
          <p:cNvSpPr txBox="1">
            <a:spLocks noChangeArrowheads="1"/>
          </p:cNvSpPr>
          <p:nvPr/>
        </p:nvSpPr>
        <p:spPr bwMode="auto">
          <a:xfrm>
            <a:off x="539750" y="3644900"/>
            <a:ext cx="20161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 b="0">
                <a:solidFill>
                  <a:srgbClr val="FF0000"/>
                </a:solidFill>
              </a:rPr>
              <a:t>輸入關鍵字，或標題、作者</a:t>
            </a:r>
          </a:p>
        </p:txBody>
      </p:sp>
      <p:sp>
        <p:nvSpPr>
          <p:cNvPr id="28681" name="Oval 25"/>
          <p:cNvSpPr>
            <a:spLocks noChangeArrowheads="1"/>
          </p:cNvSpPr>
          <p:nvPr/>
        </p:nvSpPr>
        <p:spPr bwMode="auto">
          <a:xfrm>
            <a:off x="2413000" y="4583113"/>
            <a:ext cx="1800225" cy="4318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 b="0"/>
          </a:p>
        </p:txBody>
      </p:sp>
      <p:sp>
        <p:nvSpPr>
          <p:cNvPr id="28682" name="Line 26"/>
          <p:cNvSpPr>
            <a:spLocks noChangeShapeType="1"/>
          </p:cNvSpPr>
          <p:nvPr/>
        </p:nvSpPr>
        <p:spPr bwMode="auto">
          <a:xfrm>
            <a:off x="2124075" y="4151313"/>
            <a:ext cx="647700" cy="431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8683" name="Text Box 27"/>
          <p:cNvSpPr txBox="1">
            <a:spLocks noChangeArrowheads="1"/>
          </p:cNvSpPr>
          <p:nvPr/>
        </p:nvSpPr>
        <p:spPr bwMode="auto">
          <a:xfrm>
            <a:off x="6372225" y="3214688"/>
            <a:ext cx="201612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 b="0">
                <a:solidFill>
                  <a:srgbClr val="FF0000"/>
                </a:solidFill>
              </a:rPr>
              <a:t>再按「搜尋」，就可找到想要的資料</a:t>
            </a:r>
          </a:p>
        </p:txBody>
      </p:sp>
      <p:sp>
        <p:nvSpPr>
          <p:cNvPr id="28684" name="Oval 28"/>
          <p:cNvSpPr>
            <a:spLocks noChangeArrowheads="1"/>
          </p:cNvSpPr>
          <p:nvPr/>
        </p:nvSpPr>
        <p:spPr bwMode="auto">
          <a:xfrm>
            <a:off x="5653088" y="4583113"/>
            <a:ext cx="647700" cy="4318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 b="0"/>
          </a:p>
        </p:txBody>
      </p:sp>
      <p:sp>
        <p:nvSpPr>
          <p:cNvPr id="28685" name="Line 29"/>
          <p:cNvSpPr>
            <a:spLocks noChangeShapeType="1"/>
          </p:cNvSpPr>
          <p:nvPr/>
        </p:nvSpPr>
        <p:spPr bwMode="auto">
          <a:xfrm flipH="1">
            <a:off x="6084888" y="4006850"/>
            <a:ext cx="360362" cy="5762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8686" name="文字方塊 12"/>
          <p:cNvSpPr txBox="1">
            <a:spLocks noChangeArrowheads="1"/>
          </p:cNvSpPr>
          <p:nvPr/>
        </p:nvSpPr>
        <p:spPr bwMode="auto">
          <a:xfrm>
            <a:off x="971550" y="5876925"/>
            <a:ext cx="72009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zh-TW" altLang="en-US" b="0"/>
              <a:t>註：由於版權，大部分的論文必需要在學校上網才可以下載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投影片編號版面配置區 3"/>
          <p:cNvSpPr txBox="1">
            <a:spLocks noGrp="1"/>
          </p:cNvSpPr>
          <p:nvPr/>
        </p:nvSpPr>
        <p:spPr bwMode="auto">
          <a:xfrm>
            <a:off x="6659563" y="188913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algn="r" eaLnBrk="1" hangingPunct="1"/>
            <a:fld id="{CC052E5A-C034-48A0-9325-6C2F0E89E85C}" type="slidenum">
              <a:rPr lang="en-US" altLang="zh-TW" b="0">
                <a:solidFill>
                  <a:srgbClr val="3333FF"/>
                </a:solidFill>
                <a:ea typeface="新細明體" panose="02020500000000000000" pitchFamily="18" charset="-120"/>
              </a:rPr>
              <a:pPr algn="r" eaLnBrk="1" hangingPunct="1"/>
              <a:t>136</a:t>
            </a:fld>
            <a:endParaRPr lang="en-US" altLang="zh-TW" b="0">
              <a:solidFill>
                <a:srgbClr val="3333FF"/>
              </a:solidFill>
              <a:ea typeface="新細明體" panose="02020500000000000000" pitchFamily="18" charset="-120"/>
            </a:endParaRPr>
          </a:p>
        </p:txBody>
      </p:sp>
      <p:sp>
        <p:nvSpPr>
          <p:cNvPr id="29699" name="文字方塊 16"/>
          <p:cNvSpPr txBox="1">
            <a:spLocks noChangeArrowheads="1"/>
          </p:cNvSpPr>
          <p:nvPr/>
        </p:nvSpPr>
        <p:spPr bwMode="auto">
          <a:xfrm>
            <a:off x="755650" y="476250"/>
            <a:ext cx="39608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zh-TW" altLang="en-US" b="0"/>
              <a:t>按搜尋之後將出現相關文章</a:t>
            </a:r>
          </a:p>
        </p:txBody>
      </p:sp>
      <p:pic>
        <p:nvPicPr>
          <p:cNvPr id="29700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836613"/>
            <a:ext cx="6789738" cy="401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1" name="橢圓 23"/>
          <p:cNvSpPr>
            <a:spLocks noChangeArrowheads="1"/>
          </p:cNvSpPr>
          <p:nvPr/>
        </p:nvSpPr>
        <p:spPr bwMode="auto">
          <a:xfrm>
            <a:off x="900113" y="2997200"/>
            <a:ext cx="1150937" cy="1727200"/>
          </a:xfrm>
          <a:prstGeom prst="ellipse">
            <a:avLst/>
          </a:prstGeom>
          <a:noFill/>
          <a:ln w="222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cxnSp>
        <p:nvCxnSpPr>
          <p:cNvPr id="29702" name="直線單箭頭接點 25"/>
          <p:cNvCxnSpPr>
            <a:cxnSpLocks noChangeShapeType="1"/>
          </p:cNvCxnSpPr>
          <p:nvPr/>
        </p:nvCxnSpPr>
        <p:spPr bwMode="auto">
          <a:xfrm flipV="1">
            <a:off x="971550" y="4652963"/>
            <a:ext cx="215900" cy="504825"/>
          </a:xfrm>
          <a:prstGeom prst="straightConnector1">
            <a:avLst/>
          </a:prstGeom>
          <a:noFill/>
          <a:ln w="9525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703" name="文字方塊 26"/>
          <p:cNvSpPr txBox="1">
            <a:spLocks noChangeArrowheads="1"/>
          </p:cNvSpPr>
          <p:nvPr/>
        </p:nvSpPr>
        <p:spPr bwMode="auto">
          <a:xfrm>
            <a:off x="250825" y="5157788"/>
            <a:ext cx="20891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zh-TW" altLang="en-US" b="0"/>
              <a:t>可限定要找的文章的刊登時間</a:t>
            </a:r>
          </a:p>
        </p:txBody>
      </p:sp>
      <p:sp>
        <p:nvSpPr>
          <p:cNvPr id="29704" name="橢圓 27"/>
          <p:cNvSpPr>
            <a:spLocks noChangeArrowheads="1"/>
          </p:cNvSpPr>
          <p:nvPr/>
        </p:nvSpPr>
        <p:spPr bwMode="auto">
          <a:xfrm>
            <a:off x="4859338" y="3429000"/>
            <a:ext cx="504825" cy="360363"/>
          </a:xfrm>
          <a:prstGeom prst="ellipse">
            <a:avLst/>
          </a:prstGeom>
          <a:noFill/>
          <a:ln w="222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29705" name="文字方塊 30"/>
          <p:cNvSpPr txBox="1">
            <a:spLocks noChangeArrowheads="1"/>
          </p:cNvSpPr>
          <p:nvPr/>
        </p:nvSpPr>
        <p:spPr bwMode="auto">
          <a:xfrm>
            <a:off x="3563938" y="5157788"/>
            <a:ext cx="43211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zh-TW" altLang="en-US" b="0"/>
              <a:t>若要引用這篇論文，可點選此按鈕，會出現三種不同格式的引用方式</a:t>
            </a:r>
          </a:p>
        </p:txBody>
      </p:sp>
      <p:cxnSp>
        <p:nvCxnSpPr>
          <p:cNvPr id="29706" name="直線單箭頭接點 31"/>
          <p:cNvCxnSpPr>
            <a:cxnSpLocks noChangeShapeType="1"/>
          </p:cNvCxnSpPr>
          <p:nvPr/>
        </p:nvCxnSpPr>
        <p:spPr bwMode="auto">
          <a:xfrm flipV="1">
            <a:off x="4643438" y="3789363"/>
            <a:ext cx="360362" cy="1368425"/>
          </a:xfrm>
          <a:prstGeom prst="straightConnector1">
            <a:avLst/>
          </a:prstGeom>
          <a:noFill/>
          <a:ln w="9525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707" name="橢圓 32"/>
          <p:cNvSpPr>
            <a:spLocks noChangeArrowheads="1"/>
          </p:cNvSpPr>
          <p:nvPr/>
        </p:nvSpPr>
        <p:spPr bwMode="auto">
          <a:xfrm>
            <a:off x="2339975" y="2420938"/>
            <a:ext cx="1944688" cy="360362"/>
          </a:xfrm>
          <a:prstGeom prst="ellipse">
            <a:avLst/>
          </a:prstGeom>
          <a:noFill/>
          <a:ln w="222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cxnSp>
        <p:nvCxnSpPr>
          <p:cNvPr id="29708" name="直線單箭頭接點 33"/>
          <p:cNvCxnSpPr>
            <a:cxnSpLocks noChangeShapeType="1"/>
          </p:cNvCxnSpPr>
          <p:nvPr/>
        </p:nvCxnSpPr>
        <p:spPr bwMode="auto">
          <a:xfrm flipH="1">
            <a:off x="4067175" y="1773238"/>
            <a:ext cx="649288" cy="719137"/>
          </a:xfrm>
          <a:prstGeom prst="straightConnector1">
            <a:avLst/>
          </a:prstGeom>
          <a:noFill/>
          <a:ln w="9525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709" name="文字方塊 35"/>
          <p:cNvSpPr txBox="1">
            <a:spLocks noChangeArrowheads="1"/>
          </p:cNvSpPr>
          <p:nvPr/>
        </p:nvSpPr>
        <p:spPr bwMode="auto">
          <a:xfrm>
            <a:off x="4716463" y="1341438"/>
            <a:ext cx="3455987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zh-TW" altLang="en-US" b="0"/>
              <a:t>點選後，可找到該學術文章的原始出處和相關的電子檔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投影片編號版面配置區 3"/>
          <p:cNvSpPr txBox="1">
            <a:spLocks noGrp="1"/>
          </p:cNvSpPr>
          <p:nvPr/>
        </p:nvSpPr>
        <p:spPr bwMode="auto">
          <a:xfrm>
            <a:off x="6659563" y="188913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algn="r" eaLnBrk="1" hangingPunct="1"/>
            <a:fld id="{63D2B7D7-1D00-4384-B393-A5247B57BD69}" type="slidenum">
              <a:rPr lang="en-US" altLang="zh-TW" b="0">
                <a:solidFill>
                  <a:srgbClr val="3333FF"/>
                </a:solidFill>
                <a:ea typeface="新細明體" panose="02020500000000000000" pitchFamily="18" charset="-120"/>
              </a:rPr>
              <a:pPr algn="r" eaLnBrk="1" hangingPunct="1"/>
              <a:t>137</a:t>
            </a:fld>
            <a:endParaRPr lang="en-US" altLang="zh-TW" b="0">
              <a:solidFill>
                <a:srgbClr val="3333FF"/>
              </a:solidFill>
              <a:ea typeface="新細明體" panose="02020500000000000000" pitchFamily="18" charset="-120"/>
            </a:endParaRPr>
          </a:p>
        </p:txBody>
      </p:sp>
      <p:sp>
        <p:nvSpPr>
          <p:cNvPr id="30723" name="Text Box 4"/>
          <p:cNvSpPr txBox="1">
            <a:spLocks noChangeArrowheads="1"/>
          </p:cNvSpPr>
          <p:nvPr/>
        </p:nvSpPr>
        <p:spPr bwMode="auto">
          <a:xfrm>
            <a:off x="395288" y="333375"/>
            <a:ext cx="34559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b="0"/>
              <a:t>(2) </a:t>
            </a:r>
            <a:r>
              <a:rPr lang="zh-TW" altLang="en-US" b="0"/>
              <a:t>尋找 </a:t>
            </a:r>
            <a:r>
              <a:rPr lang="en-US" altLang="zh-TW" b="0"/>
              <a:t>IEEE </a:t>
            </a:r>
            <a:r>
              <a:rPr lang="zh-TW" altLang="en-US" b="0"/>
              <a:t>的論文</a:t>
            </a:r>
          </a:p>
        </p:txBody>
      </p:sp>
      <p:sp>
        <p:nvSpPr>
          <p:cNvPr id="30724" name="Rectangle 5"/>
          <p:cNvSpPr>
            <a:spLocks noChangeArrowheads="1"/>
          </p:cNvSpPr>
          <p:nvPr/>
        </p:nvSpPr>
        <p:spPr bwMode="auto">
          <a:xfrm>
            <a:off x="971550" y="765175"/>
            <a:ext cx="50180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 b="0"/>
              <a:t>http://ieeexplore.ieee.org/Xplore/guesthome.jsp</a:t>
            </a:r>
          </a:p>
        </p:txBody>
      </p:sp>
      <p:sp>
        <p:nvSpPr>
          <p:cNvPr id="30725" name="Text Box 6"/>
          <p:cNvSpPr txBox="1">
            <a:spLocks noChangeArrowheads="1"/>
          </p:cNvSpPr>
          <p:nvPr/>
        </p:nvSpPr>
        <p:spPr bwMode="auto">
          <a:xfrm>
            <a:off x="395288" y="4868863"/>
            <a:ext cx="43926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b="0"/>
              <a:t>(6) </a:t>
            </a:r>
            <a:r>
              <a:rPr lang="zh-TW" altLang="en-US" b="0"/>
              <a:t>傳統方法：去圖書館找資料</a:t>
            </a:r>
          </a:p>
        </p:txBody>
      </p:sp>
      <p:sp>
        <p:nvSpPr>
          <p:cNvPr id="30726" name="Rectangle 8"/>
          <p:cNvSpPr>
            <a:spLocks noChangeArrowheads="1"/>
          </p:cNvSpPr>
          <p:nvPr/>
        </p:nvSpPr>
        <p:spPr bwMode="auto">
          <a:xfrm>
            <a:off x="898525" y="5300663"/>
            <a:ext cx="4968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zh-TW" altLang="en-US" b="0" dirty="0"/>
              <a:t>台大圖書館首頁 </a:t>
            </a:r>
            <a:r>
              <a:rPr lang="en-US" altLang="zh-TW" b="0" dirty="0"/>
              <a:t>http://www.lib.ntu.edu.tw/</a:t>
            </a:r>
          </a:p>
        </p:txBody>
      </p:sp>
      <p:sp>
        <p:nvSpPr>
          <p:cNvPr id="30727" name="Rectangle 19"/>
          <p:cNvSpPr>
            <a:spLocks noChangeArrowheads="1"/>
          </p:cNvSpPr>
          <p:nvPr/>
        </p:nvSpPr>
        <p:spPr bwMode="auto">
          <a:xfrm>
            <a:off x="900113" y="5805488"/>
            <a:ext cx="46085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zh-TW" altLang="en-US" b="0"/>
              <a:t>或者去 </a:t>
            </a:r>
            <a:r>
              <a:rPr lang="en-US" altLang="zh-TW" b="0"/>
              <a:t>http://www.lib.ntu.edu.tw/tulips</a:t>
            </a:r>
          </a:p>
        </p:txBody>
      </p:sp>
      <p:sp>
        <p:nvSpPr>
          <p:cNvPr id="30728" name="Text Box 20"/>
          <p:cNvSpPr txBox="1">
            <a:spLocks noChangeArrowheads="1"/>
          </p:cNvSpPr>
          <p:nvPr/>
        </p:nvSpPr>
        <p:spPr bwMode="auto">
          <a:xfrm>
            <a:off x="395288" y="2133600"/>
            <a:ext cx="13684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b="0"/>
              <a:t>(3) Google</a:t>
            </a:r>
          </a:p>
        </p:txBody>
      </p:sp>
      <p:sp>
        <p:nvSpPr>
          <p:cNvPr id="30729" name="Rectangle 21"/>
          <p:cNvSpPr>
            <a:spLocks noChangeArrowheads="1"/>
          </p:cNvSpPr>
          <p:nvPr/>
        </p:nvSpPr>
        <p:spPr bwMode="auto">
          <a:xfrm>
            <a:off x="395288" y="2638425"/>
            <a:ext cx="15986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b="0"/>
              <a:t>(4) Wikipedia</a:t>
            </a:r>
          </a:p>
        </p:txBody>
      </p:sp>
      <p:sp>
        <p:nvSpPr>
          <p:cNvPr id="30730" name="Text Box 22"/>
          <p:cNvSpPr txBox="1">
            <a:spLocks noChangeArrowheads="1"/>
          </p:cNvSpPr>
          <p:nvPr/>
        </p:nvSpPr>
        <p:spPr bwMode="auto">
          <a:xfrm>
            <a:off x="395288" y="3141663"/>
            <a:ext cx="43926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b="0"/>
              <a:t>(5) </a:t>
            </a:r>
            <a:r>
              <a:rPr lang="zh-TW" altLang="en-US" b="0"/>
              <a:t>數學的百科網站</a:t>
            </a:r>
          </a:p>
        </p:txBody>
      </p:sp>
      <p:sp>
        <p:nvSpPr>
          <p:cNvPr id="30731" name="Rectangle 23"/>
          <p:cNvSpPr>
            <a:spLocks noChangeArrowheads="1"/>
          </p:cNvSpPr>
          <p:nvPr/>
        </p:nvSpPr>
        <p:spPr bwMode="auto">
          <a:xfrm>
            <a:off x="1116013" y="3573463"/>
            <a:ext cx="37512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 b="0"/>
              <a:t>http://eqworld.ipmnet.ru/index.htm</a:t>
            </a:r>
          </a:p>
        </p:txBody>
      </p:sp>
      <p:sp>
        <p:nvSpPr>
          <p:cNvPr id="30732" name="Text Box 24"/>
          <p:cNvSpPr txBox="1">
            <a:spLocks noChangeArrowheads="1"/>
          </p:cNvSpPr>
          <p:nvPr/>
        </p:nvSpPr>
        <p:spPr bwMode="auto">
          <a:xfrm>
            <a:off x="1187450" y="4149725"/>
            <a:ext cx="47529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 b="0"/>
              <a:t>有多個 </a:t>
            </a:r>
            <a:r>
              <a:rPr lang="en-US" altLang="zh-TW" b="0"/>
              <a:t>tables</a:t>
            </a:r>
            <a:r>
              <a:rPr lang="zh-TW" altLang="en-US" b="0"/>
              <a:t>，以及對數學定理的介紹</a:t>
            </a:r>
          </a:p>
        </p:txBody>
      </p:sp>
      <p:sp>
        <p:nvSpPr>
          <p:cNvPr id="30733" name="文字方塊 12"/>
          <p:cNvSpPr txBox="1">
            <a:spLocks noChangeArrowheads="1"/>
          </p:cNvSpPr>
          <p:nvPr/>
        </p:nvSpPr>
        <p:spPr bwMode="auto">
          <a:xfrm>
            <a:off x="971550" y="1196975"/>
            <a:ext cx="72009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zh-TW" altLang="en-US" b="0"/>
              <a:t>註：除非你是 </a:t>
            </a:r>
            <a:r>
              <a:rPr lang="en-US" altLang="zh-TW" b="0"/>
              <a:t>IEEE Member</a:t>
            </a:r>
            <a:r>
              <a:rPr lang="zh-TW" altLang="en-US" b="0"/>
              <a:t>，否則必需要在學校上網，才可以下載到 </a:t>
            </a:r>
            <a:r>
              <a:rPr lang="en-US" altLang="zh-TW" b="0"/>
              <a:t>IEEE </a:t>
            </a:r>
            <a:r>
              <a:rPr lang="zh-TW" altLang="en-US" b="0"/>
              <a:t>論文的電子檔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投影片編號版面配置區 3"/>
          <p:cNvSpPr txBox="1">
            <a:spLocks noGrp="1"/>
          </p:cNvSpPr>
          <p:nvPr/>
        </p:nvSpPr>
        <p:spPr bwMode="auto">
          <a:xfrm>
            <a:off x="6659563" y="188913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algn="r" eaLnBrk="1" hangingPunct="1"/>
            <a:fld id="{03D77811-CDD1-49F2-AD6D-7638A962A25E}" type="slidenum">
              <a:rPr lang="en-US" altLang="zh-TW" b="0">
                <a:solidFill>
                  <a:srgbClr val="3333FF"/>
                </a:solidFill>
                <a:ea typeface="新細明體" panose="02020500000000000000" pitchFamily="18" charset="-120"/>
              </a:rPr>
              <a:pPr algn="r" eaLnBrk="1" hangingPunct="1"/>
              <a:t>138</a:t>
            </a:fld>
            <a:endParaRPr lang="en-US" altLang="zh-TW" b="0">
              <a:solidFill>
                <a:srgbClr val="3333FF"/>
              </a:solidFill>
              <a:ea typeface="新細明體" panose="02020500000000000000" pitchFamily="18" charset="-120"/>
            </a:endParaRPr>
          </a:p>
        </p:txBody>
      </p:sp>
      <p:sp>
        <p:nvSpPr>
          <p:cNvPr id="31747" name="Text Box 4"/>
          <p:cNvSpPr txBox="1">
            <a:spLocks noChangeArrowheads="1"/>
          </p:cNvSpPr>
          <p:nvPr/>
        </p:nvSpPr>
        <p:spPr bwMode="auto">
          <a:xfrm>
            <a:off x="395288" y="404813"/>
            <a:ext cx="51133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b="0"/>
              <a:t>(7) </a:t>
            </a:r>
            <a:r>
              <a:rPr lang="zh-TW" altLang="en-US" b="0"/>
              <a:t>查詢其他圖書館有沒有我要找的期刊</a:t>
            </a:r>
          </a:p>
        </p:txBody>
      </p:sp>
      <p:sp>
        <p:nvSpPr>
          <p:cNvPr id="31748" name="Rectangle 5"/>
          <p:cNvSpPr>
            <a:spLocks noChangeArrowheads="1"/>
          </p:cNvSpPr>
          <p:nvPr/>
        </p:nvSpPr>
        <p:spPr bwMode="auto">
          <a:xfrm>
            <a:off x="755650" y="981075"/>
            <a:ext cx="1962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zh-TW" altLang="en-US" b="0" dirty="0"/>
              <a:t>台大圖書館首頁</a:t>
            </a:r>
          </a:p>
        </p:txBody>
      </p:sp>
      <p:sp>
        <p:nvSpPr>
          <p:cNvPr id="31749" name="Line 6"/>
          <p:cNvSpPr>
            <a:spLocks noChangeShapeType="1"/>
          </p:cNvSpPr>
          <p:nvPr/>
        </p:nvSpPr>
        <p:spPr bwMode="auto">
          <a:xfrm>
            <a:off x="2698750" y="1196975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1750" name="Rectangle 7"/>
          <p:cNvSpPr>
            <a:spLocks noChangeArrowheads="1"/>
          </p:cNvSpPr>
          <p:nvPr/>
        </p:nvSpPr>
        <p:spPr bwMode="auto">
          <a:xfrm>
            <a:off x="3419475" y="981075"/>
            <a:ext cx="170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zh-TW" altLang="en-US" b="0"/>
              <a:t>其他聯合目錄</a:t>
            </a:r>
          </a:p>
        </p:txBody>
      </p:sp>
      <p:sp>
        <p:nvSpPr>
          <p:cNvPr id="31751" name="Line 8"/>
          <p:cNvSpPr>
            <a:spLocks noChangeShapeType="1"/>
          </p:cNvSpPr>
          <p:nvPr/>
        </p:nvSpPr>
        <p:spPr bwMode="auto">
          <a:xfrm>
            <a:off x="5075238" y="1196975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1752" name="Rectangle 9"/>
          <p:cNvSpPr>
            <a:spLocks noChangeArrowheads="1"/>
          </p:cNvSpPr>
          <p:nvPr/>
        </p:nvSpPr>
        <p:spPr bwMode="auto">
          <a:xfrm>
            <a:off x="5867400" y="981075"/>
            <a:ext cx="30972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zh-TW" altLang="en-US" b="0"/>
              <a:t>全國期刊聯合目錄資料庫</a:t>
            </a:r>
          </a:p>
        </p:txBody>
      </p:sp>
      <p:sp>
        <p:nvSpPr>
          <p:cNvPr id="31753" name="Rectangle 10"/>
          <p:cNvSpPr>
            <a:spLocks noChangeArrowheads="1"/>
          </p:cNvSpPr>
          <p:nvPr/>
        </p:nvSpPr>
        <p:spPr bwMode="auto">
          <a:xfrm>
            <a:off x="1979613" y="2636838"/>
            <a:ext cx="1962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zh-TW" altLang="en-US" b="0" dirty="0"/>
              <a:t>台大圖書館首頁</a:t>
            </a:r>
          </a:p>
        </p:txBody>
      </p:sp>
      <p:sp>
        <p:nvSpPr>
          <p:cNvPr id="31754" name="Line 11"/>
          <p:cNvSpPr>
            <a:spLocks noChangeShapeType="1"/>
          </p:cNvSpPr>
          <p:nvPr/>
        </p:nvSpPr>
        <p:spPr bwMode="auto">
          <a:xfrm>
            <a:off x="3924300" y="2854325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1755" name="Rectangle 12"/>
          <p:cNvSpPr>
            <a:spLocks noChangeArrowheads="1"/>
          </p:cNvSpPr>
          <p:nvPr/>
        </p:nvSpPr>
        <p:spPr bwMode="auto">
          <a:xfrm>
            <a:off x="4787900" y="2636838"/>
            <a:ext cx="1200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zh-TW" altLang="en-US" b="0"/>
              <a:t>館際合作</a:t>
            </a:r>
          </a:p>
        </p:txBody>
      </p:sp>
      <p:sp>
        <p:nvSpPr>
          <p:cNvPr id="31756" name="Text Box 13"/>
          <p:cNvSpPr txBox="1">
            <a:spLocks noChangeArrowheads="1"/>
          </p:cNvSpPr>
          <p:nvPr/>
        </p:nvSpPr>
        <p:spPr bwMode="auto">
          <a:xfrm>
            <a:off x="1187450" y="1773238"/>
            <a:ext cx="74882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 b="0" dirty="0"/>
              <a:t>如果發現其他圖書館有想要找的期刊，可以申請</a:t>
            </a:r>
            <a:r>
              <a:rPr lang="zh-TW" altLang="en-US" b="0" dirty="0">
                <a:solidFill>
                  <a:srgbClr val="3333FF"/>
                </a:solidFill>
              </a:rPr>
              <a:t>「館際合作」</a:t>
            </a:r>
            <a:r>
              <a:rPr lang="zh-TW" altLang="en-US" b="0" dirty="0"/>
              <a:t>，請台大圖書館幫忙獲取所需要的論文的影印版</a:t>
            </a:r>
          </a:p>
        </p:txBody>
      </p:sp>
      <p:sp>
        <p:nvSpPr>
          <p:cNvPr id="31757" name="Rectangle 14"/>
          <p:cNvSpPr>
            <a:spLocks noChangeArrowheads="1"/>
          </p:cNvSpPr>
          <p:nvPr/>
        </p:nvSpPr>
        <p:spPr bwMode="auto">
          <a:xfrm>
            <a:off x="1042988" y="3716338"/>
            <a:ext cx="2470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zh-TW" altLang="en-US" b="0" dirty="0"/>
              <a:t>「台大圖書館首頁」</a:t>
            </a:r>
          </a:p>
        </p:txBody>
      </p:sp>
      <p:sp>
        <p:nvSpPr>
          <p:cNvPr id="31758" name="Rectangle 15"/>
          <p:cNvSpPr>
            <a:spLocks noChangeArrowheads="1"/>
          </p:cNvSpPr>
          <p:nvPr/>
        </p:nvSpPr>
        <p:spPr bwMode="auto">
          <a:xfrm>
            <a:off x="4283075" y="3716338"/>
            <a:ext cx="2160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zh-TW" altLang="en-US" b="0"/>
              <a:t>「其他圖書館」</a:t>
            </a:r>
          </a:p>
        </p:txBody>
      </p:sp>
      <p:sp>
        <p:nvSpPr>
          <p:cNvPr id="31759" name="Line 16"/>
          <p:cNvSpPr>
            <a:spLocks noChangeShapeType="1"/>
          </p:cNvSpPr>
          <p:nvPr/>
        </p:nvSpPr>
        <p:spPr bwMode="auto">
          <a:xfrm>
            <a:off x="3490913" y="3932238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1760" name="Text Box 17"/>
          <p:cNvSpPr txBox="1">
            <a:spLocks noChangeArrowheads="1"/>
          </p:cNvSpPr>
          <p:nvPr/>
        </p:nvSpPr>
        <p:spPr bwMode="auto">
          <a:xfrm>
            <a:off x="468313" y="3213100"/>
            <a:ext cx="53276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b="0"/>
              <a:t>(8) </a:t>
            </a:r>
            <a:r>
              <a:rPr lang="zh-TW" altLang="en-US" b="0"/>
              <a:t>查詢其他圖書館有沒有我要找的書</a:t>
            </a:r>
          </a:p>
        </p:txBody>
      </p:sp>
      <p:sp>
        <p:nvSpPr>
          <p:cNvPr id="31761" name="Rectangle 18"/>
          <p:cNvSpPr>
            <a:spLocks noChangeArrowheads="1"/>
          </p:cNvSpPr>
          <p:nvPr/>
        </p:nvSpPr>
        <p:spPr bwMode="auto">
          <a:xfrm>
            <a:off x="971550" y="4797425"/>
            <a:ext cx="2470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zh-TW" altLang="en-US" b="0" dirty="0"/>
              <a:t>「台大圖書館首頁」</a:t>
            </a:r>
          </a:p>
        </p:txBody>
      </p:sp>
      <p:sp>
        <p:nvSpPr>
          <p:cNvPr id="31762" name="Line 19"/>
          <p:cNvSpPr>
            <a:spLocks noChangeShapeType="1"/>
          </p:cNvSpPr>
          <p:nvPr/>
        </p:nvSpPr>
        <p:spPr bwMode="auto">
          <a:xfrm>
            <a:off x="3348038" y="5013325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1763" name="Rectangle 20"/>
          <p:cNvSpPr>
            <a:spLocks noChangeArrowheads="1"/>
          </p:cNvSpPr>
          <p:nvPr/>
        </p:nvSpPr>
        <p:spPr bwMode="auto">
          <a:xfrm>
            <a:off x="4067175" y="4797425"/>
            <a:ext cx="15176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 b="0"/>
              <a:t>「電子書」 </a:t>
            </a:r>
          </a:p>
        </p:txBody>
      </p:sp>
      <p:sp>
        <p:nvSpPr>
          <p:cNvPr id="31764" name="Rectangle 21"/>
          <p:cNvSpPr>
            <a:spLocks noChangeArrowheads="1"/>
          </p:cNvSpPr>
          <p:nvPr/>
        </p:nvSpPr>
        <p:spPr bwMode="auto">
          <a:xfrm>
            <a:off x="5364163" y="4797425"/>
            <a:ext cx="24479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 b="0"/>
              <a:t>或「免費電子書」 </a:t>
            </a:r>
          </a:p>
        </p:txBody>
      </p:sp>
      <p:sp>
        <p:nvSpPr>
          <p:cNvPr id="31765" name="Text Box 22"/>
          <p:cNvSpPr txBox="1">
            <a:spLocks noChangeArrowheads="1"/>
          </p:cNvSpPr>
          <p:nvPr/>
        </p:nvSpPr>
        <p:spPr bwMode="auto">
          <a:xfrm>
            <a:off x="468313" y="4292600"/>
            <a:ext cx="53276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b="0"/>
              <a:t>(9) </a:t>
            </a:r>
            <a:r>
              <a:rPr lang="zh-TW" altLang="en-US" b="0"/>
              <a:t>找尋電子書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投影片編號版面配置區 3"/>
          <p:cNvSpPr txBox="1">
            <a:spLocks noGrp="1"/>
          </p:cNvSpPr>
          <p:nvPr/>
        </p:nvSpPr>
        <p:spPr bwMode="auto">
          <a:xfrm>
            <a:off x="6659563" y="188913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algn="r" eaLnBrk="1" hangingPunct="1"/>
            <a:fld id="{5B495293-A66B-4966-8D40-A9EFD11826E1}" type="slidenum">
              <a:rPr lang="en-US" altLang="zh-TW" b="0">
                <a:solidFill>
                  <a:srgbClr val="3333FF"/>
                </a:solidFill>
                <a:ea typeface="新細明體" panose="02020500000000000000" pitchFamily="18" charset="-120"/>
              </a:rPr>
              <a:pPr algn="r" eaLnBrk="1" hangingPunct="1"/>
              <a:t>139</a:t>
            </a:fld>
            <a:endParaRPr lang="en-US" altLang="zh-TW" b="0">
              <a:solidFill>
                <a:srgbClr val="3333FF"/>
              </a:solidFill>
              <a:ea typeface="新細明體" panose="02020500000000000000" pitchFamily="18" charset="-120"/>
            </a:endParaRPr>
          </a:p>
        </p:txBody>
      </p:sp>
      <p:sp>
        <p:nvSpPr>
          <p:cNvPr id="32771" name="Rectangle 8"/>
          <p:cNvSpPr>
            <a:spLocks noChangeArrowheads="1"/>
          </p:cNvSpPr>
          <p:nvPr/>
        </p:nvSpPr>
        <p:spPr bwMode="auto">
          <a:xfrm>
            <a:off x="1116013" y="692150"/>
            <a:ext cx="41005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 b="0"/>
              <a:t>http://www.cetd.com.tw/ec/index.aspx</a:t>
            </a:r>
          </a:p>
        </p:txBody>
      </p:sp>
      <p:sp>
        <p:nvSpPr>
          <p:cNvPr id="32772" name="Text Box 9"/>
          <p:cNvSpPr txBox="1">
            <a:spLocks noChangeArrowheads="1"/>
          </p:cNvSpPr>
          <p:nvPr/>
        </p:nvSpPr>
        <p:spPr bwMode="auto">
          <a:xfrm>
            <a:off x="468313" y="260350"/>
            <a:ext cx="43926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b="0"/>
              <a:t>(10) </a:t>
            </a:r>
            <a:r>
              <a:rPr lang="zh-TW" altLang="en-US" b="0"/>
              <a:t>中文電子學位論文服務</a:t>
            </a:r>
          </a:p>
        </p:txBody>
      </p:sp>
      <p:sp>
        <p:nvSpPr>
          <p:cNvPr id="32773" name="Text Box 10"/>
          <p:cNvSpPr txBox="1">
            <a:spLocks noChangeArrowheads="1"/>
          </p:cNvSpPr>
          <p:nvPr/>
        </p:nvSpPr>
        <p:spPr bwMode="auto">
          <a:xfrm>
            <a:off x="1044575" y="1123950"/>
            <a:ext cx="73453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 b="0"/>
              <a:t>可以查到多個碩博士論文 </a:t>
            </a:r>
            <a:r>
              <a:rPr lang="en-US" altLang="zh-TW" b="0"/>
              <a:t>(</a:t>
            </a:r>
            <a:r>
              <a:rPr lang="zh-TW" altLang="en-US" b="0"/>
              <a:t>尤其是 </a:t>
            </a:r>
            <a:r>
              <a:rPr lang="en-US" altLang="zh-TW" b="0"/>
              <a:t>2006</a:t>
            </a:r>
            <a:r>
              <a:rPr lang="zh-TW" altLang="en-US" b="0"/>
              <a:t>年以後的碩博士論文</a:t>
            </a:r>
            <a:r>
              <a:rPr lang="en-US" altLang="zh-TW" b="0"/>
              <a:t>) </a:t>
            </a:r>
            <a:r>
              <a:rPr lang="zh-TW" altLang="en-US" b="0"/>
              <a:t>的電子版</a:t>
            </a: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395288" y="4581525"/>
            <a:ext cx="7777162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b="0"/>
              <a:t>(12) </a:t>
            </a:r>
            <a:r>
              <a:rPr lang="zh-TW" altLang="en-US" b="0"/>
              <a:t>有了相當基礎之後，再閱讀 </a:t>
            </a:r>
            <a:r>
              <a:rPr lang="en-US" altLang="zh-TW" b="0"/>
              <a:t>journal papers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 b="0"/>
              <a:t>       (</a:t>
            </a:r>
            <a:r>
              <a:rPr lang="zh-TW" altLang="en-US" b="0"/>
              <a:t>以 </a:t>
            </a:r>
            <a:r>
              <a:rPr lang="en-US" altLang="zh-TW" b="0"/>
              <a:t>Paper Title</a:t>
            </a:r>
            <a:r>
              <a:rPr lang="zh-TW" altLang="en-US" b="0"/>
              <a:t>， </a:t>
            </a:r>
            <a:r>
              <a:rPr lang="en-US" altLang="zh-TW" b="0"/>
              <a:t>Abstract</a:t>
            </a:r>
            <a:r>
              <a:rPr lang="zh-TW" altLang="en-US" b="0"/>
              <a:t>， 以及其他 </a:t>
            </a:r>
            <a:r>
              <a:rPr lang="en-US" altLang="zh-TW" b="0"/>
              <a:t>Papers </a:t>
            </a:r>
            <a:r>
              <a:rPr lang="zh-TW" altLang="en-US" b="0"/>
              <a:t>對這篇文章的描述，</a:t>
            </a:r>
          </a:p>
          <a:p>
            <a:pPr eaLnBrk="1" hangingPunct="1">
              <a:spcBef>
                <a:spcPct val="50000"/>
              </a:spcBef>
            </a:pPr>
            <a:r>
              <a:rPr lang="zh-TW" altLang="en-US" b="0"/>
              <a:t>        來判斷這篇 </a:t>
            </a:r>
            <a:r>
              <a:rPr lang="en-US" altLang="zh-TW" b="0"/>
              <a:t>journal papers </a:t>
            </a:r>
            <a:r>
              <a:rPr lang="zh-TW" altLang="en-US" b="0"/>
              <a:t>應該詳讀或大略了解即可</a:t>
            </a:r>
            <a:r>
              <a:rPr lang="en-US" altLang="zh-TW" b="0"/>
              <a:t>)</a:t>
            </a: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395288" y="2205038"/>
            <a:ext cx="7848600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zh-TW" b="0" dirty="0"/>
              <a:t>(11) </a:t>
            </a:r>
            <a:r>
              <a:rPr lang="zh-TW" altLang="en-US" b="0" dirty="0"/>
              <a:t>想要對一個東西作入門但較深入的了解</a:t>
            </a:r>
            <a:r>
              <a:rPr lang="en-US" altLang="zh-TW" b="0" dirty="0"/>
              <a:t>: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altLang="zh-TW" b="0" dirty="0"/>
              <a:t>        </a:t>
            </a:r>
            <a:r>
              <a:rPr lang="zh-TW" altLang="en-US" b="0" dirty="0"/>
              <a:t>看書會比看 </a:t>
            </a:r>
            <a:r>
              <a:rPr lang="en-US" altLang="zh-TW" b="0" dirty="0"/>
              <a:t>journal papers </a:t>
            </a:r>
            <a:r>
              <a:rPr lang="zh-TW" altLang="en-US" b="0" dirty="0"/>
              <a:t>或 </a:t>
            </a:r>
            <a:r>
              <a:rPr lang="en-US" altLang="zh-TW" b="0" dirty="0"/>
              <a:t>Wikipedia </a:t>
            </a:r>
            <a:r>
              <a:rPr lang="zh-TW" altLang="en-US" b="0" dirty="0"/>
              <a:t>適宜</a:t>
            </a:r>
          </a:p>
          <a:p>
            <a:pPr algn="just" eaLnBrk="1" hangingPunct="1">
              <a:spcBef>
                <a:spcPct val="50000"/>
              </a:spcBef>
            </a:pPr>
            <a:r>
              <a:rPr lang="zh-TW" altLang="en-US" b="0" dirty="0"/>
              <a:t>        如果實在沒有適合的書籍，可以看 “</a:t>
            </a:r>
            <a:r>
              <a:rPr lang="en-US" altLang="zh-TW" b="0" dirty="0"/>
              <a:t>review”</a:t>
            </a:r>
            <a:r>
              <a:rPr lang="zh-TW" altLang="en-US" b="0" dirty="0"/>
              <a:t>， “</a:t>
            </a:r>
            <a:r>
              <a:rPr lang="en-US" altLang="zh-TW" b="0" dirty="0"/>
              <a:t>survey” </a:t>
            </a:r>
            <a:r>
              <a:rPr lang="zh-TW" altLang="en-US" b="0" dirty="0"/>
              <a:t>，或</a:t>
            </a:r>
            <a:br>
              <a:rPr lang="en-US" altLang="zh-TW" b="0"/>
            </a:br>
            <a:r>
              <a:rPr lang="en-US" altLang="zh-TW" b="0"/>
              <a:t>    </a:t>
            </a:r>
            <a:r>
              <a:rPr lang="zh-TW" altLang="en-US" b="0"/>
              <a:t> </a:t>
            </a:r>
            <a:r>
              <a:rPr lang="zh-TW" altLang="en-US" b="0" dirty="0"/>
              <a:t>“</a:t>
            </a:r>
            <a:r>
              <a:rPr lang="en-US" altLang="zh-TW" b="0" dirty="0"/>
              <a:t>tutorial” </a:t>
            </a:r>
            <a:r>
              <a:rPr lang="zh-TW" altLang="en-US" b="0" dirty="0"/>
              <a:t>性質的論文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fld id="{6B5BBDF8-1449-4A8E-BF58-03E3C97C49C6}" type="slidenum">
              <a:rPr lang="en-US" altLang="zh-TW" b="0">
                <a:solidFill>
                  <a:srgbClr val="3333FF"/>
                </a:solidFill>
                <a:ea typeface="新細明體" panose="02020500000000000000" pitchFamily="18" charset="-120"/>
              </a:rPr>
              <a:pPr eaLnBrk="1" hangingPunct="1"/>
              <a:t>140</a:t>
            </a:fld>
            <a:endParaRPr lang="en-US" altLang="zh-TW" b="0">
              <a:solidFill>
                <a:srgbClr val="3333FF"/>
              </a:solidFill>
              <a:ea typeface="新細明體" panose="02020500000000000000" pitchFamily="18" charset="-120"/>
            </a:endParaRP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562496" y="548680"/>
            <a:ext cx="8208963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zh-TW" b="0" dirty="0"/>
              <a:t>(13) </a:t>
            </a:r>
            <a:r>
              <a:rPr lang="zh-TW" altLang="en-US" b="0" dirty="0"/>
              <a:t>積分查詢網站：</a:t>
            </a:r>
            <a:r>
              <a:rPr lang="en-US" altLang="zh-TW" b="0" dirty="0"/>
              <a:t>http://integrals.wolfram.com/index.jsp </a:t>
            </a:r>
          </a:p>
          <a:p>
            <a:pPr algn="just" eaLnBrk="1" hangingPunct="1">
              <a:spcBef>
                <a:spcPct val="50000"/>
              </a:spcBef>
            </a:pPr>
            <a:endParaRPr lang="en-US" altLang="zh-TW" b="0" dirty="0"/>
          </a:p>
          <a:p>
            <a:pPr algn="just" eaLnBrk="1" hangingPunct="1">
              <a:spcBef>
                <a:spcPct val="50000"/>
              </a:spcBef>
            </a:pPr>
            <a:r>
              <a:rPr lang="en-US" altLang="zh-TW" b="0" dirty="0"/>
              <a:t>(14) </a:t>
            </a:r>
            <a:r>
              <a:rPr lang="zh-TW" altLang="en-US" b="0" dirty="0"/>
              <a:t>可以查詢數學公式的工具書 </a:t>
            </a:r>
            <a:r>
              <a:rPr lang="en-US" altLang="zh-TW" b="0" dirty="0"/>
              <a:t>(Handbooks)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altLang="zh-TW" b="0" dirty="0"/>
              <a:t>M. R. Spiegel, </a:t>
            </a:r>
            <a:r>
              <a:rPr lang="en-US" altLang="zh-TW" b="0" i="1" dirty="0"/>
              <a:t>Mathematical Handbook of Formulas and Tables</a:t>
            </a:r>
            <a:r>
              <a:rPr lang="en-US" altLang="zh-TW" b="0" dirty="0"/>
              <a:t>, McGraw-Hill,  3rd Ed., New York, 2009. </a:t>
            </a:r>
            <a:r>
              <a:rPr lang="en-US" altLang="zh-TW" b="0" dirty="0">
                <a:latin typeface="標楷體" panose="03000509000000000000" pitchFamily="65" charset="-120"/>
              </a:rPr>
              <a:t>(</a:t>
            </a:r>
            <a:r>
              <a:rPr lang="zh-TW" altLang="en-US" b="0" dirty="0">
                <a:latin typeface="標楷體" panose="03000509000000000000" pitchFamily="65" charset="-120"/>
              </a:rPr>
              <a:t>已經有電子版</a:t>
            </a:r>
            <a:r>
              <a:rPr lang="en-US" altLang="zh-TW" b="0" dirty="0">
                <a:latin typeface="標楷體" panose="03000509000000000000" pitchFamily="65" charset="-120"/>
              </a:rPr>
              <a:t>)</a:t>
            </a:r>
            <a:endParaRPr lang="en-US" altLang="zh-TW" b="0" dirty="0"/>
          </a:p>
          <a:p>
            <a:pPr algn="just" eaLnBrk="1" hangingPunct="1">
              <a:spcBef>
                <a:spcPct val="50000"/>
              </a:spcBef>
            </a:pPr>
            <a:r>
              <a:rPr lang="en-US" altLang="zh-TW" b="0" dirty="0">
                <a:ea typeface="新細明體" panose="02020500000000000000" pitchFamily="18" charset="-120"/>
              </a:rPr>
              <a:t>M. Abramowitz and I. A. </a:t>
            </a:r>
            <a:r>
              <a:rPr lang="en-US" altLang="zh-TW" b="0" dirty="0" err="1">
                <a:ea typeface="新細明體" panose="02020500000000000000" pitchFamily="18" charset="-120"/>
              </a:rPr>
              <a:t>Stegun</a:t>
            </a:r>
            <a:r>
              <a:rPr lang="en-US" altLang="zh-TW" b="0" dirty="0">
                <a:ea typeface="新細明體" panose="02020500000000000000" pitchFamily="18" charset="-120"/>
              </a:rPr>
              <a:t>, </a:t>
            </a:r>
            <a:r>
              <a:rPr lang="en-US" altLang="zh-TW" b="0" i="1" dirty="0">
                <a:ea typeface="新細明體" panose="02020500000000000000" pitchFamily="18" charset="-120"/>
              </a:rPr>
              <a:t>Handbook of Mathematical Functions, with Formula, Graphs and Mathematical Tables</a:t>
            </a:r>
            <a:r>
              <a:rPr lang="en-US" altLang="zh-TW" b="0" dirty="0">
                <a:ea typeface="新細明體" panose="02020500000000000000" pitchFamily="18" charset="-120"/>
              </a:rPr>
              <a:t>, Dover Publication, New York, 1965. </a:t>
            </a:r>
            <a:endParaRPr lang="en-US" altLang="zh-TW" b="0" dirty="0">
              <a:latin typeface="標楷體" panose="03000509000000000000" pitchFamily="65" charset="-120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en-US" altLang="zh-TW" b="0" dirty="0"/>
              <a:t>A. Jeffrey, </a:t>
            </a:r>
            <a:r>
              <a:rPr lang="en-US" altLang="zh-TW" b="0" i="1" dirty="0"/>
              <a:t>Handbook of Mathematical Formulas and Integrals</a:t>
            </a:r>
            <a:r>
              <a:rPr lang="en-US" altLang="zh-TW" b="0" dirty="0"/>
              <a:t>, Academic Press, San Diego, 2000. </a:t>
            </a:r>
          </a:p>
          <a:p>
            <a:pPr algn="just" eaLnBrk="1" hangingPunct="1">
              <a:spcBef>
                <a:spcPct val="50000"/>
              </a:spcBef>
            </a:pPr>
            <a:endParaRPr lang="en-US" altLang="zh-TW" b="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fld id="{3B419BBD-BEC9-491A-AA9D-284C1AB0FC3A}" type="slidenum">
              <a:rPr lang="en-US" altLang="zh-TW" b="0">
                <a:solidFill>
                  <a:srgbClr val="3333FF"/>
                </a:solidFill>
                <a:ea typeface="新細明體" panose="02020500000000000000" pitchFamily="18" charset="-120"/>
              </a:rPr>
              <a:pPr eaLnBrk="1" hangingPunct="1"/>
              <a:t>109</a:t>
            </a:fld>
            <a:endParaRPr lang="en-US" altLang="zh-TW" b="0">
              <a:solidFill>
                <a:srgbClr val="3333FF"/>
              </a:solidFill>
              <a:ea typeface="新細明體" panose="02020500000000000000" pitchFamily="18" charset="-120"/>
            </a:endParaRPr>
          </a:p>
        </p:txBody>
      </p:sp>
      <p:sp>
        <p:nvSpPr>
          <p:cNvPr id="3079" name="Text Box 2"/>
          <p:cNvSpPr txBox="1">
            <a:spLocks noChangeArrowheads="1"/>
          </p:cNvSpPr>
          <p:nvPr/>
        </p:nvSpPr>
        <p:spPr bwMode="auto">
          <a:xfrm>
            <a:off x="468313" y="404813"/>
            <a:ext cx="1079351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b="0" dirty="0">
                <a:solidFill>
                  <a:srgbClr val="3333FF"/>
                </a:solidFill>
              </a:rPr>
              <a:t>Proof:</a:t>
            </a:r>
            <a:endParaRPr lang="zh-TW" altLang="en-US" b="0" dirty="0">
              <a:solidFill>
                <a:srgbClr val="3333FF"/>
              </a:solidFill>
            </a:endParaRPr>
          </a:p>
        </p:txBody>
      </p:sp>
      <p:sp>
        <p:nvSpPr>
          <p:cNvPr id="3080" name="Text Box 3"/>
          <p:cNvSpPr txBox="1">
            <a:spLocks noChangeArrowheads="1"/>
          </p:cNvSpPr>
          <p:nvPr/>
        </p:nvSpPr>
        <p:spPr bwMode="auto">
          <a:xfrm>
            <a:off x="611188" y="908050"/>
            <a:ext cx="6985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 b="0" dirty="0"/>
              <a:t>注意，若 </a:t>
            </a:r>
            <a:r>
              <a:rPr lang="en-US" altLang="zh-TW" b="0" i="1" dirty="0"/>
              <a:t>R</a:t>
            </a:r>
            <a:r>
              <a:rPr lang="en-US" altLang="zh-TW" b="0" dirty="0"/>
              <a:t>(</a:t>
            </a:r>
            <a:r>
              <a:rPr lang="en-US" altLang="zh-TW" b="0" i="1" dirty="0"/>
              <a:t>F</a:t>
            </a:r>
            <a:r>
              <a:rPr lang="en-US" altLang="zh-TW" b="0" dirty="0"/>
              <a:t>)</a:t>
            </a:r>
            <a:r>
              <a:rPr lang="zh-TW" altLang="en-US" b="0" dirty="0"/>
              <a:t>是 </a:t>
            </a:r>
            <a:r>
              <a:rPr lang="en-US" altLang="zh-TW" b="0" i="1" dirty="0"/>
              <a:t>r</a:t>
            </a:r>
            <a:r>
              <a:rPr lang="en-US" altLang="zh-TW" b="0" dirty="0"/>
              <a:t>[</a:t>
            </a:r>
            <a:r>
              <a:rPr lang="en-US" altLang="zh-TW" b="0" i="1" dirty="0"/>
              <a:t>n</a:t>
            </a:r>
            <a:r>
              <a:rPr lang="en-US" altLang="zh-TW" b="0" dirty="0"/>
              <a:t>] </a:t>
            </a:r>
            <a:r>
              <a:rPr lang="zh-TW" altLang="en-US" b="0" dirty="0"/>
              <a:t>的 </a:t>
            </a:r>
            <a:r>
              <a:rPr lang="en-US" altLang="zh-TW" b="0" dirty="0"/>
              <a:t>discrete-time Fourier transform </a:t>
            </a: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3156429"/>
              </p:ext>
            </p:extLst>
          </p:nvPr>
        </p:nvGraphicFramePr>
        <p:xfrm>
          <a:off x="715646" y="1449388"/>
          <a:ext cx="7612063" cy="142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3" name="Equation" r:id="rId3" imgW="7594560" imgH="1422360" progId="Equation.DSMT4">
                  <p:embed/>
                </p:oleObj>
              </mc:Choice>
              <mc:Fallback>
                <p:oleObj name="Equation" r:id="rId3" imgW="7594560" imgH="14223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5646" y="1449388"/>
                        <a:ext cx="7612063" cy="1422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819160"/>
              </p:ext>
            </p:extLst>
          </p:nvPr>
        </p:nvGraphicFramePr>
        <p:xfrm>
          <a:off x="468313" y="3789040"/>
          <a:ext cx="3576637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4" name="Equation" r:id="rId5" imgW="3568680" imgH="685800" progId="Equation.DSMT4">
                  <p:embed/>
                </p:oleObj>
              </mc:Choice>
              <mc:Fallback>
                <p:oleObj name="Equation" r:id="rId5" imgW="3568680" imgH="685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3789040"/>
                        <a:ext cx="3576637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1" name="Text Box 6"/>
          <p:cNvSpPr txBox="1">
            <a:spLocks noChangeArrowheads="1"/>
          </p:cNvSpPr>
          <p:nvPr/>
        </p:nvSpPr>
        <p:spPr bwMode="auto">
          <a:xfrm>
            <a:off x="443106" y="4495307"/>
            <a:ext cx="81359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 b="0"/>
              <a:t>又由於 </a:t>
            </a:r>
            <a:r>
              <a:rPr lang="en-US" altLang="zh-TW" b="0" i="1"/>
              <a:t>r</a:t>
            </a:r>
            <a:r>
              <a:rPr lang="en-US" altLang="zh-TW" b="0" baseline="-25000"/>
              <a:t>1</a:t>
            </a:r>
            <a:r>
              <a:rPr lang="en-US" altLang="zh-TW" b="0"/>
              <a:t>[</a:t>
            </a:r>
            <a:r>
              <a:rPr lang="en-US" altLang="zh-TW" b="0" i="1"/>
              <a:t>n</a:t>
            </a:r>
            <a:r>
              <a:rPr lang="en-US" altLang="zh-TW" b="0"/>
              <a:t>] </a:t>
            </a:r>
            <a:r>
              <a:rPr lang="zh-TW" altLang="en-US" b="0"/>
              <a:t>是  </a:t>
            </a:r>
            <a:r>
              <a:rPr lang="en-US" altLang="zh-TW" b="0" i="1"/>
              <a:t>H</a:t>
            </a:r>
            <a:r>
              <a:rPr lang="en-US" altLang="zh-TW" b="0" i="1" baseline="-25000"/>
              <a:t>d</a:t>
            </a:r>
            <a:r>
              <a:rPr lang="en-US" altLang="zh-TW" b="0"/>
              <a:t>(</a:t>
            </a:r>
            <a:r>
              <a:rPr lang="en-US" altLang="zh-TW" b="0" i="1"/>
              <a:t>m</a:t>
            </a:r>
            <a:r>
              <a:rPr lang="en-US" altLang="zh-TW" b="0"/>
              <a:t>/</a:t>
            </a:r>
            <a:r>
              <a:rPr lang="en-US" altLang="zh-TW" b="0" i="1"/>
              <a:t>N</a:t>
            </a:r>
            <a:r>
              <a:rPr lang="en-US" altLang="zh-TW" b="0"/>
              <a:t>) </a:t>
            </a:r>
            <a:r>
              <a:rPr lang="zh-TW" altLang="en-US" b="0"/>
              <a:t>的 </a:t>
            </a:r>
            <a:r>
              <a:rPr lang="en-US" altLang="zh-TW" b="0"/>
              <a:t>inverse discrete Fourier transform (IDFT)</a:t>
            </a:r>
          </a:p>
        </p:txBody>
      </p:sp>
      <p:graphicFrame>
        <p:nvGraphicFramePr>
          <p:cNvPr id="3076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7553375"/>
              </p:ext>
            </p:extLst>
          </p:nvPr>
        </p:nvGraphicFramePr>
        <p:xfrm>
          <a:off x="1162243" y="5000132"/>
          <a:ext cx="49530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5" name="Equation" r:id="rId7" imgW="4952880" imgH="711000" progId="Equation.DSMT4">
                  <p:embed/>
                </p:oleObj>
              </mc:Choice>
              <mc:Fallback>
                <p:oleObj name="Equation" r:id="rId7" imgW="4952880" imgH="7110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2243" y="5000132"/>
                        <a:ext cx="4953000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7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079823"/>
              </p:ext>
            </p:extLst>
          </p:nvPr>
        </p:nvGraphicFramePr>
        <p:xfrm>
          <a:off x="1451168" y="5792294"/>
          <a:ext cx="17145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6" name="Equation" r:id="rId9" imgW="1714320" imgH="533160" progId="Equation.DSMT4">
                  <p:embed/>
                </p:oleObj>
              </mc:Choice>
              <mc:Fallback>
                <p:oleObj name="Equation" r:id="rId9" imgW="1714320" imgH="53316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1168" y="5792294"/>
                        <a:ext cx="17145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2" name="Text Box 9"/>
          <p:cNvSpPr txBox="1">
            <a:spLocks noChangeArrowheads="1"/>
          </p:cNvSpPr>
          <p:nvPr/>
        </p:nvSpPr>
        <p:spPr bwMode="auto">
          <a:xfrm>
            <a:off x="585981" y="5863732"/>
            <a:ext cx="8651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 b="0"/>
              <a:t>所以</a:t>
            </a:r>
          </a:p>
        </p:txBody>
      </p:sp>
      <p:sp>
        <p:nvSpPr>
          <p:cNvPr id="2" name="矩形 1"/>
          <p:cNvSpPr/>
          <p:nvPr/>
        </p:nvSpPr>
        <p:spPr>
          <a:xfrm>
            <a:off x="5941234" y="2851071"/>
            <a:ext cx="76976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b="0" dirty="0"/>
              <a:t>when</a:t>
            </a:r>
            <a:endParaRPr lang="zh-TW" altLang="en-US" b="0" dirty="0"/>
          </a:p>
        </p:txBody>
      </p:sp>
      <p:graphicFrame>
        <p:nvGraphicFramePr>
          <p:cNvPr id="1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2897389"/>
              </p:ext>
            </p:extLst>
          </p:nvPr>
        </p:nvGraphicFramePr>
        <p:xfrm>
          <a:off x="6876256" y="2956094"/>
          <a:ext cx="1057275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7" name="Equation" r:id="rId11" imgW="1054080" imgH="253800" progId="Equation.DSMT4">
                  <p:embed/>
                </p:oleObj>
              </mc:Choice>
              <mc:Fallback>
                <p:oleObj name="Equation" r:id="rId11" imgW="1054080" imgH="253800" progId="Equation.DSMT4">
                  <p:embed/>
                  <p:pic>
                    <p:nvPicPr>
                      <p:cNvPr id="307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6256" y="2956094"/>
                        <a:ext cx="1057275" cy="25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矩形 13">
            <a:extLst>
              <a:ext uri="{FF2B5EF4-FFF2-40B4-BE49-F238E27FC236}">
                <a16:creationId xmlns:a16="http://schemas.microsoft.com/office/drawing/2014/main" id="{CFE0F073-D238-458F-9553-856E880C86EB}"/>
              </a:ext>
            </a:extLst>
          </p:cNvPr>
          <p:cNvSpPr/>
          <p:nvPr/>
        </p:nvSpPr>
        <p:spPr>
          <a:xfrm>
            <a:off x="585981" y="3252536"/>
            <a:ext cx="28171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b="0" dirty="0"/>
              <a:t>(We apply the fact where </a:t>
            </a:r>
            <a:endParaRPr lang="zh-TW" altLang="en-US" b="0" dirty="0"/>
          </a:p>
        </p:txBody>
      </p:sp>
      <p:graphicFrame>
        <p:nvGraphicFramePr>
          <p:cNvPr id="15" name="Object 4">
            <a:extLst>
              <a:ext uri="{FF2B5EF4-FFF2-40B4-BE49-F238E27FC236}">
                <a16:creationId xmlns:a16="http://schemas.microsoft.com/office/drawing/2014/main" id="{7BD1E39A-07A2-430B-976C-DBEC05C2F1C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7058945"/>
              </p:ext>
            </p:extLst>
          </p:nvPr>
        </p:nvGraphicFramePr>
        <p:xfrm>
          <a:off x="3403099" y="3296915"/>
          <a:ext cx="1985963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8" name="Equation" r:id="rId13" imgW="1981080" imgH="291960" progId="Equation.DSMT4">
                  <p:embed/>
                </p:oleObj>
              </mc:Choice>
              <mc:Fallback>
                <p:oleObj name="Equation" r:id="rId13" imgW="1981080" imgH="291960" progId="Equation.DSMT4">
                  <p:embed/>
                  <p:pic>
                    <p:nvPicPr>
                      <p:cNvPr id="307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3099" y="3296915"/>
                        <a:ext cx="1985963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5">
            <a:extLst>
              <a:ext uri="{FF2B5EF4-FFF2-40B4-BE49-F238E27FC236}">
                <a16:creationId xmlns:a16="http://schemas.microsoft.com/office/drawing/2014/main" id="{01623272-9757-432C-BE09-CD0203DC12C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1003960"/>
              </p:ext>
            </p:extLst>
          </p:nvPr>
        </p:nvGraphicFramePr>
        <p:xfrm>
          <a:off x="6307287" y="3327922"/>
          <a:ext cx="1057275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9" name="Equation" r:id="rId11" imgW="1054080" imgH="253800" progId="Equation.DSMT4">
                  <p:embed/>
                </p:oleObj>
              </mc:Choice>
              <mc:Fallback>
                <p:oleObj name="Equation" r:id="rId11" imgW="1054080" imgH="253800" progId="Equation.DSMT4">
                  <p:embed/>
                  <p:pic>
                    <p:nvPicPr>
                      <p:cNvPr id="1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7287" y="3327922"/>
                        <a:ext cx="1057275" cy="2540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矩形 17">
            <a:extLst>
              <a:ext uri="{FF2B5EF4-FFF2-40B4-BE49-F238E27FC236}">
                <a16:creationId xmlns:a16="http://schemas.microsoft.com/office/drawing/2014/main" id="{C168397D-B154-4941-99E1-0356F5515DFD}"/>
              </a:ext>
            </a:extLst>
          </p:cNvPr>
          <p:cNvSpPr/>
          <p:nvPr/>
        </p:nvSpPr>
        <p:spPr>
          <a:xfrm>
            <a:off x="5537524" y="3248387"/>
            <a:ext cx="76976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b="0" dirty="0"/>
              <a:t>when</a:t>
            </a:r>
            <a:endParaRPr lang="zh-TW" altLang="en-US" b="0" dirty="0"/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8772D684-8CF0-46E7-ACE2-721CC68D6D51}"/>
              </a:ext>
            </a:extLst>
          </p:cNvPr>
          <p:cNvSpPr/>
          <p:nvPr/>
        </p:nvSpPr>
        <p:spPr>
          <a:xfrm>
            <a:off x="7261872" y="3244508"/>
            <a:ext cx="26962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b="0" dirty="0"/>
              <a:t>)</a:t>
            </a:r>
            <a:endParaRPr lang="zh-TW" altLang="en-US" b="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fld id="{BBAFD6E0-2CDB-4A89-A731-401C19FDBCB8}" type="slidenum">
              <a:rPr lang="en-US" altLang="zh-TW" b="0">
                <a:solidFill>
                  <a:srgbClr val="3333FF"/>
                </a:solidFill>
                <a:ea typeface="新細明體" panose="02020500000000000000" pitchFamily="18" charset="-120"/>
              </a:rPr>
              <a:pPr eaLnBrk="1" hangingPunct="1"/>
              <a:t>110</a:t>
            </a:fld>
            <a:endParaRPr lang="en-US" altLang="zh-TW" b="0">
              <a:solidFill>
                <a:srgbClr val="3333FF"/>
              </a:solidFill>
              <a:ea typeface="新細明體" panose="02020500000000000000" pitchFamily="18" charset="-120"/>
            </a:endParaRPr>
          </a:p>
        </p:txBody>
      </p:sp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395289" y="404813"/>
            <a:ext cx="12239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b="0" dirty="0">
                <a:solidFill>
                  <a:srgbClr val="3333FF"/>
                </a:solidFill>
              </a:rPr>
              <a:t>Example:</a:t>
            </a:r>
            <a:endParaRPr lang="zh-TW" altLang="en-US" b="0" dirty="0">
              <a:solidFill>
                <a:srgbClr val="3333FF"/>
              </a:solidFill>
            </a:endParaRPr>
          </a:p>
        </p:txBody>
      </p:sp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1547813" y="404813"/>
            <a:ext cx="10795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b="0" i="1"/>
              <a:t>N</a:t>
            </a:r>
            <a:r>
              <a:rPr lang="en-US" altLang="zh-TW" b="0"/>
              <a:t> = 17</a:t>
            </a:r>
          </a:p>
        </p:txBody>
      </p:sp>
      <p:sp>
        <p:nvSpPr>
          <p:cNvPr id="16389" name="Text Box 4"/>
          <p:cNvSpPr txBox="1">
            <a:spLocks noChangeArrowheads="1"/>
          </p:cNvSpPr>
          <p:nvPr/>
        </p:nvSpPr>
        <p:spPr bwMode="auto">
          <a:xfrm>
            <a:off x="1619250" y="836613"/>
            <a:ext cx="38893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b="0" i="1"/>
              <a:t>H</a:t>
            </a:r>
            <a:r>
              <a:rPr lang="en-US" altLang="zh-TW" b="0" i="1" baseline="-25000"/>
              <a:t>d</a:t>
            </a:r>
            <a:r>
              <a:rPr lang="en-US" altLang="zh-TW" b="0"/>
              <a:t>(</a:t>
            </a:r>
            <a:r>
              <a:rPr lang="en-US" altLang="zh-TW" b="0" i="1"/>
              <a:t>F</a:t>
            </a:r>
            <a:r>
              <a:rPr lang="en-US" altLang="zh-TW" b="0"/>
              <a:t>) = 1  for -0.25 &lt; </a:t>
            </a:r>
            <a:r>
              <a:rPr lang="en-US" altLang="zh-TW" b="0" i="1"/>
              <a:t>F</a:t>
            </a:r>
            <a:r>
              <a:rPr lang="en-US" altLang="zh-TW" b="0"/>
              <a:t> &lt; 0.25,</a:t>
            </a:r>
          </a:p>
        </p:txBody>
      </p:sp>
      <p:sp>
        <p:nvSpPr>
          <p:cNvPr id="16390" name="Text Box 5"/>
          <p:cNvSpPr txBox="1">
            <a:spLocks noChangeArrowheads="1"/>
          </p:cNvSpPr>
          <p:nvPr/>
        </p:nvSpPr>
        <p:spPr bwMode="auto">
          <a:xfrm>
            <a:off x="1619250" y="1341438"/>
            <a:ext cx="53292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b="0" i="1" dirty="0" err="1"/>
              <a:t>H</a:t>
            </a:r>
            <a:r>
              <a:rPr lang="en-US" altLang="zh-TW" b="0" i="1" baseline="-25000" dirty="0" err="1"/>
              <a:t>d</a:t>
            </a:r>
            <a:r>
              <a:rPr lang="en-US" altLang="zh-TW" b="0" dirty="0"/>
              <a:t>(</a:t>
            </a:r>
            <a:r>
              <a:rPr lang="en-US" altLang="zh-TW" b="0" i="1" dirty="0"/>
              <a:t>F</a:t>
            </a:r>
            <a:r>
              <a:rPr lang="en-US" altLang="zh-TW" b="0" dirty="0"/>
              <a:t>) = 0  for -0.5 &lt; </a:t>
            </a:r>
            <a:r>
              <a:rPr lang="en-US" altLang="zh-TW" b="0" i="1" dirty="0"/>
              <a:t>F</a:t>
            </a:r>
            <a:r>
              <a:rPr lang="en-US" altLang="zh-TW" b="0" dirty="0"/>
              <a:t> &lt; -0.25,  0.25 &lt; </a:t>
            </a:r>
            <a:r>
              <a:rPr lang="en-US" altLang="zh-TW" b="0" i="1" dirty="0"/>
              <a:t>F</a:t>
            </a:r>
            <a:r>
              <a:rPr lang="en-US" altLang="zh-TW" b="0" dirty="0"/>
              <a:t> &lt; 0.5</a:t>
            </a:r>
          </a:p>
        </p:txBody>
      </p:sp>
      <p:pic>
        <p:nvPicPr>
          <p:cNvPr id="16391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2349500"/>
            <a:ext cx="7099300" cy="327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6392" name="直線單箭頭接點 10"/>
          <p:cNvCxnSpPr>
            <a:cxnSpLocks noChangeShapeType="1"/>
          </p:cNvCxnSpPr>
          <p:nvPr/>
        </p:nvCxnSpPr>
        <p:spPr bwMode="auto">
          <a:xfrm>
            <a:off x="1166813" y="2687638"/>
            <a:ext cx="957262" cy="5270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393" name="直線單箭頭接點 17"/>
          <p:cNvCxnSpPr>
            <a:cxnSpLocks noChangeShapeType="1"/>
          </p:cNvCxnSpPr>
          <p:nvPr/>
        </p:nvCxnSpPr>
        <p:spPr bwMode="auto">
          <a:xfrm flipV="1">
            <a:off x="1474788" y="3324225"/>
            <a:ext cx="965200" cy="96996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394" name="文字方塊 21"/>
          <p:cNvSpPr txBox="1">
            <a:spLocks noChangeArrowheads="1"/>
          </p:cNvSpPr>
          <p:nvPr/>
        </p:nvSpPr>
        <p:spPr bwMode="auto">
          <a:xfrm>
            <a:off x="468313" y="2422525"/>
            <a:ext cx="7905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 sz="1800" b="0" i="1"/>
              <a:t>F</a:t>
            </a:r>
            <a:r>
              <a:rPr lang="en-US" altLang="zh-TW" sz="1800" b="0"/>
              <a:t>=1/</a:t>
            </a:r>
            <a:r>
              <a:rPr lang="en-US" altLang="zh-TW" sz="1800" b="0" i="1"/>
              <a:t>N</a:t>
            </a:r>
            <a:endParaRPr lang="zh-TW" altLang="en-US" sz="1800" b="0" i="1"/>
          </a:p>
        </p:txBody>
      </p:sp>
      <p:sp>
        <p:nvSpPr>
          <p:cNvPr id="16395" name="文字方塊 22"/>
          <p:cNvSpPr txBox="1">
            <a:spLocks noChangeArrowheads="1"/>
          </p:cNvSpPr>
          <p:nvPr/>
        </p:nvSpPr>
        <p:spPr bwMode="auto">
          <a:xfrm>
            <a:off x="682625" y="4149725"/>
            <a:ext cx="7905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 sz="1800" b="0" i="1"/>
              <a:t>F</a:t>
            </a:r>
            <a:r>
              <a:rPr lang="en-US" altLang="zh-TW" sz="1800" b="0"/>
              <a:t>=2/</a:t>
            </a:r>
            <a:r>
              <a:rPr lang="en-US" altLang="zh-TW" sz="1800" b="0" i="1"/>
              <a:t>N</a:t>
            </a:r>
            <a:endParaRPr lang="zh-TW" altLang="en-US" sz="1800" b="0" i="1"/>
          </a:p>
        </p:txBody>
      </p:sp>
      <p:sp>
        <p:nvSpPr>
          <p:cNvPr id="16396" name="文字方塊 11"/>
          <p:cNvSpPr txBox="1">
            <a:spLocks noChangeArrowheads="1"/>
          </p:cNvSpPr>
          <p:nvPr/>
        </p:nvSpPr>
        <p:spPr bwMode="auto">
          <a:xfrm>
            <a:off x="7180263" y="2949575"/>
            <a:ext cx="4318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 sz="2800" b="0">
                <a:solidFill>
                  <a:srgbClr val="FF0000"/>
                </a:solidFill>
              </a:rPr>
              <a:t>x</a:t>
            </a:r>
            <a:endParaRPr lang="zh-TW" altLang="en-US" sz="2800" b="0">
              <a:solidFill>
                <a:srgbClr val="FF0000"/>
              </a:solidFill>
            </a:endParaRPr>
          </a:p>
        </p:txBody>
      </p:sp>
      <p:sp>
        <p:nvSpPr>
          <p:cNvPr id="16397" name="文字方塊 14"/>
          <p:cNvSpPr txBox="1">
            <a:spLocks noChangeArrowheads="1"/>
          </p:cNvSpPr>
          <p:nvPr/>
        </p:nvSpPr>
        <p:spPr bwMode="auto">
          <a:xfrm>
            <a:off x="611188" y="1844675"/>
            <a:ext cx="14398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 b="0">
                <a:solidFill>
                  <a:srgbClr val="FF0000"/>
                </a:solidFill>
              </a:rPr>
              <a:t>(Step 1)</a:t>
            </a:r>
            <a:endParaRPr lang="zh-TW" altLang="en-US" b="0">
              <a:solidFill>
                <a:srgbClr val="FF0000"/>
              </a:solidFill>
            </a:endParaRPr>
          </a:p>
        </p:txBody>
      </p:sp>
      <p:sp>
        <p:nvSpPr>
          <p:cNvPr id="16398" name="文字方塊 13"/>
          <p:cNvSpPr txBox="1">
            <a:spLocks noChangeArrowheads="1"/>
          </p:cNvSpPr>
          <p:nvPr/>
        </p:nvSpPr>
        <p:spPr bwMode="auto">
          <a:xfrm>
            <a:off x="1547664" y="2062163"/>
            <a:ext cx="60007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 dirty="0">
                <a:solidFill>
                  <a:srgbClr val="FF0000"/>
                </a:solidFill>
              </a:rPr>
              <a:t>[ 1 , 1 , 1 , 1 , 1 , 0 , 0 , 0 , 0 , 0 , 0 , 0 , 0 , 1 , 1 , 1 , 1 ]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fld id="{1A9CBB49-1851-4604-881E-F67110A7B8FF}" type="slidenum">
              <a:rPr lang="en-US" altLang="zh-TW" b="0">
                <a:solidFill>
                  <a:srgbClr val="3333FF"/>
                </a:solidFill>
                <a:ea typeface="新細明體" panose="02020500000000000000" pitchFamily="18" charset="-120"/>
              </a:rPr>
              <a:pPr eaLnBrk="1" hangingPunct="1"/>
              <a:t>111</a:t>
            </a:fld>
            <a:endParaRPr lang="en-US" altLang="zh-TW" b="0">
              <a:solidFill>
                <a:srgbClr val="3333FF"/>
              </a:solidFill>
              <a:ea typeface="新細明體" panose="02020500000000000000" pitchFamily="18" charset="-120"/>
            </a:endParaRPr>
          </a:p>
        </p:txBody>
      </p:sp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250825" y="620713"/>
            <a:ext cx="7704138" cy="1204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b="0" i="1"/>
              <a:t>r</a:t>
            </a:r>
            <a:r>
              <a:rPr lang="en-US" altLang="zh-TW" b="0" baseline="-25000"/>
              <a:t>1</a:t>
            </a:r>
            <a:r>
              <a:rPr lang="en-US" altLang="zh-TW" b="0"/>
              <a:t>[</a:t>
            </a:r>
            <a:r>
              <a:rPr lang="en-US" altLang="zh-TW" b="0" i="1"/>
              <a:t>n</a:t>
            </a:r>
            <a:r>
              <a:rPr lang="en-US" altLang="zh-TW" b="0"/>
              <a:t>] = ifft([1, 1, 1, 1, 1, 0, 0, 0, 0, 0, 0, 0, 0, 1, 1, 1, 1]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 b="0"/>
              <a:t>         = [0.529  0.319  -0.030  -0.107  0.032  0.066  -0.035  -0.049  0.040</a:t>
            </a:r>
          </a:p>
          <a:p>
            <a:pPr eaLnBrk="1" hangingPunct="1">
              <a:spcBef>
                <a:spcPct val="15000"/>
              </a:spcBef>
            </a:pPr>
            <a:r>
              <a:rPr lang="en-US" altLang="zh-TW" b="0"/>
              <a:t>             0.040  -0.049  -0.035  0.066  0.032  -0.107  -0.030  0.319] </a:t>
            </a:r>
          </a:p>
        </p:txBody>
      </p:sp>
      <p:sp>
        <p:nvSpPr>
          <p:cNvPr id="17412" name="Text Box 3"/>
          <p:cNvSpPr txBox="1">
            <a:spLocks noChangeArrowheads="1"/>
          </p:cNvSpPr>
          <p:nvPr/>
        </p:nvSpPr>
        <p:spPr bwMode="auto">
          <a:xfrm>
            <a:off x="7380288" y="1485900"/>
            <a:ext cx="12969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b="0" i="1"/>
              <a:t>n</a:t>
            </a:r>
            <a:r>
              <a:rPr lang="en-US" altLang="zh-TW" b="0"/>
              <a:t> = 0 ~ 16</a:t>
            </a:r>
          </a:p>
        </p:txBody>
      </p:sp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252413" y="2205038"/>
            <a:ext cx="7704137" cy="74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b="0" i="1"/>
              <a:t>r</a:t>
            </a:r>
            <a:r>
              <a:rPr lang="en-US" altLang="zh-TW" b="0" baseline="-25000"/>
              <a:t> </a:t>
            </a:r>
            <a:r>
              <a:rPr lang="en-US" altLang="zh-TW" b="0"/>
              <a:t>[</a:t>
            </a:r>
            <a:r>
              <a:rPr lang="en-US" altLang="zh-TW" b="0" i="1"/>
              <a:t>n</a:t>
            </a:r>
            <a:r>
              <a:rPr lang="en-US" altLang="zh-TW" b="0"/>
              <a:t>] = [0.040  -0.049  -0.035  0.066  0.032  -0.107  -0.030  0.319  0.529 </a:t>
            </a:r>
          </a:p>
          <a:p>
            <a:pPr eaLnBrk="1" hangingPunct="1">
              <a:spcBef>
                <a:spcPct val="15000"/>
              </a:spcBef>
            </a:pPr>
            <a:r>
              <a:rPr lang="en-US" altLang="zh-TW" b="0"/>
              <a:t>            0.319  -0.030  -0.107  0.032  0.066  -0.035  -0.049  0.040] </a:t>
            </a:r>
          </a:p>
        </p:txBody>
      </p:sp>
      <p:sp>
        <p:nvSpPr>
          <p:cNvPr id="17414" name="Text Box 5"/>
          <p:cNvSpPr txBox="1">
            <a:spLocks noChangeArrowheads="1"/>
          </p:cNvSpPr>
          <p:nvPr/>
        </p:nvSpPr>
        <p:spPr bwMode="auto">
          <a:xfrm>
            <a:off x="7381875" y="2565400"/>
            <a:ext cx="12969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b="0" i="1"/>
              <a:t>n</a:t>
            </a:r>
            <a:r>
              <a:rPr lang="en-US" altLang="zh-TW" b="0"/>
              <a:t> = −8 ~ 8</a:t>
            </a:r>
          </a:p>
        </p:txBody>
      </p:sp>
      <p:sp>
        <p:nvSpPr>
          <p:cNvPr id="17415" name="Text Box 6"/>
          <p:cNvSpPr txBox="1">
            <a:spLocks noChangeArrowheads="1"/>
          </p:cNvSpPr>
          <p:nvPr/>
        </p:nvSpPr>
        <p:spPr bwMode="auto">
          <a:xfrm>
            <a:off x="252413" y="3357563"/>
            <a:ext cx="74898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 b="0"/>
              <a:t>若我們希望所設計出來的 </a:t>
            </a:r>
            <a:r>
              <a:rPr lang="en-US" altLang="zh-TW" b="0"/>
              <a:t>filter </a:t>
            </a:r>
            <a:r>
              <a:rPr lang="en-US" altLang="zh-TW" b="0" i="1"/>
              <a:t>h</a:t>
            </a:r>
            <a:r>
              <a:rPr lang="en-US" altLang="zh-TW" b="0"/>
              <a:t>[</a:t>
            </a:r>
            <a:r>
              <a:rPr lang="en-US" altLang="zh-TW" b="0" i="1"/>
              <a:t>n</a:t>
            </a:r>
            <a:r>
              <a:rPr lang="en-US" altLang="zh-TW" b="0"/>
              <a:t>] </a:t>
            </a:r>
            <a:r>
              <a:rPr lang="zh-TW" altLang="en-US" b="0"/>
              <a:t>有值的區域為 </a:t>
            </a:r>
            <a:r>
              <a:rPr lang="en-US" altLang="zh-TW" b="0" i="1"/>
              <a:t>n</a:t>
            </a:r>
            <a:r>
              <a:rPr lang="en-US" altLang="zh-TW" b="0"/>
              <a:t> </a:t>
            </a:r>
            <a:r>
              <a:rPr lang="en-US" altLang="zh-TW" b="0">
                <a:sym typeface="Symbol" panose="05050102010706020507" pitchFamily="18" charset="2"/>
              </a:rPr>
              <a:t> [0, 16]</a:t>
            </a:r>
          </a:p>
        </p:txBody>
      </p:sp>
      <p:sp>
        <p:nvSpPr>
          <p:cNvPr id="17416" name="Text Box 7"/>
          <p:cNvSpPr txBox="1">
            <a:spLocks noChangeArrowheads="1"/>
          </p:cNvSpPr>
          <p:nvPr/>
        </p:nvSpPr>
        <p:spPr bwMode="auto">
          <a:xfrm>
            <a:off x="325438" y="3717925"/>
            <a:ext cx="7920037" cy="120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b="0" i="1"/>
              <a:t>h</a:t>
            </a:r>
            <a:r>
              <a:rPr lang="en-US" altLang="zh-TW" b="0"/>
              <a:t>[</a:t>
            </a:r>
            <a:r>
              <a:rPr lang="en-US" altLang="zh-TW" b="0" i="1"/>
              <a:t>n</a:t>
            </a:r>
            <a:r>
              <a:rPr lang="en-US" altLang="zh-TW" b="0"/>
              <a:t>] = </a:t>
            </a:r>
            <a:r>
              <a:rPr lang="en-US" altLang="zh-TW" b="0" i="1"/>
              <a:t>r</a:t>
            </a:r>
            <a:r>
              <a:rPr lang="en-US" altLang="zh-TW" b="0"/>
              <a:t>[</a:t>
            </a:r>
            <a:r>
              <a:rPr lang="en-US" altLang="zh-TW" b="0" i="1"/>
              <a:t>n</a:t>
            </a:r>
            <a:r>
              <a:rPr lang="en-US" altLang="zh-TW" b="0"/>
              <a:t> </a:t>
            </a:r>
            <a:r>
              <a:rPr lang="en-US" altLang="zh-TW" b="0">
                <a:cs typeface="Times New Roman" panose="02020603050405020304" pitchFamily="18" charset="0"/>
              </a:rPr>
              <a:t>− 8</a:t>
            </a:r>
            <a:r>
              <a:rPr lang="en-US" altLang="zh-TW" b="0"/>
              <a:t> ]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 b="0"/>
              <a:t>        = [0.040  -0.049  -0.035  0.066  0.032  -0.107  -0.030  0.319  0.529 </a:t>
            </a:r>
          </a:p>
          <a:p>
            <a:pPr eaLnBrk="1" hangingPunct="1">
              <a:spcBef>
                <a:spcPct val="15000"/>
              </a:spcBef>
            </a:pPr>
            <a:r>
              <a:rPr lang="en-US" altLang="zh-TW" b="0"/>
              <a:t>            0.319  -0.030  -0.107  0.032  0.066  -0.035  -0.049  0.040]</a:t>
            </a:r>
          </a:p>
        </p:txBody>
      </p:sp>
      <p:sp>
        <p:nvSpPr>
          <p:cNvPr id="17417" name="Text Box 8"/>
          <p:cNvSpPr txBox="1">
            <a:spLocks noChangeArrowheads="1"/>
          </p:cNvSpPr>
          <p:nvPr/>
        </p:nvSpPr>
        <p:spPr bwMode="auto">
          <a:xfrm>
            <a:off x="7310438" y="4654550"/>
            <a:ext cx="12969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b="0" i="1"/>
              <a:t>n</a:t>
            </a:r>
            <a:r>
              <a:rPr lang="en-US" altLang="zh-TW" b="0"/>
              <a:t> = 0 ~ 16</a:t>
            </a:r>
          </a:p>
        </p:txBody>
      </p:sp>
      <p:sp>
        <p:nvSpPr>
          <p:cNvPr id="17418" name="文字方塊 14"/>
          <p:cNvSpPr txBox="1">
            <a:spLocks noChangeArrowheads="1"/>
          </p:cNvSpPr>
          <p:nvPr/>
        </p:nvSpPr>
        <p:spPr bwMode="auto">
          <a:xfrm>
            <a:off x="357188" y="285750"/>
            <a:ext cx="14398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 b="0">
                <a:solidFill>
                  <a:srgbClr val="FF0000"/>
                </a:solidFill>
              </a:rPr>
              <a:t>(Step 2)</a:t>
            </a:r>
            <a:endParaRPr lang="zh-TW" altLang="en-US" b="0">
              <a:solidFill>
                <a:srgbClr val="FF0000"/>
              </a:solidFill>
            </a:endParaRPr>
          </a:p>
        </p:txBody>
      </p:sp>
      <p:sp>
        <p:nvSpPr>
          <p:cNvPr id="17419" name="文字方塊 14"/>
          <p:cNvSpPr txBox="1">
            <a:spLocks noChangeArrowheads="1"/>
          </p:cNvSpPr>
          <p:nvPr/>
        </p:nvSpPr>
        <p:spPr bwMode="auto">
          <a:xfrm>
            <a:off x="357188" y="1857375"/>
            <a:ext cx="14398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 b="0">
                <a:solidFill>
                  <a:srgbClr val="FF0000"/>
                </a:solidFill>
              </a:rPr>
              <a:t>(Step 3)</a:t>
            </a:r>
            <a:endParaRPr lang="zh-TW" altLang="en-US" b="0">
              <a:solidFill>
                <a:srgbClr val="FF0000"/>
              </a:solidFill>
            </a:endParaRPr>
          </a:p>
        </p:txBody>
      </p:sp>
      <p:sp>
        <p:nvSpPr>
          <p:cNvPr id="17420" name="文字方塊 14"/>
          <p:cNvSpPr txBox="1">
            <a:spLocks noChangeArrowheads="1"/>
          </p:cNvSpPr>
          <p:nvPr/>
        </p:nvSpPr>
        <p:spPr bwMode="auto">
          <a:xfrm>
            <a:off x="357188" y="3000375"/>
            <a:ext cx="14398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 b="0">
                <a:solidFill>
                  <a:srgbClr val="FF0000"/>
                </a:solidFill>
              </a:rPr>
              <a:t>(Step 4)</a:t>
            </a:r>
            <a:endParaRPr lang="zh-TW" altLang="en-US" b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fld id="{4237B8FB-4F47-45D5-A36D-E59D27C18D04}" type="slidenum">
              <a:rPr lang="en-US" altLang="zh-TW" b="0">
                <a:solidFill>
                  <a:srgbClr val="3333FF"/>
                </a:solidFill>
                <a:ea typeface="新細明體" panose="02020500000000000000" pitchFamily="18" charset="-120"/>
              </a:rPr>
              <a:pPr eaLnBrk="1" hangingPunct="1"/>
              <a:t>112</a:t>
            </a:fld>
            <a:endParaRPr lang="en-US" altLang="zh-TW" b="0">
              <a:solidFill>
                <a:srgbClr val="3333FF"/>
              </a:solidFill>
              <a:ea typeface="新細明體" panose="02020500000000000000" pitchFamily="18" charset="-120"/>
            </a:endParaRPr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476250"/>
            <a:ext cx="8831263" cy="607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橢圓 3"/>
          <p:cNvSpPr>
            <a:spLocks noChangeArrowheads="1"/>
          </p:cNvSpPr>
          <p:nvPr/>
        </p:nvSpPr>
        <p:spPr bwMode="auto">
          <a:xfrm>
            <a:off x="6084888" y="836613"/>
            <a:ext cx="1582737" cy="1655762"/>
          </a:xfrm>
          <a:prstGeom prst="ellipse">
            <a:avLst/>
          </a:prstGeom>
          <a:noFill/>
          <a:ln w="9525" algn="ctr">
            <a:solidFill>
              <a:srgbClr val="FF00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18437" name="橢圓 5"/>
          <p:cNvSpPr>
            <a:spLocks noChangeArrowheads="1"/>
          </p:cNvSpPr>
          <p:nvPr/>
        </p:nvSpPr>
        <p:spPr bwMode="auto">
          <a:xfrm>
            <a:off x="3059113" y="2708275"/>
            <a:ext cx="1584325" cy="1657350"/>
          </a:xfrm>
          <a:prstGeom prst="ellipse">
            <a:avLst/>
          </a:prstGeom>
          <a:noFill/>
          <a:ln w="9525" algn="ctr">
            <a:solidFill>
              <a:srgbClr val="FF00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cxnSp>
        <p:nvCxnSpPr>
          <p:cNvPr id="18438" name="直線單箭頭接點 7"/>
          <p:cNvCxnSpPr>
            <a:cxnSpLocks noChangeShapeType="1"/>
          </p:cNvCxnSpPr>
          <p:nvPr/>
        </p:nvCxnSpPr>
        <p:spPr bwMode="auto">
          <a:xfrm flipH="1">
            <a:off x="4356100" y="2060575"/>
            <a:ext cx="1800225" cy="792163"/>
          </a:xfrm>
          <a:prstGeom prst="straightConnector1">
            <a:avLst/>
          </a:prstGeom>
          <a:noFill/>
          <a:ln w="9525" algn="ctr">
            <a:solidFill>
              <a:srgbClr val="FF00FF"/>
            </a:solidFill>
            <a:prstDash val="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439" name="文字方塊 6"/>
          <p:cNvSpPr txBox="1">
            <a:spLocks noChangeArrowheads="1"/>
          </p:cNvSpPr>
          <p:nvPr/>
        </p:nvSpPr>
        <p:spPr bwMode="auto">
          <a:xfrm>
            <a:off x="1979613" y="981075"/>
            <a:ext cx="14398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 b="0">
                <a:solidFill>
                  <a:srgbClr val="FF0000"/>
                </a:solidFill>
              </a:rPr>
              <a:t>(Step 2)</a:t>
            </a:r>
            <a:endParaRPr lang="zh-TW" altLang="en-US" b="0">
              <a:solidFill>
                <a:srgbClr val="FF0000"/>
              </a:solidFill>
            </a:endParaRPr>
          </a:p>
        </p:txBody>
      </p:sp>
      <p:sp>
        <p:nvSpPr>
          <p:cNvPr id="18440" name="文字方塊 7"/>
          <p:cNvSpPr txBox="1">
            <a:spLocks noChangeArrowheads="1"/>
          </p:cNvSpPr>
          <p:nvPr/>
        </p:nvSpPr>
        <p:spPr bwMode="auto">
          <a:xfrm>
            <a:off x="1979613" y="2781300"/>
            <a:ext cx="1152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 b="0">
                <a:solidFill>
                  <a:srgbClr val="FF0000"/>
                </a:solidFill>
              </a:rPr>
              <a:t>(Step 3)</a:t>
            </a:r>
            <a:endParaRPr lang="zh-TW" altLang="en-US" b="0">
              <a:solidFill>
                <a:srgbClr val="FF0000"/>
              </a:solidFill>
            </a:endParaRPr>
          </a:p>
        </p:txBody>
      </p:sp>
      <p:sp>
        <p:nvSpPr>
          <p:cNvPr id="18441" name="文字方塊 8"/>
          <p:cNvSpPr txBox="1">
            <a:spLocks noChangeArrowheads="1"/>
          </p:cNvSpPr>
          <p:nvPr/>
        </p:nvSpPr>
        <p:spPr bwMode="auto">
          <a:xfrm>
            <a:off x="2051050" y="4652963"/>
            <a:ext cx="12255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 b="0">
                <a:solidFill>
                  <a:srgbClr val="FF0000"/>
                </a:solidFill>
              </a:rPr>
              <a:t>(Step 4)</a:t>
            </a:r>
            <a:endParaRPr lang="zh-TW" altLang="en-US" b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fld id="{556A39D0-1900-45D8-B1CF-A9D50A89445D}" type="slidenum">
              <a:rPr lang="en-US" altLang="zh-TW" b="0">
                <a:solidFill>
                  <a:srgbClr val="3333FF"/>
                </a:solidFill>
                <a:ea typeface="新細明體" panose="02020500000000000000" pitchFamily="18" charset="-120"/>
              </a:rPr>
              <a:pPr eaLnBrk="1" hangingPunct="1"/>
              <a:t>113</a:t>
            </a:fld>
            <a:endParaRPr lang="en-US" altLang="zh-TW" b="0">
              <a:solidFill>
                <a:srgbClr val="3333FF"/>
              </a:solidFill>
              <a:ea typeface="新細明體" panose="02020500000000000000" pitchFamily="18" charset="-120"/>
            </a:endParaRP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4908023"/>
              </p:ext>
            </p:extLst>
          </p:nvPr>
        </p:nvGraphicFramePr>
        <p:xfrm>
          <a:off x="712191" y="763687"/>
          <a:ext cx="2405062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4" name="Equation" r:id="rId3" imgW="2400120" imgH="685800" progId="Equation.DSMT4">
                  <p:embed/>
                </p:oleObj>
              </mc:Choice>
              <mc:Fallback>
                <p:oleObj name="Equation" r:id="rId3" imgW="2400120" imgH="6858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2191" y="763687"/>
                        <a:ext cx="2405062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00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828" y="1555850"/>
            <a:ext cx="7920038" cy="352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Rectangle 4"/>
          <p:cNvSpPr>
            <a:spLocks noChangeArrowheads="1"/>
          </p:cNvSpPr>
          <p:nvPr/>
        </p:nvSpPr>
        <p:spPr bwMode="auto">
          <a:xfrm>
            <a:off x="496291" y="5516662"/>
            <a:ext cx="7596187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algn="just" eaLnBrk="1" hangingPunct="1"/>
            <a:r>
              <a:rPr lang="en-US" altLang="zh-TW" b="0" dirty="0">
                <a:sym typeface="Symbol" panose="05050102010706020507" pitchFamily="18" charset="2"/>
              </a:rPr>
              <a:t></a:t>
            </a:r>
            <a:r>
              <a:rPr lang="en-US" altLang="zh-TW" b="0" dirty="0"/>
              <a:t> The approximation error tends to be highest around the transition band </a:t>
            </a:r>
          </a:p>
          <a:p>
            <a:pPr algn="just" eaLnBrk="1" hangingPunct="1">
              <a:spcBef>
                <a:spcPct val="15000"/>
              </a:spcBef>
            </a:pPr>
            <a:r>
              <a:rPr lang="en-US" altLang="zh-TW" b="0" dirty="0"/>
              <a:t>   and smaller in the passband and stopband regions. </a:t>
            </a:r>
          </a:p>
        </p:txBody>
      </p:sp>
      <p:cxnSp>
        <p:nvCxnSpPr>
          <p:cNvPr id="4102" name="直線單箭頭接點 7"/>
          <p:cNvCxnSpPr>
            <a:cxnSpLocks noChangeShapeType="1"/>
          </p:cNvCxnSpPr>
          <p:nvPr/>
        </p:nvCxnSpPr>
        <p:spPr bwMode="auto">
          <a:xfrm flipH="1">
            <a:off x="2188566" y="1052612"/>
            <a:ext cx="1763712" cy="109061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03" name="文字方塊 13"/>
          <p:cNvSpPr txBox="1">
            <a:spLocks noChangeArrowheads="1"/>
          </p:cNvSpPr>
          <p:nvPr/>
        </p:nvSpPr>
        <p:spPr bwMode="auto">
          <a:xfrm>
            <a:off x="3952278" y="836712"/>
            <a:ext cx="3671888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 sz="1800" b="0" i="1"/>
              <a:t>R</a:t>
            </a:r>
            <a:r>
              <a:rPr lang="en-US" altLang="zh-TW" sz="1800" b="0"/>
              <a:t>(</a:t>
            </a:r>
            <a:r>
              <a:rPr lang="en-US" altLang="zh-TW" sz="1800" b="0" i="1"/>
              <a:t>F</a:t>
            </a:r>
            <a:r>
              <a:rPr lang="en-US" altLang="zh-TW" sz="1800" b="0"/>
              <a:t>)</a:t>
            </a:r>
            <a:r>
              <a:rPr lang="zh-TW" altLang="en-US" sz="1800" b="0"/>
              <a:t>在</a:t>
            </a:r>
            <a:r>
              <a:rPr lang="en-US" altLang="zh-TW" sz="1800" b="0"/>
              <a:t>sample frequency </a:t>
            </a:r>
            <a:r>
              <a:rPr lang="zh-TW" altLang="en-US" sz="1800" b="0"/>
              <a:t>等於</a:t>
            </a:r>
            <a:r>
              <a:rPr lang="en-US" altLang="zh-TW" sz="1800" b="0" i="1"/>
              <a:t>H</a:t>
            </a:r>
            <a:r>
              <a:rPr lang="en-US" altLang="zh-TW" sz="1800" b="0" i="1" baseline="-25000"/>
              <a:t>d</a:t>
            </a:r>
            <a:r>
              <a:rPr lang="en-US" altLang="zh-TW" sz="1800" b="0"/>
              <a:t>(</a:t>
            </a:r>
            <a:r>
              <a:rPr lang="en-US" altLang="zh-TW" sz="1800" b="0" i="1"/>
              <a:t>F</a:t>
            </a:r>
            <a:r>
              <a:rPr lang="en-US" altLang="zh-TW" sz="1800" b="0"/>
              <a:t>)</a:t>
            </a:r>
            <a:r>
              <a:rPr lang="zh-TW" altLang="en-US" sz="1800" b="0"/>
              <a:t> </a:t>
            </a:r>
          </a:p>
        </p:txBody>
      </p:sp>
      <p:sp>
        <p:nvSpPr>
          <p:cNvPr id="4104" name="文字方塊 14"/>
          <p:cNvSpPr txBox="1">
            <a:spLocks noChangeArrowheads="1"/>
          </p:cNvSpPr>
          <p:nvPr/>
        </p:nvSpPr>
        <p:spPr bwMode="auto">
          <a:xfrm>
            <a:off x="6328766" y="1339950"/>
            <a:ext cx="2519362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 sz="1800" b="0"/>
              <a:t>Error </a:t>
            </a:r>
            <a:r>
              <a:rPr lang="zh-TW" altLang="en-US" sz="1800" b="0"/>
              <a:t>非 </a:t>
            </a:r>
            <a:r>
              <a:rPr lang="en-US" altLang="zh-TW" sz="1800" b="0"/>
              <a:t>equal-ripple</a:t>
            </a:r>
            <a:r>
              <a:rPr lang="zh-TW" altLang="en-US" sz="1800" b="0"/>
              <a:t> </a:t>
            </a:r>
          </a:p>
        </p:txBody>
      </p:sp>
      <p:cxnSp>
        <p:nvCxnSpPr>
          <p:cNvPr id="4105" name="直線單箭頭接點 15"/>
          <p:cNvCxnSpPr>
            <a:cxnSpLocks noChangeShapeType="1"/>
          </p:cNvCxnSpPr>
          <p:nvPr/>
        </p:nvCxnSpPr>
        <p:spPr bwMode="auto">
          <a:xfrm flipH="1">
            <a:off x="6968528" y="1700312"/>
            <a:ext cx="225425" cy="4714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06" name="直線單箭頭接點 17"/>
          <p:cNvCxnSpPr>
            <a:cxnSpLocks noChangeShapeType="1"/>
          </p:cNvCxnSpPr>
          <p:nvPr/>
        </p:nvCxnSpPr>
        <p:spPr bwMode="auto">
          <a:xfrm flipH="1">
            <a:off x="6349403" y="1700312"/>
            <a:ext cx="627063" cy="3317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文字方塊 1">
            <a:extLst>
              <a:ext uri="{FF2B5EF4-FFF2-40B4-BE49-F238E27FC236}">
                <a16:creationId xmlns:a16="http://schemas.microsoft.com/office/drawing/2014/main" id="{FE7EF32F-F08D-4487-82C6-6B7F03D40D4F}"/>
              </a:ext>
            </a:extLst>
          </p:cNvPr>
          <p:cNvSpPr txBox="1"/>
          <p:nvPr/>
        </p:nvSpPr>
        <p:spPr>
          <a:xfrm>
            <a:off x="351828" y="260648"/>
            <a:ext cx="4724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Frequency Response in terms of </a:t>
            </a:r>
            <a:r>
              <a:rPr lang="en-US" altLang="zh-TW" i="1" dirty="0"/>
              <a:t>R</a:t>
            </a:r>
            <a:r>
              <a:rPr lang="en-US" altLang="zh-TW" dirty="0"/>
              <a:t>(</a:t>
            </a:r>
            <a:r>
              <a:rPr lang="en-US" altLang="zh-TW" i="1" dirty="0"/>
              <a:t>F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70A804ED-67B2-48AD-B4B5-A04D7F84DE36}"/>
              </a:ext>
            </a:extLst>
          </p:cNvPr>
          <p:cNvSpPr txBox="1"/>
          <p:nvPr/>
        </p:nvSpPr>
        <p:spPr>
          <a:xfrm>
            <a:off x="1561814" y="1352361"/>
            <a:ext cx="2304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0" dirty="0">
                <a:solidFill>
                  <a:srgbClr val="FF0000"/>
                </a:solidFill>
              </a:rPr>
              <a:t>(</a:t>
            </a:r>
            <a:r>
              <a:rPr lang="en-US" altLang="zh-TW" b="0" i="1" dirty="0">
                <a:solidFill>
                  <a:srgbClr val="FF0000"/>
                </a:solidFill>
              </a:rPr>
              <a:t>r</a:t>
            </a:r>
            <a:r>
              <a:rPr lang="en-US" altLang="zh-TW" b="0" dirty="0">
                <a:solidFill>
                  <a:srgbClr val="FF0000"/>
                </a:solidFill>
              </a:rPr>
              <a:t>[</a:t>
            </a:r>
            <a:r>
              <a:rPr lang="en-US" altLang="zh-TW" b="0" i="1" dirty="0">
                <a:solidFill>
                  <a:srgbClr val="FF0000"/>
                </a:solidFill>
              </a:rPr>
              <a:t>n</a:t>
            </a:r>
            <a:r>
              <a:rPr lang="en-US" altLang="zh-TW" b="0" dirty="0">
                <a:solidFill>
                  <a:srgbClr val="FF0000"/>
                </a:solidFill>
              </a:rPr>
              <a:t>] is from Step 3)</a:t>
            </a:r>
            <a:endParaRPr lang="zh-TW" altLang="en-US" b="0" dirty="0">
              <a:solidFill>
                <a:srgbClr val="FF0000"/>
              </a:solidFill>
            </a:endParaRPr>
          </a:p>
        </p:txBody>
      </p:sp>
      <p:graphicFrame>
        <p:nvGraphicFramePr>
          <p:cNvPr id="13" name="Object 2">
            <a:extLst>
              <a:ext uri="{FF2B5EF4-FFF2-40B4-BE49-F238E27FC236}">
                <a16:creationId xmlns:a16="http://schemas.microsoft.com/office/drawing/2014/main" id="{839D007E-3954-459D-8B26-5F12430AFDF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3863796"/>
              </p:ext>
            </p:extLst>
          </p:nvPr>
        </p:nvGraphicFramePr>
        <p:xfrm>
          <a:off x="5921164" y="245302"/>
          <a:ext cx="170497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5" name="Equation" r:id="rId6" imgW="1701720" imgH="533160" progId="Equation.DSMT4">
                  <p:embed/>
                </p:oleObj>
              </mc:Choice>
              <mc:Fallback>
                <p:oleObj name="Equation" r:id="rId6" imgW="1701720" imgH="533160" progId="Equation.DSMT4">
                  <p:embed/>
                  <p:pic>
                    <p:nvPicPr>
                      <p:cNvPr id="409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1164" y="245302"/>
                        <a:ext cx="1704975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fld id="{3C7C4BFF-0B9F-4CF2-82A5-FDA139AF0737}" type="slidenum">
              <a:rPr lang="en-US" altLang="zh-TW" b="0">
                <a:solidFill>
                  <a:srgbClr val="3333FF"/>
                </a:solidFill>
                <a:ea typeface="新細明體" panose="02020500000000000000" pitchFamily="18" charset="-120"/>
              </a:rPr>
              <a:pPr eaLnBrk="1" hangingPunct="1"/>
              <a:t>114</a:t>
            </a:fld>
            <a:endParaRPr lang="en-US" altLang="zh-TW" b="0">
              <a:solidFill>
                <a:srgbClr val="3333FF"/>
              </a:solidFill>
              <a:ea typeface="新細明體" panose="02020500000000000000" pitchFamily="18" charset="-120"/>
            </a:endParaRPr>
          </a:p>
        </p:txBody>
      </p:sp>
      <p:pic>
        <p:nvPicPr>
          <p:cNvPr id="1945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765175"/>
            <a:ext cx="8077200" cy="554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文字方塊 3"/>
          <p:cNvSpPr txBox="1">
            <a:spLocks noChangeArrowheads="1"/>
          </p:cNvSpPr>
          <p:nvPr/>
        </p:nvSpPr>
        <p:spPr bwMode="auto">
          <a:xfrm>
            <a:off x="4000500" y="387351"/>
            <a:ext cx="38576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en-US" altLang="zh-TW" b="0" dirty="0">
                <a:solidFill>
                  <a:srgbClr val="3333FF"/>
                </a:solidFill>
              </a:rPr>
              <a:t>Error is larger at the edge</a:t>
            </a:r>
            <a:endParaRPr lang="zh-TW" altLang="en-US" b="0" dirty="0">
              <a:solidFill>
                <a:srgbClr val="3333FF"/>
              </a:solidFill>
            </a:endParaRPr>
          </a:p>
        </p:txBody>
      </p:sp>
      <p:sp>
        <p:nvSpPr>
          <p:cNvPr id="19463" name="橢圓 9"/>
          <p:cNvSpPr>
            <a:spLocks noChangeArrowheads="1"/>
          </p:cNvSpPr>
          <p:nvPr/>
        </p:nvSpPr>
        <p:spPr bwMode="auto">
          <a:xfrm>
            <a:off x="5500688" y="4071938"/>
            <a:ext cx="428625" cy="357187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lang="zh-TW" altLang="en-US"/>
          </a:p>
        </p:txBody>
      </p:sp>
      <p:cxnSp>
        <p:nvCxnSpPr>
          <p:cNvPr id="19464" name="直線單箭頭接點 11"/>
          <p:cNvCxnSpPr>
            <a:cxnSpLocks noChangeShapeType="1"/>
          </p:cNvCxnSpPr>
          <p:nvPr/>
        </p:nvCxnSpPr>
        <p:spPr bwMode="auto">
          <a:xfrm flipV="1">
            <a:off x="5929313" y="3643313"/>
            <a:ext cx="785812" cy="571500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標楷體" pitchFamily="65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標楷體" pitchFamily="65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3400</TotalTime>
  <Words>2832</Words>
  <Application>Microsoft Office PowerPoint</Application>
  <PresentationFormat>如螢幕大小 (4:3)</PresentationFormat>
  <Paragraphs>317</Paragraphs>
  <Slides>35</Slides>
  <Notes>7</Notes>
  <HiddenSlides>0</HiddenSlides>
  <MMClips>0</MMClips>
  <ScaleCrop>false</ScaleCrop>
  <HeadingPairs>
    <vt:vector size="8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35</vt:i4>
      </vt:variant>
    </vt:vector>
  </HeadingPairs>
  <TitlesOfParts>
    <vt:vector size="43" baseType="lpstr">
      <vt:lpstr>新細明體</vt:lpstr>
      <vt:lpstr>標楷體</vt:lpstr>
      <vt:lpstr>Arial</vt:lpstr>
      <vt:lpstr>Symbol</vt:lpstr>
      <vt:lpstr>Times New Roman</vt:lpstr>
      <vt:lpstr>Wingdings 2</vt:lpstr>
      <vt:lpstr>預設簡報設計</vt:lpstr>
      <vt:lpstr>Equation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 Frequency Analysis and Wavelet Transforms  時頻分析與小波轉換 </dc:title>
  <dc:creator>DJJ</dc:creator>
  <cp:lastModifiedBy>user</cp:lastModifiedBy>
  <cp:revision>625</cp:revision>
  <dcterms:created xsi:type="dcterms:W3CDTF">2007-09-19T14:57:43Z</dcterms:created>
  <dcterms:modified xsi:type="dcterms:W3CDTF">2024-02-19T14:26:02Z</dcterms:modified>
</cp:coreProperties>
</file>