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81" saveSubsetFonts="1">
  <p:sldMasterIdLst>
    <p:sldMasterId id="2147483648" r:id="rId1"/>
  </p:sldMasterIdLst>
  <p:notesMasterIdLst>
    <p:notesMasterId r:id="rId54"/>
  </p:notesMasterIdLst>
  <p:sldIdLst>
    <p:sldId id="257" r:id="rId2"/>
    <p:sldId id="284" r:id="rId3"/>
    <p:sldId id="258" r:id="rId4"/>
    <p:sldId id="261" r:id="rId5"/>
    <p:sldId id="303" r:id="rId6"/>
    <p:sldId id="321" r:id="rId7"/>
    <p:sldId id="304" r:id="rId8"/>
    <p:sldId id="263" r:id="rId9"/>
    <p:sldId id="305" r:id="rId10"/>
    <p:sldId id="306" r:id="rId11"/>
    <p:sldId id="266" r:id="rId12"/>
    <p:sldId id="288" r:id="rId13"/>
    <p:sldId id="290" r:id="rId14"/>
    <p:sldId id="293" r:id="rId15"/>
    <p:sldId id="292" r:id="rId16"/>
    <p:sldId id="294" r:id="rId17"/>
    <p:sldId id="295" r:id="rId18"/>
    <p:sldId id="289" r:id="rId19"/>
    <p:sldId id="273" r:id="rId20"/>
    <p:sldId id="275" r:id="rId21"/>
    <p:sldId id="307" r:id="rId22"/>
    <p:sldId id="297" r:id="rId23"/>
    <p:sldId id="280" r:id="rId24"/>
    <p:sldId id="281" r:id="rId25"/>
    <p:sldId id="282" r:id="rId26"/>
    <p:sldId id="308" r:id="rId27"/>
    <p:sldId id="309" r:id="rId28"/>
    <p:sldId id="325" r:id="rId29"/>
    <p:sldId id="326" r:id="rId30"/>
    <p:sldId id="327" r:id="rId31"/>
    <p:sldId id="314" r:id="rId32"/>
    <p:sldId id="316" r:id="rId33"/>
    <p:sldId id="317" r:id="rId34"/>
    <p:sldId id="318" r:id="rId35"/>
    <p:sldId id="319" r:id="rId36"/>
    <p:sldId id="320" r:id="rId37"/>
    <p:sldId id="324" r:id="rId38"/>
    <p:sldId id="256" r:id="rId39"/>
    <p:sldId id="380" r:id="rId40"/>
    <p:sldId id="381" r:id="rId41"/>
    <p:sldId id="382" r:id="rId42"/>
    <p:sldId id="383" r:id="rId43"/>
    <p:sldId id="384" r:id="rId44"/>
    <p:sldId id="385" r:id="rId45"/>
    <p:sldId id="329" r:id="rId46"/>
    <p:sldId id="265" r:id="rId47"/>
    <p:sldId id="278" r:id="rId48"/>
    <p:sldId id="286" r:id="rId49"/>
    <p:sldId id="333" r:id="rId50"/>
    <p:sldId id="334" r:id="rId51"/>
    <p:sldId id="287" r:id="rId52"/>
    <p:sldId id="335" r:id="rId53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FF00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3" autoAdjust="0"/>
    <p:restoredTop sz="93881" autoAdjust="0"/>
  </p:normalViewPr>
  <p:slideViewPr>
    <p:cSldViewPr>
      <p:cViewPr varScale="1">
        <p:scale>
          <a:sx n="63" d="100"/>
          <a:sy n="63" d="100"/>
        </p:scale>
        <p:origin x="150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1.wmf"/><Relationship Id="rId4" Type="http://schemas.openxmlformats.org/officeDocument/2006/relationships/image" Target="../media/image6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新細明體" charset="-120"/>
              </a:defRPr>
            </a:lvl1pPr>
          </a:lstStyle>
          <a:p>
            <a:fld id="{2069E70E-71F4-4350-9732-123A5EC8E17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6826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E70E-71F4-4350-9732-123A5EC8E176}" type="slidenum">
              <a:rPr lang="en-US" altLang="zh-TW" smtClean="0"/>
              <a:pPr/>
              <a:t>181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244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E4085-C533-49A9-9F96-818112C3A815}" type="slidenum">
              <a:rPr lang="en-US" altLang="zh-TW"/>
              <a:pPr/>
              <a:t>195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9522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671F9-B44B-4132-A96A-E32E9FEDE38E}" type="slidenum">
              <a:rPr lang="en-US" altLang="zh-TW"/>
              <a:pPr/>
              <a:t>204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7351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9E70E-71F4-4350-9732-123A5EC8E176}" type="slidenum">
              <a:rPr lang="en-US" altLang="zh-TW" smtClean="0"/>
              <a:pPr/>
              <a:t>232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45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E4243-4FB8-4A03-A025-BDC12120B81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4C89D-E4AD-447B-B640-860FBAD0FD1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5E7B1-C6F2-4549-B414-716F640A172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2F90A-642E-42E1-A314-7A7602552A0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C37EB-986C-40CE-AD06-AF1F13C8EDA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858C9-4235-4D1D-824E-37F4352B6AB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9ED9D-300E-42AE-9F4F-101ECB7C721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3E015-2AC0-4EFC-A2F5-A50603B12F3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>
            <a:lvl1pPr>
              <a:defRPr kumimoji="1" lang="zh-TW" altLang="en-US" sz="32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85860"/>
            <a:ext cx="8186766" cy="514353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5C47B-B2DF-4F1B-8D41-4C39C744DDE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8186766" cy="6000792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91293-8BCA-4DDD-8284-CE944EE4F6A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12F8D-E41B-4402-851B-9744C501B05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EE227-974E-48A7-826E-B10BCEA9C27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3333FF"/>
                </a:solidFill>
                <a:ea typeface="新細明體" charset="-120"/>
              </a:defRPr>
            </a:lvl1pPr>
          </a:lstStyle>
          <a:p>
            <a:fld id="{799AE7F7-AB47-4F49-901F-66E674B14AA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oleObject" Target="../embeddings/oleObject59.bin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5.wmf"/><Relationship Id="rId5" Type="http://schemas.openxmlformats.org/officeDocument/2006/relationships/oleObject" Target="../embeddings/oleObject60.bin"/><Relationship Id="rId10" Type="http://schemas.openxmlformats.org/officeDocument/2006/relationships/oleObject" Target="../embeddings/oleObject63.bin"/><Relationship Id="rId4" Type="http://schemas.openxmlformats.org/officeDocument/2006/relationships/image" Target="../media/image61.wmf"/><Relationship Id="rId9" Type="http://schemas.openxmlformats.org/officeDocument/2006/relationships/image" Target="../media/image6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67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8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4.wmf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17.png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0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868362"/>
          </a:xfrm>
        </p:spPr>
        <p:txBody>
          <a:bodyPr/>
          <a:lstStyle/>
          <a:p>
            <a:r>
              <a:rPr lang="en-US" altLang="zh-TW" b="1"/>
              <a:t>V.</a:t>
            </a:r>
            <a:r>
              <a:rPr lang="en-US" b="1"/>
              <a:t> Homomorphic Signal Processing</a:t>
            </a:r>
            <a:endParaRPr/>
          </a:p>
        </p:txBody>
      </p:sp>
      <p:sp>
        <p:nvSpPr>
          <p:cNvPr id="307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0C9842-23FF-485A-BCD8-C03BE4990494}" type="slidenum">
              <a:rPr lang="en-US" altLang="zh-TW"/>
              <a:pPr/>
              <a:t>181</a:t>
            </a:fld>
            <a:endParaRPr lang="en-US" altLang="zh-TW"/>
          </a:p>
        </p:txBody>
      </p:sp>
      <p:sp>
        <p:nvSpPr>
          <p:cNvPr id="3076" name="文字版面配置區 4"/>
          <p:cNvSpPr>
            <a:spLocks noGrp="1"/>
          </p:cNvSpPr>
          <p:nvPr>
            <p:ph type="body" sz="half" idx="2"/>
          </p:nvPr>
        </p:nvSpPr>
        <p:spPr>
          <a:xfrm>
            <a:off x="395288" y="2060575"/>
            <a:ext cx="8186737" cy="2519363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dirty="0"/>
              <a:t>Homomorphism is a way of “carrying over” operations from one algebra system into another.</a:t>
            </a:r>
            <a:endParaRPr lang="zh-TW" altLang="en-US" dirty="0"/>
          </a:p>
          <a:p>
            <a:pPr>
              <a:buFontTx/>
              <a:buNone/>
            </a:pPr>
            <a:endParaRPr lang="de-DE" altLang="zh-TW" dirty="0"/>
          </a:p>
          <a:p>
            <a:pPr>
              <a:buFontTx/>
              <a:buNone/>
            </a:pPr>
            <a:r>
              <a:rPr lang="de-DE" altLang="zh-TW" dirty="0"/>
              <a:t>    Ex.     convulution                              multiplication</a:t>
            </a:r>
            <a:r>
              <a:rPr lang="en-US" altLang="zh-TW" dirty="0"/>
              <a:t>                      </a:t>
            </a:r>
            <a:r>
              <a:rPr lang="de-DE" altLang="zh-TW" dirty="0"/>
              <a:t>addition</a:t>
            </a:r>
            <a:endParaRPr lang="zh-TW" altLang="en-US" dirty="0"/>
          </a:p>
          <a:p>
            <a:pPr>
              <a:buFontTx/>
              <a:buNone/>
            </a:pPr>
            <a:endParaRPr lang="en-US" altLang="zh-TW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zh-TW" altLang="de-DE" dirty="0">
                <a:solidFill>
                  <a:srgbClr val="3333FF"/>
                </a:solidFill>
              </a:rPr>
              <a:t>把複雜的運算，變成</a:t>
            </a:r>
            <a:r>
              <a:rPr lang="zh-TW" altLang="en-US" u="sng" dirty="0">
                <a:solidFill>
                  <a:srgbClr val="3333FF"/>
                </a:solidFill>
              </a:rPr>
              <a:t>效能相同但</a:t>
            </a:r>
            <a:r>
              <a:rPr lang="zh-TW" altLang="de-DE" u="sng" dirty="0">
                <a:solidFill>
                  <a:srgbClr val="3333FF"/>
                </a:solidFill>
              </a:rPr>
              <a:t>較簡單的運算</a:t>
            </a:r>
          </a:p>
          <a:p>
            <a:pPr>
              <a:buFontTx/>
              <a:buNone/>
            </a:pP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3078" name="Object 5"/>
          <p:cNvGraphicFramePr>
            <a:graphicFrameLocks noChangeAspect="1"/>
          </p:cNvGraphicFramePr>
          <p:nvPr/>
        </p:nvGraphicFramePr>
        <p:xfrm>
          <a:off x="6083300" y="3140075"/>
          <a:ext cx="11604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" name="Equation" r:id="rId4" imgW="761669" imgH="304668" progId="Equation.DSMT4">
                  <p:embed/>
                </p:oleObj>
              </mc:Choice>
              <mc:Fallback>
                <p:oleObj name="Equation" r:id="rId4" imgW="761669" imgH="30466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3140075"/>
                        <a:ext cx="1160463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308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3083" name="Object 3"/>
          <p:cNvGraphicFramePr>
            <a:graphicFrameLocks noChangeAspect="1"/>
          </p:cNvGraphicFramePr>
          <p:nvPr/>
        </p:nvGraphicFramePr>
        <p:xfrm>
          <a:off x="2843213" y="3140075"/>
          <a:ext cx="16049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Equation" r:id="rId6" imgW="1054100" imgH="279400" progId="Equation.DSMT4">
                  <p:embed/>
                </p:oleObj>
              </mc:Choice>
              <mc:Fallback>
                <p:oleObj name="Equation" r:id="rId6" imgW="10541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140075"/>
                        <a:ext cx="1604962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Rectangle 13"/>
          <p:cNvSpPr>
            <a:spLocks noChangeArrowheads="1"/>
          </p:cNvSpPr>
          <p:nvPr/>
        </p:nvSpPr>
        <p:spPr bwMode="auto">
          <a:xfrm>
            <a:off x="395288" y="1196975"/>
            <a:ext cx="7993062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400"/>
              <a:t> </a:t>
            </a:r>
            <a:r>
              <a:rPr lang="zh-TW" altLang="en-US" sz="2400" b="1">
                <a:solidFill>
                  <a:srgbClr val="3333FF"/>
                </a:solidFill>
                <a:sym typeface="Wingdings 2" pitchFamily="18" charset="2"/>
              </a:rPr>
              <a:t></a:t>
            </a:r>
            <a:r>
              <a:rPr lang="zh-TW" altLang="en-US" sz="2400"/>
              <a:t> </a:t>
            </a:r>
            <a:r>
              <a:rPr lang="en-US" altLang="zh-TW" sz="2400" b="1">
                <a:solidFill>
                  <a:srgbClr val="3333FF"/>
                </a:solidFill>
              </a:rPr>
              <a:t>5-A  Homomorphism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字版面配置區 4"/>
          <p:cNvSpPr>
            <a:spLocks noGrp="1"/>
          </p:cNvSpPr>
          <p:nvPr>
            <p:ph type="body" sz="half" idx="4294967295"/>
          </p:nvPr>
        </p:nvSpPr>
        <p:spPr>
          <a:xfrm>
            <a:off x="457200" y="428625"/>
            <a:ext cx="7643813" cy="5160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For </a:t>
            </a:r>
            <a:r>
              <a:rPr lang="en-US" altLang="zh-TW" sz="2000" u="sng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anti-causal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and </a:t>
            </a:r>
            <a:r>
              <a:rPr lang="en-US" altLang="zh-TW" sz="2000" u="sng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maximum phase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sequence,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=         = 0,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 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&gt; 0</a:t>
            </a: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</a:p>
          <a:p>
            <a:pPr marL="0" indent="0">
              <a:buFontTx/>
              <a:buNone/>
            </a:pPr>
            <a:endParaRPr lang="en-US" altLang="zh-TW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altLang="zh-TW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altLang="zh-TW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For maximum phase sequence,</a:t>
            </a: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4339" name="投影片編號版面配置區 3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17DD99D6-2220-4EE6-A7E6-DC1C8378E831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190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graphicFrame>
        <p:nvGraphicFramePr>
          <p:cNvPr id="14340" name="Object 1"/>
          <p:cNvGraphicFramePr>
            <a:graphicFrameLocks noChangeAspect="1"/>
          </p:cNvGraphicFramePr>
          <p:nvPr/>
        </p:nvGraphicFramePr>
        <p:xfrm>
          <a:off x="1116013" y="1125538"/>
          <a:ext cx="38481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8" name="Equation" r:id="rId3" imgW="3848100" imgH="1447800" progId="Equation.DSMT4">
                  <p:embed/>
                </p:oleObj>
              </mc:Choice>
              <mc:Fallback>
                <p:oleObj name="Equation" r:id="rId3" imgW="3848100" imgH="1447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125538"/>
                        <a:ext cx="3848100" cy="145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14342" name="Object 7"/>
          <p:cNvGraphicFramePr>
            <a:graphicFrameLocks noChangeAspect="1"/>
          </p:cNvGraphicFramePr>
          <p:nvPr/>
        </p:nvGraphicFramePr>
        <p:xfrm>
          <a:off x="1042988" y="3429000"/>
          <a:ext cx="4622800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9" name="Equation" r:id="rId5" imgW="4622800" imgH="1828800" progId="Equation.DSMT4">
                  <p:embed/>
                </p:oleObj>
              </mc:Choice>
              <mc:Fallback>
                <p:oleObj name="Equation" r:id="rId5" imgW="4622800" imgH="1828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429000"/>
                        <a:ext cx="4622800" cy="182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13"/>
          <p:cNvGraphicFramePr>
            <a:graphicFrameLocks noChangeAspect="1"/>
          </p:cNvGraphicFramePr>
          <p:nvPr/>
        </p:nvGraphicFramePr>
        <p:xfrm>
          <a:off x="6024563" y="508000"/>
          <a:ext cx="452437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0" name="Equation" r:id="rId7" imgW="457200" imgH="292100" progId="Equation.DSMT4">
                  <p:embed/>
                </p:oleObj>
              </mc:Choice>
              <mc:Fallback>
                <p:oleObj name="Equation" r:id="rId7" imgW="457200" imgH="2921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508000"/>
                        <a:ext cx="452437" cy="29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字版面配置區 4"/>
          <p:cNvSpPr>
            <a:spLocks noGrp="1"/>
          </p:cNvSpPr>
          <p:nvPr>
            <p:ph type="body" sz="half" idx="2"/>
          </p:nvPr>
        </p:nvSpPr>
        <p:spPr>
          <a:xfrm>
            <a:off x="395288" y="1125538"/>
            <a:ext cx="7499350" cy="5232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b="1"/>
              <a:t>P.1 )</a:t>
            </a:r>
            <a:r>
              <a:rPr lang="en-US" altLang="zh-TW"/>
              <a:t>  The complex cepstrum decays at least as fast as </a:t>
            </a:r>
            <a:endParaRPr lang="zh-TW" altLang="en-US"/>
          </a:p>
          <a:p>
            <a:pPr>
              <a:buFontTx/>
              <a:buNone/>
            </a:pPr>
            <a:r>
              <a:rPr lang="en-US" altLang="zh-TW"/>
              <a:t>             </a:t>
            </a:r>
          </a:p>
          <a:p>
            <a:pPr>
              <a:buFontTx/>
              <a:buNone/>
            </a:pPr>
            <a:endParaRPr lang="en-US" altLang="zh-TW"/>
          </a:p>
          <a:p>
            <a:pPr>
              <a:spcBef>
                <a:spcPct val="50000"/>
              </a:spcBef>
              <a:buFontTx/>
              <a:buNone/>
            </a:pPr>
            <a:endParaRPr lang="zh-TW" altLang="en-US"/>
          </a:p>
          <a:p>
            <a:pPr>
              <a:buFontTx/>
              <a:buNone/>
            </a:pPr>
            <a:r>
              <a:rPr lang="en-US" altLang="zh-TW" b="1"/>
              <a:t>P.2 )</a:t>
            </a:r>
            <a:r>
              <a:rPr lang="en-US" altLang="zh-TW"/>
              <a:t>  If </a:t>
            </a:r>
            <a:r>
              <a:rPr lang="en-US" altLang="zh-TW" i="1"/>
              <a:t>X</a:t>
            </a:r>
            <a:r>
              <a:rPr lang="en-US" altLang="zh-TW"/>
              <a:t>(</a:t>
            </a:r>
            <a:r>
              <a:rPr lang="en-US" altLang="zh-TW" i="1"/>
              <a:t>Z</a:t>
            </a:r>
            <a:r>
              <a:rPr lang="en-US" altLang="zh-TW"/>
              <a:t>) has no poles and zeros outside the unit circle, i.e. </a:t>
            </a:r>
            <a:r>
              <a:rPr lang="en-US" altLang="zh-TW" i="1"/>
              <a:t>x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] is minimum phase, then   </a:t>
            </a:r>
            <a:endParaRPr lang="zh-TW" altLang="en-US"/>
          </a:p>
          <a:p>
            <a:pPr>
              <a:buFontTx/>
              <a:buNone/>
            </a:pPr>
            <a:r>
              <a:rPr lang="zh-TW" altLang="en-US"/>
              <a:t>   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TW" b="1"/>
              <a:t>                       </a:t>
            </a:r>
            <a:r>
              <a:rPr lang="en-US" altLang="zh-TW"/>
              <a:t>because of no </a:t>
            </a:r>
            <a:r>
              <a:rPr lang="en-US" altLang="zh-TW" i="1"/>
              <a:t>b</a:t>
            </a:r>
            <a:r>
              <a:rPr lang="en-US" altLang="zh-TW" i="1" baseline="-25000"/>
              <a:t>k</a:t>
            </a:r>
            <a:r>
              <a:rPr lang="en-US" altLang="zh-TW"/>
              <a:t>, </a:t>
            </a:r>
            <a:r>
              <a:rPr lang="en-US" altLang="zh-TW" i="1"/>
              <a:t>d</a:t>
            </a:r>
            <a:r>
              <a:rPr lang="en-US" altLang="zh-TW" i="1" baseline="-25000"/>
              <a:t>k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zh-TW" b="1"/>
              <a:t>P.3 )</a:t>
            </a:r>
            <a:r>
              <a:rPr lang="en-US" altLang="zh-TW"/>
              <a:t>  If </a:t>
            </a:r>
            <a:r>
              <a:rPr lang="en-US" altLang="zh-TW" i="1"/>
              <a:t>X</a:t>
            </a:r>
            <a:r>
              <a:rPr lang="en-US" altLang="zh-TW"/>
              <a:t>(</a:t>
            </a:r>
            <a:r>
              <a:rPr lang="en-US" altLang="zh-TW" i="1"/>
              <a:t>Z</a:t>
            </a:r>
            <a:r>
              <a:rPr lang="en-US" altLang="zh-TW"/>
              <a:t>) has no poles and zeros inside the unit circle, i.e. </a:t>
            </a:r>
            <a:r>
              <a:rPr lang="en-US" altLang="zh-TW" i="1"/>
              <a:t>x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] is maximum phase, then  </a:t>
            </a:r>
            <a:endParaRPr lang="zh-TW" altLang="en-US"/>
          </a:p>
          <a:p>
            <a:pPr>
              <a:buFontTx/>
              <a:buNone/>
            </a:pPr>
            <a:endParaRPr lang="en-US" altLang="zh-TW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TW" b="1"/>
              <a:t>                       </a:t>
            </a:r>
            <a:r>
              <a:rPr lang="en-US" altLang="zh-TW"/>
              <a:t>because of no </a:t>
            </a:r>
            <a:r>
              <a:rPr lang="en-US" altLang="zh-TW" i="1"/>
              <a:t>a</a:t>
            </a:r>
            <a:r>
              <a:rPr lang="en-US" altLang="zh-TW" i="1" baseline="-25000"/>
              <a:t>k</a:t>
            </a:r>
            <a:r>
              <a:rPr lang="en-US" altLang="zh-TW"/>
              <a:t>, </a:t>
            </a:r>
            <a:r>
              <a:rPr lang="en-US" altLang="zh-TW" i="1"/>
              <a:t>c</a:t>
            </a:r>
            <a:r>
              <a:rPr lang="en-US" altLang="zh-TW" i="1" baseline="-25000"/>
              <a:t>k</a:t>
            </a:r>
          </a:p>
          <a:p>
            <a:pPr>
              <a:buFontTx/>
              <a:buNone/>
            </a:pPr>
            <a:endParaRPr lang="en-US" altLang="zh-TW"/>
          </a:p>
          <a:p>
            <a:pPr>
              <a:buFontTx/>
              <a:buNone/>
            </a:pPr>
            <a:endParaRPr lang="zh-TW" altLang="en-US"/>
          </a:p>
          <a:p>
            <a:pPr>
              <a:buFontTx/>
              <a:buNone/>
            </a:pPr>
            <a:endParaRPr lang="zh-TW" altLang="en-US" sz="2800"/>
          </a:p>
        </p:txBody>
      </p:sp>
      <p:sp>
        <p:nvSpPr>
          <p:cNvPr id="1536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05DEB7-6EB8-4F44-9D95-10B9B03BE15C}" type="slidenum">
              <a:rPr lang="en-US" altLang="zh-TW"/>
              <a:pPr/>
              <a:t>191</a:t>
            </a:fld>
            <a:endParaRPr lang="en-US" altLang="zh-TW"/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15365" name="Object 1"/>
          <p:cNvGraphicFramePr>
            <a:graphicFrameLocks noChangeAspect="1"/>
          </p:cNvGraphicFramePr>
          <p:nvPr/>
        </p:nvGraphicFramePr>
        <p:xfrm>
          <a:off x="6084888" y="1052513"/>
          <a:ext cx="2063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5" name="Equation" r:id="rId3" imgW="203112" imgH="609336" progId="Equation.DSMT4">
                  <p:embed/>
                </p:oleObj>
              </mc:Choice>
              <mc:Fallback>
                <p:oleObj name="Equation" r:id="rId3" imgW="203112" imgH="60933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052513"/>
                        <a:ext cx="206375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153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269016"/>
              </p:ext>
            </p:extLst>
          </p:nvPr>
        </p:nvGraphicFramePr>
        <p:xfrm>
          <a:off x="1835150" y="1544638"/>
          <a:ext cx="3497263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6" name="Equation" r:id="rId5" imgW="3606480" imgH="1143000" progId="Equation.DSMT4">
                  <p:embed/>
                </p:oleObj>
              </mc:Choice>
              <mc:Fallback>
                <p:oleObj name="Equation" r:id="rId5" imgW="3606480" imgH="1143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544638"/>
                        <a:ext cx="3497263" cy="110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15369" name="Object 5"/>
          <p:cNvGraphicFramePr>
            <a:graphicFrameLocks noChangeAspect="1"/>
          </p:cNvGraphicFramePr>
          <p:nvPr/>
        </p:nvGraphicFramePr>
        <p:xfrm>
          <a:off x="1979613" y="3429000"/>
          <a:ext cx="3352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7" name="Equation" r:id="rId7" imgW="3352800" imgH="355600" progId="Equation.DSMT4">
                  <p:embed/>
                </p:oleObj>
              </mc:Choice>
              <mc:Fallback>
                <p:oleObj name="Equation" r:id="rId7" imgW="3352800" imgH="355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429000"/>
                        <a:ext cx="3352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537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15372" name="Object 9"/>
          <p:cNvGraphicFramePr>
            <a:graphicFrameLocks noChangeAspect="1"/>
          </p:cNvGraphicFramePr>
          <p:nvPr/>
        </p:nvGraphicFramePr>
        <p:xfrm>
          <a:off x="1979613" y="4941888"/>
          <a:ext cx="33496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8" name="Equation" r:id="rId9" imgW="3352800" imgH="355600" progId="Equation.DSMT4">
                  <p:embed/>
                </p:oleObj>
              </mc:Choice>
              <mc:Fallback>
                <p:oleObj name="Equation" r:id="rId9" imgW="3352800" imgH="355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941888"/>
                        <a:ext cx="334962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5375" name="Rectangle 16"/>
          <p:cNvSpPr>
            <a:spLocks noChangeArrowheads="1"/>
          </p:cNvSpPr>
          <p:nvPr/>
        </p:nvSpPr>
        <p:spPr bwMode="auto">
          <a:xfrm>
            <a:off x="395288" y="404813"/>
            <a:ext cx="76327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2400" dirty="0"/>
              <a:t> </a:t>
            </a:r>
            <a:r>
              <a:rPr lang="en-US" altLang="zh-TW" sz="2400" b="1" dirty="0">
                <a:solidFill>
                  <a:srgbClr val="3333FF"/>
                </a:solidFill>
                <a:sym typeface="Wingdings 2" pitchFamily="18" charset="2"/>
              </a:rPr>
              <a:t></a:t>
            </a:r>
            <a:r>
              <a:rPr lang="en-US" altLang="zh-TW" sz="2400" b="1" dirty="0"/>
              <a:t>  </a:t>
            </a:r>
            <a:r>
              <a:rPr lang="en-US" altLang="zh-TW" sz="2400" b="1" dirty="0">
                <a:solidFill>
                  <a:srgbClr val="3333FF"/>
                </a:solidFill>
              </a:rPr>
              <a:t>5-D  Properties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3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4DBACD7-13B0-4B34-B56E-86285E5B49CA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192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611188" y="620713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1"/>
              <a:t>P.4 )</a:t>
            </a:r>
            <a:r>
              <a:rPr lang="en-US" altLang="zh-TW"/>
              <a:t>  If </a:t>
            </a:r>
            <a:r>
              <a:rPr lang="en-US" altLang="zh-TW" i="1"/>
              <a:t>x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] is of finite duration, then</a:t>
            </a:r>
            <a:endParaRPr lang="zh-TW" altLang="en-US"/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        		  has infinite duration</a:t>
            </a:r>
          </a:p>
          <a:p>
            <a:pPr eaLnBrk="1" hangingPunct="1"/>
            <a:endParaRPr lang="zh-TW" altLang="en-US"/>
          </a:p>
        </p:txBody>
      </p:sp>
      <p:graphicFrame>
        <p:nvGraphicFramePr>
          <p:cNvPr id="16388" name="Object 13"/>
          <p:cNvGraphicFramePr>
            <a:graphicFrameLocks noChangeAspect="1"/>
          </p:cNvGraphicFramePr>
          <p:nvPr/>
        </p:nvGraphicFramePr>
        <p:xfrm>
          <a:off x="2124075" y="1052513"/>
          <a:ext cx="45243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" name="Equation" r:id="rId3" imgW="457200" imgH="292100" progId="Equation.DSMT4">
                  <p:embed/>
                </p:oleObj>
              </mc:Choice>
              <mc:Fallback>
                <p:oleObj name="Equation" r:id="rId3" imgW="457200" imgH="2921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052513"/>
                        <a:ext cx="452438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版面配置區 4"/>
          <p:cNvSpPr>
            <a:spLocks noGrp="1"/>
          </p:cNvSpPr>
          <p:nvPr>
            <p:ph type="body" sz="half" idx="4294967295"/>
          </p:nvPr>
        </p:nvSpPr>
        <p:spPr>
          <a:xfrm>
            <a:off x="468313" y="1268413"/>
            <a:ext cx="5039791" cy="439261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(1) Equalization for Echo</a:t>
            </a:r>
          </a:p>
          <a:p>
            <a:pPr marL="0" indent="0">
              <a:buFontTx/>
              <a:buNone/>
            </a:pPr>
            <a:endParaRPr lang="zh-TW" altLang="en-US" sz="2000" dirty="0">
              <a:solidFill>
                <a:srgbClr val="3333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7411" name="投影片編號版面配置區 3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11B2B943-D8CC-4DF7-81A6-D80DD38A0617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193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17412" name="文字方塊 13"/>
          <p:cNvSpPr txBox="1">
            <a:spLocks noChangeArrowheads="1"/>
          </p:cNvSpPr>
          <p:nvPr/>
        </p:nvSpPr>
        <p:spPr bwMode="auto">
          <a:xfrm>
            <a:off x="684213" y="2205038"/>
            <a:ext cx="45720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dirty="0"/>
              <a:t>Let   </a:t>
            </a:r>
            <a:r>
              <a:rPr lang="en-US" altLang="zh-TW" i="1" dirty="0"/>
              <a:t>p</a:t>
            </a:r>
            <a:r>
              <a:rPr lang="en-US" altLang="zh-TW" dirty="0"/>
              <a:t>[</a:t>
            </a:r>
            <a:r>
              <a:rPr lang="en-US" altLang="zh-TW" i="1" dirty="0"/>
              <a:t>n</a:t>
            </a:r>
            <a:r>
              <a:rPr lang="en-US" altLang="zh-TW" dirty="0"/>
              <a:t>] be</a:t>
            </a:r>
            <a:r>
              <a:rPr lang="en-US" altLang="zh-TW" i="1" dirty="0"/>
              <a:t> p</a:t>
            </a:r>
            <a:r>
              <a:rPr lang="en-US" altLang="zh-TW" dirty="0"/>
              <a:t>[</a:t>
            </a:r>
            <a:r>
              <a:rPr lang="en-US" altLang="zh-TW" i="1" dirty="0"/>
              <a:t>n</a:t>
            </a:r>
            <a:r>
              <a:rPr lang="en-US" altLang="zh-TW" dirty="0"/>
              <a:t>] =</a:t>
            </a:r>
            <a:r>
              <a:rPr lang="en-US" altLang="zh-TW" i="1" dirty="0"/>
              <a:t>δ</a:t>
            </a:r>
            <a:r>
              <a:rPr lang="en-US" altLang="zh-TW" dirty="0"/>
              <a:t>[</a:t>
            </a:r>
            <a:r>
              <a:rPr lang="en-US" altLang="zh-TW" i="1" dirty="0"/>
              <a:t>n</a:t>
            </a:r>
            <a:r>
              <a:rPr lang="en-US" altLang="zh-TW" dirty="0"/>
              <a:t>] +</a:t>
            </a:r>
            <a:r>
              <a:rPr lang="en-US" altLang="zh-TW" i="1" dirty="0"/>
              <a:t>αδ</a:t>
            </a:r>
            <a:r>
              <a:rPr lang="en-US" altLang="zh-TW" dirty="0"/>
              <a:t>[</a:t>
            </a:r>
            <a:r>
              <a:rPr lang="en-US" altLang="zh-TW" i="1" dirty="0"/>
              <a:t>n-N</a:t>
            </a:r>
            <a:r>
              <a:rPr lang="en-US" altLang="zh-TW" i="1" baseline="-25000" dirty="0"/>
              <a:t>p</a:t>
            </a:r>
            <a:r>
              <a:rPr lang="en-US" altLang="zh-TW" dirty="0"/>
              <a:t>]</a:t>
            </a:r>
            <a:endParaRPr lang="zh-TW" altLang="en-US" dirty="0"/>
          </a:p>
          <a:p>
            <a:pPr eaLnBrk="1" hangingPunct="1">
              <a:spcBef>
                <a:spcPts val="1200"/>
              </a:spcBef>
            </a:pPr>
            <a:r>
              <a:rPr lang="en-US" altLang="zh-TW" i="1" dirty="0"/>
              <a:t>        y</a:t>
            </a:r>
            <a:r>
              <a:rPr lang="en-US" altLang="zh-TW" dirty="0"/>
              <a:t>[</a:t>
            </a:r>
            <a:r>
              <a:rPr lang="en-US" altLang="zh-TW" i="1" dirty="0"/>
              <a:t>n</a:t>
            </a:r>
            <a:r>
              <a:rPr lang="en-US" altLang="zh-TW" dirty="0"/>
              <a:t>] =</a:t>
            </a:r>
            <a:r>
              <a:rPr lang="en-US" altLang="zh-TW" i="1" dirty="0"/>
              <a:t>x</a:t>
            </a:r>
            <a:r>
              <a:rPr lang="en-US" altLang="zh-TW" dirty="0"/>
              <a:t>[</a:t>
            </a:r>
            <a:r>
              <a:rPr lang="en-US" altLang="zh-TW" i="1" dirty="0"/>
              <a:t>n</a:t>
            </a:r>
            <a:r>
              <a:rPr lang="en-US" altLang="zh-TW" dirty="0"/>
              <a:t>] +</a:t>
            </a:r>
            <a:r>
              <a:rPr lang="en-US" altLang="zh-TW" i="1" dirty="0"/>
              <a:t>α</a:t>
            </a:r>
            <a:r>
              <a:rPr lang="en-US" altLang="zh-TW" i="1" baseline="-25000" dirty="0"/>
              <a:t> </a:t>
            </a:r>
            <a:r>
              <a:rPr lang="en-US" altLang="zh-TW" i="1" dirty="0"/>
              <a:t>x</a:t>
            </a:r>
            <a:r>
              <a:rPr lang="en-US" altLang="zh-TW" dirty="0"/>
              <a:t>[</a:t>
            </a:r>
            <a:r>
              <a:rPr lang="en-US" altLang="zh-TW" i="1" dirty="0"/>
              <a:t>n-N</a:t>
            </a:r>
            <a:r>
              <a:rPr lang="en-US" altLang="zh-TW" i="1" baseline="-25000" dirty="0"/>
              <a:t>p</a:t>
            </a:r>
            <a:r>
              <a:rPr lang="en-US" altLang="zh-TW" dirty="0"/>
              <a:t>] =</a:t>
            </a:r>
            <a:r>
              <a:rPr lang="en-US" altLang="zh-TW" i="1" dirty="0"/>
              <a:t>x</a:t>
            </a:r>
            <a:r>
              <a:rPr lang="en-US" altLang="zh-TW" dirty="0"/>
              <a:t>[</a:t>
            </a:r>
            <a:r>
              <a:rPr lang="en-US" altLang="zh-TW" i="1" dirty="0"/>
              <a:t>n</a:t>
            </a:r>
            <a:r>
              <a:rPr lang="en-US" altLang="zh-TW" dirty="0"/>
              <a:t>] * </a:t>
            </a:r>
            <a:r>
              <a:rPr lang="en-US" altLang="zh-TW" i="1" dirty="0"/>
              <a:t>p</a:t>
            </a:r>
            <a:r>
              <a:rPr lang="en-US" altLang="zh-TW" dirty="0"/>
              <a:t>[</a:t>
            </a:r>
            <a:r>
              <a:rPr lang="en-US" altLang="zh-TW" i="1" dirty="0"/>
              <a:t>n</a:t>
            </a:r>
            <a:r>
              <a:rPr lang="en-US" altLang="zh-TW" dirty="0"/>
              <a:t>]</a:t>
            </a:r>
            <a:endParaRPr lang="zh-TW" altLang="en-US" dirty="0"/>
          </a:p>
          <a:p>
            <a:pPr eaLnBrk="1" hangingPunct="1"/>
            <a:endParaRPr lang="zh-TW" altLang="en-US" dirty="0"/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174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49137"/>
              </p:ext>
            </p:extLst>
          </p:nvPr>
        </p:nvGraphicFramePr>
        <p:xfrm>
          <a:off x="1246188" y="1687513"/>
          <a:ext cx="25495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" name="Equation" r:id="rId3" imgW="2552400" imgH="355320" progId="Equation.DSMT4">
                  <p:embed/>
                </p:oleObj>
              </mc:Choice>
              <mc:Fallback>
                <p:oleObj name="Equation" r:id="rId3" imgW="2552400" imgH="3553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1687513"/>
                        <a:ext cx="2549525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17416" name="Object 11"/>
          <p:cNvGraphicFramePr>
            <a:graphicFrameLocks noChangeAspect="1"/>
          </p:cNvGraphicFramePr>
          <p:nvPr/>
        </p:nvGraphicFramePr>
        <p:xfrm>
          <a:off x="684213" y="3284538"/>
          <a:ext cx="4411662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" name="Equation" r:id="rId5" imgW="4546600" imgH="2324100" progId="Equation.DSMT4">
                  <p:embed/>
                </p:oleObj>
              </mc:Choice>
              <mc:Fallback>
                <p:oleObj name="Equation" r:id="rId5" imgW="4546600" imgH="23241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284538"/>
                        <a:ext cx="4411662" cy="225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矩形 18"/>
          <p:cNvSpPr>
            <a:spLocks noChangeArrowheads="1"/>
          </p:cNvSpPr>
          <p:nvPr/>
        </p:nvSpPr>
        <p:spPr bwMode="auto">
          <a:xfrm>
            <a:off x="1547813" y="4292600"/>
            <a:ext cx="46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i="1"/>
              <a:t>Z</a:t>
            </a:r>
            <a:r>
              <a:rPr lang="en-US" altLang="zh-TW" baseline="30000"/>
              <a:t>-1</a:t>
            </a:r>
            <a:endParaRPr lang="zh-TW" altLang="en-US"/>
          </a:p>
        </p:txBody>
      </p:sp>
      <p:pic>
        <p:nvPicPr>
          <p:cNvPr id="17418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1903" y="4397944"/>
            <a:ext cx="40481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539750" y="476250"/>
            <a:ext cx="7704138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2400" b="1" dirty="0">
                <a:solidFill>
                  <a:srgbClr val="3333FF"/>
                </a:solidFill>
                <a:sym typeface="Wingdings 2" pitchFamily="18" charset="2"/>
              </a:rPr>
              <a:t></a:t>
            </a:r>
            <a:r>
              <a:rPr lang="en-US" altLang="zh-TW" sz="2400" b="1" dirty="0">
                <a:solidFill>
                  <a:srgbClr val="3333FF"/>
                </a:solidFill>
              </a:rPr>
              <a:t> 5-E  Application of Homomorphic Deconvolution</a:t>
            </a:r>
            <a:endParaRPr lang="zh-TW" altLang="en-US" sz="2400" b="1" dirty="0">
              <a:solidFill>
                <a:srgbClr val="3333FF"/>
              </a:solidFill>
            </a:endParaRPr>
          </a:p>
        </p:txBody>
      </p:sp>
      <p:sp>
        <p:nvSpPr>
          <p:cNvPr id="17420" name="文字方塊 1"/>
          <p:cNvSpPr txBox="1">
            <a:spLocks noChangeArrowheads="1"/>
          </p:cNvSpPr>
          <p:nvPr/>
        </p:nvSpPr>
        <p:spPr bwMode="auto">
          <a:xfrm>
            <a:off x="5095875" y="1550988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i="1" dirty="0">
                <a:solidFill>
                  <a:srgbClr val="3333FF"/>
                </a:solidFill>
              </a:rPr>
              <a:t>x</a:t>
            </a:r>
            <a:r>
              <a:rPr lang="en-US" altLang="zh-TW" dirty="0">
                <a:solidFill>
                  <a:srgbClr val="3333FF"/>
                </a:solidFill>
              </a:rPr>
              <a:t>[</a:t>
            </a:r>
            <a:r>
              <a:rPr lang="en-US" altLang="zh-TW" i="1" dirty="0">
                <a:solidFill>
                  <a:srgbClr val="3333FF"/>
                </a:solidFill>
              </a:rPr>
              <a:t>n</a:t>
            </a:r>
            <a:r>
              <a:rPr lang="en-US" altLang="zh-TW" dirty="0">
                <a:solidFill>
                  <a:srgbClr val="3333FF"/>
                </a:solidFill>
              </a:rPr>
              <a:t>]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17421" name="文字方塊 13"/>
          <p:cNvSpPr txBox="1">
            <a:spLocks noChangeArrowheads="1"/>
          </p:cNvSpPr>
          <p:nvPr/>
        </p:nvSpPr>
        <p:spPr bwMode="auto">
          <a:xfrm>
            <a:off x="6881813" y="1557338"/>
            <a:ext cx="720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i="1" dirty="0">
                <a:solidFill>
                  <a:srgbClr val="3333FF"/>
                </a:solidFill>
              </a:rPr>
              <a:t>y</a:t>
            </a:r>
            <a:r>
              <a:rPr lang="en-US" altLang="zh-TW" dirty="0">
                <a:solidFill>
                  <a:srgbClr val="3333FF"/>
                </a:solidFill>
              </a:rPr>
              <a:t>[</a:t>
            </a:r>
            <a:r>
              <a:rPr lang="en-US" altLang="zh-TW" i="1" dirty="0">
                <a:solidFill>
                  <a:srgbClr val="3333FF"/>
                </a:solidFill>
              </a:rPr>
              <a:t>n</a:t>
            </a:r>
            <a:r>
              <a:rPr lang="en-US" altLang="zh-TW" dirty="0">
                <a:solidFill>
                  <a:srgbClr val="3333FF"/>
                </a:solidFill>
              </a:rPr>
              <a:t>]</a:t>
            </a:r>
            <a:endParaRPr lang="zh-TW" altLang="en-US" dirty="0">
              <a:solidFill>
                <a:srgbClr val="3333FF"/>
              </a:solidFill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>
            <a:off x="5715000" y="1751013"/>
            <a:ext cx="1096963" cy="6350"/>
          </a:xfrm>
          <a:prstGeom prst="straightConnector1">
            <a:avLst/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5715000" y="1757363"/>
            <a:ext cx="539750" cy="458787"/>
          </a:xfrm>
          <a:prstGeom prst="straightConnector1">
            <a:avLst/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6249988" y="1766888"/>
            <a:ext cx="498475" cy="439737"/>
          </a:xfrm>
          <a:prstGeom prst="straightConnector1">
            <a:avLst/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文字方塊 24"/>
          <p:cNvSpPr txBox="1">
            <a:spLocks noChangeArrowheads="1"/>
          </p:cNvSpPr>
          <p:nvPr/>
        </p:nvSpPr>
        <p:spPr bwMode="auto">
          <a:xfrm>
            <a:off x="6362700" y="2035175"/>
            <a:ext cx="13056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delay </a:t>
            </a:r>
            <a:r>
              <a:rPr lang="en-US" altLang="zh-TW" i="1" dirty="0" err="1">
                <a:solidFill>
                  <a:srgbClr val="FF0000"/>
                </a:solidFill>
              </a:rPr>
              <a:t>N</a:t>
            </a:r>
            <a:r>
              <a:rPr lang="en-US" altLang="zh-TW" i="1" baseline="-25000" dirty="0" err="1">
                <a:solidFill>
                  <a:srgbClr val="FF0000"/>
                </a:solidFill>
              </a:rPr>
              <a:t>p</a:t>
            </a:r>
            <a:endParaRPr lang="zh-TW" alt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23575" y="5707831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zh-TW" i="1" dirty="0">
                <a:cs typeface="Times New Roman" pitchFamily="18" charset="0"/>
              </a:rPr>
              <a:t>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字版面配置區 4"/>
          <p:cNvSpPr>
            <a:spLocks noGrp="1"/>
          </p:cNvSpPr>
          <p:nvPr>
            <p:ph type="body" sz="half" idx="4294967295"/>
          </p:nvPr>
        </p:nvSpPr>
        <p:spPr>
          <a:xfrm>
            <a:off x="457200" y="428625"/>
            <a:ext cx="8186738" cy="5737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Filtering out the echo by the following  “lifter”: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Q: For the case where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i="1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is unknown</a:t>
            </a:r>
          </a:p>
          <a:p>
            <a:pPr marL="0" indent="0"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(2) Representation of acoustic engineering</a:t>
            </a:r>
          </a:p>
          <a:p>
            <a:pPr marL="0" indent="0"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y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 =  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    *    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8435" name="投影片編號版面配置區 3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251E711-FDD9-46D3-824B-B7F15487DDEA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194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grpSp>
        <p:nvGrpSpPr>
          <p:cNvPr id="18436" name="Group 1"/>
          <p:cNvGrpSpPr>
            <a:grpSpLocks/>
          </p:cNvGrpSpPr>
          <p:nvPr/>
        </p:nvGrpSpPr>
        <p:grpSpPr bwMode="auto">
          <a:xfrm>
            <a:off x="1500188" y="1071563"/>
            <a:ext cx="4800600" cy="2071370"/>
            <a:chOff x="3417" y="2157"/>
            <a:chExt cx="7560" cy="3262"/>
          </a:xfrm>
        </p:grpSpPr>
        <p:sp>
          <p:nvSpPr>
            <p:cNvPr id="18443" name="Line 2"/>
            <p:cNvSpPr>
              <a:spLocks noChangeShapeType="1"/>
            </p:cNvSpPr>
            <p:nvPr/>
          </p:nvSpPr>
          <p:spPr bwMode="auto">
            <a:xfrm>
              <a:off x="3417" y="3597"/>
              <a:ext cx="75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44" name="Line 3"/>
            <p:cNvSpPr>
              <a:spLocks noChangeShapeType="1"/>
            </p:cNvSpPr>
            <p:nvPr/>
          </p:nvSpPr>
          <p:spPr bwMode="auto">
            <a:xfrm flipV="1">
              <a:off x="4137" y="2157"/>
              <a:ext cx="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45" name="Rectangle 4"/>
            <p:cNvSpPr>
              <a:spLocks noChangeArrowheads="1"/>
            </p:cNvSpPr>
            <p:nvPr/>
          </p:nvSpPr>
          <p:spPr bwMode="auto">
            <a:xfrm>
              <a:off x="4137" y="2877"/>
              <a:ext cx="12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  <p:sp>
          <p:nvSpPr>
            <p:cNvPr id="18446" name="Rectangle 5"/>
            <p:cNvSpPr>
              <a:spLocks noChangeArrowheads="1"/>
            </p:cNvSpPr>
            <p:nvPr/>
          </p:nvSpPr>
          <p:spPr bwMode="auto">
            <a:xfrm>
              <a:off x="5757" y="2877"/>
              <a:ext cx="12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  <p:sp>
          <p:nvSpPr>
            <p:cNvPr id="18447" name="Rectangle 6"/>
            <p:cNvSpPr>
              <a:spLocks noChangeArrowheads="1"/>
            </p:cNvSpPr>
            <p:nvPr/>
          </p:nvSpPr>
          <p:spPr bwMode="auto">
            <a:xfrm>
              <a:off x="7377" y="2877"/>
              <a:ext cx="12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  <p:sp>
          <p:nvSpPr>
            <p:cNvPr id="18448" name="Line 7"/>
            <p:cNvSpPr>
              <a:spLocks noChangeShapeType="1"/>
            </p:cNvSpPr>
            <p:nvPr/>
          </p:nvSpPr>
          <p:spPr bwMode="auto">
            <a:xfrm flipV="1">
              <a:off x="8997" y="2877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49" name="Line 8"/>
            <p:cNvSpPr>
              <a:spLocks noChangeShapeType="1"/>
            </p:cNvSpPr>
            <p:nvPr/>
          </p:nvSpPr>
          <p:spPr bwMode="auto">
            <a:xfrm>
              <a:off x="8997" y="2877"/>
              <a:ext cx="1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50" name="Text Box 9"/>
            <p:cNvSpPr txBox="1">
              <a:spLocks noChangeArrowheads="1"/>
            </p:cNvSpPr>
            <p:nvPr/>
          </p:nvSpPr>
          <p:spPr bwMode="auto">
            <a:xfrm>
              <a:off x="5217" y="3597"/>
              <a:ext cx="108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TW" sz="1800" i="1"/>
                <a:t>N</a:t>
              </a:r>
              <a:r>
                <a:rPr lang="en-US" altLang="zh-TW" sz="1800" i="1" baseline="-25000"/>
                <a:t>p</a:t>
              </a:r>
              <a:endParaRPr lang="zh-TW" altLang="zh-TW" sz="1800" i="1" baseline="-25000"/>
            </a:p>
          </p:txBody>
        </p:sp>
        <p:sp>
          <p:nvSpPr>
            <p:cNvPr id="18451" name="Text Box 10"/>
            <p:cNvSpPr txBox="1">
              <a:spLocks noChangeArrowheads="1"/>
            </p:cNvSpPr>
            <p:nvPr/>
          </p:nvSpPr>
          <p:spPr bwMode="auto">
            <a:xfrm>
              <a:off x="6837" y="3597"/>
              <a:ext cx="108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TW" sz="1800"/>
                <a:t>2</a:t>
              </a:r>
              <a:r>
                <a:rPr lang="en-US" altLang="zh-TW" sz="1800" i="1"/>
                <a:t>N</a:t>
              </a:r>
              <a:r>
                <a:rPr lang="en-US" altLang="zh-TW" sz="1800" i="1" baseline="-25000"/>
                <a:t>p</a:t>
              </a:r>
              <a:endParaRPr lang="zh-TW" altLang="zh-TW" sz="1800" i="1" baseline="-25000"/>
            </a:p>
          </p:txBody>
        </p:sp>
        <p:sp>
          <p:nvSpPr>
            <p:cNvPr id="18452" name="Text Box 11"/>
            <p:cNvSpPr txBox="1">
              <a:spLocks noChangeArrowheads="1"/>
            </p:cNvSpPr>
            <p:nvPr/>
          </p:nvSpPr>
          <p:spPr bwMode="auto">
            <a:xfrm>
              <a:off x="8457" y="3597"/>
              <a:ext cx="108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TW" sz="1800"/>
                <a:t>3</a:t>
              </a:r>
              <a:r>
                <a:rPr lang="en-US" altLang="zh-TW" sz="1800" i="1"/>
                <a:t>N</a:t>
              </a:r>
              <a:r>
                <a:rPr lang="en-US" altLang="zh-TW" sz="1800" i="1" baseline="-25000"/>
                <a:t>p</a:t>
              </a:r>
              <a:endParaRPr lang="zh-TW" altLang="zh-TW" sz="1800" i="1" baseline="-25000"/>
            </a:p>
          </p:txBody>
        </p:sp>
        <p:sp>
          <p:nvSpPr>
            <p:cNvPr id="18454" name="Text Box 13"/>
            <p:cNvSpPr txBox="1">
              <a:spLocks noChangeArrowheads="1"/>
            </p:cNvSpPr>
            <p:nvPr/>
          </p:nvSpPr>
          <p:spPr bwMode="auto">
            <a:xfrm>
              <a:off x="8483" y="4519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TW" sz="1800" dirty="0"/>
                <a:t>or</a:t>
              </a:r>
              <a:endParaRPr lang="zh-TW" altLang="zh-TW" sz="1800" dirty="0"/>
            </a:p>
          </p:txBody>
        </p:sp>
      </p:grpSp>
      <p:sp>
        <p:nvSpPr>
          <p:cNvPr id="18437" name="Text Box 27"/>
          <p:cNvSpPr txBox="1">
            <a:spLocks noChangeArrowheads="1"/>
          </p:cNvSpPr>
          <p:nvPr/>
        </p:nvSpPr>
        <p:spPr bwMode="auto">
          <a:xfrm>
            <a:off x="960438" y="4941168"/>
            <a:ext cx="12493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u="sng"/>
              <a:t>Synthesized music</a:t>
            </a:r>
            <a:endParaRPr lang="en-US" altLang="zh-TW"/>
          </a:p>
        </p:txBody>
      </p:sp>
      <p:sp>
        <p:nvSpPr>
          <p:cNvPr id="18438" name="Text Box 26"/>
          <p:cNvSpPr txBox="1">
            <a:spLocks noChangeArrowheads="1"/>
          </p:cNvSpPr>
          <p:nvPr/>
        </p:nvSpPr>
        <p:spPr bwMode="auto">
          <a:xfrm>
            <a:off x="2185988" y="4941168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u="sng"/>
              <a:t>music</a:t>
            </a:r>
            <a:endParaRPr lang="en-US" altLang="zh-TW"/>
          </a:p>
        </p:txBody>
      </p:sp>
      <p:sp>
        <p:nvSpPr>
          <p:cNvPr id="18439" name="Text Box 28"/>
          <p:cNvSpPr txBox="1">
            <a:spLocks noChangeArrowheads="1"/>
          </p:cNvSpPr>
          <p:nvPr/>
        </p:nvSpPr>
        <p:spPr bwMode="auto">
          <a:xfrm>
            <a:off x="3194050" y="5014193"/>
            <a:ext cx="4229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u="sng" dirty="0"/>
              <a:t>building effect</a:t>
            </a:r>
            <a:r>
              <a:rPr lang="zh-TW" altLang="en-US" u="sng" dirty="0"/>
              <a:t>：</a:t>
            </a:r>
            <a:r>
              <a:rPr lang="en-US" altLang="zh-TW" u="sng" dirty="0"/>
              <a:t>e.g. </a:t>
            </a:r>
            <a:r>
              <a:rPr lang="zh-TW" altLang="en-US" u="sng" dirty="0">
                <a:latin typeface="標楷體" pitchFamily="65" charset="-120"/>
              </a:rPr>
              <a:t>羅馬大教堂的</a:t>
            </a:r>
            <a:r>
              <a:rPr lang="en-US" altLang="zh-TW" u="sng" dirty="0"/>
              <a:t>impulse response</a:t>
            </a:r>
            <a:endParaRPr lang="en-US" altLang="zh-TW" dirty="0"/>
          </a:p>
        </p:txBody>
      </p:sp>
      <p:sp>
        <p:nvSpPr>
          <p:cNvPr id="1844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8441" name="Rectangle 3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/>
          </a:p>
        </p:txBody>
      </p:sp>
      <p:sp>
        <p:nvSpPr>
          <p:cNvPr id="18442" name="文字方塊 21"/>
          <p:cNvSpPr txBox="1">
            <a:spLocks noChangeArrowheads="1"/>
          </p:cNvSpPr>
          <p:nvPr/>
        </p:nvSpPr>
        <p:spPr bwMode="auto">
          <a:xfrm>
            <a:off x="6227763" y="1916113"/>
            <a:ext cx="576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 </a:t>
            </a:r>
            <a:r>
              <a:rPr lang="en-US" altLang="zh-TW" i="1"/>
              <a:t>n</a:t>
            </a:r>
            <a:endParaRPr lang="zh-TW" altLang="en-US" i="1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14CC13B-EC84-49DA-A421-A6C41103010E}"/>
              </a:ext>
            </a:extLst>
          </p:cNvPr>
          <p:cNvSpPr/>
          <p:nvPr/>
        </p:nvSpPr>
        <p:spPr>
          <a:xfrm>
            <a:off x="1386300" y="1208965"/>
            <a:ext cx="553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cs typeface="Times New Roman" pitchFamily="18" charset="0"/>
              </a:rPr>
              <a:t>l</a:t>
            </a:r>
            <a:r>
              <a:rPr lang="en-US" altLang="zh-TW" dirty="0">
                <a:cs typeface="Times New Roman" pitchFamily="18" charset="0"/>
              </a:rPr>
              <a:t>[</a:t>
            </a:r>
            <a:r>
              <a:rPr lang="en-US" altLang="zh-TW" i="1" dirty="0">
                <a:cs typeface="Times New Roman" pitchFamily="18" charset="0"/>
              </a:rPr>
              <a:t>n</a:t>
            </a:r>
            <a:r>
              <a:rPr lang="en-US" altLang="zh-TW" dirty="0">
                <a:cs typeface="Times New Roman" pitchFamily="18" charset="0"/>
              </a:rPr>
              <a:t>]</a:t>
            </a:r>
            <a:endParaRPr lang="zh-TW" altLang="en-US" dirty="0"/>
          </a:p>
        </p:txBody>
      </p:sp>
      <p:grpSp>
        <p:nvGrpSpPr>
          <p:cNvPr id="24" name="Group 1">
            <a:extLst>
              <a:ext uri="{FF2B5EF4-FFF2-40B4-BE49-F238E27FC236}">
                <a16:creationId xmlns:a16="http://schemas.microsoft.com/office/drawing/2014/main" id="{A2630C8D-019D-42D0-A3A6-65E35983CED4}"/>
              </a:ext>
            </a:extLst>
          </p:cNvPr>
          <p:cNvGrpSpPr>
            <a:grpSpLocks/>
          </p:cNvGrpSpPr>
          <p:nvPr/>
        </p:nvGrpSpPr>
        <p:grpSpPr bwMode="auto">
          <a:xfrm>
            <a:off x="5190699" y="2471379"/>
            <a:ext cx="3419475" cy="1485900"/>
            <a:chOff x="3417" y="2157"/>
            <a:chExt cx="5385" cy="2340"/>
          </a:xfrm>
        </p:grpSpPr>
        <p:sp>
          <p:nvSpPr>
            <p:cNvPr id="25" name="Line 2">
              <a:extLst>
                <a:ext uri="{FF2B5EF4-FFF2-40B4-BE49-F238E27FC236}">
                  <a16:creationId xmlns:a16="http://schemas.microsoft.com/office/drawing/2014/main" id="{F7E94B4F-CF02-4BC5-BE5B-5278DB7B1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7" y="3597"/>
              <a:ext cx="50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3">
              <a:extLst>
                <a:ext uri="{FF2B5EF4-FFF2-40B4-BE49-F238E27FC236}">
                  <a16:creationId xmlns:a16="http://schemas.microsoft.com/office/drawing/2014/main" id="{3B5D1A06-D95B-40AC-86AB-35924CB2A0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7" y="2157"/>
              <a:ext cx="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id="{4C8E7A9B-19DD-42A9-AE4C-325C3BE98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" y="2877"/>
              <a:ext cx="12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  <p:sp>
          <p:nvSpPr>
            <p:cNvPr id="32" name="Text Box 9">
              <a:extLst>
                <a:ext uri="{FF2B5EF4-FFF2-40B4-BE49-F238E27FC236}">
                  <a16:creationId xmlns:a16="http://schemas.microsoft.com/office/drawing/2014/main" id="{2641FC2F-FAC9-4352-B024-E12293A0F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7" y="3597"/>
              <a:ext cx="108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TW" sz="1800" i="1" dirty="0"/>
                <a:t>N</a:t>
              </a:r>
              <a:r>
                <a:rPr lang="en-US" altLang="zh-TW" sz="1800" baseline="-25000" dirty="0"/>
                <a:t>0</a:t>
              </a:r>
              <a:endParaRPr lang="zh-TW" altLang="zh-TW" sz="1800" i="1" baseline="-25000" dirty="0"/>
            </a:p>
          </p:txBody>
        </p:sp>
        <p:sp>
          <p:nvSpPr>
            <p:cNvPr id="34" name="Text Box 11">
              <a:extLst>
                <a:ext uri="{FF2B5EF4-FFF2-40B4-BE49-F238E27FC236}">
                  <a16:creationId xmlns:a16="http://schemas.microsoft.com/office/drawing/2014/main" id="{1052FAE4-0F37-418C-A59E-D16A61D88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3" y="3424"/>
              <a:ext cx="659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TW" sz="1800" i="1" dirty="0"/>
                <a:t>n</a:t>
              </a:r>
              <a:endParaRPr lang="zh-TW" altLang="zh-TW" sz="1800" i="1" baseline="-25000" dirty="0"/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9A793AE7-0177-4D2E-95BF-5C16F60FC4C1}"/>
              </a:ext>
            </a:extLst>
          </p:cNvPr>
          <p:cNvSpPr/>
          <p:nvPr/>
        </p:nvSpPr>
        <p:spPr>
          <a:xfrm>
            <a:off x="6757330" y="3626226"/>
            <a:ext cx="1205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cs typeface="Times New Roman" pitchFamily="18" charset="0"/>
              </a:rPr>
              <a:t>Np</a:t>
            </a:r>
            <a:r>
              <a:rPr lang="en-US" altLang="zh-TW" dirty="0">
                <a:cs typeface="Times New Roman" pitchFamily="18" charset="0"/>
              </a:rPr>
              <a:t> &gt; </a:t>
            </a:r>
            <a:r>
              <a:rPr lang="en-US" altLang="zh-TW" i="1" dirty="0">
                <a:cs typeface="Times New Roman" pitchFamily="18" charset="0"/>
              </a:rPr>
              <a:t>N</a:t>
            </a:r>
            <a:r>
              <a:rPr lang="en-US" altLang="zh-TW" baseline="-25000" dirty="0">
                <a:cs typeface="Times New Roman" pitchFamily="18" charset="0"/>
              </a:rPr>
              <a:t>0</a:t>
            </a:r>
            <a:r>
              <a:rPr lang="en-US" altLang="zh-TW" dirty="0">
                <a:cs typeface="Times New Roman" pitchFamily="18" charset="0"/>
              </a:rPr>
              <a:t>   </a:t>
            </a:r>
            <a:endParaRPr lang="zh-TW" altLang="en-US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FC18703-16AF-4DFD-9DF9-0E37CAB7BE3D}"/>
              </a:ext>
            </a:extLst>
          </p:cNvPr>
          <p:cNvSpPr/>
          <p:nvPr/>
        </p:nvSpPr>
        <p:spPr>
          <a:xfrm>
            <a:off x="5125131" y="2769769"/>
            <a:ext cx="553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cs typeface="Times New Roman" pitchFamily="18" charset="0"/>
              </a:rPr>
              <a:t>l</a:t>
            </a:r>
            <a:r>
              <a:rPr lang="en-US" altLang="zh-TW" dirty="0">
                <a:cs typeface="Times New Roman" pitchFamily="18" charset="0"/>
              </a:rPr>
              <a:t>[</a:t>
            </a:r>
            <a:r>
              <a:rPr lang="en-US" altLang="zh-TW" i="1" dirty="0">
                <a:cs typeface="Times New Roman" pitchFamily="18" charset="0"/>
              </a:rPr>
              <a:t>n</a:t>
            </a:r>
            <a:r>
              <a:rPr lang="en-US" altLang="zh-TW" dirty="0">
                <a:cs typeface="Times New Roman" pitchFamily="18" charset="0"/>
              </a:rPr>
              <a:t>]</a:t>
            </a:r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字版面配置區 4"/>
          <p:cNvSpPr>
            <a:spLocks noGrp="1"/>
          </p:cNvSpPr>
          <p:nvPr>
            <p:ph type="body" sz="half" idx="4294967295"/>
          </p:nvPr>
        </p:nvSpPr>
        <p:spPr>
          <a:xfrm>
            <a:off x="468313" y="404813"/>
            <a:ext cx="8186737" cy="460851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(3) Speech analysis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(4) Seismic Signals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(5) Multiple-path analysis for any wave-propagation problem </a:t>
            </a:r>
            <a:endParaRPr lang="en-US" altLang="zh-TW" sz="2000" dirty="0">
              <a:solidFill>
                <a:srgbClr val="3333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9459" name="投影片編號版面配置區 3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EE3EDC4-3D31-41B4-A3A7-2019096CED8D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195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graphicFrame>
        <p:nvGraphicFramePr>
          <p:cNvPr id="19460" name="Object 5"/>
          <p:cNvGraphicFramePr>
            <a:graphicFrameLocks noChangeAspect="1"/>
          </p:cNvGraphicFramePr>
          <p:nvPr/>
        </p:nvGraphicFramePr>
        <p:xfrm>
          <a:off x="1077913" y="908050"/>
          <a:ext cx="35179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" name="Equation" r:id="rId4" imgW="3517900" imgH="304800" progId="Equation.DSMT4">
                  <p:embed/>
                </p:oleObj>
              </mc:Choice>
              <mc:Fallback>
                <p:oleObj name="Equation" r:id="rId4" imgW="3517900" imgH="304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908050"/>
                        <a:ext cx="351790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1"/>
          <p:cNvSpPr txBox="1">
            <a:spLocks noChangeArrowheads="1"/>
          </p:cNvSpPr>
          <p:nvPr/>
        </p:nvSpPr>
        <p:spPr bwMode="auto">
          <a:xfrm>
            <a:off x="900113" y="1052513"/>
            <a:ext cx="9858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TW" u="sng"/>
          </a:p>
          <a:p>
            <a:r>
              <a:rPr lang="en-US" altLang="zh-TW" u="sng"/>
              <a:t>Speech</a:t>
            </a:r>
            <a:endParaRPr lang="en-US" altLang="zh-TW"/>
          </a:p>
          <a:p>
            <a:r>
              <a:rPr lang="en-US" altLang="zh-TW" u="sng"/>
              <a:t>wave</a:t>
            </a:r>
            <a:endParaRPr lang="en-US" altLang="zh-TW"/>
          </a:p>
        </p:txBody>
      </p:sp>
      <p:sp>
        <p:nvSpPr>
          <p:cNvPr id="19462" name="Text Box 2"/>
          <p:cNvSpPr txBox="1">
            <a:spLocks noChangeArrowheads="1"/>
          </p:cNvSpPr>
          <p:nvPr/>
        </p:nvSpPr>
        <p:spPr bwMode="auto">
          <a:xfrm>
            <a:off x="4140200" y="1268413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TW" u="sng"/>
          </a:p>
          <a:p>
            <a:r>
              <a:rPr lang="en-US" altLang="zh-TW" u="sng"/>
              <a:t>Pitch</a:t>
            </a:r>
            <a:endParaRPr lang="en-US" altLang="zh-TW"/>
          </a:p>
        </p:txBody>
      </p:sp>
      <p:sp>
        <p:nvSpPr>
          <p:cNvPr id="19463" name="Text Box 3"/>
          <p:cNvSpPr txBox="1">
            <a:spLocks noChangeArrowheads="1"/>
          </p:cNvSpPr>
          <p:nvPr/>
        </p:nvSpPr>
        <p:spPr bwMode="auto">
          <a:xfrm>
            <a:off x="1908175" y="1341438"/>
            <a:ext cx="914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u="sng"/>
              <a:t>Global wave shape</a:t>
            </a:r>
            <a:endParaRPr lang="en-US" altLang="zh-TW"/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2771775" y="1412875"/>
            <a:ext cx="13684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u="sng"/>
              <a:t>Vocal tract impulse</a:t>
            </a:r>
            <a:endParaRPr lang="en-US" altLang="zh-TW"/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9467" name="Rectangle 18"/>
          <p:cNvSpPr>
            <a:spLocks noChangeArrowheads="1"/>
          </p:cNvSpPr>
          <p:nvPr/>
        </p:nvSpPr>
        <p:spPr bwMode="auto">
          <a:xfrm>
            <a:off x="827088" y="2349500"/>
            <a:ext cx="714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dirty="0"/>
              <a:t>They can be separated by filtering in the complex </a:t>
            </a:r>
            <a:r>
              <a:rPr lang="en-US" altLang="zh-TW" dirty="0" err="1"/>
              <a:t>cepstrum</a:t>
            </a:r>
            <a:r>
              <a:rPr lang="en-US" altLang="zh-TW" dirty="0"/>
              <a:t> domain</a:t>
            </a:r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字版面配置區 1"/>
          <p:cNvSpPr>
            <a:spLocks noGrp="1"/>
          </p:cNvSpPr>
          <p:nvPr>
            <p:ph type="body" sz="half" idx="4294967295"/>
          </p:nvPr>
        </p:nvSpPr>
        <p:spPr>
          <a:xfrm>
            <a:off x="468313" y="260350"/>
            <a:ext cx="8186737" cy="60007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用</a:t>
            </a:r>
            <a:r>
              <a:rPr 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cepstrum 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multipath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的影響去除</a:t>
            </a:r>
          </a:p>
          <a:p>
            <a:pPr marL="0" indent="0">
              <a:buFontTx/>
              <a:buNone/>
            </a:pP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507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62AA59C-DFB8-45E0-8BA1-5220B9A5FCA9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196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pic>
        <p:nvPicPr>
          <p:cNvPr id="21508" name="Picture 2" descr="Scanned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836613"/>
            <a:ext cx="5761037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11188" y="620713"/>
            <a:ext cx="718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dirty="0"/>
              <a:t>From </a:t>
            </a:r>
            <a:r>
              <a:rPr lang="zh-TW" altLang="en-US" dirty="0"/>
              <a:t>王小川，</a:t>
            </a:r>
            <a:r>
              <a:rPr lang="en-US" dirty="0"/>
              <a:t> “</a:t>
            </a:r>
            <a:r>
              <a:rPr lang="zh-TW" altLang="en-US" dirty="0"/>
              <a:t>語音訊號處理</a:t>
            </a:r>
            <a:r>
              <a:rPr lang="en-US" dirty="0"/>
              <a:t>”</a:t>
            </a:r>
            <a:r>
              <a:rPr lang="zh-TW" altLang="en-US" dirty="0"/>
              <a:t>，全華出版，台北，民國</a:t>
            </a:r>
            <a:r>
              <a:rPr lang="en-US" altLang="zh-TW" dirty="0"/>
              <a:t>94</a:t>
            </a:r>
            <a:r>
              <a:rPr lang="zh-TW" altLang="en-US" dirty="0"/>
              <a:t>年。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508625" y="981075"/>
            <a:ext cx="503238" cy="532765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EB01DED-A522-476A-B38B-F6EB2672CD7E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197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pic>
        <p:nvPicPr>
          <p:cNvPr id="22531" name="Picture 2" descr="ScannedImage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18809"/>
            <a:ext cx="6921500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44513" y="351560"/>
            <a:ext cx="718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dirty="0"/>
              <a:t>From </a:t>
            </a:r>
            <a:r>
              <a:rPr lang="zh-TW" altLang="en-US" dirty="0"/>
              <a:t>王小川，</a:t>
            </a:r>
            <a:r>
              <a:rPr lang="en-US" dirty="0"/>
              <a:t> “</a:t>
            </a:r>
            <a:r>
              <a:rPr lang="zh-TW" altLang="en-US" dirty="0"/>
              <a:t>語音訊號處理</a:t>
            </a:r>
            <a:r>
              <a:rPr lang="en-US" dirty="0"/>
              <a:t>”</a:t>
            </a:r>
            <a:r>
              <a:rPr lang="zh-TW" altLang="en-US" dirty="0"/>
              <a:t>，全華出版，台北，民國</a:t>
            </a:r>
            <a:r>
              <a:rPr lang="en-US" altLang="zh-TW" dirty="0"/>
              <a:t>94</a:t>
            </a:r>
            <a:r>
              <a:rPr lang="zh-TW" altLang="en-US" dirty="0"/>
              <a:t>年。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3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0331BF6-54F2-4937-A5E0-6525AA00C04A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198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468313" y="333375"/>
            <a:ext cx="777557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2400" dirty="0"/>
              <a:t> </a:t>
            </a:r>
            <a:r>
              <a:rPr lang="en-US" altLang="zh-TW" sz="2400" b="1" dirty="0">
                <a:solidFill>
                  <a:srgbClr val="3333FF"/>
                </a:solidFill>
                <a:sym typeface="Wingdings 2" pitchFamily="18" charset="2"/>
              </a:rPr>
              <a:t></a:t>
            </a:r>
            <a:r>
              <a:rPr lang="en-US" altLang="zh-TW" sz="2400" b="1" dirty="0"/>
              <a:t>  </a:t>
            </a:r>
            <a:r>
              <a:rPr lang="en-US" altLang="zh-TW" sz="2400" b="1" dirty="0">
                <a:solidFill>
                  <a:srgbClr val="3333FF"/>
                </a:solidFill>
              </a:rPr>
              <a:t>5-F  Problems of </a:t>
            </a:r>
            <a:r>
              <a:rPr lang="en-US" altLang="zh-TW" sz="2400" b="1" dirty="0" err="1">
                <a:solidFill>
                  <a:srgbClr val="3333FF"/>
                </a:solidFill>
              </a:rPr>
              <a:t>Cepstrum</a:t>
            </a:r>
            <a:endParaRPr lang="zh-TW" altLang="en-US" sz="2400" dirty="0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755650" y="1052513"/>
            <a:ext cx="58324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eaLnBrk="1" hangingPunct="1">
              <a:spcBef>
                <a:spcPct val="50000"/>
              </a:spcBef>
            </a:pPr>
            <a:r>
              <a:rPr lang="en-US" altLang="zh-TW"/>
              <a:t>(1) | log(</a:t>
            </a:r>
            <a:r>
              <a:rPr lang="en-US" altLang="zh-TW" i="1"/>
              <a:t>X</a:t>
            </a:r>
            <a:r>
              <a:rPr lang="en-US" altLang="zh-TW"/>
              <a:t>(</a:t>
            </a:r>
            <a:r>
              <a:rPr lang="en-US" altLang="zh-TW" i="1">
                <a:sym typeface="Symbol" pitchFamily="18" charset="2"/>
              </a:rPr>
              <a:t>Z</a:t>
            </a:r>
            <a:r>
              <a:rPr lang="en-US" altLang="zh-TW"/>
              <a:t>))|</a:t>
            </a:r>
          </a:p>
          <a:p>
            <a:pPr marL="381000" indent="-381000" eaLnBrk="1" hangingPunct="1">
              <a:spcBef>
                <a:spcPct val="50000"/>
              </a:spcBef>
              <a:buFontTx/>
              <a:buAutoNum type="arabicParenBoth"/>
            </a:pPr>
            <a:endParaRPr lang="en-US" altLang="zh-TW"/>
          </a:p>
          <a:p>
            <a:pPr marL="381000" indent="-381000" eaLnBrk="1" hangingPunct="1">
              <a:spcBef>
                <a:spcPct val="50000"/>
              </a:spcBef>
            </a:pPr>
            <a:r>
              <a:rPr lang="en-US" altLang="zh-TW"/>
              <a:t>(2) Phase</a:t>
            </a:r>
          </a:p>
          <a:p>
            <a:pPr marL="381000" indent="-381000" eaLnBrk="1" hangingPunct="1">
              <a:spcBef>
                <a:spcPct val="50000"/>
              </a:spcBef>
            </a:pPr>
            <a:endParaRPr lang="en-US" altLang="zh-TW"/>
          </a:p>
          <a:p>
            <a:pPr marL="381000" indent="-381000" eaLnBrk="1" hangingPunct="1">
              <a:spcBef>
                <a:spcPct val="50000"/>
              </a:spcBef>
            </a:pPr>
            <a:r>
              <a:rPr lang="en-US" altLang="zh-TW"/>
              <a:t>(3) Delay </a:t>
            </a:r>
            <a:r>
              <a:rPr lang="en-US" altLang="zh-TW" i="1"/>
              <a:t>Z</a:t>
            </a:r>
            <a:r>
              <a:rPr lang="en-US" altLang="zh-TW" baseline="30000"/>
              <a:t>-</a:t>
            </a:r>
            <a:r>
              <a:rPr lang="en-US" altLang="zh-TW" i="1" baseline="30000"/>
              <a:t>k</a:t>
            </a:r>
          </a:p>
          <a:p>
            <a:pPr marL="381000" indent="-381000" eaLnBrk="1" hangingPunct="1">
              <a:spcBef>
                <a:spcPct val="50000"/>
              </a:spcBef>
            </a:pPr>
            <a:endParaRPr lang="en-US" altLang="zh-TW"/>
          </a:p>
          <a:p>
            <a:pPr marL="381000" indent="-381000" eaLnBrk="1" hangingPunct="1">
              <a:spcBef>
                <a:spcPct val="50000"/>
              </a:spcBef>
            </a:pPr>
            <a:r>
              <a:rPr lang="en-US" altLang="zh-TW"/>
              <a:t>(4)  Only suitable for the multiple-path-like problem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字版面配置區 4"/>
          <p:cNvSpPr>
            <a:spLocks noGrp="1"/>
          </p:cNvSpPr>
          <p:nvPr>
            <p:ph type="body" sz="half" idx="2"/>
          </p:nvPr>
        </p:nvSpPr>
        <p:spPr>
          <a:xfrm>
            <a:off x="468313" y="333375"/>
            <a:ext cx="7704137" cy="431800"/>
          </a:xfrm>
          <a:ln>
            <a:solidFill>
              <a:srgbClr val="FF00FF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2400" b="1" dirty="0">
                <a:solidFill>
                  <a:srgbClr val="3333FF"/>
                </a:solidFill>
                <a:ea typeface="新細明體" charset="-120"/>
                <a:sym typeface="Wingdings 2" pitchFamily="18" charset="2"/>
              </a:rPr>
              <a:t></a:t>
            </a:r>
            <a:r>
              <a:rPr lang="en-US" altLang="zh-TW" sz="2400" dirty="0">
                <a:ea typeface="新細明體" charset="-120"/>
              </a:rPr>
              <a:t> </a:t>
            </a:r>
            <a:r>
              <a:rPr lang="en-US" altLang="zh-TW" sz="2400" b="1" dirty="0">
                <a:solidFill>
                  <a:srgbClr val="3333FF"/>
                </a:solidFill>
                <a:ea typeface="新細明體" charset="-120"/>
              </a:rPr>
              <a:t>5-G</a:t>
            </a:r>
            <a:r>
              <a:rPr lang="en-US" altLang="zh-TW" sz="2400" b="1" dirty="0">
                <a:solidFill>
                  <a:srgbClr val="3333FF"/>
                </a:solidFill>
              </a:rPr>
              <a:t>  Differential </a:t>
            </a:r>
            <a:r>
              <a:rPr lang="en-US" altLang="zh-TW" sz="2400" b="1" dirty="0" err="1">
                <a:solidFill>
                  <a:srgbClr val="3333FF"/>
                </a:solidFill>
              </a:rPr>
              <a:t>Cepstrum</a:t>
            </a:r>
            <a:endParaRPr lang="zh-TW" altLang="en-US" sz="2400" dirty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altLang="zh-TW" sz="2400" dirty="0"/>
          </a:p>
          <a:p>
            <a:pPr>
              <a:buFontTx/>
              <a:buNone/>
            </a:pPr>
            <a:endParaRPr lang="en-US" altLang="zh-TW" sz="2400" dirty="0"/>
          </a:p>
          <a:p>
            <a:pPr>
              <a:buFontTx/>
              <a:buNone/>
            </a:pPr>
            <a:endParaRPr lang="en-US" altLang="zh-TW" sz="2400" dirty="0"/>
          </a:p>
          <a:p>
            <a:pPr>
              <a:buFontTx/>
              <a:buNone/>
            </a:pPr>
            <a:endParaRPr lang="en-US" altLang="zh-TW" sz="2400" dirty="0"/>
          </a:p>
          <a:p>
            <a:pPr>
              <a:buFontTx/>
              <a:buNone/>
            </a:pPr>
            <a:endParaRPr lang="zh-TW" altLang="en-US" sz="2400" dirty="0"/>
          </a:p>
        </p:txBody>
      </p:sp>
      <p:sp>
        <p:nvSpPr>
          <p:cNvPr id="2457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474983-18FE-4E44-93D0-54E7746BAFAE}" type="slidenum">
              <a:rPr lang="en-US" altLang="zh-TW"/>
              <a:pPr/>
              <a:t>199</a:t>
            </a:fld>
            <a:endParaRPr lang="en-US" altLang="zh-TW"/>
          </a:p>
        </p:txBody>
      </p:sp>
      <p:graphicFrame>
        <p:nvGraphicFramePr>
          <p:cNvPr id="24580" name="Object 10"/>
          <p:cNvGraphicFramePr>
            <a:graphicFrameLocks noChangeAspect="1"/>
          </p:cNvGraphicFramePr>
          <p:nvPr/>
        </p:nvGraphicFramePr>
        <p:xfrm>
          <a:off x="900113" y="981075"/>
          <a:ext cx="2057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0" name="Equation" r:id="rId3" imgW="2057400" imgH="698500" progId="Equation.DSMT4">
                  <p:embed/>
                </p:oleObj>
              </mc:Choice>
              <mc:Fallback>
                <p:oleObj name="Equation" r:id="rId3" imgW="2057400" imgH="6985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981075"/>
                        <a:ext cx="2057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1"/>
          <p:cNvGraphicFramePr>
            <a:graphicFrameLocks noChangeAspect="1"/>
          </p:cNvGraphicFramePr>
          <p:nvPr/>
        </p:nvGraphicFramePr>
        <p:xfrm>
          <a:off x="4140200" y="981075"/>
          <a:ext cx="2794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1" name="Equation" r:id="rId5" imgW="2794000" imgH="660400" progId="Equation.DSMT4">
                  <p:embed/>
                </p:oleObj>
              </mc:Choice>
              <mc:Fallback>
                <p:oleObj name="Equation" r:id="rId5" imgW="2794000" imgH="660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981075"/>
                        <a:ext cx="27940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3419475" y="1125538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/>
              <a:t>或</a:t>
            </a:r>
          </a:p>
        </p:txBody>
      </p:sp>
      <p:sp>
        <p:nvSpPr>
          <p:cNvPr id="24583" name="Line 13"/>
          <p:cNvSpPr>
            <a:spLocks noChangeShapeType="1"/>
          </p:cNvSpPr>
          <p:nvPr/>
        </p:nvSpPr>
        <p:spPr bwMode="auto">
          <a:xfrm flipV="1">
            <a:off x="1835150" y="14859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4" name="Text Box 14"/>
          <p:cNvSpPr txBox="1">
            <a:spLocks noChangeArrowheads="1"/>
          </p:cNvSpPr>
          <p:nvPr/>
        </p:nvSpPr>
        <p:spPr bwMode="auto">
          <a:xfrm>
            <a:off x="1042988" y="1773238"/>
            <a:ext cx="237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inverse Z transform </a:t>
            </a:r>
          </a:p>
        </p:txBody>
      </p:sp>
      <p:graphicFrame>
        <p:nvGraphicFramePr>
          <p:cNvPr id="24585" name="Object 4"/>
          <p:cNvGraphicFramePr>
            <a:graphicFrameLocks noChangeAspect="1"/>
          </p:cNvGraphicFramePr>
          <p:nvPr/>
        </p:nvGraphicFramePr>
        <p:xfrm>
          <a:off x="1547813" y="2206625"/>
          <a:ext cx="35718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2" name="Equation" r:id="rId7" imgW="3568700" imgH="698500" progId="Equation.DSMT4">
                  <p:embed/>
                </p:oleObj>
              </mc:Choice>
              <mc:Fallback>
                <p:oleObj name="Equation" r:id="rId7" imgW="3568700" imgH="698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206625"/>
                        <a:ext cx="3571875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Text Box 16"/>
          <p:cNvSpPr txBox="1">
            <a:spLocks noChangeArrowheads="1"/>
          </p:cNvSpPr>
          <p:nvPr/>
        </p:nvSpPr>
        <p:spPr bwMode="auto">
          <a:xfrm>
            <a:off x="684213" y="2349500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Note:</a:t>
            </a:r>
          </a:p>
        </p:txBody>
      </p:sp>
      <p:graphicFrame>
        <p:nvGraphicFramePr>
          <p:cNvPr id="24587" name="Object 17"/>
          <p:cNvGraphicFramePr>
            <a:graphicFrameLocks noChangeAspect="1"/>
          </p:cNvGraphicFramePr>
          <p:nvPr/>
        </p:nvGraphicFramePr>
        <p:xfrm>
          <a:off x="1258888" y="3214688"/>
          <a:ext cx="4064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3" name="Equation" r:id="rId9" imgW="4064000" imgH="1905000" progId="Equation.DSMT4">
                  <p:embed/>
                </p:oleObj>
              </mc:Choice>
              <mc:Fallback>
                <p:oleObj name="Equation" r:id="rId9" imgW="4064000" imgH="1905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214688"/>
                        <a:ext cx="40640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8" name="Text Box 18"/>
          <p:cNvSpPr txBox="1">
            <a:spLocks noChangeArrowheads="1"/>
          </p:cNvSpPr>
          <p:nvPr/>
        </p:nvSpPr>
        <p:spPr bwMode="auto">
          <a:xfrm>
            <a:off x="755650" y="3141663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If</a:t>
            </a:r>
          </a:p>
        </p:txBody>
      </p:sp>
      <p:graphicFrame>
        <p:nvGraphicFramePr>
          <p:cNvPr id="24589" name="Object 20"/>
          <p:cNvGraphicFramePr>
            <a:graphicFrameLocks noChangeAspect="1"/>
          </p:cNvGraphicFramePr>
          <p:nvPr/>
        </p:nvGraphicFramePr>
        <p:xfrm>
          <a:off x="5003800" y="4654550"/>
          <a:ext cx="2717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4" name="Equation" r:id="rId11" imgW="2717800" imgH="330200" progId="Equation.DSMT4">
                  <p:embed/>
                </p:oleObj>
              </mc:Choice>
              <mc:Fallback>
                <p:oleObj name="Equation" r:id="rId11" imgW="2717800" imgH="330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654550"/>
                        <a:ext cx="2717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21"/>
          <p:cNvSpPr>
            <a:spLocks noChangeArrowheads="1"/>
          </p:cNvSpPr>
          <p:nvPr/>
        </p:nvSpPr>
        <p:spPr bwMode="auto">
          <a:xfrm>
            <a:off x="684213" y="5373688"/>
            <a:ext cx="576103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zh-TW">
                <a:solidFill>
                  <a:srgbClr val="3333FF"/>
                </a:solidFill>
              </a:rPr>
              <a:t>Advantages</a:t>
            </a:r>
            <a:r>
              <a:rPr lang="en-US" altLang="zh-TW"/>
              <a:t>: no phase ambiguity</a:t>
            </a:r>
          </a:p>
          <a:p>
            <a:pPr eaLnBrk="1" hangingPunct="1">
              <a:spcBef>
                <a:spcPct val="30000"/>
              </a:spcBef>
            </a:pPr>
            <a:r>
              <a:rPr lang="zh-TW" altLang="en-US"/>
              <a:t>                     </a:t>
            </a:r>
            <a:r>
              <a:rPr lang="en-US" altLang="zh-TW"/>
              <a:t>able to deal with the delay problem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字版面配置區 4"/>
          <p:cNvSpPr>
            <a:spLocks noGrp="1"/>
          </p:cNvSpPr>
          <p:nvPr>
            <p:ph type="body" sz="half" idx="4294967295"/>
          </p:nvPr>
        </p:nvSpPr>
        <p:spPr>
          <a:xfrm>
            <a:off x="468313" y="2781300"/>
            <a:ext cx="8186737" cy="23764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For </a:t>
            </a:r>
            <a:r>
              <a:rPr lang="en-US" altLang="zh-TW" sz="2000" u="sng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process of </a:t>
            </a:r>
            <a:r>
              <a:rPr lang="en-US" altLang="zh-TW" sz="2000" u="sng" dirty="0" err="1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cepstrum</a:t>
            </a:r>
            <a:r>
              <a:rPr lang="en-US" altLang="zh-TW" sz="2000" u="sng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(denoted by D</a:t>
            </a:r>
            <a:r>
              <a:rPr lang="en-US" altLang="zh-TW" sz="2000" baseline="-25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*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zh-TW" altLang="en-US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．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)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099" name="投影片編號版面配置區 3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927B6AF-7DF4-467F-87AD-BC8BB124EF0A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182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410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410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410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4105" name="矩形 117"/>
          <p:cNvSpPr>
            <a:spLocks noChangeArrowheads="1"/>
          </p:cNvSpPr>
          <p:nvPr/>
        </p:nvSpPr>
        <p:spPr bwMode="auto">
          <a:xfrm>
            <a:off x="1763713" y="3932238"/>
            <a:ext cx="31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>
                <a:solidFill>
                  <a:srgbClr val="3333FF"/>
                </a:solidFill>
              </a:rPr>
              <a:t>*</a:t>
            </a:r>
            <a:endParaRPr lang="zh-TW" altLang="en-US">
              <a:solidFill>
                <a:srgbClr val="3333FF"/>
              </a:solidFill>
            </a:endParaRPr>
          </a:p>
        </p:txBody>
      </p:sp>
      <p:sp>
        <p:nvSpPr>
          <p:cNvPr id="4106" name="文字方塊 103"/>
          <p:cNvSpPr txBox="1">
            <a:spLocks noChangeArrowheads="1"/>
          </p:cNvSpPr>
          <p:nvPr/>
        </p:nvSpPr>
        <p:spPr bwMode="auto">
          <a:xfrm>
            <a:off x="684213" y="4003675"/>
            <a:ext cx="592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_tradnl" altLang="zh-TW" i="1"/>
              <a:t>x</a:t>
            </a:r>
            <a:r>
              <a:rPr lang="es-ES_tradnl" altLang="zh-TW"/>
              <a:t>[</a:t>
            </a:r>
            <a:r>
              <a:rPr lang="es-ES_tradnl" altLang="zh-TW" i="1"/>
              <a:t>n</a:t>
            </a:r>
            <a:r>
              <a:rPr lang="es-ES_tradnl" altLang="zh-TW"/>
              <a:t>]</a:t>
            </a:r>
            <a:endParaRPr lang="zh-TW" altLang="en-US"/>
          </a:p>
        </p:txBody>
      </p:sp>
      <p:sp>
        <p:nvSpPr>
          <p:cNvPr id="4107" name="文字方塊 104"/>
          <p:cNvSpPr txBox="1">
            <a:spLocks noChangeArrowheads="1"/>
          </p:cNvSpPr>
          <p:nvPr/>
        </p:nvSpPr>
        <p:spPr bwMode="auto">
          <a:xfrm>
            <a:off x="2122488" y="4003675"/>
            <a:ext cx="10334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TW" i="1"/>
              <a:t>FT</a:t>
            </a:r>
            <a:r>
              <a:rPr lang="en-US" altLang="zh-TW"/>
              <a:t>[</a:t>
            </a:r>
            <a:r>
              <a:rPr lang="zh-TW" altLang="en-US"/>
              <a:t>．</a:t>
            </a:r>
            <a:r>
              <a:rPr lang="en-US" altLang="zh-TW"/>
              <a:t>]</a:t>
            </a:r>
            <a:endParaRPr lang="zh-TW" altLang="en-US"/>
          </a:p>
        </p:txBody>
      </p:sp>
      <p:sp>
        <p:nvSpPr>
          <p:cNvPr id="4108" name="文字方塊 105"/>
          <p:cNvSpPr txBox="1">
            <a:spLocks noChangeArrowheads="1"/>
          </p:cNvSpPr>
          <p:nvPr/>
        </p:nvSpPr>
        <p:spPr bwMode="auto">
          <a:xfrm>
            <a:off x="5830888" y="4003675"/>
            <a:ext cx="11176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TW" i="1"/>
              <a:t>FT</a:t>
            </a:r>
            <a:r>
              <a:rPr lang="en-US" altLang="zh-TW" baseline="30000"/>
              <a:t>-1</a:t>
            </a:r>
            <a:r>
              <a:rPr lang="en-US" altLang="zh-TW"/>
              <a:t>[</a:t>
            </a:r>
            <a:r>
              <a:rPr lang="zh-TW" altLang="en-US"/>
              <a:t>．</a:t>
            </a:r>
            <a:r>
              <a:rPr lang="en-US" altLang="zh-TW"/>
              <a:t>]</a:t>
            </a:r>
            <a:endParaRPr lang="zh-TW" altLang="en-US"/>
          </a:p>
        </p:txBody>
      </p:sp>
      <p:sp>
        <p:nvSpPr>
          <p:cNvPr id="4109" name="文字方塊 106"/>
          <p:cNvSpPr txBox="1">
            <a:spLocks noChangeArrowheads="1"/>
          </p:cNvSpPr>
          <p:nvPr/>
        </p:nvSpPr>
        <p:spPr bwMode="auto">
          <a:xfrm>
            <a:off x="4014788" y="4003675"/>
            <a:ext cx="9826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TW"/>
              <a:t>Log[ ]</a:t>
            </a:r>
            <a:endParaRPr lang="zh-TW" altLang="en-US"/>
          </a:p>
        </p:txBody>
      </p:sp>
      <p:cxnSp>
        <p:nvCxnSpPr>
          <p:cNvPr id="109" name="直線單箭頭接點 108"/>
          <p:cNvCxnSpPr>
            <a:stCxn id="4106" idx="3"/>
            <a:endCxn id="4107" idx="1"/>
          </p:cNvCxnSpPr>
          <p:nvPr/>
        </p:nvCxnSpPr>
        <p:spPr>
          <a:xfrm>
            <a:off x="1276350" y="4202113"/>
            <a:ext cx="846138" cy="47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>
            <a:stCxn id="4107" idx="3"/>
            <a:endCxn id="4109" idx="1"/>
          </p:cNvCxnSpPr>
          <p:nvPr/>
        </p:nvCxnSpPr>
        <p:spPr>
          <a:xfrm>
            <a:off x="3155950" y="4203700"/>
            <a:ext cx="858838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stCxn id="4109" idx="3"/>
            <a:endCxn id="4108" idx="1"/>
          </p:cNvCxnSpPr>
          <p:nvPr/>
        </p:nvCxnSpPr>
        <p:spPr>
          <a:xfrm>
            <a:off x="4997450" y="4206875"/>
            <a:ext cx="83343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3" name="矩形 113"/>
          <p:cNvSpPr>
            <a:spLocks noChangeArrowheads="1"/>
          </p:cNvSpPr>
          <p:nvPr/>
        </p:nvSpPr>
        <p:spPr bwMode="auto">
          <a:xfrm>
            <a:off x="3421063" y="38608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>
                <a:solidFill>
                  <a:srgbClr val="3333FF"/>
                </a:solidFill>
                <a:sym typeface="Symbol" pitchFamily="18" charset="2"/>
              </a:rPr>
              <a:t></a:t>
            </a:r>
            <a:endParaRPr lang="en-US" altLang="en-US">
              <a:solidFill>
                <a:srgbClr val="3333FF"/>
              </a:solidFill>
              <a:sym typeface="Symbol" pitchFamily="18" charset="2"/>
            </a:endParaRPr>
          </a:p>
        </p:txBody>
      </p:sp>
      <p:sp>
        <p:nvSpPr>
          <p:cNvPr id="4114" name="矩形 114"/>
          <p:cNvSpPr>
            <a:spLocks noChangeArrowheads="1"/>
          </p:cNvSpPr>
          <p:nvPr/>
        </p:nvSpPr>
        <p:spPr bwMode="auto">
          <a:xfrm>
            <a:off x="5148263" y="38608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TW" altLang="en-US">
                <a:solidFill>
                  <a:srgbClr val="3333FF"/>
                </a:solidFill>
              </a:rPr>
              <a:t>＋</a:t>
            </a:r>
          </a:p>
        </p:txBody>
      </p:sp>
      <p:sp>
        <p:nvSpPr>
          <p:cNvPr id="116" name="矩形 115"/>
          <p:cNvSpPr/>
          <p:nvPr/>
        </p:nvSpPr>
        <p:spPr>
          <a:xfrm>
            <a:off x="1763713" y="3860800"/>
            <a:ext cx="6624637" cy="71437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4116" name="矩形 120"/>
          <p:cNvSpPr>
            <a:spLocks noChangeArrowheads="1"/>
          </p:cNvSpPr>
          <p:nvPr/>
        </p:nvSpPr>
        <p:spPr bwMode="auto">
          <a:xfrm>
            <a:off x="7021513" y="3860800"/>
            <a:ext cx="301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>
                <a:solidFill>
                  <a:srgbClr val="3333FF"/>
                </a:solidFill>
              </a:rPr>
              <a:t>＋</a:t>
            </a:r>
          </a:p>
        </p:txBody>
      </p:sp>
      <p:cxnSp>
        <p:nvCxnSpPr>
          <p:cNvPr id="128" name="直線單箭頭接點 127"/>
          <p:cNvCxnSpPr>
            <a:stCxn id="4108" idx="3"/>
          </p:cNvCxnSpPr>
          <p:nvPr/>
        </p:nvCxnSpPr>
        <p:spPr>
          <a:xfrm>
            <a:off x="6948488" y="4206875"/>
            <a:ext cx="719137" cy="142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18" name="Object 24"/>
          <p:cNvGraphicFramePr>
            <a:graphicFrameLocks noChangeAspect="1"/>
          </p:cNvGraphicFramePr>
          <p:nvPr/>
        </p:nvGraphicFramePr>
        <p:xfrm>
          <a:off x="7669213" y="4003675"/>
          <a:ext cx="5905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" name="Equation" r:id="rId3" imgW="494870" imgH="355292" progId="Equation.DSMT4">
                  <p:embed/>
                </p:oleObj>
              </mc:Choice>
              <mc:Fallback>
                <p:oleObj name="Equation" r:id="rId3" imgW="494870" imgH="35529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213" y="4003675"/>
                        <a:ext cx="59055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9" name="文字方塊 122"/>
          <p:cNvSpPr txBox="1">
            <a:spLocks noChangeArrowheads="1"/>
          </p:cNvSpPr>
          <p:nvPr/>
        </p:nvSpPr>
        <p:spPr bwMode="auto">
          <a:xfrm>
            <a:off x="3205163" y="4148138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i="1"/>
              <a:t>X</a:t>
            </a:r>
            <a:r>
              <a:rPr lang="en-US" altLang="zh-TW"/>
              <a:t>(</a:t>
            </a:r>
            <a:r>
              <a:rPr lang="en-US" altLang="zh-TW" i="1"/>
              <a:t>F</a:t>
            </a:r>
            <a:r>
              <a:rPr lang="en-US" altLang="zh-TW"/>
              <a:t>)</a:t>
            </a:r>
            <a:endParaRPr lang="zh-TW" altLang="en-US"/>
          </a:p>
        </p:txBody>
      </p:sp>
      <p:graphicFrame>
        <p:nvGraphicFramePr>
          <p:cNvPr id="4120" name="Object 25"/>
          <p:cNvGraphicFramePr>
            <a:graphicFrameLocks noChangeAspect="1"/>
          </p:cNvGraphicFramePr>
          <p:nvPr/>
        </p:nvGraphicFramePr>
        <p:xfrm>
          <a:off x="5135563" y="4221163"/>
          <a:ext cx="63023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" name="Equation" r:id="rId5" imgW="634725" imgH="355446" progId="Equation.DSMT4">
                  <p:embed/>
                </p:oleObj>
              </mc:Choice>
              <mc:Fallback>
                <p:oleObj name="Equation" r:id="rId5" imgW="634725" imgH="355446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4221163"/>
                        <a:ext cx="630237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4122" name="Object 27"/>
          <p:cNvGraphicFramePr>
            <a:graphicFrameLocks noChangeAspect="1"/>
          </p:cNvGraphicFramePr>
          <p:nvPr/>
        </p:nvGraphicFramePr>
        <p:xfrm>
          <a:off x="1042988" y="1484313"/>
          <a:ext cx="66675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" name="Equation" r:id="rId7" imgW="6667500" imgH="444500" progId="Equation.DSMT4">
                  <p:embed/>
                </p:oleObj>
              </mc:Choice>
              <mc:Fallback>
                <p:oleObj name="Equation" r:id="rId7" imgW="6667500" imgH="4445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484313"/>
                        <a:ext cx="6667500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Text Box 67"/>
          <p:cNvSpPr txBox="1">
            <a:spLocks noChangeArrowheads="1"/>
          </p:cNvSpPr>
          <p:nvPr/>
        </p:nvSpPr>
        <p:spPr bwMode="auto">
          <a:xfrm>
            <a:off x="1187450" y="3429000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convolution </a:t>
            </a:r>
          </a:p>
        </p:txBody>
      </p:sp>
      <p:sp>
        <p:nvSpPr>
          <p:cNvPr id="4124" name="Text Box 68"/>
          <p:cNvSpPr txBox="1">
            <a:spLocks noChangeArrowheads="1"/>
          </p:cNvSpPr>
          <p:nvPr/>
        </p:nvSpPr>
        <p:spPr bwMode="auto">
          <a:xfrm>
            <a:off x="2987675" y="3429000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product</a:t>
            </a:r>
          </a:p>
        </p:txBody>
      </p:sp>
      <p:sp>
        <p:nvSpPr>
          <p:cNvPr id="4125" name="Text Box 69"/>
          <p:cNvSpPr txBox="1">
            <a:spLocks noChangeArrowheads="1"/>
          </p:cNvSpPr>
          <p:nvPr/>
        </p:nvSpPr>
        <p:spPr bwMode="auto">
          <a:xfrm>
            <a:off x="4932363" y="34290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addition</a:t>
            </a:r>
          </a:p>
        </p:txBody>
      </p:sp>
      <p:sp>
        <p:nvSpPr>
          <p:cNvPr id="4126" name="Text Box 70"/>
          <p:cNvSpPr txBox="1">
            <a:spLocks noChangeArrowheads="1"/>
          </p:cNvSpPr>
          <p:nvPr/>
        </p:nvSpPr>
        <p:spPr bwMode="auto">
          <a:xfrm>
            <a:off x="6875463" y="34290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addition</a:t>
            </a:r>
          </a:p>
        </p:txBody>
      </p:sp>
      <p:sp>
        <p:nvSpPr>
          <p:cNvPr id="4127" name="Text Box 71"/>
          <p:cNvSpPr txBox="1">
            <a:spLocks noChangeArrowheads="1"/>
          </p:cNvSpPr>
          <p:nvPr/>
        </p:nvSpPr>
        <p:spPr bwMode="auto">
          <a:xfrm>
            <a:off x="3059113" y="5516563"/>
            <a:ext cx="4319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i="1"/>
              <a:t>FT</a:t>
            </a:r>
            <a:r>
              <a:rPr lang="en-US" altLang="zh-TW"/>
              <a:t>: discrete-time Fourier transform </a:t>
            </a:r>
          </a:p>
        </p:txBody>
      </p:sp>
      <p:graphicFrame>
        <p:nvGraphicFramePr>
          <p:cNvPr id="4128" name="Object 32"/>
          <p:cNvGraphicFramePr>
            <a:graphicFrameLocks noChangeAspect="1"/>
          </p:cNvGraphicFramePr>
          <p:nvPr/>
        </p:nvGraphicFramePr>
        <p:xfrm>
          <a:off x="539750" y="4724400"/>
          <a:ext cx="9366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" name="Equation" r:id="rId9" imgW="660113" imgH="203112" progId="Equation.DSMT4">
                  <p:embed/>
                </p:oleObj>
              </mc:Choice>
              <mc:Fallback>
                <p:oleObj name="Equation" r:id="rId9" imgW="660113" imgH="203112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724400"/>
                        <a:ext cx="9366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9" name="Object 33"/>
          <p:cNvGraphicFramePr>
            <a:graphicFrameLocks noChangeAspect="1"/>
          </p:cNvGraphicFramePr>
          <p:nvPr/>
        </p:nvGraphicFramePr>
        <p:xfrm>
          <a:off x="3059113" y="4797425"/>
          <a:ext cx="1008062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" name="Equation" r:id="rId11" imgW="876300" imgH="203200" progId="Equation.DSMT4">
                  <p:embed/>
                </p:oleObj>
              </mc:Choice>
              <mc:Fallback>
                <p:oleObj name="Equation" r:id="rId11" imgW="876300" imgH="2032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797425"/>
                        <a:ext cx="1008062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0" name="Object 35"/>
          <p:cNvGraphicFramePr>
            <a:graphicFrameLocks noChangeAspect="1"/>
          </p:cNvGraphicFramePr>
          <p:nvPr/>
        </p:nvGraphicFramePr>
        <p:xfrm>
          <a:off x="4891088" y="4764088"/>
          <a:ext cx="1081087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" name="Equation" r:id="rId13" imgW="888614" imgH="241195" progId="Equation.DSMT4">
                  <p:embed/>
                </p:oleObj>
              </mc:Choice>
              <mc:Fallback>
                <p:oleObj name="Equation" r:id="rId13" imgW="888614" imgH="241195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4764088"/>
                        <a:ext cx="1081087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1" name="Object 36"/>
          <p:cNvGraphicFramePr>
            <a:graphicFrameLocks noChangeAspect="1"/>
          </p:cNvGraphicFramePr>
          <p:nvPr/>
        </p:nvGraphicFramePr>
        <p:xfrm>
          <a:off x="6875463" y="4724400"/>
          <a:ext cx="9366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" name="Equation" r:id="rId15" imgW="672808" imgH="253890" progId="Equation.DSMT4">
                  <p:embed/>
                </p:oleObj>
              </mc:Choice>
              <mc:Fallback>
                <p:oleObj name="Equation" r:id="rId15" imgW="672808" imgH="25389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4724400"/>
                        <a:ext cx="9366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2" name="Rectangle 37"/>
          <p:cNvSpPr>
            <a:spLocks noChangeArrowheads="1"/>
          </p:cNvSpPr>
          <p:nvPr/>
        </p:nvSpPr>
        <p:spPr bwMode="auto">
          <a:xfrm>
            <a:off x="395288" y="404813"/>
            <a:ext cx="7777162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2400" b="1">
                <a:solidFill>
                  <a:srgbClr val="3333FF"/>
                </a:solidFill>
                <a:sym typeface="Wingdings 2" pitchFamily="18" charset="2"/>
              </a:rPr>
              <a:t></a:t>
            </a:r>
            <a:r>
              <a:rPr lang="zh-TW" altLang="en-US" sz="2400"/>
              <a:t> </a:t>
            </a:r>
            <a:r>
              <a:rPr lang="en-US" altLang="zh-TW" sz="2400" b="1">
                <a:solidFill>
                  <a:srgbClr val="3333FF"/>
                </a:solidFill>
              </a:rPr>
              <a:t>5-B  Cepstrum</a:t>
            </a:r>
            <a:endParaRPr lang="zh-TW" altLang="en-US" sz="24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字版面配置區 4"/>
          <p:cNvSpPr>
            <a:spLocks noGrp="1"/>
          </p:cNvSpPr>
          <p:nvPr>
            <p:ph type="body" sz="half" idx="2"/>
          </p:nvPr>
        </p:nvSpPr>
        <p:spPr>
          <a:xfrm>
            <a:off x="468313" y="908050"/>
            <a:ext cx="8351837" cy="2449513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altLang="zh-TW"/>
              <a:t>(1)  The differential Cepstrum is shift &amp; scaling invariant</a:t>
            </a:r>
            <a:endParaRPr lang="zh-TW" altLang="en-US"/>
          </a:p>
          <a:p>
            <a:pPr marL="457200" indent="-457200">
              <a:buFontTx/>
              <a:buNone/>
            </a:pPr>
            <a:r>
              <a:rPr lang="zh-TW" altLang="en-US"/>
              <a:t>                     不只適用於 </a:t>
            </a:r>
            <a:r>
              <a:rPr lang="en-US" altLang="zh-TW"/>
              <a:t>multi-path-like problem </a:t>
            </a:r>
          </a:p>
          <a:p>
            <a:pPr marL="457200" indent="-457200">
              <a:buFontTx/>
              <a:buNone/>
            </a:pPr>
            <a:r>
              <a:rPr lang="en-US" altLang="zh-TW"/>
              <a:t>                         </a:t>
            </a:r>
            <a:r>
              <a:rPr lang="zh-TW" altLang="en-US"/>
              <a:t>也適用於 </a:t>
            </a:r>
            <a:r>
              <a:rPr lang="en-US" altLang="zh-TW"/>
              <a:t>pattern recognition</a:t>
            </a:r>
            <a:endParaRPr lang="zh-TW" altLang="en-US"/>
          </a:p>
          <a:p>
            <a:pPr marL="457200" indent="-457200">
              <a:buFontTx/>
              <a:buNone/>
            </a:pPr>
            <a:r>
              <a:rPr lang="en-US" altLang="zh-TW"/>
              <a:t>If   </a:t>
            </a:r>
            <a:r>
              <a:rPr lang="en-US" altLang="zh-TW" i="1"/>
              <a:t>y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] = </a:t>
            </a:r>
            <a:r>
              <a:rPr lang="en-US" altLang="zh-TW" i="1"/>
              <a:t>A X</a:t>
            </a:r>
            <a:r>
              <a:rPr lang="en-US" altLang="zh-TW"/>
              <a:t>[</a:t>
            </a:r>
            <a:r>
              <a:rPr lang="en-US" altLang="zh-TW" i="1"/>
              <a:t>n - r</a:t>
            </a:r>
            <a:r>
              <a:rPr lang="en-US" altLang="zh-TW"/>
              <a:t>]</a:t>
            </a:r>
            <a:endParaRPr lang="zh-TW" altLang="en-US"/>
          </a:p>
          <a:p>
            <a:pPr marL="457200" indent="-457200">
              <a:buFontTx/>
              <a:buNone/>
            </a:pPr>
            <a:r>
              <a:rPr lang="en-US" altLang="zh-TW"/>
              <a:t>     </a:t>
            </a:r>
            <a:endParaRPr lang="zh-TW" altLang="en-US"/>
          </a:p>
          <a:p>
            <a:pPr marL="457200" indent="-457200">
              <a:buFontTx/>
              <a:buNone/>
            </a:pPr>
            <a:r>
              <a:rPr lang="en-US" altLang="zh-TW"/>
              <a:t> </a:t>
            </a:r>
          </a:p>
          <a:p>
            <a:pPr marL="457200" indent="-457200">
              <a:buFontTx/>
              <a:buNone/>
            </a:pPr>
            <a:endParaRPr lang="zh-TW" altLang="en-US"/>
          </a:p>
          <a:p>
            <a:pPr marL="457200" indent="-457200">
              <a:buFontTx/>
              <a:buAutoNum type="arabicParenR" startAt="2"/>
            </a:pPr>
            <a:endParaRPr lang="zh-TW" altLang="en-US"/>
          </a:p>
        </p:txBody>
      </p:sp>
      <p:sp>
        <p:nvSpPr>
          <p:cNvPr id="2560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47A9FD-EB9A-44DA-9E8B-F5021A4571CC}" type="slidenum">
              <a:rPr lang="en-US" altLang="zh-TW"/>
              <a:pPr/>
              <a:t>200</a:t>
            </a:fld>
            <a:endParaRPr lang="en-US" altLang="zh-TW"/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25605" name="Object 1"/>
          <p:cNvGraphicFramePr>
            <a:graphicFrameLocks noChangeAspect="1"/>
          </p:cNvGraphicFramePr>
          <p:nvPr/>
        </p:nvGraphicFramePr>
        <p:xfrm>
          <a:off x="1692275" y="2708275"/>
          <a:ext cx="287338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09" name="Equation" r:id="rId3" imgW="291973" imgH="203112" progId="Equation.DSMT4">
                  <p:embed/>
                </p:oleObj>
              </mc:Choice>
              <mc:Fallback>
                <p:oleObj name="Equation" r:id="rId3" imgW="291973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708275"/>
                        <a:ext cx="287338" cy="20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25607" name="Object 3"/>
          <p:cNvGraphicFramePr>
            <a:graphicFrameLocks noChangeAspect="1"/>
          </p:cNvGraphicFramePr>
          <p:nvPr/>
        </p:nvGraphicFramePr>
        <p:xfrm>
          <a:off x="2195513" y="2492375"/>
          <a:ext cx="3476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0" name="Equation" r:id="rId5" imgW="3467100" imgH="711200" progId="Equation.DSMT4">
                  <p:embed/>
                </p:oleObj>
              </mc:Choice>
              <mc:Fallback>
                <p:oleObj name="Equation" r:id="rId5" imgW="3467100" imgH="71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492375"/>
                        <a:ext cx="347662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25610" name="Rectangle 15"/>
          <p:cNvSpPr>
            <a:spLocks noChangeArrowheads="1"/>
          </p:cNvSpPr>
          <p:nvPr/>
        </p:nvSpPr>
        <p:spPr bwMode="auto">
          <a:xfrm>
            <a:off x="468313" y="327025"/>
            <a:ext cx="4295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altLang="zh-TW" b="1">
                <a:solidFill>
                  <a:srgbClr val="3333FF"/>
                </a:solidFill>
                <a:sym typeface="Symbol" pitchFamily="18" charset="2"/>
              </a:rPr>
              <a:t></a:t>
            </a:r>
            <a:r>
              <a:rPr lang="en-US" altLang="zh-TW" b="1">
                <a:solidFill>
                  <a:srgbClr val="3333FF"/>
                </a:solidFill>
              </a:rPr>
              <a:t>  Properties of Differential Cepstrum</a:t>
            </a:r>
            <a:endParaRPr lang="zh-TW" altLang="en-US" b="1">
              <a:solidFill>
                <a:srgbClr val="3333FF"/>
              </a:solidFill>
            </a:endParaRPr>
          </a:p>
        </p:txBody>
      </p:sp>
      <p:graphicFrame>
        <p:nvGraphicFramePr>
          <p:cNvPr id="25611" name="Object 16"/>
          <p:cNvGraphicFramePr>
            <a:graphicFrameLocks noChangeAspect="1"/>
          </p:cNvGraphicFramePr>
          <p:nvPr/>
        </p:nvGraphicFramePr>
        <p:xfrm>
          <a:off x="1619250" y="3284538"/>
          <a:ext cx="1828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1" name="Equation" r:id="rId7" imgW="1828800" imgH="381000" progId="Equation.DSMT4">
                  <p:embed/>
                </p:oleObj>
              </mc:Choice>
              <mc:Fallback>
                <p:oleObj name="Equation" r:id="rId7" imgW="1828800" imgH="381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284538"/>
                        <a:ext cx="1828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Text Box 17"/>
          <p:cNvSpPr txBox="1">
            <a:spLocks noChangeArrowheads="1"/>
          </p:cNvSpPr>
          <p:nvPr/>
        </p:nvSpPr>
        <p:spPr bwMode="auto">
          <a:xfrm>
            <a:off x="539750" y="3213100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(Proof):</a:t>
            </a:r>
          </a:p>
        </p:txBody>
      </p:sp>
      <p:graphicFrame>
        <p:nvGraphicFramePr>
          <p:cNvPr id="25613" name="Object 18"/>
          <p:cNvGraphicFramePr>
            <a:graphicFrameLocks noChangeAspect="1"/>
          </p:cNvGraphicFramePr>
          <p:nvPr/>
        </p:nvGraphicFramePr>
        <p:xfrm>
          <a:off x="1692275" y="3789363"/>
          <a:ext cx="3429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" name="Equation" r:id="rId9" imgW="3429000" imgH="381000" progId="Equation.DSMT4">
                  <p:embed/>
                </p:oleObj>
              </mc:Choice>
              <mc:Fallback>
                <p:oleObj name="Equation" r:id="rId9" imgW="3429000" imgH="3810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789363"/>
                        <a:ext cx="3429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Object 19"/>
          <p:cNvGraphicFramePr>
            <a:graphicFrameLocks noChangeAspect="1"/>
          </p:cNvGraphicFramePr>
          <p:nvPr/>
        </p:nvGraphicFramePr>
        <p:xfrm>
          <a:off x="1692275" y="4292600"/>
          <a:ext cx="2120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" name="Equation" r:id="rId11" imgW="2120900" imgH="711200" progId="Equation.DSMT4">
                  <p:embed/>
                </p:oleObj>
              </mc:Choice>
              <mc:Fallback>
                <p:oleObj name="Equation" r:id="rId11" imgW="2120900" imgH="711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292600"/>
                        <a:ext cx="21209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>
            <a:extLst>
              <a:ext uri="{FF2B5EF4-FFF2-40B4-BE49-F238E27FC236}">
                <a16:creationId xmlns:a16="http://schemas.microsoft.com/office/drawing/2014/main" id="{3F0657EE-947C-4979-BBEE-D573210CEF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286006"/>
              </p:ext>
            </p:extLst>
          </p:nvPr>
        </p:nvGraphicFramePr>
        <p:xfrm>
          <a:off x="1725790" y="5309265"/>
          <a:ext cx="2535238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" name="Equation" r:id="rId13" imgW="2527200" imgH="330120" progId="Equation.DSMT4">
                  <p:embed/>
                </p:oleObj>
              </mc:Choice>
              <mc:Fallback>
                <p:oleObj name="Equation" r:id="rId13" imgW="2527200" imgH="330120" progId="Equation.DSMT4">
                  <p:embed/>
                  <p:pic>
                    <p:nvPicPr>
                      <p:cNvPr id="256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790" y="5309265"/>
                        <a:ext cx="2535238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468313" y="620713"/>
            <a:ext cx="74168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eaLnBrk="1" hangingPunct="1"/>
            <a:r>
              <a:rPr lang="en-US" altLang="zh-TW"/>
              <a:t>(2) The complex cepstrum           is closely related to its differential cepstrum             and the signal original sequence </a:t>
            </a:r>
            <a:r>
              <a:rPr lang="en-US" altLang="zh-TW" i="1"/>
              <a:t>x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]</a:t>
            </a:r>
            <a:endParaRPr lang="zh-TW" altLang="en-US"/>
          </a:p>
          <a:p>
            <a:pPr marL="381000" indent="-381000" eaLnBrk="1" hangingPunct="1"/>
            <a:r>
              <a:rPr lang="en-US" altLang="zh-TW"/>
              <a:t>        </a:t>
            </a:r>
            <a:endParaRPr lang="zh-TW" altLang="en-US"/>
          </a:p>
          <a:p>
            <a:pPr marL="381000" indent="-381000" eaLnBrk="1" hangingPunct="1"/>
            <a:r>
              <a:rPr lang="zh-TW" altLang="en-US"/>
              <a:t> </a:t>
            </a:r>
          </a:p>
          <a:p>
            <a:pPr marL="381000" indent="-381000" eaLnBrk="1" hangingPunct="1"/>
            <a:endParaRPr lang="en-US" altLang="zh-TW"/>
          </a:p>
          <a:p>
            <a:pPr marL="381000" indent="-381000" eaLnBrk="1" hangingPunct="1"/>
            <a:endParaRPr lang="en-US" altLang="zh-TW"/>
          </a:p>
          <a:p>
            <a:pPr marL="381000" indent="-381000" eaLnBrk="1" hangingPunct="1"/>
            <a:endParaRPr lang="en-US" altLang="zh-TW"/>
          </a:p>
          <a:p>
            <a:pPr marL="381000" indent="-381000" eaLnBrk="1" hangingPunct="1"/>
            <a:endParaRPr lang="zh-TW" altLang="en-US"/>
          </a:p>
          <a:p>
            <a:pPr marL="381000" indent="-381000" eaLnBrk="1" hangingPunct="1"/>
            <a:r>
              <a:rPr lang="en-US" altLang="zh-TW"/>
              <a:t>Complex cepstrum </a:t>
            </a:r>
            <a:r>
              <a:rPr lang="zh-TW" altLang="en-US"/>
              <a:t>做得到的事情</a:t>
            </a:r>
            <a:r>
              <a:rPr lang="en-US" altLang="zh-TW"/>
              <a:t>, differential cepstrum </a:t>
            </a:r>
            <a:r>
              <a:rPr lang="zh-TW" altLang="en-US"/>
              <a:t>也做得到！</a:t>
            </a:r>
          </a:p>
        </p:txBody>
      </p:sp>
      <p:graphicFrame>
        <p:nvGraphicFramePr>
          <p:cNvPr id="26627" name="Object 7"/>
          <p:cNvGraphicFramePr>
            <a:graphicFrameLocks noChangeAspect="1"/>
          </p:cNvGraphicFramePr>
          <p:nvPr/>
        </p:nvGraphicFramePr>
        <p:xfrm>
          <a:off x="3276600" y="620713"/>
          <a:ext cx="5826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4" name="Equation" r:id="rId3" imgW="609336" imgH="380835" progId="Equation.DSMT4">
                  <p:embed/>
                </p:oleObj>
              </mc:Choice>
              <mc:Fallback>
                <p:oleObj name="Equation" r:id="rId3" imgW="609336" imgH="38083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20713"/>
                        <a:ext cx="5826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1908175" y="981075"/>
          <a:ext cx="6619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5" name="Equation" r:id="rId5" imgW="672808" imgH="355446" progId="Equation.DSMT4">
                  <p:embed/>
                </p:oleObj>
              </mc:Choice>
              <mc:Fallback>
                <p:oleObj name="Equation" r:id="rId5" imgW="672808" imgH="3554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981075"/>
                        <a:ext cx="661988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9"/>
          <p:cNvGraphicFramePr>
            <a:graphicFrameLocks noChangeAspect="1"/>
          </p:cNvGraphicFramePr>
          <p:nvPr/>
        </p:nvGraphicFramePr>
        <p:xfrm>
          <a:off x="1042988" y="1484313"/>
          <a:ext cx="6711950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6" name="Equation" r:id="rId7" imgW="6667500" imgH="1371600" progId="Equation.DSMT4">
                  <p:embed/>
                </p:oleObj>
              </mc:Choice>
              <mc:Fallback>
                <p:oleObj name="Equation" r:id="rId7" imgW="6667500" imgH="1371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484313"/>
                        <a:ext cx="6711950" cy="137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0529DA-6CE8-40B7-BF6D-D1C34E2FF32A}" type="slidenum">
              <a:rPr lang="en-US" altLang="zh-TW"/>
              <a:pPr/>
              <a:t>201</a:t>
            </a:fld>
            <a:endParaRPr lang="en-US" altLang="zh-TW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字版面配置區 4"/>
          <p:cNvSpPr>
            <a:spLocks noGrp="1"/>
          </p:cNvSpPr>
          <p:nvPr>
            <p:ph type="body" sz="half" idx="4294967295"/>
          </p:nvPr>
        </p:nvSpPr>
        <p:spPr>
          <a:xfrm>
            <a:off x="468313" y="404813"/>
            <a:ext cx="8186737" cy="600075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(3)   If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is minimum phase (no poles &amp; zeros outside the unit circle), then </a:t>
            </a:r>
            <a:b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= 0 for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0</a:t>
            </a:r>
          </a:p>
          <a:p>
            <a:pPr marL="533400" indent="-533400">
              <a:buFontTx/>
              <a:buNone/>
            </a:pPr>
            <a:endParaRPr lang="en-US" altLang="zh-TW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533400" indent="-533400">
              <a:buFontTx/>
              <a:buNone/>
            </a:pPr>
            <a:endParaRPr lang="en-US" altLang="zh-TW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(4)   If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is maximum phase (no poles &amp; zeros inside the unit circle) , then </a:t>
            </a:r>
            <a:b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= 0 for </a:t>
            </a:r>
            <a:r>
              <a:rPr lang="en-US" altLang="zh-TW" sz="2000" i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</a:t>
            </a: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2</a:t>
            </a:r>
          </a:p>
          <a:p>
            <a:pPr marL="533400" indent="-533400">
              <a:buFontTx/>
              <a:buNone/>
            </a:pP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533400" indent="-533400">
              <a:buFontTx/>
              <a:buNone/>
            </a:pP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7651" name="投影片編號版面配置區 3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6A2A1D4-3BA7-4AD2-A1D6-42F154E8B4CF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202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pSp>
        <p:nvGrpSpPr>
          <p:cNvPr id="27656" name="Group 102"/>
          <p:cNvGrpSpPr>
            <a:grpSpLocks/>
          </p:cNvGrpSpPr>
          <p:nvPr/>
        </p:nvGrpSpPr>
        <p:grpSpPr bwMode="auto">
          <a:xfrm>
            <a:off x="1476375" y="2492375"/>
            <a:ext cx="4229100" cy="1489075"/>
            <a:chOff x="3597" y="2517"/>
            <a:chExt cx="6660" cy="2344"/>
          </a:xfrm>
        </p:grpSpPr>
        <p:sp>
          <p:nvSpPr>
            <p:cNvPr id="27663" name="Text Box 103"/>
            <p:cNvSpPr txBox="1">
              <a:spLocks noChangeArrowheads="1"/>
            </p:cNvSpPr>
            <p:nvPr/>
          </p:nvSpPr>
          <p:spPr bwMode="auto">
            <a:xfrm>
              <a:off x="6657" y="4137"/>
              <a:ext cx="540" cy="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zh-TW" sz="1600"/>
                <a:t>1</a:t>
              </a:r>
              <a:endParaRPr lang="zh-TW" altLang="zh-TW"/>
            </a:p>
          </p:txBody>
        </p:sp>
        <p:grpSp>
          <p:nvGrpSpPr>
            <p:cNvPr id="27664" name="Group 104"/>
            <p:cNvGrpSpPr>
              <a:grpSpLocks/>
            </p:cNvGrpSpPr>
            <p:nvPr/>
          </p:nvGrpSpPr>
          <p:grpSpPr bwMode="auto">
            <a:xfrm>
              <a:off x="3597" y="2517"/>
              <a:ext cx="6660" cy="2344"/>
              <a:chOff x="3597" y="2517"/>
              <a:chExt cx="6660" cy="2344"/>
            </a:xfrm>
          </p:grpSpPr>
          <p:grpSp>
            <p:nvGrpSpPr>
              <p:cNvPr id="27665" name="Group 105"/>
              <p:cNvGrpSpPr>
                <a:grpSpLocks/>
              </p:cNvGrpSpPr>
              <p:nvPr/>
            </p:nvGrpSpPr>
            <p:grpSpPr bwMode="auto">
              <a:xfrm>
                <a:off x="3597" y="3773"/>
                <a:ext cx="6000" cy="364"/>
                <a:chOff x="3597" y="3417"/>
                <a:chExt cx="6000" cy="364"/>
              </a:xfrm>
            </p:grpSpPr>
            <p:sp>
              <p:nvSpPr>
                <p:cNvPr id="27672" name="Line 106"/>
                <p:cNvSpPr>
                  <a:spLocks noChangeShapeType="1"/>
                </p:cNvSpPr>
                <p:nvPr/>
              </p:nvSpPr>
              <p:spPr bwMode="auto">
                <a:xfrm>
                  <a:off x="3597" y="3597"/>
                  <a:ext cx="60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73" name="Line 107"/>
                <p:cNvSpPr>
                  <a:spLocks noChangeShapeType="1"/>
                </p:cNvSpPr>
                <p:nvPr/>
              </p:nvSpPr>
              <p:spPr bwMode="auto">
                <a:xfrm>
                  <a:off x="6162" y="3421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74" name="Line 108"/>
                <p:cNvSpPr>
                  <a:spLocks noChangeShapeType="1"/>
                </p:cNvSpPr>
                <p:nvPr/>
              </p:nvSpPr>
              <p:spPr bwMode="auto">
                <a:xfrm>
                  <a:off x="7557" y="3417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75" name="Line 109"/>
                <p:cNvSpPr>
                  <a:spLocks noChangeShapeType="1"/>
                </p:cNvSpPr>
                <p:nvPr/>
              </p:nvSpPr>
              <p:spPr bwMode="auto">
                <a:xfrm>
                  <a:off x="6877" y="3417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76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3597" y="3501"/>
                  <a:ext cx="16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77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3837" y="3501"/>
                  <a:ext cx="16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78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4077" y="3501"/>
                  <a:ext cx="16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79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4317" y="3501"/>
                  <a:ext cx="16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80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4557" y="3501"/>
                  <a:ext cx="16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81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4797" y="3501"/>
                  <a:ext cx="16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82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5037" y="3501"/>
                  <a:ext cx="16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83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5277" y="3501"/>
                  <a:ext cx="16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84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5517" y="3501"/>
                  <a:ext cx="16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85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7757" y="3501"/>
                  <a:ext cx="16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86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5777" y="3501"/>
                  <a:ext cx="16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87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7997" y="3501"/>
                  <a:ext cx="16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88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8237" y="3501"/>
                  <a:ext cx="16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89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8477" y="3501"/>
                  <a:ext cx="16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90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8717" y="3501"/>
                  <a:ext cx="16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91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9197" y="3501"/>
                  <a:ext cx="16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7692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8997" y="3501"/>
                  <a:ext cx="16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7666" name="Text Box 127"/>
              <p:cNvSpPr txBox="1">
                <a:spLocks noChangeArrowheads="1"/>
              </p:cNvSpPr>
              <p:nvPr/>
            </p:nvSpPr>
            <p:spPr bwMode="auto">
              <a:xfrm>
                <a:off x="5937" y="4137"/>
                <a:ext cx="540" cy="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en-US" altLang="zh-TW" sz="1600"/>
                  <a:t>0</a:t>
                </a:r>
                <a:endParaRPr lang="zh-TW" altLang="zh-TW"/>
              </a:p>
            </p:txBody>
          </p:sp>
          <p:sp>
            <p:nvSpPr>
              <p:cNvPr id="27667" name="Text Box 128"/>
              <p:cNvSpPr txBox="1">
                <a:spLocks noChangeArrowheads="1"/>
              </p:cNvSpPr>
              <p:nvPr/>
            </p:nvSpPr>
            <p:spPr bwMode="auto">
              <a:xfrm>
                <a:off x="7377" y="4137"/>
                <a:ext cx="540" cy="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en-US" altLang="zh-TW" sz="1600"/>
                  <a:t>2</a:t>
                </a:r>
                <a:endParaRPr lang="zh-TW" altLang="zh-TW"/>
              </a:p>
            </p:txBody>
          </p:sp>
          <p:sp>
            <p:nvSpPr>
              <p:cNvPr id="27668" name="Line 129"/>
              <p:cNvSpPr>
                <a:spLocks noChangeShapeType="1"/>
              </p:cNvSpPr>
              <p:nvPr/>
            </p:nvSpPr>
            <p:spPr bwMode="auto">
              <a:xfrm flipH="1">
                <a:off x="6882" y="3237"/>
                <a:ext cx="18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669" name="Text Box 130"/>
              <p:cNvSpPr txBox="1">
                <a:spLocks noChangeArrowheads="1"/>
              </p:cNvSpPr>
              <p:nvPr/>
            </p:nvSpPr>
            <p:spPr bwMode="auto">
              <a:xfrm>
                <a:off x="6837" y="2517"/>
                <a:ext cx="1440" cy="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en-US" altLang="zh-TW"/>
                  <a:t>delay</a:t>
                </a:r>
                <a:endParaRPr lang="zh-TW" altLang="zh-TW"/>
              </a:p>
            </p:txBody>
          </p:sp>
          <p:sp>
            <p:nvSpPr>
              <p:cNvPr id="27670" name="Text Box 131"/>
              <p:cNvSpPr txBox="1">
                <a:spLocks noChangeArrowheads="1"/>
              </p:cNvSpPr>
              <p:nvPr/>
            </p:nvSpPr>
            <p:spPr bwMode="auto">
              <a:xfrm>
                <a:off x="4137" y="3057"/>
                <a:ext cx="2340" cy="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en-US" altLang="zh-TW"/>
                  <a:t>max phase</a:t>
                </a:r>
                <a:endParaRPr lang="zh-TW" altLang="zh-TW"/>
              </a:p>
            </p:txBody>
          </p:sp>
          <p:sp>
            <p:nvSpPr>
              <p:cNvPr id="27671" name="Text Box 132"/>
              <p:cNvSpPr txBox="1">
                <a:spLocks noChangeArrowheads="1"/>
              </p:cNvSpPr>
              <p:nvPr/>
            </p:nvSpPr>
            <p:spPr bwMode="auto">
              <a:xfrm>
                <a:off x="7917" y="3057"/>
                <a:ext cx="2340" cy="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en-US" altLang="zh-TW"/>
                  <a:t>min phase</a:t>
                </a:r>
                <a:endParaRPr lang="zh-TW" altLang="zh-TW"/>
              </a:p>
            </p:txBody>
          </p:sp>
        </p:grpSp>
      </p:grpSp>
      <p:graphicFrame>
        <p:nvGraphicFramePr>
          <p:cNvPr id="27657" name="Object 5"/>
          <p:cNvGraphicFramePr>
            <a:graphicFrameLocks noChangeAspect="1"/>
          </p:cNvGraphicFramePr>
          <p:nvPr/>
        </p:nvGraphicFramePr>
        <p:xfrm>
          <a:off x="971550" y="765175"/>
          <a:ext cx="6619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3" name="Equation" r:id="rId3" imgW="672808" imgH="355446" progId="Equation.DSMT4">
                  <p:embed/>
                </p:oleObj>
              </mc:Choice>
              <mc:Fallback>
                <p:oleObj name="Equation" r:id="rId3" imgW="672808" imgH="3554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765175"/>
                        <a:ext cx="661988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3"/>
          <p:cNvGraphicFramePr>
            <a:graphicFrameLocks noChangeAspect="1"/>
          </p:cNvGraphicFramePr>
          <p:nvPr/>
        </p:nvGraphicFramePr>
        <p:xfrm>
          <a:off x="1042988" y="2133600"/>
          <a:ext cx="66198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4" name="Equation" r:id="rId5" imgW="672808" imgH="355446" progId="Equation.DSMT4">
                  <p:embed/>
                </p:oleObj>
              </mc:Choice>
              <mc:Fallback>
                <p:oleObj name="Equation" r:id="rId5" imgW="672808" imgH="35544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133600"/>
                        <a:ext cx="661987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9" name="文字版面配置區 4"/>
          <p:cNvSpPr>
            <a:spLocks/>
          </p:cNvSpPr>
          <p:nvPr/>
        </p:nvSpPr>
        <p:spPr bwMode="auto">
          <a:xfrm>
            <a:off x="539750" y="4005263"/>
            <a:ext cx="8186738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TW">
                <a:cs typeface="Times New Roman" pitchFamily="18" charset="0"/>
              </a:rPr>
              <a:t> (5)  If </a:t>
            </a:r>
            <a:r>
              <a:rPr lang="en-US" altLang="zh-TW" i="1">
                <a:cs typeface="Times New Roman" pitchFamily="18" charset="0"/>
              </a:rPr>
              <a:t>x</a:t>
            </a:r>
            <a:r>
              <a:rPr lang="en-US" altLang="zh-TW">
                <a:cs typeface="Times New Roman" pitchFamily="18" charset="0"/>
              </a:rPr>
              <a:t>(</a:t>
            </a:r>
            <a:r>
              <a:rPr lang="en-US" altLang="zh-TW" i="1">
                <a:cs typeface="Times New Roman" pitchFamily="18" charset="0"/>
              </a:rPr>
              <a:t>n</a:t>
            </a:r>
            <a:r>
              <a:rPr lang="en-US" altLang="zh-TW">
                <a:cs typeface="Times New Roman" pitchFamily="18" charset="0"/>
              </a:rPr>
              <a:t>) is of finite duration,             has infinite duration</a:t>
            </a: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en-US" altLang="zh-TW">
                <a:cs typeface="Times New Roman" pitchFamily="18" charset="0"/>
              </a:rPr>
              <a:t>       Complex cepstrum decay rate </a:t>
            </a:r>
            <a:endParaRPr lang="zh-TW" altLang="en-US">
              <a:cs typeface="Times New Roman" pitchFamily="18" charset="0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en-US" altLang="zh-TW">
                <a:cs typeface="Times New Roman" pitchFamily="18" charset="0"/>
              </a:rPr>
              <a:t>       Differential Cepstrum decay rate </a:t>
            </a:r>
            <a:r>
              <a:rPr lang="zh-TW" altLang="en-US">
                <a:cs typeface="Times New Roman" pitchFamily="18" charset="0"/>
              </a:rPr>
              <a:t>變慢了</a:t>
            </a:r>
            <a:r>
              <a:rPr lang="en-US" altLang="zh-TW">
                <a:cs typeface="Times New Roman" pitchFamily="18" charset="0"/>
              </a:rPr>
              <a:t>, </a:t>
            </a:r>
            <a:endParaRPr lang="zh-TW" altLang="en-US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zh-TW" b="1">
                <a:cs typeface="Times New Roman" pitchFamily="18" charset="0"/>
              </a:rPr>
              <a:t> </a:t>
            </a:r>
            <a:endParaRPr lang="en-US" altLang="zh-TW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zh-TW" altLang="en-US">
              <a:cs typeface="Times New Roman" pitchFamily="18" charset="0"/>
            </a:endParaRPr>
          </a:p>
        </p:txBody>
      </p:sp>
      <p:graphicFrame>
        <p:nvGraphicFramePr>
          <p:cNvPr id="27660" name="Object 98"/>
          <p:cNvGraphicFramePr>
            <a:graphicFrameLocks noChangeAspect="1"/>
          </p:cNvGraphicFramePr>
          <p:nvPr/>
        </p:nvGraphicFramePr>
        <p:xfrm>
          <a:off x="3862388" y="4052888"/>
          <a:ext cx="63182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5" name="Equation" r:id="rId6" imgW="634725" imgH="330057" progId="Equation.DSMT4">
                  <p:embed/>
                </p:oleObj>
              </mc:Choice>
              <mc:Fallback>
                <p:oleObj name="Equation" r:id="rId6" imgW="634725" imgH="330057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4052888"/>
                        <a:ext cx="631825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100"/>
          <p:cNvGraphicFramePr>
            <a:graphicFrameLocks noChangeAspect="1"/>
          </p:cNvGraphicFramePr>
          <p:nvPr/>
        </p:nvGraphicFramePr>
        <p:xfrm>
          <a:off x="4294188" y="4557713"/>
          <a:ext cx="43497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6" name="Equation" r:id="rId8" imgW="431613" imgH="609336" progId="Equation.DSMT4">
                  <p:embed/>
                </p:oleObj>
              </mc:Choice>
              <mc:Fallback>
                <p:oleObj name="Equation" r:id="rId8" imgW="431613" imgH="609336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4557713"/>
                        <a:ext cx="434975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133"/>
          <p:cNvGraphicFramePr>
            <a:graphicFrameLocks noChangeAspect="1"/>
          </p:cNvGraphicFramePr>
          <p:nvPr/>
        </p:nvGraphicFramePr>
        <p:xfrm>
          <a:off x="5446713" y="5205413"/>
          <a:ext cx="32670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7" name="Equation" r:id="rId10" imgW="3263900" imgH="609600" progId="Equation.DSMT4">
                  <p:embed/>
                </p:oleObj>
              </mc:Choice>
              <mc:Fallback>
                <p:oleObj name="Equation" r:id="rId10" imgW="3263900" imgH="609600" progId="Equation.DSMT4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5205413"/>
                        <a:ext cx="3267075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字版面配置區 1"/>
          <p:cNvSpPr>
            <a:spLocks noGrp="1"/>
          </p:cNvSpPr>
          <p:nvPr>
            <p:ph type="body" sz="half" idx="4294967295"/>
          </p:nvPr>
        </p:nvSpPr>
        <p:spPr>
          <a:xfrm>
            <a:off x="488280" y="1073298"/>
            <a:ext cx="7345363" cy="5399806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Take log in the frequency mask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2000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</a:t>
            </a:r>
            <a:r>
              <a:rPr lang="en-US" altLang="zh-TW" sz="2000" i="1" baseline="-25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= 0                                      for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&lt;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i="1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</a:t>
            </a:r>
            <a:r>
              <a:rPr lang="en-US" altLang="zh-TW" sz="2000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TW" sz="2000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and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&gt;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i="1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</a:t>
            </a:r>
            <a:r>
              <a:rPr lang="en-US" altLang="zh-TW" sz="2000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+1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				for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i="1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</a:t>
            </a:r>
            <a:r>
              <a:rPr lang="en-US" altLang="zh-TW" sz="2000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TW" sz="2000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i="1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				for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i="1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en-US" altLang="zh-TW" sz="2000" i="1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</a:t>
            </a:r>
            <a:r>
              <a:rPr lang="en-US" altLang="zh-TW" sz="2000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+1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zh-TW" sz="2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 f</a:t>
            </a:r>
            <a:r>
              <a:rPr lang="en-US" altLang="zh-TW" sz="2000" i="1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/N</a:t>
            </a:r>
            <a:endParaRPr lang="zh-TW" altLang="en-US" sz="2000" i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8675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B93CA50-D4BF-4979-A0BD-171A27F0704C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203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602507" y="4006980"/>
            <a:ext cx="47244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1602507" y="1606680"/>
            <a:ext cx="0" cy="2400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059832" y="1449517"/>
            <a:ext cx="345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1" hangingPunct="1"/>
            <a:r>
              <a:rPr lang="en-US" altLang="zh-TW"/>
              <a:t>mask of Mel-frequency cepstrum</a:t>
            </a:r>
            <a:endParaRPr lang="zh-TW" altLang="zh-TW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1602507" y="2063880"/>
            <a:ext cx="228600" cy="1943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1831107" y="2063880"/>
            <a:ext cx="304800" cy="1943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V="1">
            <a:off x="1831107" y="2063880"/>
            <a:ext cx="228600" cy="1943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059707" y="2063880"/>
            <a:ext cx="381000" cy="1943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V="1">
            <a:off x="2135907" y="2063880"/>
            <a:ext cx="228600" cy="1943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2364507" y="2063880"/>
            <a:ext cx="381000" cy="1943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V="1">
            <a:off x="2440707" y="2063880"/>
            <a:ext cx="304800" cy="19431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2745507" y="2063880"/>
            <a:ext cx="457200" cy="19431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V="1">
            <a:off x="2745507" y="2063880"/>
            <a:ext cx="533400" cy="1943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3278907" y="2063880"/>
            <a:ext cx="609600" cy="1943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V="1">
            <a:off x="3202707" y="2063880"/>
            <a:ext cx="762000" cy="1943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3964707" y="2063880"/>
            <a:ext cx="609600" cy="1943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V="1">
            <a:off x="4726707" y="2978280"/>
            <a:ext cx="1371600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6022107" y="366408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1" hangingPunct="1"/>
            <a:r>
              <a:rPr lang="en-US" altLang="zh-TW"/>
              <a:t>frequency</a:t>
            </a:r>
            <a:endParaRPr lang="zh-TW" altLang="zh-TW"/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916707" y="149238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1" hangingPunct="1"/>
            <a:r>
              <a:rPr lang="en-US" altLang="zh-TW"/>
              <a:t>gain</a:t>
            </a:r>
            <a:endParaRPr lang="zh-TW" altLang="zh-TW"/>
          </a:p>
        </p:txBody>
      </p:sp>
      <p:sp>
        <p:nvSpPr>
          <p:cNvPr id="2869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2869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724793"/>
              </p:ext>
            </p:extLst>
          </p:nvPr>
        </p:nvGraphicFramePr>
        <p:xfrm>
          <a:off x="819944" y="4793177"/>
          <a:ext cx="30337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3" name="Equation" r:id="rId3" imgW="3124200" imgH="355600" progId="Equation.DSMT4">
                  <p:embed/>
                </p:oleObj>
              </mc:Choice>
              <mc:Fallback>
                <p:oleObj name="Equation" r:id="rId3" imgW="3124200" imgH="355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944" y="4793177"/>
                        <a:ext cx="3033712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6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2869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53901"/>
              </p:ext>
            </p:extLst>
          </p:nvPr>
        </p:nvGraphicFramePr>
        <p:xfrm>
          <a:off x="843132" y="5323384"/>
          <a:ext cx="30480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4" name="Equation" r:id="rId5" imgW="3136900" imgH="355600" progId="Equation.DSMT4">
                  <p:embed/>
                </p:oleObj>
              </mc:Choice>
              <mc:Fallback>
                <p:oleObj name="Equation" r:id="rId5" imgW="3136900" imgH="355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132" y="5323384"/>
                        <a:ext cx="304800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8" name="Rectangle 28"/>
          <p:cNvSpPr>
            <a:spLocks noChangeArrowheads="1"/>
          </p:cNvSpPr>
          <p:nvPr/>
        </p:nvSpPr>
        <p:spPr bwMode="auto">
          <a:xfrm>
            <a:off x="539750" y="355600"/>
            <a:ext cx="7488238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2400" b="1" dirty="0">
                <a:solidFill>
                  <a:srgbClr val="3333FF"/>
                </a:solidFill>
                <a:sym typeface="Wingdings 2" pitchFamily="18" charset="2"/>
              </a:rPr>
              <a:t></a:t>
            </a:r>
            <a:r>
              <a:rPr lang="en-US" altLang="zh-TW" sz="2400" b="1" dirty="0">
                <a:solidFill>
                  <a:srgbClr val="3333FF"/>
                </a:solidFill>
              </a:rPr>
              <a:t> 5-H  Mel-Frequency </a:t>
            </a:r>
            <a:r>
              <a:rPr lang="en-US" altLang="zh-TW" sz="2400" b="1" dirty="0" err="1">
                <a:solidFill>
                  <a:srgbClr val="3333FF"/>
                </a:solidFill>
              </a:rPr>
              <a:t>Cepstrum</a:t>
            </a:r>
            <a:r>
              <a:rPr lang="en-US" altLang="zh-TW" sz="2400" b="1" dirty="0">
                <a:solidFill>
                  <a:srgbClr val="3333FF"/>
                </a:solidFill>
              </a:rPr>
              <a:t> (</a:t>
            </a:r>
            <a:r>
              <a:rPr lang="zh-TW" altLang="en-US" sz="2400" b="1" dirty="0">
                <a:solidFill>
                  <a:srgbClr val="3333FF"/>
                </a:solidFill>
              </a:rPr>
              <a:t>梅爾頻率倒頻譜</a:t>
            </a:r>
            <a:r>
              <a:rPr lang="en-US" altLang="zh-TW" sz="2400" b="1" dirty="0">
                <a:solidFill>
                  <a:srgbClr val="3333FF"/>
                </a:solidFill>
              </a:rPr>
              <a:t>)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28699" name="文字方塊 26"/>
          <p:cNvSpPr txBox="1">
            <a:spLocks noChangeArrowheads="1"/>
          </p:cNvSpPr>
          <p:nvPr/>
        </p:nvSpPr>
        <p:spPr bwMode="auto">
          <a:xfrm>
            <a:off x="2628032" y="3970467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800" i="1"/>
              <a:t>f</a:t>
            </a:r>
            <a:r>
              <a:rPr lang="en-US" altLang="zh-TW" sz="1800" i="1" baseline="-25000"/>
              <a:t>m</a:t>
            </a:r>
            <a:endParaRPr lang="zh-TW" altLang="en-US" sz="1800" i="1" baseline="-25000"/>
          </a:p>
        </p:txBody>
      </p:sp>
      <p:sp>
        <p:nvSpPr>
          <p:cNvPr id="28700" name="文字方塊 27"/>
          <p:cNvSpPr txBox="1">
            <a:spLocks noChangeArrowheads="1"/>
          </p:cNvSpPr>
          <p:nvPr/>
        </p:nvSpPr>
        <p:spPr bwMode="auto">
          <a:xfrm>
            <a:off x="2988394" y="3970467"/>
            <a:ext cx="576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800" i="1"/>
              <a:t>f</a:t>
            </a:r>
            <a:r>
              <a:rPr lang="en-US" altLang="zh-TW" sz="1800" i="1" baseline="-25000"/>
              <a:t>m</a:t>
            </a:r>
            <a:r>
              <a:rPr lang="en-US" altLang="zh-TW" sz="1800" baseline="-25000"/>
              <a:t>+1</a:t>
            </a:r>
            <a:endParaRPr lang="zh-TW" altLang="en-US" sz="1800" baseline="-25000"/>
          </a:p>
        </p:txBody>
      </p:sp>
      <p:sp>
        <p:nvSpPr>
          <p:cNvPr id="28701" name="文字方塊 28"/>
          <p:cNvSpPr txBox="1">
            <a:spLocks noChangeArrowheads="1"/>
          </p:cNvSpPr>
          <p:nvPr/>
        </p:nvSpPr>
        <p:spPr bwMode="auto">
          <a:xfrm>
            <a:off x="2269257" y="3970467"/>
            <a:ext cx="574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800" i="1"/>
              <a:t>f</a:t>
            </a:r>
            <a:r>
              <a:rPr lang="en-US" altLang="zh-TW" sz="1800" i="1" baseline="-25000"/>
              <a:t>m</a:t>
            </a:r>
            <a:r>
              <a:rPr lang="en-US" altLang="zh-TW" sz="1800" baseline="-25000"/>
              <a:t>-1</a:t>
            </a:r>
            <a:endParaRPr lang="zh-TW" altLang="en-US" sz="1800" baseline="-25000"/>
          </a:p>
        </p:txBody>
      </p:sp>
      <p:sp>
        <p:nvSpPr>
          <p:cNvPr id="28702" name="文字方塊 1"/>
          <p:cNvSpPr txBox="1">
            <a:spLocks noChangeArrowheads="1"/>
          </p:cNvSpPr>
          <p:nvPr/>
        </p:nvSpPr>
        <p:spPr bwMode="auto">
          <a:xfrm>
            <a:off x="5004767" y="1906717"/>
            <a:ext cx="3456384" cy="40011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i="1" dirty="0">
                <a:solidFill>
                  <a:srgbClr val="3333FF"/>
                </a:solidFill>
              </a:rPr>
              <a:t>f</a:t>
            </a:r>
            <a:r>
              <a:rPr lang="en-US" altLang="zh-TW" baseline="-25000" dirty="0">
                <a:solidFill>
                  <a:srgbClr val="3333FF"/>
                </a:solidFill>
              </a:rPr>
              <a:t>1</a:t>
            </a:r>
            <a:r>
              <a:rPr lang="en-US" altLang="zh-TW" dirty="0">
                <a:solidFill>
                  <a:srgbClr val="3333FF"/>
                </a:solidFill>
              </a:rPr>
              <a:t> , </a:t>
            </a:r>
            <a:r>
              <a:rPr lang="en-US" altLang="zh-TW" i="1" dirty="0">
                <a:solidFill>
                  <a:srgbClr val="3333FF"/>
                </a:solidFill>
              </a:rPr>
              <a:t>f</a:t>
            </a:r>
            <a:r>
              <a:rPr lang="en-US" altLang="zh-TW" baseline="-25000" dirty="0">
                <a:solidFill>
                  <a:srgbClr val="3333FF"/>
                </a:solidFill>
              </a:rPr>
              <a:t>2</a:t>
            </a:r>
            <a:r>
              <a:rPr lang="en-US" altLang="zh-TW" dirty="0">
                <a:solidFill>
                  <a:srgbClr val="3333FF"/>
                </a:solidFill>
              </a:rPr>
              <a:t> , </a:t>
            </a:r>
            <a:r>
              <a:rPr lang="en-US" altLang="zh-TW" i="1" dirty="0">
                <a:solidFill>
                  <a:srgbClr val="3333FF"/>
                </a:solidFill>
              </a:rPr>
              <a:t>f</a:t>
            </a:r>
            <a:r>
              <a:rPr lang="en-US" altLang="zh-TW" baseline="-25000" dirty="0">
                <a:solidFill>
                  <a:srgbClr val="3333FF"/>
                </a:solidFill>
              </a:rPr>
              <a:t>3</a:t>
            </a:r>
            <a:r>
              <a:rPr lang="en-US" altLang="zh-TW" dirty="0">
                <a:solidFill>
                  <a:srgbClr val="3333FF"/>
                </a:solidFill>
              </a:rPr>
              <a:t>…… </a:t>
            </a:r>
            <a:r>
              <a:rPr lang="zh-TW" altLang="en-US" dirty="0">
                <a:solidFill>
                  <a:srgbClr val="3333FF"/>
                </a:solidFill>
              </a:rPr>
              <a:t>以等比級數增加</a:t>
            </a:r>
            <a:r>
              <a:rPr lang="en-US" altLang="zh-TW" dirty="0">
                <a:solidFill>
                  <a:srgbClr val="3333FF"/>
                </a:solidFill>
              </a:rPr>
              <a:t> 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31" name="文字方塊 27"/>
          <p:cNvSpPr txBox="1">
            <a:spLocks noChangeArrowheads="1"/>
          </p:cNvSpPr>
          <p:nvPr/>
        </p:nvSpPr>
        <p:spPr bwMode="auto">
          <a:xfrm>
            <a:off x="3617838" y="3970467"/>
            <a:ext cx="576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800" i="1" dirty="0"/>
              <a:t>f</a:t>
            </a:r>
            <a:r>
              <a:rPr lang="en-US" altLang="zh-TW" sz="1800" i="1" baseline="-25000" dirty="0"/>
              <a:t>m</a:t>
            </a:r>
            <a:r>
              <a:rPr lang="en-US" altLang="zh-TW" sz="1800" baseline="-25000" dirty="0"/>
              <a:t>+2</a:t>
            </a:r>
            <a:endParaRPr lang="zh-TW" altLang="en-US" sz="1800" baseline="-25000" dirty="0"/>
          </a:p>
        </p:txBody>
      </p:sp>
      <p:sp>
        <p:nvSpPr>
          <p:cNvPr id="32" name="文字方塊 27"/>
          <p:cNvSpPr txBox="1">
            <a:spLocks noChangeArrowheads="1"/>
          </p:cNvSpPr>
          <p:nvPr/>
        </p:nvSpPr>
        <p:spPr bwMode="auto">
          <a:xfrm>
            <a:off x="4353235" y="3968086"/>
            <a:ext cx="576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800" i="1" dirty="0"/>
              <a:t>f</a:t>
            </a:r>
            <a:r>
              <a:rPr lang="en-US" altLang="zh-TW" sz="1800" i="1" baseline="-25000" dirty="0"/>
              <a:t>m</a:t>
            </a:r>
            <a:r>
              <a:rPr lang="en-US" altLang="zh-TW" sz="1800" baseline="-25000" dirty="0"/>
              <a:t>+3</a:t>
            </a:r>
            <a:endParaRPr lang="zh-TW" altLang="en-US" sz="1800" baseline="-250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D1197F4-9897-4F8F-8C44-49DA63067F68}"/>
              </a:ext>
            </a:extLst>
          </p:cNvPr>
          <p:cNvSpPr/>
          <p:nvPr/>
        </p:nvSpPr>
        <p:spPr>
          <a:xfrm>
            <a:off x="2498833" y="1726629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1" i="1" dirty="0" err="1">
                <a:cs typeface="Times New Roman" pitchFamily="18" charset="0"/>
              </a:rPr>
              <a:t>B</a:t>
            </a:r>
            <a:r>
              <a:rPr lang="en-US" altLang="zh-TW" sz="1800" b="1" i="1" baseline="-25000" dirty="0" err="1">
                <a:cs typeface="Times New Roman" pitchFamily="18" charset="0"/>
              </a:rPr>
              <a:t>m</a:t>
            </a:r>
            <a:r>
              <a:rPr lang="en-US" altLang="zh-TW" sz="1800" b="1" dirty="0">
                <a:cs typeface="Times New Roman" pitchFamily="18" charset="0"/>
              </a:rPr>
              <a:t>[</a:t>
            </a:r>
            <a:r>
              <a:rPr lang="en-US" altLang="zh-TW" sz="1800" b="1" i="1" dirty="0">
                <a:cs typeface="Times New Roman" pitchFamily="18" charset="0"/>
              </a:rPr>
              <a:t>k</a:t>
            </a:r>
            <a:r>
              <a:rPr lang="en-US" altLang="zh-TW" sz="1800" b="1" dirty="0">
                <a:cs typeface="Times New Roman" pitchFamily="18" charset="0"/>
              </a:rPr>
              <a:t>]</a:t>
            </a:r>
            <a:endParaRPr lang="zh-TW" altLang="en-US" sz="1800" b="1" dirty="0"/>
          </a:p>
        </p:txBody>
      </p:sp>
      <p:graphicFrame>
        <p:nvGraphicFramePr>
          <p:cNvPr id="34" name="Object 22">
            <a:extLst>
              <a:ext uri="{FF2B5EF4-FFF2-40B4-BE49-F238E27FC236}">
                <a16:creationId xmlns:a16="http://schemas.microsoft.com/office/drawing/2014/main" id="{04B49C3F-24DA-44ED-ADFB-C36342688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881154"/>
              </p:ext>
            </p:extLst>
          </p:nvPr>
        </p:nvGraphicFramePr>
        <p:xfrm>
          <a:off x="7452643" y="2367301"/>
          <a:ext cx="10477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5" name="Equation" r:id="rId7" imgW="1079280" imgH="368280" progId="Equation.DSMT4">
                  <p:embed/>
                </p:oleObj>
              </mc:Choice>
              <mc:Fallback>
                <p:oleObj name="Equation" r:id="rId7" imgW="1079280" imgH="368280" progId="Equation.DSMT4">
                  <p:embed/>
                  <p:pic>
                    <p:nvPicPr>
                      <p:cNvPr id="2869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643" y="2367301"/>
                        <a:ext cx="104775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字版面配置區 1"/>
          <p:cNvSpPr>
            <a:spLocks noGrp="1"/>
          </p:cNvSpPr>
          <p:nvPr>
            <p:ph type="body" sz="half" idx="4294967295"/>
          </p:nvPr>
        </p:nvSpPr>
        <p:spPr>
          <a:xfrm>
            <a:off x="323850" y="765175"/>
            <a:ext cx="8496300" cy="5616575"/>
          </a:xfrm>
        </p:spPr>
        <p:txBody>
          <a:bodyPr/>
          <a:lstStyle/>
          <a:p>
            <a:pPr marL="457200" indent="-457200">
              <a:buFontTx/>
              <a:buAutoNum type="arabicParenBoth"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Tx/>
              <a:buAutoNum type="arabicParenBoth"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          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  </a:t>
            </a:r>
          </a:p>
          <a:p>
            <a:pPr marL="457200" indent="-457200">
              <a:lnSpc>
                <a:spcPct val="200000"/>
              </a:lnSpc>
              <a:buFontTx/>
              <a:buAutoNum type="arabicParenBoth"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</a:p>
          <a:p>
            <a:pPr marL="457200" indent="-457200">
              <a:lnSpc>
                <a:spcPct val="200000"/>
              </a:lnSpc>
              <a:spcBef>
                <a:spcPct val="50000"/>
              </a:spcBef>
              <a:buFontTx/>
              <a:buAutoNum type="arabicParenBoth"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</a:t>
            </a:r>
          </a:p>
          <a:p>
            <a:pPr marL="457200" indent="-457200">
              <a:spcBef>
                <a:spcPct val="0"/>
              </a:spcBef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Tx/>
              <a:buNone/>
            </a:pP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Q: What are the difference between the Mel-cepstrum and the original cepstrum?</a:t>
            </a:r>
          </a:p>
          <a:p>
            <a:pPr marL="457200" indent="-457200"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spcBef>
                <a:spcPct val="0"/>
              </a:spcBef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Mel-frequency cepstrum 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更接近人耳對語音的區別性</a:t>
            </a:r>
          </a:p>
          <a:p>
            <a:pPr marL="457200" indent="-457200">
              <a:spcBef>
                <a:spcPts val="600"/>
              </a:spcBef>
              <a:buFontTx/>
              <a:buNone/>
            </a:pP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用 </a:t>
            </a:r>
            <a:r>
              <a:rPr lang="en-US" altLang="zh-TW" sz="2000" i="1" dirty="0" err="1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</a:t>
            </a:r>
            <a:r>
              <a:rPr lang="en-US" altLang="zh-TW" sz="2000" i="1" baseline="-25000" dirty="0" err="1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[1], </a:t>
            </a:r>
            <a:r>
              <a:rPr lang="en-US" altLang="zh-TW" sz="2000" i="1" dirty="0" err="1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</a:t>
            </a:r>
            <a:r>
              <a:rPr lang="en-US" altLang="zh-TW" sz="2000" i="1" baseline="-25000" dirty="0" err="1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[2], </a:t>
            </a:r>
            <a:r>
              <a:rPr lang="en-US" altLang="zh-TW" sz="2000" i="1" dirty="0" err="1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</a:t>
            </a:r>
            <a:r>
              <a:rPr lang="en-US" altLang="zh-TW" sz="2000" i="1" baseline="-25000" dirty="0" err="1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[3], ……., </a:t>
            </a:r>
            <a:r>
              <a:rPr lang="en-US" altLang="zh-TW" sz="2000" i="1" dirty="0" err="1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</a:t>
            </a:r>
            <a:r>
              <a:rPr lang="en-US" altLang="zh-TW" sz="2000" i="1" baseline="-25000" dirty="0" err="1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[13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即足以描述語音特徵</a:t>
            </a:r>
          </a:p>
          <a:p>
            <a:pPr marL="457200" indent="-457200">
              <a:buFontTx/>
              <a:buNone/>
            </a:pP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9699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C2B775E-13C6-48FF-977B-44E644B9B3EF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204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grpSp>
        <p:nvGrpSpPr>
          <p:cNvPr id="29700" name="群組 5"/>
          <p:cNvGrpSpPr>
            <a:grpSpLocks/>
          </p:cNvGrpSpPr>
          <p:nvPr/>
        </p:nvGrpSpPr>
        <p:grpSpPr bwMode="auto">
          <a:xfrm>
            <a:off x="1547813" y="981075"/>
            <a:ext cx="609600" cy="400050"/>
            <a:chOff x="1357290" y="428604"/>
            <a:chExt cx="609600" cy="400110"/>
          </a:xfrm>
        </p:grpSpPr>
        <p:sp>
          <p:nvSpPr>
            <p:cNvPr id="29709" name="Line 1"/>
            <p:cNvSpPr>
              <a:spLocks noChangeShapeType="1"/>
            </p:cNvSpPr>
            <p:nvPr/>
          </p:nvSpPr>
          <p:spPr bwMode="auto">
            <a:xfrm>
              <a:off x="1357290" y="785794"/>
              <a:ext cx="609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10" name="矩形 4"/>
            <p:cNvSpPr>
              <a:spLocks noChangeArrowheads="1"/>
            </p:cNvSpPr>
            <p:nvPr/>
          </p:nvSpPr>
          <p:spPr bwMode="auto">
            <a:xfrm>
              <a:off x="1428728" y="428604"/>
              <a:ext cx="4844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 i="1"/>
                <a:t>FT</a:t>
              </a:r>
              <a:endParaRPr lang="zh-TW" altLang="en-US" i="1"/>
            </a:p>
          </p:txBody>
        </p:sp>
      </p:grp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29702" name="Object 2"/>
          <p:cNvGraphicFramePr>
            <a:graphicFrameLocks noChangeAspect="1"/>
          </p:cNvGraphicFramePr>
          <p:nvPr/>
        </p:nvGraphicFramePr>
        <p:xfrm>
          <a:off x="1127125" y="1604963"/>
          <a:ext cx="319246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1" name="Equation" r:id="rId4" imgW="3302000" imgH="787400" progId="Equation.DSMT4">
                  <p:embed/>
                </p:oleObj>
              </mc:Choice>
              <mc:Fallback>
                <p:oleObj name="Equation" r:id="rId4" imgW="3302000" imgH="787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1604963"/>
                        <a:ext cx="3192463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29704" name="Object 4"/>
          <p:cNvGraphicFramePr>
            <a:graphicFrameLocks noChangeAspect="1"/>
          </p:cNvGraphicFramePr>
          <p:nvPr/>
        </p:nvGraphicFramePr>
        <p:xfrm>
          <a:off x="1041400" y="2397125"/>
          <a:ext cx="390207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2" name="Equation" r:id="rId6" imgW="3898900" imgH="685800" progId="Equation.DSMT4">
                  <p:embed/>
                </p:oleObj>
              </mc:Choice>
              <mc:Fallback>
                <p:oleObj name="Equation" r:id="rId6" imgW="3898900" imgH="685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397125"/>
                        <a:ext cx="3902075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705" name="直線單箭頭接點 15"/>
          <p:cNvCxnSpPr>
            <a:cxnSpLocks noChangeShapeType="1"/>
            <a:stCxn id="29706" idx="1"/>
          </p:cNvCxnSpPr>
          <p:nvPr/>
        </p:nvCxnSpPr>
        <p:spPr bwMode="auto">
          <a:xfrm flipH="1">
            <a:off x="4356100" y="974725"/>
            <a:ext cx="1368425" cy="941388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9706" name="文字方塊 17"/>
          <p:cNvSpPr txBox="1">
            <a:spLocks noChangeArrowheads="1"/>
          </p:cNvSpPr>
          <p:nvPr/>
        </p:nvSpPr>
        <p:spPr bwMode="auto">
          <a:xfrm>
            <a:off x="5724525" y="620713"/>
            <a:ext cx="2870200" cy="708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TW">
                <a:solidFill>
                  <a:srgbClr val="FF0000"/>
                </a:solidFill>
              </a:rPr>
              <a:t>summation of  the effect inside the </a:t>
            </a:r>
            <a:r>
              <a:rPr lang="en-US" altLang="zh-TW" i="1">
                <a:solidFill>
                  <a:srgbClr val="FF0000"/>
                </a:solidFill>
              </a:rPr>
              <a:t>m</a:t>
            </a:r>
            <a:r>
              <a:rPr lang="en-US" altLang="zh-TW" baseline="30000">
                <a:solidFill>
                  <a:srgbClr val="FF0000"/>
                </a:solidFill>
              </a:rPr>
              <a:t>th</a:t>
            </a:r>
            <a:r>
              <a:rPr lang="en-US" altLang="zh-TW">
                <a:solidFill>
                  <a:srgbClr val="FF0000"/>
                </a:solidFill>
              </a:rPr>
              <a:t> mask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9707" name="文字方塊 12"/>
          <p:cNvSpPr txBox="1">
            <a:spLocks noChangeArrowheads="1"/>
          </p:cNvSpPr>
          <p:nvPr/>
        </p:nvSpPr>
        <p:spPr bwMode="auto">
          <a:xfrm>
            <a:off x="323850" y="404813"/>
            <a:ext cx="4103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>
                <a:solidFill>
                  <a:srgbClr val="3333FF"/>
                </a:solidFill>
              </a:rPr>
              <a:t>Process of the Mel-Cepstrum</a:t>
            </a:r>
            <a:endParaRPr lang="zh-TW" altLang="en-US">
              <a:solidFill>
                <a:srgbClr val="3333FF"/>
              </a:solidFill>
            </a:endParaRPr>
          </a:p>
        </p:txBody>
      </p:sp>
      <p:sp>
        <p:nvSpPr>
          <p:cNvPr id="29708" name="文字方塊 1"/>
          <p:cNvSpPr txBox="1">
            <a:spLocks noChangeArrowheads="1"/>
          </p:cNvSpPr>
          <p:nvPr/>
        </p:nvSpPr>
        <p:spPr bwMode="auto">
          <a:xfrm>
            <a:off x="467544" y="3645024"/>
            <a:ext cx="1439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800" dirty="0">
                <a:solidFill>
                  <a:srgbClr val="FF0000"/>
                </a:solidFill>
              </a:rPr>
              <a:t>Advantages :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字版面配置區 1"/>
          <p:cNvSpPr>
            <a:spLocks noGrp="1"/>
          </p:cNvSpPr>
          <p:nvPr>
            <p:ph type="body" sz="half" idx="4294967295"/>
          </p:nvPr>
        </p:nvSpPr>
        <p:spPr>
          <a:xfrm>
            <a:off x="395288" y="1484313"/>
            <a:ext cx="8186737" cy="3888903"/>
          </a:xfrm>
        </p:spPr>
        <p:txBody>
          <a:bodyPr/>
          <a:lstStyle/>
          <a:p>
            <a:pPr marL="269875" indent="-269875">
              <a:spcBef>
                <a:spcPts val="600"/>
              </a:spcBef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R. B. Randall and J. </a:t>
            </a:r>
            <a:r>
              <a:rPr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Hee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“Cepstrum analysis,”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Wireless World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vol. 88, pp. 77-80. Feb. 1982</a:t>
            </a:r>
          </a:p>
          <a:p>
            <a:pPr marL="269875" indent="-269875">
              <a:spcBef>
                <a:spcPts val="600"/>
              </a:spcBef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王小川，</a:t>
            </a:r>
            <a:r>
              <a:rPr 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“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語音訊號處理</a:t>
            </a:r>
            <a:r>
              <a:rPr 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”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，全華出版，台北，民國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94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年。</a:t>
            </a:r>
          </a:p>
          <a:p>
            <a:pPr marL="269875" indent="-269875">
              <a:spcBef>
                <a:spcPts val="600"/>
              </a:spcBef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A. V. Oppenheim and R. W. Schafer,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Discrete-Time Signal Processing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London: Prentice-Hall, 3</a:t>
            </a:r>
            <a:r>
              <a:rPr lang="en-US" altLang="zh-TW" sz="2000" baseline="30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rd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ed., 2010.</a:t>
            </a:r>
          </a:p>
          <a:p>
            <a:pPr marL="269875" indent="-269875">
              <a:spcBef>
                <a:spcPts val="600"/>
              </a:spcBef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 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S. C. Pei and S. T. Lu, “Design of minimum phase and FIR digital filters by differential cepstrum,”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IEEE Trans. Circuits Syst.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vol. 33, no. 5, pp. 570-576, May 1986.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69875" indent="-269875">
              <a:spcBef>
                <a:spcPts val="600"/>
              </a:spcBef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 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S. Imai, “Cepstrum analysis synthesis on the Mel-frequency scale,”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ICASSP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vol. 8, pp. 93-96, Apr. 1983.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1747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4146F2B-12A5-4B37-B213-A133526C3025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205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468313" y="427038"/>
            <a:ext cx="76327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2400" b="1" dirty="0">
                <a:solidFill>
                  <a:srgbClr val="3333FF"/>
                </a:solidFill>
                <a:sym typeface="Wingdings 2" pitchFamily="18" charset="2"/>
              </a:rPr>
              <a:t></a:t>
            </a:r>
            <a:r>
              <a:rPr lang="en-US" altLang="zh-TW" sz="2400" b="1" dirty="0">
                <a:solidFill>
                  <a:srgbClr val="3333FF"/>
                </a:solidFill>
              </a:rPr>
              <a:t> 5-I  </a:t>
            </a:r>
            <a:r>
              <a:rPr lang="en-US" altLang="zh-TW" sz="2400" b="1" dirty="0">
                <a:solidFill>
                  <a:srgbClr val="3333FF"/>
                </a:solidFill>
                <a:sym typeface="Wingdings 2" pitchFamily="18" charset="2"/>
              </a:rPr>
              <a:t>References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632700" cy="719138"/>
          </a:xfrm>
          <a:ln>
            <a:solidFill>
              <a:srgbClr val="663300"/>
            </a:solidFill>
          </a:ln>
        </p:spPr>
        <p:txBody>
          <a:bodyPr/>
          <a:lstStyle/>
          <a:p>
            <a:r>
              <a:rPr lang="zh-TW" altLang="en-US" sz="24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附錄六：聲音檔和影像檔的處理 </a:t>
            </a:r>
            <a:r>
              <a:rPr lang="en-US" altLang="zh-TW" sz="24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(by </a:t>
            </a:r>
            <a:r>
              <a:rPr lang="en-US" altLang="zh-TW" sz="2400" b="1" dirty="0" err="1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Matlab</a:t>
            </a:r>
            <a:r>
              <a:rPr lang="en-US" altLang="zh-TW" sz="24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229600" cy="446419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000" dirty="0">
                <a:latin typeface="Times New Roman" pitchFamily="18" charset="0"/>
                <a:ea typeface="標楷體" pitchFamily="65" charset="-120"/>
              </a:rPr>
              <a:t>電腦中，沒有經過壓縮的聲音檔都是 *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.wav 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</a:rPr>
              <a:t>的型態</a:t>
            </a:r>
            <a:endParaRPr lang="en-US" altLang="zh-TW" sz="2000" dirty="0">
              <a:latin typeface="Times New Roman" pitchFamily="18" charset="0"/>
              <a:ea typeface="標楷體" pitchFamily="65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sz="2000" dirty="0">
                <a:latin typeface="Times New Roman" pitchFamily="18" charset="0"/>
                <a:ea typeface="標楷體" pitchFamily="65" charset="-120"/>
              </a:rPr>
              <a:t>                      有經過壓縮的聲音檔是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*.mp3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</a:rPr>
              <a:t>的型態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2000" dirty="0">
                <a:latin typeface="Times New Roman" pitchFamily="18" charset="0"/>
                <a:ea typeface="標楷體" pitchFamily="65" charset="-120"/>
              </a:rPr>
              <a:t>          </a:t>
            </a:r>
            <a:endParaRPr lang="zh-TW" altLang="en-US" sz="2000" dirty="0">
              <a:latin typeface="Times New Roman" pitchFamily="18" charset="0"/>
              <a:ea typeface="標楷體" pitchFamily="65" charset="-120"/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zh-TW" altLang="en-US" sz="2000" dirty="0">
                <a:latin typeface="Times New Roman" pitchFamily="18" charset="0"/>
                <a:ea typeface="標楷體" pitchFamily="65" charset="-120"/>
              </a:rPr>
              <a:t>讀取： </a:t>
            </a:r>
            <a:r>
              <a:rPr lang="en-US" altLang="zh-TW" sz="2000" dirty="0" err="1">
                <a:latin typeface="Times New Roman" pitchFamily="18" charset="0"/>
                <a:ea typeface="標楷體" pitchFamily="65" charset="-120"/>
              </a:rPr>
              <a:t>audioread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  </a:t>
            </a:r>
          </a:p>
          <a:p>
            <a:pPr>
              <a:lnSpc>
                <a:spcPct val="80000"/>
              </a:lnSpc>
            </a:pPr>
            <a:endParaRPr lang="en-US" altLang="zh-TW" sz="2000" dirty="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endParaRPr lang="en-US" altLang="zh-TW" sz="2000" dirty="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2000" dirty="0">
                <a:latin typeface="Times New Roman" pitchFamily="18" charset="0"/>
                <a:ea typeface="標楷體" pitchFamily="65" charset="-120"/>
              </a:rPr>
              <a:t>例：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[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, 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</a:rPr>
              <a:t>fs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] = </a:t>
            </a:r>
            <a:r>
              <a:rPr lang="en-US" altLang="zh-TW" sz="2000" dirty="0" err="1">
                <a:latin typeface="Times New Roman" pitchFamily="18" charset="0"/>
                <a:ea typeface="標楷體" pitchFamily="65" charset="-120"/>
              </a:rPr>
              <a:t>audioread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(C:\WINDOWS\Media\Alarm01.wav');  </a:t>
            </a:r>
          </a:p>
          <a:p>
            <a:pPr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	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</a:rPr>
              <a:t>可以將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ringin.wav 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</a:rPr>
              <a:t>以數字向量 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</a:rPr>
              <a:t>來呈現。   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</a:rPr>
              <a:t>fs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: sampling frequency        </a:t>
            </a:r>
          </a:p>
          <a:p>
            <a:pPr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     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</a:rPr>
              <a:t>這個例子當中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size(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) = 122868   2        fs = 22050           </a:t>
            </a:r>
          </a:p>
          <a:p>
            <a:pPr>
              <a:lnSpc>
                <a:spcPct val="80000"/>
              </a:lnSpc>
              <a:spcBef>
                <a:spcPct val="100000"/>
              </a:spcBef>
            </a:pPr>
            <a:r>
              <a:rPr lang="zh-TW" altLang="en-US" sz="2000" dirty="0">
                <a:latin typeface="Times New Roman" pitchFamily="18" charset="0"/>
                <a:ea typeface="標楷體" pitchFamily="65" charset="-120"/>
              </a:rPr>
              <a:t>思考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: 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</a:rPr>
              <a:t>所以，取樣間隔多大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?       </a:t>
            </a:r>
          </a:p>
          <a:p>
            <a:pPr>
              <a:lnSpc>
                <a:spcPct val="80000"/>
              </a:lnSpc>
              <a:spcBef>
                <a:spcPct val="100000"/>
              </a:spcBef>
            </a:pPr>
            <a:r>
              <a:rPr lang="zh-TW" altLang="en-US" sz="2000" dirty="0">
                <a:latin typeface="Times New Roman" pitchFamily="18" charset="0"/>
                <a:ea typeface="標楷體" pitchFamily="65" charset="-120"/>
              </a:rPr>
              <a:t>這個聲音檔有多少秒？ </a:t>
            </a:r>
          </a:p>
        </p:txBody>
      </p:sp>
      <p:sp>
        <p:nvSpPr>
          <p:cNvPr id="32772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18EA79A5-FA31-4F7A-94DA-CF6152560274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206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39750" y="1268413"/>
            <a:ext cx="7632700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3333FF"/>
                </a:solidFill>
                <a:sym typeface="Symbol" pitchFamily="18" charset="2"/>
              </a:rPr>
              <a:t>A.  </a:t>
            </a:r>
            <a:r>
              <a:rPr lang="zh-TW" altLang="en-US" b="1">
                <a:solidFill>
                  <a:srgbClr val="3333FF"/>
                </a:solidFill>
                <a:sym typeface="Symbol" pitchFamily="18" charset="2"/>
              </a:rPr>
              <a:t>讀取聲音檔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475656" y="3212976"/>
            <a:ext cx="6696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註：</a:t>
            </a:r>
            <a:r>
              <a:rPr lang="en-US" altLang="zh-TW" dirty="0"/>
              <a:t>2015</a:t>
            </a:r>
            <a:r>
              <a:rPr lang="zh-TW" altLang="en-US" dirty="0"/>
              <a:t>版本以後的 </a:t>
            </a:r>
            <a:r>
              <a:rPr lang="en-US" altLang="zh-TW" dirty="0"/>
              <a:t>Matlab</a:t>
            </a:r>
            <a:r>
              <a:rPr lang="zh-TW" altLang="en-US" dirty="0"/>
              <a:t>，</a:t>
            </a:r>
            <a:r>
              <a:rPr lang="en-US" altLang="zh-TW" b="1" dirty="0" err="1"/>
              <a:t>wavread</a:t>
            </a:r>
            <a:r>
              <a:rPr lang="en-US" altLang="zh-TW" dirty="0"/>
              <a:t> </a:t>
            </a:r>
            <a:r>
              <a:rPr lang="zh-TW" altLang="en-US" dirty="0"/>
              <a:t>將改為 </a:t>
            </a:r>
            <a:r>
              <a:rPr lang="zh-TW" altLang="en-US" b="1" dirty="0">
                <a:solidFill>
                  <a:srgbClr val="3333FF"/>
                </a:solidFill>
              </a:rPr>
              <a:t>audioread</a:t>
            </a:r>
            <a:endParaRPr lang="zh-TW" altLang="en-US" dirty="0">
              <a:solidFill>
                <a:srgbClr val="3333FF"/>
              </a:solidFill>
            </a:endParaRPr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BCEBAA78-6F8A-467D-9889-4076E1CEEAFF}"/>
              </a:ext>
            </a:extLst>
          </p:cNvPr>
          <p:cNvCxnSpPr>
            <a:cxnSpLocks/>
          </p:cNvCxnSpPr>
          <p:nvPr/>
        </p:nvCxnSpPr>
        <p:spPr>
          <a:xfrm flipH="1" flipV="1">
            <a:off x="4536021" y="4836924"/>
            <a:ext cx="612043" cy="7526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8FD5200C-0128-47BD-9D85-47BC8B04FE29}"/>
              </a:ext>
            </a:extLst>
          </p:cNvPr>
          <p:cNvSpPr txBox="1"/>
          <p:nvPr/>
        </p:nvSpPr>
        <p:spPr>
          <a:xfrm>
            <a:off x="4575140" y="5556524"/>
            <a:ext cx="3636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雙聲道 </a:t>
            </a:r>
            <a:r>
              <a:rPr lang="en-US" altLang="zh-TW" dirty="0"/>
              <a:t>(</a:t>
            </a:r>
            <a:r>
              <a:rPr lang="en-US" altLang="zh-TW" b="1" dirty="0"/>
              <a:t>Stereo</a:t>
            </a:r>
            <a:r>
              <a:rPr lang="zh-TW" altLang="en-US" dirty="0"/>
              <a:t>，俗稱立體聲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47564" y="327389"/>
            <a:ext cx="79930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dirty="0"/>
              <a:t>畫出聲音的波型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dirty="0"/>
              <a:t>          time = [0:size(x,1)-1]/fs;     % x </a:t>
            </a:r>
            <a:r>
              <a:rPr lang="zh-TW" altLang="en-US" dirty="0"/>
              <a:t>是前頁用 </a:t>
            </a:r>
            <a:r>
              <a:rPr lang="en-US" altLang="zh-TW" dirty="0" err="1"/>
              <a:t>audioread</a:t>
            </a:r>
            <a:r>
              <a:rPr lang="en-US" altLang="zh-TW" dirty="0"/>
              <a:t> </a:t>
            </a:r>
            <a:r>
              <a:rPr lang="zh-TW" altLang="en-US" dirty="0"/>
              <a:t>所讀出的向量</a:t>
            </a:r>
          </a:p>
        </p:txBody>
      </p:sp>
      <p:sp>
        <p:nvSpPr>
          <p:cNvPr id="33796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883A816-C4B7-4A8B-8FE0-DAF6699A83DE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207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5098119-7020-433B-AE2D-C9FE97D16E6A}"/>
              </a:ext>
            </a:extLst>
          </p:cNvPr>
          <p:cNvSpPr/>
          <p:nvPr/>
        </p:nvSpPr>
        <p:spPr>
          <a:xfrm>
            <a:off x="647564" y="6108670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dirty="0"/>
              <a:t>注意： *</a:t>
            </a:r>
            <a:r>
              <a:rPr lang="en-US" altLang="zh-TW" dirty="0"/>
              <a:t>.wav </a:t>
            </a:r>
            <a:r>
              <a:rPr lang="zh-TW" altLang="en-US" dirty="0"/>
              <a:t>檔中所讀取的資料，值都在 </a:t>
            </a:r>
            <a:r>
              <a:rPr lang="zh-TW" altLang="en-US" dirty="0">
                <a:sym typeface="Symbol" pitchFamily="18" charset="2"/>
              </a:rPr>
              <a:t></a:t>
            </a:r>
            <a:r>
              <a:rPr lang="en-US" altLang="zh-TW" dirty="0"/>
              <a:t>1 </a:t>
            </a:r>
            <a:r>
              <a:rPr lang="zh-TW" altLang="en-US" dirty="0"/>
              <a:t>和 </a:t>
            </a:r>
            <a:r>
              <a:rPr lang="en-US" altLang="zh-TW" dirty="0"/>
              <a:t>+1 </a:t>
            </a:r>
            <a:r>
              <a:rPr lang="zh-TW" altLang="en-US" dirty="0"/>
              <a:t>之間 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09ED9CF-679B-4A48-9264-865A7D9E3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20" y="1328293"/>
            <a:ext cx="8180832" cy="498043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27875EF-4E3B-4F7E-8FC9-8328E85C1B5B}"/>
              </a:ext>
            </a:extLst>
          </p:cNvPr>
          <p:cNvSpPr/>
          <p:nvPr/>
        </p:nvSpPr>
        <p:spPr>
          <a:xfrm>
            <a:off x="538981" y="1212717"/>
            <a:ext cx="7236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subplot(2,1,1);  </a:t>
            </a:r>
            <a:r>
              <a:rPr lang="zh-TW" altLang="en-US" b="1" dirty="0"/>
              <a:t>plot(time, x(:,1))</a:t>
            </a:r>
            <a:r>
              <a:rPr lang="zh-TW" altLang="en-US" dirty="0"/>
              <a:t>;  xlim([time(1),time(end)])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5488A09-2F9E-41BC-9B6F-A4511AE2416F}"/>
              </a:ext>
            </a:extLst>
          </p:cNvPr>
          <p:cNvSpPr/>
          <p:nvPr/>
        </p:nvSpPr>
        <p:spPr>
          <a:xfrm>
            <a:off x="558860" y="3560666"/>
            <a:ext cx="7236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subplot(2,1,</a:t>
            </a:r>
            <a:r>
              <a:rPr lang="en-US" altLang="zh-TW" dirty="0"/>
              <a:t>2</a:t>
            </a:r>
            <a:r>
              <a:rPr lang="zh-TW" altLang="en-US" dirty="0"/>
              <a:t>);  </a:t>
            </a:r>
            <a:r>
              <a:rPr lang="zh-TW" altLang="en-US" b="1" dirty="0"/>
              <a:t>plot(time, x(:,</a:t>
            </a:r>
            <a:r>
              <a:rPr lang="en-US" altLang="zh-TW" b="1" dirty="0"/>
              <a:t>2</a:t>
            </a:r>
            <a:r>
              <a:rPr lang="zh-TW" altLang="en-US" b="1" dirty="0"/>
              <a:t>))</a:t>
            </a:r>
            <a:r>
              <a:rPr lang="zh-TW" altLang="en-US" dirty="0"/>
              <a:t>;  xlim([time(1),time(end)])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8F72CD-0E2D-4C2B-9F1D-E573010934B5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11188" y="981075"/>
            <a:ext cx="67691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 = </a:t>
            </a:r>
            <a:r>
              <a:rPr lang="en-US" altLang="zh-TW" sz="2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fft</a:t>
            </a:r>
            <a:r>
              <a:rPr lang="en-US" altLang="zh-TW" sz="20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(x(:,1));  % </a:t>
            </a:r>
            <a:r>
              <a:rPr lang="zh-TW" altLang="en-US" sz="20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只做這一步無法得出正確的頻譜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323850" y="333375"/>
            <a:ext cx="7632700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B.  </a:t>
            </a:r>
            <a:r>
              <a:rPr lang="zh-TW" altLang="en-US" sz="20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繪出頻譜 </a:t>
            </a:r>
            <a:r>
              <a:rPr lang="en-US" altLang="zh-TW" sz="20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zh-TW" altLang="en-US" sz="20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詳細方法請參考附錄二</a:t>
            </a:r>
            <a:r>
              <a:rPr lang="en-US" altLang="zh-TW" sz="20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</a:t>
            </a:r>
            <a:endParaRPr lang="zh-TW" altLang="en-US" sz="2000" b="1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06F98B7-7754-40A6-838D-A448EC78DCFE}"/>
              </a:ext>
            </a:extLst>
          </p:cNvPr>
          <p:cNvSpPr/>
          <p:nvPr/>
        </p:nvSpPr>
        <p:spPr>
          <a:xfrm>
            <a:off x="643065" y="1622485"/>
            <a:ext cx="60164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cs typeface="Times New Roman" panose="02020603050405020304" pitchFamily="18" charset="0"/>
              </a:rPr>
              <a:t>X=X.';</a:t>
            </a:r>
          </a:p>
          <a:p>
            <a:r>
              <a:rPr lang="pt-BR" altLang="zh-TW" dirty="0">
                <a:solidFill>
                  <a:srgbClr val="000000"/>
                </a:solidFill>
                <a:cs typeface="Times New Roman" panose="02020603050405020304" pitchFamily="18" charset="0"/>
              </a:rPr>
              <a:t>N=length(X); N1=round(N/2);  </a:t>
            </a:r>
          </a:p>
          <a:p>
            <a:r>
              <a:rPr lang="pt-BR" altLang="zh-TW" dirty="0">
                <a:solidFill>
                  <a:srgbClr val="000000"/>
                </a:solidFill>
                <a:cs typeface="Times New Roman" panose="02020603050405020304" pitchFamily="18" charset="0"/>
              </a:rPr>
              <a:t>dt=1/fs;</a:t>
            </a:r>
          </a:p>
          <a:p>
            <a:r>
              <a:rPr lang="pt-BR" altLang="zh-TW" dirty="0">
                <a:solidFill>
                  <a:srgbClr val="000000"/>
                </a:solidFill>
                <a:cs typeface="Times New Roman" panose="02020603050405020304" pitchFamily="18" charset="0"/>
              </a:rPr>
              <a:t>X1=[X(N1+1:N),X(1:N1)]*dt;  </a:t>
            </a:r>
            <a:r>
              <a:rPr lang="en-US" altLang="zh-TW" dirty="0">
                <a:solidFill>
                  <a:srgbClr val="000000"/>
                </a:solidFill>
                <a:cs typeface="Times New Roman" panose="02020603050405020304" pitchFamily="18" charset="0"/>
              </a:rPr>
              <a:t>% shifting for spectrum</a:t>
            </a:r>
            <a:endParaRPr lang="pt-BR" altLang="zh-TW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pt-BR" altLang="zh-TW" dirty="0">
                <a:solidFill>
                  <a:srgbClr val="000000"/>
                </a:solidFill>
                <a:cs typeface="Times New Roman" panose="02020603050405020304" pitchFamily="18" charset="0"/>
              </a:rPr>
              <a:t>f=[[N1:N-1]-N,0:N1-1]/N*fs;    % valid f</a:t>
            </a:r>
          </a:p>
          <a:p>
            <a:r>
              <a:rPr lang="en-US" altLang="zh-TW" dirty="0">
                <a:solidFill>
                  <a:srgbClr val="000000"/>
                </a:solidFill>
                <a:cs typeface="Times New Roman" panose="02020603050405020304" pitchFamily="18" charset="0"/>
              </a:rPr>
              <a:t>plot(f, abs(X1)); 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96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4C1D2B-D85A-4C2A-8ED5-5575B65BDA07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939C7C1-4978-4DC8-9C34-A58C86F45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8064896" cy="529201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43B6F2B-0F84-4563-A151-6BE5AEA254D2}"/>
              </a:ext>
            </a:extLst>
          </p:cNvPr>
          <p:cNvSpPr/>
          <p:nvPr/>
        </p:nvSpPr>
        <p:spPr>
          <a:xfrm>
            <a:off x="899592" y="512735"/>
            <a:ext cx="396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Alarm01.wav </a:t>
            </a:r>
            <a:r>
              <a:rPr lang="zh-TW" altLang="en-US" dirty="0"/>
              <a:t>的頻譜</a:t>
            </a:r>
          </a:p>
        </p:txBody>
      </p:sp>
    </p:spTree>
    <p:extLst>
      <p:ext uri="{BB962C8B-B14F-4D97-AF65-F5344CB8AC3E}">
        <p14:creationId xmlns:p14="http://schemas.microsoft.com/office/powerpoint/2010/main" val="6063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字版面配置區 4"/>
          <p:cNvSpPr>
            <a:spLocks noGrp="1"/>
          </p:cNvSpPr>
          <p:nvPr>
            <p:ph type="body" sz="half" idx="2"/>
          </p:nvPr>
        </p:nvSpPr>
        <p:spPr>
          <a:xfrm>
            <a:off x="468313" y="404813"/>
            <a:ext cx="8186737" cy="3024187"/>
          </a:xfrm>
        </p:spPr>
        <p:txBody>
          <a:bodyPr/>
          <a:lstStyle/>
          <a:p>
            <a:pPr>
              <a:buFontTx/>
              <a:buNone/>
            </a:pPr>
            <a:endParaRPr lang="en-US" altLang="zh-TW" b="1" dirty="0"/>
          </a:p>
          <a:p>
            <a:pPr>
              <a:buFontTx/>
              <a:buNone/>
            </a:pPr>
            <a:endParaRPr lang="en-US" altLang="zh-TW" b="1" dirty="0"/>
          </a:p>
          <a:p>
            <a:pPr>
              <a:buFontTx/>
              <a:buNone/>
            </a:pPr>
            <a:endParaRPr lang="en-US" altLang="zh-TW" dirty="0"/>
          </a:p>
          <a:p>
            <a:pPr>
              <a:buFontTx/>
              <a:buNone/>
            </a:pPr>
            <a:endParaRPr lang="en-US" altLang="zh-TW" dirty="0"/>
          </a:p>
          <a:p>
            <a:pPr>
              <a:buFontTx/>
              <a:buNone/>
            </a:pPr>
            <a:endParaRPr lang="en-US" altLang="zh-TW" dirty="0"/>
          </a:p>
          <a:p>
            <a:pPr>
              <a:buFontTx/>
              <a:buNone/>
            </a:pPr>
            <a:endParaRPr lang="en-US" altLang="zh-TW" dirty="0"/>
          </a:p>
          <a:p>
            <a:pPr>
              <a:buFontTx/>
              <a:buNone/>
            </a:pPr>
            <a:endParaRPr lang="en-US" altLang="zh-TW" dirty="0"/>
          </a:p>
          <a:p>
            <a:pPr>
              <a:buFontTx/>
              <a:buNone/>
            </a:pPr>
            <a:endParaRPr lang="zh-TW" altLang="en-US" dirty="0"/>
          </a:p>
        </p:txBody>
      </p:sp>
      <p:sp>
        <p:nvSpPr>
          <p:cNvPr id="512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659563" y="260350"/>
            <a:ext cx="2133600" cy="476250"/>
          </a:xfrm>
          <a:noFill/>
        </p:spPr>
        <p:txBody>
          <a:bodyPr/>
          <a:lstStyle/>
          <a:p>
            <a:fld id="{C5AC0186-08B2-4205-ABE3-E9B2089C6CF3}" type="slidenum">
              <a:rPr lang="en-US" altLang="zh-TW"/>
              <a:pPr/>
              <a:t>183</a:t>
            </a:fld>
            <a:endParaRPr lang="en-US" altLang="zh-TW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5126" name="文字方塊 7"/>
          <p:cNvSpPr txBox="1">
            <a:spLocks noChangeArrowheads="1"/>
          </p:cNvSpPr>
          <p:nvPr/>
        </p:nvSpPr>
        <p:spPr bwMode="auto">
          <a:xfrm>
            <a:off x="7667625" y="1196975"/>
            <a:ext cx="592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_tradnl" altLang="zh-TW" i="1"/>
              <a:t>x</a:t>
            </a:r>
            <a:r>
              <a:rPr lang="es-ES_tradnl" altLang="zh-TW"/>
              <a:t>[</a:t>
            </a:r>
            <a:r>
              <a:rPr lang="es-ES_tradnl" altLang="zh-TW" i="1"/>
              <a:t>n</a:t>
            </a:r>
            <a:r>
              <a:rPr lang="es-ES_tradnl" altLang="zh-TW"/>
              <a:t>]</a:t>
            </a:r>
            <a:endParaRPr lang="zh-TW" altLang="en-US"/>
          </a:p>
        </p:txBody>
      </p:sp>
      <p:sp>
        <p:nvSpPr>
          <p:cNvPr id="5127" name="文字方塊 8"/>
          <p:cNvSpPr txBox="1">
            <a:spLocks noChangeArrowheads="1"/>
          </p:cNvSpPr>
          <p:nvPr/>
        </p:nvSpPr>
        <p:spPr bwMode="auto">
          <a:xfrm>
            <a:off x="179388" y="1268413"/>
            <a:ext cx="182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_tradnl" altLang="zh-TW" i="1"/>
              <a:t>y</a:t>
            </a:r>
            <a:r>
              <a:rPr lang="es-ES_tradnl" altLang="zh-TW"/>
              <a:t>[</a:t>
            </a:r>
            <a:r>
              <a:rPr lang="es-ES_tradnl" altLang="zh-TW" i="1"/>
              <a:t>n</a:t>
            </a:r>
            <a:r>
              <a:rPr lang="es-ES_tradnl" altLang="zh-TW"/>
              <a:t>]</a:t>
            </a:r>
            <a:r>
              <a:rPr lang="es-ES_tradnl" altLang="zh-TW" i="1"/>
              <a:t>=</a:t>
            </a:r>
            <a:r>
              <a:rPr lang="en-US" altLang="zh-TW" i="1"/>
              <a:t> x</a:t>
            </a:r>
            <a:r>
              <a:rPr lang="en-US" altLang="zh-TW" i="1" baseline="-25000"/>
              <a:t> 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]*</a:t>
            </a:r>
            <a:r>
              <a:rPr lang="en-US" altLang="zh-TW" i="1"/>
              <a:t>h</a:t>
            </a:r>
            <a:r>
              <a:rPr lang="en-US" altLang="zh-TW"/>
              <a:t>[</a:t>
            </a:r>
            <a:r>
              <a:rPr lang="en-US" altLang="zh-TW" i="1"/>
              <a:t>n</a:t>
            </a:r>
            <a:r>
              <a:rPr lang="en-US" altLang="zh-TW"/>
              <a:t>]</a:t>
            </a:r>
            <a:endParaRPr lang="zh-TW" altLang="en-US"/>
          </a:p>
        </p:txBody>
      </p:sp>
      <p:sp>
        <p:nvSpPr>
          <p:cNvPr id="5128" name="文字方塊 9"/>
          <p:cNvSpPr txBox="1">
            <a:spLocks noChangeArrowheads="1"/>
          </p:cNvSpPr>
          <p:nvPr/>
        </p:nvSpPr>
        <p:spPr bwMode="auto">
          <a:xfrm>
            <a:off x="1598613" y="1717675"/>
            <a:ext cx="9779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_tradnl" altLang="zh-TW"/>
              <a:t>D</a:t>
            </a:r>
            <a:r>
              <a:rPr lang="en-US" altLang="zh-TW" baseline="-25000"/>
              <a:t>*</a:t>
            </a:r>
            <a:r>
              <a:rPr lang="en-US" altLang="zh-TW"/>
              <a:t>[  ]</a:t>
            </a:r>
            <a:endParaRPr lang="zh-TW" altLang="en-US"/>
          </a:p>
        </p:txBody>
      </p:sp>
      <p:sp>
        <p:nvSpPr>
          <p:cNvPr id="5129" name="文字方塊 10"/>
          <p:cNvSpPr txBox="1">
            <a:spLocks noChangeArrowheads="1"/>
          </p:cNvSpPr>
          <p:nvPr/>
        </p:nvSpPr>
        <p:spPr bwMode="auto">
          <a:xfrm>
            <a:off x="6481763" y="1717675"/>
            <a:ext cx="97631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_tradnl" altLang="zh-TW"/>
              <a:t>D</a:t>
            </a:r>
            <a:r>
              <a:rPr lang="en-US" altLang="zh-TW" baseline="30000"/>
              <a:t>-1</a:t>
            </a:r>
            <a:r>
              <a:rPr lang="en-US" altLang="zh-TW" baseline="-25000"/>
              <a:t>*</a:t>
            </a:r>
            <a:r>
              <a:rPr lang="en-US" altLang="zh-TW"/>
              <a:t>[  ]</a:t>
            </a:r>
            <a:endParaRPr lang="zh-TW" altLang="en-US"/>
          </a:p>
        </p:txBody>
      </p:sp>
      <p:sp>
        <p:nvSpPr>
          <p:cNvPr id="5130" name="文字方塊 11"/>
          <p:cNvSpPr txBox="1">
            <a:spLocks noChangeArrowheads="1"/>
          </p:cNvSpPr>
          <p:nvPr/>
        </p:nvSpPr>
        <p:spPr bwMode="auto">
          <a:xfrm>
            <a:off x="3767138" y="1717675"/>
            <a:ext cx="150018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_tradnl" altLang="zh-TW" dirty="0"/>
              <a:t>Lifter</a:t>
            </a:r>
            <a:endParaRPr lang="zh-TW" altLang="en-US" dirty="0"/>
          </a:p>
        </p:txBody>
      </p:sp>
      <p:cxnSp>
        <p:nvCxnSpPr>
          <p:cNvPr id="15" name="直線單箭頭接點 14"/>
          <p:cNvCxnSpPr>
            <a:stCxn id="5128" idx="3"/>
            <a:endCxn id="5130" idx="1"/>
          </p:cNvCxnSpPr>
          <p:nvPr/>
        </p:nvCxnSpPr>
        <p:spPr>
          <a:xfrm>
            <a:off x="2576513" y="1917700"/>
            <a:ext cx="1190625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5130" idx="3"/>
            <a:endCxn id="5129" idx="1"/>
          </p:cNvCxnSpPr>
          <p:nvPr/>
        </p:nvCxnSpPr>
        <p:spPr>
          <a:xfrm>
            <a:off x="5267325" y="1917700"/>
            <a:ext cx="1214438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33" name="Object 3"/>
          <p:cNvGraphicFramePr>
            <a:graphicFrameLocks noChangeAspect="1"/>
          </p:cNvGraphicFramePr>
          <p:nvPr/>
        </p:nvGraphicFramePr>
        <p:xfrm>
          <a:off x="5508625" y="1268413"/>
          <a:ext cx="4984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4" name="Equation" r:id="rId3" imgW="494870" imgH="355292" progId="Equation.DSMT4">
                  <p:embed/>
                </p:oleObj>
              </mc:Choice>
              <mc:Fallback>
                <p:oleObj name="Equation" r:id="rId3" imgW="494870" imgH="35529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268413"/>
                        <a:ext cx="49847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矩形 17"/>
          <p:cNvSpPr>
            <a:spLocks noChangeArrowheads="1"/>
          </p:cNvSpPr>
          <p:nvPr/>
        </p:nvSpPr>
        <p:spPr bwMode="auto">
          <a:xfrm>
            <a:off x="2525713" y="164623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1400"/>
              <a:t>＋</a:t>
            </a:r>
          </a:p>
        </p:txBody>
      </p:sp>
      <p:sp>
        <p:nvSpPr>
          <p:cNvPr id="5135" name="矩形 18"/>
          <p:cNvSpPr>
            <a:spLocks noChangeArrowheads="1"/>
          </p:cNvSpPr>
          <p:nvPr/>
        </p:nvSpPr>
        <p:spPr bwMode="auto">
          <a:xfrm>
            <a:off x="3475038" y="164623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1400"/>
              <a:t>＋</a:t>
            </a:r>
          </a:p>
        </p:txBody>
      </p:sp>
      <p:sp>
        <p:nvSpPr>
          <p:cNvPr id="5136" name="矩形 19"/>
          <p:cNvSpPr>
            <a:spLocks noChangeArrowheads="1"/>
          </p:cNvSpPr>
          <p:nvPr/>
        </p:nvSpPr>
        <p:spPr bwMode="auto">
          <a:xfrm>
            <a:off x="5195888" y="164623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1400"/>
              <a:t>＋</a:t>
            </a:r>
          </a:p>
        </p:txBody>
      </p:sp>
      <p:sp>
        <p:nvSpPr>
          <p:cNvPr id="5137" name="矩形 21"/>
          <p:cNvSpPr>
            <a:spLocks noChangeArrowheads="1"/>
          </p:cNvSpPr>
          <p:nvPr/>
        </p:nvSpPr>
        <p:spPr bwMode="auto">
          <a:xfrm>
            <a:off x="7400925" y="1695450"/>
            <a:ext cx="31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*</a:t>
            </a:r>
            <a:endParaRPr lang="zh-TW" altLang="en-US"/>
          </a:p>
        </p:txBody>
      </p:sp>
      <p:sp>
        <p:nvSpPr>
          <p:cNvPr id="5138" name="矩形 40"/>
          <p:cNvSpPr>
            <a:spLocks noChangeArrowheads="1"/>
          </p:cNvSpPr>
          <p:nvPr/>
        </p:nvSpPr>
        <p:spPr bwMode="auto">
          <a:xfrm>
            <a:off x="6143625" y="164623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1400"/>
              <a:t>＋</a:t>
            </a:r>
          </a:p>
        </p:txBody>
      </p:sp>
      <p:sp>
        <p:nvSpPr>
          <p:cNvPr id="5139" name="矩形 69"/>
          <p:cNvSpPr>
            <a:spLocks noChangeArrowheads="1"/>
          </p:cNvSpPr>
          <p:nvPr/>
        </p:nvSpPr>
        <p:spPr bwMode="auto">
          <a:xfrm>
            <a:off x="1331913" y="1628775"/>
            <a:ext cx="31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*</a:t>
            </a:r>
            <a:endParaRPr lang="zh-TW" altLang="en-US"/>
          </a:p>
        </p:txBody>
      </p:sp>
      <p:cxnSp>
        <p:nvCxnSpPr>
          <p:cNvPr id="28" name="直線單箭頭接點 27"/>
          <p:cNvCxnSpPr/>
          <p:nvPr/>
        </p:nvCxnSpPr>
        <p:spPr>
          <a:xfrm>
            <a:off x="428625" y="1931988"/>
            <a:ext cx="1143000" cy="15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41" name="Object 4"/>
          <p:cNvGraphicFramePr>
            <a:graphicFrameLocks noChangeAspect="1"/>
          </p:cNvGraphicFramePr>
          <p:nvPr/>
        </p:nvGraphicFramePr>
        <p:xfrm>
          <a:off x="2555875" y="1268413"/>
          <a:ext cx="10953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5" name="Equation" r:id="rId5" imgW="1091726" imgH="355446" progId="Equation.DSMT4">
                  <p:embed/>
                </p:oleObj>
              </mc:Choice>
              <mc:Fallback>
                <p:oleObj name="Equation" r:id="rId5" imgW="1091726" imgH="35544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268413"/>
                        <a:ext cx="109537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直線單箭頭接點 47"/>
          <p:cNvCxnSpPr/>
          <p:nvPr/>
        </p:nvCxnSpPr>
        <p:spPr>
          <a:xfrm>
            <a:off x="7472363" y="1931988"/>
            <a:ext cx="1143000" cy="15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514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5145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514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5147" name="文字方塊 8"/>
          <p:cNvSpPr txBox="1">
            <a:spLocks noChangeArrowheads="1"/>
          </p:cNvSpPr>
          <p:nvPr/>
        </p:nvSpPr>
        <p:spPr bwMode="auto">
          <a:xfrm>
            <a:off x="250825" y="549275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s-ES_tradnl" dirty="0">
                <a:sym typeface="Symbol" pitchFamily="18" charset="2"/>
              </a:rPr>
              <a:t> </a:t>
            </a:r>
            <a:r>
              <a:rPr lang="zh-TW" altLang="es-ES_tradnl" dirty="0"/>
              <a:t>由 </a:t>
            </a:r>
            <a:r>
              <a:rPr lang="es-ES_tradnl" altLang="zh-TW" i="1" dirty="0"/>
              <a:t>y</a:t>
            </a:r>
            <a:r>
              <a:rPr lang="es-ES_tradnl" altLang="zh-TW" dirty="0"/>
              <a:t>[</a:t>
            </a:r>
            <a:r>
              <a:rPr lang="es-ES_tradnl" altLang="zh-TW" i="1" dirty="0"/>
              <a:t>n</a:t>
            </a:r>
            <a:r>
              <a:rPr lang="es-ES_tradnl" altLang="zh-TW" dirty="0"/>
              <a:t>]</a:t>
            </a:r>
            <a:r>
              <a:rPr lang="es-ES_tradnl" altLang="zh-TW" i="1" dirty="0"/>
              <a:t>=</a:t>
            </a:r>
            <a:r>
              <a:rPr lang="en-US" altLang="zh-TW" i="1" dirty="0"/>
              <a:t> x</a:t>
            </a:r>
            <a:r>
              <a:rPr lang="en-US" altLang="zh-TW" i="1" baseline="-25000" dirty="0"/>
              <a:t> </a:t>
            </a:r>
            <a:r>
              <a:rPr lang="en-US" altLang="zh-TW" dirty="0"/>
              <a:t>[</a:t>
            </a:r>
            <a:r>
              <a:rPr lang="en-US" altLang="zh-TW" i="1" dirty="0"/>
              <a:t>n</a:t>
            </a:r>
            <a:r>
              <a:rPr lang="en-US" altLang="zh-TW" dirty="0"/>
              <a:t>]*</a:t>
            </a:r>
            <a:r>
              <a:rPr lang="en-US" altLang="zh-TW" i="1" dirty="0"/>
              <a:t>h</a:t>
            </a:r>
            <a:r>
              <a:rPr lang="en-US" altLang="zh-TW" dirty="0"/>
              <a:t>[</a:t>
            </a:r>
            <a:r>
              <a:rPr lang="en-US" altLang="zh-TW" i="1" dirty="0"/>
              <a:t>n</a:t>
            </a:r>
            <a:r>
              <a:rPr lang="en-US" altLang="zh-TW" dirty="0"/>
              <a:t>] </a:t>
            </a:r>
            <a:r>
              <a:rPr lang="zh-TW" altLang="en-US" dirty="0"/>
              <a:t>重建 </a:t>
            </a:r>
            <a:r>
              <a:rPr lang="en-US" altLang="zh-TW" i="1" dirty="0"/>
              <a:t>x</a:t>
            </a:r>
            <a:r>
              <a:rPr lang="en-US" altLang="zh-TW" dirty="0"/>
              <a:t>[</a:t>
            </a:r>
            <a:r>
              <a:rPr lang="en-US" altLang="zh-TW" i="1" dirty="0"/>
              <a:t>n</a:t>
            </a:r>
            <a:r>
              <a:rPr lang="en-US" altLang="zh-TW" dirty="0"/>
              <a:t>]</a:t>
            </a:r>
            <a:endParaRPr lang="zh-TW" altLang="en-US" dirty="0"/>
          </a:p>
        </p:txBody>
      </p:sp>
      <p:graphicFrame>
        <p:nvGraphicFramePr>
          <p:cNvPr id="5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207945"/>
              </p:ext>
            </p:extLst>
          </p:nvPr>
        </p:nvGraphicFramePr>
        <p:xfrm>
          <a:off x="3419475" y="2205038"/>
          <a:ext cx="2368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6" name="Equation" r:id="rId7" imgW="2361960" imgH="457200" progId="Equation.DSMT4">
                  <p:embed/>
                </p:oleObj>
              </mc:Choice>
              <mc:Fallback>
                <p:oleObj name="Equation" r:id="rId7" imgW="2361960" imgH="4572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205038"/>
                        <a:ext cx="23685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9" name="Text Box 75"/>
          <p:cNvSpPr txBox="1">
            <a:spLocks noChangeArrowheads="1"/>
          </p:cNvSpPr>
          <p:nvPr/>
        </p:nvSpPr>
        <p:spPr bwMode="auto">
          <a:xfrm>
            <a:off x="1547813" y="4868863"/>
            <a:ext cx="280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cepstrum </a:t>
            </a:r>
          </a:p>
        </p:txBody>
      </p:sp>
      <p:graphicFrame>
        <p:nvGraphicFramePr>
          <p:cNvPr id="5150" name="Object 76"/>
          <p:cNvGraphicFramePr>
            <a:graphicFrameLocks noChangeAspect="1"/>
          </p:cNvGraphicFramePr>
          <p:nvPr/>
        </p:nvGraphicFramePr>
        <p:xfrm>
          <a:off x="757238" y="4940300"/>
          <a:ext cx="547687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7" name="Equation" r:id="rId9" imgW="457200" imgH="292100" progId="Equation.DSMT4">
                  <p:embed/>
                </p:oleObj>
              </mc:Choice>
              <mc:Fallback>
                <p:oleObj name="Equation" r:id="rId9" imgW="457200" imgH="2921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4940300"/>
                        <a:ext cx="547687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1" name="Object 77"/>
          <p:cNvGraphicFramePr>
            <a:graphicFrameLocks noChangeAspect="1"/>
          </p:cNvGraphicFramePr>
          <p:nvPr/>
        </p:nvGraphicFramePr>
        <p:xfrm>
          <a:off x="923925" y="5505450"/>
          <a:ext cx="212725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8" name="Equation" r:id="rId11" imgW="177646" imgH="190335" progId="Equation.DSMT4">
                  <p:embed/>
                </p:oleObj>
              </mc:Choice>
              <mc:Fallback>
                <p:oleObj name="Equation" r:id="rId11" imgW="177646" imgH="190335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5505450"/>
                        <a:ext cx="212725" cy="23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2" name="Text Box 78"/>
          <p:cNvSpPr txBox="1">
            <a:spLocks noChangeArrowheads="1"/>
          </p:cNvSpPr>
          <p:nvPr/>
        </p:nvSpPr>
        <p:spPr bwMode="auto">
          <a:xfrm>
            <a:off x="1547813" y="5372100"/>
            <a:ext cx="280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quefrency</a:t>
            </a:r>
          </a:p>
        </p:txBody>
      </p:sp>
      <p:graphicFrame>
        <p:nvGraphicFramePr>
          <p:cNvPr id="5153" name="Object 79"/>
          <p:cNvGraphicFramePr>
            <a:graphicFrameLocks noChangeAspect="1"/>
          </p:cNvGraphicFramePr>
          <p:nvPr/>
        </p:nvGraphicFramePr>
        <p:xfrm>
          <a:off x="900113" y="5948363"/>
          <a:ext cx="40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" name="Equation" r:id="rId13" imgW="406048" imgH="304536" progId="Equation.DSMT4">
                  <p:embed/>
                </p:oleObj>
              </mc:Choice>
              <mc:Fallback>
                <p:oleObj name="Equation" r:id="rId13" imgW="406048" imgH="304536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948363"/>
                        <a:ext cx="406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4" name="Text Box 80"/>
          <p:cNvSpPr txBox="1">
            <a:spLocks noChangeArrowheads="1"/>
          </p:cNvSpPr>
          <p:nvPr/>
        </p:nvSpPr>
        <p:spPr bwMode="auto">
          <a:xfrm>
            <a:off x="1619250" y="5876925"/>
            <a:ext cx="280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/>
              <a:t>lifter</a:t>
            </a:r>
          </a:p>
        </p:txBody>
      </p:sp>
      <p:sp>
        <p:nvSpPr>
          <p:cNvPr id="5155" name="Text Box 81"/>
          <p:cNvSpPr txBox="1">
            <a:spLocks noChangeArrowheads="1"/>
          </p:cNvSpPr>
          <p:nvPr/>
        </p:nvSpPr>
        <p:spPr bwMode="auto">
          <a:xfrm>
            <a:off x="323850" y="4292600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3333FF"/>
                </a:solidFill>
                <a:sym typeface="Symbol" pitchFamily="18" charset="2"/>
              </a:rPr>
              <a:t>  有趣的名詞</a:t>
            </a:r>
          </a:p>
        </p:txBody>
      </p:sp>
      <p:pic>
        <p:nvPicPr>
          <p:cNvPr id="5157" name="Picture 3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3141663"/>
            <a:ext cx="667226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8" name="文字版面配置區 4"/>
          <p:cNvSpPr>
            <a:spLocks/>
          </p:cNvSpPr>
          <p:nvPr/>
        </p:nvSpPr>
        <p:spPr bwMode="auto">
          <a:xfrm>
            <a:off x="250825" y="2692400"/>
            <a:ext cx="3744094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TW" dirty="0">
                <a:cs typeface="Times New Roman" pitchFamily="18" charset="0"/>
              </a:rPr>
              <a:t>For the </a:t>
            </a:r>
            <a:r>
              <a:rPr lang="en-US" altLang="zh-TW" u="sng" dirty="0">
                <a:solidFill>
                  <a:srgbClr val="3333FF"/>
                </a:solidFill>
                <a:cs typeface="Times New Roman" pitchFamily="18" charset="0"/>
              </a:rPr>
              <a:t>inverse </a:t>
            </a:r>
            <a:r>
              <a:rPr lang="en-US" altLang="zh-TW" u="sng" dirty="0" err="1">
                <a:solidFill>
                  <a:srgbClr val="3333FF"/>
                </a:solidFill>
                <a:cs typeface="Times New Roman" pitchFamily="18" charset="0"/>
              </a:rPr>
              <a:t>cepstrum</a:t>
            </a:r>
            <a:r>
              <a:rPr lang="en-US" altLang="zh-TW" u="sng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altLang="zh-TW" dirty="0">
                <a:solidFill>
                  <a:srgbClr val="3333FF"/>
                </a:solidFill>
                <a:cs typeface="Times New Roman" pitchFamily="18" charset="0"/>
              </a:rPr>
              <a:t>D</a:t>
            </a:r>
            <a:r>
              <a:rPr lang="en-US" altLang="zh-TW" baseline="30000" dirty="0">
                <a:solidFill>
                  <a:srgbClr val="3333FF"/>
                </a:solidFill>
                <a:cs typeface="Times New Roman" pitchFamily="18" charset="0"/>
              </a:rPr>
              <a:t>-1</a:t>
            </a:r>
            <a:r>
              <a:rPr lang="en-US" altLang="zh-TW" baseline="-25000" dirty="0">
                <a:solidFill>
                  <a:srgbClr val="3333FF"/>
                </a:solidFill>
                <a:cs typeface="Times New Roman" pitchFamily="18" charset="0"/>
              </a:rPr>
              <a:t>*</a:t>
            </a:r>
            <a:r>
              <a:rPr lang="en-US" altLang="zh-TW" dirty="0">
                <a:solidFill>
                  <a:srgbClr val="3333FF"/>
                </a:solidFill>
                <a:cs typeface="Times New Roman" pitchFamily="18" charset="0"/>
              </a:rPr>
              <a:t>[</a:t>
            </a:r>
            <a:r>
              <a:rPr lang="zh-TW" altLang="en-US" dirty="0">
                <a:solidFill>
                  <a:srgbClr val="3333FF"/>
                </a:solidFill>
                <a:cs typeface="Times New Roman" pitchFamily="18" charset="0"/>
              </a:rPr>
              <a:t>．</a:t>
            </a:r>
            <a:r>
              <a:rPr lang="en-US" altLang="zh-TW" dirty="0">
                <a:solidFill>
                  <a:srgbClr val="3333FF"/>
                </a:solidFill>
                <a:cs typeface="Times New Roman" pitchFamily="18" charset="0"/>
              </a:rPr>
              <a:t>]</a:t>
            </a:r>
            <a:endParaRPr lang="zh-TW" altLang="en-US" dirty="0">
              <a:cs typeface="Times New Roman" pitchFamily="18" charset="0"/>
            </a:endParaRPr>
          </a:p>
        </p:txBody>
      </p:sp>
      <p:graphicFrame>
        <p:nvGraphicFramePr>
          <p:cNvPr id="5159" name="Object 4"/>
          <p:cNvGraphicFramePr>
            <a:graphicFrameLocks noChangeAspect="1"/>
          </p:cNvGraphicFramePr>
          <p:nvPr/>
        </p:nvGraphicFramePr>
        <p:xfrm>
          <a:off x="6524625" y="6092825"/>
          <a:ext cx="2368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0" name="Equation" r:id="rId16" imgW="2362200" imgH="457200" progId="Equation.DSMT4">
                  <p:embed/>
                </p:oleObj>
              </mc:Choice>
              <mc:Fallback>
                <p:oleObj name="Equation" r:id="rId16" imgW="2362200" imgH="4572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6092825"/>
                        <a:ext cx="23685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83134" y="3778250"/>
            <a:ext cx="2219325" cy="2009775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8522410" y="468394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/>
              <a:t>n</a:t>
            </a:r>
            <a:endParaRPr lang="zh-TW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8580269" y="571969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/>
              <a:t>n</a:t>
            </a:r>
            <a:endParaRPr lang="zh-TW" altLang="en-US" dirty="0"/>
          </a:p>
        </p:txBody>
      </p:sp>
      <p:graphicFrame>
        <p:nvGraphicFramePr>
          <p:cNvPr id="45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433805"/>
              </p:ext>
            </p:extLst>
          </p:nvPr>
        </p:nvGraphicFramePr>
        <p:xfrm>
          <a:off x="6734994" y="5767353"/>
          <a:ext cx="40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1" name="Equation" r:id="rId13" imgW="406048" imgH="304536" progId="Equation.DSMT4">
                  <p:embed/>
                </p:oleObj>
              </mc:Choice>
              <mc:Fallback>
                <p:oleObj name="Equation" r:id="rId13" imgW="406048" imgH="304536" progId="Equation.DSMT4">
                  <p:embed/>
                  <p:pic>
                    <p:nvPicPr>
                      <p:cNvPr id="5153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994" y="5767353"/>
                        <a:ext cx="406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80"/>
          <p:cNvSpPr txBox="1">
            <a:spLocks noChangeArrowheads="1"/>
          </p:cNvSpPr>
          <p:nvPr/>
        </p:nvSpPr>
        <p:spPr bwMode="auto">
          <a:xfrm>
            <a:off x="5604668" y="5233310"/>
            <a:ext cx="804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/>
              <a:t>lifter</a:t>
            </a:r>
          </a:p>
        </p:txBody>
      </p:sp>
      <p:sp>
        <p:nvSpPr>
          <p:cNvPr id="2" name="矩形 1"/>
          <p:cNvSpPr/>
          <p:nvPr/>
        </p:nvSpPr>
        <p:spPr>
          <a:xfrm>
            <a:off x="1609665" y="2104965"/>
            <a:ext cx="1122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solidFill>
                  <a:srgbClr val="3333FF"/>
                </a:solidFill>
                <a:cs typeface="Times New Roman" pitchFamily="18" charset="0"/>
              </a:rPr>
              <a:t>cepstrum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505575" y="2092504"/>
            <a:ext cx="1122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solidFill>
                  <a:srgbClr val="3333FF"/>
                </a:solidFill>
                <a:cs typeface="Times New Roman" pitchFamily="18" charset="0"/>
              </a:rPr>
              <a:t>inverse</a:t>
            </a:r>
            <a:br>
              <a:rPr lang="en-US" altLang="zh-TW" dirty="0">
                <a:solidFill>
                  <a:srgbClr val="3333FF"/>
                </a:solidFill>
                <a:cs typeface="Times New Roman" pitchFamily="18" charset="0"/>
              </a:rPr>
            </a:br>
            <a:r>
              <a:rPr lang="en-US" altLang="zh-TW" dirty="0" err="1">
                <a:solidFill>
                  <a:srgbClr val="3333FF"/>
                </a:solidFill>
                <a:cs typeface="Times New Roman" pitchFamily="18" charset="0"/>
              </a:rPr>
              <a:t>cepstrum</a:t>
            </a:r>
            <a:endParaRPr lang="zh-TW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4C1D2B-D85A-4C2A-8ED5-5575B65BDA07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43B6F2B-0F84-4563-A151-6BE5AEA254D2}"/>
              </a:ext>
            </a:extLst>
          </p:cNvPr>
          <p:cNvSpPr/>
          <p:nvPr/>
        </p:nvSpPr>
        <p:spPr>
          <a:xfrm>
            <a:off x="899592" y="386832"/>
            <a:ext cx="396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Alarm01.wav </a:t>
            </a:r>
            <a:r>
              <a:rPr lang="zh-TW" altLang="en-US" dirty="0"/>
              <a:t>的頻譜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A0ECD26-9D13-4C1A-A61E-1A0099367F4D}"/>
              </a:ext>
            </a:extLst>
          </p:cNvPr>
          <p:cNvSpPr/>
          <p:nvPr/>
        </p:nvSpPr>
        <p:spPr>
          <a:xfrm>
            <a:off x="893007" y="878201"/>
            <a:ext cx="6775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xlim([-2000,2000])  </a:t>
            </a:r>
            <a:r>
              <a:rPr lang="en-US" altLang="zh-TW" dirty="0"/>
              <a:t>% </a:t>
            </a:r>
            <a:r>
              <a:rPr lang="zh-TW" altLang="en-US" dirty="0"/>
              <a:t>只看其中 </a:t>
            </a:r>
            <a:r>
              <a:rPr lang="en-US" altLang="zh-TW" dirty="0"/>
              <a:t>-2000Hz ~ 2000Hz </a:t>
            </a:r>
            <a:r>
              <a:rPr lang="zh-TW" altLang="en-US" dirty="0"/>
              <a:t>的部分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AAF143B-E58C-468A-B634-B8F208027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2" y="1078256"/>
            <a:ext cx="8676456" cy="517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7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5288" y="981075"/>
            <a:ext cx="820737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/>
              <a:t>(1) sound(</a:t>
            </a:r>
            <a:r>
              <a:rPr lang="en-US" altLang="zh-TW" b="1" dirty="0"/>
              <a:t>x</a:t>
            </a:r>
            <a:r>
              <a:rPr lang="en-US" altLang="zh-TW" dirty="0"/>
              <a:t>):    </a:t>
            </a:r>
            <a:r>
              <a:rPr lang="zh-TW" altLang="en-US" dirty="0"/>
              <a:t>將 </a:t>
            </a:r>
            <a:r>
              <a:rPr lang="en-US" altLang="zh-TW" b="1" dirty="0"/>
              <a:t>x</a:t>
            </a:r>
            <a:r>
              <a:rPr lang="en-US" altLang="zh-TW" dirty="0"/>
              <a:t> </a:t>
            </a:r>
            <a:r>
              <a:rPr lang="zh-TW" altLang="en-US" dirty="0"/>
              <a:t>以 </a:t>
            </a:r>
            <a:r>
              <a:rPr lang="en-US" altLang="zh-TW" dirty="0"/>
              <a:t>8192Hz </a:t>
            </a:r>
            <a:r>
              <a:rPr lang="zh-TW" altLang="en-US" dirty="0"/>
              <a:t>的頻率播放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dirty="0"/>
              <a:t>(2) sound(</a:t>
            </a:r>
            <a:r>
              <a:rPr lang="en-US" altLang="zh-TW" b="1" dirty="0"/>
              <a:t>x, fs</a:t>
            </a:r>
            <a:r>
              <a:rPr lang="en-US" altLang="zh-TW" dirty="0"/>
              <a:t>):   </a:t>
            </a:r>
            <a:r>
              <a:rPr lang="zh-TW" altLang="en-US" dirty="0"/>
              <a:t>將 </a:t>
            </a:r>
            <a:r>
              <a:rPr lang="en-US" altLang="zh-TW" b="1" dirty="0"/>
              <a:t>x</a:t>
            </a:r>
            <a:r>
              <a:rPr lang="en-US" altLang="zh-TW" dirty="0"/>
              <a:t> </a:t>
            </a:r>
            <a:r>
              <a:rPr lang="zh-TW" altLang="en-US" dirty="0"/>
              <a:t>以 </a:t>
            </a:r>
            <a:r>
              <a:rPr lang="en-US" altLang="zh-TW" b="1" dirty="0"/>
              <a:t>fs</a:t>
            </a:r>
            <a:r>
              <a:rPr lang="en-US" altLang="zh-TW" dirty="0"/>
              <a:t> Hz </a:t>
            </a:r>
            <a:r>
              <a:rPr lang="zh-TW" altLang="en-US" dirty="0"/>
              <a:t>的頻率播放 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dirty="0"/>
              <a:t>   </a:t>
            </a:r>
            <a:r>
              <a:rPr lang="en-US" altLang="zh-TW" dirty="0"/>
              <a:t>Note: (1)~(3) </a:t>
            </a:r>
            <a:r>
              <a:rPr lang="zh-TW" altLang="en-US" dirty="0"/>
              <a:t>中 </a:t>
            </a:r>
            <a:r>
              <a:rPr lang="en-US" altLang="zh-TW" b="1" dirty="0"/>
              <a:t>x</a:t>
            </a:r>
            <a:r>
              <a:rPr lang="en-US" altLang="zh-TW" dirty="0"/>
              <a:t> </a:t>
            </a:r>
            <a:r>
              <a:rPr lang="zh-TW" altLang="en-US" dirty="0"/>
              <a:t>必需是</a:t>
            </a:r>
            <a:r>
              <a:rPr lang="en-US" altLang="zh-TW" dirty="0"/>
              <a:t>1 </a:t>
            </a:r>
            <a:r>
              <a:rPr lang="zh-TW" altLang="en-US" dirty="0"/>
              <a:t>個</a:t>
            </a:r>
            <a:r>
              <a:rPr lang="en-US" altLang="zh-TW" dirty="0"/>
              <a:t>column (</a:t>
            </a:r>
            <a:r>
              <a:rPr lang="zh-TW" altLang="en-US" dirty="0"/>
              <a:t>或</a:t>
            </a:r>
            <a:r>
              <a:rPr lang="en-US" altLang="zh-TW" dirty="0"/>
              <a:t>2</a:t>
            </a:r>
            <a:r>
              <a:rPr lang="zh-TW" altLang="en-US" dirty="0"/>
              <a:t>個 </a:t>
            </a:r>
            <a:r>
              <a:rPr lang="en-US" altLang="zh-TW" dirty="0"/>
              <a:t>columns)</a:t>
            </a:r>
            <a:r>
              <a:rPr lang="zh-TW" altLang="en-US" dirty="0"/>
              <a:t>，且 </a:t>
            </a:r>
            <a:r>
              <a:rPr lang="en-US" altLang="zh-TW" b="1" dirty="0"/>
              <a:t>x</a:t>
            </a:r>
            <a:r>
              <a:rPr lang="en-US" altLang="zh-TW" dirty="0"/>
              <a:t> </a:t>
            </a:r>
            <a:r>
              <a:rPr lang="zh-TW" altLang="en-US" dirty="0"/>
              <a:t>的值應該 介於 </a:t>
            </a:r>
            <a:r>
              <a:rPr lang="zh-TW" altLang="en-US" dirty="0">
                <a:sym typeface="Symbol" pitchFamily="18" charset="2"/>
              </a:rPr>
              <a:t></a:t>
            </a:r>
            <a:r>
              <a:rPr lang="en-US" altLang="zh-TW" dirty="0"/>
              <a:t>1 </a:t>
            </a:r>
            <a:r>
              <a:rPr lang="zh-TW" altLang="en-US" dirty="0"/>
              <a:t>和 </a:t>
            </a:r>
            <a:r>
              <a:rPr lang="en-US" altLang="zh-TW" dirty="0"/>
              <a:t>+1 </a:t>
            </a:r>
            <a:r>
              <a:rPr lang="zh-TW" altLang="en-US" dirty="0"/>
              <a:t>之間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dirty="0"/>
              <a:t>(3) </a:t>
            </a:r>
            <a:r>
              <a:rPr lang="en-US" altLang="zh-TW" dirty="0" err="1"/>
              <a:t>soundsc</a:t>
            </a:r>
            <a:r>
              <a:rPr lang="en-US" altLang="zh-TW" dirty="0"/>
              <a:t>(</a:t>
            </a:r>
            <a:r>
              <a:rPr lang="en-US" altLang="zh-TW" b="1" dirty="0"/>
              <a:t>x, fs</a:t>
            </a:r>
            <a:r>
              <a:rPr lang="en-US" altLang="zh-TW" dirty="0"/>
              <a:t>): </a:t>
            </a:r>
            <a:r>
              <a:rPr lang="zh-TW" altLang="en-US" dirty="0"/>
              <a:t>自動把 </a:t>
            </a:r>
            <a:r>
              <a:rPr lang="en-US" altLang="zh-TW" b="1" dirty="0"/>
              <a:t>x</a:t>
            </a:r>
            <a:r>
              <a:rPr lang="en-US" altLang="zh-TW" dirty="0"/>
              <a:t> </a:t>
            </a:r>
            <a:r>
              <a:rPr lang="zh-TW" altLang="en-US" dirty="0"/>
              <a:t>的值調到 </a:t>
            </a:r>
            <a:r>
              <a:rPr lang="zh-TW" altLang="en-US" dirty="0">
                <a:sym typeface="Symbol" pitchFamily="18" charset="2"/>
              </a:rPr>
              <a:t></a:t>
            </a:r>
            <a:r>
              <a:rPr lang="en-US" altLang="zh-TW" dirty="0"/>
              <a:t>1 </a:t>
            </a:r>
            <a:r>
              <a:rPr lang="zh-TW" altLang="en-US" dirty="0"/>
              <a:t>和 </a:t>
            </a:r>
            <a:r>
              <a:rPr lang="en-US" altLang="zh-TW" dirty="0"/>
              <a:t>+1 </a:t>
            </a:r>
            <a:r>
              <a:rPr lang="zh-TW" altLang="en-US" dirty="0"/>
              <a:t>之間 再播放  </a:t>
            </a:r>
          </a:p>
          <a:p>
            <a:pPr eaLnBrk="1" hangingPunct="1"/>
            <a:endParaRPr lang="zh-TW" altLang="en-US" dirty="0"/>
          </a:p>
        </p:txBody>
      </p:sp>
      <p:sp>
        <p:nvSpPr>
          <p:cNvPr id="38915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D3CDB6D-9362-4F55-B644-0E7832B0E374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211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68313" y="404813"/>
            <a:ext cx="7632700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3333FF"/>
                </a:solidFill>
              </a:rPr>
              <a:t>C.  </a:t>
            </a:r>
            <a:r>
              <a:rPr lang="zh-TW" altLang="en-US" b="1">
                <a:solidFill>
                  <a:srgbClr val="3333FF"/>
                </a:solidFill>
              </a:rPr>
              <a:t>聲音的播放</a:t>
            </a:r>
            <a:endParaRPr lang="en-US" altLang="zh-TW" b="1">
              <a:solidFill>
                <a:srgbClr val="3333FF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64B6222-A055-4DE4-91F3-65E86097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142179"/>
            <a:ext cx="8137525" cy="120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zh-TW" dirty="0" err="1"/>
              <a:t>audiowrite</a:t>
            </a:r>
            <a:r>
              <a:rPr lang="en-US" altLang="zh-TW" dirty="0"/>
              <a:t>(filename, x, fs)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zh-TW" dirty="0"/>
              <a:t>	</a:t>
            </a:r>
            <a:r>
              <a:rPr lang="zh-TW" altLang="en-US" dirty="0"/>
              <a:t>將數據 </a:t>
            </a:r>
            <a:r>
              <a:rPr lang="en-US" altLang="zh-TW" b="1" dirty="0"/>
              <a:t>x</a:t>
            </a:r>
            <a:r>
              <a:rPr lang="en-US" altLang="zh-TW" dirty="0"/>
              <a:t> </a:t>
            </a:r>
            <a:r>
              <a:rPr lang="zh-TW" altLang="en-US" dirty="0"/>
              <a:t>變成一個 *</a:t>
            </a:r>
            <a:r>
              <a:rPr lang="en-US" altLang="zh-TW" dirty="0"/>
              <a:t>.wav </a:t>
            </a:r>
            <a:r>
              <a:rPr lang="zh-TW" altLang="en-US" dirty="0"/>
              <a:t>檔，取樣速率為 </a:t>
            </a:r>
            <a:r>
              <a:rPr lang="en-US" altLang="zh-TW" b="1" dirty="0"/>
              <a:t>fs</a:t>
            </a:r>
            <a:r>
              <a:rPr lang="en-US" altLang="zh-TW" dirty="0"/>
              <a:t> Hz   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zh-TW" dirty="0">
                <a:sym typeface="Wingdings" pitchFamily="2" charset="2"/>
              </a:rPr>
              <a:t></a:t>
            </a:r>
            <a:r>
              <a:rPr lang="en-US" altLang="zh-TW" dirty="0"/>
              <a:t> </a:t>
            </a:r>
            <a:r>
              <a:rPr lang="en-US" altLang="zh-TW" b="1" dirty="0"/>
              <a:t>x</a:t>
            </a:r>
            <a:r>
              <a:rPr lang="en-US" altLang="zh-TW" dirty="0"/>
              <a:t> </a:t>
            </a:r>
            <a:r>
              <a:rPr lang="zh-TW" altLang="en-US" dirty="0"/>
              <a:t>必需是</a:t>
            </a:r>
            <a:r>
              <a:rPr lang="en-US" altLang="zh-TW" dirty="0"/>
              <a:t>1 </a:t>
            </a:r>
            <a:r>
              <a:rPr lang="zh-TW" altLang="en-US" dirty="0"/>
              <a:t>個</a:t>
            </a:r>
            <a:r>
              <a:rPr lang="en-US" altLang="zh-TW" dirty="0"/>
              <a:t>column (</a:t>
            </a:r>
            <a:r>
              <a:rPr lang="zh-TW" altLang="en-US" dirty="0"/>
              <a:t>或</a:t>
            </a:r>
            <a:r>
              <a:rPr lang="en-US" altLang="zh-TW" dirty="0"/>
              <a:t>2</a:t>
            </a:r>
            <a:r>
              <a:rPr lang="zh-TW" altLang="en-US" dirty="0"/>
              <a:t>個 </a:t>
            </a:r>
            <a:r>
              <a:rPr lang="en-US" altLang="zh-TW" dirty="0"/>
              <a:t>columns)   </a:t>
            </a:r>
            <a:r>
              <a:rPr lang="en-US" altLang="zh-TW" dirty="0">
                <a:sym typeface="Wingdings" pitchFamily="2" charset="2"/>
              </a:rPr>
              <a:t></a:t>
            </a:r>
            <a:r>
              <a:rPr lang="en-US" altLang="zh-TW" dirty="0"/>
              <a:t> </a:t>
            </a:r>
            <a:r>
              <a:rPr lang="en-US" altLang="zh-TW" b="1" dirty="0"/>
              <a:t>x</a:t>
            </a:r>
            <a:r>
              <a:rPr lang="en-US" altLang="zh-TW" dirty="0"/>
              <a:t> </a:t>
            </a:r>
            <a:r>
              <a:rPr lang="zh-TW" altLang="en-US" dirty="0"/>
              <a:t>值應該 介於 </a:t>
            </a:r>
            <a:r>
              <a:rPr lang="zh-TW" altLang="en-US" dirty="0">
                <a:sym typeface="Symbol" pitchFamily="18" charset="2"/>
              </a:rPr>
              <a:t></a:t>
            </a:r>
            <a:r>
              <a:rPr lang="en-US" altLang="zh-TW" dirty="0"/>
              <a:t>1 </a:t>
            </a:r>
            <a:r>
              <a:rPr lang="zh-TW" altLang="en-US" dirty="0"/>
              <a:t>和 </a:t>
            </a:r>
            <a:r>
              <a:rPr lang="en-US" altLang="zh-TW" dirty="0"/>
              <a:t>+1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EE763FD-232F-4AF2-9930-839C2229B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3" y="3565917"/>
            <a:ext cx="7775575" cy="407291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zh-TW" b="1" dirty="0">
                <a:solidFill>
                  <a:srgbClr val="3333FF"/>
                </a:solidFill>
              </a:rPr>
              <a:t>D.  </a:t>
            </a:r>
            <a:r>
              <a:rPr lang="zh-TW" altLang="en-US" b="1" dirty="0">
                <a:solidFill>
                  <a:srgbClr val="3333FF"/>
                </a:solidFill>
              </a:rPr>
              <a:t>用 </a:t>
            </a:r>
            <a:r>
              <a:rPr lang="en-US" altLang="zh-TW" b="1" dirty="0" err="1">
                <a:solidFill>
                  <a:srgbClr val="3333FF"/>
                </a:solidFill>
              </a:rPr>
              <a:t>Matlab</a:t>
            </a:r>
            <a:r>
              <a:rPr lang="en-US" altLang="zh-TW" b="1" dirty="0">
                <a:solidFill>
                  <a:srgbClr val="3333FF"/>
                </a:solidFill>
              </a:rPr>
              <a:t> </a:t>
            </a:r>
            <a:r>
              <a:rPr lang="zh-TW" altLang="en-US" b="1" dirty="0">
                <a:solidFill>
                  <a:srgbClr val="3333FF"/>
                </a:solidFill>
              </a:rPr>
              <a:t>製作 *</a:t>
            </a:r>
            <a:r>
              <a:rPr lang="en-US" altLang="zh-TW" b="1" dirty="0">
                <a:solidFill>
                  <a:srgbClr val="3333FF"/>
                </a:solidFill>
              </a:rPr>
              <a:t>.wav </a:t>
            </a:r>
            <a:r>
              <a:rPr lang="zh-TW" altLang="en-US" b="1" dirty="0">
                <a:solidFill>
                  <a:srgbClr val="3333FF"/>
                </a:solidFill>
              </a:rPr>
              <a:t>檔： </a:t>
            </a:r>
            <a:r>
              <a:rPr lang="en-US" altLang="zh-TW" b="1" dirty="0" err="1">
                <a:solidFill>
                  <a:srgbClr val="3333FF"/>
                </a:solidFill>
              </a:rPr>
              <a:t>audiowrite</a:t>
            </a:r>
            <a:r>
              <a:rPr lang="en-US" altLang="zh-TW" dirty="0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39750" y="333375"/>
            <a:ext cx="7345363" cy="406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zh-TW" b="1">
                <a:solidFill>
                  <a:srgbClr val="3333FF"/>
                </a:solidFill>
              </a:rPr>
              <a:t>E. </a:t>
            </a:r>
            <a:r>
              <a:rPr lang="zh-TW" altLang="en-US" b="1">
                <a:solidFill>
                  <a:srgbClr val="3333FF"/>
                </a:solidFill>
              </a:rPr>
              <a:t>用 </a:t>
            </a:r>
            <a:r>
              <a:rPr lang="en-US" altLang="zh-TW" b="1">
                <a:solidFill>
                  <a:srgbClr val="3333FF"/>
                </a:solidFill>
              </a:rPr>
              <a:t>Matlab </a:t>
            </a:r>
            <a:r>
              <a:rPr lang="zh-TW" altLang="en-US" b="1">
                <a:solidFill>
                  <a:srgbClr val="3333FF"/>
                </a:solidFill>
              </a:rPr>
              <a:t>錄音的方法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68313" y="1052513"/>
            <a:ext cx="70564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/>
              <a:t>錄音之前，要先將電腦接上麥克風，且確定電腦有音效卡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/>
              <a:t>(</a:t>
            </a:r>
            <a:r>
              <a:rPr lang="zh-TW" altLang="en-US"/>
              <a:t>部分的 </a:t>
            </a:r>
            <a:r>
              <a:rPr lang="en-US" altLang="zh-TW"/>
              <a:t>notebooks </a:t>
            </a:r>
            <a:r>
              <a:rPr lang="zh-TW" altLang="en-US"/>
              <a:t>不需裝麥克風即可錄音</a:t>
            </a:r>
            <a:r>
              <a:rPr lang="en-US" altLang="zh-TW"/>
              <a:t>)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68313" y="2060575"/>
            <a:ext cx="2159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2200" b="1">
                <a:solidFill>
                  <a:srgbClr val="FF00FF"/>
                </a:solidFill>
              </a:rPr>
              <a:t>範例程式：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187450" y="2565400"/>
            <a:ext cx="604837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zh-TW" dirty="0"/>
              <a:t>Sec = 3;    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TW" dirty="0"/>
              <a:t>Fs = 8000;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TW" dirty="0"/>
              <a:t>recorder = </a:t>
            </a:r>
            <a:r>
              <a:rPr lang="en-US" altLang="zh-TW" dirty="0" err="1"/>
              <a:t>audiorecorder</a:t>
            </a:r>
            <a:r>
              <a:rPr lang="en-US" altLang="zh-TW" dirty="0"/>
              <a:t>(Fs, 16, 1); 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TW" dirty="0" err="1"/>
              <a:t>recordblocking</a:t>
            </a:r>
            <a:r>
              <a:rPr lang="en-US" altLang="zh-TW" dirty="0"/>
              <a:t>(recorder, Sec); 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TW" dirty="0" err="1"/>
              <a:t>audioarray</a:t>
            </a:r>
            <a:r>
              <a:rPr lang="en-US" altLang="zh-TW" dirty="0"/>
              <a:t> = </a:t>
            </a:r>
            <a:r>
              <a:rPr lang="en-US" altLang="zh-TW" dirty="0" err="1"/>
              <a:t>getaudiodata</a:t>
            </a:r>
            <a:r>
              <a:rPr lang="en-US" altLang="zh-TW" dirty="0"/>
              <a:t>(recorder);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95288" y="4724400"/>
            <a:ext cx="76327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/>
              <a:t>執行以上的程式，即可錄音。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錄音的時間為三秒，</a:t>
            </a:r>
            <a:r>
              <a:rPr lang="en-US" altLang="zh-TW"/>
              <a:t>sampling frequency </a:t>
            </a:r>
            <a:r>
              <a:rPr lang="zh-TW" altLang="en-US"/>
              <a:t>為 </a:t>
            </a:r>
            <a:r>
              <a:rPr lang="en-US" altLang="zh-TW"/>
              <a:t>8000 Hz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錄音結果為 </a:t>
            </a:r>
            <a:r>
              <a:rPr lang="en-US" altLang="zh-TW"/>
              <a:t>audioarray</a:t>
            </a:r>
            <a:r>
              <a:rPr lang="zh-TW" altLang="en-US"/>
              <a:t>，是一個 </a:t>
            </a:r>
            <a:r>
              <a:rPr lang="en-US" altLang="zh-TW"/>
              <a:t>column vector (</a:t>
            </a:r>
            <a:r>
              <a:rPr lang="zh-TW" altLang="en-US"/>
              <a:t>如果是雙聲道，則是兩個 </a:t>
            </a:r>
            <a:r>
              <a:rPr lang="en-US" altLang="zh-TW"/>
              <a:t>column vectors)</a:t>
            </a:r>
          </a:p>
        </p:txBody>
      </p:sp>
      <p:sp>
        <p:nvSpPr>
          <p:cNvPr id="40967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09D3A03A-A4D6-4104-9796-AC33EC8C724C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212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827088" y="981075"/>
            <a:ext cx="75612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/>
              <a:t>sound(</a:t>
            </a:r>
            <a:r>
              <a:rPr lang="en-US" altLang="zh-TW" dirty="0" err="1"/>
              <a:t>audioarray</a:t>
            </a:r>
            <a:r>
              <a:rPr lang="en-US" altLang="zh-TW" dirty="0"/>
              <a:t>, Fs);                     % </a:t>
            </a:r>
            <a:r>
              <a:rPr lang="zh-TW" altLang="en-US" dirty="0"/>
              <a:t>播放錄音的結果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dirty="0"/>
              <a:t>t = [0:length(</a:t>
            </a:r>
            <a:r>
              <a:rPr lang="en-US" altLang="zh-TW" dirty="0" err="1"/>
              <a:t>audioarray</a:t>
            </a:r>
            <a:r>
              <a:rPr lang="en-US" altLang="zh-TW" dirty="0"/>
              <a:t>)-1]./Fs;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dirty="0"/>
              <a:t>plot (t, </a:t>
            </a:r>
            <a:r>
              <a:rPr lang="en-US" altLang="zh-TW" dirty="0" err="1"/>
              <a:t>audioarray</a:t>
            </a:r>
            <a:r>
              <a:rPr lang="en-US" altLang="zh-TW" dirty="0"/>
              <a:t>‘);                             % </a:t>
            </a:r>
            <a:r>
              <a:rPr lang="zh-TW" altLang="en-US" dirty="0"/>
              <a:t>將錄音的結果用圖畫出來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dirty="0" err="1"/>
              <a:t>xlabel</a:t>
            </a:r>
            <a:r>
              <a:rPr lang="en-US" altLang="zh-TW" dirty="0"/>
              <a:t>('sec','FontSize',16);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dirty="0" err="1"/>
              <a:t>audiowrite</a:t>
            </a:r>
            <a:r>
              <a:rPr lang="en-US" altLang="zh-TW" dirty="0"/>
              <a:t>(‘test.wav’, </a:t>
            </a:r>
            <a:r>
              <a:rPr lang="en-US" altLang="zh-TW" dirty="0" err="1"/>
              <a:t>audioarray</a:t>
            </a:r>
            <a:r>
              <a:rPr lang="en-US" altLang="zh-TW" dirty="0"/>
              <a:t>, Fs)    % </a:t>
            </a:r>
            <a:r>
              <a:rPr lang="zh-TW" altLang="en-US" dirty="0"/>
              <a:t>將錄音的結果存成 *</a:t>
            </a:r>
            <a:r>
              <a:rPr lang="en-US" altLang="zh-TW" dirty="0"/>
              <a:t>.wav </a:t>
            </a:r>
            <a:r>
              <a:rPr lang="zh-TW" altLang="en-US" dirty="0"/>
              <a:t>檔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2159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2200" b="1">
                <a:solidFill>
                  <a:srgbClr val="FF00FF"/>
                </a:solidFill>
              </a:rPr>
              <a:t>範例程式 </a:t>
            </a:r>
            <a:r>
              <a:rPr lang="en-US" altLang="zh-TW" sz="2200" b="1">
                <a:solidFill>
                  <a:srgbClr val="FF00FF"/>
                </a:solidFill>
              </a:rPr>
              <a:t>(</a:t>
            </a:r>
            <a:r>
              <a:rPr lang="zh-TW" altLang="en-US" sz="2200" b="1">
                <a:solidFill>
                  <a:srgbClr val="FF00FF"/>
                </a:solidFill>
              </a:rPr>
              <a:t>續</a:t>
            </a:r>
            <a:r>
              <a:rPr lang="en-US" altLang="zh-TW" sz="2200" b="1">
                <a:solidFill>
                  <a:srgbClr val="FF00FF"/>
                </a:solidFill>
              </a:rPr>
              <a:t>)</a:t>
            </a:r>
            <a:r>
              <a:rPr lang="zh-TW" altLang="en-US" sz="2200" b="1">
                <a:solidFill>
                  <a:srgbClr val="FF00FF"/>
                </a:solidFill>
              </a:rPr>
              <a:t>：</a:t>
            </a:r>
          </a:p>
        </p:txBody>
      </p:sp>
      <p:sp>
        <p:nvSpPr>
          <p:cNvPr id="41988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7FC6DA37-1CEB-43FC-9E97-6FA70D27CBB1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213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39750" y="2708275"/>
            <a:ext cx="329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>
                <a:solidFill>
                  <a:srgbClr val="3333FF"/>
                </a:solidFill>
              </a:rPr>
              <a:t>recordblocking(recorder, Sec);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140200" y="2708275"/>
            <a:ext cx="3743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(</a:t>
            </a:r>
            <a:r>
              <a:rPr lang="zh-TW" altLang="en-US"/>
              <a:t>錄音的指令</a:t>
            </a:r>
            <a:r>
              <a:rPr lang="en-US" altLang="zh-TW"/>
              <a:t>)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00113" y="3211513"/>
            <a:ext cx="72723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recorder:  the parameters obtained by the command “audiorecorder”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/>
              <a:t>Sec:  the time length for recording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39750" y="4221163"/>
            <a:ext cx="3916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>
                <a:solidFill>
                  <a:srgbClr val="3333FF"/>
                </a:solidFill>
              </a:rPr>
              <a:t>audioarray = getaudiodata(recorder);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827088" y="4724400"/>
            <a:ext cx="6842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TW"/>
              <a:t>(</a:t>
            </a:r>
            <a:r>
              <a:rPr lang="zh-TW" altLang="en-US"/>
              <a:t>將錄音的結果，變成 </a:t>
            </a:r>
            <a:r>
              <a:rPr lang="en-US" altLang="zh-TW"/>
              <a:t>audioarray </a:t>
            </a:r>
            <a:r>
              <a:rPr lang="zh-TW" altLang="en-US"/>
              <a:t>這個 </a:t>
            </a:r>
            <a:r>
              <a:rPr lang="en-US" altLang="zh-TW"/>
              <a:t>column vector</a:t>
            </a:r>
            <a:r>
              <a:rPr lang="zh-TW" altLang="en-US"/>
              <a:t>，如果是雙聲道，則 </a:t>
            </a:r>
            <a:r>
              <a:rPr lang="en-US" altLang="zh-TW"/>
              <a:t>audioarray </a:t>
            </a:r>
            <a:r>
              <a:rPr lang="zh-TW" altLang="en-US"/>
              <a:t>是兩個 </a:t>
            </a:r>
            <a:r>
              <a:rPr lang="en-US" altLang="zh-TW"/>
              <a:t>column vectors) 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39750" y="5734050"/>
            <a:ext cx="5832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663300"/>
                </a:solidFill>
              </a:rPr>
              <a:t> 以上這三個指令，要並用，才可以錄音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23850" y="333375"/>
            <a:ext cx="2159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2200" b="1">
                <a:solidFill>
                  <a:srgbClr val="FF00FF"/>
                </a:solidFill>
              </a:rPr>
              <a:t>指令說明：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611188" y="765175"/>
            <a:ext cx="4059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>
                <a:solidFill>
                  <a:srgbClr val="3333FF"/>
                </a:solidFill>
              </a:rPr>
              <a:t>recorder = audiorecorder(Fs, nb, nch);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042988" y="1125538"/>
            <a:ext cx="46085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Fs:  sampling frequency,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/>
              <a:t>nb:  using nb bits to record each data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/>
              <a:t>nch:  number of channels (1 or 2)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4932363" y="765175"/>
            <a:ext cx="3743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(</a:t>
            </a:r>
            <a:r>
              <a:rPr lang="zh-TW" altLang="en-US"/>
              <a:t>提供錄音相關的參數</a:t>
            </a:r>
            <a:r>
              <a:rPr lang="en-US" altLang="zh-TW"/>
              <a:t>)</a:t>
            </a:r>
          </a:p>
        </p:txBody>
      </p:sp>
      <p:sp>
        <p:nvSpPr>
          <p:cNvPr id="43020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04D1B28D-E6A4-47E5-897D-1B7FBD23C034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214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23850" y="5300663"/>
            <a:ext cx="2881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Video  </a:t>
            </a:r>
            <a:r>
              <a:rPr lang="zh-TW" altLang="en-US"/>
              <a:t>檔讀取</a:t>
            </a:r>
            <a:r>
              <a:rPr lang="en-US" altLang="zh-TW"/>
              <a:t>:    </a:t>
            </a:r>
            <a:r>
              <a:rPr lang="en-US" altLang="zh-TW">
                <a:solidFill>
                  <a:srgbClr val="3333FF"/>
                </a:solidFill>
              </a:rPr>
              <a:t>aviread 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2881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Image </a:t>
            </a:r>
            <a:r>
              <a:rPr lang="zh-TW" altLang="en-US"/>
              <a:t>檔讀取</a:t>
            </a:r>
            <a:r>
              <a:rPr lang="en-US" altLang="zh-TW"/>
              <a:t>:    </a:t>
            </a:r>
            <a:r>
              <a:rPr lang="en-US" altLang="zh-TW">
                <a:solidFill>
                  <a:srgbClr val="3333FF"/>
                </a:solidFill>
              </a:rPr>
              <a:t>imread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23850" y="2205038"/>
            <a:ext cx="2881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Image </a:t>
            </a:r>
            <a:r>
              <a:rPr lang="zh-TW" altLang="en-US"/>
              <a:t>檔製作</a:t>
            </a:r>
            <a:r>
              <a:rPr lang="en-US" altLang="zh-TW"/>
              <a:t>:    </a:t>
            </a:r>
            <a:r>
              <a:rPr lang="en-US" altLang="zh-TW">
                <a:solidFill>
                  <a:srgbClr val="3333FF"/>
                </a:solidFill>
              </a:rPr>
              <a:t>imwrite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23850" y="1700213"/>
            <a:ext cx="496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Image </a:t>
            </a:r>
            <a:r>
              <a:rPr lang="zh-TW" altLang="en-US"/>
              <a:t>檔顯示</a:t>
            </a:r>
            <a:r>
              <a:rPr lang="en-US" altLang="zh-TW"/>
              <a:t>:    </a:t>
            </a:r>
            <a:r>
              <a:rPr lang="en-US" altLang="zh-TW">
                <a:solidFill>
                  <a:srgbClr val="3333FF"/>
                </a:solidFill>
              </a:rPr>
              <a:t>imshow</a:t>
            </a:r>
            <a:r>
              <a:rPr lang="en-US" altLang="zh-TW"/>
              <a:t>,  </a:t>
            </a:r>
            <a:r>
              <a:rPr lang="en-US" altLang="zh-TW">
                <a:solidFill>
                  <a:srgbClr val="3333FF"/>
                </a:solidFill>
              </a:rPr>
              <a:t>image</a:t>
            </a:r>
            <a:r>
              <a:rPr lang="en-US" altLang="zh-TW"/>
              <a:t>,  </a:t>
            </a:r>
            <a:r>
              <a:rPr lang="en-US" altLang="zh-TW">
                <a:solidFill>
                  <a:srgbClr val="3333FF"/>
                </a:solidFill>
              </a:rPr>
              <a:t>imagesc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23850" y="404813"/>
            <a:ext cx="7920038" cy="4000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30000"/>
              </a:spcBef>
            </a:pPr>
            <a:r>
              <a:rPr lang="en-US" altLang="zh-TW" b="1" dirty="0">
                <a:solidFill>
                  <a:srgbClr val="3333FF"/>
                </a:solidFill>
              </a:rPr>
              <a:t>F</a:t>
            </a:r>
            <a:r>
              <a:rPr lang="zh-TW" altLang="en-US" b="1" dirty="0">
                <a:solidFill>
                  <a:srgbClr val="3333FF"/>
                </a:solidFill>
              </a:rPr>
              <a:t>：影像檔的處理</a:t>
            </a:r>
            <a:endParaRPr lang="en-US" altLang="zh-TW" b="1" dirty="0">
              <a:solidFill>
                <a:srgbClr val="3333FF"/>
              </a:solidFill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042988" y="2781300"/>
            <a:ext cx="712946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/>
              <a:t>基本概念：灰階影像在 </a:t>
            </a:r>
            <a:r>
              <a:rPr lang="en-US" altLang="zh-TW"/>
              <a:t>Matlab </a:t>
            </a:r>
            <a:r>
              <a:rPr lang="zh-TW" altLang="en-US"/>
              <a:t>當中是一個</a:t>
            </a:r>
            <a:r>
              <a:rPr lang="zh-TW" altLang="en-US">
                <a:solidFill>
                  <a:srgbClr val="FF0000"/>
                </a:solidFill>
              </a:rPr>
              <a:t>矩陣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/>
              <a:t>                    彩色影像在 </a:t>
            </a:r>
            <a:r>
              <a:rPr lang="en-US" altLang="zh-TW"/>
              <a:t>Matlab </a:t>
            </a:r>
            <a:r>
              <a:rPr lang="zh-TW" altLang="en-US"/>
              <a:t>當中是三個</a:t>
            </a:r>
            <a:r>
              <a:rPr lang="zh-TW" altLang="en-US">
                <a:solidFill>
                  <a:srgbClr val="FF0000"/>
                </a:solidFill>
              </a:rPr>
              <a:t>矩陣</a:t>
            </a:r>
            <a:r>
              <a:rPr lang="zh-TW" altLang="en-US"/>
              <a:t>，分別代表 </a:t>
            </a:r>
            <a:r>
              <a:rPr lang="en-US" altLang="zh-TW"/>
              <a:t>Red,</a:t>
            </a:r>
            <a:br>
              <a:rPr lang="en-US" altLang="zh-TW"/>
            </a:br>
            <a:r>
              <a:rPr lang="en-US" altLang="zh-TW"/>
              <a:t>                    Green, Blue</a:t>
            </a:r>
          </a:p>
        </p:txBody>
      </p:sp>
      <p:sp>
        <p:nvSpPr>
          <p:cNvPr id="44040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2D218DC-604E-456F-AB45-8D5B1A99C8B8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215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44041" name="文字方塊 9"/>
          <p:cNvSpPr txBox="1">
            <a:spLocks noChangeArrowheads="1"/>
          </p:cNvSpPr>
          <p:nvPr/>
        </p:nvSpPr>
        <p:spPr bwMode="auto">
          <a:xfrm>
            <a:off x="2339975" y="4005263"/>
            <a:ext cx="6048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*.bmp:   </a:t>
            </a:r>
            <a:r>
              <a:rPr lang="zh-TW" altLang="en-US"/>
              <a:t>沒有經過任何壓縮處理的圖檔</a:t>
            </a:r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*.jpg:     </a:t>
            </a:r>
            <a:r>
              <a:rPr lang="zh-TW" altLang="en-US"/>
              <a:t>有經過 </a:t>
            </a:r>
            <a:r>
              <a:rPr lang="en-US" altLang="zh-TW"/>
              <a:t>JPEG </a:t>
            </a:r>
            <a:r>
              <a:rPr lang="zh-TW" altLang="en-US"/>
              <a:t>壓縮的圖檔</a:t>
            </a:r>
            <a:r>
              <a:rPr lang="en-US" altLang="zh-TW"/>
              <a:t>   </a:t>
            </a:r>
            <a:endParaRPr lang="zh-TW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4213" y="2852738"/>
            <a:ext cx="2952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zh-TW">
                <a:solidFill>
                  <a:srgbClr val="3333FF"/>
                </a:solidFill>
              </a:rPr>
              <a:t>image(im);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solidFill>
                  <a:srgbClr val="3333FF"/>
                </a:solidFill>
              </a:rPr>
              <a:t>colormap(gray(256))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5329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2200" b="1">
                <a:solidFill>
                  <a:srgbClr val="FF00FF"/>
                </a:solidFill>
              </a:rPr>
              <a:t>範例一： </a:t>
            </a:r>
            <a:r>
              <a:rPr lang="en-US" altLang="zh-TW" sz="2200"/>
              <a:t>(</a:t>
            </a:r>
            <a:r>
              <a:rPr lang="zh-TW" altLang="en-US" sz="2200"/>
              <a:t>黑白影像</a:t>
            </a:r>
            <a:r>
              <a:rPr lang="en-US" altLang="zh-TW" sz="2200"/>
              <a:t>)</a:t>
            </a:r>
            <a:endParaRPr lang="zh-TW" altLang="en-US" sz="2200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684213" y="620713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dirty="0" err="1">
                <a:solidFill>
                  <a:srgbClr val="3333FF"/>
                </a:solidFill>
              </a:rPr>
              <a:t>im</a:t>
            </a:r>
            <a:r>
              <a:rPr lang="en-US" altLang="zh-TW" dirty="0">
                <a:solidFill>
                  <a:srgbClr val="3333FF"/>
                </a:solidFill>
              </a:rPr>
              <a:t>=double(</a:t>
            </a:r>
            <a:r>
              <a:rPr lang="en-US" altLang="zh-TW" dirty="0" err="1">
                <a:solidFill>
                  <a:srgbClr val="3333FF"/>
                </a:solidFill>
              </a:rPr>
              <a:t>imread</a:t>
            </a:r>
            <a:r>
              <a:rPr lang="en-US" altLang="zh-TW" dirty="0">
                <a:solidFill>
                  <a:srgbClr val="3333FF"/>
                </a:solidFill>
              </a:rPr>
              <a:t>('C:\Program Files\MATLAB\pic\Pepper.bmp'));</a:t>
            </a:r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684213" y="1628775"/>
            <a:ext cx="165576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zh-TW">
                <a:solidFill>
                  <a:srgbClr val="3333FF"/>
                </a:solidFill>
              </a:rPr>
              <a:t>size(im)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ans =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   256   256</a:t>
            </a:r>
          </a:p>
        </p:txBody>
      </p:sp>
      <p:pic>
        <p:nvPicPr>
          <p:cNvPr id="4506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2060575"/>
            <a:ext cx="2846387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 Box 9"/>
          <p:cNvSpPr txBox="1">
            <a:spLocks noChangeArrowheads="1"/>
          </p:cNvSpPr>
          <p:nvPr/>
        </p:nvSpPr>
        <p:spPr bwMode="auto">
          <a:xfrm>
            <a:off x="1331913" y="1125538"/>
            <a:ext cx="6408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/>
              <a:t>(</a:t>
            </a:r>
            <a:r>
              <a:rPr lang="zh-TW" altLang="en-US" dirty="0"/>
              <a:t>注意，如果 </a:t>
            </a:r>
            <a:r>
              <a:rPr lang="en-US" altLang="zh-TW" dirty="0"/>
              <a:t>Pepper.bmp </a:t>
            </a:r>
            <a:r>
              <a:rPr lang="zh-TW" altLang="en-US" dirty="0"/>
              <a:t>是個灰階圖，</a:t>
            </a:r>
            <a:r>
              <a:rPr lang="en-US" altLang="zh-TW" dirty="0" err="1"/>
              <a:t>im</a:t>
            </a:r>
            <a:r>
              <a:rPr lang="en-US" altLang="zh-TW" dirty="0"/>
              <a:t> </a:t>
            </a:r>
            <a:r>
              <a:rPr lang="zh-TW" altLang="en-US" dirty="0"/>
              <a:t>將是一個矩陣</a:t>
            </a:r>
            <a:r>
              <a:rPr lang="en-US" altLang="zh-TW" dirty="0"/>
              <a:t>)</a:t>
            </a:r>
          </a:p>
        </p:txBody>
      </p:sp>
      <p:sp>
        <p:nvSpPr>
          <p:cNvPr id="45064" name="Text Box 10"/>
          <p:cNvSpPr txBox="1">
            <a:spLocks noChangeArrowheads="1"/>
          </p:cNvSpPr>
          <p:nvPr/>
        </p:nvSpPr>
        <p:spPr bwMode="auto">
          <a:xfrm>
            <a:off x="2268538" y="1628775"/>
            <a:ext cx="496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(</a:t>
            </a:r>
            <a:r>
              <a:rPr lang="zh-TW" altLang="en-US"/>
              <a:t>用 </a:t>
            </a:r>
            <a:r>
              <a:rPr lang="en-US" altLang="zh-TW"/>
              <a:t>size </a:t>
            </a:r>
            <a:r>
              <a:rPr lang="zh-TW" altLang="en-US"/>
              <a:t>這個指令來看 </a:t>
            </a:r>
            <a:r>
              <a:rPr lang="en-US" altLang="zh-TW"/>
              <a:t>im </a:t>
            </a:r>
            <a:r>
              <a:rPr lang="zh-TW" altLang="en-US"/>
              <a:t>這個矩陣的大小</a:t>
            </a:r>
            <a:r>
              <a:rPr lang="en-US" altLang="zh-TW"/>
              <a:t>)</a:t>
            </a:r>
          </a:p>
        </p:txBody>
      </p:sp>
      <p:sp>
        <p:nvSpPr>
          <p:cNvPr id="45065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8630FDD-9A38-4D70-AA42-84D3E76EE9BC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216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45066" name="Text Box 12"/>
          <p:cNvSpPr txBox="1">
            <a:spLocks noChangeArrowheads="1"/>
          </p:cNvSpPr>
          <p:nvPr/>
        </p:nvSpPr>
        <p:spPr bwMode="auto">
          <a:xfrm>
            <a:off x="468313" y="3860800"/>
            <a:ext cx="3168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2200" b="1">
                <a:solidFill>
                  <a:srgbClr val="FF00FF"/>
                </a:solidFill>
              </a:rPr>
              <a:t>範例二：</a:t>
            </a:r>
            <a:r>
              <a:rPr lang="en-US" altLang="zh-TW" sz="2200"/>
              <a:t>(</a:t>
            </a:r>
            <a:r>
              <a:rPr lang="zh-TW" altLang="en-US" sz="2200"/>
              <a:t>彩色影像</a:t>
            </a:r>
            <a:r>
              <a:rPr lang="en-US" altLang="zh-TW" sz="2200"/>
              <a:t>)</a:t>
            </a:r>
            <a:endParaRPr lang="zh-TW" altLang="en-US" sz="2200" b="1">
              <a:solidFill>
                <a:srgbClr val="FF00FF"/>
              </a:solidFill>
            </a:endParaRPr>
          </a:p>
        </p:txBody>
      </p:sp>
      <p:sp>
        <p:nvSpPr>
          <p:cNvPr id="45067" name="Rectangle 13"/>
          <p:cNvSpPr>
            <a:spLocks noChangeArrowheads="1"/>
          </p:cNvSpPr>
          <p:nvPr/>
        </p:nvSpPr>
        <p:spPr bwMode="auto">
          <a:xfrm>
            <a:off x="684213" y="4365625"/>
            <a:ext cx="806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dirty="0">
                <a:solidFill>
                  <a:srgbClr val="3333FF"/>
                </a:solidFill>
              </a:rPr>
              <a:t>im2=double(</a:t>
            </a:r>
            <a:r>
              <a:rPr lang="en-US" altLang="zh-TW" dirty="0" err="1">
                <a:solidFill>
                  <a:srgbClr val="3333FF"/>
                </a:solidFill>
              </a:rPr>
              <a:t>imread</a:t>
            </a:r>
            <a:r>
              <a:rPr lang="en-US" altLang="zh-TW" dirty="0">
                <a:solidFill>
                  <a:srgbClr val="3333FF"/>
                </a:solidFill>
              </a:rPr>
              <a:t>('C:\Program Files\MATLAB\pic\</a:t>
            </a:r>
            <a:r>
              <a:rPr lang="en-US" altLang="en-US" dirty="0">
                <a:solidFill>
                  <a:srgbClr val="3333FF"/>
                </a:solidFill>
              </a:rPr>
              <a:t>Pepper512c.bmp</a:t>
            </a:r>
            <a:r>
              <a:rPr lang="en-US" altLang="zh-TW" dirty="0">
                <a:solidFill>
                  <a:srgbClr val="3333FF"/>
                </a:solidFill>
              </a:rPr>
              <a:t>'));</a:t>
            </a:r>
          </a:p>
        </p:txBody>
      </p:sp>
      <p:sp>
        <p:nvSpPr>
          <p:cNvPr id="45068" name="Rectangle 14"/>
          <p:cNvSpPr>
            <a:spLocks noChangeArrowheads="1"/>
          </p:cNvSpPr>
          <p:nvPr/>
        </p:nvSpPr>
        <p:spPr bwMode="auto">
          <a:xfrm>
            <a:off x="684213" y="4868863"/>
            <a:ext cx="2879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de-DE" altLang="zh-TW">
                <a:solidFill>
                  <a:srgbClr val="3333FF"/>
                </a:solidFill>
              </a:rPr>
              <a:t>size(im2)</a:t>
            </a:r>
          </a:p>
          <a:p>
            <a:pPr eaLnBrk="1" hangingPunct="1">
              <a:spcBef>
                <a:spcPct val="30000"/>
              </a:spcBef>
            </a:pPr>
            <a:r>
              <a:rPr lang="de-DE" altLang="zh-TW"/>
              <a:t>ans =</a:t>
            </a:r>
          </a:p>
          <a:p>
            <a:pPr eaLnBrk="1" hangingPunct="1">
              <a:spcBef>
                <a:spcPct val="30000"/>
              </a:spcBef>
            </a:pPr>
            <a:r>
              <a:rPr lang="de-DE" altLang="zh-TW"/>
              <a:t>   512   512     3</a:t>
            </a:r>
            <a:endParaRPr lang="en-US" altLang="zh-TW"/>
          </a:p>
        </p:txBody>
      </p:sp>
      <p:sp>
        <p:nvSpPr>
          <p:cNvPr id="45069" name="Text Box 15"/>
          <p:cNvSpPr txBox="1">
            <a:spLocks noChangeArrowheads="1"/>
          </p:cNvSpPr>
          <p:nvPr/>
        </p:nvSpPr>
        <p:spPr bwMode="auto">
          <a:xfrm>
            <a:off x="3059113" y="4941888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/>
              <a:t>(</a:t>
            </a:r>
            <a:r>
              <a:rPr lang="zh-TW" altLang="en-US" dirty="0"/>
              <a:t>注意，由於這個圖檔是個彩色的，所以 </a:t>
            </a:r>
            <a:r>
              <a:rPr lang="en-US" altLang="zh-TW" dirty="0"/>
              <a:t>im2 </a:t>
            </a:r>
            <a:r>
              <a:rPr lang="zh-TW" altLang="en-US" dirty="0"/>
              <a:t>將由</a:t>
            </a:r>
            <a:r>
              <a:rPr lang="zh-TW" altLang="en-US" dirty="0">
                <a:solidFill>
                  <a:srgbClr val="FF0000"/>
                </a:solidFill>
              </a:rPr>
              <a:t>三個矩陣</a:t>
            </a:r>
            <a:r>
              <a:rPr lang="zh-TW" altLang="en-US" dirty="0"/>
              <a:t>複合而成</a:t>
            </a:r>
            <a:r>
              <a:rPr lang="en-US" altLang="zh-TW" dirty="0"/>
              <a:t>)</a:t>
            </a:r>
          </a:p>
        </p:txBody>
      </p:sp>
      <p:sp>
        <p:nvSpPr>
          <p:cNvPr id="45070" name="Oval 16"/>
          <p:cNvSpPr>
            <a:spLocks noChangeArrowheads="1"/>
          </p:cNvSpPr>
          <p:nvPr/>
        </p:nvSpPr>
        <p:spPr bwMode="auto">
          <a:xfrm>
            <a:off x="2052638" y="5661025"/>
            <a:ext cx="576262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45071" name="Line 17"/>
          <p:cNvSpPr>
            <a:spLocks noChangeShapeType="1"/>
          </p:cNvSpPr>
          <p:nvPr/>
        </p:nvSpPr>
        <p:spPr bwMode="auto">
          <a:xfrm flipH="1">
            <a:off x="2557463" y="5373688"/>
            <a:ext cx="574675" cy="360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5072" name="矩形 15"/>
          <p:cNvSpPr>
            <a:spLocks noChangeArrowheads="1"/>
          </p:cNvSpPr>
          <p:nvPr/>
        </p:nvSpPr>
        <p:spPr bwMode="auto">
          <a:xfrm>
            <a:off x="684213" y="6092825"/>
            <a:ext cx="1504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zh-TW" dirty="0" err="1">
                <a:solidFill>
                  <a:srgbClr val="3333FF"/>
                </a:solidFill>
              </a:rPr>
              <a:t>imshow</a:t>
            </a:r>
            <a:r>
              <a:rPr lang="en-US" altLang="zh-TW" dirty="0">
                <a:solidFill>
                  <a:srgbClr val="3333FF"/>
                </a:solidFill>
              </a:rPr>
              <a:t>(</a:t>
            </a:r>
            <a:r>
              <a:rPr lang="en-US" altLang="zh-TW" dirty="0" err="1">
                <a:solidFill>
                  <a:srgbClr val="3333FF"/>
                </a:solidFill>
              </a:rPr>
              <a:t>im</a:t>
            </a:r>
            <a:r>
              <a:rPr lang="en-US" altLang="zh-TW" dirty="0">
                <a:solidFill>
                  <a:srgbClr val="3333FF"/>
                </a:solidFill>
              </a:rPr>
              <a:t>);</a:t>
            </a:r>
          </a:p>
        </p:txBody>
      </p:sp>
      <p:sp>
        <p:nvSpPr>
          <p:cNvPr id="17" name="矩形 15"/>
          <p:cNvSpPr>
            <a:spLocks noChangeArrowheads="1"/>
          </p:cNvSpPr>
          <p:nvPr/>
        </p:nvSpPr>
        <p:spPr bwMode="auto">
          <a:xfrm>
            <a:off x="2992653" y="6102320"/>
            <a:ext cx="1774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image(</a:t>
            </a:r>
            <a:r>
              <a:rPr lang="en-US" altLang="zh-TW" dirty="0" err="1">
                <a:solidFill>
                  <a:srgbClr val="3333FF"/>
                </a:solidFill>
              </a:rPr>
              <a:t>im</a:t>
            </a:r>
            <a:r>
              <a:rPr lang="en-US" altLang="zh-TW" dirty="0">
                <a:solidFill>
                  <a:srgbClr val="3333FF"/>
                </a:solidFill>
              </a:rPr>
              <a:t>/255);</a:t>
            </a:r>
          </a:p>
        </p:txBody>
      </p:sp>
      <p:sp>
        <p:nvSpPr>
          <p:cNvPr id="2" name="矩形 1"/>
          <p:cNvSpPr/>
          <p:nvPr/>
        </p:nvSpPr>
        <p:spPr>
          <a:xfrm>
            <a:off x="2361486" y="6102320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or</a:t>
            </a:r>
            <a:endParaRPr lang="zh-TW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8630FDD-9A38-4D70-AA42-84D3E76EE9BC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217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sp>
        <p:nvSpPr>
          <p:cNvPr id="45069" name="Text Box 15"/>
          <p:cNvSpPr txBox="1">
            <a:spLocks noChangeArrowheads="1"/>
          </p:cNvSpPr>
          <p:nvPr/>
        </p:nvSpPr>
        <p:spPr bwMode="auto">
          <a:xfrm>
            <a:off x="395536" y="908720"/>
            <a:ext cx="792088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dirty="0"/>
              <a:t>注意：要對影像做運算時，</a:t>
            </a:r>
            <a:r>
              <a:rPr lang="zh-TW" altLang="en-US" u="sng" dirty="0"/>
              <a:t>要先變成 </a:t>
            </a:r>
            <a:r>
              <a:rPr lang="en-US" altLang="zh-TW" u="sng" dirty="0"/>
              <a:t>double </a:t>
            </a:r>
            <a:r>
              <a:rPr lang="zh-TW" altLang="en-US" u="sng" dirty="0"/>
              <a:t>的格式</a:t>
            </a:r>
            <a:endParaRPr lang="en-US" altLang="zh-TW" u="sng" dirty="0"/>
          </a:p>
          <a:p>
            <a:pPr eaLnBrk="1" hangingPunct="1">
              <a:spcBef>
                <a:spcPct val="50000"/>
              </a:spcBef>
            </a:pPr>
            <a:r>
              <a:rPr lang="zh-TW" altLang="en-US" dirty="0"/>
              <a:t>否則電腦會預設影像為 </a:t>
            </a:r>
            <a:r>
              <a:rPr lang="en-US" altLang="zh-TW" dirty="0"/>
              <a:t>integer </a:t>
            </a:r>
            <a:r>
              <a:rPr lang="zh-TW" altLang="en-US" dirty="0"/>
              <a:t>的格式，在做浮點運算時會產生誤差</a:t>
            </a:r>
            <a:endParaRPr lang="en-US" altLang="zh-TW" dirty="0"/>
          </a:p>
        </p:txBody>
      </p:sp>
      <p:sp>
        <p:nvSpPr>
          <p:cNvPr id="2" name="矩形 1"/>
          <p:cNvSpPr/>
          <p:nvPr/>
        </p:nvSpPr>
        <p:spPr>
          <a:xfrm>
            <a:off x="827584" y="2865203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zh-TW" dirty="0" err="1">
                <a:solidFill>
                  <a:srgbClr val="3333FF"/>
                </a:solidFill>
              </a:rPr>
              <a:t>im</a:t>
            </a:r>
            <a:r>
              <a:rPr lang="en-US" altLang="zh-TW" dirty="0">
                <a:solidFill>
                  <a:srgbClr val="3333FF"/>
                </a:solidFill>
              </a:rPr>
              <a:t>=</a:t>
            </a:r>
            <a:r>
              <a:rPr lang="en-US" altLang="zh-TW" dirty="0" err="1">
                <a:solidFill>
                  <a:srgbClr val="3333FF"/>
                </a:solidFill>
              </a:rPr>
              <a:t>imread</a:t>
            </a:r>
            <a:r>
              <a:rPr lang="en-US" altLang="zh-TW" dirty="0">
                <a:solidFill>
                  <a:srgbClr val="3333FF"/>
                </a:solidFill>
              </a:rPr>
              <a:t>('C:\Program Files\MATLAB\pic\Pepper.bmp');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TW" dirty="0" err="1">
                <a:solidFill>
                  <a:srgbClr val="3333FF"/>
                </a:solidFill>
              </a:rPr>
              <a:t>im</a:t>
            </a:r>
            <a:r>
              <a:rPr lang="en-US" altLang="zh-TW" dirty="0">
                <a:solidFill>
                  <a:srgbClr val="3333FF"/>
                </a:solidFill>
              </a:rPr>
              <a:t>=double(</a:t>
            </a:r>
            <a:r>
              <a:rPr lang="en-US" altLang="zh-TW" dirty="0" err="1">
                <a:solidFill>
                  <a:srgbClr val="3333FF"/>
                </a:solidFill>
              </a:rPr>
              <a:t>im</a:t>
            </a:r>
            <a:r>
              <a:rPr lang="en-US" altLang="zh-TW" dirty="0">
                <a:solidFill>
                  <a:srgbClr val="3333FF"/>
                </a:solidFill>
              </a:rPr>
              <a:t>);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TW" dirty="0" err="1">
                <a:solidFill>
                  <a:srgbClr val="3333FF"/>
                </a:solidFill>
              </a:rPr>
              <a:t>Imf</a:t>
            </a:r>
            <a:r>
              <a:rPr lang="en-US" altLang="zh-TW" dirty="0">
                <a:solidFill>
                  <a:srgbClr val="3333FF"/>
                </a:solidFill>
              </a:rPr>
              <a:t>=fft2(</a:t>
            </a:r>
            <a:r>
              <a:rPr lang="en-US" altLang="zh-TW" dirty="0" err="1">
                <a:solidFill>
                  <a:srgbClr val="3333FF"/>
                </a:solidFill>
              </a:rPr>
              <a:t>im</a:t>
            </a:r>
            <a:r>
              <a:rPr lang="en-US" altLang="zh-TW" dirty="0">
                <a:solidFill>
                  <a:srgbClr val="3333FF"/>
                </a:solidFill>
              </a:rPr>
              <a:t>);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08856" y="2117793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例如，若要對影像做 </a:t>
            </a:r>
            <a:r>
              <a:rPr lang="en-US" altLang="zh-TW" dirty="0"/>
              <a:t>2D Discrete Fourier transform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5982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513F5BDD-458E-4E19-A616-64E653D324CF}"/>
              </a:ext>
            </a:extLst>
          </p:cNvPr>
          <p:cNvSpPr txBox="1">
            <a:spLocks/>
          </p:cNvSpPr>
          <p:nvPr/>
        </p:nvSpPr>
        <p:spPr>
          <a:xfrm>
            <a:off x="542724" y="548680"/>
            <a:ext cx="7629676" cy="495932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附錄七  </a:t>
            </a:r>
            <a:r>
              <a:rPr lang="zh-TW" altLang="en-US" sz="28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聲音檔和影像檔的處理 </a:t>
            </a:r>
            <a:r>
              <a:rPr lang="en-US" altLang="zh-TW" sz="28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(by </a:t>
            </a: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</a:t>
            </a:r>
            <a:r>
              <a:rPr lang="en-US" altLang="zh-TW" sz="28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)</a:t>
            </a:r>
            <a:endParaRPr lang="zh-TW" altLang="en-US" sz="27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7C09517-E9A4-4722-84DE-861FABF06B52}"/>
              </a:ext>
            </a:extLst>
          </p:cNvPr>
          <p:cNvSpPr/>
          <p:nvPr/>
        </p:nvSpPr>
        <p:spPr>
          <a:xfrm>
            <a:off x="611560" y="1429780"/>
            <a:ext cx="50326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cs typeface="Times New Roman" panose="02020603050405020304" pitchFamily="18" charset="0"/>
              </a:rPr>
              <a:t>可以先安裝幾個模組</a:t>
            </a:r>
            <a:endParaRPr lang="en-US" altLang="zh-TW" sz="2200" dirty="0">
              <a:cs typeface="Times New Roman" panose="02020603050405020304" pitchFamily="18" charset="0"/>
            </a:endParaRPr>
          </a:p>
          <a:p>
            <a:endParaRPr lang="en-US" altLang="zh-TW" sz="2200" dirty="0">
              <a:cs typeface="Times New Roman" panose="02020603050405020304" pitchFamily="18" charset="0"/>
            </a:endParaRPr>
          </a:p>
          <a:p>
            <a:r>
              <a:rPr lang="en-US" altLang="zh-TW" sz="2200" dirty="0">
                <a:cs typeface="Times New Roman" panose="02020603050405020304" pitchFamily="18" charset="0"/>
              </a:rPr>
              <a:t>pip install </a:t>
            </a:r>
            <a:r>
              <a:rPr lang="en-US" altLang="zh-TW" sz="2200" dirty="0" err="1">
                <a:cs typeface="Times New Roman" panose="02020603050405020304" pitchFamily="18" charset="0"/>
              </a:rPr>
              <a:t>numpy</a:t>
            </a:r>
            <a:endParaRPr lang="en-US" altLang="zh-TW" sz="2200" dirty="0">
              <a:cs typeface="Times New Roman" panose="02020603050405020304" pitchFamily="18" charset="0"/>
            </a:endParaRPr>
          </a:p>
          <a:p>
            <a:r>
              <a:rPr lang="en-US" altLang="zh-TW" sz="2200" dirty="0">
                <a:cs typeface="Times New Roman" panose="02020603050405020304" pitchFamily="18" charset="0"/>
              </a:rPr>
              <a:t>pip install </a:t>
            </a:r>
            <a:r>
              <a:rPr lang="en-US" altLang="zh-TW" sz="2200" dirty="0" err="1">
                <a:cs typeface="Times New Roman" panose="02020603050405020304" pitchFamily="18" charset="0"/>
              </a:rPr>
              <a:t>scipy</a:t>
            </a:r>
            <a:r>
              <a:rPr lang="en-US" altLang="zh-TW" sz="2200" dirty="0">
                <a:cs typeface="Times New Roman" panose="02020603050405020304" pitchFamily="18" charset="0"/>
              </a:rPr>
              <a:t> </a:t>
            </a:r>
          </a:p>
          <a:p>
            <a:r>
              <a:rPr lang="en-US" altLang="zh-TW" sz="2200" dirty="0">
                <a:cs typeface="Times New Roman" panose="02020603050405020304" pitchFamily="18" charset="0"/>
              </a:rPr>
              <a:t>pip install matplotlib  # plot</a:t>
            </a:r>
          </a:p>
          <a:p>
            <a:r>
              <a:rPr lang="en-US" altLang="zh-TW" sz="2200" dirty="0">
                <a:cs typeface="Times New Roman" panose="02020603050405020304" pitchFamily="18" charset="0"/>
              </a:rPr>
              <a:t>pip install </a:t>
            </a:r>
            <a:r>
              <a:rPr lang="en-US" altLang="zh-TW" sz="2200" dirty="0" err="1">
                <a:cs typeface="Times New Roman" panose="02020603050405020304" pitchFamily="18" charset="0"/>
              </a:rPr>
              <a:t>pipwin</a:t>
            </a:r>
            <a:endParaRPr lang="en-US" altLang="zh-TW" sz="2200" dirty="0">
              <a:cs typeface="Times New Roman" panose="02020603050405020304" pitchFamily="18" charset="0"/>
            </a:endParaRPr>
          </a:p>
          <a:p>
            <a:r>
              <a:rPr lang="en-US" altLang="zh-TW" sz="2200" dirty="0" err="1">
                <a:cs typeface="Times New Roman" panose="02020603050405020304" pitchFamily="18" charset="0"/>
              </a:rPr>
              <a:t>pipwin</a:t>
            </a:r>
            <a:r>
              <a:rPr lang="en-US" altLang="zh-TW" sz="2200" dirty="0">
                <a:cs typeface="Times New Roman" panose="02020603050405020304" pitchFamily="18" charset="0"/>
              </a:rPr>
              <a:t> install </a:t>
            </a:r>
            <a:r>
              <a:rPr lang="en-US" altLang="zh-TW" sz="2200" dirty="0" err="1">
                <a:cs typeface="Times New Roman" panose="02020603050405020304" pitchFamily="18" charset="0"/>
              </a:rPr>
              <a:t>simpleaudio</a:t>
            </a:r>
            <a:r>
              <a:rPr lang="en-US" altLang="zh-TW" sz="2200" dirty="0">
                <a:cs typeface="Times New Roman" panose="02020603050405020304" pitchFamily="18" charset="0"/>
              </a:rPr>
              <a:t>  # vocal files</a:t>
            </a:r>
          </a:p>
          <a:p>
            <a:r>
              <a:rPr lang="en-US" altLang="zh-TW" sz="2200" dirty="0" err="1">
                <a:cs typeface="Times New Roman" panose="02020603050405020304" pitchFamily="18" charset="0"/>
              </a:rPr>
              <a:t>pipwin</a:t>
            </a:r>
            <a:r>
              <a:rPr lang="en-US" altLang="zh-TW" sz="2200" dirty="0">
                <a:cs typeface="Times New Roman" panose="02020603050405020304" pitchFamily="18" charset="0"/>
              </a:rPr>
              <a:t> install </a:t>
            </a:r>
            <a:r>
              <a:rPr lang="en-US" altLang="zh-TW" sz="2200" dirty="0" err="1">
                <a:cs typeface="Times New Roman" panose="02020603050405020304" pitchFamily="18" charset="0"/>
              </a:rPr>
              <a:t>pyaudio</a:t>
            </a:r>
            <a:endParaRPr lang="en-US" altLang="zh-TW" sz="2200" dirty="0"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5B10C06-7987-4376-AB85-9C7CA2EEE769}"/>
              </a:ext>
            </a:extLst>
          </p:cNvPr>
          <p:cNvSpPr/>
          <p:nvPr/>
        </p:nvSpPr>
        <p:spPr>
          <a:xfrm>
            <a:off x="3563888" y="5960475"/>
            <a:ext cx="5032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>
                <a:cs typeface="Times New Roman" panose="02020603050405020304" pitchFamily="18" charset="0"/>
              </a:rPr>
              <a:t>PS: </a:t>
            </a:r>
            <a:r>
              <a:rPr lang="zh-TW" altLang="en-US" sz="1800" dirty="0">
                <a:cs typeface="Times New Roman" panose="02020603050405020304" pitchFamily="18" charset="0"/>
              </a:rPr>
              <a:t>謝謝</a:t>
            </a:r>
            <a:r>
              <a:rPr lang="en-US" altLang="zh-TW" sz="1800" dirty="0">
                <a:cs typeface="Times New Roman" panose="02020603050405020304" pitchFamily="18" charset="0"/>
              </a:rPr>
              <a:t>2021</a:t>
            </a:r>
            <a:r>
              <a:rPr lang="zh-TW" altLang="en-US" sz="1800" dirty="0">
                <a:cs typeface="Times New Roman" panose="02020603050405020304" pitchFamily="18" charset="0"/>
              </a:rPr>
              <a:t>年擔任助教的蔡昌廷同學協助製作</a:t>
            </a:r>
            <a:endParaRPr lang="en-US" altLang="zh-TW" sz="1800" dirty="0"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3">
            <a:extLst>
              <a:ext uri="{FF2B5EF4-FFF2-40B4-BE49-F238E27FC236}">
                <a16:creationId xmlns:a16="http://schemas.microsoft.com/office/drawing/2014/main" id="{2E017CD1-1ADE-4737-A861-A3A1D5DF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260350"/>
            <a:ext cx="8016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0E6C65-9028-4BE9-A8A9-73095E397633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218</a:t>
            </a:fld>
            <a:endParaRPr lang="en-US" altLang="zh-TW" sz="20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38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03000365-BDC6-4378-993E-12A674007AF2}"/>
              </a:ext>
            </a:extLst>
          </p:cNvPr>
          <p:cNvSpPr txBox="1">
            <a:spLocks/>
          </p:cNvSpPr>
          <p:nvPr/>
        </p:nvSpPr>
        <p:spPr>
          <a:xfrm>
            <a:off x="323528" y="476672"/>
            <a:ext cx="7409033" cy="49026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A.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讀音訊檔</a:t>
            </a: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BE3224AF-3395-4F8A-B6B0-6753F13F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260350"/>
            <a:ext cx="8016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0E6C65-9028-4BE9-A8A9-73095E397633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219</a:t>
            </a:fld>
            <a:endParaRPr lang="en-US" altLang="zh-TW" sz="20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AF2EE8A-4256-4415-B7BF-DDCA75F00956}"/>
              </a:ext>
            </a:extLst>
          </p:cNvPr>
          <p:cNvSpPr/>
          <p:nvPr/>
        </p:nvSpPr>
        <p:spPr>
          <a:xfrm>
            <a:off x="324312" y="1237622"/>
            <a:ext cx="69235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cs typeface="Times New Roman" panose="02020603050405020304" pitchFamily="18" charset="0"/>
              </a:rPr>
              <a:t>要先</a:t>
            </a:r>
            <a:r>
              <a:rPr lang="en-US" altLang="zh-TW" sz="2200" dirty="0">
                <a:cs typeface="Times New Roman" panose="02020603050405020304" pitchFamily="18" charset="0"/>
              </a:rPr>
              <a:t>import </a:t>
            </a:r>
            <a:r>
              <a:rPr lang="zh-TW" altLang="en-US" sz="2200" dirty="0">
                <a:cs typeface="Times New Roman" panose="02020603050405020304" pitchFamily="18" charset="0"/>
              </a:rPr>
              <a:t>相關模組 </a:t>
            </a:r>
            <a:r>
              <a:rPr lang="en-US" altLang="zh-TW" sz="2200" dirty="0">
                <a:cs typeface="Times New Roman" panose="02020603050405020304" pitchFamily="18" charset="0"/>
              </a:rPr>
              <a:t>:    </a:t>
            </a:r>
            <a:r>
              <a:rPr lang="en-US" altLang="zh-TW" sz="2200" dirty="0"/>
              <a:t>import </a:t>
            </a:r>
            <a:r>
              <a:rPr lang="en-US" altLang="zh-TW" sz="2200" dirty="0" err="1"/>
              <a:t>scipy.io.wavfile</a:t>
            </a:r>
            <a:r>
              <a:rPr lang="en-US" altLang="zh-TW" sz="2200" dirty="0"/>
              <a:t> as </a:t>
            </a:r>
            <a:r>
              <a:rPr lang="en-US" altLang="zh-TW" sz="2200" dirty="0" err="1"/>
              <a:t>wavfile</a:t>
            </a:r>
            <a:endParaRPr lang="en-US" altLang="zh-TW" sz="2200" dirty="0"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DE9F0EB-DA83-4E25-A810-76178CC6D754}"/>
              </a:ext>
            </a:extLst>
          </p:cNvPr>
          <p:cNvSpPr/>
          <p:nvPr/>
        </p:nvSpPr>
        <p:spPr>
          <a:xfrm>
            <a:off x="341959" y="1803390"/>
            <a:ext cx="8416279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zh-TW" altLang="en-US" sz="2200" b="1" dirty="0">
                <a:solidFill>
                  <a:srgbClr val="0000FF"/>
                </a:solidFill>
                <a:cs typeface="Times New Roman" panose="02020603050405020304" pitchFamily="18" charset="0"/>
              </a:rPr>
              <a:t>讀取音檔 </a:t>
            </a:r>
            <a:r>
              <a:rPr lang="en-US" altLang="zh-TW" sz="2200" dirty="0"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450"/>
              </a:spcBef>
            </a:pPr>
            <a:r>
              <a:rPr lang="en-US" altLang="zh-TW" sz="2200" dirty="0"/>
              <a:t>fs,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200" dirty="0"/>
              <a:t> = </a:t>
            </a:r>
            <a:r>
              <a:rPr lang="en-US" altLang="zh-TW" sz="2200" dirty="0" err="1"/>
              <a:t>wavfile.read</a:t>
            </a:r>
            <a:r>
              <a:rPr lang="en-US" altLang="zh-TW" sz="2200" dirty="0"/>
              <a:t>(</a:t>
            </a:r>
            <a:r>
              <a:rPr lang="en-US" altLang="zh-TW" sz="2200" dirty="0">
                <a:cs typeface="Times New Roman" panose="02020603050405020304" pitchFamily="18" charset="0"/>
              </a:rPr>
              <a:t>'C:/WINDOWS/Media/Alarm01.wav</a:t>
            </a:r>
            <a:r>
              <a:rPr lang="en-US" altLang="zh-TW" sz="2200" dirty="0"/>
              <a:t>’)</a:t>
            </a:r>
            <a:r>
              <a:rPr lang="en-US" altLang="zh-TW" sz="2200" dirty="0"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450"/>
              </a:spcBef>
            </a:pPr>
            <a:r>
              <a:rPr lang="en-US" altLang="zh-TW" sz="2200" dirty="0">
                <a:cs typeface="Times New Roman" panose="02020603050405020304" pitchFamily="18" charset="0"/>
              </a:rPr>
              <a:t>   # fs: sampling frequency  </a:t>
            </a:r>
            <a:r>
              <a:rPr lang="en-US" altLang="zh-TW" sz="2200" dirty="0"/>
              <a:t> </a:t>
            </a:r>
          </a:p>
          <a:p>
            <a:pPr>
              <a:spcBef>
                <a:spcPts val="450"/>
              </a:spcBef>
            </a:pPr>
            <a:r>
              <a:rPr lang="en-US" altLang="zh-TW" sz="2200" dirty="0">
                <a:cs typeface="Times New Roman" panose="02020603050405020304" pitchFamily="18" charset="0"/>
              </a:rPr>
              <a:t>   # If the audio file has one channel, then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200" dirty="0"/>
              <a:t> is a column vector</a:t>
            </a:r>
          </a:p>
          <a:p>
            <a:pPr>
              <a:spcBef>
                <a:spcPts val="450"/>
              </a:spcBef>
            </a:pPr>
            <a:r>
              <a:rPr lang="en-US" altLang="zh-TW" sz="2200" dirty="0">
                <a:cs typeface="Times New Roman" panose="02020603050405020304" pitchFamily="18" charset="0"/>
              </a:rPr>
              <a:t>   # If the audio file has two channels, then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200" dirty="0"/>
              <a:t> has two column</a:t>
            </a:r>
            <a:br>
              <a:rPr lang="en-US" altLang="zh-TW" sz="2200" dirty="0"/>
            </a:br>
            <a:r>
              <a:rPr lang="en-US" altLang="zh-TW" sz="2200" dirty="0"/>
              <a:t>       vectors</a:t>
            </a:r>
            <a:endParaRPr lang="en-US" altLang="zh-TW" sz="2200" dirty="0"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r>
              <a:rPr lang="pt-BR" altLang="zh-TW" sz="2200" dirty="0"/>
              <a:t>num_frame = len(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pt-BR" altLang="zh-TW" sz="2200" dirty="0"/>
              <a:t>)</a:t>
            </a:r>
            <a:r>
              <a:rPr lang="zh-TW" altLang="en-US" sz="2200" dirty="0">
                <a:cs typeface="Times New Roman" panose="02020603050405020304" pitchFamily="18" charset="0"/>
              </a:rPr>
              <a:t>   </a:t>
            </a:r>
            <a:r>
              <a:rPr lang="en-US" altLang="zh-TW" sz="2200" dirty="0">
                <a:cs typeface="Times New Roman" panose="02020603050405020304" pitchFamily="18" charset="0"/>
              </a:rPr>
              <a:t># </a:t>
            </a:r>
            <a:r>
              <a:rPr lang="zh-TW" altLang="en-US" sz="2200" dirty="0">
                <a:cs typeface="Times New Roman" panose="02020603050405020304" pitchFamily="18" charset="0"/>
              </a:rPr>
              <a:t>音訊長度</a:t>
            </a:r>
            <a:r>
              <a:rPr lang="en-US" altLang="zh-TW" sz="2200" dirty="0"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ts val="450"/>
              </a:spcBef>
            </a:pPr>
            <a:r>
              <a:rPr lang="pt-BR" altLang="zh-TW" sz="2200" dirty="0"/>
              <a:t>n_channel = </a:t>
            </a:r>
            <a:r>
              <a:rPr lang="en-US" altLang="zh-TW" sz="2200" dirty="0"/>
              <a:t>int(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200" dirty="0" err="1"/>
              <a:t>.size</a:t>
            </a:r>
            <a:r>
              <a:rPr lang="en-US" altLang="zh-TW" sz="2200" dirty="0"/>
              <a:t>/</a:t>
            </a:r>
            <a:r>
              <a:rPr lang="pt-BR" altLang="zh-TW" sz="2200" dirty="0"/>
              <a:t> num_frame)</a:t>
            </a:r>
            <a:r>
              <a:rPr lang="zh-TW" altLang="en-US" sz="2200" dirty="0">
                <a:cs typeface="Times New Roman" panose="02020603050405020304" pitchFamily="18" charset="0"/>
              </a:rPr>
              <a:t>   </a:t>
            </a:r>
            <a:r>
              <a:rPr lang="en-US" altLang="zh-TW" sz="2200" dirty="0">
                <a:cs typeface="Times New Roman" panose="02020603050405020304" pitchFamily="18" charset="0"/>
              </a:rPr>
              <a:t># channels </a:t>
            </a:r>
            <a:r>
              <a:rPr lang="zh-TW" altLang="en-US" sz="2200" dirty="0">
                <a:cs typeface="Times New Roman" panose="02020603050405020304" pitchFamily="18" charset="0"/>
              </a:rPr>
              <a:t>數量</a:t>
            </a:r>
            <a:endParaRPr lang="en-US" altLang="zh-TW" sz="2200" dirty="0"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F770333-616D-4E4D-B17D-F98598A7DFB9}"/>
              </a:ext>
            </a:extLst>
          </p:cNvPr>
          <p:cNvSpPr/>
          <p:nvPr/>
        </p:nvSpPr>
        <p:spPr>
          <a:xfrm>
            <a:off x="611560" y="5102055"/>
            <a:ext cx="37749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>
                <a:solidFill>
                  <a:srgbClr val="859900"/>
                </a:solidFill>
                <a:cs typeface="Times New Roman" panose="02020603050405020304" pitchFamily="18" charset="0"/>
              </a:rPr>
              <a:t>&gt;&gt;&gt;</a:t>
            </a:r>
            <a:r>
              <a:rPr lang="en-US" altLang="zh-TW" sz="2200" dirty="0">
                <a:cs typeface="Times New Roman" panose="02020603050405020304" pitchFamily="18" charset="0"/>
              </a:rPr>
              <a:t> fs</a:t>
            </a:r>
          </a:p>
          <a:p>
            <a:r>
              <a:rPr lang="en-US" altLang="zh-TW" sz="2200" dirty="0">
                <a:cs typeface="Times New Roman" panose="02020603050405020304" pitchFamily="18" charset="0"/>
              </a:rPr>
              <a:t>22050</a:t>
            </a:r>
            <a:endParaRPr lang="en-US" altLang="zh-TW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altLang="zh-TW" sz="2200" dirty="0">
                <a:solidFill>
                  <a:srgbClr val="859900"/>
                </a:solidFill>
                <a:cs typeface="Times New Roman" panose="02020603050405020304" pitchFamily="18" charset="0"/>
              </a:rPr>
              <a:t>&gt;&gt;&gt;</a:t>
            </a:r>
            <a:r>
              <a:rPr lang="en-US" altLang="zh-TW" sz="2200" dirty="0">
                <a:cs typeface="Times New Roman" panose="02020603050405020304" pitchFamily="18" charset="0"/>
              </a:rPr>
              <a:t> </a:t>
            </a:r>
            <a:r>
              <a:rPr lang="pt-BR" altLang="zh-TW" sz="2200" dirty="0"/>
              <a:t>num_frame, n_channel</a:t>
            </a:r>
          </a:p>
          <a:p>
            <a:r>
              <a:rPr lang="pt-BR" altLang="zh-TW" sz="2200" dirty="0"/>
              <a:t>(1150416, 2)</a:t>
            </a:r>
            <a:endParaRPr lang="zh-TW" altLang="en-US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5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字版面配置區 4"/>
          <p:cNvSpPr>
            <a:spLocks noGrp="1"/>
          </p:cNvSpPr>
          <p:nvPr>
            <p:ph type="body" sz="half" idx="2"/>
          </p:nvPr>
        </p:nvSpPr>
        <p:spPr>
          <a:xfrm>
            <a:off x="457200" y="428625"/>
            <a:ext cx="7715250" cy="479425"/>
          </a:xfrm>
          <a:ln>
            <a:solidFill>
              <a:srgbClr val="FF00FF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2400" b="1" dirty="0">
                <a:solidFill>
                  <a:srgbClr val="3333FF"/>
                </a:solidFill>
                <a:sym typeface="Wingdings 2" pitchFamily="18" charset="2"/>
              </a:rPr>
              <a:t></a:t>
            </a:r>
            <a:r>
              <a:rPr lang="en-US" altLang="zh-TW" b="1" dirty="0"/>
              <a:t>  </a:t>
            </a:r>
            <a:r>
              <a:rPr lang="en-US" altLang="zh-TW" sz="2400" b="1" dirty="0">
                <a:solidFill>
                  <a:srgbClr val="3333FF"/>
                </a:solidFill>
              </a:rPr>
              <a:t>5-C  Methods for Computing the </a:t>
            </a:r>
            <a:r>
              <a:rPr lang="en-US" altLang="zh-TW" sz="2400" b="1" dirty="0" err="1">
                <a:solidFill>
                  <a:srgbClr val="3333FF"/>
                </a:solidFill>
              </a:rPr>
              <a:t>Cepstrum</a:t>
            </a:r>
            <a:endParaRPr lang="en-US" altLang="zh-TW" sz="2400" dirty="0">
              <a:solidFill>
                <a:srgbClr val="3333FF"/>
              </a:solidFill>
            </a:endParaRPr>
          </a:p>
          <a:p>
            <a:pPr>
              <a:buFontTx/>
              <a:buNone/>
            </a:pPr>
            <a:r>
              <a:rPr lang="en-US" altLang="zh-TW" dirty="0"/>
              <a:t>     			</a:t>
            </a:r>
            <a:endParaRPr lang="zh-TW" altLang="en-US" dirty="0"/>
          </a:p>
          <a:p>
            <a:pPr>
              <a:buFontTx/>
              <a:buNone/>
            </a:pPr>
            <a:endParaRPr lang="zh-TW" altLang="en-US" dirty="0"/>
          </a:p>
        </p:txBody>
      </p:sp>
      <p:sp>
        <p:nvSpPr>
          <p:cNvPr id="81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20BF2A-C360-4E29-AD74-F1494F34B00D}" type="slidenum">
              <a:rPr lang="en-US" altLang="zh-TW"/>
              <a:pPr/>
              <a:t>184</a:t>
            </a:fld>
            <a:endParaRPr lang="en-US" altLang="zh-TW"/>
          </a:p>
        </p:txBody>
      </p:sp>
      <p:sp>
        <p:nvSpPr>
          <p:cNvPr id="8196" name="文字方塊 23"/>
          <p:cNvSpPr txBox="1">
            <a:spLocks noChangeArrowheads="1"/>
          </p:cNvSpPr>
          <p:nvPr/>
        </p:nvSpPr>
        <p:spPr bwMode="auto">
          <a:xfrm>
            <a:off x="539750" y="1196975"/>
            <a:ext cx="835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1">
                <a:solidFill>
                  <a:srgbClr val="3333FF"/>
                </a:solidFill>
                <a:sym typeface="Symbol" pitchFamily="18" charset="2"/>
              </a:rPr>
              <a:t> </a:t>
            </a:r>
            <a:r>
              <a:rPr lang="en-US" altLang="zh-TW" b="1">
                <a:solidFill>
                  <a:srgbClr val="3333FF"/>
                </a:solidFill>
              </a:rPr>
              <a:t>Method 1</a:t>
            </a:r>
            <a:r>
              <a:rPr lang="en-US" altLang="zh-TW"/>
              <a:t>: Compute the inverse discrete time Fourier transform:</a:t>
            </a:r>
            <a:endParaRPr lang="zh-TW" altLang="en-US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840440"/>
              </p:ext>
            </p:extLst>
          </p:nvPr>
        </p:nvGraphicFramePr>
        <p:xfrm>
          <a:off x="1547664" y="1772816"/>
          <a:ext cx="4776788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8" name="Equation" r:id="rId3" imgW="4775040" imgH="965160" progId="Equation.DSMT4">
                  <p:embed/>
                </p:oleObj>
              </mc:Choice>
              <mc:Fallback>
                <p:oleObj name="Equation" r:id="rId3" imgW="4775040" imgH="965160" progId="Equation.DSMT4">
                  <p:embed/>
                  <p:pic>
                    <p:nvPicPr>
                      <p:cNvPr id="614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772816"/>
                        <a:ext cx="4776788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000477" y="3199978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ambiguity for phase 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823764" y="4855741"/>
            <a:ext cx="6330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dirty="0"/>
              <a:t>Actually, the COMPLEX </a:t>
            </a:r>
            <a:r>
              <a:rPr lang="en-US" altLang="zh-TW" dirty="0" err="1"/>
              <a:t>Cepstrum</a:t>
            </a:r>
            <a:r>
              <a:rPr lang="en-US" altLang="zh-TW" dirty="0"/>
              <a:t>  is REAL for real input </a:t>
            </a:r>
            <a:endParaRPr lang="zh-TW" altLang="en-US" dirty="0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H="1" flipV="1">
            <a:off x="5719614" y="2695153"/>
            <a:ext cx="2889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823764" y="3776241"/>
            <a:ext cx="4572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dirty="0"/>
              <a:t>Problems:  (1)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TW" dirty="0"/>
              <a:t>                  (2)</a:t>
            </a:r>
            <a:endParaRPr lang="zh-TW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1B92875-1670-477E-A6E1-1AF44CDCE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32856"/>
            <a:ext cx="5266955" cy="3950216"/>
          </a:xfrm>
          <a:prstGeom prst="rect">
            <a:avLst/>
          </a:prstGeom>
        </p:spPr>
      </p:pic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F342F5EA-6CF7-452F-B205-04F5AB625B4D}"/>
              </a:ext>
            </a:extLst>
          </p:cNvPr>
          <p:cNvSpPr txBox="1">
            <a:spLocks/>
          </p:cNvSpPr>
          <p:nvPr/>
        </p:nvSpPr>
        <p:spPr>
          <a:xfrm>
            <a:off x="683568" y="548680"/>
            <a:ext cx="7544966" cy="19041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畫出音訊波形圖</a:t>
            </a:r>
            <a:endParaRPr lang="en-US" altLang="zh-TW" sz="22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要先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import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相關模組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  import 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matplotlib.pyplot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as 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plt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time = 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np.arange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(0, 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num_frame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)*1/fs</a:t>
            </a:r>
          </a:p>
          <a:p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plt.plot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(time, 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wave_data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plt.show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()</a:t>
            </a: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74A7C82-7691-49ED-B3F8-E34640DA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260350"/>
            <a:ext cx="8016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0E6C65-9028-4BE9-A8A9-73095E397633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220</a:t>
            </a:fld>
            <a:endParaRPr lang="en-US" altLang="zh-TW" sz="20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99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5D7D905D-B63F-4962-972A-EF0780B3ACA7}"/>
              </a:ext>
            </a:extLst>
          </p:cNvPr>
          <p:cNvSpPr txBox="1">
            <a:spLocks/>
          </p:cNvSpPr>
          <p:nvPr/>
        </p:nvSpPr>
        <p:spPr>
          <a:xfrm>
            <a:off x="404865" y="548680"/>
            <a:ext cx="7681203" cy="41825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B.</a:t>
            </a: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畫出頻譜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CA8CAAEE-A027-41AF-B7C6-92914A77E803}"/>
              </a:ext>
            </a:extLst>
          </p:cNvPr>
          <p:cNvSpPr txBox="1">
            <a:spLocks/>
          </p:cNvSpPr>
          <p:nvPr/>
        </p:nvSpPr>
        <p:spPr>
          <a:xfrm>
            <a:off x="359532" y="1224304"/>
            <a:ext cx="8424936" cy="50850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要先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import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相關模組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  from 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scipy.fftpack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import 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fft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fft_data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abs(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fft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wave_data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[:,1]))/fs   # only choose the 1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channel </a:t>
            </a:r>
          </a:p>
          <a:p>
            <a:pPr marL="0" indent="0"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#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注意要乘上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1/fs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n0=int(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np.ceil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num_frame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/2))</a:t>
            </a:r>
          </a:p>
          <a:p>
            <a:r>
              <a:rPr lang="pt-BR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fft_data1=np.concatenate([fft_data[n0:num_frame],fft_data[0:n0]])</a:t>
            </a:r>
          </a:p>
          <a:p>
            <a:pPr marL="0" indent="0">
              <a:buNone/>
            </a:pPr>
            <a:r>
              <a:rPr lang="pt-BR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#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將頻譜後面一半移到前面</a:t>
            </a:r>
            <a:endParaRPr lang="pt-BR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pt-BR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freq=np.concatenate([range(n0-num_frame,0),range(0,n0)])*fs/num_frame</a:t>
            </a:r>
          </a:p>
          <a:p>
            <a:pPr marL="0" indent="0">
              <a:buNone/>
            </a:pPr>
            <a:r>
              <a:rPr lang="pt-BR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#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頻率軸跟著調整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plt.plot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(freq,fft_data1)</a:t>
            </a:r>
          </a:p>
          <a:p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plt.xlim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(-1000,1000)    #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限制頻率的顯示範圍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plt.show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()  #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如後圖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468B4CD-4AB0-4494-939B-DCE6A38E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260350"/>
            <a:ext cx="8016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0E6C65-9028-4BE9-A8A9-73095E397633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221</a:t>
            </a:fld>
            <a:endParaRPr lang="en-US" altLang="zh-TW" sz="20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075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E8C8F67-04A0-47BD-B549-7712BB5FC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20688"/>
            <a:ext cx="5852172" cy="4389129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6BA3BFB-C3B1-437E-A1B1-193322959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260350"/>
            <a:ext cx="8016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0E6C65-9028-4BE9-A8A9-73095E397633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222</a:t>
            </a:fld>
            <a:endParaRPr lang="en-US" altLang="zh-TW" sz="20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93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6475" y="2347719"/>
            <a:ext cx="7886700" cy="2410214"/>
          </a:xfrm>
        </p:spPr>
        <p:txBody>
          <a:bodyPr>
            <a:noAutofit/>
          </a:bodyPr>
          <a:lstStyle/>
          <a:p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n_bytes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=2   # using two bytes to record a data</a:t>
            </a:r>
          </a:p>
          <a:p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(2**15-1)*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#  change the range to -2</a:t>
            </a:r>
            <a:r>
              <a:rPr lang="en-US" altLang="zh-TW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2</a:t>
            </a:r>
            <a:r>
              <a:rPr lang="en-US" altLang="zh-TW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wave_data.astype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(np.int16)</a:t>
            </a:r>
          </a:p>
          <a:p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play_obj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sa.play_buffer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n_channel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n_bytes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fs)</a:t>
            </a:r>
          </a:p>
          <a:p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play_obj.wait_done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B9CB2D0-0ABB-4769-A87E-BB0053CE7913}"/>
              </a:ext>
            </a:extLst>
          </p:cNvPr>
          <p:cNvSpPr txBox="1">
            <a:spLocks/>
          </p:cNvSpPr>
          <p:nvPr/>
        </p:nvSpPr>
        <p:spPr>
          <a:xfrm>
            <a:off x="514122" y="548680"/>
            <a:ext cx="7681203" cy="504056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C.</a:t>
            </a: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播放聲音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16B6214-D260-4579-9E5F-3057056B891A}"/>
              </a:ext>
            </a:extLst>
          </p:cNvPr>
          <p:cNvSpPr/>
          <p:nvPr/>
        </p:nvSpPr>
        <p:spPr>
          <a:xfrm>
            <a:off x="496475" y="1484784"/>
            <a:ext cx="67692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cs typeface="Times New Roman" panose="02020603050405020304" pitchFamily="18" charset="0"/>
              </a:rPr>
              <a:t>要先</a:t>
            </a:r>
            <a:r>
              <a:rPr lang="en-US" altLang="zh-TW" sz="2200" dirty="0">
                <a:cs typeface="Times New Roman" panose="02020603050405020304" pitchFamily="18" charset="0"/>
              </a:rPr>
              <a:t>import </a:t>
            </a:r>
            <a:r>
              <a:rPr lang="zh-TW" altLang="en-US" sz="2200" dirty="0">
                <a:cs typeface="Times New Roman" panose="02020603050405020304" pitchFamily="18" charset="0"/>
              </a:rPr>
              <a:t>相關模組 </a:t>
            </a:r>
            <a:r>
              <a:rPr lang="en-US" altLang="zh-TW" sz="2200" dirty="0">
                <a:cs typeface="Times New Roman" panose="02020603050405020304" pitchFamily="18" charset="0"/>
              </a:rPr>
              <a:t>:   </a:t>
            </a:r>
            <a:r>
              <a:rPr lang="en-US" altLang="zh-TW" sz="2200" dirty="0"/>
              <a:t>import </a:t>
            </a:r>
            <a:r>
              <a:rPr lang="en-US" altLang="zh-TW" sz="2200" dirty="0" err="1"/>
              <a:t>simpleaudio</a:t>
            </a:r>
            <a:r>
              <a:rPr lang="en-US" altLang="zh-TW" sz="2200" dirty="0"/>
              <a:t> as </a:t>
            </a:r>
            <a:r>
              <a:rPr lang="en-US" altLang="zh-TW" sz="2200" dirty="0" err="1"/>
              <a:t>sa</a:t>
            </a:r>
            <a:r>
              <a:rPr lang="en-US" altLang="zh-TW" sz="2200" dirty="0">
                <a:cs typeface="Times New Roman" panose="02020603050405020304" pitchFamily="18" charset="0"/>
              </a:rPr>
              <a:t> </a:t>
            </a:r>
            <a:endParaRPr lang="zh-TW" altLang="en-US" sz="2200" dirty="0"/>
          </a:p>
        </p:txBody>
      </p:sp>
      <p:sp>
        <p:nvSpPr>
          <p:cNvPr id="7" name="投影片編號版面配置區 3">
            <a:extLst>
              <a:ext uri="{FF2B5EF4-FFF2-40B4-BE49-F238E27FC236}">
                <a16:creationId xmlns:a16="http://schemas.microsoft.com/office/drawing/2014/main" id="{A0662140-4DA9-4144-AE98-04E429D1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260350"/>
            <a:ext cx="8016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0E6C65-9028-4BE9-A8A9-73095E397633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223</a:t>
            </a:fld>
            <a:endParaRPr lang="en-US" altLang="zh-TW" sz="20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741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0B9CB2D0-0ABB-4769-A87E-BB0053CE7913}"/>
              </a:ext>
            </a:extLst>
          </p:cNvPr>
          <p:cNvSpPr txBox="1">
            <a:spLocks/>
          </p:cNvSpPr>
          <p:nvPr/>
        </p:nvSpPr>
        <p:spPr>
          <a:xfrm>
            <a:off x="395536" y="548680"/>
            <a:ext cx="7681203" cy="432048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D.</a:t>
            </a: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製作音檔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A61A05-2F9C-44BA-BF74-5ECDBAE1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260350"/>
            <a:ext cx="8016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0E6C65-9028-4BE9-A8A9-73095E397633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224</a:t>
            </a:fld>
            <a:endParaRPr lang="en-US" altLang="zh-TW" sz="20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9735A4AC-9A6E-4973-B337-44CC132F2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92" y="1484784"/>
            <a:ext cx="6994892" cy="226068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wavfile.write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(file name, fs, data)</a:t>
            </a:r>
          </a:p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# fs means the sampling frequency</a:t>
            </a:r>
          </a:p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# data should be 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one-column or two column array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wavfile.write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('Alarm01_test.wav’, 22050,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81222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0B9CB2D0-0ABB-4769-A87E-BB0053CE7913}"/>
              </a:ext>
            </a:extLst>
          </p:cNvPr>
          <p:cNvSpPr txBox="1">
            <a:spLocks/>
          </p:cNvSpPr>
          <p:nvPr/>
        </p:nvSpPr>
        <p:spPr>
          <a:xfrm>
            <a:off x="580187" y="476672"/>
            <a:ext cx="7376190" cy="432048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E.</a:t>
            </a: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錄音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B3069D8-784B-4574-B8B3-C040EF3D1D89}"/>
              </a:ext>
            </a:extLst>
          </p:cNvPr>
          <p:cNvSpPr/>
          <p:nvPr/>
        </p:nvSpPr>
        <p:spPr>
          <a:xfrm>
            <a:off x="467544" y="1340768"/>
            <a:ext cx="67692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cs typeface="Times New Roman" panose="02020603050405020304" pitchFamily="18" charset="0"/>
              </a:rPr>
              <a:t>要先</a:t>
            </a:r>
            <a:r>
              <a:rPr lang="en-US" altLang="zh-TW" sz="2200" dirty="0">
                <a:cs typeface="Times New Roman" panose="02020603050405020304" pitchFamily="18" charset="0"/>
              </a:rPr>
              <a:t>import </a:t>
            </a:r>
            <a:r>
              <a:rPr lang="zh-TW" altLang="en-US" sz="2200" dirty="0">
                <a:cs typeface="Times New Roman" panose="02020603050405020304" pitchFamily="18" charset="0"/>
              </a:rPr>
              <a:t>相關模組 </a:t>
            </a:r>
            <a:r>
              <a:rPr lang="en-US" altLang="zh-TW" sz="2200" dirty="0">
                <a:cs typeface="Times New Roman" panose="02020603050405020304" pitchFamily="18" charset="0"/>
              </a:rPr>
              <a:t>:   </a:t>
            </a:r>
            <a:r>
              <a:rPr lang="en-US" altLang="zh-TW" sz="2200" dirty="0"/>
              <a:t>import </a:t>
            </a:r>
            <a:r>
              <a:rPr lang="en-US" altLang="zh-TW" sz="2200" dirty="0" err="1"/>
              <a:t>pyaudio</a:t>
            </a:r>
            <a:r>
              <a:rPr lang="en-US" altLang="zh-TW" sz="2200" dirty="0"/>
              <a:t> </a:t>
            </a:r>
            <a:endParaRPr lang="zh-TW" altLang="en-US" sz="22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27ABF23-CFD9-4404-BF15-FC6EDBDCA570}"/>
              </a:ext>
            </a:extLst>
          </p:cNvPr>
          <p:cNvSpPr/>
          <p:nvPr/>
        </p:nvSpPr>
        <p:spPr>
          <a:xfrm>
            <a:off x="467544" y="1867481"/>
            <a:ext cx="67692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cs typeface="Times New Roman" panose="02020603050405020304" pitchFamily="18" charset="0"/>
              </a:rPr>
              <a:t>範例程式</a:t>
            </a:r>
            <a:endParaRPr lang="zh-TW" altLang="en-US" sz="22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D7A3BD2-1EE1-43C0-B24E-98DADD89E3BF}"/>
              </a:ext>
            </a:extLst>
          </p:cNvPr>
          <p:cNvSpPr/>
          <p:nvPr/>
        </p:nvSpPr>
        <p:spPr>
          <a:xfrm>
            <a:off x="467544" y="2399671"/>
            <a:ext cx="71850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/>
              <a:t>import </a:t>
            </a:r>
            <a:r>
              <a:rPr lang="en-US" altLang="zh-TW" sz="2200" dirty="0" err="1"/>
              <a:t>pyaudio</a:t>
            </a:r>
            <a:endParaRPr lang="en-US" altLang="zh-TW" sz="2200" dirty="0"/>
          </a:p>
          <a:p>
            <a:r>
              <a:rPr lang="en-US" altLang="zh-TW" sz="2200" dirty="0"/>
              <a:t>pa=</a:t>
            </a:r>
            <a:r>
              <a:rPr lang="en-US" altLang="zh-TW" sz="2200" dirty="0" err="1"/>
              <a:t>pyaudio.PyAudio</a:t>
            </a:r>
            <a:r>
              <a:rPr lang="en-US" altLang="zh-TW" sz="2200" dirty="0"/>
              <a:t>()</a:t>
            </a:r>
          </a:p>
          <a:p>
            <a:r>
              <a:rPr lang="en-US" altLang="zh-TW" sz="2200" dirty="0"/>
              <a:t>fs = 44100</a:t>
            </a:r>
          </a:p>
          <a:p>
            <a:r>
              <a:rPr lang="en-US" altLang="zh-TW" sz="2200" dirty="0"/>
              <a:t>chunk = 1024</a:t>
            </a:r>
          </a:p>
          <a:p>
            <a:r>
              <a:rPr lang="en-US" altLang="zh-TW" sz="2200" dirty="0"/>
              <a:t>stream = </a:t>
            </a:r>
            <a:r>
              <a:rPr lang="en-US" altLang="zh-TW" sz="2200" dirty="0" err="1"/>
              <a:t>pa.open</a:t>
            </a:r>
            <a:r>
              <a:rPr lang="en-US" altLang="zh-TW" sz="2200" dirty="0"/>
              <a:t>(format=pyaudio.paInt16, channels=1, rate=fs, input=True, </a:t>
            </a:r>
            <a:r>
              <a:rPr lang="en-US" altLang="zh-TW" sz="2200" dirty="0" err="1"/>
              <a:t>frames_per_buffer</a:t>
            </a:r>
            <a:r>
              <a:rPr lang="en-US" altLang="zh-TW" sz="2200" dirty="0"/>
              <a:t>=chunk)</a:t>
            </a:r>
          </a:p>
          <a:p>
            <a:endParaRPr lang="en-US" altLang="zh-TW" sz="2200" dirty="0"/>
          </a:p>
          <a:p>
            <a:r>
              <a:rPr lang="en-US" altLang="zh-TW" sz="2200" dirty="0"/>
              <a:t>vocal=[]</a:t>
            </a:r>
          </a:p>
          <a:p>
            <a:r>
              <a:rPr lang="en-US" altLang="zh-TW" sz="2200" dirty="0"/>
              <a:t>count=0</a:t>
            </a:r>
            <a:endParaRPr lang="zh-TW" altLang="en-US" sz="2200" dirty="0"/>
          </a:p>
        </p:txBody>
      </p:sp>
      <p:sp>
        <p:nvSpPr>
          <p:cNvPr id="7" name="投影片編號版面配置區 3">
            <a:extLst>
              <a:ext uri="{FF2B5EF4-FFF2-40B4-BE49-F238E27FC236}">
                <a16:creationId xmlns:a16="http://schemas.microsoft.com/office/drawing/2014/main" id="{A3FE5F7D-B291-4B7F-B4AA-EF4BAA6D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260350"/>
            <a:ext cx="8016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0E6C65-9028-4BE9-A8A9-73095E397633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225</a:t>
            </a:fld>
            <a:endParaRPr lang="en-US" altLang="zh-TW" sz="20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731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388D923-BB03-4ED5-8E17-210FDEA8ED55}"/>
              </a:ext>
            </a:extLst>
          </p:cNvPr>
          <p:cNvSpPr/>
          <p:nvPr/>
        </p:nvSpPr>
        <p:spPr>
          <a:xfrm>
            <a:off x="611560" y="843677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/>
              <a:t>while count&lt;200: #</a:t>
            </a:r>
            <a:r>
              <a:rPr lang="zh-TW" altLang="en-US" sz="2200" dirty="0"/>
              <a:t>控制錄音時間</a:t>
            </a:r>
          </a:p>
          <a:p>
            <a:r>
              <a:rPr lang="en-US" altLang="zh-TW" sz="2200" dirty="0"/>
              <a:t>   audio = </a:t>
            </a:r>
            <a:r>
              <a:rPr lang="en-US" altLang="zh-TW" sz="2200" dirty="0" err="1"/>
              <a:t>stream.read</a:t>
            </a:r>
            <a:r>
              <a:rPr lang="en-US" altLang="zh-TW" sz="2200" dirty="0"/>
              <a:t>(chunk)   #</a:t>
            </a:r>
            <a:r>
              <a:rPr lang="zh-TW" altLang="en-US" sz="2200" dirty="0"/>
              <a:t>一次性錄音取樣位元組大小</a:t>
            </a:r>
          </a:p>
          <a:p>
            <a:r>
              <a:rPr lang="en-US" altLang="zh-TW" sz="2200" dirty="0"/>
              <a:t>   </a:t>
            </a:r>
            <a:r>
              <a:rPr lang="en-US" altLang="zh-TW" sz="2200" dirty="0" err="1"/>
              <a:t>vocal.append</a:t>
            </a:r>
            <a:r>
              <a:rPr lang="en-US" altLang="zh-TW" sz="2200" dirty="0"/>
              <a:t>(audio)</a:t>
            </a:r>
          </a:p>
          <a:p>
            <a:r>
              <a:rPr lang="en-US" altLang="zh-TW" sz="2200" dirty="0"/>
              <a:t>   count +=1</a:t>
            </a:r>
          </a:p>
          <a:p>
            <a:endParaRPr lang="en-US" altLang="zh-TW" sz="2200" dirty="0"/>
          </a:p>
          <a:p>
            <a:r>
              <a:rPr lang="en-US" altLang="zh-TW" sz="2200" dirty="0" err="1"/>
              <a:t>save_wave_file</a:t>
            </a:r>
            <a:r>
              <a:rPr lang="en-US" altLang="zh-TW" sz="2200" dirty="0"/>
              <a:t>('</a:t>
            </a:r>
            <a:r>
              <a:rPr lang="en-US" altLang="zh-TW" sz="2200" dirty="0" err="1"/>
              <a:t>testrecord.wav',vocal</a:t>
            </a:r>
            <a:r>
              <a:rPr lang="en-US" altLang="zh-TW" sz="2200" dirty="0"/>
              <a:t>)</a:t>
            </a:r>
          </a:p>
          <a:p>
            <a:r>
              <a:rPr lang="en-US" altLang="zh-TW" sz="2200" dirty="0" err="1"/>
              <a:t>stream.close</a:t>
            </a:r>
            <a:r>
              <a:rPr lang="en-US" altLang="zh-TW" sz="2200" dirty="0"/>
              <a:t>()</a:t>
            </a:r>
          </a:p>
          <a:p>
            <a:br>
              <a:rPr lang="en-US" altLang="zh-TW" sz="2200" dirty="0"/>
            </a:br>
            <a:endParaRPr lang="zh-TW" altLang="en-US" sz="22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6591294-2803-433E-9F17-1E1F6A7A4F25}"/>
              </a:ext>
            </a:extLst>
          </p:cNvPr>
          <p:cNvSpPr/>
          <p:nvPr/>
        </p:nvSpPr>
        <p:spPr>
          <a:xfrm>
            <a:off x="611560" y="3982998"/>
            <a:ext cx="73662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參考 https://codertw.com/%E7%A8%8B%E5%BC%8F%E8%AA%9E%E8%A8%80/491427/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4228431-2F4E-411C-911A-7346D47B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260350"/>
            <a:ext cx="8016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0E6C65-9028-4BE9-A8A9-73095E397633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226</a:t>
            </a:fld>
            <a:endParaRPr lang="en-US" altLang="zh-TW" sz="20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061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7C09517-E9A4-4722-84DE-861FABF06B52}"/>
              </a:ext>
            </a:extLst>
          </p:cNvPr>
          <p:cNvSpPr/>
          <p:nvPr/>
        </p:nvSpPr>
        <p:spPr>
          <a:xfrm>
            <a:off x="601768" y="1231264"/>
            <a:ext cx="37745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dirty="0">
                <a:cs typeface="Times New Roman" panose="02020603050405020304" pitchFamily="18" charset="0"/>
              </a:rPr>
              <a:t>可以先安裝幾個模組</a:t>
            </a:r>
            <a:endParaRPr lang="en-US" altLang="zh-TW" dirty="0"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zh-TW" altLang="en-US" dirty="0">
                <a:solidFill>
                  <a:srgbClr val="3333FF"/>
                </a:solidFill>
                <a:cs typeface="Times New Roman" panose="02020603050405020304" pitchFamily="18" charset="0"/>
              </a:rPr>
              <a:t>      </a:t>
            </a:r>
            <a:r>
              <a:rPr lang="en-US" altLang="zh-TW" dirty="0">
                <a:solidFill>
                  <a:srgbClr val="3333FF"/>
                </a:solidFill>
                <a:cs typeface="Times New Roman" panose="02020603050405020304" pitchFamily="18" charset="0"/>
              </a:rPr>
              <a:t>pip install </a:t>
            </a:r>
            <a:r>
              <a:rPr lang="en-US" altLang="zh-TW" dirty="0" err="1">
                <a:solidFill>
                  <a:srgbClr val="3333FF"/>
                </a:solidFill>
                <a:cs typeface="Times New Roman" panose="02020603050405020304" pitchFamily="18" charset="0"/>
              </a:rPr>
              <a:t>numpy</a:t>
            </a:r>
            <a:endParaRPr lang="en-US" altLang="zh-TW" dirty="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zh-TW" altLang="en-US" dirty="0">
                <a:solidFill>
                  <a:srgbClr val="3333FF"/>
                </a:solidFill>
                <a:cs typeface="Times New Roman" panose="02020603050405020304" pitchFamily="18" charset="0"/>
              </a:rPr>
              <a:t>      </a:t>
            </a:r>
            <a:r>
              <a:rPr lang="en-US" altLang="zh-TW" dirty="0">
                <a:solidFill>
                  <a:srgbClr val="3333FF"/>
                </a:solidFill>
                <a:cs typeface="Times New Roman" panose="02020603050405020304" pitchFamily="18" charset="0"/>
              </a:rPr>
              <a:t>pip install matplotlib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59B57ECF-4BCA-4D94-98D7-C1B7219517E3}"/>
              </a:ext>
            </a:extLst>
          </p:cNvPr>
          <p:cNvSpPr txBox="1">
            <a:spLocks/>
          </p:cNvSpPr>
          <p:nvPr/>
        </p:nvSpPr>
        <p:spPr>
          <a:xfrm>
            <a:off x="580186" y="476672"/>
            <a:ext cx="7592213" cy="432048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F. </a:t>
            </a:r>
            <a:r>
              <a:rPr lang="zh-TW" altLang="en-US" sz="24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影像檔的處理</a:t>
            </a:r>
            <a:endParaRPr lang="zh-TW" altLang="en-US" sz="24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5833E714-FDEB-470C-97F2-09B6F660CAE4}"/>
              </a:ext>
            </a:extLst>
          </p:cNvPr>
          <p:cNvSpPr txBox="1">
            <a:spLocks/>
          </p:cNvSpPr>
          <p:nvPr/>
        </p:nvSpPr>
        <p:spPr bwMode="auto">
          <a:xfrm>
            <a:off x="580186" y="2774407"/>
            <a:ext cx="2214863" cy="49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just"/>
            <a:r>
              <a:rPr lang="en-US" altLang="zh-TW" sz="2200" b="1" ker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zh-TW" altLang="en-US" sz="2200" b="1" ker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讀取影像檔</a:t>
            </a:r>
            <a:endParaRPr lang="zh-TW" altLang="en-US" sz="2200" b="1" kern="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A09311A-D550-4FAA-A19E-4ACC9203C2DE}"/>
              </a:ext>
            </a:extLst>
          </p:cNvPr>
          <p:cNvSpPr txBox="1"/>
          <p:nvPr/>
        </p:nvSpPr>
        <p:spPr>
          <a:xfrm>
            <a:off x="755576" y="3591385"/>
            <a:ext cx="6192688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altLang="zh-TW" dirty="0"/>
              <a:t>    import cv2</a:t>
            </a:r>
          </a:p>
          <a:p>
            <a:pPr>
              <a:spcBef>
                <a:spcPts val="450"/>
              </a:spcBef>
            </a:pPr>
            <a:r>
              <a:rPr lang="en-US" altLang="zh-TW" dirty="0">
                <a:solidFill>
                  <a:srgbClr val="0000FF"/>
                </a:solidFill>
              </a:rPr>
              <a:t>    image = cv2.imread('D:/Pic/peppers.bmp’)</a:t>
            </a:r>
          </a:p>
          <a:p>
            <a:pPr>
              <a:spcBef>
                <a:spcPts val="450"/>
              </a:spcBef>
            </a:pPr>
            <a:r>
              <a:rPr lang="zh-TW" altLang="en-US" dirty="0"/>
              <a:t>或</a:t>
            </a:r>
            <a:endParaRPr lang="en-US" altLang="zh-TW" dirty="0"/>
          </a:p>
          <a:p>
            <a:pPr>
              <a:spcBef>
                <a:spcPts val="450"/>
              </a:spcBef>
            </a:pPr>
            <a:r>
              <a:rPr lang="en-US" altLang="zh-TW" dirty="0"/>
              <a:t>    import </a:t>
            </a:r>
            <a:r>
              <a:rPr lang="en-US" altLang="zh-TW" dirty="0" err="1"/>
              <a:t>matplotlib.pyplot</a:t>
            </a:r>
            <a:r>
              <a:rPr lang="en-US" altLang="zh-TW" dirty="0"/>
              <a:t> as </a:t>
            </a:r>
            <a:r>
              <a:rPr lang="en-US" altLang="zh-TW" dirty="0" err="1"/>
              <a:t>plt</a:t>
            </a:r>
            <a:endParaRPr lang="en-US" altLang="zh-TW" dirty="0"/>
          </a:p>
          <a:p>
            <a:pPr>
              <a:spcBef>
                <a:spcPts val="450"/>
              </a:spcBef>
            </a:pPr>
            <a:r>
              <a:rPr lang="en-US" altLang="zh-TW" dirty="0">
                <a:solidFill>
                  <a:srgbClr val="0000FF"/>
                </a:solidFill>
              </a:rPr>
              <a:t>    image = </a:t>
            </a:r>
            <a:r>
              <a:rPr lang="en-US" altLang="zh-TW" dirty="0" err="1">
                <a:solidFill>
                  <a:srgbClr val="0000FF"/>
                </a:solidFill>
              </a:rPr>
              <a:t>plt.imread</a:t>
            </a:r>
            <a:r>
              <a:rPr lang="en-US" altLang="zh-TW" dirty="0">
                <a:solidFill>
                  <a:srgbClr val="0000FF"/>
                </a:solidFill>
              </a:rPr>
              <a:t>(‘D:/Pic/peppers.bmp’)</a:t>
            </a:r>
          </a:p>
        </p:txBody>
      </p:sp>
      <p:sp>
        <p:nvSpPr>
          <p:cNvPr id="13" name="投影片編號版面配置區 3">
            <a:extLst>
              <a:ext uri="{FF2B5EF4-FFF2-40B4-BE49-F238E27FC236}">
                <a16:creationId xmlns:a16="http://schemas.microsoft.com/office/drawing/2014/main" id="{96F3381A-5885-4CE0-9219-9E3FFAFD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260350"/>
            <a:ext cx="8016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0E6C65-9028-4BE9-A8A9-73095E397633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227</a:t>
            </a:fld>
            <a:endParaRPr lang="en-US" altLang="zh-TW" sz="20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838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95714" y="717221"/>
            <a:ext cx="815257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dirty="0">
                <a:solidFill>
                  <a:srgbClr val="0000FF"/>
                </a:solidFill>
              </a:rPr>
              <a:t>注意</a:t>
            </a:r>
            <a:endParaRPr lang="en-US" altLang="zh-TW" dirty="0">
              <a:solidFill>
                <a:srgbClr val="0000FF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altLang="zh-TW" dirty="0"/>
              <a:t>(1)</a:t>
            </a:r>
            <a:r>
              <a:rPr lang="zh-TW" altLang="en-US" dirty="0"/>
              <a:t>寫入圖片若為彩色圖片，需要注意 </a:t>
            </a:r>
            <a:r>
              <a:rPr lang="en-US" altLang="zh-TW" dirty="0">
                <a:solidFill>
                  <a:srgbClr val="FF0000"/>
                </a:solidFill>
              </a:rPr>
              <a:t>cv2.imread </a:t>
            </a:r>
            <a:r>
              <a:rPr lang="zh-TW" altLang="en-US" dirty="0"/>
              <a:t>預設</a:t>
            </a:r>
            <a:r>
              <a:rPr lang="en-US" altLang="zh-TW" dirty="0"/>
              <a:t>channels </a:t>
            </a:r>
            <a:r>
              <a:rPr lang="zh-TW" altLang="en-US" dirty="0"/>
              <a:t>順序為</a:t>
            </a:r>
            <a:r>
              <a:rPr lang="en-US" altLang="zh-TW" dirty="0"/>
              <a:t>BGR,</a:t>
            </a:r>
          </a:p>
          <a:p>
            <a:pPr>
              <a:spcBef>
                <a:spcPts val="600"/>
              </a:spcBef>
            </a:pPr>
            <a:r>
              <a:rPr lang="en-US" altLang="zh-TW" dirty="0"/>
              <a:t>     </a:t>
            </a:r>
            <a:r>
              <a:rPr lang="en-US" altLang="zh-TW" dirty="0">
                <a:solidFill>
                  <a:srgbClr val="0000FF"/>
                </a:solidFill>
              </a:rPr>
              <a:t>image[:, :, 0] =&gt; B, image[:, :, 1] =&gt; G, image[:, :, 2] =&gt; R</a:t>
            </a:r>
          </a:p>
          <a:p>
            <a:pPr algn="just">
              <a:spcBef>
                <a:spcPts val="600"/>
              </a:spcBef>
            </a:pPr>
            <a:r>
              <a:rPr lang="en-US" altLang="zh-TW" dirty="0"/>
              <a:t>(2) </a:t>
            </a:r>
            <a:r>
              <a:rPr lang="zh-TW" altLang="en-US" dirty="0"/>
              <a:t>若使用 </a:t>
            </a:r>
            <a:r>
              <a:rPr lang="en-US" altLang="zh-TW" dirty="0" err="1">
                <a:solidFill>
                  <a:srgbClr val="FF0000"/>
                </a:solidFill>
              </a:rPr>
              <a:t>plt.imread</a:t>
            </a:r>
            <a:r>
              <a:rPr lang="en-US" altLang="zh-TW" dirty="0"/>
              <a:t>, </a:t>
            </a:r>
            <a:r>
              <a:rPr lang="zh-TW" altLang="en-US" dirty="0"/>
              <a:t>則 </a:t>
            </a:r>
            <a:r>
              <a:rPr lang="en-US" altLang="zh-TW" dirty="0"/>
              <a:t>3 </a:t>
            </a:r>
            <a:r>
              <a:rPr lang="zh-TW" altLang="en-US" dirty="0"/>
              <a:t>個 </a:t>
            </a:r>
            <a:r>
              <a:rPr lang="en-US" altLang="zh-TW" dirty="0"/>
              <a:t>channels </a:t>
            </a:r>
            <a:r>
              <a:rPr lang="zh-TW" altLang="en-US" dirty="0"/>
              <a:t>的順序仍為 </a:t>
            </a:r>
            <a:r>
              <a:rPr lang="en-US" altLang="zh-TW" dirty="0"/>
              <a:t>RGB</a:t>
            </a:r>
          </a:p>
          <a:p>
            <a:pPr>
              <a:spcBef>
                <a:spcPts val="600"/>
              </a:spcBef>
            </a:pPr>
            <a:r>
              <a:rPr lang="en-US" altLang="zh-TW" dirty="0"/>
              <a:t>     </a:t>
            </a:r>
            <a:r>
              <a:rPr lang="en-US" altLang="zh-TW" dirty="0">
                <a:solidFill>
                  <a:srgbClr val="0000FF"/>
                </a:solidFill>
              </a:rPr>
              <a:t>image[:, :, 0] =&gt; R, image[:, :, 1] =&gt; G, image[:, :, 2] =&gt; B</a:t>
            </a:r>
            <a:r>
              <a:rPr lang="en-US" altLang="zh-TW" dirty="0"/>
              <a:t>  </a:t>
            </a:r>
          </a:p>
          <a:p>
            <a:pPr>
              <a:spcBef>
                <a:spcPts val="600"/>
              </a:spcBef>
            </a:pPr>
            <a:r>
              <a:rPr lang="en-US" altLang="zh-TW" dirty="0"/>
              <a:t>(3) </a:t>
            </a:r>
            <a:r>
              <a:rPr lang="zh-TW" altLang="en-US" dirty="0"/>
              <a:t>若讀檔讀不出來，有時要將路徑的  </a:t>
            </a:r>
            <a:r>
              <a:rPr lang="en-US" altLang="zh-TW" dirty="0"/>
              <a:t>\  </a:t>
            </a:r>
            <a:r>
              <a:rPr lang="zh-TW" altLang="en-US" dirty="0"/>
              <a:t>改為  </a:t>
            </a:r>
            <a:r>
              <a:rPr lang="en-US" altLang="zh-TW" dirty="0"/>
              <a:t>/</a:t>
            </a:r>
          </a:p>
          <a:p>
            <a:pPr>
              <a:spcBef>
                <a:spcPts val="600"/>
              </a:spcBef>
            </a:pPr>
            <a:r>
              <a:rPr lang="en-US" altLang="zh-TW" dirty="0"/>
              <a:t>(4) </a:t>
            </a:r>
            <a:r>
              <a:rPr lang="en-US" altLang="zh-TW" dirty="0" err="1"/>
              <a:t>image.shape</a:t>
            </a:r>
            <a:r>
              <a:rPr lang="en-US" altLang="zh-TW" dirty="0"/>
              <a:t> </a:t>
            </a:r>
            <a:r>
              <a:rPr lang="zh-TW" altLang="en-US" dirty="0"/>
              <a:t>可以看出影像之大小</a:t>
            </a:r>
            <a:endParaRPr lang="en-US" altLang="zh-TW" dirty="0"/>
          </a:p>
          <a:p>
            <a:pPr marL="342900" indent="-342900">
              <a:spcBef>
                <a:spcPts val="600"/>
              </a:spcBef>
              <a:buAutoNum type="arabicParenBoth" startAt="3"/>
            </a:pPr>
            <a:endParaRPr lang="en-US" altLang="zh-TW" dirty="0"/>
          </a:p>
          <a:p>
            <a:pPr>
              <a:spcBef>
                <a:spcPts val="600"/>
              </a:spcBef>
            </a:pPr>
            <a:r>
              <a:rPr lang="en-US" altLang="zh-TW" dirty="0"/>
              <a:t>&gt;&gt;&gt; </a:t>
            </a:r>
            <a:r>
              <a:rPr lang="en-US" altLang="zh-TW" dirty="0" err="1"/>
              <a:t>image.shape</a:t>
            </a:r>
            <a:endParaRPr lang="en-US" altLang="zh-TW" dirty="0"/>
          </a:p>
          <a:p>
            <a:pPr>
              <a:spcBef>
                <a:spcPts val="600"/>
              </a:spcBef>
            </a:pPr>
            <a:r>
              <a:rPr lang="en-US" altLang="zh-TW" dirty="0"/>
              <a:t>(512, 512, 3)</a:t>
            </a:r>
          </a:p>
          <a:p>
            <a:pPr>
              <a:spcBef>
                <a:spcPts val="600"/>
              </a:spcBef>
            </a:pPr>
            <a:r>
              <a:rPr lang="en-US" altLang="zh-TW" dirty="0"/>
              <a:t>(5) </a:t>
            </a:r>
            <a:r>
              <a:rPr lang="zh-TW" altLang="en-US" dirty="0"/>
              <a:t>可讀 </a:t>
            </a:r>
            <a:r>
              <a:rPr lang="en-US" altLang="zh-TW" dirty="0"/>
              <a:t>jpg, bmp, </a:t>
            </a:r>
            <a:r>
              <a:rPr lang="en-US" altLang="zh-TW" dirty="0" err="1"/>
              <a:t>png</a:t>
            </a:r>
            <a:r>
              <a:rPr lang="en-US" altLang="zh-TW" dirty="0"/>
              <a:t> </a:t>
            </a:r>
            <a:r>
              <a:rPr lang="zh-TW" altLang="en-US" dirty="0"/>
              <a:t>檔，但不能讀 </a:t>
            </a:r>
            <a:r>
              <a:rPr lang="en-US" altLang="zh-TW" dirty="0"/>
              <a:t>gif </a:t>
            </a:r>
            <a:r>
              <a:rPr lang="zh-TW" altLang="en-US" dirty="0"/>
              <a:t>檔  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0D09C5-7434-40E2-8305-470EB2D7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260350"/>
            <a:ext cx="8016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0E6C65-9028-4BE9-A8A9-73095E397633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228</a:t>
            </a:fld>
            <a:endParaRPr lang="en-US" altLang="zh-TW" sz="20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144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62778" y="959643"/>
            <a:ext cx="815257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b="1" dirty="0">
                <a:solidFill>
                  <a:srgbClr val="0000FF"/>
                </a:solidFill>
              </a:rPr>
              <a:t>Case 1: </a:t>
            </a:r>
            <a:r>
              <a:rPr lang="zh-TW" altLang="en-US" b="1" dirty="0">
                <a:solidFill>
                  <a:srgbClr val="0000FF"/>
                </a:solidFill>
              </a:rPr>
              <a:t>圖的值格式為 </a:t>
            </a:r>
            <a:r>
              <a:rPr lang="en-US" altLang="zh-TW" b="1" dirty="0">
                <a:solidFill>
                  <a:srgbClr val="0000FF"/>
                </a:solidFill>
              </a:rPr>
              <a:t>int </a:t>
            </a:r>
          </a:p>
          <a:p>
            <a:pPr>
              <a:spcBef>
                <a:spcPts val="600"/>
              </a:spcBef>
            </a:pPr>
            <a:r>
              <a:rPr lang="zh-TW" altLang="en-US" dirty="0"/>
              <a:t>以下的指令要配合使用 </a:t>
            </a:r>
            <a:r>
              <a:rPr lang="en-US" altLang="zh-TW" dirty="0"/>
              <a:t>(</a:t>
            </a:r>
            <a:r>
              <a:rPr lang="zh-TW" altLang="en-US" dirty="0"/>
              <a:t>彩色，灰階皆可</a:t>
            </a:r>
            <a:r>
              <a:rPr lang="en-US" altLang="zh-TW" dirty="0"/>
              <a:t>)</a:t>
            </a:r>
          </a:p>
          <a:p>
            <a:pPr>
              <a:spcBef>
                <a:spcPts val="600"/>
              </a:spcBef>
            </a:pPr>
            <a:r>
              <a:rPr lang="en-US" altLang="zh-TW" dirty="0">
                <a:solidFill>
                  <a:srgbClr val="0000FF"/>
                </a:solidFill>
              </a:rPr>
              <a:t>     cv2.imshow('test', image)  </a:t>
            </a:r>
            <a:r>
              <a:rPr lang="en-US" altLang="zh-TW" dirty="0"/>
              <a:t># </a:t>
            </a:r>
            <a:r>
              <a:rPr lang="zh-TW" altLang="en-US" dirty="0"/>
              <a:t>以 </a:t>
            </a:r>
            <a:r>
              <a:rPr lang="en-US" altLang="zh-TW" dirty="0"/>
              <a:t>test </a:t>
            </a:r>
            <a:r>
              <a:rPr lang="zh-TW" altLang="en-US" dirty="0"/>
              <a:t>為顯示的圖的名稱</a:t>
            </a:r>
            <a:r>
              <a:rPr lang="en-US" altLang="zh-TW" dirty="0"/>
              <a:t> </a:t>
            </a:r>
          </a:p>
          <a:p>
            <a:pPr>
              <a:spcBef>
                <a:spcPts val="600"/>
              </a:spcBef>
            </a:pPr>
            <a:r>
              <a:rPr lang="en-US" altLang="zh-TW" dirty="0">
                <a:solidFill>
                  <a:srgbClr val="0000FF"/>
                </a:solidFill>
              </a:rPr>
              <a:t>     cv2.waitKey(0)</a:t>
            </a:r>
          </a:p>
          <a:p>
            <a:pPr>
              <a:spcBef>
                <a:spcPts val="600"/>
              </a:spcBef>
            </a:pPr>
            <a:r>
              <a:rPr lang="en-US" altLang="zh-TW" dirty="0">
                <a:solidFill>
                  <a:srgbClr val="0000FF"/>
                </a:solidFill>
              </a:rPr>
              <a:t>     cv2.destroyAllWindows()</a:t>
            </a:r>
          </a:p>
          <a:p>
            <a:pPr>
              <a:spcBef>
                <a:spcPts val="600"/>
              </a:spcBef>
            </a:pPr>
            <a:r>
              <a:rPr lang="zh-TW" altLang="en-US" dirty="0"/>
              <a:t>亦可用以下之指令</a:t>
            </a:r>
            <a:endParaRPr lang="en-US" altLang="zh-TW" dirty="0"/>
          </a:p>
          <a:p>
            <a:pPr>
              <a:spcBef>
                <a:spcPts val="600"/>
              </a:spcBef>
            </a:pPr>
            <a:r>
              <a:rPr lang="en-US" altLang="zh-TW" dirty="0">
                <a:solidFill>
                  <a:srgbClr val="0000FF"/>
                </a:solidFill>
              </a:rPr>
              <a:t>     import </a:t>
            </a:r>
            <a:r>
              <a:rPr lang="en-US" altLang="zh-TW" dirty="0" err="1">
                <a:solidFill>
                  <a:srgbClr val="0000FF"/>
                </a:solidFill>
              </a:rPr>
              <a:t>matplotlib.pyplot</a:t>
            </a:r>
            <a:r>
              <a:rPr lang="en-US" altLang="zh-TW" dirty="0">
                <a:solidFill>
                  <a:srgbClr val="0000FF"/>
                </a:solidFill>
              </a:rPr>
              <a:t> as </a:t>
            </a:r>
            <a:r>
              <a:rPr lang="en-US" altLang="zh-TW" dirty="0" err="1">
                <a:solidFill>
                  <a:srgbClr val="0000FF"/>
                </a:solidFill>
              </a:rPr>
              <a:t>plt</a:t>
            </a:r>
            <a:endParaRPr lang="en-US" altLang="zh-TW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TW" dirty="0">
                <a:solidFill>
                  <a:srgbClr val="0000FF"/>
                </a:solidFill>
              </a:rPr>
              <a:t>     </a:t>
            </a:r>
            <a:r>
              <a:rPr lang="en-US" altLang="zh-TW" dirty="0" err="1">
                <a:solidFill>
                  <a:srgbClr val="0000FF"/>
                </a:solidFill>
              </a:rPr>
              <a:t>plt.imshow</a:t>
            </a:r>
            <a:r>
              <a:rPr lang="en-US" altLang="zh-TW" dirty="0">
                <a:solidFill>
                  <a:srgbClr val="0000FF"/>
                </a:solidFill>
              </a:rPr>
              <a:t>(image) </a:t>
            </a:r>
          </a:p>
          <a:p>
            <a:pPr>
              <a:spcBef>
                <a:spcPts val="600"/>
              </a:spcBef>
            </a:pPr>
            <a:r>
              <a:rPr lang="en-US" altLang="zh-TW" dirty="0">
                <a:solidFill>
                  <a:srgbClr val="0000FF"/>
                </a:solidFill>
              </a:rPr>
              <a:t>     </a:t>
            </a:r>
            <a:r>
              <a:rPr lang="en-US" altLang="zh-TW" dirty="0" err="1">
                <a:solidFill>
                  <a:srgbClr val="0000FF"/>
                </a:solidFill>
              </a:rPr>
              <a:t>plt.show</a:t>
            </a:r>
            <a:r>
              <a:rPr lang="en-US" altLang="zh-TW" dirty="0">
                <a:solidFill>
                  <a:srgbClr val="0000FF"/>
                </a:solidFill>
              </a:rPr>
              <a:t>()</a:t>
            </a:r>
          </a:p>
          <a:p>
            <a:pPr>
              <a:spcBef>
                <a:spcPts val="600"/>
              </a:spcBef>
            </a:pPr>
            <a:r>
              <a:rPr lang="zh-TW" altLang="en-US" dirty="0"/>
              <a:t>若一開始用 </a:t>
            </a:r>
            <a:r>
              <a:rPr lang="en-US" altLang="zh-TW" dirty="0" err="1"/>
              <a:t>cv.imread</a:t>
            </a:r>
            <a:r>
              <a:rPr lang="en-US" altLang="zh-TW" dirty="0"/>
              <a:t> </a:t>
            </a:r>
            <a:r>
              <a:rPr lang="zh-TW" altLang="en-US" dirty="0"/>
              <a:t>讀圖但要用 </a:t>
            </a:r>
            <a:r>
              <a:rPr lang="en-US" altLang="zh-TW" dirty="0"/>
              <a:t> </a:t>
            </a:r>
            <a:r>
              <a:rPr lang="en-US" altLang="zh-TW" dirty="0" err="1"/>
              <a:t>plt.imshow</a:t>
            </a:r>
            <a:r>
              <a:rPr lang="zh-TW" altLang="en-US" dirty="0"/>
              <a:t>來顯示彩色圖，要先將 </a:t>
            </a:r>
            <a:r>
              <a:rPr lang="en-US" altLang="zh-TW" dirty="0"/>
              <a:t>BGR </a:t>
            </a:r>
            <a:r>
              <a:rPr lang="zh-TW" altLang="en-US" dirty="0"/>
              <a:t>的順序轉回 </a:t>
            </a:r>
            <a:r>
              <a:rPr lang="en-US" altLang="zh-TW" dirty="0"/>
              <a:t>RGB</a:t>
            </a:r>
            <a:r>
              <a:rPr lang="zh-TW" altLang="en-US" dirty="0"/>
              <a:t>，將第二行改為</a:t>
            </a:r>
            <a:endParaRPr lang="en-US" altLang="zh-TW" dirty="0"/>
          </a:p>
          <a:p>
            <a:pPr>
              <a:spcBef>
                <a:spcPts val="600"/>
              </a:spcBef>
            </a:pPr>
            <a:r>
              <a:rPr lang="en-US" altLang="zh-TW" dirty="0"/>
              <a:t>     </a:t>
            </a:r>
            <a:r>
              <a:rPr lang="en-US" altLang="zh-TW" dirty="0" err="1"/>
              <a:t>plt.imshow</a:t>
            </a:r>
            <a:r>
              <a:rPr lang="en-US" altLang="zh-TW" dirty="0"/>
              <a:t>(image[:,:,[2,1,0]])</a:t>
            </a: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6DB6F95E-72AC-4BA4-A24F-33D836A21EDB}"/>
              </a:ext>
            </a:extLst>
          </p:cNvPr>
          <p:cNvSpPr txBox="1">
            <a:spLocks/>
          </p:cNvSpPr>
          <p:nvPr/>
        </p:nvSpPr>
        <p:spPr bwMode="auto">
          <a:xfrm>
            <a:off x="499356" y="293565"/>
            <a:ext cx="5080756" cy="49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just"/>
            <a:r>
              <a:rPr lang="en-US" altLang="zh-TW" sz="2200" b="1" ker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  </a:t>
            </a:r>
            <a:r>
              <a:rPr lang="zh-TW" altLang="en-US" sz="2200" b="1" ker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顯示影像</a:t>
            </a:r>
            <a:endParaRPr lang="zh-TW" altLang="en-US" sz="2200" b="1" kern="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3">
            <a:extLst>
              <a:ext uri="{FF2B5EF4-FFF2-40B4-BE49-F238E27FC236}">
                <a16:creationId xmlns:a16="http://schemas.microsoft.com/office/drawing/2014/main" id="{2354F90C-9039-41DD-B917-45B862FC3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260350"/>
            <a:ext cx="8016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0E6C65-9028-4BE9-A8A9-73095E397633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229</a:t>
            </a:fld>
            <a:endParaRPr lang="en-US" altLang="zh-TW" sz="20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27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字版面配置區 4"/>
          <p:cNvSpPr>
            <a:spLocks noGrp="1"/>
          </p:cNvSpPr>
          <p:nvPr>
            <p:ph type="body" sz="half" idx="4294967295"/>
          </p:nvPr>
        </p:nvSpPr>
        <p:spPr>
          <a:xfrm>
            <a:off x="468313" y="333375"/>
            <a:ext cx="8186737" cy="44640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TW" sz="2000" b="1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 Method 2 (From Poles and Zeros of the Z Transform)</a:t>
            </a:r>
            <a:endParaRPr lang="en-US" altLang="zh-TW" sz="2000">
              <a:solidFill>
                <a:srgbClr val="3333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Symbol" pitchFamily="18" charset="2"/>
            </a:endParaRPr>
          </a:p>
          <a:p>
            <a:pPr marL="0" indent="0">
              <a:buFont typeface="Wingdings" pitchFamily="2" charset="2"/>
              <a:buNone/>
            </a:pP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zh-TW" altLang="en-US" sz="20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219" name="投影片編號版面配置區 3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306095C-E2E9-4F7F-BE5E-147DBEB8B6DC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185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graphicFrame>
        <p:nvGraphicFramePr>
          <p:cNvPr id="9220" name="Object 7"/>
          <p:cNvGraphicFramePr>
            <a:graphicFrameLocks noChangeAspect="1"/>
          </p:cNvGraphicFramePr>
          <p:nvPr/>
        </p:nvGraphicFramePr>
        <p:xfrm>
          <a:off x="911225" y="1028700"/>
          <a:ext cx="4325938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8" name="Equation" r:id="rId3" imgW="4457700" imgH="1422400" progId="Equation.DSMT4">
                  <p:embed/>
                </p:oleObj>
              </mc:Choice>
              <mc:Fallback>
                <p:oleObj name="Equation" r:id="rId3" imgW="4457700" imgH="142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028700"/>
                        <a:ext cx="4325938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"/>
          <p:cNvGraphicFramePr>
            <a:graphicFrameLocks noChangeAspect="1"/>
          </p:cNvGraphicFramePr>
          <p:nvPr/>
        </p:nvGraphicFramePr>
        <p:xfrm>
          <a:off x="539750" y="3429000"/>
          <a:ext cx="7577138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9" name="Equation" r:id="rId5" imgW="7581900" imgH="1473200" progId="Equation.DSMT4">
                  <p:embed/>
                </p:oleObj>
              </mc:Choice>
              <mc:Fallback>
                <p:oleObj name="Equation" r:id="rId5" imgW="7581900" imgH="147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429000"/>
                        <a:ext cx="7577138" cy="147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2" name="群組 16"/>
          <p:cNvGrpSpPr>
            <a:grpSpLocks/>
          </p:cNvGrpSpPr>
          <p:nvPr/>
        </p:nvGrpSpPr>
        <p:grpSpPr bwMode="auto">
          <a:xfrm>
            <a:off x="755576" y="2397125"/>
            <a:ext cx="2903606" cy="903288"/>
            <a:chOff x="239622" y="2168525"/>
            <a:chExt cx="2903619" cy="903284"/>
          </a:xfrm>
        </p:grpSpPr>
        <p:sp>
          <p:nvSpPr>
            <p:cNvPr id="9229" name="Text Box 6"/>
            <p:cNvSpPr txBox="1">
              <a:spLocks noChangeArrowheads="1"/>
            </p:cNvSpPr>
            <p:nvPr/>
          </p:nvSpPr>
          <p:spPr bwMode="auto">
            <a:xfrm>
              <a:off x="239622" y="2214554"/>
              <a:ext cx="2903619" cy="857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 dirty="0" err="1"/>
                <a:t>a</a:t>
              </a:r>
              <a:r>
                <a:rPr lang="en-US" altLang="zh-TW" i="1" baseline="-25000" dirty="0" err="1"/>
                <a:t>k</a:t>
              </a:r>
              <a:r>
                <a:rPr lang="en-US" altLang="zh-TW" dirty="0"/>
                <a:t>: </a:t>
              </a:r>
              <a:r>
                <a:rPr lang="en-US" altLang="zh-TW" u="sng" dirty="0"/>
                <a:t>zeros inside unit circle</a:t>
              </a:r>
            </a:p>
            <a:p>
              <a:r>
                <a:rPr lang="en-US" altLang="zh-TW" i="1" dirty="0"/>
                <a:t>c</a:t>
              </a:r>
              <a:r>
                <a:rPr lang="en-US" altLang="zh-TW" i="1" baseline="-25000" dirty="0"/>
                <a:t>k</a:t>
              </a:r>
              <a:r>
                <a:rPr lang="en-US" altLang="zh-TW" dirty="0"/>
                <a:t>: </a:t>
              </a:r>
              <a:r>
                <a:rPr lang="en-US" altLang="zh-TW" u="sng" dirty="0"/>
                <a:t>poles inside unit circle</a:t>
              </a:r>
              <a:endParaRPr lang="en-US" altLang="zh-TW" dirty="0"/>
            </a:p>
          </p:txBody>
        </p:sp>
        <p:sp>
          <p:nvSpPr>
            <p:cNvPr id="9231" name="Line 5"/>
            <p:cNvSpPr>
              <a:spLocks noChangeShapeType="1"/>
            </p:cNvSpPr>
            <p:nvPr/>
          </p:nvSpPr>
          <p:spPr bwMode="auto">
            <a:xfrm>
              <a:off x="3071802" y="2168525"/>
              <a:ext cx="0" cy="800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aphicFrame>
        <p:nvGraphicFramePr>
          <p:cNvPr id="9223" name="Object 3"/>
          <p:cNvGraphicFramePr>
            <a:graphicFrameLocks noChangeAspect="1"/>
          </p:cNvGraphicFramePr>
          <p:nvPr/>
        </p:nvGraphicFramePr>
        <p:xfrm>
          <a:off x="5951538" y="1749425"/>
          <a:ext cx="27749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0" name="Equation" r:id="rId7" imgW="2768600" imgH="406400" progId="Equation.DSMT4">
                  <p:embed/>
                </p:oleObj>
              </mc:Choice>
              <mc:Fallback>
                <p:oleObj name="Equation" r:id="rId7" imgW="2768600" imgH="406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1749425"/>
                        <a:ext cx="277495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5878513" y="1317625"/>
            <a:ext cx="106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66675"/>
            <a:r>
              <a:rPr lang="en-US" altLang="zh-TW"/>
              <a:t>where </a:t>
            </a:r>
          </a:p>
        </p:txBody>
      </p:sp>
      <p:sp>
        <p:nvSpPr>
          <p:cNvPr id="9225" name="Line 5"/>
          <p:cNvSpPr>
            <a:spLocks noChangeShapeType="1"/>
          </p:cNvSpPr>
          <p:nvPr/>
        </p:nvSpPr>
        <p:spPr bwMode="auto">
          <a:xfrm flipH="1">
            <a:off x="2135188" y="884238"/>
            <a:ext cx="576262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26" name="文字方塊 12"/>
          <p:cNvSpPr txBox="1">
            <a:spLocks noChangeArrowheads="1"/>
          </p:cNvSpPr>
          <p:nvPr/>
        </p:nvSpPr>
        <p:spPr bwMode="auto">
          <a:xfrm>
            <a:off x="2711450" y="741363"/>
            <a:ext cx="1295400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800">
                <a:solidFill>
                  <a:srgbClr val="FF0000"/>
                </a:solidFill>
              </a:rPr>
              <a:t>time delay</a:t>
            </a:r>
            <a:endParaRPr lang="zh-TW" altLang="en-US" sz="1800">
              <a:solidFill>
                <a:srgbClr val="FF0000"/>
              </a:solidFill>
            </a:endParaRPr>
          </a:p>
        </p:txBody>
      </p:sp>
      <p:sp>
        <p:nvSpPr>
          <p:cNvPr id="9227" name="文字方塊 1"/>
          <p:cNvSpPr txBox="1">
            <a:spLocks noChangeArrowheads="1"/>
          </p:cNvSpPr>
          <p:nvPr/>
        </p:nvSpPr>
        <p:spPr bwMode="auto">
          <a:xfrm>
            <a:off x="6610350" y="222250"/>
            <a:ext cx="187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800">
                <a:solidFill>
                  <a:srgbClr val="FF0000"/>
                </a:solidFill>
              </a:rPr>
              <a:t>實際上計算</a:t>
            </a:r>
            <a:r>
              <a:rPr lang="en-US" altLang="zh-TW" sz="1800">
                <a:solidFill>
                  <a:srgbClr val="FF0000"/>
                </a:solidFill>
              </a:rPr>
              <a:t>cepstrum</a:t>
            </a:r>
            <a:r>
              <a:rPr lang="zh-TW" altLang="en-US" sz="1800">
                <a:solidFill>
                  <a:srgbClr val="FF0000"/>
                </a:solidFill>
              </a:rPr>
              <a:t>的方法</a:t>
            </a:r>
          </a:p>
        </p:txBody>
      </p:sp>
      <p:sp>
        <p:nvSpPr>
          <p:cNvPr id="3" name="矩形 2"/>
          <p:cNvSpPr/>
          <p:nvPr/>
        </p:nvSpPr>
        <p:spPr>
          <a:xfrm>
            <a:off x="6610350" y="222250"/>
            <a:ext cx="1633538" cy="64611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42AA5419-647C-478E-8A7F-CF13BEEB1889}"/>
              </a:ext>
            </a:extLst>
          </p:cNvPr>
          <p:cNvCxnSpPr/>
          <p:nvPr/>
        </p:nvCxnSpPr>
        <p:spPr>
          <a:xfrm flipV="1">
            <a:off x="3587744" y="3573016"/>
            <a:ext cx="768232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F1F88D22-8499-49C6-AD7E-F2217DF1B068}"/>
              </a:ext>
            </a:extLst>
          </p:cNvPr>
          <p:cNvCxnSpPr>
            <a:cxnSpLocks/>
          </p:cNvCxnSpPr>
          <p:nvPr/>
        </p:nvCxnSpPr>
        <p:spPr>
          <a:xfrm>
            <a:off x="3587744" y="3573016"/>
            <a:ext cx="740575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6">
            <a:extLst>
              <a:ext uri="{FF2B5EF4-FFF2-40B4-BE49-F238E27FC236}">
                <a16:creationId xmlns:a16="http://schemas.microsoft.com/office/drawing/2014/main" id="{8D46803D-610E-40E9-8DAE-E17C93D54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5331" y="2400392"/>
            <a:ext cx="3091844" cy="85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i="1" dirty="0"/>
              <a:t>b</a:t>
            </a:r>
            <a:r>
              <a:rPr lang="en-US" altLang="zh-TW" i="1" baseline="-25000" dirty="0"/>
              <a:t>k</a:t>
            </a:r>
            <a:r>
              <a:rPr lang="en-US" altLang="zh-TW" baseline="30000" dirty="0"/>
              <a:t>-1</a:t>
            </a:r>
            <a:r>
              <a:rPr lang="en-US" altLang="zh-TW" dirty="0"/>
              <a:t>: </a:t>
            </a:r>
            <a:r>
              <a:rPr lang="en-US" altLang="zh-TW" u="sng" dirty="0"/>
              <a:t>zeros outside unit circle</a:t>
            </a:r>
          </a:p>
          <a:p>
            <a:r>
              <a:rPr lang="en-US" altLang="zh-TW" i="1" dirty="0"/>
              <a:t>d</a:t>
            </a:r>
            <a:r>
              <a:rPr lang="en-US" altLang="zh-TW" i="1" baseline="-25000" dirty="0"/>
              <a:t>k</a:t>
            </a:r>
            <a:r>
              <a:rPr lang="en-US" altLang="zh-TW" baseline="30000" dirty="0"/>
              <a:t>-1</a:t>
            </a:r>
            <a:r>
              <a:rPr lang="en-US" altLang="zh-TW" dirty="0"/>
              <a:t>: </a:t>
            </a:r>
            <a:r>
              <a:rPr lang="en-US" altLang="zh-TW" u="sng" dirty="0"/>
              <a:t>poles outside unit circle</a:t>
            </a:r>
            <a:endParaRPr lang="en-US" altLang="zh-TW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539552" y="548680"/>
            <a:ext cx="547260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b="1" dirty="0">
                <a:solidFill>
                  <a:srgbClr val="0000FF"/>
                </a:solidFill>
              </a:rPr>
              <a:t>Case 2: </a:t>
            </a:r>
            <a:r>
              <a:rPr lang="zh-TW" altLang="en-US" b="1" dirty="0">
                <a:solidFill>
                  <a:srgbClr val="0000FF"/>
                </a:solidFill>
              </a:rPr>
              <a:t>圖的值格式為 </a:t>
            </a:r>
            <a:r>
              <a:rPr lang="en-US" altLang="zh-TW" b="1" dirty="0">
                <a:solidFill>
                  <a:srgbClr val="0000FF"/>
                </a:solidFill>
              </a:rPr>
              <a:t>double (</a:t>
            </a:r>
            <a:r>
              <a:rPr lang="zh-TW" altLang="en-US" b="1" dirty="0">
                <a:solidFill>
                  <a:srgbClr val="0000FF"/>
                </a:solidFill>
              </a:rPr>
              <a:t>非整數</a:t>
            </a:r>
            <a:r>
              <a:rPr lang="en-US" altLang="zh-TW" b="1" dirty="0">
                <a:solidFill>
                  <a:srgbClr val="0000FF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zh-TW" altLang="en-US" dirty="0"/>
              <a:t>此時，無論用 </a:t>
            </a:r>
            <a:r>
              <a:rPr lang="en-US" altLang="zh-TW" dirty="0"/>
              <a:t>cv2.imshow</a:t>
            </a:r>
            <a:r>
              <a:rPr lang="zh-TW" altLang="en-US" dirty="0"/>
              <a:t>或是 </a:t>
            </a:r>
            <a:r>
              <a:rPr lang="en-US" altLang="zh-TW" dirty="0" err="1"/>
              <a:t>plt.imshow</a:t>
            </a:r>
            <a:r>
              <a:rPr lang="zh-TW" altLang="en-US" dirty="0"/>
              <a:t>，皆要</a:t>
            </a:r>
            <a:r>
              <a:rPr lang="zh-TW" altLang="en-US" dirty="0">
                <a:solidFill>
                  <a:srgbClr val="0000FF"/>
                </a:solidFill>
              </a:rPr>
              <a:t>先除以</a:t>
            </a:r>
            <a:r>
              <a:rPr lang="en-US" altLang="zh-TW" dirty="0">
                <a:solidFill>
                  <a:srgbClr val="0000FF"/>
                </a:solidFill>
              </a:rPr>
              <a:t>255</a:t>
            </a:r>
            <a:r>
              <a:rPr lang="zh-TW" altLang="en-US" dirty="0"/>
              <a:t>，再將圖顯示出來</a:t>
            </a:r>
            <a:endParaRPr lang="en-US" altLang="zh-TW" dirty="0"/>
          </a:p>
          <a:p>
            <a:pPr>
              <a:spcBef>
                <a:spcPts val="600"/>
              </a:spcBef>
            </a:pPr>
            <a:endParaRPr lang="en-US" altLang="zh-TW" dirty="0"/>
          </a:p>
          <a:p>
            <a:pPr>
              <a:spcBef>
                <a:spcPts val="600"/>
              </a:spcBef>
            </a:pPr>
            <a:r>
              <a:rPr lang="en-US" altLang="zh-TW" dirty="0"/>
              <a:t>Example 1:</a:t>
            </a:r>
          </a:p>
          <a:p>
            <a:pPr>
              <a:spcBef>
                <a:spcPts val="600"/>
              </a:spcBef>
            </a:pPr>
            <a:r>
              <a:rPr lang="en-US" altLang="zh-TW" dirty="0"/>
              <a:t>image = cv2.imread('D:/Pic/peppers.bmp’)</a:t>
            </a:r>
          </a:p>
          <a:p>
            <a:pPr>
              <a:spcBef>
                <a:spcPts val="600"/>
              </a:spcBef>
            </a:pPr>
            <a:r>
              <a:rPr lang="en-US" altLang="zh-TW" dirty="0"/>
              <a:t>Image1 = image*0.5 + 127.5  # lighten the image</a:t>
            </a:r>
          </a:p>
          <a:p>
            <a:pPr>
              <a:spcBef>
                <a:spcPts val="600"/>
              </a:spcBef>
            </a:pPr>
            <a:r>
              <a:rPr lang="en-US" altLang="zh-TW" dirty="0"/>
              <a:t>cv2.imshow(‘test’, </a:t>
            </a:r>
            <a:r>
              <a:rPr lang="en-US" altLang="zh-TW" dirty="0">
                <a:solidFill>
                  <a:srgbClr val="0000FF"/>
                </a:solidFill>
              </a:rPr>
              <a:t>image</a:t>
            </a:r>
            <a:r>
              <a:rPr lang="en-US" altLang="zh-TW" dirty="0"/>
              <a:t>) # int </a:t>
            </a:r>
            <a:r>
              <a:rPr lang="zh-TW" altLang="en-US" dirty="0"/>
              <a:t>不用除</a:t>
            </a:r>
            <a:r>
              <a:rPr lang="en-US" altLang="zh-TW" dirty="0"/>
              <a:t>255</a:t>
            </a:r>
          </a:p>
          <a:p>
            <a:pPr>
              <a:spcBef>
                <a:spcPts val="600"/>
              </a:spcBef>
            </a:pPr>
            <a:r>
              <a:rPr lang="en-US" altLang="zh-TW" dirty="0"/>
              <a:t>cv2.waitKey(0)</a:t>
            </a:r>
          </a:p>
          <a:p>
            <a:pPr>
              <a:spcBef>
                <a:spcPts val="600"/>
              </a:spcBef>
            </a:pPr>
            <a:r>
              <a:rPr lang="en-US" altLang="zh-TW" dirty="0"/>
              <a:t>cv2.destroyAllWindows()</a:t>
            </a:r>
          </a:p>
          <a:p>
            <a:pPr>
              <a:spcBef>
                <a:spcPts val="600"/>
              </a:spcBef>
            </a:pPr>
            <a:r>
              <a:rPr lang="en-US" altLang="zh-TW" dirty="0"/>
              <a:t>cv2.imshow(‘test’, </a:t>
            </a:r>
            <a:r>
              <a:rPr lang="en-US" altLang="zh-TW" dirty="0">
                <a:solidFill>
                  <a:srgbClr val="0000FF"/>
                </a:solidFill>
              </a:rPr>
              <a:t>image1/255</a:t>
            </a:r>
            <a:r>
              <a:rPr lang="en-US" altLang="zh-TW" dirty="0"/>
              <a:t>) # </a:t>
            </a:r>
            <a:r>
              <a:rPr lang="zh-TW" altLang="en-US" dirty="0"/>
              <a:t>非整數要除</a:t>
            </a:r>
            <a:r>
              <a:rPr lang="en-US" altLang="zh-TW" dirty="0"/>
              <a:t>255</a:t>
            </a:r>
          </a:p>
          <a:p>
            <a:pPr>
              <a:spcBef>
                <a:spcPts val="600"/>
              </a:spcBef>
            </a:pPr>
            <a:r>
              <a:rPr lang="en-US" altLang="zh-TW" dirty="0"/>
              <a:t>cv2.waitKey(0)</a:t>
            </a:r>
          </a:p>
          <a:p>
            <a:pPr>
              <a:spcBef>
                <a:spcPts val="600"/>
              </a:spcBef>
            </a:pPr>
            <a:r>
              <a:rPr lang="en-US" altLang="zh-TW" dirty="0"/>
              <a:t>cv2.destroyAllWindows()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4FD5C03-E4BD-452C-8E5F-46B4DBBE2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110" y="1103113"/>
            <a:ext cx="2286000" cy="228242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420AF53-3070-4ACD-B901-359C78CC2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285" y="3433998"/>
            <a:ext cx="2282429" cy="2282429"/>
          </a:xfrm>
          <a:prstGeom prst="rect">
            <a:avLst/>
          </a:prstGeom>
        </p:spPr>
      </p:pic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22EF6E32-BDF4-41C2-BF53-6CF01ABA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260350"/>
            <a:ext cx="8016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0E6C65-9028-4BE9-A8A9-73095E397633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230</a:t>
            </a:fld>
            <a:endParaRPr lang="en-US" altLang="zh-TW" sz="20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731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FC266742-2D1A-460F-BF01-F8D42C13C89C}"/>
              </a:ext>
            </a:extLst>
          </p:cNvPr>
          <p:cNvSpPr txBox="1"/>
          <p:nvPr/>
        </p:nvSpPr>
        <p:spPr>
          <a:xfrm>
            <a:off x="467544" y="958077"/>
            <a:ext cx="5328592" cy="300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altLang="zh-TW" dirty="0">
                <a:cs typeface="Times New Roman" panose="02020603050405020304" pitchFamily="18" charset="0"/>
              </a:rPr>
              <a:t>Example 2:</a:t>
            </a:r>
          </a:p>
          <a:p>
            <a:pPr>
              <a:spcBef>
                <a:spcPts val="450"/>
              </a:spcBef>
            </a:pPr>
            <a:r>
              <a:rPr lang="en-US" altLang="zh-TW" dirty="0">
                <a:cs typeface="Times New Roman" panose="02020603050405020304" pitchFamily="18" charset="0"/>
              </a:rPr>
              <a:t>import </a:t>
            </a:r>
            <a:r>
              <a:rPr lang="en-US" altLang="zh-TW" dirty="0" err="1">
                <a:cs typeface="Times New Roman" panose="02020603050405020304" pitchFamily="18" charset="0"/>
              </a:rPr>
              <a:t>matplotlib.pyplot</a:t>
            </a:r>
            <a:r>
              <a:rPr lang="en-US" altLang="zh-TW" dirty="0">
                <a:cs typeface="Times New Roman" panose="02020603050405020304" pitchFamily="18" charset="0"/>
              </a:rPr>
              <a:t> as </a:t>
            </a:r>
            <a:r>
              <a:rPr lang="en-US" altLang="zh-TW" dirty="0" err="1">
                <a:cs typeface="Times New Roman" panose="02020603050405020304" pitchFamily="18" charset="0"/>
              </a:rPr>
              <a:t>plt</a:t>
            </a:r>
            <a:endParaRPr lang="en-US" altLang="zh-TW" dirty="0"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r>
              <a:rPr lang="en-US" altLang="zh-TW" dirty="0">
                <a:cs typeface="Times New Roman" panose="02020603050405020304" pitchFamily="18" charset="0"/>
              </a:rPr>
              <a:t>image = </a:t>
            </a:r>
            <a:r>
              <a:rPr lang="en-US" altLang="zh-TW" dirty="0" err="1">
                <a:cs typeface="Times New Roman" panose="02020603050405020304" pitchFamily="18" charset="0"/>
              </a:rPr>
              <a:t>plt.imread</a:t>
            </a:r>
            <a:r>
              <a:rPr lang="en-US" altLang="zh-TW" dirty="0">
                <a:cs typeface="Times New Roman" panose="02020603050405020304" pitchFamily="18" charset="0"/>
              </a:rPr>
              <a:t>('D:/Pic/peppers.bmp’)</a:t>
            </a:r>
          </a:p>
          <a:p>
            <a:pPr>
              <a:spcBef>
                <a:spcPts val="450"/>
              </a:spcBef>
            </a:pPr>
            <a:r>
              <a:rPr lang="en-US" altLang="zh-TW" dirty="0">
                <a:cs typeface="Times New Roman" panose="02020603050405020304" pitchFamily="18" charset="0"/>
              </a:rPr>
              <a:t>image1 = image*0.5 + 127.5  # lighten the image</a:t>
            </a:r>
          </a:p>
          <a:p>
            <a:pPr>
              <a:spcBef>
                <a:spcPts val="450"/>
              </a:spcBef>
            </a:pPr>
            <a:r>
              <a:rPr lang="en-US" altLang="zh-TW" dirty="0" err="1">
                <a:cs typeface="Times New Roman" panose="02020603050405020304" pitchFamily="18" charset="0"/>
              </a:rPr>
              <a:t>plt.imshow</a:t>
            </a:r>
            <a:r>
              <a:rPr lang="en-US" altLang="zh-TW" dirty="0">
                <a:cs typeface="Times New Roman" panose="02020603050405020304" pitchFamily="18" charset="0"/>
              </a:rPr>
              <a:t>(</a:t>
            </a:r>
            <a:r>
              <a:rPr lang="en-US" altLang="zh-TW" dirty="0">
                <a:solidFill>
                  <a:srgbClr val="0000FF"/>
                </a:solidFill>
                <a:cs typeface="Times New Roman" panose="02020603050405020304" pitchFamily="18" charset="0"/>
              </a:rPr>
              <a:t>image</a:t>
            </a:r>
            <a:r>
              <a:rPr lang="en-US" altLang="zh-TW" dirty="0">
                <a:cs typeface="Times New Roman" panose="02020603050405020304" pitchFamily="18" charset="0"/>
              </a:rPr>
              <a:t>) # int </a:t>
            </a:r>
            <a:r>
              <a:rPr lang="zh-TW" altLang="en-US" dirty="0">
                <a:cs typeface="Times New Roman" panose="02020603050405020304" pitchFamily="18" charset="0"/>
              </a:rPr>
              <a:t>不用除</a:t>
            </a:r>
            <a:r>
              <a:rPr lang="en-US" altLang="zh-TW" dirty="0">
                <a:cs typeface="Times New Roman" panose="02020603050405020304" pitchFamily="18" charset="0"/>
              </a:rPr>
              <a:t>255</a:t>
            </a:r>
          </a:p>
          <a:p>
            <a:pPr>
              <a:spcBef>
                <a:spcPts val="450"/>
              </a:spcBef>
            </a:pPr>
            <a:r>
              <a:rPr lang="en-US" altLang="zh-TW" dirty="0" err="1">
                <a:cs typeface="Times New Roman" panose="02020603050405020304" pitchFamily="18" charset="0"/>
              </a:rPr>
              <a:t>plt.show</a:t>
            </a:r>
            <a:r>
              <a:rPr lang="en-US" altLang="zh-TW" dirty="0">
                <a:cs typeface="Times New Roman" panose="02020603050405020304" pitchFamily="18" charset="0"/>
              </a:rPr>
              <a:t>()</a:t>
            </a:r>
            <a:endParaRPr lang="zh-TW" altLang="en-US" dirty="0"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r>
              <a:rPr lang="en-US" altLang="zh-TW" dirty="0" err="1">
                <a:cs typeface="Times New Roman" panose="02020603050405020304" pitchFamily="18" charset="0"/>
              </a:rPr>
              <a:t>plt.imshow</a:t>
            </a:r>
            <a:r>
              <a:rPr lang="en-US" altLang="zh-TW" dirty="0">
                <a:cs typeface="Times New Roman" panose="02020603050405020304" pitchFamily="18" charset="0"/>
              </a:rPr>
              <a:t>(</a:t>
            </a:r>
            <a:r>
              <a:rPr lang="en-US" altLang="zh-TW" dirty="0">
                <a:solidFill>
                  <a:srgbClr val="0000FF"/>
                </a:solidFill>
                <a:cs typeface="Times New Roman" panose="02020603050405020304" pitchFamily="18" charset="0"/>
              </a:rPr>
              <a:t>image1/255</a:t>
            </a:r>
            <a:r>
              <a:rPr lang="en-US" altLang="zh-TW" dirty="0">
                <a:cs typeface="Times New Roman" panose="02020603050405020304" pitchFamily="18" charset="0"/>
              </a:rPr>
              <a:t>) # </a:t>
            </a:r>
            <a:r>
              <a:rPr lang="zh-TW" altLang="en-US" dirty="0">
                <a:cs typeface="Times New Roman" panose="02020603050405020304" pitchFamily="18" charset="0"/>
              </a:rPr>
              <a:t>非整數要除</a:t>
            </a:r>
            <a:r>
              <a:rPr lang="en-US" altLang="zh-TW" dirty="0">
                <a:cs typeface="Times New Roman" panose="02020603050405020304" pitchFamily="18" charset="0"/>
              </a:rPr>
              <a:t>255</a:t>
            </a:r>
          </a:p>
          <a:p>
            <a:pPr>
              <a:spcBef>
                <a:spcPts val="450"/>
              </a:spcBef>
            </a:pPr>
            <a:r>
              <a:rPr lang="en-US" altLang="zh-TW" dirty="0" err="1">
                <a:cs typeface="Times New Roman" panose="02020603050405020304" pitchFamily="18" charset="0"/>
              </a:rPr>
              <a:t>plt.show</a:t>
            </a:r>
            <a:r>
              <a:rPr lang="en-US" altLang="zh-TW" dirty="0">
                <a:cs typeface="Times New Roman" panose="02020603050405020304" pitchFamily="18" charset="0"/>
              </a:rPr>
              <a:t>()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58B0DED-2BED-4BEB-BC46-B825FC897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110" y="1103113"/>
            <a:ext cx="2286000" cy="228242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F8C97AB-926F-4867-BF3C-D33189F94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285" y="3433998"/>
            <a:ext cx="2282429" cy="2282429"/>
          </a:xfrm>
          <a:prstGeom prst="rect">
            <a:avLst/>
          </a:prstGeom>
        </p:spPr>
      </p:pic>
      <p:sp>
        <p:nvSpPr>
          <p:cNvPr id="10" name="投影片編號版面配置區 3">
            <a:extLst>
              <a:ext uri="{FF2B5EF4-FFF2-40B4-BE49-F238E27FC236}">
                <a16:creationId xmlns:a16="http://schemas.microsoft.com/office/drawing/2014/main" id="{6C245764-87A0-4530-A98D-4BCD6E9A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260350"/>
            <a:ext cx="8016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0E6C65-9028-4BE9-A8A9-73095E397633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231</a:t>
            </a:fld>
            <a:endParaRPr lang="en-US" altLang="zh-TW" sz="20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459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28650" y="1195057"/>
            <a:ext cx="78867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dirty="0"/>
              <a:t>     </a:t>
            </a:r>
            <a:r>
              <a:rPr lang="en-US" altLang="zh-TW" dirty="0">
                <a:solidFill>
                  <a:srgbClr val="0000FF"/>
                </a:solidFill>
              </a:rPr>
              <a:t>cv2.imwrite('D:/Pic/jpg', image)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或</a:t>
            </a:r>
            <a:endParaRPr lang="en-US" altLang="zh-TW" dirty="0"/>
          </a:p>
          <a:p>
            <a:pPr>
              <a:spcBef>
                <a:spcPts val="1200"/>
              </a:spcBef>
            </a:pPr>
            <a:r>
              <a:rPr lang="en-US" altLang="zh-TW" dirty="0"/>
              <a:t>     </a:t>
            </a:r>
            <a:r>
              <a:rPr lang="en-US" altLang="zh-TW" dirty="0" err="1">
                <a:solidFill>
                  <a:srgbClr val="0000FF"/>
                </a:solidFill>
              </a:rPr>
              <a:t>plt.imsave</a:t>
            </a:r>
            <a:r>
              <a:rPr lang="en-US" altLang="zh-TW" dirty="0">
                <a:solidFill>
                  <a:srgbClr val="0000FF"/>
                </a:solidFill>
              </a:rPr>
              <a:t>('D:/Pic/jpg', image)</a:t>
            </a:r>
          </a:p>
          <a:p>
            <a:pPr>
              <a:spcBef>
                <a:spcPts val="1200"/>
              </a:spcBef>
            </a:pPr>
            <a:r>
              <a:rPr lang="zh-TW" altLang="en-US" dirty="0">
                <a:solidFill>
                  <a:srgbClr val="0000FF"/>
                </a:solidFill>
              </a:rPr>
              <a:t>注意</a:t>
            </a:r>
            <a:endParaRPr lang="en-US" altLang="zh-TW" dirty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dirty="0"/>
              <a:t>(1) </a:t>
            </a:r>
            <a:r>
              <a:rPr lang="zh-TW" altLang="en-US" dirty="0"/>
              <a:t>寫入圖片若為彩色圖片，在使用 </a:t>
            </a:r>
            <a:r>
              <a:rPr lang="en-US" altLang="zh-TW" dirty="0"/>
              <a:t>cv2.imwrite </a:t>
            </a:r>
            <a:r>
              <a:rPr lang="zh-TW" altLang="en-US" dirty="0"/>
              <a:t>時需要注意</a:t>
            </a:r>
            <a:endParaRPr lang="en-US" altLang="zh-TW" dirty="0"/>
          </a:p>
          <a:p>
            <a:pPr>
              <a:spcBef>
                <a:spcPts val="1200"/>
              </a:spcBef>
            </a:pPr>
            <a:r>
              <a:rPr lang="en-US" altLang="zh-TW" dirty="0"/>
              <a:t>       image[:, :, 0] =&gt; B, image[:, :, 1] =&gt; G, image[:, :, 2] =&gt; R</a:t>
            </a:r>
          </a:p>
          <a:p>
            <a:pPr>
              <a:spcBef>
                <a:spcPts val="1200"/>
              </a:spcBef>
            </a:pPr>
            <a:r>
              <a:rPr lang="en-US" altLang="zh-TW" dirty="0"/>
              <a:t>      </a:t>
            </a:r>
            <a:r>
              <a:rPr lang="zh-TW" altLang="en-US" dirty="0"/>
              <a:t>若用 </a:t>
            </a:r>
            <a:r>
              <a:rPr lang="en-US" altLang="zh-TW" dirty="0" err="1"/>
              <a:t>plt.imsave</a:t>
            </a:r>
            <a:r>
              <a:rPr lang="en-US" altLang="zh-TW" dirty="0"/>
              <a:t> </a:t>
            </a:r>
            <a:r>
              <a:rPr lang="zh-TW" altLang="en-US" dirty="0"/>
              <a:t>則</a:t>
            </a:r>
            <a:endParaRPr lang="en-US" altLang="zh-TW" dirty="0"/>
          </a:p>
          <a:p>
            <a:pPr>
              <a:spcBef>
                <a:spcPts val="1200"/>
              </a:spcBef>
            </a:pPr>
            <a:r>
              <a:rPr lang="en-US" altLang="zh-TW" dirty="0"/>
              <a:t>        image[:, :, 0] =&gt; R, image[:, :, 1] =&gt; G, image[:, :, 2] =&gt; B   </a:t>
            </a:r>
          </a:p>
          <a:p>
            <a:pPr>
              <a:spcBef>
                <a:spcPts val="1200"/>
              </a:spcBef>
            </a:pPr>
            <a:r>
              <a:rPr lang="en-US" altLang="zh-TW" dirty="0"/>
              <a:t>(2) </a:t>
            </a:r>
            <a:r>
              <a:rPr lang="zh-TW" altLang="en-US" dirty="0"/>
              <a:t>若用 </a:t>
            </a:r>
            <a:r>
              <a:rPr lang="en-US" altLang="zh-TW" dirty="0"/>
              <a:t>cv2.imwrite(‘D:\Pic\jpg’, image) </a:t>
            </a:r>
            <a:r>
              <a:rPr lang="zh-TW" altLang="en-US" dirty="0"/>
              <a:t>可能無法存檔，要將 </a:t>
            </a:r>
            <a:r>
              <a:rPr lang="en-US" altLang="zh-TW" dirty="0"/>
              <a:t>\ </a:t>
            </a:r>
            <a:r>
              <a:rPr lang="zh-TW" altLang="en-US" dirty="0"/>
              <a:t>改為 </a:t>
            </a:r>
            <a:r>
              <a:rPr lang="en-US" altLang="zh-TW" dirty="0"/>
              <a:t>/</a:t>
            </a:r>
          </a:p>
          <a:p>
            <a:pPr>
              <a:spcBef>
                <a:spcPts val="1200"/>
              </a:spcBef>
            </a:pPr>
            <a:r>
              <a:rPr lang="en-US" altLang="zh-TW" dirty="0"/>
              <a:t>(3) </a:t>
            </a:r>
            <a:r>
              <a:rPr lang="zh-TW" altLang="en-US" dirty="0"/>
              <a:t>若是使用 </a:t>
            </a:r>
            <a:r>
              <a:rPr lang="en-US" altLang="zh-TW" dirty="0" err="1"/>
              <a:t>plt.imshow</a:t>
            </a:r>
            <a:r>
              <a:rPr lang="en-US" altLang="zh-TW" dirty="0"/>
              <a:t> </a:t>
            </a:r>
            <a:r>
              <a:rPr lang="zh-TW" altLang="en-US" dirty="0"/>
              <a:t>和 </a:t>
            </a:r>
            <a:r>
              <a:rPr lang="en-US" altLang="zh-TW" dirty="0" err="1"/>
              <a:t>plot.show</a:t>
            </a:r>
            <a:r>
              <a:rPr lang="en-US" altLang="zh-TW" dirty="0"/>
              <a:t>() </a:t>
            </a:r>
            <a:r>
              <a:rPr lang="zh-TW" altLang="en-US" dirty="0"/>
              <a:t>來顯示，可以用右下角的</a:t>
            </a:r>
            <a:r>
              <a:rPr lang="en-US" altLang="zh-TW" dirty="0"/>
              <a:t> “save the figure” </a:t>
            </a:r>
            <a:r>
              <a:rPr lang="zh-TW" altLang="en-US" dirty="0"/>
              <a:t>來存檔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1C4E3F41-F88D-4881-AFD9-E5077A15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94" y="480265"/>
            <a:ext cx="7886700" cy="492209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  </a:t>
            </a:r>
            <a:r>
              <a:rPr lang="zh-TW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寫入圖片檔</a:t>
            </a:r>
          </a:p>
        </p:txBody>
      </p:sp>
      <p:sp>
        <p:nvSpPr>
          <p:cNvPr id="9" name="投影片編號版面配置區 3">
            <a:extLst>
              <a:ext uri="{FF2B5EF4-FFF2-40B4-BE49-F238E27FC236}">
                <a16:creationId xmlns:a16="http://schemas.microsoft.com/office/drawing/2014/main" id="{3EE7F3D5-4DF4-43F4-9622-8372A8B39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260350"/>
            <a:ext cx="8016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0E6C65-9028-4BE9-A8A9-73095E397633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232</a:t>
            </a:fld>
            <a:endParaRPr lang="en-US" altLang="zh-TW" sz="20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7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3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34B90D6-9584-4F21-8EDB-CC2706AB591A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186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graphicFrame>
        <p:nvGraphicFramePr>
          <p:cNvPr id="10243" name="Object 1"/>
          <p:cNvGraphicFramePr>
            <a:graphicFrameLocks noChangeAspect="1"/>
          </p:cNvGraphicFramePr>
          <p:nvPr/>
        </p:nvGraphicFramePr>
        <p:xfrm>
          <a:off x="468313" y="476250"/>
          <a:ext cx="7577137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" name="Equation" r:id="rId3" imgW="7581900" imgH="1473200" progId="Equation.DSMT4">
                  <p:embed/>
                </p:oleObj>
              </mc:Choice>
              <mc:Fallback>
                <p:oleObj name="Equation" r:id="rId3" imgW="7581900" imgH="147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76250"/>
                        <a:ext cx="7577137" cy="147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3419475" y="1844675"/>
            <a:ext cx="0" cy="1152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979613" y="2133600"/>
            <a:ext cx="24479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i="1"/>
              <a:t>Z</a:t>
            </a:r>
            <a:r>
              <a:rPr lang="en-US" altLang="zh-TW" baseline="30000"/>
              <a:t>-1</a:t>
            </a:r>
            <a:endParaRPr lang="en-US" altLang="zh-TW"/>
          </a:p>
          <a:p>
            <a:pPr algn="ctr"/>
            <a:r>
              <a:rPr lang="en-US" altLang="zh-TW"/>
              <a:t>(inverse Z transform) </a:t>
            </a:r>
          </a:p>
        </p:txBody>
      </p:sp>
      <p:sp>
        <p:nvSpPr>
          <p:cNvPr id="10246" name="文字方塊 15"/>
          <p:cNvSpPr txBox="1">
            <a:spLocks noChangeArrowheads="1"/>
          </p:cNvSpPr>
          <p:nvPr/>
        </p:nvSpPr>
        <p:spPr bwMode="auto">
          <a:xfrm>
            <a:off x="3203575" y="2997200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?</a:t>
            </a:r>
            <a:endParaRPr lang="zh-TW" altLang="en-US"/>
          </a:p>
        </p:txBody>
      </p:sp>
      <p:sp>
        <p:nvSpPr>
          <p:cNvPr id="10247" name="文字方塊 16"/>
          <p:cNvSpPr txBox="1">
            <a:spLocks noChangeArrowheads="1"/>
          </p:cNvSpPr>
          <p:nvPr/>
        </p:nvSpPr>
        <p:spPr bwMode="auto">
          <a:xfrm>
            <a:off x="5795963" y="1916113"/>
            <a:ext cx="158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/>
              <a:t>Taylor series</a:t>
            </a:r>
            <a:endParaRPr lang="zh-TW" altLang="en-US"/>
          </a:p>
        </p:txBody>
      </p:sp>
      <p:graphicFrame>
        <p:nvGraphicFramePr>
          <p:cNvPr id="10248" name="Object 1"/>
          <p:cNvGraphicFramePr>
            <a:graphicFrameLocks noChangeAspect="1"/>
          </p:cNvGraphicFramePr>
          <p:nvPr/>
        </p:nvGraphicFramePr>
        <p:xfrm>
          <a:off x="5148263" y="2565400"/>
          <a:ext cx="3465512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" name="Equation" r:id="rId5" imgW="3467100" imgH="698500" progId="Equation.DSMT4">
                  <p:embed/>
                </p:oleObj>
              </mc:Choice>
              <mc:Fallback>
                <p:oleObj name="Equation" r:id="rId5" imgW="3467100" imgH="6985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565400"/>
                        <a:ext cx="3465512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7984674F-5664-403B-AE71-4EDD205B8C3B}"/>
              </a:ext>
            </a:extLst>
          </p:cNvPr>
          <p:cNvCxnSpPr>
            <a:cxnSpLocks/>
          </p:cNvCxnSpPr>
          <p:nvPr/>
        </p:nvCxnSpPr>
        <p:spPr>
          <a:xfrm flipV="1">
            <a:off x="3563888" y="665163"/>
            <a:ext cx="740575" cy="3155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D786E875-8D09-480F-A6B3-BA2DE9C0E6EC}"/>
              </a:ext>
            </a:extLst>
          </p:cNvPr>
          <p:cNvCxnSpPr>
            <a:cxnSpLocks/>
          </p:cNvCxnSpPr>
          <p:nvPr/>
        </p:nvCxnSpPr>
        <p:spPr>
          <a:xfrm>
            <a:off x="3563888" y="665163"/>
            <a:ext cx="740575" cy="3155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3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AB8A61C-7985-4EC8-9FC7-B990066B861E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187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graphicFrame>
        <p:nvGraphicFramePr>
          <p:cNvPr id="1126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190066"/>
              </p:ext>
            </p:extLst>
          </p:nvPr>
        </p:nvGraphicFramePr>
        <p:xfrm>
          <a:off x="900113" y="1412875"/>
          <a:ext cx="3762375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9" name="Equation" r:id="rId3" imgW="3759200" imgH="2260600" progId="Equation.DSMT4">
                  <p:embed/>
                </p:oleObj>
              </mc:Choice>
              <mc:Fallback>
                <p:oleObj name="Equation" r:id="rId3" imgW="3759200" imgH="2260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12875"/>
                        <a:ext cx="3762375" cy="225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3995738" y="476250"/>
            <a:ext cx="0" cy="865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995738" y="549275"/>
            <a:ext cx="5715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i="1"/>
              <a:t>Z</a:t>
            </a:r>
            <a:r>
              <a:rPr lang="en-US" altLang="zh-TW" baseline="30000"/>
              <a:t>-1</a:t>
            </a:r>
            <a:endParaRPr lang="en-US" altLang="zh-TW"/>
          </a:p>
        </p:txBody>
      </p:sp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5076825" y="2276475"/>
            <a:ext cx="3314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/>
              <a:t>Poles &amp; zeros inside unit circle, right-sided sequence</a:t>
            </a:r>
          </a:p>
        </p:txBody>
      </p:sp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5076825" y="3141663"/>
            <a:ext cx="3314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/>
              <a:t>Poles &amp; zeros outside unit circle, left-sided sequence</a:t>
            </a:r>
          </a:p>
        </p:txBody>
      </p:sp>
      <p:sp>
        <p:nvSpPr>
          <p:cNvPr id="11272" name="文字版面配置區 4"/>
          <p:cNvSpPr>
            <a:spLocks/>
          </p:cNvSpPr>
          <p:nvPr/>
        </p:nvSpPr>
        <p:spPr bwMode="auto">
          <a:xfrm>
            <a:off x="395288" y="908050"/>
            <a:ext cx="8186737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zh-TW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altLang="zh-TW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altLang="zh-TW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altLang="zh-TW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altLang="zh-TW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altLang="zh-TW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altLang="zh-TW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altLang="zh-TW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altLang="zh-TW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altLang="zh-TW">
              <a:cs typeface="Times New Roman" pitchFamily="18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787900" y="692150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/>
              <a:t>(Suppose that </a:t>
            </a:r>
            <a:r>
              <a:rPr lang="en-US" altLang="zh-TW" i="1" dirty="0">
                <a:solidFill>
                  <a:srgbClr val="3333FF"/>
                </a:solidFill>
              </a:rPr>
              <a:t>r</a:t>
            </a:r>
            <a:r>
              <a:rPr lang="en-US" altLang="zh-TW" dirty="0">
                <a:solidFill>
                  <a:srgbClr val="3333FF"/>
                </a:solidFill>
              </a:rPr>
              <a:t> = 0</a:t>
            </a:r>
            <a:r>
              <a:rPr lang="en-US" altLang="zh-TW" dirty="0"/>
              <a:t>)</a:t>
            </a:r>
          </a:p>
        </p:txBody>
      </p:sp>
      <p:sp>
        <p:nvSpPr>
          <p:cNvPr id="11274" name="Text Box 4"/>
          <p:cNvSpPr txBox="1">
            <a:spLocks noChangeArrowheads="1"/>
          </p:cNvSpPr>
          <p:nvPr/>
        </p:nvSpPr>
        <p:spPr bwMode="auto">
          <a:xfrm>
            <a:off x="1116013" y="620713"/>
            <a:ext cx="2736850" cy="43180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>
                <a:solidFill>
                  <a:srgbClr val="3333FF"/>
                </a:solidFill>
              </a:rPr>
              <a:t>Taylor series expansion</a:t>
            </a:r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323849" y="3656012"/>
            <a:ext cx="151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Note: </a:t>
            </a:r>
          </a:p>
        </p:txBody>
      </p:sp>
      <p:sp>
        <p:nvSpPr>
          <p:cNvPr id="11276" name="Rectangle 15"/>
          <p:cNvSpPr>
            <a:spLocks noChangeArrowheads="1"/>
          </p:cNvSpPr>
          <p:nvPr/>
        </p:nvSpPr>
        <p:spPr bwMode="auto">
          <a:xfrm>
            <a:off x="551217" y="4122097"/>
            <a:ext cx="81359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eaLnBrk="1" hangingPunct="1"/>
            <a:r>
              <a:rPr lang="en-US" altLang="zh-TW" dirty="0"/>
              <a:t>(1)         always decays with |</a:t>
            </a:r>
            <a:r>
              <a:rPr lang="en-US" altLang="zh-TW" i="1" dirty="0"/>
              <a:t>n</a:t>
            </a:r>
            <a:r>
              <a:rPr lang="en-US" altLang="zh-TW" dirty="0"/>
              <a:t>|.</a:t>
            </a:r>
          </a:p>
          <a:p>
            <a:pPr marL="381000" indent="-381000" eaLnBrk="1" hangingPunct="1"/>
            <a:r>
              <a:rPr lang="en-US" altLang="zh-TW" dirty="0"/>
              <a:t>(2) </a:t>
            </a:r>
            <a:r>
              <a:rPr lang="zh-TW" altLang="en-US" dirty="0"/>
              <a:t>在 </a:t>
            </a:r>
            <a:r>
              <a:rPr lang="en-US" altLang="zh-TW" dirty="0"/>
              <a:t>complex </a:t>
            </a:r>
            <a:r>
              <a:rPr lang="en-US" altLang="zh-TW" dirty="0" err="1"/>
              <a:t>cepstrum</a:t>
            </a:r>
            <a:r>
              <a:rPr lang="en-US" altLang="zh-TW" dirty="0"/>
              <a:t> domain</a:t>
            </a:r>
            <a:endParaRPr lang="zh-TW" altLang="en-US" dirty="0"/>
          </a:p>
          <a:p>
            <a:pPr marL="381000" indent="-381000" eaLnBrk="1" hangingPunct="1"/>
            <a:r>
              <a:rPr lang="en-US" altLang="zh-TW" dirty="0"/>
              <a:t>	Minimum phase </a:t>
            </a:r>
            <a:r>
              <a:rPr lang="zh-TW" altLang="en-US" dirty="0"/>
              <a:t>及 </a:t>
            </a:r>
            <a:r>
              <a:rPr lang="en-US" altLang="zh-TW" dirty="0"/>
              <a:t>maximum phase </a:t>
            </a:r>
            <a:r>
              <a:rPr lang="zh-TW" altLang="en-US" dirty="0"/>
              <a:t>之貢獻以 </a:t>
            </a:r>
            <a:r>
              <a:rPr lang="en-US" altLang="zh-TW" i="1" dirty="0"/>
              <a:t>n</a:t>
            </a:r>
            <a:r>
              <a:rPr lang="en-US" altLang="zh-TW" dirty="0"/>
              <a:t> = 0 </a:t>
            </a:r>
            <a:r>
              <a:rPr lang="zh-TW" altLang="en-US" dirty="0"/>
              <a:t>為分界切開</a:t>
            </a:r>
          </a:p>
          <a:p>
            <a:pPr marL="381000" indent="-381000" eaLnBrk="1" hangingPunct="1"/>
            <a:r>
              <a:rPr lang="en-US" altLang="zh-TW" dirty="0"/>
              <a:t>(3) For FIR case, there is no </a:t>
            </a:r>
            <a:r>
              <a:rPr lang="en-US" altLang="zh-TW" i="1" dirty="0"/>
              <a:t>c</a:t>
            </a:r>
            <a:r>
              <a:rPr lang="en-US" altLang="zh-TW" i="1" baseline="-25000" dirty="0"/>
              <a:t>k</a:t>
            </a:r>
            <a:r>
              <a:rPr lang="en-US" altLang="zh-TW" dirty="0"/>
              <a:t> and </a:t>
            </a:r>
            <a:r>
              <a:rPr lang="en-US" altLang="zh-TW" i="1" dirty="0"/>
              <a:t>d</a:t>
            </a:r>
            <a:r>
              <a:rPr lang="en-US" altLang="zh-TW" i="1" baseline="-25000" dirty="0"/>
              <a:t>k</a:t>
            </a:r>
            <a:endParaRPr lang="zh-TW" altLang="en-US" dirty="0"/>
          </a:p>
          <a:p>
            <a:pPr marL="381000" indent="-381000" eaLnBrk="1" hangingPunct="1"/>
            <a:r>
              <a:rPr lang="en-US" altLang="zh-TW" dirty="0"/>
              <a:t>(4) The complex </a:t>
            </a:r>
            <a:r>
              <a:rPr lang="en-US" altLang="zh-TW" dirty="0" err="1"/>
              <a:t>cepstrum</a:t>
            </a:r>
            <a:r>
              <a:rPr lang="en-US" altLang="zh-TW" dirty="0"/>
              <a:t> is unique and of infinite duration for both positive</a:t>
            </a:r>
            <a:br>
              <a:rPr lang="en-US" altLang="zh-TW" dirty="0"/>
            </a:br>
            <a:r>
              <a:rPr lang="en-US" altLang="zh-TW" dirty="0"/>
              <a:t>     &amp; negative </a:t>
            </a:r>
            <a:r>
              <a:rPr lang="en-US" altLang="zh-TW" i="1" dirty="0"/>
              <a:t>n</a:t>
            </a:r>
            <a:r>
              <a:rPr lang="en-US" altLang="zh-TW" dirty="0"/>
              <a:t>, even though </a:t>
            </a:r>
            <a:r>
              <a:rPr lang="en-US" altLang="zh-TW" i="1" dirty="0"/>
              <a:t>x</a:t>
            </a:r>
            <a:r>
              <a:rPr lang="en-US" altLang="zh-TW" dirty="0"/>
              <a:t>[</a:t>
            </a:r>
            <a:r>
              <a:rPr lang="en-US" altLang="zh-TW" i="1" dirty="0"/>
              <a:t>n</a:t>
            </a:r>
            <a:r>
              <a:rPr lang="en-US" altLang="zh-TW" dirty="0"/>
              <a:t>] is causal &amp; of finite durations</a:t>
            </a:r>
            <a:endParaRPr lang="zh-TW" altLang="en-US" dirty="0"/>
          </a:p>
        </p:txBody>
      </p:sp>
      <p:graphicFrame>
        <p:nvGraphicFramePr>
          <p:cNvPr id="11277" name="Object 10"/>
          <p:cNvGraphicFramePr>
            <a:graphicFrameLocks noChangeAspect="1"/>
          </p:cNvGraphicFramePr>
          <p:nvPr/>
        </p:nvGraphicFramePr>
        <p:xfrm>
          <a:off x="900113" y="6165850"/>
          <a:ext cx="17335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0" name="Equation" r:id="rId5" imgW="1143000" imgH="203200" progId="Equation.DSMT4">
                  <p:embed/>
                </p:oleObj>
              </mc:Choice>
              <mc:Fallback>
                <p:oleObj name="Equation" r:id="rId5" imgW="1143000" imgH="203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165850"/>
                        <a:ext cx="1733550" cy="306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線接點 2"/>
          <p:cNvCxnSpPr/>
          <p:nvPr/>
        </p:nvCxnSpPr>
        <p:spPr>
          <a:xfrm>
            <a:off x="1006475" y="5084763"/>
            <a:ext cx="1660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341386"/>
              </p:ext>
            </p:extLst>
          </p:nvPr>
        </p:nvGraphicFramePr>
        <p:xfrm>
          <a:off x="986794" y="4152628"/>
          <a:ext cx="495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1" name="Equation" r:id="rId7" imgW="495000" imgH="355320" progId="Equation.DSMT4">
                  <p:embed/>
                </p:oleObj>
              </mc:Choice>
              <mc:Fallback>
                <p:oleObj name="Equation" r:id="rId7" imgW="4950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6794" y="4152628"/>
                        <a:ext cx="4953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字版面配置區 4"/>
          <p:cNvSpPr>
            <a:spLocks noGrp="1"/>
          </p:cNvSpPr>
          <p:nvPr>
            <p:ph type="body" sz="half" idx="2"/>
          </p:nvPr>
        </p:nvSpPr>
        <p:spPr>
          <a:xfrm>
            <a:off x="457200" y="428625"/>
            <a:ext cx="8186738" cy="4079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2400" b="1">
                <a:solidFill>
                  <a:srgbClr val="3333FF"/>
                </a:solidFill>
                <a:sym typeface="Symbol" pitchFamily="18" charset="2"/>
              </a:rPr>
              <a:t> </a:t>
            </a:r>
            <a:r>
              <a:rPr lang="en-US" altLang="zh-TW" b="1">
                <a:solidFill>
                  <a:srgbClr val="3333FF"/>
                </a:solidFill>
                <a:sym typeface="Symbol" pitchFamily="18" charset="2"/>
              </a:rPr>
              <a:t>Method 3 </a:t>
            </a:r>
            <a:endParaRPr lang="en-US" altLang="zh-TW" sz="2400">
              <a:solidFill>
                <a:srgbClr val="3333FF"/>
              </a:solidFill>
              <a:sym typeface="Symbol" pitchFamily="18" charset="2"/>
            </a:endParaRPr>
          </a:p>
          <a:p>
            <a:pPr>
              <a:buFontTx/>
              <a:buNone/>
            </a:pPr>
            <a:endParaRPr lang="zh-TW" altLang="en-US"/>
          </a:p>
        </p:txBody>
      </p:sp>
      <p:sp>
        <p:nvSpPr>
          <p:cNvPr id="1229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EFF4F7-5006-4F6F-8232-B2CD9D98E73A}" type="slidenum">
              <a:rPr lang="en-US" altLang="zh-TW"/>
              <a:pPr/>
              <a:t>188</a:t>
            </a:fld>
            <a:endParaRPr lang="en-US" altLang="zh-TW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971550" y="908050"/>
          <a:ext cx="2598738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0" name="Equation" r:id="rId3" imgW="2730500" imgH="1117600" progId="Equation.DSMT4">
                  <p:embed/>
                </p:oleObj>
              </mc:Choice>
              <mc:Fallback>
                <p:oleObj name="Equation" r:id="rId3" imgW="2730500" imgH="1117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908050"/>
                        <a:ext cx="2598738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"/>
          <p:cNvGraphicFramePr>
            <a:graphicFrameLocks noChangeAspect="1"/>
          </p:cNvGraphicFramePr>
          <p:nvPr/>
        </p:nvGraphicFramePr>
        <p:xfrm>
          <a:off x="755650" y="2997200"/>
          <a:ext cx="4191000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1" name="Equation" r:id="rId5" imgW="4191000" imgH="1447800" progId="Equation.DSMT4">
                  <p:embed/>
                </p:oleObj>
              </mc:Choice>
              <mc:Fallback>
                <p:oleObj name="Equation" r:id="rId5" imgW="4191000" imgH="1447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997200"/>
                        <a:ext cx="4191000" cy="145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Line 3"/>
          <p:cNvSpPr>
            <a:spLocks noChangeShapeType="1"/>
          </p:cNvSpPr>
          <p:nvPr/>
        </p:nvSpPr>
        <p:spPr bwMode="auto">
          <a:xfrm>
            <a:off x="2071688" y="2143125"/>
            <a:ext cx="0" cy="928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295" name="Text Box 2"/>
          <p:cNvSpPr txBox="1">
            <a:spLocks noChangeArrowheads="1"/>
          </p:cNvSpPr>
          <p:nvPr/>
        </p:nvSpPr>
        <p:spPr bwMode="auto">
          <a:xfrm>
            <a:off x="2143125" y="2428875"/>
            <a:ext cx="4905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/>
              <a:t>Z</a:t>
            </a:r>
            <a:r>
              <a:rPr lang="en-US" altLang="zh-TW" baseline="30000"/>
              <a:t>-1</a:t>
            </a:r>
            <a:endParaRPr lang="en-US" altLang="zh-TW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600"/>
              <a:t>    </a:t>
            </a:r>
            <a:endParaRPr lang="en-US" altLang="zh-TW"/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版面配置區 4"/>
          <p:cNvSpPr>
            <a:spLocks noGrp="1"/>
          </p:cNvSpPr>
          <p:nvPr>
            <p:ph type="body" sz="half" idx="4294967295"/>
          </p:nvPr>
        </p:nvSpPr>
        <p:spPr>
          <a:xfrm>
            <a:off x="468313" y="620713"/>
            <a:ext cx="8186737" cy="48720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Suppose that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is </a:t>
            </a:r>
            <a:r>
              <a:rPr lang="en-US" altLang="zh-TW" sz="2000" u="sng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causal</a:t>
            </a:r>
            <a:r>
              <a:rPr lang="en-US" altLang="zh-TW" sz="2000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and has </a:t>
            </a:r>
            <a:r>
              <a:rPr lang="en-US" altLang="zh-TW" sz="2000" u="sng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minimum phase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i.e.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=         = 0,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 0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</a:p>
          <a:p>
            <a:pPr marL="0" indent="0"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For a minimum phase sequence 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lang="en-US" altLang="zh-TW" sz="2000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3315" name="投影片編號版面配置區 3"/>
          <p:cNvSpPr txBox="1">
            <a:spLocks noGrp="1"/>
          </p:cNvSpPr>
          <p:nvPr/>
        </p:nvSpPr>
        <p:spPr bwMode="auto">
          <a:xfrm>
            <a:off x="6659563" y="188913"/>
            <a:ext cx="2133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2EAAA88-FAC0-4A6A-90E2-CAD9C0A01052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189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graphicFrame>
        <p:nvGraphicFramePr>
          <p:cNvPr id="13316" name="Object 2"/>
          <p:cNvGraphicFramePr>
            <a:graphicFrameLocks noChangeAspect="1"/>
          </p:cNvGraphicFramePr>
          <p:nvPr/>
        </p:nvGraphicFramePr>
        <p:xfrm>
          <a:off x="1098550" y="1100138"/>
          <a:ext cx="6650038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9" name="Equation" r:id="rId3" imgW="6654800" imgH="1447800" progId="Equation.DSMT4">
                  <p:embed/>
                </p:oleObj>
              </mc:Choice>
              <mc:Fallback>
                <p:oleObj name="Equation" r:id="rId3" imgW="6654800" imgH="1447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1100138"/>
                        <a:ext cx="6650038" cy="1452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"/>
          <p:cNvGraphicFramePr>
            <a:graphicFrameLocks noChangeAspect="1"/>
          </p:cNvGraphicFramePr>
          <p:nvPr/>
        </p:nvGraphicFramePr>
        <p:xfrm>
          <a:off x="1123950" y="2541588"/>
          <a:ext cx="35591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0" name="Equation" r:id="rId5" imgW="3556000" imgH="685800" progId="Equation.DSMT4">
                  <p:embed/>
                </p:oleObj>
              </mc:Choice>
              <mc:Fallback>
                <p:oleObj name="Equation" r:id="rId5" imgW="3556000" imgH="685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2541588"/>
                        <a:ext cx="355917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0" y="1628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600"/>
              <a:t>     </a:t>
            </a:r>
            <a:endParaRPr lang="en-US" altLang="zh-TW"/>
          </a:p>
        </p:txBody>
      </p:sp>
      <p:graphicFrame>
        <p:nvGraphicFramePr>
          <p:cNvPr id="133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84477"/>
              </p:ext>
            </p:extLst>
          </p:nvPr>
        </p:nvGraphicFramePr>
        <p:xfrm>
          <a:off x="1295400" y="3836988"/>
          <a:ext cx="4568825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1" name="Equation" r:id="rId7" imgW="4572000" imgH="1473200" progId="Equation.DSMT4">
                  <p:embed/>
                </p:oleObj>
              </mc:Choice>
              <mc:Fallback>
                <p:oleObj name="Equation" r:id="rId7" imgW="4572000" imgH="147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836988"/>
                        <a:ext cx="4568825" cy="147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13322" name="Object 13"/>
          <p:cNvGraphicFramePr>
            <a:graphicFrameLocks noChangeAspect="1"/>
          </p:cNvGraphicFramePr>
          <p:nvPr/>
        </p:nvGraphicFramePr>
        <p:xfrm>
          <a:off x="6972300" y="700088"/>
          <a:ext cx="452438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2" name="Equation" r:id="rId9" imgW="457200" imgH="292100" progId="Equation.DSMT4">
                  <p:embed/>
                </p:oleObj>
              </mc:Choice>
              <mc:Fallback>
                <p:oleObj name="Equation" r:id="rId9" imgW="457200" imgH="2921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700088"/>
                        <a:ext cx="452438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964188" y="4371945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recursive method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123950" y="5534729"/>
            <a:ext cx="154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  <a:cs typeface="Times New Roman" pitchFamily="18" charset="0"/>
              </a:rPr>
              <a:t>Determining </a:t>
            </a:r>
            <a:endParaRPr lang="zh-TW" altLang="en-US" dirty="0">
              <a:solidFill>
                <a:srgbClr val="3333FF"/>
              </a:solidFill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265367"/>
              </p:ext>
            </p:extLst>
          </p:nvPr>
        </p:nvGraphicFramePr>
        <p:xfrm>
          <a:off x="2649666" y="5614578"/>
          <a:ext cx="45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3" name="Equation" r:id="rId11" imgW="457200" imgH="291960" progId="Equation.DSMT4">
                  <p:embed/>
                </p:oleObj>
              </mc:Choice>
              <mc:Fallback>
                <p:oleObj name="Equation" r:id="rId11" imgW="4572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49666" y="5614578"/>
                        <a:ext cx="457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3140715" y="5572065"/>
            <a:ext cx="681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  <a:cs typeface="Times New Roman" pitchFamily="18" charset="0"/>
              </a:rPr>
              <a:t>from</a:t>
            </a:r>
            <a:endParaRPr lang="zh-TW" altLang="en-US" dirty="0">
              <a:solidFill>
                <a:srgbClr val="3333FF"/>
              </a:solidFill>
            </a:endParaRPr>
          </a:p>
        </p:txBody>
      </p:sp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517057"/>
              </p:ext>
            </p:extLst>
          </p:nvPr>
        </p:nvGraphicFramePr>
        <p:xfrm>
          <a:off x="3892550" y="5651500"/>
          <a:ext cx="2108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4" name="Equation" r:id="rId13" imgW="2108160" imgH="291960" progId="Equation.DSMT4">
                  <p:embed/>
                </p:oleObj>
              </mc:Choice>
              <mc:Fallback>
                <p:oleObj name="Equation" r:id="rId13" imgW="2108160" imgH="291960" progId="Equation.DSMT4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92550" y="5651500"/>
                        <a:ext cx="2108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6314</TotalTime>
  <Words>3928</Words>
  <Application>Microsoft Office PowerPoint</Application>
  <PresentationFormat>如螢幕大小 (4:3)</PresentationFormat>
  <Paragraphs>581</Paragraphs>
  <Slides>52</Slides>
  <Notes>4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61" baseType="lpstr">
      <vt:lpstr>新細明體</vt:lpstr>
      <vt:lpstr>標楷體</vt:lpstr>
      <vt:lpstr>Arial</vt:lpstr>
      <vt:lpstr>Symbol</vt:lpstr>
      <vt:lpstr>Times New Roman</vt:lpstr>
      <vt:lpstr>Wingdings</vt:lpstr>
      <vt:lpstr>Wingdings 2</vt:lpstr>
      <vt:lpstr>預設簡報設計</vt:lpstr>
      <vt:lpstr>Equation</vt:lpstr>
      <vt:lpstr>V. Homomorphic Signal Processing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附錄六：聲音檔和影像檔的處理 (by Matlab)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3.  寫入圖片檔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Frequency Analysis and Wavelet Transforms  時頻分析與小波轉換 </dc:title>
  <dc:creator>DJJ</dc:creator>
  <cp:lastModifiedBy>user</cp:lastModifiedBy>
  <cp:revision>827</cp:revision>
  <cp:lastPrinted>2020-04-10T07:31:05Z</cp:lastPrinted>
  <dcterms:created xsi:type="dcterms:W3CDTF">2007-09-19T14:57:43Z</dcterms:created>
  <dcterms:modified xsi:type="dcterms:W3CDTF">2024-02-19T14:29:02Z</dcterms:modified>
</cp:coreProperties>
</file>