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33" saveSubsetFonts="1">
  <p:sldMasterIdLst>
    <p:sldMasterId id="2147483648" r:id="rId1"/>
  </p:sldMasterIdLst>
  <p:notesMasterIdLst>
    <p:notesMasterId r:id="rId41"/>
  </p:notesMasterIdLst>
  <p:sldIdLst>
    <p:sldId id="257" r:id="rId2"/>
    <p:sldId id="284" r:id="rId3"/>
    <p:sldId id="308" r:id="rId4"/>
    <p:sldId id="259" r:id="rId5"/>
    <p:sldId id="299" r:id="rId6"/>
    <p:sldId id="260" r:id="rId7"/>
    <p:sldId id="285" r:id="rId8"/>
    <p:sldId id="287" r:id="rId9"/>
    <p:sldId id="302" r:id="rId10"/>
    <p:sldId id="286" r:id="rId11"/>
    <p:sldId id="28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325" r:id="rId23"/>
    <p:sldId id="279" r:id="rId24"/>
    <p:sldId id="318" r:id="rId25"/>
    <p:sldId id="319" r:id="rId26"/>
    <p:sldId id="309" r:id="rId27"/>
    <p:sldId id="310" r:id="rId28"/>
    <p:sldId id="311" r:id="rId29"/>
    <p:sldId id="312" r:id="rId30"/>
    <p:sldId id="313" r:id="rId31"/>
    <p:sldId id="314" r:id="rId32"/>
    <p:sldId id="324" r:id="rId33"/>
    <p:sldId id="315" r:id="rId34"/>
    <p:sldId id="316" r:id="rId35"/>
    <p:sldId id="317" r:id="rId36"/>
    <p:sldId id="320" r:id="rId37"/>
    <p:sldId id="321" r:id="rId38"/>
    <p:sldId id="322" r:id="rId39"/>
    <p:sldId id="323" r:id="rId40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3576" autoAdjust="0"/>
  </p:normalViewPr>
  <p:slideViewPr>
    <p:cSldViewPr>
      <p:cViewPr varScale="1">
        <p:scale>
          <a:sx n="62" d="100"/>
          <a:sy n="62" d="100"/>
        </p:scale>
        <p:origin x="142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2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966185B-E563-466D-B005-6AA5BFFC3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562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66185B-E563-466D-B005-6AA5BFFC331B}" type="slidenum">
              <a:rPr lang="en-US" altLang="zh-TW" smtClean="0"/>
              <a:pPr>
                <a:defRPr/>
              </a:pPr>
              <a:t>233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092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B75ED-7DE2-41EB-B89B-2751DE6C7518}" type="slidenum">
              <a:rPr lang="en-US" altLang="zh-TW" smtClean="0">
                <a:ea typeface="新細明體" charset="-120"/>
              </a:rPr>
              <a:pPr/>
              <a:t>266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8711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B8685-A655-40CE-BC8E-458079DAA0C2}" type="slidenum">
              <a:rPr lang="en-US" altLang="zh-TW" smtClean="0">
                <a:ea typeface="新細明體" charset="-120"/>
              </a:rPr>
              <a:pPr/>
              <a:t>267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532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B8685-A655-40CE-BC8E-458079DAA0C2}" type="slidenum">
              <a:rPr lang="en-US" altLang="zh-TW" smtClean="0">
                <a:ea typeface="新細明體" charset="-120"/>
              </a:rPr>
              <a:pPr/>
              <a:t>268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847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B8685-A655-40CE-BC8E-458079DAA0C2}" type="slidenum">
              <a:rPr lang="en-US" altLang="zh-TW" smtClean="0">
                <a:ea typeface="新細明體" charset="-120"/>
              </a:rPr>
              <a:pPr/>
              <a:t>269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73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B8685-A655-40CE-BC8E-458079DAA0C2}" type="slidenum">
              <a:rPr lang="en-US" altLang="zh-TW" smtClean="0">
                <a:ea typeface="新細明體" charset="-120"/>
              </a:rPr>
              <a:pPr/>
              <a:t>270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297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B8685-A655-40CE-BC8E-458079DAA0C2}" type="slidenum">
              <a:rPr lang="en-US" altLang="zh-TW" smtClean="0">
                <a:ea typeface="新細明體" charset="-120"/>
              </a:rPr>
              <a:pPr/>
              <a:t>271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791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46483-C4DB-450F-B104-27426A710BFE}" type="slidenum">
              <a:rPr lang="en-US" altLang="zh-TW" smtClean="0">
                <a:ea typeface="新細明體" charset="-120"/>
              </a:rPr>
              <a:pPr/>
              <a:t>258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12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1B51D-5C07-4ADB-8282-105E1FEBCABC}" type="slidenum">
              <a:rPr lang="en-US" altLang="zh-TW" smtClean="0">
                <a:ea typeface="新細明體" charset="-120"/>
              </a:rPr>
              <a:pPr/>
              <a:t>259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498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531F1-95EA-4727-8DBC-BE672E69E20A}" type="slidenum">
              <a:rPr lang="en-US" altLang="zh-TW" smtClean="0">
                <a:ea typeface="新細明體" charset="-120"/>
              </a:rPr>
              <a:pPr/>
              <a:t>260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0270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4D2DF-2934-4003-B8E0-16515F8B56E9}" type="slidenum">
              <a:rPr lang="en-US" altLang="zh-TW" smtClean="0">
                <a:ea typeface="新細明體" charset="-120"/>
              </a:rPr>
              <a:pPr/>
              <a:t>261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57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F56EC-67A2-4447-A227-5FEC47F6ADCF}" type="slidenum">
              <a:rPr lang="en-US" altLang="zh-TW" smtClean="0">
                <a:ea typeface="新細明體" charset="-120"/>
              </a:rPr>
              <a:pPr/>
              <a:t>262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13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15975-EAB8-4432-A363-047CCA72C177}" type="slidenum">
              <a:rPr lang="en-US" altLang="zh-TW" smtClean="0">
                <a:ea typeface="新細明體" charset="-120"/>
              </a:rPr>
              <a:pPr/>
              <a:t>263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3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35BF-1E20-4EA6-ADD3-8AACA9DE2B25}" type="slidenum">
              <a:rPr lang="en-US" altLang="zh-TW" smtClean="0">
                <a:ea typeface="新細明體" charset="-120"/>
              </a:rPr>
              <a:pPr/>
              <a:t>264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66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35BF-1E20-4EA6-ADD3-8AACA9DE2B25}" type="slidenum">
              <a:rPr lang="en-US" altLang="zh-TW" smtClean="0">
                <a:ea typeface="新細明體" charset="-120"/>
              </a:rPr>
              <a:pPr/>
              <a:t>265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393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8E37-782D-4EC5-B727-46EDFB274D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075DD-BB1D-4838-A8CD-75F4D0C141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1B995-F0B9-44B0-AE6B-95BDDD3E21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114D-F16E-4B83-A22D-4C86BD0505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7201-7316-456C-ACEE-63FEF887DC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3A36-F7D3-4210-907B-ECB5A9025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79EE-A00D-4C1E-8091-16371EEC67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F9A5F-117E-4D21-BFAE-E735EABF0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>
            <a:lvl1pPr>
              <a:defRPr kumimoji="1" lang="zh-TW" altLang="en-US" sz="32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8186766" cy="514353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1A598-154D-4611-9141-A8DC534E0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8186766" cy="600079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A89DC-E7BE-4631-8BF1-25958F9B3F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209B6-615B-46D7-8B0F-2B7E97DFA8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C69AB-E282-4B70-9B93-5D003FD3D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333FF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49F3F34C-62F3-403C-BF37-0963A68711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media" Target="../media/media3.WAV"/><Relationship Id="rId7" Type="http://schemas.openxmlformats.org/officeDocument/2006/relationships/image" Target="../media/image2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3.emf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WAV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media" Target="../media/media5.WAV"/><Relationship Id="rId7" Type="http://schemas.openxmlformats.org/officeDocument/2006/relationships/image" Target="../media/image2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4.emf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5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1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3.wmf"/><Relationship Id="rId10" Type="http://schemas.openxmlformats.org/officeDocument/2006/relationships/image" Target="../media/image55.wmf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6.wmf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64.bin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71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4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9.wmf"/><Relationship Id="rId5" Type="http://schemas.openxmlformats.org/officeDocument/2006/relationships/image" Target="../media/image77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868362"/>
          </a:xfrm>
        </p:spPr>
        <p:txBody>
          <a:bodyPr/>
          <a:lstStyle/>
          <a:p>
            <a:r>
              <a:rPr lang="en-US" altLang="zh-TW" b="1"/>
              <a:t>VI.</a:t>
            </a:r>
            <a:r>
              <a:rPr lang="en-US" b="1"/>
              <a:t> </a:t>
            </a:r>
            <a:r>
              <a:rPr lang="en-US" altLang="zh-TW" b="1"/>
              <a:t>Brief Introduction for Acoustics</a:t>
            </a:r>
            <a:endParaRPr b="1"/>
          </a:p>
        </p:txBody>
      </p:sp>
      <p:sp>
        <p:nvSpPr>
          <p:cNvPr id="11267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73E6CF-1AC1-4D55-88F6-ECAA9DC826DB}" type="slidenum">
              <a:rPr lang="en-US" altLang="zh-TW" smtClean="0">
                <a:ea typeface="新細明體" charset="-120"/>
              </a:rPr>
              <a:pPr/>
              <a:t>233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1268" name="文字版面配置區 4"/>
          <p:cNvSpPr>
            <a:spLocks noGrp="1"/>
          </p:cNvSpPr>
          <p:nvPr>
            <p:ph type="body" sz="half" idx="2"/>
          </p:nvPr>
        </p:nvSpPr>
        <p:spPr>
          <a:xfrm>
            <a:off x="483103" y="1412776"/>
            <a:ext cx="7833313" cy="309562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zh-TW" b="1" dirty="0">
                <a:sym typeface="Symbol" pitchFamily="18" charset="2"/>
              </a:rPr>
              <a:t>[</a:t>
            </a:r>
            <a:r>
              <a:rPr lang="zh-TW" altLang="en-US" b="1" dirty="0">
                <a:sym typeface="Symbol" pitchFamily="18" charset="2"/>
              </a:rPr>
              <a:t>參考資料</a:t>
            </a:r>
            <a:r>
              <a:rPr lang="en-US" altLang="zh-TW" b="1" dirty="0">
                <a:sym typeface="Symbol" pitchFamily="18" charset="2"/>
              </a:rPr>
              <a:t>]</a:t>
            </a:r>
          </a:p>
          <a:p>
            <a:pPr algn="just">
              <a:buFontTx/>
              <a:buNone/>
            </a:pPr>
            <a:endParaRPr lang="en-US" altLang="zh-TW" b="1" dirty="0">
              <a:sym typeface="Symbol" pitchFamily="18" charset="2"/>
            </a:endParaRPr>
          </a:p>
          <a:p>
            <a:pPr algn="just">
              <a:spcBef>
                <a:spcPct val="25000"/>
              </a:spcBef>
              <a:buFont typeface="Symbol" pitchFamily="18" charset="2"/>
              <a:buChar char="·"/>
            </a:pPr>
            <a:r>
              <a:rPr lang="zh-TW" altLang="en-US" dirty="0"/>
              <a:t> 王小川，</a:t>
            </a:r>
            <a:r>
              <a:rPr lang="en-US" dirty="0"/>
              <a:t> “</a:t>
            </a:r>
            <a:r>
              <a:rPr lang="zh-TW" altLang="en-US" dirty="0"/>
              <a:t>語音訊號處理</a:t>
            </a:r>
            <a:r>
              <a:rPr lang="en-US" dirty="0"/>
              <a:t>”</a:t>
            </a:r>
            <a:r>
              <a:rPr lang="zh-TW" altLang="en-US" dirty="0"/>
              <a:t>，第三版，全華出版，台北，民國</a:t>
            </a:r>
            <a:r>
              <a:rPr lang="en-US" altLang="zh-TW" dirty="0"/>
              <a:t>98</a:t>
            </a:r>
            <a:r>
              <a:rPr lang="zh-TW" altLang="en-US" dirty="0"/>
              <a:t>年。</a:t>
            </a:r>
            <a:r>
              <a:rPr lang="en-US" dirty="0"/>
              <a:t>  </a:t>
            </a:r>
          </a:p>
          <a:p>
            <a:pPr algn="just">
              <a:spcBef>
                <a:spcPct val="25000"/>
              </a:spcBef>
              <a:buFont typeface="Symbol" pitchFamily="18" charset="2"/>
              <a:buChar char="·"/>
            </a:pPr>
            <a:r>
              <a:rPr lang="en-US" dirty="0"/>
              <a:t>  </a:t>
            </a:r>
            <a:r>
              <a:rPr lang="en-US" altLang="zh-TW" dirty="0"/>
              <a:t>T. F. </a:t>
            </a:r>
            <a:r>
              <a:rPr lang="en-US" altLang="zh-TW" dirty="0" err="1"/>
              <a:t>Quatieri</a:t>
            </a:r>
            <a:r>
              <a:rPr lang="en-US" altLang="zh-TW" dirty="0"/>
              <a:t>, </a:t>
            </a:r>
            <a:r>
              <a:rPr lang="en-US" altLang="zh-TW" i="1" dirty="0"/>
              <a:t>Discrete-Time Speech Signal Processing: Principle and Practice</a:t>
            </a:r>
            <a:r>
              <a:rPr lang="en-US" altLang="zh-TW" dirty="0"/>
              <a:t>, Pearson Education Taiwan, Taipei, 2005. </a:t>
            </a:r>
            <a:endParaRPr lang="zh-TW" altLang="en-US" dirty="0"/>
          </a:p>
          <a:p>
            <a:pPr algn="just">
              <a:spcBef>
                <a:spcPct val="25000"/>
              </a:spcBef>
              <a:buFontTx/>
              <a:buNone/>
            </a:pPr>
            <a:r>
              <a:rPr lang="en-US" altLang="zh-TW" dirty="0">
                <a:sym typeface="Symbol" pitchFamily="18" charset="2"/>
              </a:rPr>
              <a:t></a:t>
            </a:r>
            <a:r>
              <a:rPr lang="en-US" altLang="zh-TW" dirty="0"/>
              <a:t>    L. R. </a:t>
            </a:r>
            <a:r>
              <a:rPr lang="en-US" altLang="zh-TW" dirty="0" err="1"/>
              <a:t>Rabiner</a:t>
            </a:r>
            <a:r>
              <a:rPr lang="en-US" altLang="zh-TW" dirty="0"/>
              <a:t> and R. W. Schafer, </a:t>
            </a:r>
            <a:r>
              <a:rPr lang="en-US" altLang="zh-TW" i="1" dirty="0"/>
              <a:t>Digital Processing of Speech Signals</a:t>
            </a:r>
            <a:r>
              <a:rPr lang="en-US" altLang="zh-TW" dirty="0"/>
              <a:t>, Prentice-Hall, 1978.   </a:t>
            </a:r>
            <a:endParaRPr lang="zh-TW" altLang="en-US" dirty="0"/>
          </a:p>
          <a:p>
            <a:pPr algn="just">
              <a:spcBef>
                <a:spcPct val="25000"/>
              </a:spcBef>
              <a:buFontTx/>
              <a:buNone/>
            </a:pPr>
            <a:r>
              <a:rPr lang="en-US" altLang="zh-TW" dirty="0">
                <a:sym typeface="Symbol" pitchFamily="18" charset="2"/>
              </a:rPr>
              <a:t>   P. </a:t>
            </a:r>
            <a:r>
              <a:rPr lang="en-US" altLang="zh-TW" dirty="0" err="1">
                <a:sym typeface="Symbol" pitchFamily="18" charset="2"/>
              </a:rPr>
              <a:t>Filippi</a:t>
            </a:r>
            <a:r>
              <a:rPr lang="en-US" altLang="zh-TW" dirty="0">
                <a:sym typeface="Symbol" pitchFamily="18" charset="2"/>
              </a:rPr>
              <a:t>,  </a:t>
            </a:r>
            <a:r>
              <a:rPr lang="en-US" altLang="zh-TW" i="1" dirty="0">
                <a:sym typeface="Symbol" pitchFamily="18" charset="2"/>
              </a:rPr>
              <a:t>Acoustics : Basic Physics, Theory, and Methods</a:t>
            </a:r>
            <a:r>
              <a:rPr lang="en-US" altLang="zh-TW" dirty="0">
                <a:sym typeface="Symbol" pitchFamily="18" charset="2"/>
              </a:rPr>
              <a:t>, Academic Press, San Diego, 1999. 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468313" y="1341438"/>
            <a:ext cx="8186737" cy="3167682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語音編碼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(Speech Coding)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語音合成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(Speech Synthesis)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語音增強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(Speech Enhancement)        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b="1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b="1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前三項目前基本上已經很成功</a:t>
            </a:r>
            <a:r>
              <a:rPr 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語音辨認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(Speech Recognition)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音素 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音節 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詞 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句 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整段話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zh-TW" altLang="en-US" sz="2000" b="1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目前已有很高的辨識率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(5)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說話人辦認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(Speaker Recognition)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(6)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其他：語意，語言，情緒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8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4162EAF-C196-471C-AEBD-4A3599A0838D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242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9750" y="427038"/>
            <a:ext cx="75612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6-C  </a:t>
            </a:r>
            <a:r>
              <a:rPr lang="zh-TW" altLang="en-US" sz="2400" b="1">
                <a:solidFill>
                  <a:srgbClr val="3333FF"/>
                </a:solidFill>
              </a:rPr>
              <a:t>語 音 處 理 的 工 作</a:t>
            </a:r>
            <a:endParaRPr lang="en-US" altLang="zh-TW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55650" y="110172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音素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zh-TW" altLang="en-US"/>
              <a:t>音節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zh-TW" altLang="en-US"/>
              <a:t>詞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zh-TW" altLang="en-US"/>
              <a:t>句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zh-TW" altLang="en-US"/>
              <a:t>整段話</a:t>
            </a:r>
            <a:r>
              <a:rPr lang="en-US"/>
              <a:t>          </a:t>
            </a:r>
            <a:endParaRPr lang="zh-TW" altLang="en-US"/>
          </a:p>
          <a:p>
            <a:pPr eaLnBrk="1" hangingPunct="1"/>
            <a:r>
              <a:rPr lang="en-US"/>
              <a:t>  	</a:t>
            </a:r>
            <a:r>
              <a:rPr lang="zh-TW" altLang="en-US"/>
              <a:t>音素：相當於一個音標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68313" y="404813"/>
            <a:ext cx="7704137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6-D  </a:t>
            </a:r>
            <a:r>
              <a:rPr lang="zh-TW" altLang="en-US" sz="2400" b="1">
                <a:solidFill>
                  <a:srgbClr val="3333FF"/>
                </a:solidFill>
              </a:rPr>
              <a:t>語音的辨認</a:t>
            </a:r>
          </a:p>
        </p:txBody>
      </p:sp>
      <p:sp>
        <p:nvSpPr>
          <p:cNvPr id="2150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3826EED-F500-4392-9A4F-92F42ADFA267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243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827088" y="2398713"/>
            <a:ext cx="33845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(1) Spectrum Analysis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Time-Frequency Analysis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(2) Cepstrum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(3) Correlation for Words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68313" y="981075"/>
            <a:ext cx="8186737" cy="37211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/>
              <a:t>  	</a:t>
            </a:r>
            <a:r>
              <a:rPr lang="zh-TW" altLang="en-US"/>
              <a:t>ㄅ ㄆ ㄇ ㄈ ㄉ ㄊ ㄋ ㄌ ㄍ ㄎ ㄏ ㄐ ㄑ ㄒ ㄓ ㄔ ㄕ ㄖ ㄗ ㄘ ㄙ</a:t>
            </a:r>
            <a:r>
              <a:rPr lang="en-US"/>
              <a:t> </a:t>
            </a:r>
            <a:endParaRPr lang="zh-TW" altLang="en-US"/>
          </a:p>
          <a:p>
            <a:pPr>
              <a:buFontTx/>
              <a:buNone/>
            </a:pPr>
            <a:r>
              <a:rPr lang="en-US" altLang="zh-TW"/>
              <a:t>	</a:t>
            </a:r>
            <a:r>
              <a:rPr lang="zh-TW" altLang="en-US"/>
              <a:t>ㄚ ㄛ ㄜ ㄝ ㄞ ㄟ ㄠ ㄡ ㄢ ㄣ ㄤ ㄥ ㄦ ㄧ ㄨ ㄩ</a:t>
            </a:r>
          </a:p>
          <a:p>
            <a:pPr>
              <a:buFontTx/>
              <a:buNone/>
            </a:pPr>
            <a:r>
              <a:rPr lang="en-US"/>
              <a:t> </a:t>
            </a:r>
            <a:endParaRPr lang="zh-TW" altLang="en-US"/>
          </a:p>
          <a:p>
            <a:pPr>
              <a:buFontTx/>
              <a:buNone/>
            </a:pPr>
            <a:r>
              <a:rPr lang="zh-TW" altLang="en-US" b="1"/>
              <a:t>母音：</a:t>
            </a:r>
            <a:r>
              <a:rPr lang="zh-TW" altLang="en-US"/>
              <a:t> ㄚ ㄛ ㄜ ㄝ ㄞ ㄟ ㄠ ㄡ ㄢ ㄣ ㄤ ㄥ ㄦ ㄧ ㄨ ㄩ</a:t>
            </a:r>
          </a:p>
          <a:p>
            <a:pPr>
              <a:buFontTx/>
              <a:buNone/>
            </a:pPr>
            <a:r>
              <a:rPr lang="en-US"/>
              <a:t>      </a:t>
            </a:r>
            <a:r>
              <a:rPr lang="zh-TW" altLang="en-US"/>
              <a:t>單母音： </a:t>
            </a:r>
            <a:r>
              <a:rPr lang="en-US" altLang="zh-TW"/>
              <a:t>a, e, i, o, u </a:t>
            </a:r>
            <a:r>
              <a:rPr lang="zh-TW" altLang="en-US"/>
              <a:t>ㄚ ㄛ ㄜ ㄝ ㄦ ㄧ ㄨ ㄩ </a:t>
            </a:r>
          </a:p>
          <a:p>
            <a:pPr>
              <a:buFontTx/>
              <a:buNone/>
            </a:pPr>
            <a:r>
              <a:rPr lang="en-US" altLang="zh-TW"/>
              <a:t>      </a:t>
            </a:r>
            <a:r>
              <a:rPr lang="zh-TW" altLang="en-US"/>
              <a:t>雙母音：ㄞ ㄟ ㄠ ㄡ </a:t>
            </a:r>
            <a:r>
              <a:rPr lang="en-US"/>
              <a:t>         </a:t>
            </a:r>
            <a:endParaRPr lang="zh-TW" altLang="en-US"/>
          </a:p>
          <a:p>
            <a:pPr>
              <a:buFontTx/>
              <a:buNone/>
            </a:pPr>
            <a:r>
              <a:rPr lang="en-US"/>
              <a:t>      </a:t>
            </a:r>
            <a:r>
              <a:rPr lang="zh-TW" altLang="en-US"/>
              <a:t>母音</a:t>
            </a:r>
            <a:r>
              <a:rPr lang="en-US"/>
              <a:t> </a:t>
            </a:r>
            <a:r>
              <a:rPr lang="en-US" altLang="zh-TW"/>
              <a:t>+ </a:t>
            </a:r>
            <a:r>
              <a:rPr lang="zh-TW" altLang="en-US"/>
              <a:t>濁音：ㄢ ㄣ ㄤ ㄥ</a:t>
            </a:r>
            <a:r>
              <a:rPr lang="en-US"/>
              <a:t>       </a:t>
            </a:r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r>
              <a:rPr lang="zh-TW" altLang="en-US" b="1"/>
              <a:t>子音：</a:t>
            </a:r>
            <a:r>
              <a:rPr lang="en-US"/>
              <a:t>  </a:t>
            </a:r>
            <a:r>
              <a:rPr lang="zh-TW" altLang="en-US"/>
              <a:t>ㄅ ㄆ ㄇ ㄈ ㄉ ㄊ ㄋ ㄌ ㄍ ㄎ ㄏ ㄐ ㄑ ㄒ ㄓ ㄔ ㄕ ㄖ ㄗ ㄘ ㄙ</a:t>
            </a:r>
          </a:p>
        </p:txBody>
      </p:sp>
      <p:sp>
        <p:nvSpPr>
          <p:cNvPr id="22531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2E43F-8DD0-473D-B3AF-F7FCA07AAF3B}" type="slidenum">
              <a:rPr lang="en-US" altLang="zh-TW" smtClean="0">
                <a:ea typeface="新細明體" charset="-120"/>
              </a:rPr>
              <a:pPr/>
              <a:t>244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68313" y="260350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6-E  </a:t>
            </a:r>
            <a:r>
              <a:rPr lang="zh-TW" altLang="en-US" sz="2400" b="1">
                <a:solidFill>
                  <a:srgbClr val="3333FF"/>
                </a:solidFill>
              </a:rPr>
              <a:t>子音和母音</a:t>
            </a:r>
            <a:endParaRPr lang="en-US" altLang="zh-TW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B1CF8-9E0A-4D80-9C3C-C45524355D6C}" type="slidenum">
              <a:rPr lang="en-US" altLang="zh-TW" smtClean="0">
                <a:ea typeface="新細明體" charset="-120"/>
              </a:rPr>
              <a:pPr/>
              <a:t>245</a:t>
            </a:fld>
            <a:endParaRPr lang="en-US" altLang="zh-TW">
              <a:ea typeface="新細明體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50" y="1071563"/>
          <a:ext cx="8572498" cy="1285875"/>
        </p:xfrm>
        <a:graphic>
          <a:graphicData uri="http://schemas.openxmlformats.org/drawingml/2006/table">
            <a:tbl>
              <a:tblPr/>
              <a:tblGrid>
                <a:gridCol w="121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1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51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57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ㄅ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ㄆ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ㄇ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ㄈ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ㄉ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ㄊ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ㄋ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ㄌ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ㄍ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ㄎ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ㄏ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ㄐ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ㄑ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ㄒ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漢語拚音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q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通用拚音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</a:t>
                      </a:r>
                      <a:endParaRPr lang="zh-TW" sz="20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85750" y="2643188"/>
          <a:ext cx="8572497" cy="1285875"/>
        </p:xfrm>
        <a:graphic>
          <a:graphicData uri="http://schemas.openxmlformats.org/drawingml/2006/table">
            <a:tbl>
              <a:tblPr/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9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95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01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ㄓ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ㄔ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ㄕ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ㄖ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ㄗ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ㄘ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ㄙ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ㄚ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ㄛ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ㄜ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ㄝ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ㄞ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ㄟ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ㄠ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漢語拚音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ei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ao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通用拚音</a:t>
                      </a: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sh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ei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ao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85750" y="4214813"/>
          <a:ext cx="6416675" cy="1214436"/>
        </p:xfrm>
        <a:graphic>
          <a:graphicData uri="http://schemas.openxmlformats.org/drawingml/2006/table">
            <a:tbl>
              <a:tblPr/>
              <a:tblGrid>
                <a:gridCol w="121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87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53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48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ㄡ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ㄢ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ㄣ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ㄤ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ㄥ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ㄦ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ㄧ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ㄨ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ㄩ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漢語拚音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ou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en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ang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eng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er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i, y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u, w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yu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iu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通用拚音</a:t>
                      </a: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ou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en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ang</a:t>
                      </a:r>
                      <a:endParaRPr lang="zh-TW" sz="2000" kern="10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eng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er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y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u, w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yu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iu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2417" marR="62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dirty="0"/>
              <a:t>母 音：</a:t>
            </a:r>
            <a:r>
              <a:rPr lang="en-US" dirty="0"/>
              <a:t>  </a:t>
            </a:r>
            <a:r>
              <a:rPr lang="zh-TW" altLang="en-US" dirty="0"/>
              <a:t>依唇型而定</a:t>
            </a:r>
            <a:r>
              <a:rPr lang="en-US" dirty="0"/>
              <a:t>            </a:t>
            </a:r>
            <a:endParaRPr lang="zh-TW" altLang="en-US" dirty="0"/>
          </a:p>
          <a:p>
            <a:pPr>
              <a:buFontTx/>
              <a:buNone/>
            </a:pPr>
            <a:r>
              <a:rPr lang="zh-TW" altLang="en-US" dirty="0"/>
              <a:t>子 音：</a:t>
            </a:r>
            <a:r>
              <a:rPr lang="en-US" dirty="0"/>
              <a:t>  </a:t>
            </a:r>
            <a:r>
              <a:rPr lang="zh-TW" altLang="en-US" dirty="0"/>
              <a:t>在口腔，鼻腔中某些部位將氣流暫時堵住後放開</a:t>
            </a:r>
            <a:r>
              <a:rPr lang="en-US" dirty="0"/>
              <a:t>         </a:t>
            </a:r>
            <a:endParaRPr lang="zh-TW" altLang="en-US" dirty="0"/>
          </a:p>
          <a:p>
            <a:pPr>
              <a:buFontTx/>
              <a:buNone/>
            </a:pPr>
            <a:r>
              <a:rPr lang="en-US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zh-TW" altLang="en-US" dirty="0"/>
              <a:t>子音的能量小，頻率偏高，時間較短，出現在母音前 </a:t>
            </a:r>
          </a:p>
          <a:p>
            <a:pPr>
              <a:buFontTx/>
              <a:buNone/>
            </a:pPr>
            <a:r>
              <a:rPr lang="zh-TW" altLang="en-US" dirty="0"/>
              <a:t>母音的能量大，頻率偏低，時間較長，出現在子音後或獨立出現</a:t>
            </a:r>
          </a:p>
        </p:txBody>
      </p:sp>
      <p:sp>
        <p:nvSpPr>
          <p:cNvPr id="2457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E91B2-4651-416F-A7A3-58ADF5F646DF}" type="slidenum">
              <a:rPr lang="en-US" altLang="zh-TW" smtClean="0">
                <a:ea typeface="新細明體" charset="-120"/>
              </a:rPr>
              <a:pPr/>
              <a:t>246</a:t>
            </a:fld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13B54-3472-4F8D-BDD6-633DFD5DEF4F}" type="slidenum">
              <a:rPr lang="en-US" altLang="zh-TW" smtClean="0">
                <a:ea typeface="新細明體" charset="-120"/>
              </a:rPr>
              <a:pPr/>
              <a:t>247</a:t>
            </a:fld>
            <a:endParaRPr lang="en-US" altLang="zh-TW">
              <a:ea typeface="新細明體" charset="-120"/>
            </a:endParaRPr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928688"/>
            <a:ext cx="8785225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1844675"/>
            <a:ext cx="60801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4076700"/>
            <a:ext cx="60801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文字方塊 1"/>
          <p:cNvSpPr txBox="1">
            <a:spLocks noChangeArrowheads="1"/>
          </p:cNvSpPr>
          <p:nvPr/>
        </p:nvSpPr>
        <p:spPr bwMode="auto">
          <a:xfrm>
            <a:off x="1300163" y="661988"/>
            <a:ext cx="6408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1600">
                <a:solidFill>
                  <a:srgbClr val="FF0000"/>
                </a:solidFill>
              </a:rPr>
              <a:t>ㄑ一ㄥ ㄈㄤ          ㄇㄢ               ㄒㄧㄥ           ㄔㄜ        ㄙㄨ         ㄉㄨ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3" fill="hold"/>
                                        <p:tgtEl>
                                          <p:spTgt spid="194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77" fill="hold"/>
                                        <p:tgtEl>
                                          <p:spTgt spid="19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413A8-26FD-4C62-AC2D-064BCFB44197}" type="slidenum">
              <a:rPr lang="en-US" altLang="zh-TW" smtClean="0">
                <a:ea typeface="新細明體" charset="-120"/>
              </a:rPr>
              <a:pPr/>
              <a:t>248</a:t>
            </a:fld>
            <a:endParaRPr lang="en-US" altLang="zh-TW">
              <a:ea typeface="新細明體" charset="-120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50" y="754063"/>
            <a:ext cx="8893175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17002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40052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5" fill="hold"/>
                                        <p:tgtEl>
                                          <p:spTgt spid="20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80" fill="hold"/>
                                        <p:tgtEl>
                                          <p:spTgt spid="204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dirty="0"/>
              <a:t>發音模型</a:t>
            </a:r>
            <a:r>
              <a:rPr 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線性非時變近似</a:t>
            </a:r>
            <a:r>
              <a:rPr lang="en-US" altLang="zh-TW" dirty="0"/>
              <a:t>)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 </a:t>
            </a:r>
          </a:p>
          <a:p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</a:t>
            </a:r>
            <a:r>
              <a:rPr lang="en-US" altLang="zh-TW" i="1" dirty="0"/>
              <a:t>e</a:t>
            </a:r>
            <a:r>
              <a:rPr lang="en-US" altLang="zh-TW" i="1" baseline="-25000" dirty="0"/>
              <a:t>p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en-US" altLang="zh-TW" dirty="0">
                <a:sym typeface="Symbol" panose="05050102010706020507" pitchFamily="18" charset="2"/>
              </a:rPr>
              <a:t></a:t>
            </a:r>
            <a:r>
              <a:rPr lang="en-US" altLang="zh-TW" dirty="0"/>
              <a:t> </a:t>
            </a:r>
            <a:r>
              <a:rPr lang="en-US" altLang="zh-TW" i="1" dirty="0"/>
              <a:t>g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en-US" altLang="zh-TW" dirty="0">
                <a:sym typeface="Symbol" panose="05050102010706020507" pitchFamily="18" charset="2"/>
              </a:rPr>
              <a:t></a:t>
            </a:r>
            <a:r>
              <a:rPr lang="en-US" altLang="zh-TW" dirty="0"/>
              <a:t> 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en-US" altLang="zh-TW" dirty="0">
                <a:sym typeface="Symbol" panose="05050102010706020507" pitchFamily="18" charset="2"/>
              </a:rPr>
              <a:t></a:t>
            </a:r>
            <a:r>
              <a:rPr lang="en-US" altLang="zh-TW" dirty="0"/>
              <a:t> </a:t>
            </a:r>
            <a:r>
              <a:rPr lang="en-US" altLang="zh-TW" i="1" dirty="0"/>
              <a:t>r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],        </a:t>
            </a:r>
            <a:r>
              <a:rPr lang="en-US" altLang="zh-TW" dirty="0">
                <a:sym typeface="Symbol" panose="05050102010706020507" pitchFamily="18" charset="2"/>
              </a:rPr>
              <a:t></a:t>
            </a:r>
            <a:r>
              <a:rPr lang="en-US" altLang="zh-TW" dirty="0"/>
              <a:t> means the convolution</a:t>
            </a:r>
            <a:endParaRPr lang="zh-TW" altLang="en-US" dirty="0"/>
          </a:p>
          <a:p>
            <a:r>
              <a:rPr lang="en-US" altLang="zh-TW" i="1" dirty="0"/>
              <a:t>X</a:t>
            </a:r>
            <a:r>
              <a:rPr lang="en-US" altLang="zh-TW" dirty="0"/>
              <a:t>(</a:t>
            </a:r>
            <a:r>
              <a:rPr lang="en-US" altLang="zh-TW" i="1" dirty="0"/>
              <a:t>z</a:t>
            </a:r>
            <a:r>
              <a:rPr lang="en-US" altLang="zh-TW" dirty="0"/>
              <a:t>) = </a:t>
            </a:r>
            <a:r>
              <a:rPr lang="en-US" altLang="zh-TW" i="1" dirty="0"/>
              <a:t>E</a:t>
            </a:r>
            <a:r>
              <a:rPr lang="en-US" altLang="zh-TW" i="1" baseline="-25000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z</a:t>
            </a:r>
            <a:r>
              <a:rPr lang="en-US" altLang="zh-TW" dirty="0"/>
              <a:t>) </a:t>
            </a:r>
            <a:r>
              <a:rPr lang="en-US" altLang="zh-TW" i="1" dirty="0"/>
              <a:t>G</a:t>
            </a:r>
            <a:r>
              <a:rPr lang="en-US" altLang="zh-TW" dirty="0"/>
              <a:t>(</a:t>
            </a:r>
            <a:r>
              <a:rPr lang="en-US" altLang="zh-TW" i="1" dirty="0"/>
              <a:t>z</a:t>
            </a:r>
            <a:r>
              <a:rPr lang="en-US" altLang="zh-TW" dirty="0"/>
              <a:t>)</a:t>
            </a:r>
            <a:r>
              <a:rPr lang="en-US" altLang="zh-TW" i="1" dirty="0"/>
              <a:t> H</a:t>
            </a:r>
            <a:r>
              <a:rPr lang="en-US" altLang="zh-TW" dirty="0"/>
              <a:t>(</a:t>
            </a:r>
            <a:r>
              <a:rPr lang="en-US" altLang="zh-TW" i="1" dirty="0"/>
              <a:t>z</a:t>
            </a:r>
            <a:r>
              <a:rPr lang="en-US" altLang="zh-TW" dirty="0"/>
              <a:t>) </a:t>
            </a:r>
            <a:r>
              <a:rPr lang="en-US" altLang="zh-TW" i="1" dirty="0"/>
              <a:t>R</a:t>
            </a:r>
            <a:r>
              <a:rPr lang="en-US" altLang="zh-TW" dirty="0"/>
              <a:t>(</a:t>
            </a:r>
            <a:r>
              <a:rPr lang="en-US" altLang="zh-TW" i="1" dirty="0"/>
              <a:t>z</a:t>
            </a:r>
            <a:r>
              <a:rPr lang="en-US" altLang="zh-TW" dirty="0"/>
              <a:t>)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r>
              <a:rPr lang="en-US" altLang="zh-TW" i="1" dirty="0"/>
              <a:t>r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zh-TW" altLang="en-US" dirty="0"/>
              <a:t>：嘴唇模型，</a:t>
            </a:r>
            <a:r>
              <a:rPr lang="en-US" dirty="0"/>
              <a:t>  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: </a:t>
            </a:r>
            <a:r>
              <a:rPr lang="zh-TW" altLang="en-US" dirty="0"/>
              <a:t>口腔模型，</a:t>
            </a:r>
            <a:r>
              <a:rPr lang="en-US" dirty="0"/>
              <a:t> </a:t>
            </a:r>
            <a:r>
              <a:rPr lang="en-US" altLang="zh-TW" i="1" dirty="0"/>
              <a:t>g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zh-TW" altLang="en-US" dirty="0"/>
              <a:t>：聲帶模型</a:t>
            </a:r>
            <a:r>
              <a:rPr lang="en-US" dirty="0"/>
              <a:t>   </a:t>
            </a:r>
            <a:endParaRPr lang="zh-TW" altLang="en-US" dirty="0"/>
          </a:p>
          <a:p>
            <a:r>
              <a:rPr lang="en-US" altLang="zh-TW" i="1" dirty="0"/>
              <a:t>e</a:t>
            </a:r>
            <a:r>
              <a:rPr lang="en-US" altLang="zh-TW" i="1" baseline="-25000" dirty="0"/>
              <a:t>p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zh-TW" altLang="en-US" dirty="0"/>
              <a:t>：輸入</a:t>
            </a:r>
            <a:r>
              <a:rPr lang="en-US" altLang="zh-TW" dirty="0"/>
              <a:t>(</a:t>
            </a:r>
            <a:r>
              <a:rPr lang="zh-TW" altLang="en-US" dirty="0"/>
              <a:t>假設為週期脈衝</a:t>
            </a:r>
            <a:r>
              <a:rPr lang="en-US" altLang="zh-TW" dirty="0"/>
              <a:t>)</a:t>
            </a:r>
          </a:p>
          <a:p>
            <a:pPr>
              <a:buFontTx/>
              <a:buNone/>
            </a:pPr>
            <a:endParaRPr lang="en-US" altLang="zh-TW" dirty="0"/>
          </a:p>
          <a:p>
            <a:r>
              <a:rPr lang="zh-TW" altLang="en-US" dirty="0"/>
              <a:t>音量和 </a:t>
            </a:r>
            <a:r>
              <a:rPr lang="en-US" altLang="zh-TW" i="1" dirty="0"/>
              <a:t>e</a:t>
            </a:r>
            <a:r>
              <a:rPr lang="en-US" altLang="zh-TW" i="1" baseline="-25000" dirty="0"/>
              <a:t>p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],</a:t>
            </a:r>
            <a:r>
              <a:rPr lang="zh-TW" altLang="en-US" dirty="0"/>
              <a:t> </a:t>
            </a:r>
            <a:r>
              <a:rPr lang="en-US" altLang="zh-TW" i="1" dirty="0"/>
              <a:t>g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zh-TW" altLang="en-US" dirty="0"/>
              <a:t>有關</a:t>
            </a:r>
            <a:endParaRPr lang="en-US" altLang="zh-TW" dirty="0"/>
          </a:p>
          <a:p>
            <a:r>
              <a:rPr lang="zh-TW" altLang="en-US" dirty="0"/>
              <a:t>頻率和 </a:t>
            </a:r>
            <a:r>
              <a:rPr lang="en-US" altLang="zh-TW" i="1" dirty="0"/>
              <a:t>g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zh-TW" altLang="en-US" dirty="0"/>
              <a:t>有關</a:t>
            </a:r>
            <a:endParaRPr lang="en-US" altLang="zh-TW" dirty="0"/>
          </a:p>
          <a:p>
            <a:r>
              <a:rPr lang="zh-TW" altLang="en-US" dirty="0"/>
              <a:t>子音和 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], </a:t>
            </a:r>
            <a:r>
              <a:rPr lang="en-US" altLang="zh-TW" i="1" dirty="0"/>
              <a:t>r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  <a:r>
              <a:rPr lang="zh-TW" altLang="en-US" dirty="0"/>
              <a:t>有關</a:t>
            </a:r>
            <a:endParaRPr lang="en-US" altLang="zh-TW" dirty="0"/>
          </a:p>
          <a:p>
            <a:r>
              <a:rPr lang="zh-TW" altLang="en-US" dirty="0"/>
              <a:t>母音和 </a:t>
            </a:r>
            <a:r>
              <a:rPr lang="en-US" altLang="zh-TW" i="1" dirty="0"/>
              <a:t>r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  <a:r>
              <a:rPr lang="zh-TW" altLang="en-US" dirty="0"/>
              <a:t>有關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7651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8A480-08ED-4269-B4D5-FD56E17A9286}" type="slidenum">
              <a:rPr lang="en-US" altLang="zh-TW" smtClean="0">
                <a:ea typeface="新細明體" charset="-120"/>
              </a:rPr>
              <a:pPr/>
              <a:t>249</a:t>
            </a:fld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291513" cy="46561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dirty="0">
                <a:sym typeface="Symbol" pitchFamily="18" charset="2"/>
              </a:rPr>
              <a:t></a:t>
            </a:r>
            <a:r>
              <a:rPr lang="en-US" altLang="zh-TW" dirty="0"/>
              <a:t>   </a:t>
            </a:r>
            <a:r>
              <a:rPr lang="zh-TW" altLang="en-US" dirty="0"/>
              <a:t>分析一個聲音信號的頻譜：</a:t>
            </a: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	</a:t>
            </a:r>
            <a:r>
              <a:rPr lang="zh-TW" altLang="en-US" dirty="0"/>
              <a:t>用</a:t>
            </a:r>
            <a:r>
              <a:rPr lang="en-US" altLang="zh-TW" b="1" dirty="0"/>
              <a:t>Windowed Fourier Transform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zh-TW" dirty="0"/>
              <a:t>               </a:t>
            </a:r>
            <a:r>
              <a:rPr lang="zh-TW" altLang="en-US" dirty="0"/>
              <a:t>或稱作 </a:t>
            </a:r>
            <a:r>
              <a:rPr lang="en-US" altLang="zh-TW" b="1" dirty="0"/>
              <a:t>Short-Time Fourier Transform</a:t>
            </a:r>
            <a:endParaRPr lang="zh-TW" altLang="en-US" b="1" dirty="0"/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>
                <a:sym typeface="Symbol" pitchFamily="18" charset="2"/>
              </a:rPr>
              <a:t></a:t>
            </a:r>
            <a:r>
              <a:rPr lang="en-US" altLang="zh-TW" dirty="0"/>
              <a:t>    Fourier transform    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             </a:t>
            </a:r>
            <a:endParaRPr lang="zh-TW" altLang="en-US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Windowed Fourier transform       					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TW" dirty="0"/>
              <a:t>                                                                 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TW" dirty="0"/>
              <a:t>                                                                       </a:t>
            </a:r>
            <a:r>
              <a:rPr lang="zh-TW" altLang="en-US" dirty="0"/>
              <a:t>強調</a:t>
            </a:r>
            <a:r>
              <a:rPr lang="en-US" dirty="0"/>
              <a:t>  </a:t>
            </a:r>
            <a:r>
              <a:rPr lang="en-US" altLang="zh-TW" i="1" dirty="0"/>
              <a:t>t</a:t>
            </a:r>
            <a:r>
              <a:rPr lang="en-US" altLang="zh-TW" dirty="0"/>
              <a:t> = </a:t>
            </a:r>
            <a:r>
              <a:rPr lang="en-US" altLang="zh-TW" i="1" dirty="0"/>
              <a:t>t</a:t>
            </a:r>
            <a:r>
              <a:rPr lang="en-US" altLang="zh-TW" baseline="-25000" dirty="0"/>
              <a:t>0</a:t>
            </a:r>
            <a:r>
              <a:rPr lang="en-US" altLang="zh-TW" dirty="0"/>
              <a:t> </a:t>
            </a:r>
            <a:r>
              <a:rPr lang="zh-TW" altLang="en-US" dirty="0"/>
              <a:t>附近的區域</a:t>
            </a:r>
            <a:r>
              <a:rPr lang="en-US" dirty="0"/>
              <a:t>   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i="1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                 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dirty="0"/>
              <a:t>	</a:t>
            </a:r>
            <a:endParaRPr lang="zh-TW" altLang="en-US" dirty="0"/>
          </a:p>
        </p:txBody>
      </p:sp>
      <p:sp>
        <p:nvSpPr>
          <p:cNvPr id="1030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423626-B119-41D6-B559-5B9344BDAB72}" type="slidenum">
              <a:rPr lang="en-US" altLang="zh-TW" smtClean="0">
                <a:ea typeface="新細明體" charset="-120"/>
              </a:rPr>
              <a:pPr/>
              <a:t>250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033" name="Text Box 41"/>
          <p:cNvSpPr txBox="1">
            <a:spLocks noChangeArrowheads="1"/>
          </p:cNvSpPr>
          <p:nvPr/>
        </p:nvSpPr>
        <p:spPr bwMode="auto">
          <a:xfrm>
            <a:off x="938213" y="443706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或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599413"/>
              </p:ext>
            </p:extLst>
          </p:nvPr>
        </p:nvGraphicFramePr>
        <p:xfrm>
          <a:off x="1567739" y="2420888"/>
          <a:ext cx="23145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Equation" r:id="rId3" imgW="2311200" imgH="457200" progId="Equation.DSMT4">
                  <p:embed/>
                </p:oleObj>
              </mc:Choice>
              <mc:Fallback>
                <p:oleObj name="Equation" r:id="rId3" imgW="2311200" imgH="457200" progId="Equation.DSMT4">
                  <p:embed/>
                  <p:pic>
                    <p:nvPicPr>
                      <p:cNvPr id="143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739" y="2420888"/>
                        <a:ext cx="23145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95779"/>
              </p:ext>
            </p:extLst>
          </p:nvPr>
        </p:nvGraphicFramePr>
        <p:xfrm>
          <a:off x="1657782" y="3563144"/>
          <a:ext cx="2714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5" imgW="2717640" imgH="533160" progId="Equation.DSMT4">
                  <p:embed/>
                </p:oleObj>
              </mc:Choice>
              <mc:Fallback>
                <p:oleObj name="Equation" r:id="rId5" imgW="2717640" imgH="533160" progId="Equation.DSMT4">
                  <p:embed/>
                  <p:pic>
                    <p:nvPicPr>
                      <p:cNvPr id="163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782" y="3563144"/>
                        <a:ext cx="27146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56021"/>
              </p:ext>
            </p:extLst>
          </p:nvPr>
        </p:nvGraphicFramePr>
        <p:xfrm>
          <a:off x="1556398" y="4387850"/>
          <a:ext cx="3711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7" imgW="3708360" imgH="495000" progId="Equation.DSMT4">
                  <p:embed/>
                </p:oleObj>
              </mc:Choice>
              <mc:Fallback>
                <p:oleObj name="Equation" r:id="rId7" imgW="3708360" imgH="495000" progId="Equation.DSMT4">
                  <p:embed/>
                  <p:pic>
                    <p:nvPicPr>
                      <p:cNvPr id="1639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398" y="4387850"/>
                        <a:ext cx="3711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r>
              <a:rPr lang="zh-TW" altLang="en-US" dirty="0"/>
              <a:t>典型的聲音頻譜 </a:t>
            </a:r>
            <a:r>
              <a:rPr lang="en-US" altLang="zh-TW" dirty="0"/>
              <a:t>(</a:t>
            </a:r>
            <a:r>
              <a:rPr lang="zh-TW" altLang="en-US" dirty="0"/>
              <a:t>不考慮倍頻</a:t>
            </a:r>
            <a:r>
              <a:rPr lang="en-US" altLang="zh-TW" dirty="0"/>
              <a:t>) </a:t>
            </a:r>
            <a:r>
              <a:rPr lang="zh-TW" altLang="en-US" dirty="0"/>
              <a:t>：</a:t>
            </a:r>
          </a:p>
          <a:p>
            <a:pPr>
              <a:buFontTx/>
              <a:buNone/>
            </a:pPr>
            <a:r>
              <a:rPr lang="en-US" altLang="zh-TW" dirty="0"/>
              <a:t> 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 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br>
              <a:rPr lang="zh-TW" altLang="en-US" dirty="0"/>
            </a:br>
            <a:endParaRPr lang="zh-TW" altLang="en-US" dirty="0"/>
          </a:p>
          <a:p>
            <a:pPr>
              <a:buFontTx/>
              <a:buNone/>
            </a:pPr>
            <a:r>
              <a:rPr lang="zh-TW" altLang="en-US" dirty="0">
                <a:solidFill>
                  <a:srgbClr val="3333FF"/>
                </a:solidFill>
              </a:rPr>
              <a:t>頻譜上，大部分的地方都不等於</a:t>
            </a:r>
            <a:r>
              <a:rPr lang="en-US" altLang="zh-TW" dirty="0">
                <a:solidFill>
                  <a:srgbClr val="3333FF"/>
                </a:solidFill>
              </a:rPr>
              <a:t>0</a:t>
            </a:r>
            <a:r>
              <a:rPr lang="zh-TW" altLang="en-US" dirty="0">
                <a:solidFill>
                  <a:srgbClr val="3333FF"/>
                </a:solidFill>
              </a:rPr>
              <a:t>。</a:t>
            </a:r>
          </a:p>
          <a:p>
            <a:pPr>
              <a:buFontTx/>
              <a:buNone/>
            </a:pPr>
            <a:r>
              <a:rPr lang="zh-TW" altLang="en-US" dirty="0"/>
              <a:t>出現幾個</a:t>
            </a:r>
            <a:r>
              <a:rPr lang="en-US" dirty="0"/>
              <a:t> </a:t>
            </a:r>
            <a:r>
              <a:rPr lang="en-US" altLang="zh-TW" dirty="0"/>
              <a:t>peaks </a:t>
            </a:r>
            <a:r>
              <a:rPr lang="zh-TW" altLang="en-US" dirty="0"/>
              <a:t>值</a:t>
            </a:r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zh-TW" altLang="en-US" dirty="0"/>
              <a:t>可以依據</a:t>
            </a:r>
            <a:r>
              <a:rPr lang="en-US" dirty="0"/>
              <a:t> </a:t>
            </a:r>
            <a:r>
              <a:rPr lang="en-US" altLang="zh-TW" dirty="0"/>
              <a:t>peaks </a:t>
            </a:r>
            <a:r>
              <a:rPr lang="zh-TW" altLang="en-US" dirty="0"/>
              <a:t>的位置來辨別母音</a:t>
            </a:r>
          </a:p>
          <a:p>
            <a:pPr>
              <a:buFontTx/>
              <a:buNone/>
            </a:pPr>
            <a:endParaRPr lang="zh-TW" altLang="en-US" dirty="0"/>
          </a:p>
        </p:txBody>
      </p:sp>
      <p:sp>
        <p:nvSpPr>
          <p:cNvPr id="28675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24D4C-46B7-4BF0-A285-4463FD08E273}" type="slidenum">
              <a:rPr lang="en-US" altLang="zh-TW" smtClean="0">
                <a:ea typeface="新細明體" charset="-120"/>
              </a:rPr>
              <a:pPr/>
              <a:t>251</a:t>
            </a:fld>
            <a:endParaRPr lang="en-US" altLang="zh-TW">
              <a:ea typeface="新細明體" charset="-120"/>
            </a:endParaRPr>
          </a:p>
        </p:txBody>
      </p:sp>
      <p:grpSp>
        <p:nvGrpSpPr>
          <p:cNvPr id="28676" name="群組 24"/>
          <p:cNvGrpSpPr>
            <a:grpSpLocks/>
          </p:cNvGrpSpPr>
          <p:nvPr/>
        </p:nvGrpSpPr>
        <p:grpSpPr bwMode="auto">
          <a:xfrm>
            <a:off x="503238" y="1171575"/>
            <a:ext cx="8412162" cy="2971800"/>
            <a:chOff x="503475" y="928670"/>
            <a:chExt cx="8411901" cy="2971878"/>
          </a:xfrm>
        </p:grpSpPr>
        <p:sp>
          <p:nvSpPr>
            <p:cNvPr id="28677" name="文字方塊 3"/>
            <p:cNvSpPr txBox="1">
              <a:spLocks noChangeArrowheads="1"/>
            </p:cNvSpPr>
            <p:nvPr/>
          </p:nvSpPr>
          <p:spPr bwMode="auto">
            <a:xfrm>
              <a:off x="503475" y="928670"/>
              <a:ext cx="809812" cy="400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 i="1" dirty="0"/>
                <a:t>G</a:t>
              </a:r>
              <a:r>
                <a:rPr lang="en-US" altLang="zh-TW" dirty="0"/>
                <a:t>(</a:t>
              </a:r>
              <a:r>
                <a:rPr lang="en-US" altLang="zh-TW" i="1" dirty="0"/>
                <a:t>t</a:t>
              </a:r>
              <a:r>
                <a:rPr lang="en-US" altLang="zh-TW" dirty="0"/>
                <a:t>, </a:t>
              </a:r>
              <a:r>
                <a:rPr lang="en-US" altLang="zh-TW" i="1" dirty="0"/>
                <a:t>f</a:t>
              </a:r>
              <a:r>
                <a:rPr lang="en-US" altLang="zh-TW" dirty="0"/>
                <a:t>)</a:t>
              </a:r>
              <a:endParaRPr lang="zh-TW" altLang="en-US" dirty="0"/>
            </a:p>
          </p:txBody>
        </p:sp>
        <p:sp>
          <p:nvSpPr>
            <p:cNvPr id="28678" name="文字方塊 4"/>
            <p:cNvSpPr txBox="1">
              <a:spLocks noChangeArrowheads="1"/>
            </p:cNvSpPr>
            <p:nvPr/>
          </p:nvSpPr>
          <p:spPr bwMode="auto">
            <a:xfrm>
              <a:off x="8572528" y="3500438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 i="1"/>
                <a:t>f</a:t>
              </a:r>
              <a:endParaRPr lang="zh-TW" altLang="en-US"/>
            </a:p>
          </p:txBody>
        </p:sp>
        <p:sp>
          <p:nvSpPr>
            <p:cNvPr id="28679" name="文字方塊 5"/>
            <p:cNvSpPr txBox="1">
              <a:spLocks noChangeArrowheads="1"/>
            </p:cNvSpPr>
            <p:nvPr/>
          </p:nvSpPr>
          <p:spPr bwMode="auto">
            <a:xfrm>
              <a:off x="1500166" y="3500438"/>
              <a:ext cx="4555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/>
                <a:t>F1</a:t>
              </a:r>
              <a:endParaRPr lang="zh-TW" altLang="en-US"/>
            </a:p>
          </p:txBody>
        </p:sp>
        <p:sp>
          <p:nvSpPr>
            <p:cNvPr id="28680" name="文字方塊 6"/>
            <p:cNvSpPr txBox="1">
              <a:spLocks noChangeArrowheads="1"/>
            </p:cNvSpPr>
            <p:nvPr/>
          </p:nvSpPr>
          <p:spPr bwMode="auto">
            <a:xfrm>
              <a:off x="2571736" y="3500438"/>
              <a:ext cx="4555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/>
                <a:t>F2</a:t>
              </a:r>
              <a:endParaRPr lang="zh-TW" altLang="en-US"/>
            </a:p>
          </p:txBody>
        </p:sp>
        <p:sp>
          <p:nvSpPr>
            <p:cNvPr id="28681" name="文字方塊 7"/>
            <p:cNvSpPr txBox="1">
              <a:spLocks noChangeArrowheads="1"/>
            </p:cNvSpPr>
            <p:nvPr/>
          </p:nvSpPr>
          <p:spPr bwMode="auto">
            <a:xfrm>
              <a:off x="4643438" y="3500438"/>
              <a:ext cx="4555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/>
                <a:t>F3</a:t>
              </a:r>
              <a:endParaRPr lang="zh-TW" altLang="en-US"/>
            </a:p>
          </p:txBody>
        </p:sp>
        <p:sp>
          <p:nvSpPr>
            <p:cNvPr id="28682" name="文字方塊 8"/>
            <p:cNvSpPr txBox="1">
              <a:spLocks noChangeArrowheads="1"/>
            </p:cNvSpPr>
            <p:nvPr/>
          </p:nvSpPr>
          <p:spPr bwMode="auto">
            <a:xfrm>
              <a:off x="6643702" y="3500438"/>
              <a:ext cx="4555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/>
                <a:t>F4</a:t>
              </a:r>
              <a:endParaRPr lang="zh-TW" altLang="en-US"/>
            </a:p>
          </p:txBody>
        </p:sp>
        <p:grpSp>
          <p:nvGrpSpPr>
            <p:cNvPr id="28683" name="Group 1"/>
            <p:cNvGrpSpPr>
              <a:grpSpLocks/>
            </p:cNvGrpSpPr>
            <p:nvPr/>
          </p:nvGrpSpPr>
          <p:grpSpPr bwMode="auto">
            <a:xfrm>
              <a:off x="1142976" y="1085851"/>
              <a:ext cx="7772400" cy="2414587"/>
              <a:chOff x="2337" y="1597"/>
              <a:chExt cx="12240" cy="3804"/>
            </a:xfrm>
          </p:grpSpPr>
          <p:sp>
            <p:nvSpPr>
              <p:cNvPr id="28684" name="Line 2"/>
              <p:cNvSpPr>
                <a:spLocks noChangeShapeType="1"/>
              </p:cNvSpPr>
              <p:nvPr/>
            </p:nvSpPr>
            <p:spPr bwMode="auto">
              <a:xfrm>
                <a:off x="2337" y="1977"/>
                <a:ext cx="0" cy="3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5" name="Arc 3"/>
              <p:cNvSpPr>
                <a:spLocks/>
              </p:cNvSpPr>
              <p:nvPr/>
            </p:nvSpPr>
            <p:spPr bwMode="auto">
              <a:xfrm flipV="1">
                <a:off x="4017" y="2697"/>
                <a:ext cx="840" cy="126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6" name="Arc 4"/>
              <p:cNvSpPr>
                <a:spLocks/>
              </p:cNvSpPr>
              <p:nvPr/>
            </p:nvSpPr>
            <p:spPr bwMode="auto">
              <a:xfrm flipH="1" flipV="1">
                <a:off x="4857" y="2697"/>
                <a:ext cx="1800" cy="216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7" name="Arc 5"/>
              <p:cNvSpPr>
                <a:spLocks/>
              </p:cNvSpPr>
              <p:nvPr/>
            </p:nvSpPr>
            <p:spPr bwMode="auto">
              <a:xfrm flipV="1">
                <a:off x="6477" y="3597"/>
                <a:ext cx="1720" cy="126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8" name="Arc 6"/>
              <p:cNvSpPr>
                <a:spLocks/>
              </p:cNvSpPr>
              <p:nvPr/>
            </p:nvSpPr>
            <p:spPr bwMode="auto">
              <a:xfrm flipH="1" flipV="1">
                <a:off x="8217" y="3597"/>
                <a:ext cx="1640" cy="1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9" name="Arc 7"/>
              <p:cNvSpPr>
                <a:spLocks/>
              </p:cNvSpPr>
              <p:nvPr/>
            </p:nvSpPr>
            <p:spPr bwMode="auto">
              <a:xfrm flipV="1">
                <a:off x="9777" y="4077"/>
                <a:ext cx="1600" cy="96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0" name="Arc 8"/>
              <p:cNvSpPr>
                <a:spLocks/>
              </p:cNvSpPr>
              <p:nvPr/>
            </p:nvSpPr>
            <p:spPr bwMode="auto">
              <a:xfrm flipH="1" flipV="1">
                <a:off x="11377" y="4117"/>
                <a:ext cx="2600" cy="10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1" name="Arc 9"/>
              <p:cNvSpPr>
                <a:spLocks/>
              </p:cNvSpPr>
              <p:nvPr/>
            </p:nvSpPr>
            <p:spPr bwMode="auto">
              <a:xfrm flipV="1">
                <a:off x="2337" y="2337"/>
                <a:ext cx="900" cy="126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2" name="Arc 10"/>
              <p:cNvSpPr>
                <a:spLocks/>
              </p:cNvSpPr>
              <p:nvPr/>
            </p:nvSpPr>
            <p:spPr bwMode="auto">
              <a:xfrm flipH="1" flipV="1">
                <a:off x="3237" y="2337"/>
                <a:ext cx="840" cy="16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3" name="Line 11"/>
              <p:cNvSpPr>
                <a:spLocks noChangeShapeType="1"/>
              </p:cNvSpPr>
              <p:nvPr/>
            </p:nvSpPr>
            <p:spPr bwMode="auto">
              <a:xfrm flipV="1">
                <a:off x="3234" y="1621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4" name="Line 12"/>
              <p:cNvSpPr>
                <a:spLocks noChangeShapeType="1"/>
              </p:cNvSpPr>
              <p:nvPr/>
            </p:nvSpPr>
            <p:spPr bwMode="auto">
              <a:xfrm flipV="1">
                <a:off x="4857" y="1597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5" name="Line 13"/>
              <p:cNvSpPr>
                <a:spLocks noChangeShapeType="1"/>
              </p:cNvSpPr>
              <p:nvPr/>
            </p:nvSpPr>
            <p:spPr bwMode="auto">
              <a:xfrm flipV="1">
                <a:off x="8217" y="1617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6" name="Line 14"/>
              <p:cNvSpPr>
                <a:spLocks noChangeShapeType="1"/>
              </p:cNvSpPr>
              <p:nvPr/>
            </p:nvSpPr>
            <p:spPr bwMode="auto">
              <a:xfrm flipV="1">
                <a:off x="11377" y="1617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7" name="Line 15"/>
              <p:cNvSpPr>
                <a:spLocks noChangeShapeType="1"/>
              </p:cNvSpPr>
              <p:nvPr/>
            </p:nvSpPr>
            <p:spPr bwMode="auto">
              <a:xfrm>
                <a:off x="2337" y="5397"/>
                <a:ext cx="12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EDC4E67-D3DA-4A2A-9836-C6EF91B53651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234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539750" y="1125538"/>
            <a:ext cx="756126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人耳可以辨識頻率：</a:t>
            </a:r>
            <a:r>
              <a:rPr lang="en-US" altLang="zh-TW" dirty="0"/>
              <a:t>20Hz ~ 20000Hz    </a:t>
            </a:r>
            <a:endParaRPr lang="zh-TW" altLang="en-US" dirty="0"/>
          </a:p>
          <a:p>
            <a:pPr eaLnBrk="1" hangingPunct="1"/>
            <a:r>
              <a:rPr lang="en-US" altLang="zh-TW" dirty="0"/>
              <a:t>	</a:t>
            </a:r>
            <a:r>
              <a:rPr lang="zh-TW" altLang="en-US" dirty="0"/>
              <a:t>說話：</a:t>
            </a:r>
            <a:r>
              <a:rPr lang="en-US" altLang="zh-TW" dirty="0"/>
              <a:t>150~2000Hz</a:t>
            </a:r>
            <a:endParaRPr lang="zh-TW" altLang="en-US" dirty="0"/>
          </a:p>
          <a:p>
            <a:pPr eaLnBrk="1" hangingPunct="1"/>
            <a:r>
              <a:rPr lang="en-US" altLang="zh-TW" dirty="0"/>
              <a:t>	</a:t>
            </a:r>
            <a:r>
              <a:rPr lang="zh-TW" altLang="en-US" dirty="0"/>
              <a:t>電話系統頻域：小於</a:t>
            </a:r>
            <a:r>
              <a:rPr lang="en-US" dirty="0"/>
              <a:t> </a:t>
            </a:r>
            <a:r>
              <a:rPr lang="en-US" altLang="zh-TW" dirty="0"/>
              <a:t>4000Hz  </a:t>
            </a:r>
            <a:endParaRPr lang="zh-TW" altLang="en-US" dirty="0"/>
          </a:p>
          <a:p>
            <a:pPr eaLnBrk="1" hangingPunct="1"/>
            <a:r>
              <a:rPr lang="en-US" altLang="zh-TW" dirty="0"/>
              <a:t>	</a:t>
            </a:r>
            <a:r>
              <a:rPr lang="zh-TW" altLang="en-US" dirty="0"/>
              <a:t>電腦音效卡取樣頻率：</a:t>
            </a:r>
            <a:r>
              <a:rPr lang="en-US" altLang="zh-TW" dirty="0"/>
              <a:t>44100Hz  (</a:t>
            </a:r>
            <a:r>
              <a:rPr lang="zh-TW" altLang="en-US" dirty="0"/>
              <a:t>最新技術可達</a:t>
            </a:r>
            <a:r>
              <a:rPr lang="en-US" altLang="zh-TW" dirty="0"/>
              <a:t>192K) </a:t>
            </a:r>
            <a:br>
              <a:rPr lang="en-US" altLang="zh-TW" dirty="0"/>
            </a:br>
            <a:r>
              <a:rPr lang="en-US" altLang="zh-TW" dirty="0"/>
              <a:t>                                                          (</a:t>
            </a:r>
            <a:r>
              <a:rPr lang="zh-TW" altLang="en-US" dirty="0"/>
              <a:t>一般用</a:t>
            </a:r>
            <a:r>
              <a:rPr lang="en-US" dirty="0"/>
              <a:t> </a:t>
            </a:r>
            <a:r>
              <a:rPr lang="en-US" altLang="zh-TW" dirty="0"/>
              <a:t>22050Hz, 11025Hz </a:t>
            </a:r>
            <a:r>
              <a:rPr lang="zh-TW" altLang="en-US" dirty="0"/>
              <a:t>即可</a:t>
            </a:r>
            <a:r>
              <a:rPr lang="en-US" altLang="zh-TW" dirty="0"/>
              <a:t>)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&gt; 20000Hz:  </a:t>
            </a:r>
            <a:r>
              <a:rPr lang="zh-TW" altLang="en-US" dirty="0"/>
              <a:t>超音波 </a:t>
            </a:r>
            <a:r>
              <a:rPr lang="en-US" altLang="zh-TW" dirty="0"/>
              <a:t>(ultrasound)</a:t>
            </a:r>
          </a:p>
          <a:p>
            <a:pPr eaLnBrk="1" hangingPunct="1"/>
            <a:r>
              <a:rPr lang="en-US" altLang="zh-TW" dirty="0"/>
              <a:t>&lt; 20Hz: </a:t>
            </a:r>
            <a:r>
              <a:rPr lang="zh-TW" altLang="en-US" dirty="0"/>
              <a:t>次聲波 </a:t>
            </a:r>
            <a:r>
              <a:rPr lang="en-US" altLang="zh-TW" dirty="0"/>
              <a:t>(infrasound)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波長較長 </a:t>
            </a:r>
            <a:r>
              <a:rPr lang="en-US" altLang="zh-TW" dirty="0"/>
              <a:t>-&gt; </a:t>
            </a:r>
            <a:r>
              <a:rPr lang="zh-TW" altLang="en-US" dirty="0"/>
              <a:t>傳播距離較遠，但容易散射</a:t>
            </a:r>
            <a:endParaRPr lang="en-US" altLang="zh-TW" dirty="0"/>
          </a:p>
          <a:p>
            <a:pPr eaLnBrk="1" hangingPunct="1"/>
            <a:r>
              <a:rPr lang="en-US" altLang="zh-TW" dirty="0"/>
              <a:t> </a:t>
            </a:r>
          </a:p>
          <a:p>
            <a:pPr eaLnBrk="1" hangingPunct="1"/>
            <a:r>
              <a:rPr lang="zh-TW" altLang="en-US" dirty="0"/>
              <a:t>波長較短 </a:t>
            </a:r>
            <a:r>
              <a:rPr lang="en-US" altLang="zh-TW" dirty="0"/>
              <a:t>-&gt; </a:t>
            </a:r>
            <a:r>
              <a:rPr lang="zh-TW" altLang="en-US" dirty="0"/>
              <a:t>衰減較快，但傳播方向較接近直線</a:t>
            </a:r>
            <a:endParaRPr lang="en-US" altLang="zh-TW" dirty="0"/>
          </a:p>
          <a:p>
            <a:pPr eaLnBrk="1" hangingPunct="1"/>
            <a:endParaRPr lang="zh-TW" altLang="en-US" dirty="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68313" y="260350"/>
            <a:ext cx="777557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6-A   </a:t>
            </a:r>
            <a:r>
              <a:rPr lang="zh-TW" altLang="en-US" sz="2400" b="1">
                <a:solidFill>
                  <a:srgbClr val="3333FF"/>
                </a:solidFill>
              </a:rPr>
              <a:t>聲音的相關常識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5724525" y="1781175"/>
            <a:ext cx="27352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弧形 4"/>
          <p:cNvSpPr/>
          <p:nvPr/>
        </p:nvSpPr>
        <p:spPr>
          <a:xfrm>
            <a:off x="5940425" y="1196975"/>
            <a:ext cx="2232025" cy="1169988"/>
          </a:xfrm>
          <a:prstGeom prst="arc">
            <a:avLst>
              <a:gd name="adj1" fmla="val 10836335"/>
              <a:gd name="adj2" fmla="val 21544219"/>
            </a:avLst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dirty="0"/>
              <a:t>母音</a:t>
            </a:r>
            <a:r>
              <a:rPr lang="en-US" dirty="0"/>
              <a:t> </a:t>
            </a:r>
            <a:r>
              <a:rPr lang="en-US" altLang="zh-TW" dirty="0"/>
              <a:t>peaks </a:t>
            </a:r>
            <a:r>
              <a:rPr lang="zh-TW" altLang="en-US" dirty="0"/>
              <a:t>處的頻率</a:t>
            </a:r>
            <a:r>
              <a:rPr lang="en-US" dirty="0"/>
              <a:t> </a:t>
            </a:r>
            <a:r>
              <a:rPr lang="en-US" altLang="zh-TW" dirty="0"/>
              <a:t>(Hz) (</a:t>
            </a:r>
            <a:r>
              <a:rPr lang="zh-TW" altLang="en-US" dirty="0"/>
              <a:t>不考慮倍頻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zh-TW" altLang="en-US" dirty="0"/>
              <a:t>原則上：</a:t>
            </a:r>
            <a:r>
              <a:rPr lang="en-US" altLang="zh-TW" dirty="0"/>
              <a:t>  (1) </a:t>
            </a:r>
            <a:r>
              <a:rPr lang="zh-TW" altLang="en-US" dirty="0"/>
              <a:t>嘴唇的大小，決定</a:t>
            </a:r>
            <a:r>
              <a:rPr lang="en-US" altLang="zh-TW" dirty="0"/>
              <a:t>F1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                  (2) </a:t>
            </a:r>
            <a:r>
              <a:rPr lang="zh-TW" altLang="en-US" dirty="0"/>
              <a:t>舌面的高低，決定</a:t>
            </a:r>
            <a:r>
              <a:rPr lang="en-US" dirty="0"/>
              <a:t> </a:t>
            </a:r>
            <a:r>
              <a:rPr lang="en-US" altLang="zh-TW" dirty="0"/>
              <a:t>F2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F1</a:t>
            </a:r>
            <a:endParaRPr lang="zh-TW" altLang="en-US" dirty="0"/>
          </a:p>
          <a:p>
            <a:pPr>
              <a:buFontTx/>
              <a:buNone/>
            </a:pPr>
            <a:endParaRPr lang="zh-TW" altLang="en-US" dirty="0"/>
          </a:p>
        </p:txBody>
      </p:sp>
      <p:sp>
        <p:nvSpPr>
          <p:cNvPr id="2969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F673D-A057-4AB7-B9E3-8AF6A9E91427}" type="slidenum">
              <a:rPr lang="en-US" altLang="zh-TW" smtClean="0">
                <a:ea typeface="新細明體" charset="-120"/>
              </a:rPr>
              <a:pPr/>
              <a:t>252</a:t>
            </a:fld>
            <a:endParaRPr lang="en-US" altLang="zh-TW">
              <a:ea typeface="新細明體" charset="-120"/>
            </a:endParaRPr>
          </a:p>
        </p:txBody>
      </p:sp>
      <p:graphicFrame>
        <p:nvGraphicFramePr>
          <p:cNvPr id="23643" name="Group 91"/>
          <p:cNvGraphicFramePr>
            <a:graphicFrameLocks noGrp="1"/>
          </p:cNvGraphicFramePr>
          <p:nvPr/>
        </p:nvGraphicFramePr>
        <p:xfrm>
          <a:off x="571500" y="1000125"/>
          <a:ext cx="8001000" cy="407988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男聲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女聲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F1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F2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F3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F1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F2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F3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ㄚ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1350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ㄛ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730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ㄜ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1090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790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1250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ㄝ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ㄧ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ㄨ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540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820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ㄩ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ㄦ</a:t>
                      </a: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580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3200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665" marR="446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2B266F2E-E9C6-4FC2-9BC8-E7D2AFC401C2}"/>
              </a:ext>
            </a:extLst>
          </p:cNvPr>
          <p:cNvSpPr/>
          <p:nvPr/>
        </p:nvSpPr>
        <p:spPr>
          <a:xfrm>
            <a:off x="432173" y="6093296"/>
            <a:ext cx="8254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[Ref] </a:t>
            </a:r>
            <a:r>
              <a:rPr lang="zh-TW" altLang="en-US" dirty="0"/>
              <a:t>王小川，</a:t>
            </a:r>
            <a:r>
              <a:rPr lang="en-US" altLang="zh-TW" dirty="0"/>
              <a:t> “</a:t>
            </a:r>
            <a:r>
              <a:rPr lang="zh-TW" altLang="en-US" dirty="0"/>
              <a:t>語音訊號處理</a:t>
            </a:r>
            <a:r>
              <a:rPr lang="en-US" altLang="zh-TW" dirty="0"/>
              <a:t>”</a:t>
            </a:r>
            <a:r>
              <a:rPr lang="zh-TW" altLang="en-US" dirty="0"/>
              <a:t>，第三版，全華出版，台北，民國</a:t>
            </a:r>
            <a:r>
              <a:rPr lang="en-US" altLang="zh-TW" dirty="0"/>
              <a:t>98</a:t>
            </a:r>
            <a:r>
              <a:rPr lang="zh-TW" altLang="en-US" dirty="0"/>
              <a:t>年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dirty="0">
                <a:sym typeface="Symbol" pitchFamily="18" charset="2"/>
              </a:rPr>
              <a:t></a:t>
            </a:r>
            <a:r>
              <a:rPr lang="en-US" altLang="zh-TW" dirty="0"/>
              <a:t>   </a:t>
            </a:r>
            <a:r>
              <a:rPr lang="zh-TW" altLang="en-US" dirty="0"/>
              <a:t>雙母音：</a:t>
            </a:r>
            <a:r>
              <a:rPr lang="en-US" dirty="0"/>
              <a:t>       </a:t>
            </a:r>
            <a:endParaRPr lang="zh-TW" altLang="en-US" dirty="0"/>
          </a:p>
          <a:p>
            <a:pPr>
              <a:buFontTx/>
              <a:buNone/>
            </a:pPr>
            <a:r>
              <a:rPr lang="en-US" dirty="0"/>
              <a:t>   	</a:t>
            </a:r>
            <a:r>
              <a:rPr lang="zh-TW" altLang="en-US" dirty="0"/>
              <a:t>ㄞ</a:t>
            </a:r>
            <a:r>
              <a:rPr lang="en-US" dirty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ai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dirty="0"/>
              <a:t>  </a:t>
            </a:r>
            <a:r>
              <a:rPr lang="zh-TW" altLang="en-US" dirty="0"/>
              <a:t>ㄟ</a:t>
            </a:r>
            <a:r>
              <a:rPr lang="en-US" dirty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ei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dirty="0"/>
              <a:t>   </a:t>
            </a:r>
            <a:r>
              <a:rPr lang="zh-TW" altLang="en-US" dirty="0"/>
              <a:t>ㄠ</a:t>
            </a:r>
            <a:r>
              <a:rPr lang="en-US" dirty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ao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dirty="0"/>
              <a:t>  </a:t>
            </a:r>
            <a:r>
              <a:rPr lang="zh-TW" altLang="en-US" dirty="0"/>
              <a:t>ㄡ</a:t>
            </a:r>
            <a:r>
              <a:rPr lang="en-US" dirty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ou</a:t>
            </a:r>
            <a:r>
              <a:rPr lang="en-US" altLang="zh-TW" dirty="0"/>
              <a:t>)              </a:t>
            </a:r>
            <a:endParaRPr lang="zh-TW" altLang="en-US" dirty="0"/>
          </a:p>
          <a:p>
            <a:pPr>
              <a:buFontTx/>
              <a:buNone/>
            </a:pPr>
            <a:r>
              <a:rPr lang="en-US" altLang="zh-TW" dirty="0"/>
              <a:t>     </a:t>
            </a:r>
            <a:r>
              <a:rPr lang="zh-TW" altLang="en-US" dirty="0"/>
              <a:t>頻譜隨時間而改變，一開使始像第一個母音，後變得像另一個母音</a:t>
            </a:r>
            <a:endParaRPr lang="en-US" altLang="zh-TW" dirty="0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zh-TW" altLang="en-US"/>
          </a:p>
        </p:txBody>
      </p:sp>
      <p:sp>
        <p:nvSpPr>
          <p:cNvPr id="30723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45F4E-FC0B-457A-AFD3-E59E8B229212}" type="slidenum">
              <a:rPr lang="en-US" altLang="zh-TW" smtClean="0">
                <a:ea typeface="新細明體" charset="-120"/>
              </a:rPr>
              <a:pPr/>
              <a:t>253</a:t>
            </a:fld>
            <a:endParaRPr lang="en-US" altLang="zh-TW">
              <a:ea typeface="新細明體" charset="-120"/>
            </a:endParaRPr>
          </a:p>
        </p:txBody>
      </p:sp>
      <p:grpSp>
        <p:nvGrpSpPr>
          <p:cNvPr id="30724" name="群組 15"/>
          <p:cNvGrpSpPr>
            <a:grpSpLocks/>
          </p:cNvGrpSpPr>
          <p:nvPr/>
        </p:nvGrpSpPr>
        <p:grpSpPr bwMode="auto">
          <a:xfrm>
            <a:off x="827088" y="1844675"/>
            <a:ext cx="5102225" cy="3513138"/>
            <a:chOff x="827558" y="1844812"/>
            <a:chExt cx="5101764" cy="3513014"/>
          </a:xfrm>
        </p:grpSpPr>
        <p:sp>
          <p:nvSpPr>
            <p:cNvPr id="30735" name="文字方塊 3"/>
            <p:cNvSpPr txBox="1">
              <a:spLocks noChangeArrowheads="1"/>
            </p:cNvSpPr>
            <p:nvPr/>
          </p:nvSpPr>
          <p:spPr bwMode="auto">
            <a:xfrm>
              <a:off x="827558" y="1844812"/>
              <a:ext cx="27558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TW" altLang="en-US"/>
                <a:t>ㄞ 的頻譜 的</a:t>
              </a:r>
              <a:r>
                <a:rPr lang="en-US"/>
                <a:t> </a:t>
              </a:r>
              <a:r>
                <a:rPr lang="en-US" altLang="zh-TW"/>
                <a:t>peaks</a:t>
              </a:r>
              <a:r>
                <a:rPr lang="zh-TW" altLang="en-US"/>
                <a:t>位置</a:t>
              </a:r>
            </a:p>
          </p:txBody>
        </p:sp>
        <p:sp>
          <p:nvSpPr>
            <p:cNvPr id="30736" name="文字方塊 4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/>
                <a:t>900</a:t>
              </a:r>
              <a:endParaRPr lang="zh-TW" altLang="en-US"/>
            </a:p>
          </p:txBody>
        </p:sp>
        <p:sp>
          <p:nvSpPr>
            <p:cNvPr id="30737" name="文字方塊 5"/>
            <p:cNvSpPr txBox="1">
              <a:spLocks noChangeArrowheads="1"/>
            </p:cNvSpPr>
            <p:nvPr/>
          </p:nvSpPr>
          <p:spPr bwMode="auto">
            <a:xfrm>
              <a:off x="1428728" y="438621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/>
                <a:t>310</a:t>
              </a:r>
              <a:endParaRPr lang="zh-TW" altLang="en-US"/>
            </a:p>
          </p:txBody>
        </p:sp>
        <p:sp>
          <p:nvSpPr>
            <p:cNvPr id="30738" name="文字方塊 6"/>
            <p:cNvSpPr txBox="1">
              <a:spLocks noChangeArrowheads="1"/>
            </p:cNvSpPr>
            <p:nvPr/>
          </p:nvSpPr>
          <p:spPr bwMode="auto">
            <a:xfrm>
              <a:off x="5214942" y="4957716"/>
              <a:ext cx="7143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/>
                <a:t>Time</a:t>
              </a:r>
              <a:endParaRPr lang="zh-TW" altLang="en-US"/>
            </a:p>
          </p:txBody>
        </p:sp>
        <p:grpSp>
          <p:nvGrpSpPr>
            <p:cNvPr id="30739" name="Group 1"/>
            <p:cNvGrpSpPr>
              <a:grpSpLocks/>
            </p:cNvGrpSpPr>
            <p:nvPr/>
          </p:nvGrpSpPr>
          <p:grpSpPr bwMode="auto">
            <a:xfrm>
              <a:off x="1928794" y="2428868"/>
              <a:ext cx="3556000" cy="2514600"/>
              <a:chOff x="2137" y="3777"/>
              <a:chExt cx="5600" cy="3960"/>
            </a:xfrm>
          </p:grpSpPr>
          <p:sp>
            <p:nvSpPr>
              <p:cNvPr id="30740" name="Line 2"/>
              <p:cNvSpPr>
                <a:spLocks noChangeShapeType="1"/>
              </p:cNvSpPr>
              <p:nvPr/>
            </p:nvSpPr>
            <p:spPr bwMode="auto">
              <a:xfrm>
                <a:off x="2157" y="3777"/>
                <a:ext cx="0" cy="39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1" name="Line 3"/>
              <p:cNvSpPr>
                <a:spLocks noChangeShapeType="1"/>
              </p:cNvSpPr>
              <p:nvPr/>
            </p:nvSpPr>
            <p:spPr bwMode="auto">
              <a:xfrm flipV="1">
                <a:off x="2157" y="7737"/>
                <a:ext cx="55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2" name="Line 4"/>
              <p:cNvSpPr>
                <a:spLocks noChangeShapeType="1"/>
              </p:cNvSpPr>
              <p:nvPr/>
            </p:nvSpPr>
            <p:spPr bwMode="auto">
              <a:xfrm>
                <a:off x="2157" y="6477"/>
                <a:ext cx="3960" cy="72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3" name="Line 5"/>
              <p:cNvSpPr>
                <a:spLocks noChangeShapeType="1"/>
              </p:cNvSpPr>
              <p:nvPr/>
            </p:nvSpPr>
            <p:spPr bwMode="auto">
              <a:xfrm flipV="1">
                <a:off x="2157" y="5037"/>
                <a:ext cx="3780" cy="90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4" name="Line 6"/>
              <p:cNvSpPr>
                <a:spLocks noChangeShapeType="1"/>
              </p:cNvSpPr>
              <p:nvPr/>
            </p:nvSpPr>
            <p:spPr bwMode="auto">
              <a:xfrm flipV="1">
                <a:off x="2157" y="3777"/>
                <a:ext cx="3600" cy="54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5" name="Line 7"/>
              <p:cNvSpPr>
                <a:spLocks noChangeShapeType="1"/>
              </p:cNvSpPr>
              <p:nvPr/>
            </p:nvSpPr>
            <p:spPr bwMode="auto">
              <a:xfrm flipV="1">
                <a:off x="2157" y="7197"/>
                <a:ext cx="5040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6" name="Line 8"/>
              <p:cNvSpPr>
                <a:spLocks noChangeShapeType="1"/>
              </p:cNvSpPr>
              <p:nvPr/>
            </p:nvSpPr>
            <p:spPr bwMode="auto">
              <a:xfrm flipV="1">
                <a:off x="2137" y="6457"/>
                <a:ext cx="5040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30725" name="文字方塊 4"/>
          <p:cNvSpPr txBox="1">
            <a:spLocks noChangeArrowheads="1"/>
          </p:cNvSpPr>
          <p:nvPr/>
        </p:nvSpPr>
        <p:spPr bwMode="auto">
          <a:xfrm>
            <a:off x="1258888" y="3573463"/>
            <a:ext cx="792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1200</a:t>
            </a:r>
            <a:endParaRPr lang="zh-TW" altLang="en-US"/>
          </a:p>
        </p:txBody>
      </p:sp>
      <p:sp>
        <p:nvSpPr>
          <p:cNvPr id="30726" name="文字方塊 4"/>
          <p:cNvSpPr txBox="1">
            <a:spLocks noChangeArrowheads="1"/>
          </p:cNvSpPr>
          <p:nvPr/>
        </p:nvSpPr>
        <p:spPr bwMode="auto">
          <a:xfrm>
            <a:off x="1258888" y="2565400"/>
            <a:ext cx="792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2900</a:t>
            </a:r>
            <a:endParaRPr lang="zh-TW" altLang="en-US"/>
          </a:p>
        </p:txBody>
      </p:sp>
      <p:sp>
        <p:nvSpPr>
          <p:cNvPr id="30727" name="文字方塊 18"/>
          <p:cNvSpPr txBox="1">
            <a:spLocks noChangeArrowheads="1"/>
          </p:cNvSpPr>
          <p:nvPr/>
        </p:nvSpPr>
        <p:spPr bwMode="auto">
          <a:xfrm>
            <a:off x="3276600" y="4076700"/>
            <a:ext cx="719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F1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30728" name="文字方塊 19"/>
          <p:cNvSpPr txBox="1">
            <a:spLocks noChangeArrowheads="1"/>
          </p:cNvSpPr>
          <p:nvPr/>
        </p:nvSpPr>
        <p:spPr bwMode="auto">
          <a:xfrm>
            <a:off x="3203575" y="31003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F2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30729" name="文字方塊 20"/>
          <p:cNvSpPr txBox="1">
            <a:spLocks noChangeArrowheads="1"/>
          </p:cNvSpPr>
          <p:nvPr/>
        </p:nvSpPr>
        <p:spPr bwMode="auto">
          <a:xfrm>
            <a:off x="2700338" y="2308225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F3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30730" name="文字方塊 1"/>
          <p:cNvSpPr txBox="1">
            <a:spLocks noChangeArrowheads="1"/>
          </p:cNvSpPr>
          <p:nvPr/>
        </p:nvSpPr>
        <p:spPr bwMode="auto">
          <a:xfrm>
            <a:off x="2333625" y="307975"/>
            <a:ext cx="4176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1800" dirty="0">
                <a:solidFill>
                  <a:srgbClr val="FF0000"/>
                </a:solidFill>
              </a:rPr>
              <a:t>ㄚ一 </a:t>
            </a:r>
            <a:r>
              <a:rPr lang="en-US" altLang="zh-TW" sz="1800" dirty="0">
                <a:solidFill>
                  <a:srgbClr val="FF0000"/>
                </a:solidFill>
              </a:rPr>
              <a:t>	</a:t>
            </a:r>
            <a:r>
              <a:rPr lang="zh-TW" altLang="en-US" sz="1800" dirty="0">
                <a:solidFill>
                  <a:srgbClr val="FF0000"/>
                </a:solidFill>
              </a:rPr>
              <a:t>ㄝ一 </a:t>
            </a:r>
            <a:r>
              <a:rPr lang="en-US" altLang="zh-TW" sz="1800" dirty="0">
                <a:solidFill>
                  <a:srgbClr val="FF0000"/>
                </a:solidFill>
              </a:rPr>
              <a:t>	</a:t>
            </a:r>
            <a:r>
              <a:rPr lang="zh-TW" altLang="en-US" sz="1800" dirty="0">
                <a:solidFill>
                  <a:srgbClr val="FF0000"/>
                </a:solidFill>
              </a:rPr>
              <a:t>ㄚㄛ</a:t>
            </a:r>
            <a:r>
              <a:rPr lang="en-US" altLang="zh-TW" sz="1800" dirty="0">
                <a:solidFill>
                  <a:srgbClr val="FF0000"/>
                </a:solidFill>
              </a:rPr>
              <a:t>	</a:t>
            </a:r>
            <a:r>
              <a:rPr lang="zh-TW" altLang="en-US" sz="1800" dirty="0">
                <a:solidFill>
                  <a:srgbClr val="FF0000"/>
                </a:solidFill>
              </a:rPr>
              <a:t>ㄛㄨ</a:t>
            </a:r>
          </a:p>
        </p:txBody>
      </p:sp>
      <p:cxnSp>
        <p:nvCxnSpPr>
          <p:cNvPr id="5" name="直線接點 4"/>
          <p:cNvCxnSpPr/>
          <p:nvPr/>
        </p:nvCxnSpPr>
        <p:spPr>
          <a:xfrm flipV="1">
            <a:off x="1835150" y="611188"/>
            <a:ext cx="619125" cy="244475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2774950" y="620713"/>
            <a:ext cx="501650" cy="24130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3841750" y="620713"/>
            <a:ext cx="442913" cy="274637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4832350" y="620713"/>
            <a:ext cx="315913" cy="26670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CB3E2-27D4-4F0A-898F-AB3F5A8D3C03}" type="slidenum">
              <a:rPr lang="en-US" altLang="zh-TW" smtClean="0">
                <a:ea typeface="新細明體" charset="-120"/>
              </a:rPr>
              <a:pPr/>
              <a:t>254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95288" y="333375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 dirty="0"/>
              <a:t>  </a:t>
            </a:r>
            <a:r>
              <a:rPr lang="en-US" altLang="zh-TW" sz="2400" b="1" dirty="0">
                <a:solidFill>
                  <a:srgbClr val="3333FF"/>
                </a:solidFill>
              </a:rPr>
              <a:t>6-F  Tone Analysis</a:t>
            </a:r>
            <a:endParaRPr lang="zh-TW" altLang="en-US" sz="2400" b="1" dirty="0">
              <a:solidFill>
                <a:srgbClr val="3333FF"/>
              </a:solidFill>
            </a:endParaRP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id="{B03A4F6D-073A-437A-93BC-91EED94CF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29" y="3861048"/>
            <a:ext cx="7920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Typical relations between time and the instantaneous frequencies for (a) the 1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st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tone, (b) the 2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nd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tone, (c) the 3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rd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tone, and (d) the 4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tone in Chinese. 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9" name="圖片 4">
            <a:extLst>
              <a:ext uri="{FF2B5EF4-FFF2-40B4-BE49-F238E27FC236}">
                <a16:creationId xmlns:a16="http://schemas.microsoft.com/office/drawing/2014/main" id="{1961DBF7-819D-488A-8096-7F438C28A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04" y="1125785"/>
            <a:ext cx="80041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6">
            <a:extLst>
              <a:ext uri="{FF2B5EF4-FFF2-40B4-BE49-F238E27FC236}">
                <a16:creationId xmlns:a16="http://schemas.microsoft.com/office/drawing/2014/main" id="{CED78E0B-300E-4B08-88B4-90367FF7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729" y="3068885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large energy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文字方塊 7">
            <a:extLst>
              <a:ext uri="{FF2B5EF4-FFF2-40B4-BE49-F238E27FC236}">
                <a16:creationId xmlns:a16="http://schemas.microsoft.com/office/drawing/2014/main" id="{21574221-6063-4BE3-92D1-B1E0473F5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079" y="3068885"/>
            <a:ext cx="144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large energy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文字方塊 8">
            <a:extLst>
              <a:ext uri="{FF2B5EF4-FFF2-40B4-BE49-F238E27FC236}">
                <a16:creationId xmlns:a16="http://schemas.microsoft.com/office/drawing/2014/main" id="{1378948B-1E82-4D25-86C9-D7A712371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954" y="3068885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small energy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文字方塊 9">
            <a:extLst>
              <a:ext uri="{FF2B5EF4-FFF2-40B4-BE49-F238E27FC236}">
                <a16:creationId xmlns:a16="http://schemas.microsoft.com/office/drawing/2014/main" id="{46240747-8F1B-4592-8458-ADDB1A809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391" y="3068885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middle energy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" name="矩形 2">
            <a:extLst>
              <a:ext uri="{FF2B5EF4-FFF2-40B4-BE49-F238E27FC236}">
                <a16:creationId xmlns:a16="http://schemas.microsoft.com/office/drawing/2014/main" id="{8B4EE0D8-E626-4CFE-ADBD-C7716CF0A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29" y="5024190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X. X. Chen, C. N.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Cai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P.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Guo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Y. Sun, “A hidden Markov model applied to Chinese four-tone recognition,”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ICASSP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12, pp. 797-800, 1987. 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9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57200" y="1196975"/>
            <a:ext cx="8186738" cy="3600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dirty="0"/>
              <a:t>以「語意學」或「機率」來補足語音辨識的不足</a:t>
            </a:r>
            <a:r>
              <a:rPr lang="en-US" dirty="0"/>
              <a:t>    </a:t>
            </a:r>
            <a:endParaRPr lang="zh-TW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dirty="0"/>
              <a:t>例如：經過判定，一個聲音可能是</a:t>
            </a:r>
            <a:r>
              <a:rPr lang="en-US" dirty="0"/>
              <a:t>   </a:t>
            </a:r>
            <a:endParaRPr lang="zh-TW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	</a:t>
            </a:r>
            <a:r>
              <a:rPr lang="zh-TW" altLang="en-US" dirty="0"/>
              <a:t>ㄅㄧ</a:t>
            </a:r>
            <a:r>
              <a:rPr lang="en-US" dirty="0"/>
              <a:t>  </a:t>
            </a:r>
            <a:r>
              <a:rPr lang="zh-TW" altLang="en-US" dirty="0"/>
              <a:t>ㄖㄢ</a:t>
            </a:r>
            <a:r>
              <a:rPr lang="en-US" dirty="0"/>
              <a:t>         </a:t>
            </a:r>
            <a:r>
              <a:rPr lang="zh-TW" altLang="en-US" dirty="0"/>
              <a:t>ㄆㄧ</a:t>
            </a:r>
            <a:r>
              <a:rPr lang="en-US" dirty="0"/>
              <a:t>  </a:t>
            </a:r>
            <a:r>
              <a:rPr lang="zh-TW" altLang="en-US" dirty="0"/>
              <a:t>ㄖㄢ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	</a:t>
            </a:r>
            <a:r>
              <a:rPr lang="zh-TW" altLang="en-US" dirty="0"/>
              <a:t>ㄅㄧ</a:t>
            </a:r>
            <a:r>
              <a:rPr lang="en-US" dirty="0"/>
              <a:t>  </a:t>
            </a:r>
            <a:r>
              <a:rPr lang="zh-TW" altLang="en-US" dirty="0"/>
              <a:t>ㄌㄢ</a:t>
            </a:r>
            <a:r>
              <a:rPr lang="en-US" dirty="0"/>
              <a:t>         </a:t>
            </a:r>
            <a:r>
              <a:rPr lang="zh-TW" altLang="en-US" dirty="0"/>
              <a:t>ㄆㄧ</a:t>
            </a:r>
            <a:r>
              <a:rPr lang="en-US" dirty="0"/>
              <a:t>  </a:t>
            </a:r>
            <a:r>
              <a:rPr lang="zh-TW" altLang="en-US" dirty="0"/>
              <a:t>ㄌㄢ</a:t>
            </a:r>
            <a:r>
              <a:rPr lang="en-US" dirty="0"/>
              <a:t>   </a:t>
            </a:r>
            <a:endParaRPr lang="zh-TW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</a:t>
            </a:r>
            <a:r>
              <a:rPr lang="zh-TW" altLang="en-US" dirty="0"/>
              <a:t>這個聲音是「必然」的機率比較大。</a:t>
            </a:r>
            <a:r>
              <a:rPr lang="en-US" dirty="0"/>
              <a:t>        </a:t>
            </a:r>
            <a:endParaRPr lang="zh-TW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	</a:t>
            </a:r>
            <a:r>
              <a:rPr lang="zh-TW" altLang="en-US" dirty="0"/>
              <a:t>ㄅㄛ ㄅㄛ</a:t>
            </a:r>
            <a:r>
              <a:rPr lang="en-US" dirty="0"/>
              <a:t>          </a:t>
            </a:r>
            <a:r>
              <a:rPr lang="zh-TW" altLang="en-US" dirty="0"/>
              <a:t>ㄆㄛ ㄆㄛ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</a:t>
            </a:r>
            <a:r>
              <a:rPr lang="zh-TW" altLang="en-US" dirty="0"/>
              <a:t>可能是「伯伯」，也可能是「婆婆」，看上下文</a:t>
            </a:r>
            <a:r>
              <a:rPr lang="en-US" dirty="0"/>
              <a:t>       </a:t>
            </a:r>
            <a:endParaRPr lang="zh-TW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 </a:t>
            </a:r>
            <a:r>
              <a:rPr lang="zh-TW" altLang="en-US" dirty="0"/>
              <a:t>儲存詞庫</a:t>
            </a:r>
            <a:r>
              <a:rPr lang="en-US" dirty="0"/>
              <a:t>   </a:t>
            </a:r>
            <a:endParaRPr lang="zh-TW" altLang="en-US" dirty="0"/>
          </a:p>
        </p:txBody>
      </p:sp>
      <p:sp>
        <p:nvSpPr>
          <p:cNvPr id="31747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CB3E2-27D4-4F0A-898F-AB3F5A8D3C03}" type="slidenum">
              <a:rPr lang="en-US" altLang="zh-TW" smtClean="0">
                <a:ea typeface="新細明體" charset="-120"/>
              </a:rPr>
              <a:pPr/>
              <a:t>255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95288" y="333375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 dirty="0"/>
              <a:t>  </a:t>
            </a:r>
            <a:r>
              <a:rPr lang="en-US" altLang="zh-TW" sz="2400" b="1" dirty="0">
                <a:solidFill>
                  <a:srgbClr val="3333FF"/>
                </a:solidFill>
              </a:rPr>
              <a:t>6-G  </a:t>
            </a:r>
            <a:r>
              <a:rPr lang="zh-TW" altLang="en-US" sz="2400" b="1" dirty="0">
                <a:solidFill>
                  <a:srgbClr val="3333FF"/>
                </a:solidFill>
              </a:rPr>
              <a:t>語意學的角色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95288" y="4941888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b="1">
                <a:solidFill>
                  <a:srgbClr val="3333FF"/>
                </a:solidFill>
                <a:sym typeface="Symbol" pitchFamily="18" charset="2"/>
              </a:rPr>
              <a:t> 當前主流的語音辨識技術：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468313" y="5516563"/>
            <a:ext cx="828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/>
              <a:t>Mel-Frequency </a:t>
            </a:r>
            <a:r>
              <a:rPr lang="en-US" altLang="zh-TW" dirty="0" err="1"/>
              <a:t>Cepstrum</a:t>
            </a:r>
            <a:r>
              <a:rPr lang="en-US" altLang="zh-TW" dirty="0"/>
              <a:t> + Tone Analysis + </a:t>
            </a:r>
            <a:r>
              <a:rPr lang="zh-TW" altLang="en-US" dirty="0"/>
              <a:t>語意分析 </a:t>
            </a:r>
            <a:r>
              <a:rPr lang="en-US" altLang="zh-TW" dirty="0"/>
              <a:t>+ Machine Learning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A89DC-E7BE-4631-8BF1-25958F9B3FAC}" type="slidenum">
              <a:rPr lang="en-US" altLang="zh-TW" smtClean="0"/>
              <a:pPr>
                <a:defRPr/>
              </a:pPr>
              <a:t>256</a:t>
            </a:fld>
            <a:endParaRPr lang="en-US" altLang="zh-TW"/>
          </a:p>
        </p:txBody>
      </p:sp>
      <p:sp>
        <p:nvSpPr>
          <p:cNvPr id="4" name="文字版面配置區 1"/>
          <p:cNvSpPr txBox="1">
            <a:spLocks noGrp="1"/>
          </p:cNvSpPr>
          <p:nvPr>
            <p:ph type="body" sz="half" idx="2"/>
          </p:nvPr>
        </p:nvSpPr>
        <p:spPr>
          <a:xfrm>
            <a:off x="457200" y="428604"/>
            <a:ext cx="7670800" cy="480116"/>
          </a:xfrm>
          <a:prstGeom prst="rect">
            <a:avLst/>
          </a:prstGeom>
          <a:ln>
            <a:solidFill>
              <a:srgbClr val="6633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475"/>
              </a:spcAft>
              <a:buFontTx/>
              <a:buNone/>
            </a:pPr>
            <a:r>
              <a:rPr lang="zh-TW" altLang="en-US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附錄八：線性代數觀念補充</a:t>
            </a:r>
          </a:p>
        </p:txBody>
      </p:sp>
      <p:sp>
        <p:nvSpPr>
          <p:cNvPr id="5" name="矩形 4"/>
          <p:cNvSpPr/>
          <p:nvPr/>
        </p:nvSpPr>
        <p:spPr>
          <a:xfrm>
            <a:off x="457200" y="1189239"/>
            <a:ext cx="81867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cs typeface="Times New Roman" panose="02020603050405020304" pitchFamily="18" charset="0"/>
              </a:rPr>
              <a:t>(1) </a:t>
            </a:r>
            <a:r>
              <a:rPr lang="en-US" altLang="zh-TW" b="1" dirty="0">
                <a:cs typeface="Times New Roman" panose="02020603050405020304" pitchFamily="18" charset="0"/>
              </a:rPr>
              <a:t>x</a:t>
            </a:r>
            <a:r>
              <a:rPr lang="en-US" altLang="zh-TW" dirty="0">
                <a:cs typeface="Times New Roman" panose="02020603050405020304" pitchFamily="18" charset="0"/>
              </a:rPr>
              <a:t>  </a:t>
            </a:r>
            <a:r>
              <a:rPr lang="zh-TW" altLang="en-US" dirty="0">
                <a:cs typeface="Times New Roman" panose="02020603050405020304" pitchFamily="18" charset="0"/>
              </a:rPr>
              <a:t>和 </a:t>
            </a:r>
            <a:r>
              <a:rPr lang="en-US" altLang="zh-TW" b="1" dirty="0">
                <a:cs typeface="Times New Roman" panose="02020603050405020304" pitchFamily="18" charset="0"/>
              </a:rPr>
              <a:t>y</a:t>
            </a:r>
            <a:r>
              <a:rPr lang="en-US" altLang="zh-TW" dirty="0">
                <a:cs typeface="Times New Roman" panose="02020603050405020304" pitchFamily="18" charset="0"/>
              </a:rPr>
              <a:t> </a:t>
            </a:r>
            <a:r>
              <a:rPr lang="zh-TW" altLang="en-US" dirty="0">
                <a:cs typeface="Times New Roman" panose="02020603050405020304" pitchFamily="18" charset="0"/>
              </a:rPr>
              <a:t>兩個向量的內積可表示成</a:t>
            </a:r>
            <a:r>
              <a:rPr lang="en-US" altLang="zh-TW" dirty="0">
                <a:cs typeface="Times New Roman" panose="02020603050405020304" pitchFamily="18" charset="0"/>
              </a:rPr>
              <a:t> </a:t>
            </a:r>
          </a:p>
          <a:p>
            <a:endParaRPr lang="en-US" altLang="zh-TW" dirty="0">
              <a:cs typeface="Times New Roman" panose="02020603050405020304" pitchFamily="18" charset="0"/>
            </a:endParaRPr>
          </a:p>
          <a:p>
            <a:r>
              <a:rPr lang="en-US" altLang="zh-TW" dirty="0">
                <a:cs typeface="Times New Roman" panose="02020603050405020304" pitchFamily="18" charset="0"/>
              </a:rPr>
              <a:t>(2) </a:t>
            </a:r>
            <a:r>
              <a:rPr lang="zh-TW" altLang="en-US" dirty="0">
                <a:cs typeface="Times New Roman" panose="02020603050405020304" pitchFamily="18" charset="0"/>
              </a:rPr>
              <a:t>兩個互相正交</a:t>
            </a:r>
            <a:r>
              <a:rPr lang="en-US" altLang="zh-TW" dirty="0">
                <a:cs typeface="Times New Roman" panose="02020603050405020304" pitchFamily="18" charset="0"/>
              </a:rPr>
              <a:t>(orthogonal)</a:t>
            </a:r>
            <a:r>
              <a:rPr lang="zh-TW" altLang="en-US" dirty="0">
                <a:cs typeface="Times New Roman" panose="02020603050405020304" pitchFamily="18" charset="0"/>
              </a:rPr>
              <a:t>或垂直</a:t>
            </a:r>
            <a:r>
              <a:rPr lang="en-US" altLang="zh-TW" dirty="0">
                <a:cs typeface="Times New Roman" panose="02020603050405020304" pitchFamily="18" charset="0"/>
              </a:rPr>
              <a:t>(perpendicular)</a:t>
            </a:r>
            <a:r>
              <a:rPr lang="zh-TW" altLang="en-US" dirty="0">
                <a:cs typeface="Times New Roman" panose="02020603050405020304" pitchFamily="18" charset="0"/>
              </a:rPr>
              <a:t>的向量，其內積為</a:t>
            </a:r>
            <a:r>
              <a:rPr lang="en-US" altLang="zh-TW" dirty="0">
                <a:cs typeface="Times New Roman" panose="02020603050405020304" pitchFamily="18" charset="0"/>
              </a:rPr>
              <a:t>0</a:t>
            </a:r>
            <a:r>
              <a:rPr lang="zh-TW" altLang="en-US" dirty="0">
                <a:cs typeface="Times New Roman" panose="02020603050405020304" pitchFamily="18" charset="0"/>
              </a:rPr>
              <a:t>。可表示成</a:t>
            </a:r>
            <a:r>
              <a:rPr lang="en-US" altLang="zh-TW" dirty="0">
                <a:cs typeface="Times New Roman" panose="02020603050405020304" pitchFamily="18" charset="0"/>
              </a:rPr>
              <a:t>: </a:t>
            </a:r>
            <a:r>
              <a:rPr lang="zh-TW" altLang="en-US" dirty="0">
                <a:cs typeface="Times New Roman" panose="02020603050405020304" pitchFamily="18" charset="0"/>
              </a:rPr>
              <a:t>                   或 </a:t>
            </a:r>
            <a:endParaRPr lang="en-US" altLang="zh-TW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altLang="zh-TW" dirty="0">
              <a:cs typeface="Times New Roman" panose="02020603050405020304" pitchFamily="18" charset="0"/>
            </a:endParaRPr>
          </a:p>
          <a:p>
            <a:r>
              <a:rPr lang="en-US" altLang="zh-TW" dirty="0">
                <a:cs typeface="Times New Roman" panose="02020603050405020304" pitchFamily="18" charset="0"/>
              </a:rPr>
              <a:t>(3) </a:t>
            </a:r>
            <a:r>
              <a:rPr lang="zh-TW" altLang="en-US" dirty="0">
                <a:cs typeface="Times New Roman" panose="02020603050405020304" pitchFamily="18" charset="0"/>
              </a:rPr>
              <a:t>令 </a:t>
            </a:r>
            <a:r>
              <a:rPr lang="en-US" altLang="zh-TW" dirty="0">
                <a:cs typeface="Times New Roman" panose="02020603050405020304" pitchFamily="18" charset="0"/>
              </a:rPr>
              <a:t>S </a:t>
            </a:r>
            <a:r>
              <a:rPr lang="zh-TW" altLang="en-US" dirty="0">
                <a:cs typeface="Times New Roman" panose="02020603050405020304" pitchFamily="18" charset="0"/>
              </a:rPr>
              <a:t>為內積空間</a:t>
            </a:r>
            <a:r>
              <a:rPr lang="en-US" altLang="zh-TW" dirty="0">
                <a:cs typeface="Times New Roman" panose="02020603050405020304" pitchFamily="18" charset="0"/>
              </a:rPr>
              <a:t>V</a:t>
            </a:r>
            <a:r>
              <a:rPr lang="zh-TW" altLang="en-US" dirty="0">
                <a:cs typeface="Times New Roman" panose="02020603050405020304" pitchFamily="18" charset="0"/>
              </a:rPr>
              <a:t>的一組正交集合</a:t>
            </a:r>
            <a:r>
              <a:rPr lang="en-US" altLang="zh-TW" dirty="0">
                <a:cs typeface="Times New Roman" panose="02020603050405020304" pitchFamily="18" charset="0"/>
              </a:rPr>
              <a:t>(set)</a:t>
            </a:r>
            <a:r>
              <a:rPr lang="zh-TW" altLang="en-US" dirty="0">
                <a:cs typeface="Times New Roman" panose="02020603050405020304" pitchFamily="18" charset="0"/>
              </a:rPr>
              <a:t>且由非零向量構成，</a:t>
            </a:r>
            <a:endParaRPr lang="en-US" altLang="zh-TW" dirty="0">
              <a:cs typeface="Times New Roman" panose="02020603050405020304" pitchFamily="18" charset="0"/>
            </a:endParaRPr>
          </a:p>
          <a:p>
            <a:r>
              <a:rPr lang="zh-TW" altLang="en-US" dirty="0">
                <a:cs typeface="Times New Roman" panose="02020603050405020304" pitchFamily="18" charset="0"/>
              </a:rPr>
              <a:t>                            </a:t>
            </a:r>
            <a:endParaRPr lang="en-US" altLang="zh-TW" dirty="0">
              <a:cs typeface="Times New Roman" panose="02020603050405020304" pitchFamily="18" charset="0"/>
            </a:endParaRPr>
          </a:p>
          <a:p>
            <a:r>
              <a:rPr lang="zh-TW" altLang="en-US" dirty="0">
                <a:cs typeface="Times New Roman" panose="02020603050405020304" pitchFamily="18" charset="0"/>
              </a:rPr>
              <a:t>                            其中</a:t>
            </a:r>
            <a:endParaRPr lang="en-US" altLang="zh-TW" dirty="0">
              <a:cs typeface="Times New Roman" panose="02020603050405020304" pitchFamily="18" charset="0"/>
            </a:endParaRPr>
          </a:p>
          <a:p>
            <a:endParaRPr lang="en-US" altLang="zh-TW" dirty="0">
              <a:cs typeface="Times New Roman" panose="02020603050405020304" pitchFamily="18" charset="0"/>
            </a:endParaRPr>
          </a:p>
          <a:p>
            <a:endParaRPr lang="en-US" altLang="zh-TW" dirty="0">
              <a:cs typeface="Times New Roman" panose="02020603050405020304" pitchFamily="18" charset="0"/>
            </a:endParaRPr>
          </a:p>
          <a:p>
            <a:r>
              <a:rPr lang="zh-TW" altLang="en-US" dirty="0">
                <a:cs typeface="Times New Roman" panose="02020603050405020304" pitchFamily="18" charset="0"/>
              </a:rPr>
              <a:t>如果 </a:t>
            </a:r>
            <a:r>
              <a:rPr lang="en-US" altLang="zh-TW" dirty="0">
                <a:cs typeface="Times New Roman" panose="02020603050405020304" pitchFamily="18" charset="0"/>
              </a:rPr>
              <a:t>S </a:t>
            </a:r>
            <a:r>
              <a:rPr lang="zh-TW" altLang="en-US" dirty="0">
                <a:cs typeface="Times New Roman" panose="02020603050405020304" pitchFamily="18" charset="0"/>
              </a:rPr>
              <a:t>是由一組正規集合</a:t>
            </a:r>
            <a:r>
              <a:rPr lang="en-US" altLang="zh-TW" dirty="0">
                <a:cs typeface="Times New Roman" panose="02020603050405020304" pitchFamily="18" charset="0"/>
              </a:rPr>
              <a:t>(orthonormal set)</a:t>
            </a:r>
            <a:r>
              <a:rPr lang="zh-TW" altLang="en-US" dirty="0">
                <a:cs typeface="Times New Roman" panose="02020603050405020304" pitchFamily="18" charset="0"/>
              </a:rPr>
              <a:t>構成，那麼</a:t>
            </a:r>
            <a:endParaRPr lang="en-US" altLang="zh-TW" dirty="0">
              <a:cs typeface="Times New Roman" panose="02020603050405020304" pitchFamily="18" charset="0"/>
            </a:endParaRPr>
          </a:p>
          <a:p>
            <a:endParaRPr lang="en-US" altLang="zh-TW" dirty="0"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90681"/>
              </p:ext>
            </p:extLst>
          </p:nvPr>
        </p:nvGraphicFramePr>
        <p:xfrm>
          <a:off x="3200400" y="2188004"/>
          <a:ext cx="1104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" name="Equation" r:id="rId3" imgW="1104840" imgH="291960" progId="Equation.DSMT4">
                  <p:embed/>
                </p:oleObj>
              </mc:Choice>
              <mc:Fallback>
                <p:oleObj name="Equation" r:id="rId3" imgW="11048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2188004"/>
                        <a:ext cx="11049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773647"/>
              </p:ext>
            </p:extLst>
          </p:nvPr>
        </p:nvGraphicFramePr>
        <p:xfrm>
          <a:off x="1617663" y="2181654"/>
          <a:ext cx="1155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5" name="Equation" r:id="rId5" imgW="1155600" imgH="304560" progId="Equation.DSMT4">
                  <p:embed/>
                </p:oleObj>
              </mc:Choice>
              <mc:Fallback>
                <p:oleObj name="Equation" r:id="rId5" imgW="1155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7663" y="2181654"/>
                        <a:ext cx="1155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610403"/>
              </p:ext>
            </p:extLst>
          </p:nvPr>
        </p:nvGraphicFramePr>
        <p:xfrm>
          <a:off x="3105150" y="3332592"/>
          <a:ext cx="1295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6" name="Equation" r:id="rId7" imgW="1295280" imgH="571320" progId="Equation.DSMT4">
                  <p:embed/>
                </p:oleObj>
              </mc:Choice>
              <mc:Fallback>
                <p:oleObj name="Equation" r:id="rId7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05150" y="3332592"/>
                        <a:ext cx="1295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880635"/>
              </p:ext>
            </p:extLst>
          </p:nvPr>
        </p:nvGraphicFramePr>
        <p:xfrm>
          <a:off x="4565650" y="3218292"/>
          <a:ext cx="1384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" name="Equation" r:id="rId9" imgW="1384200" imgH="660240" progId="Equation.DSMT4">
                  <p:embed/>
                </p:oleObj>
              </mc:Choice>
              <mc:Fallback>
                <p:oleObj name="Equation" r:id="rId9" imgW="13842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65650" y="3218292"/>
                        <a:ext cx="13843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13565"/>
              </p:ext>
            </p:extLst>
          </p:nvPr>
        </p:nvGraphicFramePr>
        <p:xfrm>
          <a:off x="6665913" y="4264454"/>
          <a:ext cx="1282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" name="Equation" r:id="rId11" imgW="1282680" imgH="355320" progId="Equation.DSMT4">
                  <p:embed/>
                </p:oleObj>
              </mc:Choice>
              <mc:Fallback>
                <p:oleObj name="Equation" r:id="rId11" imgW="1282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65913" y="4264454"/>
                        <a:ext cx="1282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820471"/>
              </p:ext>
            </p:extLst>
          </p:nvPr>
        </p:nvGraphicFramePr>
        <p:xfrm>
          <a:off x="4550583" y="1255129"/>
          <a:ext cx="838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" name="Equation" r:id="rId13" imgW="838080" imgH="304560" progId="Equation.DSMT4">
                  <p:embed/>
                </p:oleObj>
              </mc:Choice>
              <mc:Fallback>
                <p:oleObj name="Equation" r:id="rId13" imgW="838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50583" y="1255129"/>
                        <a:ext cx="838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771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A89DC-E7BE-4631-8BF1-25958F9B3FAC}" type="slidenum">
              <a:rPr lang="en-US" altLang="zh-TW" smtClean="0"/>
              <a:pPr>
                <a:defRPr/>
              </a:pPr>
              <a:t>257</a:t>
            </a:fld>
            <a:endParaRPr lang="en-US" altLang="zh-TW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3356992"/>
            <a:ext cx="8352928" cy="28083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Solving </a:t>
            </a:r>
            <a:r>
              <a:rPr lang="en-US" altLang="zh-TW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but                                                  ,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None/>
            </a:pPr>
            <a:endParaRPr lang="en-US" altLang="zh-TW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Interpolation Theorem (</a:t>
            </a:r>
            <a:r>
              <a:rPr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插值定理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zh-TW" sz="20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 any inner-product function of </a:t>
            </a:r>
            <a:r>
              <a:rPr lang="en-US" altLang="zh-TW" sz="2000" i="1" kern="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en-US" altLang="zh-TW" sz="2000" i="1" kern="0" baseline="30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</a:t>
            </a:r>
            <a:r>
              <a:rPr lang="zh-TW" altLang="en-US" sz="2000" i="1" kern="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there exists a vector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z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that minimizes</a:t>
            </a:r>
          </a:p>
          <a:p>
            <a:pPr marL="0" indent="0">
              <a:buFontTx/>
              <a:buNone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where</a:t>
            </a:r>
          </a:p>
          <a:p>
            <a:pPr marL="0" indent="0">
              <a:buFontTx/>
              <a:buNone/>
            </a:pP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If rank(</a:t>
            </a:r>
            <a:r>
              <a:rPr lang="en-US" altLang="zh-TW" sz="20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= </a:t>
            </a:r>
            <a:r>
              <a:rPr lang="en-US" altLang="zh-TW" sz="2000" i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then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is the unique minimizer of  </a:t>
            </a:r>
            <a:endParaRPr lang="zh-TW" alt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83788"/>
              </p:ext>
            </p:extLst>
          </p:nvPr>
        </p:nvGraphicFramePr>
        <p:xfrm>
          <a:off x="2646420" y="4848138"/>
          <a:ext cx="685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6" name="Equation" r:id="rId3" imgW="685800" imgH="291960" progId="Equation.DSMT4">
                  <p:embed/>
                </p:oleObj>
              </mc:Choice>
              <mc:Fallback>
                <p:oleObj name="Equation" r:id="rId3" imgW="685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6420" y="4848138"/>
                        <a:ext cx="685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00889"/>
              </p:ext>
            </p:extLst>
          </p:nvPr>
        </p:nvGraphicFramePr>
        <p:xfrm>
          <a:off x="640333" y="4902299"/>
          <a:ext cx="990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" name="Equation" r:id="rId5" imgW="990360" imgH="304560" progId="Equation.DSMT4">
                  <p:embed/>
                </p:oleObj>
              </mc:Choice>
              <mc:Fallback>
                <p:oleObj name="Equation" r:id="rId5" imgW="990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333" y="4902299"/>
                        <a:ext cx="990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36338"/>
              </p:ext>
            </p:extLst>
          </p:nvPr>
        </p:nvGraphicFramePr>
        <p:xfrm>
          <a:off x="2707258" y="5508724"/>
          <a:ext cx="1854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8" name="Equation" r:id="rId7" imgW="1854000" imgH="495000" progId="Equation.DSMT4">
                  <p:embed/>
                </p:oleObj>
              </mc:Choice>
              <mc:Fallback>
                <p:oleObj name="Equation" r:id="rId7" imgW="18540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7258" y="5508724"/>
                        <a:ext cx="1854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676449"/>
              </p:ext>
            </p:extLst>
          </p:nvPr>
        </p:nvGraphicFramePr>
        <p:xfrm>
          <a:off x="7426896" y="5603974"/>
          <a:ext cx="990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9" name="Equation" r:id="rId9" imgW="990360" imgH="304560" progId="Equation.DSMT4">
                  <p:embed/>
                </p:oleObj>
              </mc:Choice>
              <mc:Fallback>
                <p:oleObj name="Equation" r:id="rId9" imgW="990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26896" y="5603974"/>
                        <a:ext cx="990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61490"/>
              </p:ext>
            </p:extLst>
          </p:nvPr>
        </p:nvGraphicFramePr>
        <p:xfrm>
          <a:off x="2989320" y="3373912"/>
          <a:ext cx="2933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0" name="Equation" r:id="rId11" imgW="2933640" imgH="355320" progId="Equation.DSMT4">
                  <p:embed/>
                </p:oleObj>
              </mc:Choice>
              <mc:Fallback>
                <p:oleObj name="Equation" r:id="rId11" imgW="2933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89320" y="3373912"/>
                        <a:ext cx="2933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23528" y="427038"/>
            <a:ext cx="7463903" cy="96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cs typeface="Times New Roman" panose="02020603050405020304" pitchFamily="18" charset="0"/>
              </a:rPr>
              <a:t>(4) Gram-Schmidt algorithm: </a:t>
            </a:r>
            <a:r>
              <a:rPr lang="zh-TW" altLang="en-US" dirty="0">
                <a:latin typeface="標楷體" panose="03000509000000000000" pitchFamily="65" charset="-120"/>
                <a:cs typeface="Times New Roman" panose="02020603050405020304" pitchFamily="18" charset="0"/>
              </a:rPr>
              <a:t>對於內積空間</a:t>
            </a:r>
            <a:r>
              <a:rPr lang="en-US" altLang="zh-TW" dirty="0">
                <a:cs typeface="Times New Roman" panose="02020603050405020304" pitchFamily="18" charset="0"/>
              </a:rPr>
              <a:t>V</a:t>
            </a:r>
            <a:r>
              <a:rPr lang="zh-TW" altLang="en-US" dirty="0">
                <a:latin typeface="標楷體" panose="03000509000000000000" pitchFamily="65" charset="-120"/>
                <a:cs typeface="Times New Roman" panose="02020603050405020304" pitchFamily="18" charset="0"/>
              </a:rPr>
              <a:t>的任意一組基底         ，我們可以透過這演算法找到一組正交基底</a:t>
            </a:r>
            <a:endParaRPr lang="en-US" altLang="zh-TW" dirty="0">
              <a:latin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29782"/>
              </p:ext>
            </p:extLst>
          </p:nvPr>
        </p:nvGraphicFramePr>
        <p:xfrm>
          <a:off x="6978782" y="596044"/>
          <a:ext cx="161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1" name="Equation" r:id="rId13" imgW="1612800" imgH="330120" progId="Equation.DSMT4">
                  <p:embed/>
                </p:oleObj>
              </mc:Choice>
              <mc:Fallback>
                <p:oleObj name="Equation" r:id="rId13" imgW="1612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78782" y="596044"/>
                        <a:ext cx="1612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46990"/>
              </p:ext>
            </p:extLst>
          </p:nvPr>
        </p:nvGraphicFramePr>
        <p:xfrm>
          <a:off x="5342681" y="1029911"/>
          <a:ext cx="1638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2" name="Equation" r:id="rId15" imgW="1638000" imgH="330120" progId="Equation.DSMT4">
                  <p:embed/>
                </p:oleObj>
              </mc:Choice>
              <mc:Fallback>
                <p:oleObj name="Equation" r:id="rId15" imgW="16380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42681" y="1029911"/>
                        <a:ext cx="1638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39679"/>
              </p:ext>
            </p:extLst>
          </p:nvPr>
        </p:nvGraphicFramePr>
        <p:xfrm>
          <a:off x="1916113" y="1492250"/>
          <a:ext cx="4737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3" name="Equation" r:id="rId17" imgW="4736880" imgH="711000" progId="Equation.DSMT4">
                  <p:embed/>
                </p:oleObj>
              </mc:Choice>
              <mc:Fallback>
                <p:oleObj name="Equation" r:id="rId17" imgW="4736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16113" y="1492250"/>
                        <a:ext cx="47371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323528" y="2362009"/>
            <a:ext cx="8581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幾何意義</a:t>
            </a:r>
            <a:r>
              <a:rPr lang="en-US" altLang="zh-TW" dirty="0"/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把 </a:t>
            </a:r>
            <a:r>
              <a:rPr lang="en-US" altLang="zh-TW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b="1" baseline="-25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en-US" altLang="zh-TW" i="1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 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</a:t>
            </a:r>
            <a:r>
              <a:rPr lang="en-US" altLang="zh-TW" b="1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b="1" dirty="0">
                <a:cs typeface="Times New Roman" panose="02020603050405020304" pitchFamily="18" charset="0"/>
              </a:rPr>
              <a:t>y</a:t>
            </a:r>
            <a:r>
              <a:rPr lang="en-US" altLang="zh-TW" b="1" baseline="-25000" dirty="0">
                <a:cs typeface="Times New Roman" panose="02020603050405020304" pitchFamily="18" charset="0"/>
              </a:rPr>
              <a:t>2</a:t>
            </a:r>
            <a:r>
              <a:rPr lang="en-US" altLang="zh-TW" b="1" dirty="0">
                <a:cs typeface="Times New Roman" panose="02020603050405020304" pitchFamily="18" charset="0"/>
              </a:rPr>
              <a:t>, …, y</a:t>
            </a:r>
            <a:r>
              <a:rPr lang="en-US" altLang="zh-TW" b="1" baseline="-25000" dirty="0">
                <a:cs typeface="Times New Roman" panose="02020603050405020304" pitchFamily="18" charset="0"/>
              </a:rPr>
              <a:t>j-1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上面的分向量全都從向量 </a:t>
            </a:r>
            <a:r>
              <a:rPr lang="en-US" altLang="zh-TW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b="1" baseline="-25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en-US" altLang="zh-TW" i="1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身上扣掉之後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剩下的向量 </a:t>
            </a:r>
            <a:r>
              <a:rPr lang="en-US" altLang="zh-TW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</a:t>
            </a:r>
            <a:r>
              <a:rPr lang="en-US" altLang="zh-TW" b="1" baseline="-25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自然就會跟 </a:t>
            </a:r>
            <a:r>
              <a:rPr lang="en-US" altLang="zh-TW" b="1" dirty="0">
                <a:cs typeface="Times New Roman" panose="02020603050405020304" pitchFamily="18" charset="0"/>
              </a:rPr>
              <a:t>y</a:t>
            </a:r>
            <a:r>
              <a:rPr lang="en-US" altLang="zh-TW" b="1" baseline="-25000" dirty="0">
                <a:cs typeface="Times New Roman" panose="02020603050405020304" pitchFamily="18" charset="0"/>
              </a:rPr>
              <a:t>1</a:t>
            </a:r>
            <a:r>
              <a:rPr lang="en-US" altLang="zh-TW" dirty="0">
                <a:cs typeface="Times New Roman" panose="02020603050405020304" pitchFamily="18" charset="0"/>
              </a:rPr>
              <a:t>, </a:t>
            </a:r>
            <a:r>
              <a:rPr lang="en-US" altLang="zh-TW" b="1" dirty="0">
                <a:cs typeface="Times New Roman" panose="02020603050405020304" pitchFamily="18" charset="0"/>
              </a:rPr>
              <a:t>y</a:t>
            </a:r>
            <a:r>
              <a:rPr lang="en-US" altLang="zh-TW" b="1" baseline="-25000" dirty="0">
                <a:cs typeface="Times New Roman" panose="02020603050405020304" pitchFamily="18" charset="0"/>
              </a:rPr>
              <a:t>2</a:t>
            </a:r>
            <a:r>
              <a:rPr lang="en-US" altLang="zh-TW" b="1" dirty="0">
                <a:cs typeface="Times New Roman" panose="02020603050405020304" pitchFamily="18" charset="0"/>
              </a:rPr>
              <a:t>, …, y</a:t>
            </a:r>
            <a:r>
              <a:rPr lang="en-US" altLang="zh-TW" b="1" baseline="-25000" dirty="0">
                <a:cs typeface="Times New Roman" panose="02020603050405020304" pitchFamily="18" charset="0"/>
              </a:rPr>
              <a:t>j-1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垂直。</a:t>
            </a:r>
          </a:p>
        </p:txBody>
      </p:sp>
    </p:spTree>
    <p:extLst>
      <p:ext uri="{BB962C8B-B14F-4D97-AF65-F5344CB8AC3E}">
        <p14:creationId xmlns:p14="http://schemas.microsoft.com/office/powerpoint/2010/main" val="1317355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2E222-AC3B-4BA0-ACDC-D8E59030C388}" type="slidenum">
              <a:rPr lang="en-US" altLang="zh-TW" smtClean="0">
                <a:ea typeface="新細明體" charset="-120"/>
              </a:rPr>
              <a:pPr/>
              <a:t>258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7704137" cy="523875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solidFill>
                  <a:srgbClr val="3333FF"/>
                </a:solidFill>
              </a:rPr>
              <a:t>附錄九：</a:t>
            </a:r>
            <a:r>
              <a:rPr lang="en-US" altLang="zh-TW" sz="2800" b="1" dirty="0">
                <a:solidFill>
                  <a:srgbClr val="3333FF"/>
                </a:solidFill>
              </a:rPr>
              <a:t>PCA and SVD </a:t>
            </a:r>
            <a:endParaRPr lang="zh-TW" altLang="en-US" sz="2800" b="1" dirty="0">
              <a:solidFill>
                <a:srgbClr val="3333FF"/>
              </a:solidFill>
            </a:endParaRPr>
          </a:p>
        </p:txBody>
      </p:sp>
      <p:sp>
        <p:nvSpPr>
          <p:cNvPr id="32772" name="文字方塊 4"/>
          <p:cNvSpPr txBox="1">
            <a:spLocks noChangeArrowheads="1"/>
          </p:cNvSpPr>
          <p:nvPr/>
        </p:nvSpPr>
        <p:spPr bwMode="auto">
          <a:xfrm>
            <a:off x="468313" y="1125538"/>
            <a:ext cx="8064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PCA  (principal component analysis) </a:t>
            </a:r>
            <a:r>
              <a:rPr lang="zh-TW" altLang="en-US" dirty="0"/>
              <a:t>是資料分析和影像處理當中常用到的數學方法，用來分析資料的「主要成分」或是影像中物體的「主軸」。</a:t>
            </a:r>
            <a:endParaRPr lang="en-US" altLang="zh-TW" dirty="0"/>
          </a:p>
          <a:p>
            <a:endParaRPr lang="en-US" altLang="zh-TW" dirty="0"/>
          </a:p>
          <a:p>
            <a:pPr algn="just"/>
            <a:r>
              <a:rPr lang="zh-TW" altLang="en-US" dirty="0"/>
              <a:t>它其實和各位同學在高中和大一線代所學的回歸線 </a:t>
            </a:r>
            <a:r>
              <a:rPr lang="en-US" altLang="zh-TW" dirty="0"/>
              <a:t>(regressive line) </a:t>
            </a:r>
            <a:r>
              <a:rPr lang="zh-TW" altLang="en-US" dirty="0"/>
              <a:t>很類似。回歸線是用一條一維 </a:t>
            </a:r>
            <a:r>
              <a:rPr lang="en-US" altLang="zh-TW" dirty="0"/>
              <a:t>(one-dimensional) </a:t>
            </a:r>
            <a:r>
              <a:rPr lang="zh-TW" altLang="en-US" dirty="0"/>
              <a:t>的直線來近似二維 </a:t>
            </a:r>
            <a:r>
              <a:rPr lang="en-US" altLang="zh-TW" dirty="0"/>
              <a:t>(two-dimensional) </a:t>
            </a:r>
            <a:r>
              <a:rPr lang="zh-TW" altLang="en-US" dirty="0"/>
              <a:t>的資料，而</a:t>
            </a:r>
            <a:r>
              <a:rPr lang="en-US" altLang="zh-TW" dirty="0"/>
              <a:t> PCA </a:t>
            </a:r>
            <a:r>
              <a:rPr lang="zh-TW" altLang="en-US" dirty="0"/>
              <a:t>則是用 </a:t>
            </a:r>
            <a:r>
              <a:rPr lang="en-US" altLang="zh-TW" i="1" dirty="0"/>
              <a:t>M</a:t>
            </a:r>
            <a:r>
              <a:rPr lang="en-US" altLang="zh-TW" dirty="0"/>
              <a:t>-dimensional data </a:t>
            </a:r>
            <a:r>
              <a:rPr lang="zh-TW" altLang="en-US" dirty="0"/>
              <a:t>來近似 </a:t>
            </a:r>
            <a:r>
              <a:rPr lang="en-US" altLang="zh-TW" i="1" dirty="0"/>
              <a:t>N</a:t>
            </a:r>
            <a:r>
              <a:rPr lang="en-US" altLang="zh-TW" dirty="0"/>
              <a:t>-dimensional data</a:t>
            </a:r>
            <a:r>
              <a:rPr lang="zh-TW" altLang="en-US" dirty="0"/>
              <a:t> ，其中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小於等於 </a:t>
            </a:r>
            <a:r>
              <a:rPr lang="en-US" altLang="zh-TW" i="1" dirty="0"/>
              <a:t>N</a:t>
            </a:r>
            <a:endParaRPr lang="zh-TW" altLang="en-US" i="1" dirty="0"/>
          </a:p>
        </p:txBody>
      </p:sp>
      <p:sp>
        <p:nvSpPr>
          <p:cNvPr id="32773" name="矩形 6"/>
          <p:cNvSpPr>
            <a:spLocks noChangeArrowheads="1"/>
          </p:cNvSpPr>
          <p:nvPr/>
        </p:nvSpPr>
        <p:spPr bwMode="auto">
          <a:xfrm>
            <a:off x="539750" y="3860800"/>
            <a:ext cx="81359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在講解 </a:t>
            </a:r>
            <a:r>
              <a:rPr lang="en-US" altLang="zh-TW" dirty="0"/>
              <a:t>PCA  </a:t>
            </a:r>
            <a:r>
              <a:rPr lang="zh-TW" altLang="en-US" dirty="0"/>
              <a:t>之前，先介紹什麼是 </a:t>
            </a:r>
            <a:r>
              <a:rPr lang="en-US" altLang="zh-TW" dirty="0">
                <a:solidFill>
                  <a:srgbClr val="3333FF"/>
                </a:solidFill>
              </a:rPr>
              <a:t>SVD (singular value decomposition)</a:t>
            </a:r>
          </a:p>
          <a:p>
            <a:endParaRPr lang="en-US" altLang="zh-TW" dirty="0"/>
          </a:p>
          <a:p>
            <a:pPr algn="just"/>
            <a:r>
              <a:rPr lang="zh-TW" altLang="en-US" dirty="0"/>
              <a:t>我們在大一的時候，都已經學到該如何對於 </a:t>
            </a:r>
            <a:r>
              <a:rPr lang="en-US" altLang="zh-TW" i="1" dirty="0"/>
              <a:t>N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的矩陣做 </a:t>
            </a:r>
            <a:r>
              <a:rPr lang="en-US" altLang="zh-TW" dirty="0"/>
              <a:t>eigenvector -eigenvalue decomposition</a:t>
            </a:r>
          </a:p>
          <a:p>
            <a:pPr algn="just"/>
            <a:r>
              <a:rPr lang="zh-TW" altLang="en-US" dirty="0"/>
              <a:t>那麼</a:t>
            </a:r>
            <a:r>
              <a:rPr lang="en-US" altLang="zh-TW" dirty="0"/>
              <a:t>………</a:t>
            </a:r>
          </a:p>
          <a:p>
            <a:pPr algn="just"/>
            <a:r>
              <a:rPr lang="zh-TW" altLang="en-US" u="sng" dirty="0"/>
              <a:t>當一個矩陣的 </a:t>
            </a:r>
            <a:r>
              <a:rPr lang="en-US" altLang="zh-TW" u="sng" dirty="0"/>
              <a:t>size </a:t>
            </a:r>
            <a:r>
              <a:rPr lang="zh-TW" altLang="en-US" u="sng" dirty="0"/>
              <a:t>為 </a:t>
            </a:r>
            <a:r>
              <a:rPr lang="en-US" altLang="zh-TW" i="1" u="sng" dirty="0"/>
              <a:t>M</a:t>
            </a:r>
            <a:r>
              <a:rPr lang="en-US" altLang="zh-TW" u="sng" dirty="0"/>
              <a:t> x </a:t>
            </a:r>
            <a:r>
              <a:rPr lang="en-US" altLang="zh-TW" i="1" u="sng" dirty="0"/>
              <a:t>N</a:t>
            </a:r>
            <a:r>
              <a:rPr lang="zh-TW" altLang="en-US" i="1" u="sng"/>
              <a:t>，</a:t>
            </a:r>
            <a:r>
              <a:rPr lang="zh-TW" altLang="en-US" u="sng"/>
              <a:t>且 </a:t>
            </a:r>
            <a:r>
              <a:rPr lang="en-US" altLang="zh-TW" i="1" u="sng" dirty="0"/>
              <a:t>M</a:t>
            </a:r>
            <a:r>
              <a:rPr lang="en-US" altLang="zh-TW" u="sng" dirty="0"/>
              <a:t> </a:t>
            </a:r>
            <a:r>
              <a:rPr lang="zh-TW" altLang="en-US" u="sng" dirty="0"/>
              <a:t>和 </a:t>
            </a:r>
            <a:r>
              <a:rPr lang="en-US" altLang="zh-TW" i="1" u="sng" dirty="0"/>
              <a:t>N</a:t>
            </a:r>
            <a:r>
              <a:rPr lang="en-US" altLang="zh-TW" u="sng" dirty="0"/>
              <a:t> </a:t>
            </a:r>
            <a:r>
              <a:rPr lang="zh-TW" altLang="en-US" u="sng" dirty="0"/>
              <a:t>不相等時，我們該如何對它來做 </a:t>
            </a:r>
            <a:r>
              <a:rPr lang="en-US" altLang="zh-TW" u="sng" dirty="0"/>
              <a:t>eigenvector-eigenvalue decomposition?</a:t>
            </a:r>
            <a:endParaRPr lang="zh-TW" altLang="en-US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424A9-7F56-4272-993F-B6EE155953E1}" type="slidenum">
              <a:rPr lang="en-US" altLang="zh-TW" smtClean="0">
                <a:ea typeface="新細明體" charset="-120"/>
              </a:rPr>
              <a:pPr/>
              <a:t>259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057" name="矩形 7"/>
          <p:cNvSpPr>
            <a:spLocks noChangeArrowheads="1"/>
          </p:cNvSpPr>
          <p:nvPr/>
        </p:nvSpPr>
        <p:spPr bwMode="auto">
          <a:xfrm>
            <a:off x="468313" y="333375"/>
            <a:ext cx="55435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SVD </a:t>
            </a:r>
            <a:r>
              <a:rPr lang="zh-TW" altLang="en-US" dirty="0">
                <a:solidFill>
                  <a:srgbClr val="3333FF"/>
                </a:solidFill>
              </a:rPr>
              <a:t>的流程：</a:t>
            </a:r>
            <a:endParaRPr lang="en-US" altLang="zh-TW" dirty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dirty="0"/>
              <a:t>假設 </a:t>
            </a:r>
            <a:r>
              <a:rPr lang="en-US" altLang="zh-TW" b="1" dirty="0"/>
              <a:t>A</a:t>
            </a:r>
            <a:r>
              <a:rPr lang="en-US" altLang="zh-TW" dirty="0"/>
              <a:t> </a:t>
            </a:r>
            <a:r>
              <a:rPr lang="zh-TW" altLang="en-US" dirty="0"/>
              <a:t>是一個 </a:t>
            </a:r>
            <a:r>
              <a:rPr lang="en-US" altLang="zh-TW" i="1" dirty="0"/>
              <a:t>M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的矩陣。</a:t>
            </a:r>
            <a:endParaRPr lang="en-US" altLang="zh-TW" dirty="0"/>
          </a:p>
          <a:p>
            <a:r>
              <a:rPr lang="en-US" altLang="zh-TW" dirty="0">
                <a:solidFill>
                  <a:srgbClr val="3333FF"/>
                </a:solidFill>
              </a:rPr>
              <a:t>(Step 1) </a:t>
            </a:r>
            <a:r>
              <a:rPr lang="zh-TW" altLang="en-US" dirty="0"/>
              <a:t>計算</a:t>
            </a:r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1619250" y="1412875"/>
          <a:ext cx="9794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" name="Equation" r:id="rId4" imgW="1015920" imgH="291960" progId="Equation.DSMT4">
                  <p:embed/>
                </p:oleObj>
              </mc:Choice>
              <mc:Fallback>
                <p:oleObj name="Equation" r:id="rId4" imgW="1015920" imgH="2919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2875"/>
                        <a:ext cx="979488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3203575" y="1412875"/>
          <a:ext cx="9556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" name="Equation" r:id="rId6" imgW="990360" imgH="304560" progId="Equation.DSMT4">
                  <p:embed/>
                </p:oleObj>
              </mc:Choice>
              <mc:Fallback>
                <p:oleObj name="Equation" r:id="rId6" imgW="99036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412875"/>
                        <a:ext cx="955675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矩形 8"/>
          <p:cNvSpPr>
            <a:spLocks noChangeArrowheads="1"/>
          </p:cNvSpPr>
          <p:nvPr/>
        </p:nvSpPr>
        <p:spPr bwMode="auto">
          <a:xfrm>
            <a:off x="539750" y="1844675"/>
            <a:ext cx="7777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dirty="0"/>
              <a:t>注意，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是 </a:t>
            </a:r>
            <a:r>
              <a:rPr lang="en-US" altLang="zh-TW" i="1" dirty="0"/>
              <a:t>N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的矩陣，而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是 </a:t>
            </a:r>
            <a:r>
              <a:rPr lang="en-US" altLang="zh-TW" i="1" dirty="0"/>
              <a:t>M</a:t>
            </a:r>
            <a:r>
              <a:rPr lang="en-US" altLang="zh-TW" dirty="0"/>
              <a:t> x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的矩陣。上標</a:t>
            </a:r>
            <a:r>
              <a:rPr lang="en-US" altLang="zh-TW" dirty="0"/>
              <a:t>H</a:t>
            </a:r>
            <a:r>
              <a:rPr lang="zh-TW" altLang="en-US" dirty="0"/>
              <a:t>代表</a:t>
            </a:r>
            <a:r>
              <a:rPr lang="en-US" altLang="zh-TW" dirty="0"/>
              <a:t>Hermitian matrix</a:t>
            </a:r>
            <a:r>
              <a:rPr lang="zh-TW" altLang="en-US" dirty="0"/>
              <a:t>，相當於做共軛轉置。</a:t>
            </a:r>
          </a:p>
        </p:txBody>
      </p:sp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1558925" y="2852738"/>
          <a:ext cx="1127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" name="Equation" r:id="rId8" imgW="1168200" imgH="304560" progId="Equation.DSMT4">
                  <p:embed/>
                </p:oleObj>
              </mc:Choice>
              <mc:Fallback>
                <p:oleObj name="Equation" r:id="rId8" imgW="116820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852738"/>
                        <a:ext cx="11271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3294063" y="2852738"/>
          <a:ext cx="1127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" name="Equation" r:id="rId10" imgW="1168200" imgH="304560" progId="Equation.DSMT4">
                  <p:embed/>
                </p:oleObj>
              </mc:Choice>
              <mc:Fallback>
                <p:oleObj name="Equation" r:id="rId10" imgW="116820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2852738"/>
                        <a:ext cx="11271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矩形 13"/>
          <p:cNvSpPr>
            <a:spLocks noChangeArrowheads="1"/>
          </p:cNvSpPr>
          <p:nvPr/>
        </p:nvSpPr>
        <p:spPr bwMode="auto">
          <a:xfrm>
            <a:off x="539750" y="3213100"/>
            <a:ext cx="79930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dirty="0"/>
              <a:t>其中 </a:t>
            </a:r>
            <a:r>
              <a:rPr lang="en-US" altLang="zh-TW" b="1" dirty="0"/>
              <a:t>V</a:t>
            </a:r>
            <a:r>
              <a:rPr lang="en-US" altLang="zh-TW" dirty="0"/>
              <a:t> </a:t>
            </a:r>
            <a:r>
              <a:rPr lang="zh-TW" altLang="en-US" dirty="0"/>
              <a:t>的每一個 </a:t>
            </a:r>
            <a:r>
              <a:rPr lang="en-US" altLang="zh-TW" dirty="0"/>
              <a:t>column </a:t>
            </a:r>
            <a:r>
              <a:rPr lang="zh-TW" altLang="en-US" dirty="0"/>
              <a:t>是 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的 </a:t>
            </a:r>
            <a:r>
              <a:rPr lang="en-US" altLang="zh-TW" dirty="0"/>
              <a:t>eigenvector (</a:t>
            </a:r>
            <a:r>
              <a:rPr lang="en-US" altLang="zh-TW" dirty="0">
                <a:solidFill>
                  <a:srgbClr val="3333FF"/>
                </a:solidFill>
              </a:rPr>
              <a:t>with normalization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altLang="zh-TW" dirty="0"/>
              <a:t> </a:t>
            </a:r>
            <a:r>
              <a:rPr lang="en-US" altLang="zh-TW" b="1" dirty="0"/>
              <a:t>U</a:t>
            </a:r>
            <a:r>
              <a:rPr lang="en-US" altLang="zh-TW" dirty="0"/>
              <a:t> </a:t>
            </a:r>
            <a:r>
              <a:rPr lang="zh-TW" altLang="en-US" dirty="0"/>
              <a:t>的每一個 </a:t>
            </a:r>
            <a:r>
              <a:rPr lang="en-US" altLang="zh-TW" dirty="0"/>
              <a:t>column </a:t>
            </a:r>
            <a:r>
              <a:rPr lang="zh-TW" altLang="en-US" dirty="0"/>
              <a:t>是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的 </a:t>
            </a:r>
            <a:r>
              <a:rPr lang="en-US" altLang="zh-TW" dirty="0"/>
              <a:t>eigenvector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3333FF"/>
                </a:solidFill>
              </a:rPr>
              <a:t>with normalization</a:t>
            </a:r>
            <a:r>
              <a:rPr lang="en-US" altLang="zh-TW" dirty="0"/>
              <a:t>) </a:t>
            </a:r>
            <a:r>
              <a:rPr lang="zh-TW" altLang="en-US" dirty="0"/>
              <a:t>，</a:t>
            </a:r>
            <a:r>
              <a:rPr lang="el-GR" altLang="zh-TW" dirty="0"/>
              <a:t> </a:t>
            </a:r>
            <a:r>
              <a:rPr lang="el-GR" altLang="zh-TW" b="1" dirty="0"/>
              <a:t>Λ</a:t>
            </a:r>
            <a:r>
              <a:rPr lang="zh-TW" altLang="en-US" dirty="0"/>
              <a:t> 和 </a:t>
            </a:r>
            <a:r>
              <a:rPr lang="en-US" altLang="zh-TW" b="1" dirty="0"/>
              <a:t>D</a:t>
            </a:r>
            <a:r>
              <a:rPr lang="en-US" altLang="zh-TW" dirty="0"/>
              <a:t> </a:t>
            </a:r>
            <a:r>
              <a:rPr lang="zh-TW" altLang="en-US" dirty="0"/>
              <a:t>都是對角矩陣，</a:t>
            </a:r>
            <a:r>
              <a:rPr lang="el-GR" altLang="zh-TW" dirty="0"/>
              <a:t> </a:t>
            </a:r>
            <a:r>
              <a:rPr lang="el-GR" altLang="zh-TW" b="1" dirty="0"/>
              <a:t>Λ</a:t>
            </a:r>
            <a:r>
              <a:rPr lang="el-GR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D</a:t>
            </a:r>
            <a:r>
              <a:rPr lang="en-US" altLang="zh-TW" dirty="0"/>
              <a:t> </a:t>
            </a:r>
            <a:r>
              <a:rPr lang="zh-TW" altLang="en-US" dirty="0"/>
              <a:t>對角線上的 </a:t>
            </a:r>
            <a:r>
              <a:rPr lang="en-US" altLang="zh-TW" dirty="0"/>
              <a:t>entries </a:t>
            </a:r>
            <a:r>
              <a:rPr lang="zh-TW" altLang="en-US" dirty="0"/>
              <a:t>是 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的 </a:t>
            </a:r>
            <a:r>
              <a:rPr lang="en-US" altLang="zh-TW" dirty="0"/>
              <a:t>eigenvalues</a:t>
            </a:r>
            <a:r>
              <a:rPr lang="zh-TW" altLang="en-US" dirty="0"/>
              <a:t>。並假設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dirty="0">
                <a:solidFill>
                  <a:srgbClr val="3333FF"/>
                </a:solidFill>
              </a:rPr>
              <a:t>eigenvectors </a:t>
            </a:r>
            <a:r>
              <a:rPr lang="zh-TW" altLang="en-US" dirty="0">
                <a:solidFill>
                  <a:srgbClr val="3333FF"/>
                </a:solidFill>
              </a:rPr>
              <a:t>根據 </a:t>
            </a:r>
            <a:r>
              <a:rPr lang="en-US" altLang="zh-TW" dirty="0">
                <a:solidFill>
                  <a:srgbClr val="3333FF"/>
                </a:solidFill>
              </a:rPr>
              <a:t>eigenvalues </a:t>
            </a:r>
            <a:r>
              <a:rPr lang="zh-TW" altLang="en-US" dirty="0">
                <a:solidFill>
                  <a:srgbClr val="3333FF"/>
                </a:solidFill>
              </a:rPr>
              <a:t>的大小排序 </a:t>
            </a:r>
            <a:r>
              <a:rPr lang="en-US" altLang="zh-TW" dirty="0">
                <a:solidFill>
                  <a:srgbClr val="3333FF"/>
                </a:solidFill>
              </a:rPr>
              <a:t>(</a:t>
            </a:r>
            <a:r>
              <a:rPr lang="zh-TW" altLang="en-US" dirty="0">
                <a:solidFill>
                  <a:srgbClr val="3333FF"/>
                </a:solidFill>
              </a:rPr>
              <a:t>由大到小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  <a:p>
            <a:pPr algn="just"/>
            <a:endParaRPr lang="en-US" altLang="zh-TW" dirty="0"/>
          </a:p>
          <a:p>
            <a:pPr algn="just"/>
            <a:r>
              <a:rPr lang="en-US" altLang="zh-TW" dirty="0"/>
              <a:t>Note: </a:t>
            </a:r>
            <a:r>
              <a:rPr lang="zh-TW" altLang="en-US" dirty="0"/>
              <a:t>值得注意的是，由於 </a:t>
            </a:r>
            <a:r>
              <a:rPr lang="en-US" altLang="zh-TW" b="1" dirty="0"/>
              <a:t>B</a:t>
            </a:r>
            <a:r>
              <a:rPr lang="en-US" altLang="zh-TW" dirty="0"/>
              <a:t> = </a:t>
            </a:r>
            <a:r>
              <a:rPr lang="en-US" altLang="zh-TW" b="1" dirty="0"/>
              <a:t>B</a:t>
            </a:r>
            <a:r>
              <a:rPr lang="en-US" altLang="zh-TW" b="1" baseline="30000" dirty="0"/>
              <a:t>H</a:t>
            </a:r>
            <a:r>
              <a:rPr lang="en-US" altLang="zh-TW" dirty="0"/>
              <a:t> </a:t>
            </a:r>
            <a:r>
              <a:rPr lang="zh-TW" altLang="en-US" dirty="0"/>
              <a:t> 且 </a:t>
            </a:r>
            <a:r>
              <a:rPr lang="en-US" altLang="zh-TW" b="1" dirty="0"/>
              <a:t>C</a:t>
            </a:r>
            <a:r>
              <a:rPr lang="en-US" altLang="zh-TW" dirty="0"/>
              <a:t> = </a:t>
            </a:r>
            <a:r>
              <a:rPr lang="en-US" altLang="zh-TW" b="1" dirty="0"/>
              <a:t>C</a:t>
            </a:r>
            <a:r>
              <a:rPr lang="en-US" altLang="zh-TW" b="1" baseline="30000" dirty="0"/>
              <a:t>H</a:t>
            </a:r>
            <a:r>
              <a:rPr lang="zh-TW" altLang="en-US" dirty="0"/>
              <a:t>，所以 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的 </a:t>
            </a:r>
            <a:r>
              <a:rPr lang="en-US" altLang="zh-TW" dirty="0"/>
              <a:t>eigenvectors </a:t>
            </a:r>
            <a:r>
              <a:rPr lang="zh-TW" altLang="en-US" dirty="0"/>
              <a:t>皆各自形成一個 </a:t>
            </a:r>
            <a:r>
              <a:rPr lang="en-US" altLang="zh-TW" dirty="0"/>
              <a:t>orthogonal set</a:t>
            </a:r>
            <a:r>
              <a:rPr lang="zh-TW" altLang="en-US" dirty="0"/>
              <a:t>。經過適當的 </a:t>
            </a:r>
            <a:r>
              <a:rPr lang="en-US" altLang="zh-TW" dirty="0"/>
              <a:t>normalization </a:t>
            </a:r>
            <a:r>
              <a:rPr lang="zh-TW" altLang="en-US" dirty="0"/>
              <a:t>使得 </a:t>
            </a:r>
            <a:r>
              <a:rPr lang="en-US" altLang="zh-TW" b="1" dirty="0"/>
              <a:t>U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V</a:t>
            </a:r>
            <a:r>
              <a:rPr lang="en-US" altLang="zh-TW" dirty="0"/>
              <a:t> </a:t>
            </a:r>
            <a:r>
              <a:rPr lang="zh-TW" altLang="en-US" dirty="0"/>
              <a:t>的</a:t>
            </a:r>
            <a:r>
              <a:rPr lang="en-US" altLang="zh-TW" dirty="0"/>
              <a:t> column </a:t>
            </a:r>
            <a:r>
              <a:rPr lang="zh-TW" altLang="en-US" dirty="0"/>
              <a:t>自己和自己的內積為</a:t>
            </a:r>
            <a:r>
              <a:rPr lang="en-US" altLang="zh-TW" dirty="0"/>
              <a:t> 1 </a:t>
            </a:r>
            <a:r>
              <a:rPr lang="zh-TW" altLang="en-US" dirty="0"/>
              <a:t>之後， </a:t>
            </a:r>
            <a:r>
              <a:rPr lang="en-US" altLang="zh-TW" b="1" dirty="0"/>
              <a:t>U</a:t>
            </a:r>
            <a:r>
              <a:rPr lang="en-US" altLang="zh-TW" b="1" baseline="30000" dirty="0"/>
              <a:t>-1</a:t>
            </a:r>
            <a:r>
              <a:rPr lang="en-US" altLang="zh-TW" dirty="0"/>
              <a:t> = </a:t>
            </a:r>
            <a:r>
              <a:rPr lang="en-US" altLang="zh-TW" b="1" dirty="0"/>
              <a:t>U</a:t>
            </a:r>
            <a:r>
              <a:rPr lang="en-US" altLang="zh-TW" b="1" baseline="30000" dirty="0"/>
              <a:t>H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V</a:t>
            </a:r>
            <a:r>
              <a:rPr lang="en-US" altLang="zh-TW" b="1" baseline="30000" dirty="0"/>
              <a:t>-1</a:t>
            </a:r>
            <a:r>
              <a:rPr lang="en-US" altLang="zh-TW" dirty="0"/>
              <a:t> = </a:t>
            </a:r>
            <a:r>
              <a:rPr lang="en-US" altLang="zh-TW" b="1" dirty="0"/>
              <a:t>V</a:t>
            </a:r>
            <a:r>
              <a:rPr lang="en-US" altLang="zh-TW" b="1" baseline="30000" dirty="0"/>
              <a:t>H</a:t>
            </a:r>
            <a:r>
              <a:rPr lang="zh-TW" altLang="en-US" dirty="0"/>
              <a:t>將滿足。因此，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可以表示成 </a:t>
            </a:r>
          </a:p>
        </p:txBody>
      </p:sp>
      <p:graphicFrame>
        <p:nvGraphicFramePr>
          <p:cNvPr id="20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0154"/>
              </p:ext>
            </p:extLst>
          </p:nvPr>
        </p:nvGraphicFramePr>
        <p:xfrm>
          <a:off x="1619250" y="6040275"/>
          <a:ext cx="113823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" name="Equation" r:id="rId12" imgW="1180800" imgH="304560" progId="Equation.DSMT4">
                  <p:embed/>
                </p:oleObj>
              </mc:Choice>
              <mc:Fallback>
                <p:oleObj name="Equation" r:id="rId12" imgW="118080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040275"/>
                        <a:ext cx="1138238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416207"/>
              </p:ext>
            </p:extLst>
          </p:nvPr>
        </p:nvGraphicFramePr>
        <p:xfrm>
          <a:off x="3358374" y="6040275"/>
          <a:ext cx="113823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" name="Equation" r:id="rId14" imgW="1180800" imgH="304560" progId="Equation.DSMT4">
                  <p:embed/>
                </p:oleObj>
              </mc:Choice>
              <mc:Fallback>
                <p:oleObj name="Equation" r:id="rId14" imgW="118080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374" y="6040275"/>
                        <a:ext cx="1138237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矩形 17"/>
          <p:cNvSpPr>
            <a:spLocks noChangeArrowheads="1"/>
          </p:cNvSpPr>
          <p:nvPr/>
        </p:nvSpPr>
        <p:spPr bwMode="auto">
          <a:xfrm>
            <a:off x="468313" y="2474912"/>
            <a:ext cx="7307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>
                <a:solidFill>
                  <a:srgbClr val="3333FF"/>
                </a:solidFill>
              </a:rPr>
              <a:t>(Step 2) </a:t>
            </a:r>
            <a:r>
              <a:rPr lang="zh-TW" altLang="en-US" dirty="0"/>
              <a:t>接著，對 </a:t>
            </a:r>
            <a:r>
              <a:rPr lang="en-US" altLang="zh-TW" b="1" dirty="0"/>
              <a:t>B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b="1" dirty="0"/>
              <a:t>C</a:t>
            </a:r>
            <a:r>
              <a:rPr lang="en-US" altLang="zh-TW" dirty="0"/>
              <a:t> </a:t>
            </a:r>
            <a:r>
              <a:rPr lang="zh-TW" altLang="en-US" dirty="0"/>
              <a:t>做 </a:t>
            </a:r>
            <a:r>
              <a:rPr lang="en-US" altLang="zh-TW" dirty="0"/>
              <a:t>eigenvector-eigenvalue decomposition</a:t>
            </a:r>
            <a:endParaRPr lang="zh-TW" altLang="en-US" dirty="0"/>
          </a:p>
        </p:txBody>
      </p:sp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510436" y="6372333"/>
            <a:ext cx="77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dirty="0"/>
              <a:t>注意，</a:t>
            </a:r>
            <a:r>
              <a:rPr lang="en-US" altLang="zh-TW" b="1" dirty="0"/>
              <a:t>V</a:t>
            </a:r>
            <a:r>
              <a:rPr lang="zh-TW" altLang="en-US" dirty="0"/>
              <a:t>和</a:t>
            </a:r>
            <a:r>
              <a:rPr lang="en-US" altLang="zh-TW" b="1" dirty="0"/>
              <a:t>U</a:t>
            </a:r>
            <a:r>
              <a:rPr lang="zh-TW" altLang="en-US" dirty="0"/>
              <a:t>是</a:t>
            </a:r>
            <a:r>
              <a:rPr lang="en-US" altLang="zh-TW" dirty="0"/>
              <a:t>unitary matrix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028EA-2E0C-416B-9744-F745F38D84DB}" type="slidenum">
              <a:rPr lang="en-US" altLang="zh-TW" smtClean="0">
                <a:ea typeface="新細明體" charset="-120"/>
              </a:rPr>
              <a:pPr/>
              <a:t>260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079" name="矩形 12"/>
          <p:cNvSpPr>
            <a:spLocks noChangeArrowheads="1"/>
          </p:cNvSpPr>
          <p:nvPr/>
        </p:nvSpPr>
        <p:spPr bwMode="auto">
          <a:xfrm>
            <a:off x="539750" y="404813"/>
            <a:ext cx="7308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>
                <a:solidFill>
                  <a:srgbClr val="3333FF"/>
                </a:solidFill>
              </a:rPr>
              <a:t>(Step 3) </a:t>
            </a:r>
            <a:r>
              <a:rPr lang="en-US" altLang="zh-TW"/>
              <a:t> </a:t>
            </a:r>
            <a:r>
              <a:rPr lang="zh-TW" altLang="en-US"/>
              <a:t>計算</a:t>
            </a:r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337536"/>
              </p:ext>
            </p:extLst>
          </p:nvPr>
        </p:nvGraphicFramePr>
        <p:xfrm>
          <a:off x="1547813" y="1052513"/>
          <a:ext cx="12128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6" name="Equation" r:id="rId4" imgW="1257120" imgH="368280" progId="Equation.DSMT4">
                  <p:embed/>
                </p:oleObj>
              </mc:Choice>
              <mc:Fallback>
                <p:oleObj name="Equation" r:id="rId4" imgW="1257120" imgH="368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052513"/>
                        <a:ext cx="12128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文字方塊 16"/>
          <p:cNvSpPr txBox="1">
            <a:spLocks noChangeArrowheads="1"/>
          </p:cNvSpPr>
          <p:nvPr/>
        </p:nvSpPr>
        <p:spPr bwMode="auto">
          <a:xfrm>
            <a:off x="1052917" y="1477612"/>
            <a:ext cx="7551531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b="1" dirty="0"/>
              <a:t>S</a:t>
            </a:r>
            <a:r>
              <a:rPr lang="en-US" altLang="zh-TW" b="1" baseline="-25000" dirty="0"/>
              <a:t>1</a:t>
            </a:r>
            <a:r>
              <a:rPr lang="en-US" altLang="zh-TW" dirty="0"/>
              <a:t> </a:t>
            </a:r>
            <a:r>
              <a:rPr lang="zh-TW" altLang="en-US" dirty="0"/>
              <a:t>是一個 </a:t>
            </a:r>
            <a:r>
              <a:rPr lang="en-US" altLang="zh-TW" i="1" dirty="0"/>
              <a:t>M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的矩陣，只有在 </a:t>
            </a:r>
            <a:r>
              <a:rPr lang="en-US" altLang="zh-TW" b="1" dirty="0"/>
              <a:t>S</a:t>
            </a:r>
            <a:r>
              <a:rPr lang="en-US" altLang="zh-TW" b="1" baseline="-25000" dirty="0"/>
              <a:t>1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]   (</a:t>
            </a:r>
            <a:r>
              <a:rPr lang="en-US" altLang="zh-TW" i="1" dirty="0"/>
              <a:t>n</a:t>
            </a:r>
            <a:r>
              <a:rPr lang="en-US" altLang="zh-TW" dirty="0"/>
              <a:t> = 1, 2, …, min(</a:t>
            </a:r>
            <a:r>
              <a:rPr lang="en-US" altLang="zh-TW" i="1" dirty="0"/>
              <a:t>M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)) </a:t>
            </a:r>
            <a:r>
              <a:rPr lang="zh-TW" altLang="en-US" dirty="0"/>
              <a:t>的地方不為 </a:t>
            </a:r>
            <a:r>
              <a:rPr lang="en-US" altLang="zh-TW" dirty="0"/>
              <a:t>0  </a:t>
            </a:r>
            <a:endParaRPr lang="zh-TW" altLang="en-US" dirty="0"/>
          </a:p>
        </p:txBody>
      </p:sp>
      <p:sp>
        <p:nvSpPr>
          <p:cNvPr id="3082" name="矩形 18"/>
          <p:cNvSpPr>
            <a:spLocks noChangeArrowheads="1"/>
          </p:cNvSpPr>
          <p:nvPr/>
        </p:nvSpPr>
        <p:spPr bwMode="auto">
          <a:xfrm>
            <a:off x="395536" y="2820676"/>
            <a:ext cx="7308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dirty="0"/>
              <a:t>       若 </a:t>
            </a:r>
            <a:r>
              <a:rPr lang="en-US" altLang="zh-TW" b="1" i="1" dirty="0"/>
              <a:t>S</a:t>
            </a:r>
            <a:r>
              <a:rPr lang="en-US" altLang="zh-TW" b="1" baseline="-25000" dirty="0"/>
              <a:t>1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] &lt; 0</a:t>
            </a:r>
            <a:r>
              <a:rPr lang="zh-TW" altLang="en-US" dirty="0"/>
              <a:t>，改變 </a:t>
            </a:r>
            <a:r>
              <a:rPr lang="en-US" altLang="zh-TW" b="1" dirty="0"/>
              <a:t>U</a:t>
            </a:r>
            <a:r>
              <a:rPr lang="en-US" altLang="zh-TW" dirty="0"/>
              <a:t> </a:t>
            </a:r>
            <a:r>
              <a:rPr lang="zh-TW" altLang="en-US" dirty="0"/>
              <a:t>第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個 </a:t>
            </a:r>
            <a:r>
              <a:rPr lang="en-US" altLang="zh-TW" dirty="0"/>
              <a:t>column </a:t>
            </a:r>
            <a:r>
              <a:rPr lang="zh-TW" altLang="en-US" dirty="0"/>
              <a:t>的正負號</a:t>
            </a:r>
            <a:endParaRPr lang="en-US" altLang="zh-TW" dirty="0"/>
          </a:p>
          <a:p>
            <a:pPr algn="just"/>
            <a:endParaRPr lang="en-US" altLang="zh-TW" dirty="0"/>
          </a:p>
          <a:p>
            <a:pPr algn="just"/>
            <a:r>
              <a:rPr lang="en-US" altLang="zh-TW" dirty="0"/>
              <a:t>         </a:t>
            </a:r>
            <a:r>
              <a:rPr lang="zh-TW" altLang="en-US" dirty="0"/>
              <a:t>即完成 </a:t>
            </a:r>
            <a:r>
              <a:rPr lang="en-US" altLang="zh-TW" dirty="0"/>
              <a:t>SVD </a:t>
            </a:r>
            <a:r>
              <a:rPr lang="zh-TW" altLang="en-US" dirty="0"/>
              <a:t>  </a:t>
            </a:r>
            <a:r>
              <a:rPr lang="en-US" altLang="zh-TW" dirty="0"/>
              <a:t> </a:t>
            </a:r>
            <a:endParaRPr lang="zh-TW" altLang="en-US" dirty="0"/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898655"/>
              </p:ext>
            </p:extLst>
          </p:nvPr>
        </p:nvGraphicFramePr>
        <p:xfrm>
          <a:off x="1997323" y="3900176"/>
          <a:ext cx="11144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7" name="Equation" r:id="rId6" imgW="1155600" imgH="304560" progId="Equation.DSMT4">
                  <p:embed/>
                </p:oleObj>
              </mc:Choice>
              <mc:Fallback>
                <p:oleObj name="Equation" r:id="rId6" imgW="115560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323" y="3900176"/>
                        <a:ext cx="11144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967528"/>
              </p:ext>
            </p:extLst>
          </p:nvPr>
        </p:nvGraphicFramePr>
        <p:xfrm>
          <a:off x="1979861" y="4765363"/>
          <a:ext cx="36972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Equation" r:id="rId8" imgW="3835080" imgH="368280" progId="Equation.DSMT4">
                  <p:embed/>
                </p:oleObj>
              </mc:Choice>
              <mc:Fallback>
                <p:oleObj name="Equation" r:id="rId8" imgW="3835080" imgH="368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861" y="4765363"/>
                        <a:ext cx="36972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矩形 21"/>
          <p:cNvSpPr>
            <a:spLocks noChangeArrowheads="1"/>
          </p:cNvSpPr>
          <p:nvPr/>
        </p:nvSpPr>
        <p:spPr bwMode="auto">
          <a:xfrm>
            <a:off x="971798" y="4333563"/>
            <a:ext cx="195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A </a:t>
            </a:r>
            <a:r>
              <a:rPr lang="zh-TW" altLang="en-US"/>
              <a:t>也可以表示為</a:t>
            </a:r>
          </a:p>
        </p:txBody>
      </p:sp>
      <p:sp>
        <p:nvSpPr>
          <p:cNvPr id="3084" name="矩形 22"/>
          <p:cNvSpPr>
            <a:spLocks noChangeArrowheads="1"/>
          </p:cNvSpPr>
          <p:nvPr/>
        </p:nvSpPr>
        <p:spPr bwMode="auto">
          <a:xfrm>
            <a:off x="1908423" y="5341626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其中 </a:t>
            </a:r>
            <a:r>
              <a:rPr lang="el-GR" altLang="zh-TW" i="1" dirty="0"/>
              <a:t>λ</a:t>
            </a:r>
            <a:r>
              <a:rPr lang="en-US" altLang="zh-TW" i="1" baseline="-25000" dirty="0"/>
              <a:t>n</a:t>
            </a:r>
            <a:r>
              <a:rPr lang="en-US" altLang="zh-TW" dirty="0"/>
              <a:t> = </a:t>
            </a:r>
            <a:r>
              <a:rPr lang="en-US" altLang="zh-TW" b="1" i="1" dirty="0"/>
              <a:t>S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], </a:t>
            </a:r>
            <a:r>
              <a:rPr lang="zh-TW" altLang="en-US" dirty="0"/>
              <a:t> </a:t>
            </a:r>
            <a:r>
              <a:rPr lang="en-US" altLang="zh-TW" i="1" dirty="0"/>
              <a:t>k</a:t>
            </a:r>
            <a:r>
              <a:rPr lang="en-US" altLang="zh-TW" dirty="0"/>
              <a:t> = min(</a:t>
            </a:r>
            <a:r>
              <a:rPr lang="en-US" altLang="zh-TW" i="1" dirty="0"/>
              <a:t>M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)) </a:t>
            </a:r>
            <a:endParaRPr lang="zh-TW" altLang="en-US" dirty="0"/>
          </a:p>
        </p:txBody>
      </p:sp>
      <p:sp>
        <p:nvSpPr>
          <p:cNvPr id="3085" name="文字方塊 23"/>
          <p:cNvSpPr txBox="1">
            <a:spLocks noChangeArrowheads="1"/>
          </p:cNvSpPr>
          <p:nvPr/>
        </p:nvSpPr>
        <p:spPr bwMode="auto">
          <a:xfrm>
            <a:off x="755898" y="6060763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註： </a:t>
            </a:r>
            <a:r>
              <a:rPr lang="en-US" altLang="zh-TW">
                <a:solidFill>
                  <a:srgbClr val="FF0000"/>
                </a:solidFill>
              </a:rPr>
              <a:t>Matlab </a:t>
            </a:r>
            <a:r>
              <a:rPr lang="zh-TW" altLang="en-US">
                <a:solidFill>
                  <a:srgbClr val="FF0000"/>
                </a:solidFill>
              </a:rPr>
              <a:t>有內建的 </a:t>
            </a:r>
            <a:r>
              <a:rPr lang="en-US" altLang="zh-TW">
                <a:solidFill>
                  <a:srgbClr val="FF0000"/>
                </a:solidFill>
              </a:rPr>
              <a:t>svd </a:t>
            </a:r>
            <a:r>
              <a:rPr lang="zh-TW" altLang="en-US">
                <a:solidFill>
                  <a:srgbClr val="FF0000"/>
                </a:solidFill>
              </a:rPr>
              <a:t>指令可以計算 </a:t>
            </a:r>
            <a:r>
              <a:rPr lang="en-US" altLang="zh-TW">
                <a:solidFill>
                  <a:srgbClr val="FF0000"/>
                </a:solidFill>
              </a:rPr>
              <a:t>SVD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780284" y="3500658"/>
            <a:ext cx="439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Note: Since </a:t>
            </a:r>
            <a:r>
              <a:rPr lang="en-US" altLang="zh-TW" b="1" dirty="0"/>
              <a:t>V</a:t>
            </a:r>
            <a:r>
              <a:rPr lang="en-US" altLang="zh-TW" dirty="0"/>
              <a:t> is bound to be real, </a:t>
            </a:r>
            <a:endParaRPr lang="zh-TW" altLang="en-US" dirty="0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107377"/>
              </p:ext>
            </p:extLst>
          </p:nvPr>
        </p:nvGraphicFramePr>
        <p:xfrm>
          <a:off x="4875519" y="3885125"/>
          <a:ext cx="1130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Equation" r:id="rId10" imgW="1130040" imgH="304560" progId="Equation.DSMT4">
                  <p:embed/>
                </p:oleObj>
              </mc:Choice>
              <mc:Fallback>
                <p:oleObj name="Equation" r:id="rId10" imgW="1130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75519" y="3885125"/>
                        <a:ext cx="1130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292A23B9-BF88-4E50-9DCD-E91E3BB1F45B}"/>
              </a:ext>
            </a:extLst>
          </p:cNvPr>
          <p:cNvSpPr/>
          <p:nvPr/>
        </p:nvSpPr>
        <p:spPr>
          <a:xfrm>
            <a:off x="490129" y="2336740"/>
            <a:ext cx="1066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(Step 4) </a:t>
            </a:r>
            <a:endParaRPr lang="zh-TW" altLang="en-US" dirty="0"/>
          </a:p>
        </p:txBody>
      </p:sp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96EA1451-8E3C-4655-8816-A4D13527BD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176668"/>
              </p:ext>
            </p:extLst>
          </p:nvPr>
        </p:nvGraphicFramePr>
        <p:xfrm>
          <a:off x="1636166" y="2371414"/>
          <a:ext cx="7223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Equation" r:id="rId12" imgW="749160" imgH="355320" progId="Equation.DSMT4">
                  <p:embed/>
                </p:oleObj>
              </mc:Choice>
              <mc:Fallback>
                <p:oleObj name="Equation" r:id="rId12" imgW="749160" imgH="355320" progId="Equation.DSMT4">
                  <p:embed/>
                  <p:pic>
                    <p:nvPicPr>
                      <p:cNvPr id="307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166" y="2371414"/>
                        <a:ext cx="722313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5">
            <a:extLst>
              <a:ext uri="{FF2B5EF4-FFF2-40B4-BE49-F238E27FC236}">
                <a16:creationId xmlns:a16="http://schemas.microsoft.com/office/drawing/2014/main" id="{51F5F4B3-27A2-46AE-95B7-1ACD149F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204" y="2299976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取絕對值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3DF726-6280-46C9-AE68-F9A5FBAC1E3D}" type="slidenum">
              <a:rPr lang="en-US" altLang="zh-TW" smtClean="0">
                <a:ea typeface="新細明體" charset="-120"/>
              </a:rPr>
              <a:pPr/>
              <a:t>261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4104" name="文字方塊 14"/>
          <p:cNvSpPr txBox="1">
            <a:spLocks noChangeArrowheads="1"/>
          </p:cNvSpPr>
          <p:nvPr/>
        </p:nvSpPr>
        <p:spPr bwMode="auto">
          <a:xfrm>
            <a:off x="684213" y="549275"/>
            <a:ext cx="6983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>
                <a:solidFill>
                  <a:srgbClr val="3333FF"/>
                </a:solidFill>
              </a:rPr>
              <a:t>從 </a:t>
            </a:r>
            <a:r>
              <a:rPr lang="en-US" altLang="zh-TW" dirty="0">
                <a:solidFill>
                  <a:srgbClr val="3333FF"/>
                </a:solidFill>
              </a:rPr>
              <a:t>SVD </a:t>
            </a:r>
            <a:r>
              <a:rPr lang="zh-TW" altLang="en-US" dirty="0">
                <a:solidFill>
                  <a:srgbClr val="3333FF"/>
                </a:solidFill>
              </a:rPr>
              <a:t>到 </a:t>
            </a:r>
            <a:r>
              <a:rPr lang="en-US" altLang="zh-TW" dirty="0">
                <a:solidFill>
                  <a:srgbClr val="3333FF"/>
                </a:solidFill>
              </a:rPr>
              <a:t>PCA </a:t>
            </a:r>
            <a:r>
              <a:rPr lang="en-US" altLang="zh-TW" dirty="0"/>
              <a:t>(principal component analysis </a:t>
            </a:r>
            <a:r>
              <a:rPr lang="zh-TW" altLang="en-US" dirty="0"/>
              <a:t>，主成份分析</a:t>
            </a:r>
            <a:r>
              <a:rPr lang="en-US" altLang="zh-TW" dirty="0"/>
              <a:t>)</a:t>
            </a:r>
            <a:r>
              <a:rPr lang="en-US" altLang="zh-TW" dirty="0">
                <a:solidFill>
                  <a:srgbClr val="3333FF"/>
                </a:solidFill>
              </a:rPr>
              <a:t> </a:t>
            </a:r>
            <a:endParaRPr lang="zh-TW" altLang="en-US" dirty="0">
              <a:solidFill>
                <a:srgbClr val="3333FF"/>
              </a:solidFill>
            </a:endParaRP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1835150" y="1196975"/>
          <a:ext cx="36972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" name="Equation" r:id="rId4" imgW="3835080" imgH="368280" progId="Equation.DSMT4">
                  <p:embed/>
                </p:oleObj>
              </mc:Choice>
              <mc:Fallback>
                <p:oleObj name="Equation" r:id="rId4" imgW="3835080" imgH="368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196975"/>
                        <a:ext cx="369728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文字方塊 17"/>
          <p:cNvSpPr txBox="1">
            <a:spLocks noChangeArrowheads="1"/>
          </p:cNvSpPr>
          <p:nvPr/>
        </p:nvSpPr>
        <p:spPr bwMode="auto">
          <a:xfrm>
            <a:off x="900113" y="1700213"/>
            <a:ext cx="554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若 </a:t>
            </a:r>
            <a:r>
              <a:rPr lang="el-GR" altLang="zh-TW" i="1"/>
              <a:t>λ</a:t>
            </a:r>
            <a:r>
              <a:rPr lang="en-US" altLang="zh-TW" baseline="-25000"/>
              <a:t>1</a:t>
            </a:r>
            <a:r>
              <a:rPr lang="en-US" altLang="zh-TW"/>
              <a:t> ≧ </a:t>
            </a:r>
            <a:r>
              <a:rPr lang="el-GR" altLang="zh-TW" i="1"/>
              <a:t>λ</a:t>
            </a:r>
            <a:r>
              <a:rPr lang="en-US" altLang="zh-TW" baseline="-25000"/>
              <a:t>2</a:t>
            </a:r>
            <a:r>
              <a:rPr lang="en-US" altLang="zh-TW"/>
              <a:t> ≧ </a:t>
            </a:r>
            <a:r>
              <a:rPr lang="el-GR" altLang="zh-TW" i="1"/>
              <a:t>λ</a:t>
            </a:r>
            <a:r>
              <a:rPr lang="en-US" altLang="zh-TW" baseline="-25000"/>
              <a:t>3</a:t>
            </a:r>
            <a:r>
              <a:rPr lang="en-US" altLang="zh-TW"/>
              <a:t> ≧ ….. ≧ </a:t>
            </a:r>
            <a:r>
              <a:rPr lang="el-GR" altLang="zh-TW" i="1"/>
              <a:t>λ</a:t>
            </a:r>
            <a:r>
              <a:rPr lang="en-US" altLang="zh-TW" i="1" baseline="-25000"/>
              <a:t>k</a:t>
            </a:r>
            <a:r>
              <a:rPr lang="zh-TW" altLang="en-US"/>
              <a:t> </a:t>
            </a: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187450" y="2205038"/>
          <a:ext cx="723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" name="Equation" r:id="rId6" imgW="723600" imgH="368280" progId="Equation.DSMT4">
                  <p:embed/>
                </p:oleObj>
              </mc:Choice>
              <mc:Fallback>
                <p:oleObj name="Equation" r:id="rId6" imgW="723600" imgH="368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05038"/>
                        <a:ext cx="723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文字方塊 19"/>
          <p:cNvSpPr txBox="1">
            <a:spLocks noChangeArrowheads="1"/>
          </p:cNvSpPr>
          <p:nvPr/>
        </p:nvSpPr>
        <p:spPr bwMode="auto">
          <a:xfrm>
            <a:off x="2051050" y="2205038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是 </a:t>
            </a:r>
            <a:r>
              <a:rPr lang="en-US" altLang="zh-TW"/>
              <a:t>A </a:t>
            </a:r>
            <a:r>
              <a:rPr lang="zh-TW" altLang="en-US"/>
              <a:t> 矩陣的最主要的成份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168400" y="2708275"/>
          <a:ext cx="762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" name="Equation" r:id="rId8" imgW="761760" imgH="368280" progId="Equation.DSMT4">
                  <p:embed/>
                </p:oleObj>
              </mc:Choice>
              <mc:Fallback>
                <p:oleObj name="Equation" r:id="rId8" imgW="761760" imgH="3682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708275"/>
                        <a:ext cx="762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文字方塊 24"/>
          <p:cNvSpPr txBox="1">
            <a:spLocks noChangeArrowheads="1"/>
          </p:cNvSpPr>
          <p:nvPr/>
        </p:nvSpPr>
        <p:spPr bwMode="auto">
          <a:xfrm>
            <a:off x="2051050" y="2708275"/>
            <a:ext cx="3816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是 </a:t>
            </a:r>
            <a:r>
              <a:rPr lang="en-US" altLang="zh-TW" dirty="0"/>
              <a:t>A </a:t>
            </a:r>
            <a:r>
              <a:rPr lang="zh-TW" altLang="en-US" dirty="0"/>
              <a:t> 矩陣的第二主要的成份</a:t>
            </a:r>
            <a:endParaRPr lang="en-US" altLang="zh-TW" dirty="0"/>
          </a:p>
          <a:p>
            <a:r>
              <a:rPr lang="en-US" altLang="zh-TW" dirty="0"/>
              <a:t>       :</a:t>
            </a:r>
            <a:br>
              <a:rPr lang="en-US" altLang="zh-TW" dirty="0"/>
            </a:br>
            <a:r>
              <a:rPr lang="en-US" altLang="zh-TW" dirty="0"/>
              <a:t>       :</a:t>
            </a:r>
          </a:p>
          <a:p>
            <a:r>
              <a:rPr lang="zh-TW" altLang="en-US" dirty="0"/>
              <a:t>是 </a:t>
            </a:r>
            <a:r>
              <a:rPr lang="en-US" altLang="zh-TW" dirty="0"/>
              <a:t>A </a:t>
            </a:r>
            <a:r>
              <a:rPr lang="zh-TW" altLang="en-US" dirty="0"/>
              <a:t> 矩陣的最不重要的成份</a:t>
            </a:r>
          </a:p>
        </p:txBody>
      </p:sp>
      <p:graphicFrame>
        <p:nvGraphicFramePr>
          <p:cNvPr id="41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12707"/>
              </p:ext>
            </p:extLst>
          </p:nvPr>
        </p:nvGraphicFramePr>
        <p:xfrm>
          <a:off x="1168400" y="3663414"/>
          <a:ext cx="78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" name="Equation" r:id="rId10" imgW="787320" imgH="368280" progId="Equation.DSMT4">
                  <p:embed/>
                </p:oleObj>
              </mc:Choice>
              <mc:Fallback>
                <p:oleObj name="Equation" r:id="rId10" imgW="787320" imgH="368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663414"/>
                        <a:ext cx="787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文字方塊 25"/>
          <p:cNvSpPr txBox="1">
            <a:spLocks noChangeArrowheads="1"/>
          </p:cNvSpPr>
          <p:nvPr/>
        </p:nvSpPr>
        <p:spPr bwMode="auto">
          <a:xfrm>
            <a:off x="827088" y="4437112"/>
            <a:ext cx="7345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若為了壓縮或是去除雜訊的考量，可以選擇 </a:t>
            </a:r>
            <a:r>
              <a:rPr lang="en-US" altLang="zh-TW" i="1" dirty="0"/>
              <a:t>h</a:t>
            </a:r>
            <a:r>
              <a:rPr lang="en-US" altLang="zh-TW" dirty="0"/>
              <a:t> &lt; </a:t>
            </a:r>
            <a:r>
              <a:rPr lang="en-US" altLang="zh-TW" i="1" dirty="0"/>
              <a:t>k</a:t>
            </a:r>
            <a:r>
              <a:rPr lang="zh-TW" altLang="en-US" dirty="0"/>
              <a:t>，使得 </a:t>
            </a:r>
            <a:r>
              <a:rPr lang="en-US" altLang="zh-TW" b="1" dirty="0"/>
              <a:t>A</a:t>
            </a:r>
            <a:r>
              <a:rPr lang="en-US" altLang="zh-TW" dirty="0"/>
              <a:t> </a:t>
            </a:r>
            <a:r>
              <a:rPr lang="zh-TW" altLang="en-US" dirty="0"/>
              <a:t>可以近似成</a:t>
            </a:r>
          </a:p>
        </p:txBody>
      </p:sp>
      <p:sp>
        <p:nvSpPr>
          <p:cNvPr id="4109" name="矩形 26"/>
          <p:cNvSpPr>
            <a:spLocks noChangeArrowheads="1"/>
          </p:cNvSpPr>
          <p:nvPr/>
        </p:nvSpPr>
        <p:spPr bwMode="auto">
          <a:xfrm>
            <a:off x="6372225" y="1125538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/>
              <a:t>k</a:t>
            </a:r>
            <a:r>
              <a:rPr lang="en-US" altLang="zh-TW"/>
              <a:t> = min(</a:t>
            </a:r>
            <a:r>
              <a:rPr lang="en-US" altLang="zh-TW" i="1"/>
              <a:t>M</a:t>
            </a:r>
            <a:r>
              <a:rPr lang="en-US" altLang="zh-TW"/>
              <a:t>, </a:t>
            </a:r>
            <a:r>
              <a:rPr lang="en-US" altLang="zh-TW" i="1"/>
              <a:t>N</a:t>
            </a:r>
            <a:r>
              <a:rPr lang="en-US" altLang="zh-TW"/>
              <a:t>)) </a:t>
            </a:r>
            <a:endParaRPr lang="zh-TW" altLang="en-US"/>
          </a:p>
        </p:txBody>
      </p:sp>
      <p:graphicFrame>
        <p:nvGraphicFramePr>
          <p:cNvPr id="41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12624"/>
              </p:ext>
            </p:extLst>
          </p:nvPr>
        </p:nvGraphicFramePr>
        <p:xfrm>
          <a:off x="1985963" y="5300712"/>
          <a:ext cx="36845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2" name="Equation" r:id="rId12" imgW="3822480" imgH="368280" progId="Equation.DSMT4">
                  <p:embed/>
                </p:oleObj>
              </mc:Choice>
              <mc:Fallback>
                <p:oleObj name="Equation" r:id="rId12" imgW="382248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300712"/>
                        <a:ext cx="368458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4173952-80F0-4903-9256-E20BC1C9887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235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27088" y="765175"/>
            <a:ext cx="75612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ym typeface="Symbol" pitchFamily="18" charset="2"/>
              </a:rPr>
              <a:t></a:t>
            </a:r>
            <a:r>
              <a:rPr lang="en-US" altLang="zh-TW"/>
              <a:t>   </a:t>
            </a:r>
            <a:r>
              <a:rPr lang="zh-TW" altLang="en-US"/>
              <a:t>一般聲音檔格式：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	</a:t>
            </a:r>
            <a:r>
              <a:rPr lang="en-US" altLang="zh-TW"/>
              <a:t>(1) </a:t>
            </a:r>
            <a:r>
              <a:rPr lang="zh-TW" altLang="en-US"/>
              <a:t>取樣頻率</a:t>
            </a:r>
            <a:r>
              <a:rPr lang="en-US"/>
              <a:t> </a:t>
            </a:r>
            <a:r>
              <a:rPr lang="en-US" altLang="zh-TW"/>
              <a:t>22050Hz   </a:t>
            </a:r>
          </a:p>
          <a:p>
            <a:pPr eaLnBrk="1" hangingPunct="1"/>
            <a:r>
              <a:rPr lang="en-US"/>
              <a:t>	</a:t>
            </a:r>
            <a:r>
              <a:rPr lang="en-US" altLang="zh-TW"/>
              <a:t>(2) </a:t>
            </a:r>
            <a:r>
              <a:rPr lang="zh-TW" altLang="en-US"/>
              <a:t>單聲道或雙聲道</a:t>
            </a:r>
          </a:p>
          <a:p>
            <a:pPr eaLnBrk="1" hangingPunct="1"/>
            <a:r>
              <a:rPr lang="en-US" altLang="zh-TW"/>
              <a:t>	(3) </a:t>
            </a:r>
            <a:r>
              <a:rPr lang="zh-TW" altLang="en-US"/>
              <a:t>每筆資料用</a:t>
            </a:r>
            <a:r>
              <a:rPr lang="en-US" altLang="zh-TW"/>
              <a:t>8</a:t>
            </a:r>
            <a:r>
              <a:rPr lang="zh-TW" altLang="en-US"/>
              <a:t>個</a:t>
            </a:r>
            <a:r>
              <a:rPr lang="en-US" altLang="zh-TW"/>
              <a:t>bit</a:t>
            </a:r>
            <a:r>
              <a:rPr lang="zh-TW" altLang="en-US"/>
              <a:t>來表示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ym typeface="Symbol" pitchFamily="18" charset="2"/>
              </a:rPr>
              <a:t>  </a:t>
            </a:r>
            <a:r>
              <a:rPr lang="zh-TW" altLang="en-US">
                <a:sym typeface="Symbol" pitchFamily="18" charset="2"/>
              </a:rPr>
              <a:t>電腦中沒有經過任何壓縮的聲音檔：   </a:t>
            </a:r>
            <a:r>
              <a:rPr lang="en-US" altLang="zh-TW">
                <a:sym typeface="Symbol" pitchFamily="18" charset="2"/>
              </a:rPr>
              <a:t>*.wav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Q: What is the data size of a song without compression?   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 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ym typeface="Symbol" pitchFamily="18" charset="2"/>
              </a:rPr>
              <a:t>  </a:t>
            </a:r>
            <a:r>
              <a:rPr lang="zh-TW" altLang="en-US"/>
              <a:t>數位電話取樣頻率：</a:t>
            </a:r>
            <a:r>
              <a:rPr lang="en-US" altLang="zh-TW"/>
              <a:t>8000Hz</a:t>
            </a:r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73797-052A-43DB-B8E3-886D85F173FD}" type="slidenum">
              <a:rPr lang="en-US" altLang="zh-TW" smtClean="0">
                <a:ea typeface="新細明體" charset="-120"/>
              </a:rPr>
              <a:pPr/>
              <a:t>262</a:t>
            </a:fld>
            <a:endParaRPr lang="en-US" altLang="zh-TW">
              <a:ea typeface="新細明體" charset="-120"/>
            </a:endParaRPr>
          </a:p>
        </p:txBody>
      </p:sp>
      <p:sp>
        <p:nvSpPr>
          <p:cNvPr id="5126" name="文字方塊 14"/>
          <p:cNvSpPr txBox="1">
            <a:spLocks noChangeArrowheads="1"/>
          </p:cNvSpPr>
          <p:nvPr/>
        </p:nvSpPr>
        <p:spPr bwMode="auto">
          <a:xfrm>
            <a:off x="684213" y="549275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3333FF"/>
                </a:solidFill>
              </a:rPr>
              <a:t>PCA </a:t>
            </a:r>
            <a:r>
              <a:rPr lang="zh-TW" altLang="en-US">
                <a:solidFill>
                  <a:srgbClr val="3333FF"/>
                </a:solidFill>
              </a:rPr>
              <a:t>的流程</a:t>
            </a:r>
          </a:p>
        </p:txBody>
      </p:sp>
      <p:sp>
        <p:nvSpPr>
          <p:cNvPr id="5127" name="文字方塊 13"/>
          <p:cNvSpPr txBox="1">
            <a:spLocks noChangeArrowheads="1"/>
          </p:cNvSpPr>
          <p:nvPr/>
        </p:nvSpPr>
        <p:spPr bwMode="auto">
          <a:xfrm>
            <a:off x="1116013" y="1052513"/>
            <a:ext cx="62642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假設現在有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筆資料，每一筆資料 為 </a:t>
            </a:r>
            <a:r>
              <a:rPr lang="en-US" altLang="zh-TW" i="1" dirty="0"/>
              <a:t>N</a:t>
            </a:r>
            <a:r>
              <a:rPr lang="en-US" altLang="zh-TW" dirty="0"/>
              <a:t> dimension</a:t>
            </a:r>
          </a:p>
          <a:p>
            <a:r>
              <a:rPr lang="en-US" altLang="zh-TW" dirty="0"/>
              <a:t>           </a:t>
            </a:r>
            <a:r>
              <a:rPr lang="en-US" altLang="zh-TW" b="1" dirty="0"/>
              <a:t>g</a:t>
            </a:r>
            <a:r>
              <a:rPr lang="en-US" altLang="zh-TW" b="1" baseline="-25000" dirty="0"/>
              <a:t>1</a:t>
            </a:r>
            <a:r>
              <a:rPr lang="en-US" altLang="zh-TW" dirty="0"/>
              <a:t> = [</a:t>
            </a:r>
            <a:r>
              <a:rPr lang="en-US" altLang="zh-TW" i="1" dirty="0"/>
              <a:t>f</a:t>
            </a:r>
            <a:r>
              <a:rPr lang="en-US" altLang="zh-TW" baseline="-25000" dirty="0"/>
              <a:t>1,1</a:t>
            </a:r>
            <a:r>
              <a:rPr lang="en-US" altLang="zh-TW" dirty="0"/>
              <a:t>  </a:t>
            </a:r>
            <a:r>
              <a:rPr lang="en-US" altLang="zh-TW" i="1" dirty="0"/>
              <a:t>f</a:t>
            </a:r>
            <a:r>
              <a:rPr lang="en-US" altLang="zh-TW" baseline="-25000" dirty="0"/>
              <a:t>1,2</a:t>
            </a:r>
            <a:r>
              <a:rPr lang="en-US" altLang="zh-TW" dirty="0"/>
              <a:t>, …, </a:t>
            </a:r>
            <a:r>
              <a:rPr lang="en-US" altLang="zh-TW" i="1" dirty="0"/>
              <a:t>f</a:t>
            </a:r>
            <a:r>
              <a:rPr lang="en-US" altLang="zh-TW" baseline="-25000" dirty="0"/>
              <a:t>1,</a:t>
            </a:r>
            <a:r>
              <a:rPr lang="en-US" altLang="zh-TW" i="1" baseline="-25000" dirty="0"/>
              <a:t>N</a:t>
            </a:r>
            <a:r>
              <a:rPr lang="en-US" altLang="zh-TW" dirty="0"/>
              <a:t>]   </a:t>
            </a:r>
          </a:p>
          <a:p>
            <a:r>
              <a:rPr lang="en-US" altLang="zh-TW" dirty="0"/>
              <a:t>           </a:t>
            </a:r>
            <a:r>
              <a:rPr lang="en-US" altLang="zh-TW" b="1" dirty="0"/>
              <a:t>g</a:t>
            </a:r>
            <a:r>
              <a:rPr lang="en-US" altLang="zh-TW" b="1" baseline="-25000" dirty="0"/>
              <a:t>2</a:t>
            </a:r>
            <a:r>
              <a:rPr lang="en-US" altLang="zh-TW" dirty="0"/>
              <a:t> = [</a:t>
            </a:r>
            <a:r>
              <a:rPr lang="en-US" altLang="zh-TW" i="1" dirty="0"/>
              <a:t>f</a:t>
            </a:r>
            <a:r>
              <a:rPr lang="en-US" altLang="zh-TW" baseline="-25000" dirty="0"/>
              <a:t>2,1</a:t>
            </a:r>
            <a:r>
              <a:rPr lang="en-US" altLang="zh-TW" dirty="0"/>
              <a:t>  </a:t>
            </a:r>
            <a:r>
              <a:rPr lang="en-US" altLang="zh-TW" i="1" dirty="0"/>
              <a:t>f</a:t>
            </a:r>
            <a:r>
              <a:rPr lang="en-US" altLang="zh-TW" baseline="-25000" dirty="0"/>
              <a:t>2,2</a:t>
            </a:r>
            <a:r>
              <a:rPr lang="en-US" altLang="zh-TW" dirty="0"/>
              <a:t>, …, </a:t>
            </a:r>
            <a:r>
              <a:rPr lang="en-US" altLang="zh-TW" i="1" dirty="0"/>
              <a:t>f</a:t>
            </a:r>
            <a:r>
              <a:rPr lang="en-US" altLang="zh-TW" baseline="-25000" dirty="0"/>
              <a:t>2,</a:t>
            </a:r>
            <a:r>
              <a:rPr lang="en-US" altLang="zh-TW" i="1" baseline="-25000" dirty="0"/>
              <a:t>N</a:t>
            </a:r>
            <a:r>
              <a:rPr lang="en-US" altLang="zh-TW" dirty="0"/>
              <a:t>]   </a:t>
            </a:r>
          </a:p>
          <a:p>
            <a:r>
              <a:rPr lang="en-US" altLang="zh-TW" dirty="0"/>
              <a:t>                       :</a:t>
            </a:r>
          </a:p>
          <a:p>
            <a:r>
              <a:rPr lang="en-US" altLang="zh-TW" dirty="0"/>
              <a:t>           </a:t>
            </a:r>
            <a:r>
              <a:rPr lang="en-US" altLang="zh-TW" b="1" dirty="0" err="1"/>
              <a:t>g</a:t>
            </a:r>
            <a:r>
              <a:rPr lang="en-US" altLang="zh-TW" b="1" baseline="-25000" dirty="0" err="1"/>
              <a:t>M</a:t>
            </a:r>
            <a:r>
              <a:rPr lang="en-US" altLang="zh-TW" dirty="0"/>
              <a:t> = [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M</a:t>
            </a:r>
            <a:r>
              <a:rPr lang="en-US" altLang="zh-TW" baseline="-25000" dirty="0"/>
              <a:t>,1</a:t>
            </a:r>
            <a:r>
              <a:rPr lang="en-US" altLang="zh-TW" dirty="0"/>
              <a:t> 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M</a:t>
            </a:r>
            <a:r>
              <a:rPr lang="en-US" altLang="zh-TW" baseline="-25000" dirty="0"/>
              <a:t>,2</a:t>
            </a:r>
            <a:r>
              <a:rPr lang="en-US" altLang="zh-TW" dirty="0"/>
              <a:t>, …, </a:t>
            </a:r>
            <a:r>
              <a:rPr lang="en-US" altLang="zh-TW" i="1" dirty="0" err="1"/>
              <a:t>f</a:t>
            </a:r>
            <a:r>
              <a:rPr lang="en-US" altLang="zh-TW" i="1" baseline="-25000" dirty="0" err="1"/>
              <a:t>M</a:t>
            </a:r>
            <a:r>
              <a:rPr lang="en-US" altLang="zh-TW" baseline="-25000" dirty="0" err="1"/>
              <a:t>,</a:t>
            </a:r>
            <a:r>
              <a:rPr lang="en-US" altLang="zh-TW" i="1" baseline="-25000" dirty="0" err="1"/>
              <a:t>N</a:t>
            </a:r>
            <a:r>
              <a:rPr lang="en-US" altLang="zh-TW" dirty="0"/>
              <a:t>]                 </a:t>
            </a:r>
            <a:r>
              <a:rPr lang="zh-TW" altLang="en-US" dirty="0"/>
              <a:t> </a:t>
            </a:r>
          </a:p>
        </p:txBody>
      </p:sp>
      <p:sp>
        <p:nvSpPr>
          <p:cNvPr id="5128" name="矩形 15"/>
          <p:cNvSpPr>
            <a:spLocks noChangeArrowheads="1"/>
          </p:cNvSpPr>
          <p:nvPr/>
        </p:nvSpPr>
        <p:spPr bwMode="auto">
          <a:xfrm>
            <a:off x="827088" y="2852738"/>
            <a:ext cx="7308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>
                <a:solidFill>
                  <a:srgbClr val="3333FF"/>
                </a:solidFill>
              </a:rPr>
              <a:t>(Step 1) </a:t>
            </a:r>
            <a:r>
              <a:rPr lang="en-US" altLang="zh-TW"/>
              <a:t> </a:t>
            </a:r>
            <a:r>
              <a:rPr lang="zh-TW" altLang="en-US"/>
              <a:t>扣掉平均值，形成新的 </a:t>
            </a:r>
            <a:r>
              <a:rPr lang="en-US" altLang="zh-TW"/>
              <a:t>data</a:t>
            </a:r>
            <a:endParaRPr lang="zh-TW" altLang="en-US"/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77903"/>
              </p:ext>
            </p:extLst>
          </p:nvPr>
        </p:nvGraphicFramePr>
        <p:xfrm>
          <a:off x="1974850" y="3357563"/>
          <a:ext cx="2654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tion" r:id="rId4" imgW="2755800" imgH="406080" progId="Equation.DSMT4">
                  <p:embed/>
                </p:oleObj>
              </mc:Choice>
              <mc:Fallback>
                <p:oleObj name="Equation" r:id="rId4" imgW="2755800" imgH="406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3357563"/>
                        <a:ext cx="2654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文字方塊 16"/>
          <p:cNvSpPr txBox="1">
            <a:spLocks noChangeArrowheads="1"/>
          </p:cNvSpPr>
          <p:nvPr/>
        </p:nvSpPr>
        <p:spPr bwMode="auto">
          <a:xfrm>
            <a:off x="5076825" y="3357563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i="1"/>
              <a:t>m</a:t>
            </a:r>
            <a:r>
              <a:rPr lang="en-US" altLang="zh-TW"/>
              <a:t> = 1, 2, …, </a:t>
            </a:r>
            <a:r>
              <a:rPr lang="en-US" altLang="zh-TW" i="1"/>
              <a:t>M</a:t>
            </a:r>
            <a:endParaRPr lang="zh-TW" altLang="en-US" i="1"/>
          </a:p>
        </p:txBody>
      </p:sp>
      <p:sp>
        <p:nvSpPr>
          <p:cNvPr id="5130" name="矩形 18"/>
          <p:cNvSpPr>
            <a:spLocks noChangeArrowheads="1"/>
          </p:cNvSpPr>
          <p:nvPr/>
        </p:nvSpPr>
        <p:spPr bwMode="auto">
          <a:xfrm>
            <a:off x="1296988" y="4005263"/>
            <a:ext cx="696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其中</a:t>
            </a:r>
          </a:p>
        </p:txBody>
      </p:sp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1979613" y="4005263"/>
          <a:ext cx="15525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tion" r:id="rId6" imgW="1612800" imgH="380880" progId="Equation.DSMT4">
                  <p:embed/>
                </p:oleObj>
              </mc:Choice>
              <mc:Fallback>
                <p:oleObj name="Equation" r:id="rId6" imgW="161280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05263"/>
                        <a:ext cx="15525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3887788" y="3860800"/>
          <a:ext cx="1562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Equation" r:id="rId8" imgW="1562040" imgH="711000" progId="Equation.DSMT4">
                  <p:embed/>
                </p:oleObj>
              </mc:Choice>
              <mc:Fallback>
                <p:oleObj name="Equation" r:id="rId8" imgW="156204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3860800"/>
                        <a:ext cx="15621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矩形 21"/>
          <p:cNvSpPr>
            <a:spLocks noChangeArrowheads="1"/>
          </p:cNvSpPr>
          <p:nvPr/>
        </p:nvSpPr>
        <p:spPr bwMode="auto">
          <a:xfrm>
            <a:off x="900113" y="4652963"/>
            <a:ext cx="7307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>
                <a:solidFill>
                  <a:srgbClr val="3333FF"/>
                </a:solidFill>
              </a:rPr>
              <a:t>(Step 2) </a:t>
            </a:r>
            <a:r>
              <a:rPr lang="en-US" altLang="zh-TW" dirty="0"/>
              <a:t> </a:t>
            </a:r>
            <a:r>
              <a:rPr lang="zh-TW" altLang="en-US" dirty="0"/>
              <a:t>形成 </a:t>
            </a:r>
            <a:r>
              <a:rPr lang="en-US" altLang="zh-TW" i="1" dirty="0"/>
              <a:t>M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zh-TW" altLang="en-US" dirty="0"/>
              <a:t>的矩陣 </a:t>
            </a:r>
            <a:r>
              <a:rPr lang="en-US" altLang="zh-TW" b="1" dirty="0"/>
              <a:t>A</a:t>
            </a:r>
            <a:endParaRPr lang="zh-TW" altLang="en-US" b="1" dirty="0"/>
          </a:p>
        </p:txBody>
      </p:sp>
      <p:sp>
        <p:nvSpPr>
          <p:cNvPr id="5132" name="矩形 22"/>
          <p:cNvSpPr>
            <a:spLocks noChangeArrowheads="1"/>
          </p:cNvSpPr>
          <p:nvPr/>
        </p:nvSpPr>
        <p:spPr bwMode="auto">
          <a:xfrm>
            <a:off x="1476375" y="5157788"/>
            <a:ext cx="5975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/>
              <a:t>A</a:t>
            </a:r>
            <a:r>
              <a:rPr lang="en-US" altLang="zh-TW" dirty="0"/>
              <a:t> </a:t>
            </a:r>
            <a:r>
              <a:rPr lang="zh-TW" altLang="en-US" dirty="0"/>
              <a:t>的第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個 </a:t>
            </a:r>
            <a:r>
              <a:rPr lang="en-US" altLang="zh-TW" dirty="0"/>
              <a:t>row </a:t>
            </a:r>
            <a:r>
              <a:rPr lang="zh-TW" altLang="en-US" dirty="0"/>
              <a:t>為 </a:t>
            </a:r>
            <a:r>
              <a:rPr lang="en-US" altLang="zh-TW" i="1" dirty="0" err="1"/>
              <a:t>d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 ,       </a:t>
            </a:r>
            <a:r>
              <a:rPr lang="en-US" altLang="zh-TW" i="1" dirty="0"/>
              <a:t>m</a:t>
            </a:r>
            <a:r>
              <a:rPr lang="en-US" altLang="zh-TW" dirty="0"/>
              <a:t> = 1, 2, …, </a:t>
            </a:r>
            <a:r>
              <a:rPr lang="en-US" altLang="zh-TW" i="1" dirty="0"/>
              <a:t>M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EFA1F-E756-4CEE-8CC8-2D8190449C1C}" type="slidenum">
              <a:rPr lang="en-US" altLang="zh-TW" smtClean="0">
                <a:ea typeface="新細明體" charset="-120"/>
              </a:rPr>
              <a:pPr/>
              <a:t>263</a:t>
            </a:fld>
            <a:endParaRPr lang="en-US" altLang="zh-TW">
              <a:ea typeface="新細明體" charset="-120"/>
            </a:endParaRPr>
          </a:p>
        </p:txBody>
      </p:sp>
      <p:sp>
        <p:nvSpPr>
          <p:cNvPr id="6152" name="文字方塊 14"/>
          <p:cNvSpPr txBox="1">
            <a:spLocks noChangeArrowheads="1"/>
          </p:cNvSpPr>
          <p:nvPr/>
        </p:nvSpPr>
        <p:spPr bwMode="auto">
          <a:xfrm>
            <a:off x="684213" y="549275"/>
            <a:ext cx="453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3333FF"/>
                </a:solidFill>
              </a:rPr>
              <a:t>(Step 3)  </a:t>
            </a:r>
            <a:r>
              <a:rPr lang="zh-TW" altLang="en-US"/>
              <a:t>對 </a:t>
            </a:r>
            <a:r>
              <a:rPr lang="en-US" altLang="zh-TW"/>
              <a:t>A </a:t>
            </a:r>
            <a:r>
              <a:rPr lang="zh-TW" altLang="en-US"/>
              <a:t>做 </a:t>
            </a:r>
            <a:r>
              <a:rPr lang="en-US" altLang="zh-TW"/>
              <a:t>SVD </a:t>
            </a:r>
            <a:r>
              <a:rPr lang="zh-TW" altLang="en-US"/>
              <a:t>分解</a:t>
            </a:r>
            <a:r>
              <a:rPr lang="en-US" altLang="zh-TW"/>
              <a:t>    </a:t>
            </a:r>
            <a:endParaRPr lang="zh-TW" altLang="en-US"/>
          </a:p>
        </p:txBody>
      </p:sp>
      <p:graphicFrame>
        <p:nvGraphicFramePr>
          <p:cNvPr id="6146" name="Object 14"/>
          <p:cNvGraphicFramePr>
            <a:graphicFrameLocks noChangeAspect="1"/>
          </p:cNvGraphicFramePr>
          <p:nvPr/>
        </p:nvGraphicFramePr>
        <p:xfrm>
          <a:off x="1692275" y="1125538"/>
          <a:ext cx="11144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6" name="Equation" r:id="rId4" imgW="1155600" imgH="304560" progId="Equation.DSMT4">
                  <p:embed/>
                </p:oleObj>
              </mc:Choice>
              <mc:Fallback>
                <p:oleObj name="Equation" r:id="rId4" imgW="1155600" imgH="3045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125538"/>
                        <a:ext cx="11144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2051050" y="1557338"/>
          <a:ext cx="34528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7" name="Equation" r:id="rId6" imgW="3581280" imgH="368280" progId="Equation.DSMT4">
                  <p:embed/>
                </p:oleObj>
              </mc:Choice>
              <mc:Fallback>
                <p:oleObj name="Equation" r:id="rId6" imgW="358128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557338"/>
                        <a:ext cx="34528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矩形 19"/>
          <p:cNvSpPr>
            <a:spLocks noChangeArrowheads="1"/>
          </p:cNvSpPr>
          <p:nvPr/>
        </p:nvSpPr>
        <p:spPr bwMode="auto">
          <a:xfrm>
            <a:off x="6300788" y="1484313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/>
              <a:t>k</a:t>
            </a:r>
            <a:r>
              <a:rPr lang="en-US" altLang="zh-TW"/>
              <a:t> = min(</a:t>
            </a:r>
            <a:r>
              <a:rPr lang="en-US" altLang="zh-TW" i="1"/>
              <a:t>M</a:t>
            </a:r>
            <a:r>
              <a:rPr lang="en-US" altLang="zh-TW"/>
              <a:t>, </a:t>
            </a:r>
            <a:r>
              <a:rPr lang="en-US" altLang="zh-TW" i="1"/>
              <a:t>N</a:t>
            </a:r>
            <a:r>
              <a:rPr lang="en-US" altLang="zh-TW"/>
              <a:t>)) </a:t>
            </a:r>
            <a:endParaRPr lang="zh-TW" altLang="en-US"/>
          </a:p>
        </p:txBody>
      </p:sp>
      <p:sp>
        <p:nvSpPr>
          <p:cNvPr id="6154" name="文字方塊 20"/>
          <p:cNvSpPr txBox="1">
            <a:spLocks noChangeArrowheads="1"/>
          </p:cNvSpPr>
          <p:nvPr/>
        </p:nvSpPr>
        <p:spPr bwMode="auto">
          <a:xfrm>
            <a:off x="755650" y="2565400"/>
            <a:ext cx="453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3333FF"/>
                </a:solidFill>
              </a:rPr>
              <a:t>(Step 4)  </a:t>
            </a:r>
            <a:r>
              <a:rPr lang="zh-TW" altLang="en-US"/>
              <a:t>將 </a:t>
            </a:r>
            <a:r>
              <a:rPr lang="en-US" altLang="zh-TW"/>
              <a:t>A </a:t>
            </a:r>
            <a:r>
              <a:rPr lang="zh-TW" altLang="en-US"/>
              <a:t>近似成</a:t>
            </a:r>
          </a:p>
        </p:txBody>
      </p:sp>
      <p:sp>
        <p:nvSpPr>
          <p:cNvPr id="6155" name="矩形 23"/>
          <p:cNvSpPr>
            <a:spLocks noChangeArrowheads="1"/>
          </p:cNvSpPr>
          <p:nvPr/>
        </p:nvSpPr>
        <p:spPr bwMode="auto">
          <a:xfrm>
            <a:off x="1692275" y="2060575"/>
            <a:ext cx="294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TW" i="1"/>
              <a:t>λ</a:t>
            </a:r>
            <a:r>
              <a:rPr lang="en-US" altLang="zh-TW" baseline="-25000"/>
              <a:t>1</a:t>
            </a:r>
            <a:r>
              <a:rPr lang="en-US" altLang="zh-TW"/>
              <a:t> ≧ </a:t>
            </a:r>
            <a:r>
              <a:rPr lang="el-GR" altLang="zh-TW" i="1"/>
              <a:t>λ</a:t>
            </a:r>
            <a:r>
              <a:rPr lang="en-US" altLang="zh-TW" baseline="-25000"/>
              <a:t>2</a:t>
            </a:r>
            <a:r>
              <a:rPr lang="en-US" altLang="zh-TW"/>
              <a:t> ≧ </a:t>
            </a:r>
            <a:r>
              <a:rPr lang="el-GR" altLang="zh-TW" i="1"/>
              <a:t>λ</a:t>
            </a:r>
            <a:r>
              <a:rPr lang="en-US" altLang="zh-TW" baseline="-25000"/>
              <a:t>3</a:t>
            </a:r>
            <a:r>
              <a:rPr lang="en-US" altLang="zh-TW"/>
              <a:t> ≧ ….. ≧ </a:t>
            </a:r>
            <a:r>
              <a:rPr lang="el-GR" altLang="zh-TW" i="1"/>
              <a:t>λ</a:t>
            </a:r>
            <a:r>
              <a:rPr lang="en-US" altLang="zh-TW" i="1" baseline="-25000"/>
              <a:t>k</a:t>
            </a:r>
            <a:r>
              <a:rPr lang="zh-TW" altLang="en-US"/>
              <a:t> 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1619250" y="3068638"/>
          <a:ext cx="36845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" name="Equation" r:id="rId8" imgW="3822480" imgH="368280" progId="Equation.DSMT4">
                  <p:embed/>
                </p:oleObj>
              </mc:Choice>
              <mc:Fallback>
                <p:oleObj name="Equation" r:id="rId8" imgW="382248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068638"/>
                        <a:ext cx="368458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文字方塊 24"/>
          <p:cNvSpPr txBox="1">
            <a:spLocks noChangeArrowheads="1"/>
          </p:cNvSpPr>
          <p:nvPr/>
        </p:nvSpPr>
        <p:spPr bwMode="auto">
          <a:xfrm>
            <a:off x="1835150" y="3644900"/>
            <a:ext cx="4681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則每一筆資料可以近似為</a:t>
            </a:r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20283"/>
              </p:ext>
            </p:extLst>
          </p:nvPr>
        </p:nvGraphicFramePr>
        <p:xfrm>
          <a:off x="1331913" y="4292600"/>
          <a:ext cx="68167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9" name="Equation" r:id="rId10" imgW="7073640" imgH="406080" progId="Equation.DSMT4">
                  <p:embed/>
                </p:oleObj>
              </mc:Choice>
              <mc:Fallback>
                <p:oleObj name="Equation" r:id="rId10" imgW="707364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68167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文字方塊 25"/>
          <p:cNvSpPr txBox="1">
            <a:spLocks noChangeArrowheads="1"/>
          </p:cNvSpPr>
          <p:nvPr/>
        </p:nvSpPr>
        <p:spPr bwMode="auto">
          <a:xfrm>
            <a:off x="1331913" y="5445125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/>
              <a:t>v</a:t>
            </a:r>
            <a:r>
              <a:rPr lang="en-US" altLang="zh-TW" b="1" baseline="-25000" dirty="0"/>
              <a:t>1</a:t>
            </a:r>
            <a:r>
              <a:rPr lang="en-US" altLang="zh-TW" b="1" baseline="30000" dirty="0"/>
              <a:t>T</a:t>
            </a:r>
            <a:r>
              <a:rPr lang="en-US" altLang="zh-TW" dirty="0"/>
              <a:t> </a:t>
            </a:r>
            <a:r>
              <a:rPr lang="zh-TW" altLang="en-US" dirty="0"/>
              <a:t>是資料的最主要成分，</a:t>
            </a:r>
            <a:r>
              <a:rPr lang="en-US" altLang="zh-TW" dirty="0"/>
              <a:t> </a:t>
            </a:r>
            <a:r>
              <a:rPr lang="en-US" altLang="zh-TW" b="1" dirty="0"/>
              <a:t>v</a:t>
            </a:r>
            <a:r>
              <a:rPr lang="en-US" altLang="zh-TW" b="1" baseline="-25000" dirty="0"/>
              <a:t>2</a:t>
            </a:r>
            <a:r>
              <a:rPr lang="en-US" altLang="zh-TW" b="1" baseline="30000" dirty="0"/>
              <a:t>T</a:t>
            </a:r>
            <a:r>
              <a:rPr lang="en-US" altLang="zh-TW" dirty="0"/>
              <a:t> </a:t>
            </a:r>
            <a:r>
              <a:rPr lang="zh-TW" altLang="en-US" dirty="0"/>
              <a:t>是資料的次主要成分，</a:t>
            </a:r>
            <a:endParaRPr lang="en-US" altLang="zh-TW" dirty="0"/>
          </a:p>
          <a:p>
            <a:r>
              <a:rPr lang="en-US" altLang="zh-TW" b="1" dirty="0"/>
              <a:t>v</a:t>
            </a:r>
            <a:r>
              <a:rPr lang="en-US" altLang="zh-TW" b="1" baseline="-25000" dirty="0"/>
              <a:t>3</a:t>
            </a:r>
            <a:r>
              <a:rPr lang="en-US" altLang="zh-TW" b="1" baseline="30000" dirty="0"/>
              <a:t>T</a:t>
            </a:r>
            <a:r>
              <a:rPr lang="en-US" altLang="zh-TW" dirty="0"/>
              <a:t> </a:t>
            </a:r>
            <a:r>
              <a:rPr lang="zh-TW" altLang="en-US" dirty="0"/>
              <a:t>是資料的第三主要成分，以此類推</a:t>
            </a:r>
          </a:p>
        </p:txBody>
      </p:sp>
      <p:sp>
        <p:nvSpPr>
          <p:cNvPr id="6158" name="文字方塊 27"/>
          <p:cNvSpPr txBox="1">
            <a:spLocks noChangeArrowheads="1"/>
          </p:cNvSpPr>
          <p:nvPr/>
        </p:nvSpPr>
        <p:spPr bwMode="auto">
          <a:xfrm>
            <a:off x="1331913" y="5013325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除了平均值                                 之外</a:t>
            </a:r>
          </a:p>
        </p:txBody>
      </p:sp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2771775" y="5013325"/>
          <a:ext cx="1943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0" name="Equation" r:id="rId12" imgW="1942920" imgH="406080" progId="Equation.DSMT4">
                  <p:embed/>
                </p:oleObj>
              </mc:Choice>
              <mc:Fallback>
                <p:oleObj name="Equation" r:id="rId12" imgW="194292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013325"/>
                        <a:ext cx="1943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4AEF7-E4A3-44C6-9FA4-7D145390AF7D}" type="slidenum">
              <a:rPr lang="en-US" altLang="zh-TW" smtClean="0">
                <a:ea typeface="新細明體" charset="-120"/>
              </a:rPr>
              <a:pPr/>
              <a:t>264</a:t>
            </a:fld>
            <a:endParaRPr lang="en-US" altLang="zh-TW">
              <a:ea typeface="新細明體" charset="-120"/>
            </a:endParaRPr>
          </a:p>
        </p:txBody>
      </p:sp>
      <p:sp>
        <p:nvSpPr>
          <p:cNvPr id="7172" name="文字方塊 14"/>
          <p:cNvSpPr txBox="1">
            <a:spLocks noChangeArrowheads="1"/>
          </p:cNvSpPr>
          <p:nvPr/>
        </p:nvSpPr>
        <p:spPr bwMode="auto">
          <a:xfrm>
            <a:off x="468313" y="549275"/>
            <a:ext cx="453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3333FF"/>
                </a:solidFill>
              </a:rPr>
              <a:t>Example of PCA</a:t>
            </a:r>
            <a:endParaRPr lang="zh-TW" altLang="en-US" dirty="0"/>
          </a:p>
        </p:txBody>
      </p:sp>
      <p:pic>
        <p:nvPicPr>
          <p:cNvPr id="16386" name="Picture 2" descr="學測數A試題。圖／取自大考中心官網">
            <a:extLst>
              <a:ext uri="{FF2B5EF4-FFF2-40B4-BE49-F238E27FC236}">
                <a16:creationId xmlns:a16="http://schemas.microsoft.com/office/drawing/2014/main" id="{CAB901F3-63D0-411F-9106-C75130A3E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61047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3C9C5B7F-2B43-46B3-A32E-E9C2934F07CD}"/>
              </a:ext>
            </a:extLst>
          </p:cNvPr>
          <p:cNvSpPr/>
          <p:nvPr/>
        </p:nvSpPr>
        <p:spPr>
          <a:xfrm>
            <a:off x="755576" y="4754910"/>
            <a:ext cx="2902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333333"/>
                </a:solidFill>
                <a:latin typeface="Noto Sans TC"/>
              </a:rPr>
              <a:t>From 2022 </a:t>
            </a:r>
            <a:r>
              <a:rPr lang="zh-TW" altLang="en-US">
                <a:solidFill>
                  <a:srgbClr val="333333"/>
                </a:solidFill>
                <a:latin typeface="Noto Sans TC"/>
              </a:rPr>
              <a:t>大考</a:t>
            </a:r>
            <a:r>
              <a:rPr lang="zh-TW" altLang="en-US" dirty="0">
                <a:solidFill>
                  <a:srgbClr val="333333"/>
                </a:solidFill>
                <a:latin typeface="Noto Sans TC"/>
              </a:rPr>
              <a:t>中心官網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9110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4AEF7-E4A3-44C6-9FA4-7D145390AF7D}" type="slidenum">
              <a:rPr lang="en-US" altLang="zh-TW" smtClean="0">
                <a:ea typeface="新細明體" charset="-120"/>
              </a:rPr>
              <a:pPr/>
              <a:t>265</a:t>
            </a:fld>
            <a:endParaRPr lang="en-US" altLang="zh-TW">
              <a:ea typeface="新細明體" charset="-120"/>
            </a:endParaRPr>
          </a:p>
        </p:txBody>
      </p:sp>
      <p:sp>
        <p:nvSpPr>
          <p:cNvPr id="7172" name="文字方塊 14"/>
          <p:cNvSpPr txBox="1">
            <a:spLocks noChangeArrowheads="1"/>
          </p:cNvSpPr>
          <p:nvPr/>
        </p:nvSpPr>
        <p:spPr bwMode="auto">
          <a:xfrm>
            <a:off x="468313" y="549275"/>
            <a:ext cx="453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3333FF"/>
                </a:solidFill>
              </a:rPr>
              <a:t>Example of PCA</a:t>
            </a:r>
            <a:endParaRPr lang="zh-TW" altLang="en-US" dirty="0"/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620713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文字方塊 15"/>
          <p:cNvSpPr txBox="1">
            <a:spLocks noChangeArrowheads="1"/>
          </p:cNvSpPr>
          <p:nvPr/>
        </p:nvSpPr>
        <p:spPr bwMode="auto">
          <a:xfrm>
            <a:off x="611188" y="1125538"/>
            <a:ext cx="4321175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dirty="0"/>
              <a:t>假設在一個二維的空間中，有</a:t>
            </a:r>
            <a:r>
              <a:rPr lang="en-US" altLang="zh-TW" dirty="0"/>
              <a:t>5</a:t>
            </a:r>
            <a:r>
              <a:rPr lang="zh-TW" altLang="en-US" dirty="0"/>
              <a:t>個點，座標分別是</a:t>
            </a:r>
            <a:endParaRPr lang="en-US" altLang="zh-TW" dirty="0"/>
          </a:p>
          <a:p>
            <a:pPr algn="just">
              <a:spcBef>
                <a:spcPts val="600"/>
              </a:spcBef>
            </a:pPr>
            <a:r>
              <a:rPr lang="en-US" altLang="zh-TW" dirty="0"/>
              <a:t>(7,8),  (9,8),  (10, 10),  (11,12),  (13,12)</a:t>
            </a:r>
          </a:p>
          <a:p>
            <a:pPr algn="just"/>
            <a:endParaRPr lang="en-US" altLang="zh-TW" dirty="0"/>
          </a:p>
          <a:p>
            <a:pPr algn="just"/>
            <a:r>
              <a:rPr lang="en-US" altLang="zh-TW" i="1" dirty="0"/>
              <a:t>M</a:t>
            </a:r>
            <a:r>
              <a:rPr lang="en-US" altLang="zh-TW" dirty="0"/>
              <a:t> = 5, </a:t>
            </a:r>
            <a:r>
              <a:rPr lang="en-US" altLang="zh-TW" i="1" dirty="0"/>
              <a:t>N</a:t>
            </a:r>
            <a:r>
              <a:rPr lang="en-US" altLang="zh-TW" dirty="0"/>
              <a:t> = 2</a:t>
            </a:r>
          </a:p>
          <a:p>
            <a:pPr algn="just"/>
            <a:endParaRPr lang="en-US" altLang="zh-TW" dirty="0"/>
          </a:p>
          <a:p>
            <a:pPr algn="just"/>
            <a:r>
              <a:rPr lang="zh-TW" altLang="en-US" dirty="0"/>
              <a:t>試求這五個點的 </a:t>
            </a:r>
            <a:r>
              <a:rPr lang="en-US" altLang="zh-TW" dirty="0"/>
              <a:t>PCA  (</a:t>
            </a:r>
            <a:r>
              <a:rPr lang="zh-TW" altLang="en-US" dirty="0"/>
              <a:t>即回歸線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175" name="矩形 16"/>
          <p:cNvSpPr>
            <a:spLocks noChangeArrowheads="1"/>
          </p:cNvSpPr>
          <p:nvPr/>
        </p:nvSpPr>
        <p:spPr bwMode="auto">
          <a:xfrm>
            <a:off x="539750" y="3644900"/>
            <a:ext cx="511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/>
              <a:t>(Step 1)  </a:t>
            </a:r>
            <a:r>
              <a:rPr lang="zh-TW" altLang="en-US"/>
              <a:t>將這五個座標點減去平均值 </a:t>
            </a:r>
            <a:r>
              <a:rPr lang="en-US" altLang="zh-TW"/>
              <a:t>(10, 10)  </a:t>
            </a:r>
          </a:p>
        </p:txBody>
      </p:sp>
      <p:sp>
        <p:nvSpPr>
          <p:cNvPr id="7176" name="矩形 18"/>
          <p:cNvSpPr>
            <a:spLocks noChangeArrowheads="1"/>
          </p:cNvSpPr>
          <p:nvPr/>
        </p:nvSpPr>
        <p:spPr bwMode="auto">
          <a:xfrm>
            <a:off x="1309688" y="4076700"/>
            <a:ext cx="4130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altLang="zh-TW"/>
              <a:t>(-3, -2),  (-1 -2),  (0, 0),  (1, 2),  (3, 2)</a:t>
            </a:r>
          </a:p>
        </p:txBody>
      </p:sp>
      <p:sp>
        <p:nvSpPr>
          <p:cNvPr id="7177" name="矩形 21"/>
          <p:cNvSpPr>
            <a:spLocks noChangeArrowheads="1"/>
          </p:cNvSpPr>
          <p:nvPr/>
        </p:nvSpPr>
        <p:spPr bwMode="auto">
          <a:xfrm>
            <a:off x="539750" y="4797425"/>
            <a:ext cx="324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/>
              <a:t>(Step 2)  </a:t>
            </a:r>
            <a:r>
              <a:rPr lang="zh-TW" altLang="en-US"/>
              <a:t>形成 </a:t>
            </a:r>
            <a:r>
              <a:rPr lang="en-US" altLang="zh-TW"/>
              <a:t>5x2 </a:t>
            </a:r>
            <a:r>
              <a:rPr lang="zh-TW" altLang="en-US"/>
              <a:t>的 </a:t>
            </a:r>
            <a:r>
              <a:rPr lang="en-US" altLang="zh-TW"/>
              <a:t>matrix </a:t>
            </a: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/>
        </p:nvGraphicFramePr>
        <p:xfrm>
          <a:off x="3635375" y="4581525"/>
          <a:ext cx="143192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5" imgW="1485720" imgH="1854000" progId="Equation.DSMT4">
                  <p:embed/>
                </p:oleObj>
              </mc:Choice>
              <mc:Fallback>
                <p:oleObj name="Equation" r:id="rId5" imgW="1485720" imgH="1854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81525"/>
                        <a:ext cx="1431925" cy="179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D20F6-5F86-437A-8406-2D09C3019F40}" type="slidenum">
              <a:rPr lang="en-US" altLang="zh-TW" smtClean="0">
                <a:ea typeface="新細明體" charset="-120"/>
              </a:rPr>
              <a:pPr/>
              <a:t>266</a:t>
            </a:fld>
            <a:endParaRPr lang="en-US" altLang="zh-TW">
              <a:ea typeface="新細明體" charset="-120"/>
            </a:endParaRPr>
          </a:p>
        </p:txBody>
      </p:sp>
      <p:sp>
        <p:nvSpPr>
          <p:cNvPr id="8200" name="矩形 9"/>
          <p:cNvSpPr>
            <a:spLocks noChangeArrowheads="1"/>
          </p:cNvSpPr>
          <p:nvPr/>
        </p:nvSpPr>
        <p:spPr bwMode="auto">
          <a:xfrm>
            <a:off x="323850" y="333375"/>
            <a:ext cx="324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/>
              <a:t>(Step 3)  </a:t>
            </a:r>
            <a:r>
              <a:rPr lang="zh-TW" altLang="en-US"/>
              <a:t>計算 </a:t>
            </a:r>
            <a:r>
              <a:rPr lang="en-US" altLang="zh-TW"/>
              <a:t>SVD 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1476375" y="836613"/>
          <a:ext cx="11144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4" name="Equation" r:id="rId4" imgW="1155600" imgH="304560" progId="Equation.DSMT4">
                  <p:embed/>
                </p:oleObj>
              </mc:Choice>
              <mc:Fallback>
                <p:oleObj name="Equation" r:id="rId4" imgW="1155600" imgH="3045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836613"/>
                        <a:ext cx="11144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755650" y="1341438"/>
          <a:ext cx="4808538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5" name="Equation" r:id="rId6" imgW="4991040" imgH="1854000" progId="Equation.DSMT4">
                  <p:embed/>
                </p:oleObj>
              </mc:Choice>
              <mc:Fallback>
                <p:oleObj name="Equation" r:id="rId6" imgW="4991040" imgH="1854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341438"/>
                        <a:ext cx="4808538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4"/>
          <p:cNvGraphicFramePr>
            <a:graphicFrameLocks noChangeAspect="1"/>
          </p:cNvGraphicFramePr>
          <p:nvPr/>
        </p:nvGraphicFramePr>
        <p:xfrm>
          <a:off x="6443663" y="1268413"/>
          <a:ext cx="2178050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6" name="Equation" r:id="rId8" imgW="2260440" imgH="1854000" progId="Equation.DSMT4">
                  <p:embed/>
                </p:oleObj>
              </mc:Choice>
              <mc:Fallback>
                <p:oleObj name="Equation" r:id="rId8" imgW="2260440" imgH="1854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268413"/>
                        <a:ext cx="2178050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827088" y="3284538"/>
          <a:ext cx="23987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7" name="Equation" r:id="rId10" imgW="2489040" imgH="711000" progId="Equation.DSMT4">
                  <p:embed/>
                </p:oleObj>
              </mc:Choice>
              <mc:Fallback>
                <p:oleObj name="Equation" r:id="rId10" imgW="2489040" imgH="711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284538"/>
                        <a:ext cx="2398712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684213" y="4437063"/>
          <a:ext cx="7762875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8" name="Equation" r:id="rId12" imgW="8051760" imgH="1854000" progId="Equation.DSMT4">
                  <p:embed/>
                </p:oleObj>
              </mc:Choice>
              <mc:Fallback>
                <p:oleObj name="Equation" r:id="rId12" imgW="8051760" imgH="1854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437063"/>
                        <a:ext cx="7762875" cy="180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橢圓 17"/>
          <p:cNvSpPr>
            <a:spLocks noChangeArrowheads="1"/>
          </p:cNvSpPr>
          <p:nvPr/>
        </p:nvSpPr>
        <p:spPr bwMode="auto">
          <a:xfrm>
            <a:off x="2771775" y="4941888"/>
            <a:ext cx="1871663" cy="790575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8202" name="直線單箭頭接點 20"/>
          <p:cNvCxnSpPr>
            <a:cxnSpLocks noChangeShapeType="1"/>
          </p:cNvCxnSpPr>
          <p:nvPr/>
        </p:nvCxnSpPr>
        <p:spPr bwMode="auto">
          <a:xfrm flipH="1">
            <a:off x="3851275" y="4149725"/>
            <a:ext cx="504825" cy="71913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8203" name="文字方塊 22"/>
          <p:cNvSpPr txBox="1">
            <a:spLocks noChangeArrowheads="1"/>
          </p:cNvSpPr>
          <p:nvPr/>
        </p:nvSpPr>
        <p:spPr bwMode="auto">
          <a:xfrm>
            <a:off x="3924300" y="3716338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FF0000"/>
                </a:solidFill>
              </a:rPr>
              <a:t>主成分</a:t>
            </a:r>
          </a:p>
        </p:txBody>
      </p:sp>
      <p:sp>
        <p:nvSpPr>
          <p:cNvPr id="8204" name="橢圓 23"/>
          <p:cNvSpPr>
            <a:spLocks noChangeArrowheads="1"/>
          </p:cNvSpPr>
          <p:nvPr/>
        </p:nvSpPr>
        <p:spPr bwMode="auto">
          <a:xfrm>
            <a:off x="6516688" y="4868863"/>
            <a:ext cx="2087562" cy="792162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8205" name="直線單箭頭接點 24"/>
          <p:cNvCxnSpPr>
            <a:cxnSpLocks noChangeShapeType="1"/>
          </p:cNvCxnSpPr>
          <p:nvPr/>
        </p:nvCxnSpPr>
        <p:spPr bwMode="auto">
          <a:xfrm flipH="1">
            <a:off x="7451725" y="4149725"/>
            <a:ext cx="360363" cy="6477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8206" name="文字方塊 26"/>
          <p:cNvSpPr txBox="1">
            <a:spLocks noChangeArrowheads="1"/>
          </p:cNvSpPr>
          <p:nvPr/>
        </p:nvSpPr>
        <p:spPr bwMode="auto">
          <a:xfrm>
            <a:off x="7092950" y="3789363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FF0000"/>
                </a:solidFill>
              </a:rPr>
              <a:t>次要成分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8E3A-2D92-4465-8815-D4812D0426C6}" type="slidenum">
              <a:rPr lang="en-US" altLang="zh-TW" smtClean="0">
                <a:ea typeface="新細明體" charset="-120"/>
              </a:rPr>
              <a:pPr/>
              <a:t>267</a:t>
            </a:fld>
            <a:endParaRPr lang="en-US" altLang="zh-TW">
              <a:ea typeface="新細明體" charset="-120"/>
            </a:endParaRPr>
          </a:p>
        </p:txBody>
      </p:sp>
      <p:sp>
        <p:nvSpPr>
          <p:cNvPr id="9222" name="矩形 9"/>
          <p:cNvSpPr>
            <a:spLocks noChangeArrowheads="1"/>
          </p:cNvSpPr>
          <p:nvPr/>
        </p:nvSpPr>
        <p:spPr bwMode="auto">
          <a:xfrm>
            <a:off x="323850" y="333375"/>
            <a:ext cx="324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/>
              <a:t>(Step 4)  </a:t>
            </a:r>
            <a:r>
              <a:rPr lang="zh-TW" altLang="en-US"/>
              <a:t>得到主成分</a:t>
            </a:r>
            <a:endParaRPr lang="en-US" altLang="zh-TW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916238" y="404813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2" name="Equation" r:id="rId4" imgW="1828800" imgH="355320" progId="Equation.DSMT4">
                  <p:embed/>
                </p:oleObj>
              </mc:Choice>
              <mc:Fallback>
                <p:oleObj name="Equation" r:id="rId4" imgW="182880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04813"/>
                        <a:ext cx="1828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矩形 10"/>
          <p:cNvSpPr>
            <a:spLocks noChangeArrowheads="1"/>
          </p:cNvSpPr>
          <p:nvPr/>
        </p:nvSpPr>
        <p:spPr bwMode="auto">
          <a:xfrm>
            <a:off x="1258888" y="981075"/>
            <a:ext cx="504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/>
              <a:t>這五個座標點可以近似成</a:t>
            </a:r>
            <a:endParaRPr lang="en-US" altLang="zh-TW"/>
          </a:p>
        </p:txBody>
      </p:sp>
      <p:graphicFrame>
        <p:nvGraphicFramePr>
          <p:cNvPr id="9219" name="Object 14"/>
          <p:cNvGraphicFramePr>
            <a:graphicFrameLocks noChangeAspect="1"/>
          </p:cNvGraphicFramePr>
          <p:nvPr/>
        </p:nvGraphicFramePr>
        <p:xfrm>
          <a:off x="1476375" y="1557338"/>
          <a:ext cx="38798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3" name="Equation" r:id="rId6" imgW="4025880" imgH="355320" progId="Equation.DSMT4">
                  <p:embed/>
                </p:oleObj>
              </mc:Choice>
              <mc:Fallback>
                <p:oleObj name="Equation" r:id="rId6" imgW="4025880" imgH="355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557338"/>
                        <a:ext cx="387985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242093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文字方塊 14"/>
          <p:cNvSpPr txBox="1">
            <a:spLocks noChangeArrowheads="1"/>
          </p:cNvSpPr>
          <p:nvPr/>
        </p:nvSpPr>
        <p:spPr bwMode="auto">
          <a:xfrm>
            <a:off x="1187450" y="1989138"/>
            <a:ext cx="698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i="1" dirty="0"/>
              <a:t>u</a:t>
            </a:r>
            <a:r>
              <a:rPr lang="en-US" altLang="zh-TW" baseline="-25000" dirty="0"/>
              <a:t>1</a:t>
            </a:r>
            <a:r>
              <a:rPr lang="en-US" altLang="zh-TW" dirty="0"/>
              <a:t> = -0.6116,    </a:t>
            </a:r>
            <a:r>
              <a:rPr lang="en-US" altLang="zh-TW" i="1" dirty="0"/>
              <a:t>u</a:t>
            </a:r>
            <a:r>
              <a:rPr lang="en-US" altLang="zh-TW" baseline="-25000" dirty="0"/>
              <a:t>2</a:t>
            </a:r>
            <a:r>
              <a:rPr lang="en-US" altLang="zh-TW" dirty="0"/>
              <a:t> = -0.3549,    </a:t>
            </a:r>
            <a:r>
              <a:rPr lang="en-US" altLang="zh-TW" i="1" dirty="0"/>
              <a:t>u</a:t>
            </a:r>
            <a:r>
              <a:rPr lang="en-US" altLang="zh-TW" baseline="-25000" dirty="0"/>
              <a:t>3</a:t>
            </a:r>
            <a:r>
              <a:rPr lang="en-US" altLang="zh-TW" dirty="0"/>
              <a:t> =  0,   </a:t>
            </a:r>
            <a:r>
              <a:rPr lang="en-US" altLang="zh-TW" i="1" dirty="0"/>
              <a:t>u</a:t>
            </a:r>
            <a:r>
              <a:rPr lang="en-US" altLang="zh-TW" baseline="-25000" dirty="0"/>
              <a:t>4</a:t>
            </a:r>
            <a:r>
              <a:rPr lang="en-US" altLang="zh-TW" dirty="0"/>
              <a:t> = 0.3549,    </a:t>
            </a:r>
            <a:r>
              <a:rPr lang="en-US" altLang="zh-TW" i="1"/>
              <a:t>u</a:t>
            </a:r>
            <a:r>
              <a:rPr lang="en-US" altLang="zh-TW" baseline="-25000"/>
              <a:t>5</a:t>
            </a:r>
            <a:r>
              <a:rPr lang="en-US" altLang="zh-TW"/>
              <a:t> = 0.6116</a:t>
            </a:r>
            <a:endParaRPr lang="zh-TW" altLang="en-US" dirty="0"/>
          </a:p>
        </p:txBody>
      </p:sp>
      <p:sp>
        <p:nvSpPr>
          <p:cNvPr id="9226" name="文字方塊 15"/>
          <p:cNvSpPr txBox="1">
            <a:spLocks noChangeArrowheads="1"/>
          </p:cNvSpPr>
          <p:nvPr/>
        </p:nvSpPr>
        <p:spPr bwMode="auto">
          <a:xfrm>
            <a:off x="6011863" y="148431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i="1"/>
              <a:t>m</a:t>
            </a:r>
            <a:r>
              <a:rPr lang="en-US" altLang="zh-TW"/>
              <a:t> = 1, 2, …, 5</a:t>
            </a:r>
            <a:endParaRPr lang="zh-TW" altLang="en-US"/>
          </a:p>
        </p:txBody>
      </p:sp>
      <p:sp>
        <p:nvSpPr>
          <p:cNvPr id="9227" name="矩形 16"/>
          <p:cNvSpPr>
            <a:spLocks noChangeArrowheads="1"/>
          </p:cNvSpPr>
          <p:nvPr/>
        </p:nvSpPr>
        <p:spPr bwMode="auto">
          <a:xfrm>
            <a:off x="539750" y="256540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zh-TW" altLang="en-US"/>
              <a:t>回歸線</a:t>
            </a:r>
            <a:endParaRPr lang="en-US" altLang="zh-TW"/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900113" y="3213100"/>
          <a:ext cx="29495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4" name="Equation" r:id="rId9" imgW="3060360" imgH="355320" progId="Equation.DSMT4">
                  <p:embed/>
                </p:oleObj>
              </mc:Choice>
              <mc:Fallback>
                <p:oleObj name="Equation" r:id="rId9" imgW="3060360" imgH="355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294957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文字方塊 18"/>
          <p:cNvSpPr txBox="1">
            <a:spLocks noChangeArrowheads="1"/>
          </p:cNvSpPr>
          <p:nvPr/>
        </p:nvSpPr>
        <p:spPr bwMode="auto">
          <a:xfrm>
            <a:off x="1476375" y="3789363"/>
            <a:ext cx="1366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i="1"/>
              <a:t>c </a:t>
            </a:r>
            <a:r>
              <a:rPr lang="en-US" altLang="zh-TW">
                <a:sym typeface="Symbol" pitchFamily="18" charset="2"/>
              </a:rPr>
              <a:t> (-, )</a:t>
            </a:r>
            <a:r>
              <a:rPr lang="en-US" altLang="zh-TW"/>
              <a:t> </a:t>
            </a:r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8E3A-2D92-4465-8815-D4812D0426C6}" type="slidenum">
              <a:rPr lang="en-US" altLang="zh-TW" smtClean="0">
                <a:ea typeface="新細明體" charset="-120"/>
              </a:rPr>
              <a:pPr/>
              <a:t>268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9222" name="矩形 9"/>
          <p:cNvSpPr>
            <a:spLocks noChangeArrowheads="1"/>
          </p:cNvSpPr>
          <p:nvPr/>
        </p:nvSpPr>
        <p:spPr bwMode="auto">
          <a:xfrm>
            <a:off x="350836" y="427038"/>
            <a:ext cx="7952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>
                <a:solidFill>
                  <a:srgbClr val="FF0000"/>
                </a:solidFill>
              </a:rPr>
              <a:t>Using the PCA method can obtain the best approximation result.</a:t>
            </a:r>
          </a:p>
        </p:txBody>
      </p:sp>
      <p:sp>
        <p:nvSpPr>
          <p:cNvPr id="13" name="矩形 9">
            <a:extLst>
              <a:ext uri="{FF2B5EF4-FFF2-40B4-BE49-F238E27FC236}">
                <a16:creationId xmlns:a16="http://schemas.microsoft.com/office/drawing/2014/main" id="{556FDC7F-4C5A-4FCF-BE23-66E6076B1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79" y="1196752"/>
            <a:ext cx="7952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Without the loss of generalization, we discuss the problem in the 2D case (i.e., </a:t>
            </a:r>
            <a:r>
              <a:rPr lang="en-US" altLang="zh-TW" i="1" dirty="0"/>
              <a:t>N</a:t>
            </a:r>
            <a:r>
              <a:rPr lang="en-US" altLang="zh-TW" dirty="0"/>
              <a:t> = 2). Suppose that the location of the </a:t>
            </a:r>
            <a:r>
              <a:rPr lang="en-US" altLang="zh-TW" i="1" dirty="0"/>
              <a:t>M</a:t>
            </a:r>
            <a:r>
              <a:rPr lang="en-US" altLang="zh-TW" dirty="0"/>
              <a:t> points are </a:t>
            </a:r>
          </a:p>
        </p:txBody>
      </p:sp>
      <p:sp>
        <p:nvSpPr>
          <p:cNvPr id="14" name="矩形 9">
            <a:extLst>
              <a:ext uri="{FF2B5EF4-FFF2-40B4-BE49-F238E27FC236}">
                <a16:creationId xmlns:a16="http://schemas.microsoft.com/office/drawing/2014/main" id="{66D7CC60-190C-49C0-A672-8FBDD83F2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058060"/>
            <a:ext cx="3271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1</a:t>
            </a:r>
            <a:r>
              <a:rPr lang="en-US" altLang="zh-TW" dirty="0"/>
              <a:t>), (</a:t>
            </a:r>
            <a:r>
              <a:rPr lang="en-US" altLang="zh-TW" i="1" dirty="0"/>
              <a:t>x</a:t>
            </a:r>
            <a:r>
              <a:rPr lang="en-US" altLang="zh-TW" baseline="-25000" dirty="0"/>
              <a:t>2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2</a:t>
            </a:r>
            <a:r>
              <a:rPr lang="en-US" altLang="zh-TW" dirty="0"/>
              <a:t>), …..., (</a:t>
            </a:r>
            <a:r>
              <a:rPr lang="en-US" altLang="zh-TW" i="1" dirty="0" err="1"/>
              <a:t>x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, </a:t>
            </a:r>
            <a:r>
              <a:rPr lang="en-US" altLang="zh-TW" i="1" dirty="0" err="1"/>
              <a:t>y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)</a:t>
            </a:r>
          </a:p>
        </p:txBody>
      </p:sp>
      <p:sp>
        <p:nvSpPr>
          <p:cNvPr id="15" name="矩形 9">
            <a:extLst>
              <a:ext uri="{FF2B5EF4-FFF2-40B4-BE49-F238E27FC236}">
                <a16:creationId xmlns:a16="http://schemas.microsoft.com/office/drawing/2014/main" id="{D1757CA7-E769-431D-BE40-ABB1BFF6C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07" y="2721114"/>
            <a:ext cx="8090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We want to find a line passing through the origin such that the projection of (</a:t>
            </a:r>
            <a:r>
              <a:rPr lang="en-US" altLang="zh-TW" i="1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1</a:t>
            </a:r>
            <a:r>
              <a:rPr lang="en-US" altLang="zh-TW" dirty="0"/>
              <a:t>), (</a:t>
            </a:r>
            <a:r>
              <a:rPr lang="en-US" altLang="zh-TW" i="1" dirty="0"/>
              <a:t>x</a:t>
            </a:r>
            <a:r>
              <a:rPr lang="en-US" altLang="zh-TW" baseline="-25000" dirty="0"/>
              <a:t>2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baseline="-25000" dirty="0"/>
              <a:t>2</a:t>
            </a:r>
            <a:r>
              <a:rPr lang="en-US" altLang="zh-TW" dirty="0"/>
              <a:t>), …..., (</a:t>
            </a:r>
            <a:r>
              <a:rPr lang="en-US" altLang="zh-TW" i="1" dirty="0" err="1"/>
              <a:t>x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, </a:t>
            </a:r>
            <a:r>
              <a:rPr lang="en-US" altLang="zh-TW" i="1" dirty="0" err="1"/>
              <a:t>y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) on the line has the maximal sum of the square norm. That is, to </a:t>
            </a:r>
            <a:r>
              <a:rPr lang="en-US" altLang="zh-TW" dirty="0">
                <a:solidFill>
                  <a:srgbClr val="3333FF"/>
                </a:solidFill>
              </a:rPr>
              <a:t>find a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3333FF"/>
                </a:solidFill>
              </a:rPr>
              <a:t>unit vector</a:t>
            </a:r>
            <a:r>
              <a:rPr lang="en-US" altLang="zh-TW" dirty="0"/>
              <a:t>  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F5F12FA-7D77-4654-B088-F40BB9B1D56C}"/>
              </a:ext>
            </a:extLst>
          </p:cNvPr>
          <p:cNvSpPr/>
          <p:nvPr/>
        </p:nvSpPr>
        <p:spPr>
          <a:xfrm>
            <a:off x="2169369" y="3760534"/>
            <a:ext cx="1374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/>
              <a:t>e</a:t>
            </a:r>
            <a:r>
              <a:rPr lang="en-US" altLang="zh-TW" dirty="0"/>
              <a:t> = (</a:t>
            </a:r>
            <a:r>
              <a:rPr lang="en-US" altLang="zh-TW" i="1" dirty="0"/>
              <a:t>e</a:t>
            </a:r>
            <a:r>
              <a:rPr lang="en-US" altLang="zh-TW" baseline="-25000" dirty="0"/>
              <a:t>1</a:t>
            </a:r>
            <a:r>
              <a:rPr lang="en-US" altLang="zh-TW" dirty="0"/>
              <a:t>, </a:t>
            </a:r>
            <a:r>
              <a:rPr lang="en-US" altLang="zh-TW" i="1" dirty="0"/>
              <a:t>e</a:t>
            </a:r>
            <a:r>
              <a:rPr lang="en-US" altLang="zh-TW" baseline="-25000" dirty="0"/>
              <a:t>2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091163B4-B3E1-4DCE-8CDB-0602DA21EE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744168"/>
              </p:ext>
            </p:extLst>
          </p:nvPr>
        </p:nvGraphicFramePr>
        <p:xfrm>
          <a:off x="3701962" y="3796389"/>
          <a:ext cx="14192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Equation" r:id="rId4" imgW="1473120" imgH="355320" progId="Equation.DSMT4">
                  <p:embed/>
                </p:oleObj>
              </mc:Choice>
              <mc:Fallback>
                <p:oleObj name="Equation" r:id="rId4" imgW="1473120" imgH="355320" progId="Equation.DSMT4">
                  <p:embed/>
                  <p:pic>
                    <p:nvPicPr>
                      <p:cNvPr id="819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962" y="3796389"/>
                        <a:ext cx="14192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9">
            <a:extLst>
              <a:ext uri="{FF2B5EF4-FFF2-40B4-BE49-F238E27FC236}">
                <a16:creationId xmlns:a16="http://schemas.microsoft.com/office/drawing/2014/main" id="{DCCDA7C2-79EC-48C7-9C04-BDCA4C6E0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94" y="4112911"/>
            <a:ext cx="1628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such that</a:t>
            </a:r>
          </a:p>
        </p:txBody>
      </p:sp>
      <p:graphicFrame>
        <p:nvGraphicFramePr>
          <p:cNvPr id="19" name="Object 14">
            <a:extLst>
              <a:ext uri="{FF2B5EF4-FFF2-40B4-BE49-F238E27FC236}">
                <a16:creationId xmlns:a16="http://schemas.microsoft.com/office/drawing/2014/main" id="{E6106443-7FC2-4E91-B6B7-40BC086E6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21504"/>
              </p:ext>
            </p:extLst>
          </p:nvPr>
        </p:nvGraphicFramePr>
        <p:xfrm>
          <a:off x="1292359" y="4458526"/>
          <a:ext cx="56403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6" imgW="5854680" imgH="457200" progId="Equation.DSMT4">
                  <p:embed/>
                </p:oleObj>
              </mc:Choice>
              <mc:Fallback>
                <p:oleObj name="Equation" r:id="rId6" imgW="5854680" imgH="457200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091163B4-B3E1-4DCE-8CDB-0602DA21EE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359" y="4458526"/>
                        <a:ext cx="56403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9">
            <a:extLst>
              <a:ext uri="{FF2B5EF4-FFF2-40B4-BE49-F238E27FC236}">
                <a16:creationId xmlns:a16="http://schemas.microsoft.com/office/drawing/2014/main" id="{85FDCF75-E564-44E7-AC3E-C6A9DDDD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94" y="5054151"/>
            <a:ext cx="25913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>
                <a:solidFill>
                  <a:srgbClr val="3333FF"/>
                </a:solidFill>
              </a:rPr>
              <a:t>is maximal</a:t>
            </a:r>
            <a:r>
              <a:rPr lang="en-US" altLang="zh-TW" dirty="0"/>
              <a:t>. Note that </a:t>
            </a:r>
          </a:p>
        </p:txBody>
      </p:sp>
      <p:graphicFrame>
        <p:nvGraphicFramePr>
          <p:cNvPr id="22" name="Object 14">
            <a:extLst>
              <a:ext uri="{FF2B5EF4-FFF2-40B4-BE49-F238E27FC236}">
                <a16:creationId xmlns:a16="http://schemas.microsoft.com/office/drawing/2014/main" id="{8249BD6D-563D-4DCC-AB81-01306660EA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74392"/>
              </p:ext>
            </p:extLst>
          </p:nvPr>
        </p:nvGraphicFramePr>
        <p:xfrm>
          <a:off x="1230447" y="5509576"/>
          <a:ext cx="57023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8" imgW="5918040" imgH="990360" progId="Equation.DSMT4">
                  <p:embed/>
                </p:oleObj>
              </mc:Choice>
              <mc:Fallback>
                <p:oleObj name="Equation" r:id="rId8" imgW="5918040" imgH="990360" progId="Equation.DSMT4">
                  <p:embed/>
                  <p:pic>
                    <p:nvPicPr>
                      <p:cNvPr id="19" name="Object 14">
                        <a:extLst>
                          <a:ext uri="{FF2B5EF4-FFF2-40B4-BE49-F238E27FC236}">
                            <a16:creationId xmlns:a16="http://schemas.microsoft.com/office/drawing/2014/main" id="{E6106443-7FC2-4E91-B6B7-40BC086E63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447" y="5509576"/>
                        <a:ext cx="570230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4638D363-AD58-46DE-A783-087E2D87A5CF}"/>
              </a:ext>
            </a:extLst>
          </p:cNvPr>
          <p:cNvSpPr txBox="1"/>
          <p:nvPr/>
        </p:nvSpPr>
        <p:spPr>
          <a:xfrm>
            <a:off x="5652119" y="3645024"/>
            <a:ext cx="333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(The line passing through the origin is </a:t>
            </a:r>
            <a:r>
              <a:rPr lang="en-US" altLang="zh-TW" i="1" dirty="0">
                <a:solidFill>
                  <a:srgbClr val="3333FF"/>
                </a:solidFill>
                <a:sym typeface="Symbol" panose="05050102010706020507" pitchFamily="18" charset="2"/>
              </a:rPr>
              <a:t></a:t>
            </a:r>
            <a:r>
              <a:rPr lang="en-US" altLang="zh-TW" b="1" dirty="0">
                <a:solidFill>
                  <a:srgbClr val="3333FF"/>
                </a:solidFill>
                <a:sym typeface="Symbol" panose="05050102010706020507" pitchFamily="18" charset="2"/>
              </a:rPr>
              <a:t>e</a:t>
            </a:r>
            <a:r>
              <a:rPr lang="en-US" altLang="zh-TW" dirty="0">
                <a:sym typeface="Symbol" panose="05050102010706020507" pitchFamily="18" charset="2"/>
              </a:rPr>
              <a:t>.)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490A3AD-0A55-4429-91B7-9D270AC873E8}"/>
              </a:ext>
            </a:extLst>
          </p:cNvPr>
          <p:cNvSpPr txBox="1"/>
          <p:nvPr/>
        </p:nvSpPr>
        <p:spPr>
          <a:xfrm>
            <a:off x="7800360" y="579739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(3)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28133E18-FBBA-45A9-8425-C49DD3CEBEF5}"/>
              </a:ext>
            </a:extLst>
          </p:cNvPr>
          <p:cNvSpPr txBox="1"/>
          <p:nvPr/>
        </p:nvSpPr>
        <p:spPr>
          <a:xfrm>
            <a:off x="7766698" y="4678977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(2)</a:t>
            </a:r>
            <a:endParaRPr lang="zh-TW" altLang="en-US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C2EB600-2582-4CA8-B4D0-72F77FC1BEBF}"/>
              </a:ext>
            </a:extLst>
          </p:cNvPr>
          <p:cNvSpPr txBox="1"/>
          <p:nvPr/>
        </p:nvSpPr>
        <p:spPr>
          <a:xfrm>
            <a:off x="7740352" y="394082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(1)</a:t>
            </a:r>
            <a:endParaRPr lang="zh-TW" altLang="en-US" dirty="0"/>
          </a:p>
        </p:txBody>
      </p:sp>
      <p:sp>
        <p:nvSpPr>
          <p:cNvPr id="21" name="矩形 9">
            <a:extLst>
              <a:ext uri="{FF2B5EF4-FFF2-40B4-BE49-F238E27FC236}">
                <a16:creationId xmlns:a16="http://schemas.microsoft.com/office/drawing/2014/main" id="{673C8850-DE0F-48BE-BFEF-18C071B4E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79" y="841011"/>
            <a:ext cx="11596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(Proof):</a:t>
            </a:r>
          </a:p>
        </p:txBody>
      </p:sp>
    </p:spTree>
    <p:extLst>
      <p:ext uri="{BB962C8B-B14F-4D97-AF65-F5344CB8AC3E}">
        <p14:creationId xmlns:p14="http://schemas.microsoft.com/office/powerpoint/2010/main" val="3181374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8E3A-2D92-4465-8815-D4812D0426C6}" type="slidenum">
              <a:rPr lang="en-US" altLang="zh-TW" smtClean="0">
                <a:ea typeface="新細明體" charset="-120"/>
              </a:rPr>
              <a:pPr/>
              <a:t>269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6" name="矩形 9">
            <a:extLst>
              <a:ext uri="{FF2B5EF4-FFF2-40B4-BE49-F238E27FC236}">
                <a16:creationId xmlns:a16="http://schemas.microsoft.com/office/drawing/2014/main" id="{B32BA753-20AA-473B-9249-8602118CD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15364"/>
            <a:ext cx="3300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Suppose that for the matrix </a:t>
            </a:r>
          </a:p>
        </p:txBody>
      </p:sp>
      <p:graphicFrame>
        <p:nvGraphicFramePr>
          <p:cNvPr id="21" name="Object 14">
            <a:extLst>
              <a:ext uri="{FF2B5EF4-FFF2-40B4-BE49-F238E27FC236}">
                <a16:creationId xmlns:a16="http://schemas.microsoft.com/office/drawing/2014/main" id="{E125437F-0E35-414F-A296-C32466D9E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953315"/>
              </p:ext>
            </p:extLst>
          </p:nvPr>
        </p:nvGraphicFramePr>
        <p:xfrm>
          <a:off x="3695959" y="289193"/>
          <a:ext cx="1541462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9" name="Equation" r:id="rId4" imgW="1600200" imgH="1498320" progId="Equation.DSMT4">
                  <p:embed/>
                </p:oleObj>
              </mc:Choice>
              <mc:Fallback>
                <p:oleObj name="Equation" r:id="rId4" imgW="1600200" imgH="1498320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091163B4-B3E1-4DCE-8CDB-0602DA21EE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959" y="289193"/>
                        <a:ext cx="1541462" cy="145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9">
            <a:extLst>
              <a:ext uri="{FF2B5EF4-FFF2-40B4-BE49-F238E27FC236}">
                <a16:creationId xmlns:a16="http://schemas.microsoft.com/office/drawing/2014/main" id="{7CC54F2B-D34C-424F-B4C4-C25C4FBF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770244"/>
            <a:ext cx="6552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we have performed the SVD for </a:t>
            </a:r>
            <a:r>
              <a:rPr lang="en-US" altLang="zh-TW" b="1" dirty="0"/>
              <a:t>A</a:t>
            </a:r>
            <a:r>
              <a:rPr lang="en-US" altLang="zh-TW" dirty="0"/>
              <a:t> and decompose it into</a:t>
            </a:r>
          </a:p>
        </p:txBody>
      </p:sp>
      <p:graphicFrame>
        <p:nvGraphicFramePr>
          <p:cNvPr id="24" name="Object 14">
            <a:extLst>
              <a:ext uri="{FF2B5EF4-FFF2-40B4-BE49-F238E27FC236}">
                <a16:creationId xmlns:a16="http://schemas.microsoft.com/office/drawing/2014/main" id="{41B247B5-DBF5-43F9-A6CA-98508BF48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11702"/>
              </p:ext>
            </p:extLst>
          </p:nvPr>
        </p:nvGraphicFramePr>
        <p:xfrm>
          <a:off x="2665413" y="2332038"/>
          <a:ext cx="10906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0" name="Equation" r:id="rId6" imgW="1130040" imgH="304560" progId="Equation.DSMT4">
                  <p:embed/>
                </p:oleObj>
              </mc:Choice>
              <mc:Fallback>
                <p:oleObj name="Equation" r:id="rId6" imgW="1130040" imgH="304560" progId="Equation.DSMT4">
                  <p:embed/>
                  <p:pic>
                    <p:nvPicPr>
                      <p:cNvPr id="81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2332038"/>
                        <a:ext cx="1090612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4">
            <a:extLst>
              <a:ext uri="{FF2B5EF4-FFF2-40B4-BE49-F238E27FC236}">
                <a16:creationId xmlns:a16="http://schemas.microsoft.com/office/drawing/2014/main" id="{5054C9DF-C966-4684-AAFD-481AA0922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414636"/>
              </p:ext>
            </p:extLst>
          </p:nvPr>
        </p:nvGraphicFramePr>
        <p:xfrm>
          <a:off x="896179" y="2812837"/>
          <a:ext cx="23145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1" name="Equation" r:id="rId8" imgW="2400120" imgH="355320" progId="Equation.DSMT4">
                  <p:embed/>
                </p:oleObj>
              </mc:Choice>
              <mc:Fallback>
                <p:oleObj name="Equation" r:id="rId8" imgW="2400120" imgH="355320" progId="Equation.DSMT4">
                  <p:embed/>
                  <p:pic>
                    <p:nvPicPr>
                      <p:cNvPr id="24" name="Object 14">
                        <a:extLst>
                          <a:ext uri="{FF2B5EF4-FFF2-40B4-BE49-F238E27FC236}">
                            <a16:creationId xmlns:a16="http://schemas.microsoft.com/office/drawing/2014/main" id="{41B247B5-DBF5-43F9-A6CA-98508BF48A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179" y="2812837"/>
                        <a:ext cx="231457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4">
            <a:extLst>
              <a:ext uri="{FF2B5EF4-FFF2-40B4-BE49-F238E27FC236}">
                <a16:creationId xmlns:a16="http://schemas.microsoft.com/office/drawing/2014/main" id="{8CB0AFD3-8459-4913-90BB-04C71D7D0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66896"/>
              </p:ext>
            </p:extLst>
          </p:nvPr>
        </p:nvGraphicFramePr>
        <p:xfrm>
          <a:off x="4082373" y="2843620"/>
          <a:ext cx="1346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2" name="Equation" r:id="rId10" imgW="1396800" imgH="355320" progId="Equation.DSMT4">
                  <p:embed/>
                </p:oleObj>
              </mc:Choice>
              <mc:Fallback>
                <p:oleObj name="Equation" r:id="rId10" imgW="1396800" imgH="355320" progId="Equation.DSMT4">
                  <p:embed/>
                  <p:pic>
                    <p:nvPicPr>
                      <p:cNvPr id="25" name="Object 14">
                        <a:extLst>
                          <a:ext uri="{FF2B5EF4-FFF2-40B4-BE49-F238E27FC236}">
                            <a16:creationId xmlns:a16="http://schemas.microsoft.com/office/drawing/2014/main" id="{5054C9DF-C966-4684-AAFD-481AA0922F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373" y="2843620"/>
                        <a:ext cx="13462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>
            <a:extLst>
              <a:ext uri="{FF2B5EF4-FFF2-40B4-BE49-F238E27FC236}">
                <a16:creationId xmlns:a16="http://schemas.microsoft.com/office/drawing/2014/main" id="{39CEDE53-7EFC-4D7A-B573-193E991A9B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496078"/>
              </p:ext>
            </p:extLst>
          </p:nvPr>
        </p:nvGraphicFramePr>
        <p:xfrm>
          <a:off x="6449196" y="2331907"/>
          <a:ext cx="1309687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3" name="Equation" r:id="rId12" imgW="1358640" imgH="1473120" progId="Equation.DSMT4">
                  <p:embed/>
                </p:oleObj>
              </mc:Choice>
              <mc:Fallback>
                <p:oleObj name="Equation" r:id="rId12" imgW="1358640" imgH="1473120" progId="Equation.DSMT4">
                  <p:embed/>
                  <p:pic>
                    <p:nvPicPr>
                      <p:cNvPr id="21" name="Object 14">
                        <a:extLst>
                          <a:ext uri="{FF2B5EF4-FFF2-40B4-BE49-F238E27FC236}">
                            <a16:creationId xmlns:a16="http://schemas.microsoft.com/office/drawing/2014/main" id="{E125437F-0E35-414F-A296-C32466D9E8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9196" y="2331907"/>
                        <a:ext cx="1309687" cy="1427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9">
            <a:extLst>
              <a:ext uri="{FF2B5EF4-FFF2-40B4-BE49-F238E27FC236}">
                <a16:creationId xmlns:a16="http://schemas.microsoft.com/office/drawing/2014/main" id="{5CD9E1D9-BC3A-44C4-91C2-A8E89A492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02" y="4601988"/>
            <a:ext cx="47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If </a:t>
            </a:r>
          </a:p>
        </p:txBody>
      </p:sp>
      <p:graphicFrame>
        <p:nvGraphicFramePr>
          <p:cNvPr id="29" name="Object 14">
            <a:extLst>
              <a:ext uri="{FF2B5EF4-FFF2-40B4-BE49-F238E27FC236}">
                <a16:creationId xmlns:a16="http://schemas.microsoft.com/office/drawing/2014/main" id="{7C822964-EF66-4D77-911C-764428EB00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759466"/>
              </p:ext>
            </p:extLst>
          </p:nvPr>
        </p:nvGraphicFramePr>
        <p:xfrm>
          <a:off x="1041445" y="4432336"/>
          <a:ext cx="11255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4" name="Equation" r:id="rId14" imgW="1168200" imgH="761760" progId="Equation.DSMT4">
                  <p:embed/>
                </p:oleObj>
              </mc:Choice>
              <mc:Fallback>
                <p:oleObj name="Equation" r:id="rId14" imgW="1168200" imgH="761760" progId="Equation.DSMT4">
                  <p:embed/>
                  <p:pic>
                    <p:nvPicPr>
                      <p:cNvPr id="26" name="Object 14">
                        <a:extLst>
                          <a:ext uri="{FF2B5EF4-FFF2-40B4-BE49-F238E27FC236}">
                            <a16:creationId xmlns:a16="http://schemas.microsoft.com/office/drawing/2014/main" id="{8CB0AFD3-8459-4913-90BB-04C71D7D05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45" y="4432336"/>
                        <a:ext cx="112553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4">
            <a:extLst>
              <a:ext uri="{FF2B5EF4-FFF2-40B4-BE49-F238E27FC236}">
                <a16:creationId xmlns:a16="http://schemas.microsoft.com/office/drawing/2014/main" id="{1D61D59E-E99E-4777-9D41-3FF1682D9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819277"/>
              </p:ext>
            </p:extLst>
          </p:nvPr>
        </p:nvGraphicFramePr>
        <p:xfrm>
          <a:off x="2417807" y="4432336"/>
          <a:ext cx="10890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5" name="Equation" r:id="rId16" imgW="1130040" imgH="761760" progId="Equation.DSMT4">
                  <p:embed/>
                </p:oleObj>
              </mc:Choice>
              <mc:Fallback>
                <p:oleObj name="Equation" r:id="rId16" imgW="1130040" imgH="761760" progId="Equation.DSMT4">
                  <p:embed/>
                  <p:pic>
                    <p:nvPicPr>
                      <p:cNvPr id="29" name="Object 14">
                        <a:extLst>
                          <a:ext uri="{FF2B5EF4-FFF2-40B4-BE49-F238E27FC236}">
                            <a16:creationId xmlns:a16="http://schemas.microsoft.com/office/drawing/2014/main" id="{7C822964-EF66-4D77-911C-764428EB00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807" y="4432336"/>
                        <a:ext cx="1089025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矩形 9">
            <a:extLst>
              <a:ext uri="{FF2B5EF4-FFF2-40B4-BE49-F238E27FC236}">
                <a16:creationId xmlns:a16="http://schemas.microsoft.com/office/drawing/2014/main" id="{91CC2DEB-B15B-4BFA-9479-9B369EAD7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65" y="4574286"/>
            <a:ext cx="37968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then </a:t>
            </a:r>
            <a:r>
              <a:rPr lang="en-US" altLang="zh-TW" b="1" dirty="0"/>
              <a:t>v</a:t>
            </a:r>
            <a:r>
              <a:rPr lang="en-US" altLang="zh-TW" b="1" baseline="-25000" dirty="0"/>
              <a:t>1</a:t>
            </a:r>
            <a:r>
              <a:rPr lang="en-US" altLang="zh-TW" dirty="0"/>
              <a:t> and </a:t>
            </a:r>
            <a:r>
              <a:rPr lang="en-US" altLang="zh-TW" b="1" dirty="0"/>
              <a:t>v</a:t>
            </a:r>
            <a:r>
              <a:rPr lang="en-US" altLang="zh-TW" b="1" baseline="-25000" dirty="0"/>
              <a:t>2</a:t>
            </a:r>
            <a:r>
              <a:rPr lang="en-US" altLang="zh-TW" dirty="0"/>
              <a:t> are orthonormal  </a:t>
            </a:r>
          </a:p>
        </p:txBody>
      </p:sp>
      <p:graphicFrame>
        <p:nvGraphicFramePr>
          <p:cNvPr id="32" name="Object 14">
            <a:extLst>
              <a:ext uri="{FF2B5EF4-FFF2-40B4-BE49-F238E27FC236}">
                <a16:creationId xmlns:a16="http://schemas.microsoft.com/office/drawing/2014/main" id="{CD2C401B-102B-487E-9DF5-7D0EC2721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15776"/>
              </p:ext>
            </p:extLst>
          </p:nvPr>
        </p:nvGraphicFramePr>
        <p:xfrm>
          <a:off x="952500" y="3614738"/>
          <a:ext cx="20701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6" name="Equation" r:id="rId18" imgW="2145960" imgH="368280" progId="Equation.DSMT4">
                  <p:embed/>
                </p:oleObj>
              </mc:Choice>
              <mc:Fallback>
                <p:oleObj name="Equation" r:id="rId18" imgW="2145960" imgH="368280" progId="Equation.DSMT4">
                  <p:embed/>
                  <p:pic>
                    <p:nvPicPr>
                      <p:cNvPr id="24" name="Object 14">
                        <a:extLst>
                          <a:ext uri="{FF2B5EF4-FFF2-40B4-BE49-F238E27FC236}">
                            <a16:creationId xmlns:a16="http://schemas.microsoft.com/office/drawing/2014/main" id="{41B247B5-DBF5-43F9-A6CA-98508BF48A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614738"/>
                        <a:ext cx="20701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4">
            <a:extLst>
              <a:ext uri="{FF2B5EF4-FFF2-40B4-BE49-F238E27FC236}">
                <a16:creationId xmlns:a16="http://schemas.microsoft.com/office/drawing/2014/main" id="{EBBEC2C6-F108-4560-9752-6B248D741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07780"/>
              </p:ext>
            </p:extLst>
          </p:nvPr>
        </p:nvGraphicFramePr>
        <p:xfrm>
          <a:off x="7029450" y="4595813"/>
          <a:ext cx="16398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7" name="Equation" r:id="rId20" imgW="1701720" imgH="368280" progId="Equation.DSMT4">
                  <p:embed/>
                </p:oleObj>
              </mc:Choice>
              <mc:Fallback>
                <p:oleObj name="Equation" r:id="rId20" imgW="1701720" imgH="368280" progId="Equation.DSMT4">
                  <p:embed/>
                  <p:pic>
                    <p:nvPicPr>
                      <p:cNvPr id="32" name="Object 14">
                        <a:extLst>
                          <a:ext uri="{FF2B5EF4-FFF2-40B4-BE49-F238E27FC236}">
                            <a16:creationId xmlns:a16="http://schemas.microsoft.com/office/drawing/2014/main" id="{CD2C401B-102B-487E-9DF5-7D0EC2721C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450" y="4595813"/>
                        <a:ext cx="163988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9">
            <a:extLst>
              <a:ext uri="{FF2B5EF4-FFF2-40B4-BE49-F238E27FC236}">
                <a16:creationId xmlns:a16="http://schemas.microsoft.com/office/drawing/2014/main" id="{46D883C5-5795-463D-ACF7-7DF909EF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37" y="5416868"/>
            <a:ext cx="2117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Therefore, </a:t>
            </a:r>
          </a:p>
        </p:txBody>
      </p:sp>
      <p:graphicFrame>
        <p:nvGraphicFramePr>
          <p:cNvPr id="37" name="Object 14">
            <a:extLst>
              <a:ext uri="{FF2B5EF4-FFF2-40B4-BE49-F238E27FC236}">
                <a16:creationId xmlns:a16="http://schemas.microsoft.com/office/drawing/2014/main" id="{8F36F84F-DF4E-4A45-964E-9CACB5369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052411"/>
              </p:ext>
            </p:extLst>
          </p:nvPr>
        </p:nvGraphicFramePr>
        <p:xfrm>
          <a:off x="1310543" y="5807146"/>
          <a:ext cx="34401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8" name="Equation" r:id="rId22" imgW="3568680" imgH="368280" progId="Equation.DSMT4">
                  <p:embed/>
                </p:oleObj>
              </mc:Choice>
              <mc:Fallback>
                <p:oleObj name="Equation" r:id="rId22" imgW="3568680" imgH="368280" progId="Equation.DSMT4">
                  <p:embed/>
                  <p:pic>
                    <p:nvPicPr>
                      <p:cNvPr id="32" name="Object 14">
                        <a:extLst>
                          <a:ext uri="{FF2B5EF4-FFF2-40B4-BE49-F238E27FC236}">
                            <a16:creationId xmlns:a16="http://schemas.microsoft.com/office/drawing/2014/main" id="{CD2C401B-102B-487E-9DF5-7D0EC2721C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543" y="5807146"/>
                        <a:ext cx="34401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4">
            <a:extLst>
              <a:ext uri="{FF2B5EF4-FFF2-40B4-BE49-F238E27FC236}">
                <a16:creationId xmlns:a16="http://schemas.microsoft.com/office/drawing/2014/main" id="{C419CCD2-45E4-4C67-A72E-84E8E2094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457640"/>
              </p:ext>
            </p:extLst>
          </p:nvPr>
        </p:nvGraphicFramePr>
        <p:xfrm>
          <a:off x="7021513" y="5059363"/>
          <a:ext cx="15890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9" name="Equation" r:id="rId24" imgW="1650960" imgH="368280" progId="Equation.DSMT4">
                  <p:embed/>
                </p:oleObj>
              </mc:Choice>
              <mc:Fallback>
                <p:oleObj name="Equation" r:id="rId24" imgW="1650960" imgH="368280" progId="Equation.DSMT4">
                  <p:embed/>
                  <p:pic>
                    <p:nvPicPr>
                      <p:cNvPr id="33" name="Object 14">
                        <a:extLst>
                          <a:ext uri="{FF2B5EF4-FFF2-40B4-BE49-F238E27FC236}">
                            <a16:creationId xmlns:a16="http://schemas.microsoft.com/office/drawing/2014/main" id="{EBBEC2C6-F108-4560-9752-6B248D741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5059363"/>
                        <a:ext cx="158908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4">
            <a:extLst>
              <a:ext uri="{FF2B5EF4-FFF2-40B4-BE49-F238E27FC236}">
                <a16:creationId xmlns:a16="http://schemas.microsoft.com/office/drawing/2014/main" id="{FB33E5CC-11EF-4A24-90DF-94A399014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211986"/>
              </p:ext>
            </p:extLst>
          </p:nvPr>
        </p:nvGraphicFramePr>
        <p:xfrm>
          <a:off x="5537304" y="5854711"/>
          <a:ext cx="11271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0" name="Equation" r:id="rId26" imgW="1168200" imgH="330120" progId="Equation.DSMT4">
                  <p:embed/>
                </p:oleObj>
              </mc:Choice>
              <mc:Fallback>
                <p:oleObj name="Equation" r:id="rId26" imgW="1168200" imgH="330120" progId="Equation.DSMT4">
                  <p:embed/>
                  <p:pic>
                    <p:nvPicPr>
                      <p:cNvPr id="37" name="Object 14">
                        <a:extLst>
                          <a:ext uri="{FF2B5EF4-FFF2-40B4-BE49-F238E27FC236}">
                            <a16:creationId xmlns:a16="http://schemas.microsoft.com/office/drawing/2014/main" id="{8F36F84F-DF4E-4A45-964E-9CACB53691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304" y="5854711"/>
                        <a:ext cx="11271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文字方塊 39">
            <a:extLst>
              <a:ext uri="{FF2B5EF4-FFF2-40B4-BE49-F238E27FC236}">
                <a16:creationId xmlns:a16="http://schemas.microsoft.com/office/drawing/2014/main" id="{6EBA51A4-62D8-4D73-BD3E-069A2FDEAA07}"/>
              </a:ext>
            </a:extLst>
          </p:cNvPr>
          <p:cNvSpPr txBox="1"/>
          <p:nvPr/>
        </p:nvSpPr>
        <p:spPr>
          <a:xfrm>
            <a:off x="8118134" y="357209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(4)</a:t>
            </a:r>
            <a:endParaRPr lang="zh-TW" altLang="en-US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448600A7-1679-46E9-958C-60282FDDCFF8}"/>
              </a:ext>
            </a:extLst>
          </p:cNvPr>
          <p:cNvSpPr txBox="1"/>
          <p:nvPr/>
        </p:nvSpPr>
        <p:spPr>
          <a:xfrm>
            <a:off x="8118134" y="5818531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(5)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357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8E3A-2D92-4465-8815-D4812D0426C6}" type="slidenum">
              <a:rPr lang="en-US" altLang="zh-TW" smtClean="0">
                <a:ea typeface="新細明體" charset="-120"/>
              </a:rPr>
              <a:pPr/>
              <a:t>270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6" name="矩形 9">
            <a:extLst>
              <a:ext uri="{FF2B5EF4-FFF2-40B4-BE49-F238E27FC236}">
                <a16:creationId xmlns:a16="http://schemas.microsoft.com/office/drawing/2014/main" id="{B32BA753-20AA-473B-9249-8602118CD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15364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Since </a:t>
            </a:r>
            <a:r>
              <a:rPr lang="en-US" altLang="zh-TW" b="1" dirty="0"/>
              <a:t>v</a:t>
            </a:r>
            <a:r>
              <a:rPr lang="en-US" altLang="zh-TW" b="1" baseline="-25000" dirty="0"/>
              <a:t>1</a:t>
            </a:r>
            <a:r>
              <a:rPr lang="en-US" altLang="zh-TW" dirty="0"/>
              <a:t> and </a:t>
            </a:r>
            <a:r>
              <a:rPr lang="en-US" altLang="zh-TW" b="1" dirty="0"/>
              <a:t>v</a:t>
            </a:r>
            <a:r>
              <a:rPr lang="en-US" altLang="zh-TW" b="1" baseline="-25000" dirty="0"/>
              <a:t>2</a:t>
            </a:r>
            <a:r>
              <a:rPr lang="en-US" altLang="zh-TW" dirty="0"/>
              <a:t> are orthonormal, any two-entry vector </a:t>
            </a:r>
            <a:r>
              <a:rPr lang="en-US" altLang="zh-TW" b="1" dirty="0"/>
              <a:t>e</a:t>
            </a:r>
            <a:r>
              <a:rPr lang="en-US" altLang="zh-TW" dirty="0"/>
              <a:t> can be expressed as  </a:t>
            </a:r>
          </a:p>
        </p:txBody>
      </p:sp>
      <p:graphicFrame>
        <p:nvGraphicFramePr>
          <p:cNvPr id="20" name="Object 14">
            <a:extLst>
              <a:ext uri="{FF2B5EF4-FFF2-40B4-BE49-F238E27FC236}">
                <a16:creationId xmlns:a16="http://schemas.microsoft.com/office/drawing/2014/main" id="{9E9A98B6-E502-4091-8B42-46C7EC4F4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625938"/>
              </p:ext>
            </p:extLst>
          </p:nvPr>
        </p:nvGraphicFramePr>
        <p:xfrm>
          <a:off x="1217613" y="1408113"/>
          <a:ext cx="14827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4" imgW="1536480" imgH="368280" progId="Equation.DSMT4">
                  <p:embed/>
                </p:oleObj>
              </mc:Choice>
              <mc:Fallback>
                <p:oleObj name="Equation" r:id="rId4" imgW="1536480" imgH="368280" progId="Equation.DSMT4">
                  <p:embed/>
                  <p:pic>
                    <p:nvPicPr>
                      <p:cNvPr id="33" name="Object 14">
                        <a:extLst>
                          <a:ext uri="{FF2B5EF4-FFF2-40B4-BE49-F238E27FC236}">
                            <a16:creationId xmlns:a16="http://schemas.microsoft.com/office/drawing/2014/main" id="{EBBEC2C6-F108-4560-9752-6B248D741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1408113"/>
                        <a:ext cx="148272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9">
            <a:extLst>
              <a:ext uri="{FF2B5EF4-FFF2-40B4-BE49-F238E27FC236}">
                <a16:creationId xmlns:a16="http://schemas.microsoft.com/office/drawing/2014/main" id="{79ADB4C9-9EDC-40A2-A1DE-B70674D7C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1364760"/>
            <a:ext cx="1044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where</a:t>
            </a:r>
          </a:p>
        </p:txBody>
      </p:sp>
      <p:graphicFrame>
        <p:nvGraphicFramePr>
          <p:cNvPr id="35" name="Object 14">
            <a:extLst>
              <a:ext uri="{FF2B5EF4-FFF2-40B4-BE49-F238E27FC236}">
                <a16:creationId xmlns:a16="http://schemas.microsoft.com/office/drawing/2014/main" id="{754BFE3B-A7DB-4AAA-B1DB-6D1D8CB58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415019"/>
              </p:ext>
            </p:extLst>
          </p:nvPr>
        </p:nvGraphicFramePr>
        <p:xfrm>
          <a:off x="4397375" y="1379538"/>
          <a:ext cx="10287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6" imgW="1066680" imgH="368280" progId="Equation.DSMT4">
                  <p:embed/>
                </p:oleObj>
              </mc:Choice>
              <mc:Fallback>
                <p:oleObj name="Equation" r:id="rId6" imgW="1066680" imgH="368280" progId="Equation.DSMT4">
                  <p:embed/>
                  <p:pic>
                    <p:nvPicPr>
                      <p:cNvPr id="20" name="Object 14">
                        <a:extLst>
                          <a:ext uri="{FF2B5EF4-FFF2-40B4-BE49-F238E27FC236}">
                            <a16:creationId xmlns:a16="http://schemas.microsoft.com/office/drawing/2014/main" id="{9E9A98B6-E502-4091-8B42-46C7EC4F4D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5" y="1379538"/>
                        <a:ext cx="10287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9">
            <a:extLst>
              <a:ext uri="{FF2B5EF4-FFF2-40B4-BE49-F238E27FC236}">
                <a16:creationId xmlns:a16="http://schemas.microsoft.com/office/drawing/2014/main" id="{5C95B60F-4935-4AED-9BE2-90FE236AB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10" y="1849303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Therefore, from (3),</a:t>
            </a:r>
          </a:p>
        </p:txBody>
      </p:sp>
      <p:graphicFrame>
        <p:nvGraphicFramePr>
          <p:cNvPr id="40" name="Object 14">
            <a:extLst>
              <a:ext uri="{FF2B5EF4-FFF2-40B4-BE49-F238E27FC236}">
                <a16:creationId xmlns:a16="http://schemas.microsoft.com/office/drawing/2014/main" id="{685CCC09-D0BF-4E5D-AEB5-8AA2F25D8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983005"/>
              </p:ext>
            </p:extLst>
          </p:nvPr>
        </p:nvGraphicFramePr>
        <p:xfrm>
          <a:off x="415925" y="2416175"/>
          <a:ext cx="846931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Equation" r:id="rId8" imgW="8788320" imgH="1041120" progId="Equation.DSMT4">
                  <p:embed/>
                </p:oleObj>
              </mc:Choice>
              <mc:Fallback>
                <p:oleObj name="Equation" r:id="rId8" imgW="8788320" imgH="1041120" progId="Equation.DSMT4">
                  <p:embed/>
                  <p:pic>
                    <p:nvPicPr>
                      <p:cNvPr id="22" name="Object 14">
                        <a:extLst>
                          <a:ext uri="{FF2B5EF4-FFF2-40B4-BE49-F238E27FC236}">
                            <a16:creationId xmlns:a16="http://schemas.microsoft.com/office/drawing/2014/main" id="{8249BD6D-563D-4DCC-AB81-01306660EA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416175"/>
                        <a:ext cx="8469313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矩形 9">
            <a:extLst>
              <a:ext uri="{FF2B5EF4-FFF2-40B4-BE49-F238E27FC236}">
                <a16:creationId xmlns:a16="http://schemas.microsoft.com/office/drawing/2014/main" id="{21F60436-CE4D-4949-823F-2ED0157CB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67" y="3800370"/>
            <a:ext cx="2652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Moreover, from (5),</a:t>
            </a:r>
          </a:p>
        </p:txBody>
      </p:sp>
      <p:graphicFrame>
        <p:nvGraphicFramePr>
          <p:cNvPr id="42" name="Object 14">
            <a:extLst>
              <a:ext uri="{FF2B5EF4-FFF2-40B4-BE49-F238E27FC236}">
                <a16:creationId xmlns:a16="http://schemas.microsoft.com/office/drawing/2014/main" id="{738AC5B2-FE14-4980-988F-60756D40C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76818"/>
              </p:ext>
            </p:extLst>
          </p:nvPr>
        </p:nvGraphicFramePr>
        <p:xfrm>
          <a:off x="1209432" y="4200480"/>
          <a:ext cx="47847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Equation" r:id="rId10" imgW="4965480" imgH="520560" progId="Equation.DSMT4">
                  <p:embed/>
                </p:oleObj>
              </mc:Choice>
              <mc:Fallback>
                <p:oleObj name="Equation" r:id="rId10" imgW="4965480" imgH="520560" progId="Equation.DSMT4">
                  <p:embed/>
                  <p:pic>
                    <p:nvPicPr>
                      <p:cNvPr id="40" name="Object 14">
                        <a:extLst>
                          <a:ext uri="{FF2B5EF4-FFF2-40B4-BE49-F238E27FC236}">
                            <a16:creationId xmlns:a16="http://schemas.microsoft.com/office/drawing/2014/main" id="{685CCC09-D0BF-4E5D-AEB5-8AA2F25D8D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432" y="4200480"/>
                        <a:ext cx="47847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文字方塊 42">
            <a:extLst>
              <a:ext uri="{FF2B5EF4-FFF2-40B4-BE49-F238E27FC236}">
                <a16:creationId xmlns:a16="http://schemas.microsoft.com/office/drawing/2014/main" id="{A86A1193-843D-4999-A75E-7334AD637726}"/>
              </a:ext>
            </a:extLst>
          </p:cNvPr>
          <p:cNvSpPr txBox="1"/>
          <p:nvPr/>
        </p:nvSpPr>
        <p:spPr>
          <a:xfrm>
            <a:off x="8309174" y="33925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(6)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31A57D8-6BFE-4306-A1CA-DD25779909B6}"/>
              </a:ext>
            </a:extLst>
          </p:cNvPr>
          <p:cNvSpPr txBox="1"/>
          <p:nvPr/>
        </p:nvSpPr>
        <p:spPr>
          <a:xfrm>
            <a:off x="8309174" y="43035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(7)</a:t>
            </a:r>
            <a:endParaRPr lang="zh-TW" altLang="en-US" dirty="0"/>
          </a:p>
        </p:txBody>
      </p:sp>
      <p:sp>
        <p:nvSpPr>
          <p:cNvPr id="45" name="矩形 9">
            <a:extLst>
              <a:ext uri="{FF2B5EF4-FFF2-40B4-BE49-F238E27FC236}">
                <a16:creationId xmlns:a16="http://schemas.microsoft.com/office/drawing/2014/main" id="{851F40B8-47E4-49EE-B2BF-CB14744B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10" y="4725091"/>
            <a:ext cx="8126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where </a:t>
            </a:r>
            <a:r>
              <a:rPr lang="en-US" altLang="zh-TW" i="1" dirty="0"/>
              <a:t>u</a:t>
            </a:r>
            <a:r>
              <a:rPr lang="en-US" altLang="zh-TW" baseline="-25000" dirty="0"/>
              <a:t>1,m</a:t>
            </a:r>
            <a:r>
              <a:rPr lang="en-US" altLang="zh-TW" dirty="0"/>
              <a:t> and </a:t>
            </a:r>
            <a:r>
              <a:rPr lang="en-US" altLang="zh-TW" i="1" dirty="0"/>
              <a:t>u</a:t>
            </a:r>
            <a:r>
              <a:rPr lang="en-US" altLang="zh-TW" baseline="-25000" dirty="0"/>
              <a:t>2,m</a:t>
            </a:r>
            <a:r>
              <a:rPr lang="en-US" altLang="zh-TW" dirty="0"/>
              <a:t> are the </a:t>
            </a:r>
            <a:r>
              <a:rPr lang="en-US" altLang="zh-TW" i="1" dirty="0" err="1"/>
              <a:t>m</a:t>
            </a:r>
            <a:r>
              <a:rPr lang="en-US" altLang="zh-TW" baseline="30000" dirty="0" err="1"/>
              <a:t>th</a:t>
            </a:r>
            <a:r>
              <a:rPr lang="en-US" altLang="zh-TW" dirty="0"/>
              <a:t> entries of </a:t>
            </a:r>
            <a:r>
              <a:rPr lang="en-US" altLang="zh-TW" b="1" dirty="0"/>
              <a:t>u</a:t>
            </a:r>
            <a:r>
              <a:rPr lang="en-US" altLang="zh-TW" b="1" baseline="-25000" dirty="0"/>
              <a:t>1</a:t>
            </a:r>
            <a:r>
              <a:rPr lang="en-US" altLang="zh-TW" dirty="0"/>
              <a:t> and </a:t>
            </a:r>
            <a:r>
              <a:rPr lang="en-US" altLang="zh-TW" b="1" dirty="0"/>
              <a:t>u</a:t>
            </a:r>
            <a:r>
              <a:rPr lang="en-US" altLang="zh-TW" b="1" baseline="-25000" dirty="0"/>
              <a:t>2</a:t>
            </a:r>
            <a:r>
              <a:rPr lang="en-US" altLang="zh-TW" dirty="0"/>
              <a:t>, respectively. Therefore,     </a:t>
            </a:r>
          </a:p>
        </p:txBody>
      </p:sp>
      <p:graphicFrame>
        <p:nvGraphicFramePr>
          <p:cNvPr id="46" name="Object 14">
            <a:extLst>
              <a:ext uri="{FF2B5EF4-FFF2-40B4-BE49-F238E27FC236}">
                <a16:creationId xmlns:a16="http://schemas.microsoft.com/office/drawing/2014/main" id="{551E249F-670C-4333-8E10-CFD0AE635D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155739"/>
              </p:ext>
            </p:extLst>
          </p:nvPr>
        </p:nvGraphicFramePr>
        <p:xfrm>
          <a:off x="863599" y="5246001"/>
          <a:ext cx="7416801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12" imgW="7696080" imgH="1244520" progId="Equation.DSMT4">
                  <p:embed/>
                </p:oleObj>
              </mc:Choice>
              <mc:Fallback>
                <p:oleObj name="Equation" r:id="rId12" imgW="7696080" imgH="1244520" progId="Equation.DSMT4">
                  <p:embed/>
                  <p:pic>
                    <p:nvPicPr>
                      <p:cNvPr id="40" name="Object 14">
                        <a:extLst>
                          <a:ext uri="{FF2B5EF4-FFF2-40B4-BE49-F238E27FC236}">
                            <a16:creationId xmlns:a16="http://schemas.microsoft.com/office/drawing/2014/main" id="{685CCC09-D0BF-4E5D-AEB5-8AA2F25D8D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99" y="5246001"/>
                        <a:ext cx="7416801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390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8E3A-2D92-4465-8815-D4812D0426C6}" type="slidenum">
              <a:rPr lang="en-US" altLang="zh-TW" smtClean="0">
                <a:ea typeface="新細明體" charset="-120"/>
              </a:rPr>
              <a:pPr/>
              <a:t>271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5" name="矩形 9">
            <a:extLst>
              <a:ext uri="{FF2B5EF4-FFF2-40B4-BE49-F238E27FC236}">
                <a16:creationId xmlns:a16="http://schemas.microsoft.com/office/drawing/2014/main" id="{28CB566D-C558-4DB5-BC2C-F18DFF4EE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26503"/>
            <a:ext cx="4608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Since </a:t>
            </a:r>
            <a:r>
              <a:rPr lang="en-US" altLang="zh-TW" b="1" dirty="0"/>
              <a:t>u</a:t>
            </a:r>
            <a:r>
              <a:rPr lang="en-US" altLang="zh-TW" b="1" baseline="-25000" dirty="0"/>
              <a:t>1</a:t>
            </a:r>
            <a:r>
              <a:rPr lang="en-US" altLang="zh-TW" dirty="0"/>
              <a:t> and </a:t>
            </a:r>
            <a:r>
              <a:rPr lang="en-US" altLang="zh-TW" b="1" dirty="0"/>
              <a:t>u</a:t>
            </a:r>
            <a:r>
              <a:rPr lang="en-US" altLang="zh-TW" b="1" baseline="-25000" dirty="0"/>
              <a:t>2</a:t>
            </a:r>
            <a:r>
              <a:rPr lang="en-US" altLang="zh-TW" dirty="0"/>
              <a:t> are orthonormal,  </a:t>
            </a:r>
          </a:p>
        </p:txBody>
      </p:sp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5D0E9599-AE52-4082-9F27-A16FB1F74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4993"/>
              </p:ext>
            </p:extLst>
          </p:nvPr>
        </p:nvGraphicFramePr>
        <p:xfrm>
          <a:off x="1406773" y="980728"/>
          <a:ext cx="35972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4" imgW="3733560" imgH="711000" progId="Equation.DSMT4">
                  <p:embed/>
                </p:oleObj>
              </mc:Choice>
              <mc:Fallback>
                <p:oleObj name="Equation" r:id="rId4" imgW="3733560" imgH="711000" progId="Equation.DSMT4">
                  <p:embed/>
                  <p:pic>
                    <p:nvPicPr>
                      <p:cNvPr id="46" name="Object 14">
                        <a:extLst>
                          <a:ext uri="{FF2B5EF4-FFF2-40B4-BE49-F238E27FC236}">
                            <a16:creationId xmlns:a16="http://schemas.microsoft.com/office/drawing/2014/main" id="{551E249F-670C-4333-8E10-CFD0AE635D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773" y="980728"/>
                        <a:ext cx="35972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9">
            <a:extLst>
              <a:ext uri="{FF2B5EF4-FFF2-40B4-BE49-F238E27FC236}">
                <a16:creationId xmlns:a16="http://schemas.microsoft.com/office/drawing/2014/main" id="{67F28B54-609E-4795-9A38-D189257A2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681057"/>
            <a:ext cx="4608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we have </a:t>
            </a:r>
          </a:p>
        </p:txBody>
      </p:sp>
      <p:graphicFrame>
        <p:nvGraphicFramePr>
          <p:cNvPr id="19" name="Object 14">
            <a:extLst>
              <a:ext uri="{FF2B5EF4-FFF2-40B4-BE49-F238E27FC236}">
                <a16:creationId xmlns:a16="http://schemas.microsoft.com/office/drawing/2014/main" id="{0532C17B-CBF0-4BF6-A579-0DC755A1E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553899"/>
              </p:ext>
            </p:extLst>
          </p:nvPr>
        </p:nvGraphicFramePr>
        <p:xfrm>
          <a:off x="899592" y="2204864"/>
          <a:ext cx="7048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6" imgW="7315200" imgH="457200" progId="Equation.DSMT4">
                  <p:embed/>
                </p:oleObj>
              </mc:Choice>
              <mc:Fallback>
                <p:oleObj name="Equation" r:id="rId6" imgW="7315200" imgH="457200" progId="Equation.DSMT4">
                  <p:embed/>
                  <p:pic>
                    <p:nvPicPr>
                      <p:cNvPr id="46" name="Object 14">
                        <a:extLst>
                          <a:ext uri="{FF2B5EF4-FFF2-40B4-BE49-F238E27FC236}">
                            <a16:creationId xmlns:a16="http://schemas.microsoft.com/office/drawing/2014/main" id="{551E249F-670C-4333-8E10-CFD0AE635D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04864"/>
                        <a:ext cx="70485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9">
            <a:extLst>
              <a:ext uri="{FF2B5EF4-FFF2-40B4-BE49-F238E27FC236}">
                <a16:creationId xmlns:a16="http://schemas.microsoft.com/office/drawing/2014/main" id="{9B5D1235-CC58-4AC1-A3BC-89381ACBA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2929249"/>
            <a:ext cx="1028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Since </a:t>
            </a:r>
          </a:p>
        </p:txBody>
      </p:sp>
      <p:graphicFrame>
        <p:nvGraphicFramePr>
          <p:cNvPr id="23" name="Object 14">
            <a:extLst>
              <a:ext uri="{FF2B5EF4-FFF2-40B4-BE49-F238E27FC236}">
                <a16:creationId xmlns:a16="http://schemas.microsoft.com/office/drawing/2014/main" id="{3679AD28-863A-4DEE-86D9-243A39BC4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58948"/>
              </p:ext>
            </p:extLst>
          </p:nvPr>
        </p:nvGraphicFramePr>
        <p:xfrm>
          <a:off x="1187624" y="2972172"/>
          <a:ext cx="10287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quation" r:id="rId8" imgW="1066680" imgH="368280" progId="Equation.DSMT4">
                  <p:embed/>
                </p:oleObj>
              </mc:Choice>
              <mc:Fallback>
                <p:oleObj name="Equation" r:id="rId8" imgW="1066680" imgH="368280" progId="Equation.DSMT4">
                  <p:embed/>
                  <p:pic>
                    <p:nvPicPr>
                      <p:cNvPr id="35" name="Object 14">
                        <a:extLst>
                          <a:ext uri="{FF2B5EF4-FFF2-40B4-BE49-F238E27FC236}">
                            <a16:creationId xmlns:a16="http://schemas.microsoft.com/office/drawing/2014/main" id="{754BFE3B-A7DB-4AAA-B1DB-6D1D8CB58C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72172"/>
                        <a:ext cx="10287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9">
            <a:extLst>
              <a:ext uri="{FF2B5EF4-FFF2-40B4-BE49-F238E27FC236}">
                <a16:creationId xmlns:a16="http://schemas.microsoft.com/office/drawing/2014/main" id="{E4C35FB7-974B-4285-84A7-1438B275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2929249"/>
            <a:ext cx="5472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and </a:t>
            </a:r>
            <a:r>
              <a:rPr lang="en-US" altLang="zh-TW" i="1" dirty="0">
                <a:sym typeface="Symbol" panose="05050102010706020507" pitchFamily="18" charset="2"/>
              </a:rPr>
              <a:t></a:t>
            </a:r>
            <a:r>
              <a:rPr lang="en-US" altLang="zh-TW" baseline="-25000" dirty="0">
                <a:sym typeface="Symbol" panose="05050102010706020507" pitchFamily="18" charset="2"/>
              </a:rPr>
              <a:t>1</a:t>
            </a:r>
            <a:r>
              <a:rPr lang="en-US" altLang="zh-TW" dirty="0">
                <a:sym typeface="Symbol" panose="05050102010706020507" pitchFamily="18" charset="2"/>
              </a:rPr>
              <a:t> &gt; </a:t>
            </a:r>
            <a:r>
              <a:rPr lang="en-US" altLang="zh-TW" i="1" dirty="0">
                <a:sym typeface="Symbol" panose="05050102010706020507" pitchFamily="18" charset="2"/>
              </a:rPr>
              <a:t></a:t>
            </a:r>
            <a:r>
              <a:rPr lang="en-US" altLang="zh-TW" baseline="-25000" dirty="0">
                <a:sym typeface="Symbol" panose="05050102010706020507" pitchFamily="18" charset="2"/>
              </a:rPr>
              <a:t>2</a:t>
            </a:r>
            <a:r>
              <a:rPr lang="en-US" altLang="zh-TW" dirty="0">
                <a:sym typeface="Symbol" panose="05050102010706020507" pitchFamily="18" charset="2"/>
              </a:rPr>
              <a:t>, the best way to assign </a:t>
            </a:r>
            <a:r>
              <a:rPr lang="en-US" altLang="zh-TW" i="1" dirty="0">
                <a:sym typeface="Symbol" panose="05050102010706020507" pitchFamily="18" charset="2"/>
              </a:rPr>
              <a:t>c</a:t>
            </a:r>
            <a:r>
              <a:rPr lang="en-US" altLang="zh-TW" baseline="-25000" dirty="0">
                <a:sym typeface="Symbol" panose="05050102010706020507" pitchFamily="18" charset="2"/>
              </a:rPr>
              <a:t>1</a:t>
            </a:r>
            <a:r>
              <a:rPr lang="en-US" altLang="zh-TW" dirty="0">
                <a:sym typeface="Symbol" panose="05050102010706020507" pitchFamily="18" charset="2"/>
              </a:rPr>
              <a:t> and </a:t>
            </a:r>
            <a:r>
              <a:rPr lang="en-US" altLang="zh-TW" i="1" dirty="0">
                <a:sym typeface="Symbol" panose="05050102010706020507" pitchFamily="18" charset="2"/>
              </a:rPr>
              <a:t>c</a:t>
            </a:r>
            <a:r>
              <a:rPr lang="en-US" altLang="zh-TW" baseline="-25000" dirty="0">
                <a:sym typeface="Symbol" panose="05050102010706020507" pitchFamily="18" charset="2"/>
              </a:rPr>
              <a:t>2</a:t>
            </a:r>
            <a:r>
              <a:rPr lang="en-US" altLang="zh-TW" dirty="0">
                <a:sym typeface="Symbol" panose="05050102010706020507" pitchFamily="18" charset="2"/>
              </a:rPr>
              <a:t> is   </a:t>
            </a:r>
            <a:r>
              <a:rPr lang="en-US" altLang="zh-TW" dirty="0"/>
              <a:t> </a:t>
            </a:r>
          </a:p>
        </p:txBody>
      </p:sp>
      <p:sp>
        <p:nvSpPr>
          <p:cNvPr id="25" name="矩形 9">
            <a:extLst>
              <a:ext uri="{FF2B5EF4-FFF2-40B4-BE49-F238E27FC236}">
                <a16:creationId xmlns:a16="http://schemas.microsoft.com/office/drawing/2014/main" id="{89DEB2B6-547D-44DE-862E-2EFC75257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841" y="3345856"/>
            <a:ext cx="1812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i="1" dirty="0">
                <a:sym typeface="Symbol" panose="05050102010706020507" pitchFamily="18" charset="2"/>
              </a:rPr>
              <a:t>c</a:t>
            </a:r>
            <a:r>
              <a:rPr lang="en-US" altLang="zh-TW" baseline="-25000" dirty="0">
                <a:sym typeface="Symbol" panose="05050102010706020507" pitchFamily="18" charset="2"/>
              </a:rPr>
              <a:t>1</a:t>
            </a:r>
            <a:r>
              <a:rPr lang="en-US" altLang="zh-TW" dirty="0">
                <a:sym typeface="Symbol" panose="05050102010706020507" pitchFamily="18" charset="2"/>
              </a:rPr>
              <a:t> = 1, </a:t>
            </a:r>
            <a:r>
              <a:rPr lang="en-US" altLang="zh-TW" i="1" dirty="0">
                <a:sym typeface="Symbol" panose="05050102010706020507" pitchFamily="18" charset="2"/>
              </a:rPr>
              <a:t>c</a:t>
            </a:r>
            <a:r>
              <a:rPr lang="en-US" altLang="zh-TW" baseline="-25000" dirty="0">
                <a:sym typeface="Symbol" panose="05050102010706020507" pitchFamily="18" charset="2"/>
              </a:rPr>
              <a:t>2</a:t>
            </a:r>
            <a:r>
              <a:rPr lang="en-US" altLang="zh-TW" dirty="0">
                <a:sym typeface="Symbol" panose="05050102010706020507" pitchFamily="18" charset="2"/>
              </a:rPr>
              <a:t> = 0</a:t>
            </a:r>
            <a:endParaRPr lang="en-US" altLang="zh-TW" dirty="0"/>
          </a:p>
        </p:txBody>
      </p:sp>
      <p:sp>
        <p:nvSpPr>
          <p:cNvPr id="26" name="矩形 9">
            <a:extLst>
              <a:ext uri="{FF2B5EF4-FFF2-40B4-BE49-F238E27FC236}">
                <a16:creationId xmlns:a16="http://schemas.microsoft.com/office/drawing/2014/main" id="{9197554A-4E4C-4CE8-A963-D8134E9B7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648376"/>
            <a:ext cx="2703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That is, we can choose </a:t>
            </a:r>
          </a:p>
        </p:txBody>
      </p:sp>
      <p:graphicFrame>
        <p:nvGraphicFramePr>
          <p:cNvPr id="27" name="Object 14">
            <a:extLst>
              <a:ext uri="{FF2B5EF4-FFF2-40B4-BE49-F238E27FC236}">
                <a16:creationId xmlns:a16="http://schemas.microsoft.com/office/drawing/2014/main" id="{6EA5E328-5D07-474D-8180-6913DB6135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744714"/>
              </p:ext>
            </p:extLst>
          </p:nvPr>
        </p:nvGraphicFramePr>
        <p:xfrm>
          <a:off x="2782132" y="4108240"/>
          <a:ext cx="636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Equation" r:id="rId10" imgW="660240" imgH="368280" progId="Equation.DSMT4">
                  <p:embed/>
                </p:oleObj>
              </mc:Choice>
              <mc:Fallback>
                <p:oleObj name="Equation" r:id="rId10" imgW="660240" imgH="368280" progId="Equation.DSMT4">
                  <p:embed/>
                  <p:pic>
                    <p:nvPicPr>
                      <p:cNvPr id="19" name="Object 14">
                        <a:extLst>
                          <a:ext uri="{FF2B5EF4-FFF2-40B4-BE49-F238E27FC236}">
                            <a16:creationId xmlns:a16="http://schemas.microsoft.com/office/drawing/2014/main" id="{0532C17B-CBF0-4BF6-A579-0DC755A1E7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132" y="4108240"/>
                        <a:ext cx="6365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9">
            <a:extLst>
              <a:ext uri="{FF2B5EF4-FFF2-40B4-BE49-F238E27FC236}">
                <a16:creationId xmlns:a16="http://schemas.microsoft.com/office/drawing/2014/main" id="{0D1C01D0-BB2C-4A7A-8D72-DCA93277D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546510"/>
            <a:ext cx="5080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and the projection of (</a:t>
            </a:r>
            <a:r>
              <a:rPr lang="en-US" altLang="zh-TW" i="1" dirty="0" err="1"/>
              <a:t>x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, </a:t>
            </a:r>
            <a:r>
              <a:rPr lang="en-US" altLang="zh-TW" i="1" dirty="0" err="1"/>
              <a:t>y</a:t>
            </a:r>
            <a:r>
              <a:rPr lang="en-US" altLang="zh-TW" i="1" baseline="-25000" dirty="0" err="1"/>
              <a:t>m</a:t>
            </a:r>
            <a:r>
              <a:rPr lang="en-US" altLang="zh-TW" dirty="0"/>
              <a:t>)  on </a:t>
            </a:r>
            <a:r>
              <a:rPr lang="en-US" altLang="zh-TW" b="1" dirty="0"/>
              <a:t>e</a:t>
            </a:r>
            <a:r>
              <a:rPr lang="en-US" altLang="zh-TW" dirty="0"/>
              <a:t> is </a:t>
            </a:r>
          </a:p>
        </p:txBody>
      </p:sp>
      <p:graphicFrame>
        <p:nvGraphicFramePr>
          <p:cNvPr id="29" name="Object 14">
            <a:extLst>
              <a:ext uri="{FF2B5EF4-FFF2-40B4-BE49-F238E27FC236}">
                <a16:creationId xmlns:a16="http://schemas.microsoft.com/office/drawing/2014/main" id="{20EDD322-94A8-4A2F-B33A-F02416F01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946612"/>
              </p:ext>
            </p:extLst>
          </p:nvPr>
        </p:nvGraphicFramePr>
        <p:xfrm>
          <a:off x="4272794" y="4584490"/>
          <a:ext cx="8207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42" name="Object 14">
                        <a:extLst>
                          <a:ext uri="{FF2B5EF4-FFF2-40B4-BE49-F238E27FC236}">
                            <a16:creationId xmlns:a16="http://schemas.microsoft.com/office/drawing/2014/main" id="{738AC5B2-FE14-4980-988F-60756D40C4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794" y="4584490"/>
                        <a:ext cx="8207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4">
            <a:extLst>
              <a:ext uri="{FF2B5EF4-FFF2-40B4-BE49-F238E27FC236}">
                <a16:creationId xmlns:a16="http://schemas.microsoft.com/office/drawing/2014/main" id="{701DC5C0-6335-4C20-B17A-8706415F6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437780"/>
              </p:ext>
            </p:extLst>
          </p:nvPr>
        </p:nvGraphicFramePr>
        <p:xfrm>
          <a:off x="1344638" y="5053543"/>
          <a:ext cx="375602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Equation" r:id="rId14" imgW="3898800" imgH="1650960" progId="Equation.DSMT4">
                  <p:embed/>
                </p:oleObj>
              </mc:Choice>
              <mc:Fallback>
                <p:oleObj name="Equation" r:id="rId14" imgW="3898800" imgH="1650960" progId="Equation.DSMT4">
                  <p:embed/>
                  <p:pic>
                    <p:nvPicPr>
                      <p:cNvPr id="21" name="Object 14">
                        <a:extLst>
                          <a:ext uri="{FF2B5EF4-FFF2-40B4-BE49-F238E27FC236}">
                            <a16:creationId xmlns:a16="http://schemas.microsoft.com/office/drawing/2014/main" id="{E125437F-0E35-414F-A296-C32466D9E8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38" y="5053543"/>
                        <a:ext cx="3756026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68313" y="620713"/>
            <a:ext cx="8186737" cy="8636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/>
              <a:t>聲音在空氣中傳播速度 ： 每秒 </a:t>
            </a:r>
            <a:r>
              <a:rPr lang="en-US" altLang="zh-TW"/>
              <a:t>340 </a:t>
            </a:r>
            <a:r>
              <a:rPr lang="zh-TW" altLang="en-US"/>
              <a:t>公尺 </a:t>
            </a:r>
            <a:r>
              <a:rPr lang="en-US" altLang="zh-TW"/>
              <a:t>(15°C </a:t>
            </a:r>
            <a:r>
              <a:rPr lang="zh-TW" altLang="en-US"/>
              <a:t>時</a:t>
            </a:r>
            <a:r>
              <a:rPr lang="en-US" altLang="zh-TW"/>
              <a:t>)           </a:t>
            </a:r>
          </a:p>
          <a:p>
            <a:pPr>
              <a:buFontTx/>
              <a:buNone/>
            </a:pPr>
            <a:r>
              <a:rPr lang="zh-TW" altLang="en-US"/>
              <a:t>所以，人類對</a:t>
            </a:r>
            <a:r>
              <a:rPr lang="en-US" altLang="zh-TW"/>
              <a:t>3000Hz </a:t>
            </a:r>
            <a:r>
              <a:rPr lang="zh-TW" altLang="en-US"/>
              <a:t>左右頻率的聲音最敏感</a:t>
            </a:r>
          </a:p>
        </p:txBody>
      </p:sp>
      <p:sp>
        <p:nvSpPr>
          <p:cNvPr id="1433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1CD9CA-538B-432F-87F2-0331F503BE2B}" type="slidenum">
              <a:rPr lang="en-US" altLang="zh-TW" smtClean="0">
                <a:ea typeface="新細明體" charset="-120"/>
              </a:rPr>
              <a:pPr/>
              <a:t>236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4340" name="Text Box 50"/>
          <p:cNvSpPr txBox="1">
            <a:spLocks noChangeArrowheads="1"/>
          </p:cNvSpPr>
          <p:nvPr/>
        </p:nvSpPr>
        <p:spPr bwMode="auto">
          <a:xfrm>
            <a:off x="539750" y="3573463"/>
            <a:ext cx="6335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附： </a:t>
            </a:r>
            <a:r>
              <a:rPr lang="en-US" altLang="zh-TW"/>
              <a:t>(</a:t>
            </a:r>
            <a:r>
              <a:rPr lang="en-US" altLang="zh-TW">
                <a:sym typeface="Wingdings" pitchFamily="2" charset="2"/>
              </a:rPr>
              <a:t>1) </a:t>
            </a:r>
            <a:r>
              <a:rPr lang="zh-TW" altLang="en-US">
                <a:sym typeface="Wingdings" pitchFamily="2" charset="2"/>
              </a:rPr>
              <a:t>每增加 </a:t>
            </a:r>
            <a:r>
              <a:rPr lang="en-US" altLang="zh-TW">
                <a:sym typeface="Wingdings" pitchFamily="2" charset="2"/>
              </a:rPr>
              <a:t>1</a:t>
            </a:r>
            <a:r>
              <a:rPr lang="en-US" altLang="zh-TW"/>
              <a:t>°C</a:t>
            </a:r>
            <a:r>
              <a:rPr lang="zh-TW" altLang="en-US"/>
              <a:t>，聲音的速度增加 </a:t>
            </a:r>
            <a:r>
              <a:rPr lang="en-US" altLang="zh-TW"/>
              <a:t>0.6 m/sec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(2) </a:t>
            </a:r>
            <a:r>
              <a:rPr lang="zh-TW" altLang="en-US"/>
              <a:t>聲音在水中的傳播速度是 </a:t>
            </a:r>
            <a:r>
              <a:rPr lang="en-US" altLang="zh-TW"/>
              <a:t>1500 m/sec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             </a:t>
            </a:r>
            <a:r>
              <a:rPr lang="zh-TW" altLang="en-US"/>
              <a:t>在鋁棒中的傳播速度是 </a:t>
            </a:r>
            <a:r>
              <a:rPr lang="en-US" altLang="zh-TW"/>
              <a:t>5000 m/sec</a:t>
            </a:r>
            <a:endParaRPr lang="zh-TW" altLang="en-US"/>
          </a:p>
        </p:txBody>
      </p:sp>
      <p:sp>
        <p:nvSpPr>
          <p:cNvPr id="14341" name="Rectangle 51"/>
          <p:cNvSpPr>
            <a:spLocks noChangeArrowheads="1"/>
          </p:cNvSpPr>
          <p:nvPr/>
        </p:nvSpPr>
        <p:spPr bwMode="auto">
          <a:xfrm>
            <a:off x="539750" y="1628775"/>
            <a:ext cx="626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</a:t>
            </a:r>
            <a:r>
              <a:rPr lang="zh-TW" altLang="en-US"/>
              <a:t>一般人，耳翼到鼓膜之間的距離：</a:t>
            </a:r>
            <a:r>
              <a:rPr lang="en-US"/>
              <a:t> </a:t>
            </a:r>
            <a:r>
              <a:rPr lang="en-US" altLang="zh-TW"/>
              <a:t>2.7</a:t>
            </a:r>
            <a:r>
              <a:rPr lang="zh-TW" altLang="en-US"/>
              <a:t>公分</a:t>
            </a:r>
            <a:r>
              <a:rPr lang="en-US" altLang="zh-TW"/>
              <a:t>)</a:t>
            </a:r>
          </a:p>
        </p:txBody>
      </p:sp>
      <p:grpSp>
        <p:nvGrpSpPr>
          <p:cNvPr id="14342" name="群組 6"/>
          <p:cNvGrpSpPr>
            <a:grpSpLocks/>
          </p:cNvGrpSpPr>
          <p:nvPr/>
        </p:nvGrpSpPr>
        <p:grpSpPr bwMode="auto">
          <a:xfrm>
            <a:off x="2700338" y="1887829"/>
            <a:ext cx="1862235" cy="1701506"/>
            <a:chOff x="1979712" y="1884278"/>
            <a:chExt cx="1576197" cy="1870010"/>
          </a:xfrm>
        </p:grpSpPr>
        <p:sp>
          <p:nvSpPr>
            <p:cNvPr id="6" name="弧形 5"/>
            <p:cNvSpPr/>
            <p:nvPr/>
          </p:nvSpPr>
          <p:spPr>
            <a:xfrm>
              <a:off x="1979712" y="2170089"/>
              <a:ext cx="792760" cy="1584199"/>
            </a:xfrm>
            <a:prstGeom prst="arc">
              <a:avLst>
                <a:gd name="adj1" fmla="val 11627649"/>
                <a:gd name="adj2" fmla="val 20593869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0" name="弧形 9"/>
            <p:cNvSpPr/>
            <p:nvPr/>
          </p:nvSpPr>
          <p:spPr>
            <a:xfrm flipV="1">
              <a:off x="2764493" y="1884278"/>
              <a:ext cx="791416" cy="1584199"/>
            </a:xfrm>
            <a:prstGeom prst="arc">
              <a:avLst>
                <a:gd name="adj1" fmla="val 11627649"/>
                <a:gd name="adj2" fmla="val 20593869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B57894F-AB83-4BF8-BCA1-6E781676F08D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237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pSp>
        <p:nvGrpSpPr>
          <p:cNvPr id="37" name="群組 33"/>
          <p:cNvGrpSpPr>
            <a:grpSpLocks/>
          </p:cNvGrpSpPr>
          <p:nvPr/>
        </p:nvGrpSpPr>
        <p:grpSpPr bwMode="auto">
          <a:xfrm>
            <a:off x="468313" y="1268413"/>
            <a:ext cx="8207375" cy="3457575"/>
            <a:chOff x="347663" y="1268413"/>
            <a:chExt cx="7971243" cy="3100387"/>
          </a:xfrm>
        </p:grpSpPr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6096000" y="3894138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20000Hz</a:t>
              </a:r>
              <a:endParaRPr lang="zh-TW" altLang="zh-TW"/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4689475" y="3911600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 dirty="0"/>
                <a:t>5000Hz</a:t>
              </a:r>
              <a:endParaRPr lang="zh-TW" altLang="zh-TW" dirty="0"/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3054350" y="3894138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1000Hz</a:t>
              </a:r>
              <a:endParaRPr lang="zh-TW" altLang="zh-TW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924050" y="3897313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200Hz</a:t>
              </a:r>
              <a:endParaRPr lang="zh-TW" altLang="zh-TW"/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6618620" y="2689592"/>
              <a:ext cx="1700286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annoyance curve</a:t>
              </a:r>
              <a:endParaRPr lang="zh-TW" altLang="zh-TW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5884863" y="3141687"/>
              <a:ext cx="1566862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 b="1"/>
                <a:t>lower bound </a:t>
              </a:r>
              <a:br>
                <a:rPr lang="en-US" altLang="zh-TW" b="1"/>
              </a:br>
              <a:r>
                <a:rPr lang="en-US" altLang="zh-TW" b="1"/>
                <a:t>for hearing</a:t>
              </a:r>
              <a:endParaRPr lang="zh-TW" altLang="zh-TW"/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738188" y="3897313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20Hz</a:t>
              </a:r>
              <a:endParaRPr lang="zh-TW" altLang="zh-TW"/>
            </a:p>
          </p:txBody>
        </p:sp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442913" y="3471863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0dB</a:t>
              </a:r>
              <a:endParaRPr lang="zh-TW" altLang="zh-TW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395288" y="1773238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80dB</a:t>
              </a:r>
              <a:endParaRPr lang="zh-TW" altLang="zh-TW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>
              <a:off x="1538288" y="2754313"/>
              <a:ext cx="914400" cy="5715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>
              <a:off x="2452688" y="3325813"/>
              <a:ext cx="914400" cy="342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flipV="1">
              <a:off x="5081588" y="2868613"/>
              <a:ext cx="1143000" cy="800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Line 25"/>
            <p:cNvSpPr>
              <a:spLocks noChangeShapeType="1"/>
            </p:cNvSpPr>
            <p:nvPr/>
          </p:nvSpPr>
          <p:spPr bwMode="auto">
            <a:xfrm flipV="1">
              <a:off x="6224588" y="1954213"/>
              <a:ext cx="457200" cy="914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26"/>
            <p:cNvSpPr>
              <a:spLocks noChangeShapeType="1"/>
            </p:cNvSpPr>
            <p:nvPr/>
          </p:nvSpPr>
          <p:spPr bwMode="auto">
            <a:xfrm>
              <a:off x="966788" y="2071688"/>
              <a:ext cx="571500" cy="685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27"/>
            <p:cNvSpPr>
              <a:spLocks noChangeShapeType="1"/>
            </p:cNvSpPr>
            <p:nvPr/>
          </p:nvSpPr>
          <p:spPr bwMode="auto">
            <a:xfrm>
              <a:off x="3367088" y="3668713"/>
              <a:ext cx="1028700" cy="1143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 flipV="1">
              <a:off x="4395788" y="3668713"/>
              <a:ext cx="685800" cy="1143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auto">
            <a:xfrm>
              <a:off x="347663" y="1316038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altLang="zh-TW"/>
                <a:t>110dB</a:t>
              </a:r>
              <a:endParaRPr lang="zh-TW" altLang="zh-TW"/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966788" y="1382713"/>
              <a:ext cx="1257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2224088" y="1382713"/>
              <a:ext cx="114300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3367088" y="1611313"/>
              <a:ext cx="16002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34"/>
            <p:cNvSpPr>
              <a:spLocks noChangeShapeType="1"/>
            </p:cNvSpPr>
            <p:nvPr/>
          </p:nvSpPr>
          <p:spPr bwMode="auto">
            <a:xfrm>
              <a:off x="4967288" y="2068513"/>
              <a:ext cx="125730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35"/>
            <p:cNvSpPr>
              <a:spLocks noChangeShapeType="1"/>
            </p:cNvSpPr>
            <p:nvPr/>
          </p:nvSpPr>
          <p:spPr bwMode="auto">
            <a:xfrm>
              <a:off x="6224588" y="2640013"/>
              <a:ext cx="45720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966788" y="1954213"/>
              <a:ext cx="594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38"/>
            <p:cNvSpPr>
              <a:spLocks noChangeShapeType="1"/>
            </p:cNvSpPr>
            <p:nvPr/>
          </p:nvSpPr>
          <p:spPr bwMode="auto">
            <a:xfrm>
              <a:off x="966788" y="3668713"/>
              <a:ext cx="5715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39"/>
            <p:cNvSpPr>
              <a:spLocks noChangeShapeType="1"/>
            </p:cNvSpPr>
            <p:nvPr/>
          </p:nvSpPr>
          <p:spPr bwMode="auto">
            <a:xfrm flipV="1">
              <a:off x="2224088" y="1268413"/>
              <a:ext cx="0" cy="262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40"/>
            <p:cNvSpPr>
              <a:spLocks noChangeShapeType="1"/>
            </p:cNvSpPr>
            <p:nvPr/>
          </p:nvSpPr>
          <p:spPr bwMode="auto">
            <a:xfrm flipV="1">
              <a:off x="3367088" y="1268413"/>
              <a:ext cx="0" cy="262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Line 41"/>
            <p:cNvSpPr>
              <a:spLocks noChangeShapeType="1"/>
            </p:cNvSpPr>
            <p:nvPr/>
          </p:nvSpPr>
          <p:spPr bwMode="auto">
            <a:xfrm flipV="1">
              <a:off x="4967288" y="1268413"/>
              <a:ext cx="0" cy="262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966788" y="1497013"/>
              <a:ext cx="594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966788" y="1268413"/>
              <a:ext cx="0" cy="262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Line 44"/>
            <p:cNvSpPr>
              <a:spLocks noChangeShapeType="1"/>
            </p:cNvSpPr>
            <p:nvPr/>
          </p:nvSpPr>
          <p:spPr bwMode="auto">
            <a:xfrm>
              <a:off x="966788" y="3897313"/>
              <a:ext cx="6057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 flipH="1" flipV="1">
              <a:off x="5651500" y="3284538"/>
              <a:ext cx="215900" cy="144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4029543" y="4511833"/>
            <a:ext cx="941487" cy="637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dirty="0"/>
              <a:t>3000Hz</a:t>
            </a:r>
          </a:p>
          <a:p>
            <a:pPr algn="ctr" eaLnBrk="1" hangingPunct="1"/>
            <a:r>
              <a:rPr lang="en-US" altLang="zh-TW" dirty="0"/>
              <a:t>-4dB</a:t>
            </a:r>
            <a:endParaRPr lang="zh-TW" altLang="zh-T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468313" y="404813"/>
            <a:ext cx="8186737" cy="180022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·"/>
            </a:pPr>
            <a:r>
              <a:rPr lang="en-US" altLang="zh-TW" dirty="0"/>
              <a:t>dB: </a:t>
            </a:r>
            <a:r>
              <a:rPr lang="zh-TW" altLang="en-US" dirty="0"/>
              <a:t>分貝</a:t>
            </a:r>
            <a:r>
              <a:rPr lang="en-US" dirty="0"/>
              <a:t>   </a:t>
            </a:r>
            <a:r>
              <a:rPr lang="en-US" altLang="zh-TW" dirty="0"/>
              <a:t>10log</a:t>
            </a:r>
            <a:r>
              <a:rPr lang="en-US" altLang="zh-TW" baseline="-25000" dirty="0"/>
              <a:t>10</a:t>
            </a:r>
            <a:r>
              <a:rPr lang="en-US" altLang="zh-TW" dirty="0"/>
              <a:t>(P/C)</a:t>
            </a:r>
            <a:r>
              <a:rPr lang="zh-TW" altLang="en-US" dirty="0"/>
              <a:t>， 其中</a:t>
            </a:r>
            <a:r>
              <a:rPr lang="en-US" altLang="zh-TW" dirty="0"/>
              <a:t>P</a:t>
            </a:r>
            <a:r>
              <a:rPr lang="zh-TW" altLang="en-US" dirty="0"/>
              <a:t>為音強</a:t>
            </a:r>
            <a:r>
              <a:rPr lang="en-US" altLang="zh-TW" dirty="0"/>
              <a:t>(</a:t>
            </a:r>
            <a:r>
              <a:rPr lang="zh-TW" altLang="en-US" dirty="0"/>
              <a:t>正比於振福的平方</a:t>
            </a:r>
            <a:r>
              <a:rPr lang="en-US" altLang="zh-TW" dirty="0"/>
              <a:t>)</a:t>
            </a:r>
            <a:r>
              <a:rPr lang="zh-TW" altLang="en-US" dirty="0"/>
              <a:t>；</a:t>
            </a:r>
            <a:r>
              <a:rPr lang="en-US" altLang="zh-TW" dirty="0"/>
              <a:t>C</a:t>
            </a:r>
            <a:r>
              <a:rPr lang="zh-TW" altLang="en-US" dirty="0"/>
              <a:t>為</a:t>
            </a:r>
            <a:r>
              <a:rPr lang="en-US" altLang="zh-TW" dirty="0"/>
              <a:t>0dB</a:t>
            </a:r>
          </a:p>
          <a:p>
            <a:r>
              <a:rPr lang="zh-TW" altLang="en-US" dirty="0"/>
              <a:t>時的音強</a:t>
            </a:r>
          </a:p>
          <a:p>
            <a:pPr>
              <a:buFontTx/>
              <a:buNone/>
            </a:pPr>
            <a:r>
              <a:rPr lang="en-US" altLang="zh-TW" dirty="0"/>
              <a:t> </a:t>
            </a:r>
            <a:endParaRPr lang="zh-TW" altLang="en-US" dirty="0"/>
          </a:p>
          <a:p>
            <a:pPr>
              <a:buFontTx/>
              <a:buNone/>
            </a:pPr>
            <a:r>
              <a:rPr lang="zh-TW" altLang="en-US" dirty="0"/>
              <a:t>每增加 </a:t>
            </a:r>
            <a:r>
              <a:rPr lang="en-US" altLang="zh-TW" dirty="0"/>
              <a:t>10dB</a:t>
            </a:r>
            <a:r>
              <a:rPr lang="zh-TW" altLang="en-US" dirty="0"/>
              <a:t>，音強增加</a:t>
            </a:r>
            <a:r>
              <a:rPr lang="en-US" altLang="zh-TW" dirty="0"/>
              <a:t>10</a:t>
            </a:r>
            <a:r>
              <a:rPr lang="zh-TW" altLang="en-US" dirty="0"/>
              <a:t>倍，振幅增加 </a:t>
            </a:r>
            <a:r>
              <a:rPr lang="en-US" altLang="zh-TW" dirty="0"/>
              <a:t>10</a:t>
            </a:r>
            <a:r>
              <a:rPr lang="en-US" altLang="zh-TW" baseline="30000" dirty="0"/>
              <a:t>0.5</a:t>
            </a:r>
            <a:r>
              <a:rPr lang="en-US" altLang="zh-TW" dirty="0"/>
              <a:t> </a:t>
            </a:r>
            <a:r>
              <a:rPr lang="zh-TW" altLang="en-US" dirty="0"/>
              <a:t>倍；</a:t>
            </a:r>
            <a:endParaRPr lang="en-US" altLang="zh-TW" dirty="0"/>
          </a:p>
          <a:p>
            <a:r>
              <a:rPr lang="zh-TW" altLang="en-US" dirty="0"/>
              <a:t>每增加</a:t>
            </a:r>
            <a:r>
              <a:rPr lang="en-US" altLang="zh-TW" dirty="0"/>
              <a:t>3dB</a:t>
            </a:r>
            <a:r>
              <a:rPr lang="zh-TW" altLang="en-US" dirty="0"/>
              <a:t> ，音強增加</a:t>
            </a:r>
            <a:r>
              <a:rPr lang="en-US" altLang="zh-TW" dirty="0"/>
              <a:t>2</a:t>
            </a:r>
            <a:r>
              <a:rPr lang="zh-TW" altLang="en-US" dirty="0"/>
              <a:t>倍，振幅增加 </a:t>
            </a:r>
            <a:r>
              <a:rPr lang="en-US" altLang="zh-TW" dirty="0"/>
              <a:t>2</a:t>
            </a:r>
            <a:r>
              <a:rPr lang="en-US" altLang="zh-TW" baseline="30000" dirty="0"/>
              <a:t>0.5</a:t>
            </a:r>
            <a:r>
              <a:rPr lang="en-US" altLang="zh-TW" dirty="0"/>
              <a:t> </a:t>
            </a:r>
            <a:r>
              <a:rPr lang="zh-TW" altLang="en-US" dirty="0"/>
              <a:t>倍；</a:t>
            </a:r>
          </a:p>
          <a:p>
            <a:pPr>
              <a:buFontTx/>
              <a:buNone/>
            </a:pPr>
            <a:r>
              <a:rPr lang="zh-TW" altLang="en-US" dirty="0"/>
              <a:t>所幸，內耳的振動不會正比於聲壓</a:t>
            </a:r>
          </a:p>
        </p:txBody>
      </p:sp>
      <p:sp>
        <p:nvSpPr>
          <p:cNvPr id="16387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ACFB09-F33E-4AA7-A51C-BE15FF920455}" type="slidenum">
              <a:rPr lang="en-US" altLang="zh-TW" smtClean="0">
                <a:ea typeface="新細明體" charset="-120"/>
              </a:rPr>
              <a:pPr/>
              <a:t>238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6388" name="文字版面配置區 1"/>
          <p:cNvSpPr>
            <a:spLocks/>
          </p:cNvSpPr>
          <p:nvPr/>
        </p:nvSpPr>
        <p:spPr bwMode="auto">
          <a:xfrm>
            <a:off x="468313" y="2997200"/>
            <a:ext cx="81867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  <a:sym typeface="Symbol" pitchFamily="18" charset="2"/>
              </a:rPr>
              <a:t></a:t>
            </a:r>
            <a:r>
              <a:rPr lang="en-US" altLang="zh-TW" dirty="0">
                <a:cs typeface="Times New Roman" pitchFamily="18" charset="0"/>
              </a:rPr>
              <a:t>   </a:t>
            </a:r>
            <a:r>
              <a:rPr lang="zh-TW" altLang="en-US" dirty="0">
                <a:cs typeface="Times New Roman" pitchFamily="18" charset="0"/>
              </a:rPr>
              <a:t>人對於頻率的分辨能力，是由頻率的「比」決定</a:t>
            </a:r>
          </a:p>
          <a:p>
            <a:pPr>
              <a:spcBef>
                <a:spcPct val="20000"/>
              </a:spcBef>
            </a:pPr>
            <a:endParaRPr lang="zh-TW" altLang="en-US" dirty="0"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dirty="0">
                <a:cs typeface="Times New Roman" pitchFamily="18" charset="0"/>
              </a:rPr>
              <a:t>對人類而言，</a:t>
            </a:r>
            <a:r>
              <a:rPr lang="en-US" altLang="zh-TW" dirty="0">
                <a:cs typeface="Times New Roman" pitchFamily="18" charset="0"/>
              </a:rPr>
              <a:t>300Hz </a:t>
            </a:r>
            <a:r>
              <a:rPr lang="zh-TW" altLang="en-US" dirty="0">
                <a:cs typeface="Times New Roman" pitchFamily="18" charset="0"/>
              </a:rPr>
              <a:t>和 </a:t>
            </a:r>
            <a:r>
              <a:rPr lang="en-US" altLang="zh-TW" dirty="0">
                <a:cs typeface="Times New Roman" pitchFamily="18" charset="0"/>
              </a:rPr>
              <a:t>400 Hz </a:t>
            </a:r>
            <a:r>
              <a:rPr lang="zh-TW" altLang="en-US" dirty="0">
                <a:cs typeface="Times New Roman" pitchFamily="18" charset="0"/>
              </a:rPr>
              <a:t>之間的差別，與 </a:t>
            </a:r>
            <a:r>
              <a:rPr lang="en-US" altLang="zh-TW" dirty="0">
                <a:cs typeface="Times New Roman" pitchFamily="18" charset="0"/>
              </a:rPr>
              <a:t>3000Hz </a:t>
            </a:r>
            <a:r>
              <a:rPr lang="zh-TW" altLang="en-US" dirty="0">
                <a:cs typeface="Times New Roman" pitchFamily="18" charset="0"/>
              </a:rPr>
              <a:t>和 </a:t>
            </a:r>
            <a:r>
              <a:rPr lang="en-US" altLang="zh-TW" dirty="0">
                <a:cs typeface="Times New Roman" pitchFamily="18" charset="0"/>
              </a:rPr>
              <a:t>4000 Hz </a:t>
            </a:r>
            <a:r>
              <a:rPr lang="zh-TW" altLang="en-US" dirty="0">
                <a:cs typeface="Times New Roman" pitchFamily="18" charset="0"/>
              </a:rPr>
              <a:t>之間的差別是相同的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468313" y="836613"/>
            <a:ext cx="8066087" cy="37957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電子琴</a:t>
            </a:r>
            <a:r>
              <a:rPr 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的頻率：低音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Do:          131.32 Hz</a:t>
            </a:r>
          </a:p>
          <a:p>
            <a:pPr marL="0" indent="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	                    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中音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Do:         261.63 Hz</a:t>
            </a:r>
          </a:p>
          <a:p>
            <a:pPr marL="0" indent="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高音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Do:          523.26 Hz</a:t>
            </a:r>
          </a:p>
          <a:p>
            <a:pPr marL="0" indent="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更高音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Do:      1046.52 Hz, ……. </a:t>
            </a:r>
          </a:p>
          <a:p>
            <a:pPr marL="0" indent="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音樂每增加八度音，頻率變為 </a:t>
            </a:r>
            <a:r>
              <a:rPr lang="en-US" altLang="zh-TW" sz="200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  </a:t>
            </a:r>
          </a:p>
          <a:p>
            <a:pPr marL="0" indent="0">
              <a:buFontTx/>
              <a:buNone/>
            </a:pP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每一音階有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個半音</a:t>
            </a:r>
          </a:p>
          <a:p>
            <a:pPr marL="0" indent="0">
              <a:buFontTx/>
              <a:buNone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增加一個半音，頻率增加</a:t>
            </a:r>
            <a:r>
              <a:rPr 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000" baseline="3000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1/12</a:t>
            </a:r>
            <a:r>
              <a:rPr lang="en-US" altLang="zh-TW" sz="200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(1.0595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  <p:sp>
        <p:nvSpPr>
          <p:cNvPr id="1741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4030873-4F9C-48B5-9F5A-E8D23268B6D6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239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850" y="4868863"/>
          <a:ext cx="8569329" cy="647700"/>
        </p:xfrm>
        <a:graphic>
          <a:graphicData uri="http://schemas.openxmlformats.org/drawingml/2006/table">
            <a:tbl>
              <a:tblPr/>
              <a:tblGrid>
                <a:gridCol w="656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8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98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98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升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升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升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升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La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升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La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Hz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262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277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294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311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330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349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370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392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415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440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466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4468" marR="44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68313" y="260350"/>
            <a:ext cx="7704137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6-B   Music Signal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EEADB64-6A55-4F81-B657-889283613A2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240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23850" y="476250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音樂通常會出現「和弦」</a:t>
            </a:r>
            <a:r>
              <a:rPr lang="en-US" altLang="zh-TW"/>
              <a:t>(chord) </a:t>
            </a:r>
            <a:r>
              <a:rPr lang="zh-TW" altLang="en-US"/>
              <a:t>的現象</a:t>
            </a:r>
          </a:p>
          <a:p>
            <a:pPr eaLnBrk="1" hangingPunct="1">
              <a:spcBef>
                <a:spcPct val="50000"/>
              </a:spcBef>
            </a:pPr>
            <a:endParaRPr lang="zh-TW" altLang="en-US"/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除了基頻  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Hz </a:t>
            </a:r>
            <a:r>
              <a:rPr lang="zh-TW" altLang="en-US"/>
              <a:t>之外，也會出現  </a:t>
            </a:r>
            <a:r>
              <a:rPr lang="en-US" altLang="zh-TW"/>
              <a:t>2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Hz,  3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Hz,  4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Hz , ….. </a:t>
            </a:r>
            <a:r>
              <a:rPr lang="zh-TW" altLang="en-US"/>
              <a:t>的頻率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2636838"/>
            <a:ext cx="82010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6372225" y="566102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frequency  (Hz)</a:t>
            </a:r>
          </a:p>
        </p:txBody>
      </p:sp>
      <p:pic>
        <p:nvPicPr>
          <p:cNvPr id="46089" name="Picture 9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2420938"/>
            <a:ext cx="60801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460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736CC96-6415-42DA-9986-DFD306840907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241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b="1">
                <a:solidFill>
                  <a:srgbClr val="3333FF"/>
                </a:solidFill>
              </a:rPr>
              <a:t>為什麼會產生和弦？</a:t>
            </a:r>
            <a:endParaRPr lang="en-US" altLang="zh-TW" b="1">
              <a:solidFill>
                <a:srgbClr val="3333FF"/>
              </a:solidFill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756444" y="5877272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dirty="0"/>
              <a:t>聲音信號是一個 </a:t>
            </a:r>
            <a:r>
              <a:rPr lang="en-US" altLang="zh-TW" u="sng" dirty="0"/>
              <a:t>periodic signal</a:t>
            </a:r>
            <a:r>
              <a:rPr lang="zh-TW" altLang="en-US" dirty="0"/>
              <a:t>，但是</a:t>
            </a:r>
            <a:r>
              <a:rPr lang="zh-TW" altLang="en-US" u="sng" dirty="0"/>
              <a:t>不一定是 </a:t>
            </a:r>
            <a:r>
              <a:rPr lang="en-US" altLang="zh-TW" u="sng" dirty="0"/>
              <a:t>sinusoid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0173" y="1108074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dirty="0"/>
              <a:t>以共振的觀點：</a:t>
            </a:r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8423</TotalTime>
  <Words>3139</Words>
  <Application>Microsoft Office PowerPoint</Application>
  <PresentationFormat>如螢幕大小 (4:3)</PresentationFormat>
  <Paragraphs>600</Paragraphs>
  <Slides>39</Slides>
  <Notes>15</Notes>
  <HiddenSlides>0</HiddenSlides>
  <MMClips>5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9" baseType="lpstr">
      <vt:lpstr>Noto Sans TC</vt:lpstr>
      <vt:lpstr>新細明體</vt:lpstr>
      <vt:lpstr>標楷體</vt:lpstr>
      <vt:lpstr>Arial</vt:lpstr>
      <vt:lpstr>Symbol</vt:lpstr>
      <vt:lpstr>Times New Roman</vt:lpstr>
      <vt:lpstr>Wingdings</vt:lpstr>
      <vt:lpstr>Wingdings 2</vt:lpstr>
      <vt:lpstr>預設簡報設計</vt:lpstr>
      <vt:lpstr>Equation</vt:lpstr>
      <vt:lpstr>VI. Brief Introduction for Acoustics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612</cp:revision>
  <cp:lastPrinted>2017-04-12T20:56:30Z</cp:lastPrinted>
  <dcterms:created xsi:type="dcterms:W3CDTF">2007-09-19T14:57:43Z</dcterms:created>
  <dcterms:modified xsi:type="dcterms:W3CDTF">2024-02-19T14:31:16Z</dcterms:modified>
</cp:coreProperties>
</file>