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72" saveSubsetFonts="1">
  <p:sldMasterIdLst>
    <p:sldMasterId id="2147483648" r:id="rId1"/>
  </p:sldMasterIdLst>
  <p:notesMasterIdLst>
    <p:notesMasterId r:id="rId74"/>
  </p:notesMasterIdLst>
  <p:sldIdLst>
    <p:sldId id="257" r:id="rId2"/>
    <p:sldId id="259" r:id="rId3"/>
    <p:sldId id="325" r:id="rId4"/>
    <p:sldId id="260" r:id="rId5"/>
    <p:sldId id="298" r:id="rId6"/>
    <p:sldId id="299" r:id="rId7"/>
    <p:sldId id="300" r:id="rId8"/>
    <p:sldId id="369" r:id="rId9"/>
    <p:sldId id="301" r:id="rId10"/>
    <p:sldId id="326" r:id="rId11"/>
    <p:sldId id="331" r:id="rId12"/>
    <p:sldId id="302" r:id="rId13"/>
    <p:sldId id="327" r:id="rId14"/>
    <p:sldId id="328" r:id="rId15"/>
    <p:sldId id="329" r:id="rId16"/>
    <p:sldId id="330" r:id="rId17"/>
    <p:sldId id="303" r:id="rId18"/>
    <p:sldId id="317" r:id="rId19"/>
    <p:sldId id="381" r:id="rId20"/>
    <p:sldId id="311" r:id="rId21"/>
    <p:sldId id="306" r:id="rId22"/>
    <p:sldId id="370" r:id="rId23"/>
    <p:sldId id="313" r:id="rId24"/>
    <p:sldId id="332" r:id="rId25"/>
    <p:sldId id="307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425" r:id="rId34"/>
    <p:sldId id="417" r:id="rId35"/>
    <p:sldId id="418" r:id="rId36"/>
    <p:sldId id="419" r:id="rId37"/>
    <p:sldId id="420" r:id="rId38"/>
    <p:sldId id="422" r:id="rId39"/>
    <p:sldId id="423" r:id="rId40"/>
    <p:sldId id="424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389" r:id="rId49"/>
    <p:sldId id="390" r:id="rId50"/>
    <p:sldId id="391" r:id="rId51"/>
    <p:sldId id="392" r:id="rId52"/>
    <p:sldId id="393" r:id="rId53"/>
    <p:sldId id="394" r:id="rId54"/>
    <p:sldId id="395" r:id="rId55"/>
    <p:sldId id="396" r:id="rId56"/>
    <p:sldId id="397" r:id="rId57"/>
    <p:sldId id="398" r:id="rId58"/>
    <p:sldId id="399" r:id="rId59"/>
    <p:sldId id="400" r:id="rId60"/>
    <p:sldId id="401" r:id="rId61"/>
    <p:sldId id="402" r:id="rId62"/>
    <p:sldId id="403" r:id="rId63"/>
    <p:sldId id="371" r:id="rId64"/>
    <p:sldId id="372" r:id="rId65"/>
    <p:sldId id="373" r:id="rId66"/>
    <p:sldId id="374" r:id="rId67"/>
    <p:sldId id="375" r:id="rId68"/>
    <p:sldId id="376" r:id="rId69"/>
    <p:sldId id="377" r:id="rId70"/>
    <p:sldId id="378" r:id="rId71"/>
    <p:sldId id="379" r:id="rId72"/>
    <p:sldId id="380" r:id="rId73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FF00FF"/>
    <a:srgbClr val="CC00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0" autoAdjust="0"/>
    <p:restoredTop sz="90686" autoAdjust="0"/>
  </p:normalViewPr>
  <p:slideViewPr>
    <p:cSldViewPr>
      <p:cViewPr varScale="1">
        <p:scale>
          <a:sx n="60" d="100"/>
          <a:sy n="60" d="100"/>
        </p:scale>
        <p:origin x="165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30.wmf"/><Relationship Id="rId2" Type="http://schemas.openxmlformats.org/officeDocument/2006/relationships/image" Target="../media/image26.wmf"/><Relationship Id="rId1" Type="http://schemas.openxmlformats.org/officeDocument/2006/relationships/image" Target="../media/image16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新細明體" charset="-120"/>
              </a:defRPr>
            </a:lvl1pPr>
          </a:lstStyle>
          <a:p>
            <a:fld id="{F4922250-7CB9-4D49-B7CE-CE8EFD185A5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6097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130B0-7696-48FA-A589-0CEB28E3EB73}" type="slidenum">
              <a:rPr lang="en-US" altLang="zh-TW"/>
              <a:pPr/>
              <a:t>273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855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A2CB65-ADAF-4C7A-9F4B-45A39658EEA6}" type="slidenum">
              <a:rPr lang="en-US" altLang="zh-TW"/>
              <a:pPr/>
              <a:t>284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928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22250-7CB9-4D49-B7CE-CE8EFD185A53}" type="slidenum">
              <a:rPr lang="en-US" altLang="zh-TW" smtClean="0"/>
              <a:pPr/>
              <a:t>288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293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2250-7CB9-4D49-B7CE-CE8EFD185A53}" type="slidenum">
              <a:rPr lang="en-US" altLang="zh-TW" smtClean="0"/>
              <a:pPr/>
              <a:t>289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1241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22250-7CB9-4D49-B7CE-CE8EFD185A53}" type="slidenum">
              <a:rPr lang="en-US" altLang="zh-TW" smtClean="0"/>
              <a:pPr/>
              <a:t>311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455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07679-970F-4974-B0CA-6536BFE0CB1F}" type="slidenum">
              <a:rPr lang="en-US" altLang="zh-TW"/>
              <a:pPr/>
              <a:t>338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313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9962F-968A-438E-B3A0-20AB63F6B16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0F2F1-0B5A-4806-A712-53FA3841FC7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39D67-FFF9-47D8-A405-43441E19614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E3BE4-38B2-4D45-A046-88CBF6F0ADE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B7354-C4A0-481D-9838-280A448AC9A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9D95E-42E7-4F23-A55A-D17F98025D3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D43A2-FF77-4784-B0D9-1FFF2EFEAB3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7D9B1-D20A-4B40-A4C0-212C620681A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05DA0-7978-4F4A-9A93-7369273C314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>
            <a:lvl1pPr>
              <a:defRPr kumimoji="1" lang="zh-TW" altLang="en-US" sz="32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85860"/>
            <a:ext cx="8186766" cy="514353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DD73F-CD6A-45DD-BAD0-A2B8C02E1F3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8186766" cy="6000792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FC6D4-AF44-4613-9DE3-78DB1B173A4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0FD35-A367-4EED-9C78-E5F99A0007C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2F990-3519-4194-863B-34941F00590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3333FF"/>
                </a:solidFill>
                <a:ea typeface="新細明體" charset="-120"/>
              </a:defRPr>
            </a:lvl1pPr>
          </a:lstStyle>
          <a:p>
            <a:fld id="{F4C2301F-2413-4710-A06C-AC8FAB3FEF0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19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2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0.wmf"/><Relationship Id="rId25" Type="http://schemas.openxmlformats.org/officeDocument/2006/relationships/image" Target="../media/image24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7.w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23" Type="http://schemas.openxmlformats.org/officeDocument/2006/relationships/image" Target="../media/image23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21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27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42.emf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3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8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5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6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9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67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6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5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6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9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75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84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8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3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82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84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Documents%20and%20Settings\DJJ\My%20Documents\ADSP\pepsi.mpeg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88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94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97.w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94.bin"/><Relationship Id="rId9" Type="http://schemas.openxmlformats.org/officeDocument/2006/relationships/image" Target="../media/image10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04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pn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3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868363"/>
          </a:xfrm>
        </p:spPr>
        <p:txBody>
          <a:bodyPr/>
          <a:lstStyle/>
          <a:p>
            <a:r>
              <a:rPr lang="en-US" altLang="zh-TW" b="1"/>
              <a:t>VII.</a:t>
            </a:r>
            <a:r>
              <a:rPr lang="en-US" b="1"/>
              <a:t>  </a:t>
            </a:r>
            <a:r>
              <a:rPr lang="en-US" altLang="zh-TW" b="1"/>
              <a:t>Data Compression (A)</a:t>
            </a:r>
            <a:endParaRPr b="1"/>
          </a:p>
        </p:txBody>
      </p:sp>
      <p:sp>
        <p:nvSpPr>
          <p:cNvPr id="307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648713-E1C6-4ACA-A284-0DB4148EF12B}" type="slidenum">
              <a:rPr lang="en-US" altLang="zh-TW"/>
              <a:pPr/>
              <a:t>272</a:t>
            </a:fld>
            <a:endParaRPr lang="en-US" altLang="zh-TW"/>
          </a:p>
        </p:txBody>
      </p:sp>
      <p:sp>
        <p:nvSpPr>
          <p:cNvPr id="3076" name="文字版面配置區 4"/>
          <p:cNvSpPr>
            <a:spLocks noGrp="1"/>
          </p:cNvSpPr>
          <p:nvPr>
            <p:ph type="body" sz="half" idx="2"/>
          </p:nvPr>
        </p:nvSpPr>
        <p:spPr>
          <a:xfrm>
            <a:off x="492303" y="3412996"/>
            <a:ext cx="8324850" cy="295275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zh-TW" b="1" dirty="0">
                <a:sym typeface="Symbol" pitchFamily="18" charset="2"/>
              </a:rPr>
              <a:t>[References]</a:t>
            </a:r>
          </a:p>
          <a:p>
            <a:pPr algn="just">
              <a:buFontTx/>
              <a:buChar char="•"/>
            </a:pPr>
            <a:r>
              <a:rPr lang="zh-TW" altLang="en-US" dirty="0"/>
              <a:t>酒井善則，吉田俊之原著，原島博監修，白執善編譯，“影像壓縮術”</a:t>
            </a:r>
            <a:br>
              <a:rPr lang="en-US" altLang="zh-TW" dirty="0"/>
            </a:br>
            <a:r>
              <a:rPr lang="en-US" altLang="zh-TW" dirty="0"/>
              <a:t> </a:t>
            </a:r>
            <a:r>
              <a:rPr lang="zh-TW" altLang="en-US" dirty="0"/>
              <a:t>，全華印行</a:t>
            </a:r>
            <a:r>
              <a:rPr lang="en-US" altLang="zh-TW" dirty="0"/>
              <a:t>, 2004. </a:t>
            </a:r>
            <a:r>
              <a:rPr lang="zh-TW" altLang="en-US" dirty="0"/>
              <a:t> </a:t>
            </a:r>
            <a:endParaRPr lang="en-US" altLang="zh-TW" dirty="0"/>
          </a:p>
          <a:p>
            <a:pPr algn="just">
              <a:buFontTx/>
              <a:buChar char="•"/>
            </a:pPr>
            <a:r>
              <a:rPr lang="zh-TW" altLang="en-US" dirty="0"/>
              <a:t>戴顯權，</a:t>
            </a:r>
            <a:r>
              <a:rPr lang="en-US" altLang="zh-TW" dirty="0"/>
              <a:t>“</a:t>
            </a:r>
            <a:r>
              <a:rPr lang="zh-TW" altLang="en-US" dirty="0"/>
              <a:t>資料壓縮 </a:t>
            </a:r>
            <a:r>
              <a:rPr lang="en-US" altLang="zh-TW" dirty="0"/>
              <a:t>Data Compression,” </a:t>
            </a:r>
            <a:r>
              <a:rPr lang="zh-TW" altLang="en-US" dirty="0"/>
              <a:t>旗標出版社</a:t>
            </a:r>
            <a:r>
              <a:rPr lang="en-US" altLang="zh-TW" dirty="0"/>
              <a:t>, 2007.</a:t>
            </a:r>
          </a:p>
          <a:p>
            <a:pPr algn="just">
              <a:buFontTx/>
              <a:buChar char="•"/>
            </a:pPr>
            <a:r>
              <a:rPr lang="zh-TW" altLang="en-US" dirty="0"/>
              <a:t> </a:t>
            </a:r>
            <a:r>
              <a:rPr lang="en-US" altLang="zh-TW" dirty="0"/>
              <a:t>I. </a:t>
            </a:r>
            <a:r>
              <a:rPr lang="en-US" altLang="zh-TW" dirty="0" err="1"/>
              <a:t>Bocharova</a:t>
            </a:r>
            <a:r>
              <a:rPr lang="en-US" altLang="zh-TW" dirty="0"/>
              <a:t>, </a:t>
            </a:r>
            <a:r>
              <a:rPr lang="en-US" altLang="zh-TW" i="1" dirty="0"/>
              <a:t>Compression for Multimedia</a:t>
            </a:r>
            <a:r>
              <a:rPr lang="en-US" altLang="zh-TW" dirty="0"/>
              <a:t>, Cambridge, UK, Cambridge</a:t>
            </a:r>
            <a:br>
              <a:rPr lang="en-US" altLang="zh-TW" dirty="0"/>
            </a:br>
            <a:r>
              <a:rPr lang="en-US" altLang="zh-TW" dirty="0"/>
              <a:t>   University Press, 2010.</a:t>
            </a:r>
            <a:endParaRPr lang="zh-TW" altLang="en-US" dirty="0"/>
          </a:p>
          <a:p>
            <a:pPr algn="just">
              <a:buFontTx/>
              <a:buChar char="•"/>
            </a:pPr>
            <a:r>
              <a:rPr lang="zh-TW" altLang="en-US" dirty="0"/>
              <a:t> </a:t>
            </a:r>
            <a:r>
              <a:rPr lang="en-US" altLang="zh-TW" dirty="0"/>
              <a:t>D. Salomon, </a:t>
            </a:r>
            <a:r>
              <a:rPr lang="en-US" altLang="zh-TW" i="1" dirty="0"/>
              <a:t>Introduction to Data Compression</a:t>
            </a:r>
            <a:r>
              <a:rPr lang="en-US" altLang="zh-TW" dirty="0"/>
              <a:t>, Springer, 3</a:t>
            </a:r>
            <a:r>
              <a:rPr lang="en-US" altLang="zh-TW" baseline="30000" dirty="0"/>
              <a:t>rd</a:t>
            </a:r>
            <a:r>
              <a:rPr lang="en-US" altLang="zh-TW" dirty="0"/>
              <a:t> ed., New York</a:t>
            </a:r>
            <a:br>
              <a:rPr lang="en-US" altLang="zh-TW" dirty="0"/>
            </a:br>
            <a:r>
              <a:rPr lang="en-US" altLang="zh-TW" dirty="0"/>
              <a:t>   , 2004.  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68314" y="1157660"/>
            <a:ext cx="53470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>
              <a:buFont typeface="Symbol" pitchFamily="18" charset="2"/>
              <a:buChar char="¨"/>
            </a:pPr>
            <a:r>
              <a:rPr lang="zh-TW" altLang="en-US" sz="2400" b="1" dirty="0">
                <a:sym typeface="Symbol" pitchFamily="18" charset="2"/>
              </a:rPr>
              <a:t>壓縮的通則：</a:t>
            </a:r>
          </a:p>
          <a:p>
            <a:pPr algn="just" eaLnBrk="1" hangingPunct="1">
              <a:buFont typeface="Symbol" pitchFamily="18" charset="2"/>
              <a:buChar char="¨"/>
            </a:pPr>
            <a:endParaRPr lang="zh-TW" altLang="en-US" sz="2400" u="sng" dirty="0">
              <a:sym typeface="Symbol" pitchFamily="18" charset="2"/>
            </a:endParaRPr>
          </a:p>
          <a:p>
            <a:pPr algn="just" eaLnBrk="1" hangingPunct="1">
              <a:buFont typeface="Symbol" pitchFamily="18" charset="2"/>
              <a:buNone/>
            </a:pPr>
            <a:r>
              <a:rPr lang="zh-TW" altLang="en-US" sz="2400" b="1" u="sng" dirty="0">
                <a:sym typeface="Symbol" pitchFamily="18" charset="2"/>
              </a:rPr>
              <a:t>利用資料的</a:t>
            </a:r>
            <a:r>
              <a:rPr lang="zh-TW" altLang="en-US" sz="2400" b="1" u="sng" dirty="0">
                <a:solidFill>
                  <a:srgbClr val="FF0000"/>
                </a:solidFill>
                <a:sym typeface="Symbol" pitchFamily="18" charset="2"/>
              </a:rPr>
              <a:t>一致性</a:t>
            </a:r>
          </a:p>
          <a:p>
            <a:pPr algn="just" eaLnBrk="1" hangingPunct="1">
              <a:buFont typeface="Symbol" pitchFamily="18" charset="2"/>
              <a:buChar char="¨"/>
            </a:pPr>
            <a:endParaRPr lang="zh-TW" altLang="en-US" sz="2400" b="1" u="sng" dirty="0">
              <a:solidFill>
                <a:srgbClr val="FF0000"/>
              </a:solidFill>
              <a:sym typeface="Symbol" pitchFamily="18" charset="2"/>
            </a:endParaRPr>
          </a:p>
          <a:p>
            <a:pPr algn="just" eaLnBrk="1" hangingPunct="1"/>
            <a:r>
              <a:rPr lang="zh-TW" altLang="en-US" sz="2400" b="1" u="sng" dirty="0">
                <a:sym typeface="Symbol" pitchFamily="18" charset="2"/>
              </a:rPr>
              <a:t>資料越一致的資料，越能夠進行壓縮</a:t>
            </a:r>
            <a:endParaRPr lang="zh-TW" altLang="en-US" sz="2400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5288" y="908050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  <a:ea typeface="新細明體" charset="-120"/>
              </a:rPr>
              <a:t>Process of  JPEG Image Compression </a:t>
            </a:r>
            <a:r>
              <a:rPr lang="en-US" altLang="zh-TW" sz="2400">
                <a:ea typeface="新細明體" charset="-120"/>
              </a:rPr>
              <a:t>    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2321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5913B44-1B73-47F7-A274-68BE684FDDFD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281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12322" name="Text Box 71"/>
          <p:cNvSpPr txBox="1">
            <a:spLocks noChangeArrowheads="1"/>
          </p:cNvSpPr>
          <p:nvPr/>
        </p:nvSpPr>
        <p:spPr bwMode="auto">
          <a:xfrm>
            <a:off x="395288" y="4724400"/>
            <a:ext cx="835342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zh-TW" altLang="en-US" dirty="0"/>
              <a:t>主要用到四個技術：</a:t>
            </a:r>
            <a:r>
              <a:rPr lang="en-US" altLang="zh-TW" dirty="0"/>
              <a:t>(</a:t>
            </a:r>
            <a:r>
              <a:rPr lang="en-US" altLang="zh-TW" dirty="0">
                <a:sym typeface="Wingdings" pitchFamily="2" charset="2"/>
              </a:rPr>
              <a:t>1) 4:2:2 or 4:2:0   (</a:t>
            </a:r>
            <a:r>
              <a:rPr lang="zh-TW" altLang="en-US" dirty="0">
                <a:sym typeface="Wingdings" pitchFamily="2" charset="2"/>
              </a:rPr>
              <a:t>和 </a:t>
            </a:r>
            <a:r>
              <a:rPr lang="en-US" altLang="zh-TW" dirty="0">
                <a:sym typeface="Wingdings" pitchFamily="2" charset="2"/>
              </a:rPr>
              <a:t>space domain </a:t>
            </a:r>
            <a:r>
              <a:rPr lang="zh-TW" altLang="en-US" dirty="0">
                <a:sym typeface="Wingdings" pitchFamily="2" charset="2"/>
              </a:rPr>
              <a:t>的一致性相關</a:t>
            </a:r>
            <a:r>
              <a:rPr lang="en-US" altLang="zh-TW" dirty="0">
                <a:sym typeface="Wingdings" pitchFamily="2" charset="2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dirty="0">
                <a:sym typeface="Wingdings" pitchFamily="2" charset="2"/>
              </a:rPr>
              <a:t>                                      (2) 8 </a:t>
            </a:r>
            <a:r>
              <a:rPr lang="en-US" altLang="zh-TW" dirty="0">
                <a:sym typeface="Symbol" pitchFamily="18" charset="2"/>
              </a:rPr>
              <a:t> 8 DCT  </a:t>
            </a:r>
            <a:r>
              <a:rPr lang="en-US" altLang="zh-TW" dirty="0">
                <a:sym typeface="Wingdings" pitchFamily="2" charset="2"/>
              </a:rPr>
              <a:t>(</a:t>
            </a:r>
            <a:r>
              <a:rPr lang="zh-TW" altLang="en-US" dirty="0">
                <a:sym typeface="Wingdings" pitchFamily="2" charset="2"/>
              </a:rPr>
              <a:t>和 </a:t>
            </a:r>
            <a:r>
              <a:rPr lang="en-US" altLang="zh-TW" dirty="0">
                <a:sym typeface="Wingdings" pitchFamily="2" charset="2"/>
              </a:rPr>
              <a:t>frequency domain </a:t>
            </a:r>
            <a:r>
              <a:rPr lang="zh-TW" altLang="en-US" dirty="0">
                <a:sym typeface="Wingdings" pitchFamily="2" charset="2"/>
              </a:rPr>
              <a:t>的一致性相關</a:t>
            </a:r>
            <a:r>
              <a:rPr lang="en-US" altLang="zh-TW" dirty="0">
                <a:sym typeface="Wingdings" pitchFamily="2" charset="2"/>
              </a:rPr>
              <a:t>)</a:t>
            </a:r>
            <a:endParaRPr lang="en-US" altLang="zh-TW" dirty="0"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dirty="0">
                <a:sym typeface="Wingdings" pitchFamily="2" charset="2"/>
              </a:rPr>
              <a:t>                                      </a:t>
            </a:r>
            <a:r>
              <a:rPr lang="en-US" altLang="zh-TW" dirty="0">
                <a:sym typeface="Wingdings" pitchFamily="2" charset="2"/>
              </a:rPr>
              <a:t>(3) </a:t>
            </a:r>
            <a:r>
              <a:rPr lang="zh-TW" altLang="en-US" dirty="0">
                <a:sym typeface="Wingdings" pitchFamily="2" charset="2"/>
              </a:rPr>
              <a:t>差分編碼 </a:t>
            </a:r>
            <a:r>
              <a:rPr lang="en-US" altLang="zh-TW" dirty="0">
                <a:sym typeface="Wingdings" pitchFamily="2" charset="2"/>
              </a:rPr>
              <a:t>(</a:t>
            </a:r>
            <a:r>
              <a:rPr lang="zh-TW" altLang="en-US" dirty="0">
                <a:sym typeface="Wingdings" pitchFamily="2" charset="2"/>
              </a:rPr>
              <a:t>和 </a:t>
            </a:r>
            <a:r>
              <a:rPr lang="en-US" altLang="zh-TW" dirty="0">
                <a:sym typeface="Wingdings" pitchFamily="2" charset="2"/>
              </a:rPr>
              <a:t>space domain </a:t>
            </a:r>
            <a:r>
              <a:rPr lang="zh-TW" altLang="en-US" dirty="0">
                <a:sym typeface="Wingdings" pitchFamily="2" charset="2"/>
              </a:rPr>
              <a:t>的一致性相關</a:t>
            </a:r>
            <a:r>
              <a:rPr lang="en-US" altLang="zh-TW" dirty="0">
                <a:sym typeface="Wingdings" pitchFamily="2" charset="2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dirty="0">
                <a:sym typeface="Wingdings" pitchFamily="2" charset="2"/>
              </a:rPr>
              <a:t>                                      </a:t>
            </a:r>
            <a:r>
              <a:rPr lang="en-US" altLang="zh-TW" dirty="0">
                <a:sym typeface="Symbol" pitchFamily="18" charset="2"/>
              </a:rPr>
              <a:t>(4) Huffman coding (</a:t>
            </a:r>
            <a:r>
              <a:rPr lang="zh-TW" altLang="en-US" dirty="0">
                <a:sym typeface="Symbol" pitchFamily="18" charset="2"/>
              </a:rPr>
              <a:t>和 </a:t>
            </a:r>
            <a:r>
              <a:rPr lang="en-US" altLang="zh-TW" dirty="0">
                <a:sym typeface="Symbol" pitchFamily="18" charset="2"/>
              </a:rPr>
              <a:t>lossless </a:t>
            </a:r>
            <a:r>
              <a:rPr lang="zh-TW" altLang="en-US" dirty="0">
                <a:sym typeface="Symbol" pitchFamily="18" charset="2"/>
              </a:rPr>
              <a:t>編碼技術相關</a:t>
            </a:r>
            <a:r>
              <a:rPr lang="en-US" altLang="zh-TW" dirty="0">
                <a:sym typeface="Symbol" pitchFamily="18" charset="2"/>
              </a:rPr>
              <a:t>)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E8C521FF-6CD6-402D-8F0B-26C9C82BA9E0}"/>
              </a:ext>
            </a:extLst>
          </p:cNvPr>
          <p:cNvGrpSpPr/>
          <p:nvPr/>
        </p:nvGrpSpPr>
        <p:grpSpPr>
          <a:xfrm>
            <a:off x="233080" y="1556793"/>
            <a:ext cx="8677840" cy="2760662"/>
            <a:chOff x="270898" y="1573213"/>
            <a:chExt cx="8677840" cy="2760662"/>
          </a:xfrm>
        </p:grpSpPr>
        <p:sp>
          <p:nvSpPr>
            <p:cNvPr id="12293" name="Text Box 11"/>
            <p:cNvSpPr txBox="1">
              <a:spLocks noChangeArrowheads="1"/>
            </p:cNvSpPr>
            <p:nvPr/>
          </p:nvSpPr>
          <p:spPr bwMode="auto">
            <a:xfrm>
              <a:off x="1606039" y="2229372"/>
              <a:ext cx="663575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 eaLnBrk="1" hangingPunct="1"/>
              <a:r>
                <a:rPr lang="en-US" altLang="zh-TW" sz="1700" dirty="0">
                  <a:cs typeface="Times New Roman" pitchFamily="18" charset="0"/>
                </a:rPr>
                <a:t>8 × 8</a:t>
              </a:r>
            </a:p>
            <a:p>
              <a:pPr algn="ctr" eaLnBrk="1" hangingPunct="1"/>
              <a:endParaRPr lang="zh-TW" altLang="en-US" sz="1700" dirty="0">
                <a:cs typeface="Times New Roman" pitchFamily="18" charset="0"/>
              </a:endParaRPr>
            </a:p>
          </p:txBody>
        </p:sp>
        <p:sp>
          <p:nvSpPr>
            <p:cNvPr id="12294" name="Line 12"/>
            <p:cNvSpPr>
              <a:spLocks noChangeShapeType="1"/>
            </p:cNvSpPr>
            <p:nvPr/>
          </p:nvSpPr>
          <p:spPr bwMode="auto">
            <a:xfrm>
              <a:off x="1289051" y="2404807"/>
              <a:ext cx="3317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295" name="Text Box 13"/>
            <p:cNvSpPr txBox="1">
              <a:spLocks noChangeArrowheads="1"/>
            </p:cNvSpPr>
            <p:nvPr/>
          </p:nvSpPr>
          <p:spPr bwMode="auto">
            <a:xfrm>
              <a:off x="270898" y="2179638"/>
              <a:ext cx="1018151" cy="645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 eaLnBrk="1" hangingPunct="1"/>
              <a:r>
                <a:rPr lang="zh-TW" altLang="en-US" sz="1700">
                  <a:cs typeface="Times New Roman" pitchFamily="18" charset="0"/>
                </a:rPr>
                <a:t> </a:t>
              </a:r>
              <a:r>
                <a:rPr lang="en-US" altLang="zh-TW" sz="1700">
                  <a:cs typeface="Times New Roman" pitchFamily="18" charset="0"/>
                </a:rPr>
                <a:t>4:2:2  </a:t>
              </a:r>
              <a:br>
                <a:rPr lang="en-US" altLang="zh-TW" sz="1700">
                  <a:cs typeface="Times New Roman" pitchFamily="18" charset="0"/>
                </a:rPr>
              </a:br>
              <a:r>
                <a:rPr lang="en-US" altLang="zh-TW" sz="1700">
                  <a:cs typeface="Times New Roman" pitchFamily="18" charset="0"/>
                </a:rPr>
                <a:t>or 4:2:0</a:t>
              </a:r>
            </a:p>
          </p:txBody>
        </p:sp>
        <p:sp>
          <p:nvSpPr>
            <p:cNvPr id="12296" name="Line 14"/>
            <p:cNvSpPr>
              <a:spLocks noChangeShapeType="1"/>
            </p:cNvSpPr>
            <p:nvPr/>
          </p:nvSpPr>
          <p:spPr bwMode="auto">
            <a:xfrm flipV="1">
              <a:off x="2268538" y="2419350"/>
              <a:ext cx="2873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297" name="Text Box 15"/>
            <p:cNvSpPr txBox="1">
              <a:spLocks noChangeArrowheads="1"/>
            </p:cNvSpPr>
            <p:nvPr/>
          </p:nvSpPr>
          <p:spPr bwMode="auto">
            <a:xfrm>
              <a:off x="2584450" y="1946275"/>
              <a:ext cx="1022350" cy="11398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 eaLnBrk="1" hangingPunct="1"/>
              <a:endParaRPr lang="en-US" altLang="zh-TW" sz="1700" b="1">
                <a:solidFill>
                  <a:srgbClr val="3333FF"/>
                </a:solidFill>
                <a:cs typeface="Times New Roman" pitchFamily="18" charset="0"/>
              </a:endParaRPr>
            </a:p>
            <a:p>
              <a:pPr algn="ctr" eaLnBrk="1" hangingPunct="1"/>
              <a:r>
                <a:rPr lang="en-US" altLang="zh-TW" sz="1700" b="1">
                  <a:solidFill>
                    <a:srgbClr val="3333FF"/>
                  </a:solidFill>
                  <a:cs typeface="Times New Roman" pitchFamily="18" charset="0"/>
                </a:rPr>
                <a:t>8</a:t>
              </a:r>
              <a:r>
                <a:rPr lang="en-US" altLang="zh-TW" sz="1700" b="1">
                  <a:solidFill>
                    <a:srgbClr val="3333FF"/>
                  </a:solidFill>
                  <a:cs typeface="Times New Roman" pitchFamily="18" charset="0"/>
                  <a:sym typeface="Symbol" pitchFamily="18" charset="2"/>
                </a:rPr>
                <a:t>8 </a:t>
              </a:r>
              <a:r>
                <a:rPr lang="en-US" altLang="zh-TW" sz="1700" b="1">
                  <a:solidFill>
                    <a:srgbClr val="3333FF"/>
                  </a:solidFill>
                  <a:cs typeface="Times New Roman" pitchFamily="18" charset="0"/>
                </a:rPr>
                <a:t>DCT</a:t>
              </a:r>
            </a:p>
          </p:txBody>
        </p:sp>
        <p:sp>
          <p:nvSpPr>
            <p:cNvPr id="12298" name="Line 16"/>
            <p:cNvSpPr>
              <a:spLocks noChangeShapeType="1"/>
            </p:cNvSpPr>
            <p:nvPr/>
          </p:nvSpPr>
          <p:spPr bwMode="auto">
            <a:xfrm>
              <a:off x="3606800" y="2436813"/>
              <a:ext cx="2873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299" name="Text Box 17"/>
            <p:cNvSpPr txBox="1">
              <a:spLocks noChangeArrowheads="1"/>
            </p:cNvSpPr>
            <p:nvPr/>
          </p:nvSpPr>
          <p:spPr bwMode="auto">
            <a:xfrm>
              <a:off x="3908425" y="2060575"/>
              <a:ext cx="773113" cy="571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 eaLnBrk="1" hangingPunct="1"/>
              <a:r>
                <a:rPr lang="zh-TW" altLang="en-US" sz="1700">
                  <a:cs typeface="Times New Roman" pitchFamily="18" charset="0"/>
                </a:rPr>
                <a:t>量子化</a:t>
              </a:r>
            </a:p>
          </p:txBody>
        </p:sp>
        <p:sp>
          <p:nvSpPr>
            <p:cNvPr id="12300" name="Text Box 18"/>
            <p:cNvSpPr txBox="1">
              <a:spLocks noChangeArrowheads="1"/>
            </p:cNvSpPr>
            <p:nvPr/>
          </p:nvSpPr>
          <p:spPr bwMode="auto">
            <a:xfrm>
              <a:off x="3798888" y="3203575"/>
              <a:ext cx="992187" cy="571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 eaLnBrk="1" hangingPunct="1"/>
              <a:r>
                <a:rPr lang="zh-TW" altLang="en-US" sz="1700">
                  <a:cs typeface="Times New Roman" pitchFamily="18" charset="0"/>
                </a:rPr>
                <a:t>量子化表</a:t>
              </a:r>
            </a:p>
          </p:txBody>
        </p:sp>
        <p:sp>
          <p:nvSpPr>
            <p:cNvPr id="12301" name="Line 19"/>
            <p:cNvSpPr>
              <a:spLocks noChangeShapeType="1"/>
            </p:cNvSpPr>
            <p:nvPr/>
          </p:nvSpPr>
          <p:spPr bwMode="auto">
            <a:xfrm flipV="1">
              <a:off x="4240213" y="2632075"/>
              <a:ext cx="0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02" name="Text Box 20"/>
            <p:cNvSpPr txBox="1">
              <a:spLocks noChangeArrowheads="1"/>
            </p:cNvSpPr>
            <p:nvPr/>
          </p:nvSpPr>
          <p:spPr bwMode="auto">
            <a:xfrm>
              <a:off x="4902200" y="1946275"/>
              <a:ext cx="773113" cy="5699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 eaLnBrk="1" hangingPunct="1"/>
              <a:r>
                <a:rPr lang="en-US" altLang="zh-TW" sz="1700">
                  <a:cs typeface="Times New Roman" pitchFamily="18" charset="0"/>
                </a:rPr>
                <a:t>AC</a:t>
              </a:r>
              <a:r>
                <a:rPr lang="zh-TW" altLang="en-US" sz="1700">
                  <a:cs typeface="Times New Roman" pitchFamily="18" charset="0"/>
                </a:rPr>
                <a:t>係數</a:t>
              </a:r>
            </a:p>
          </p:txBody>
        </p:sp>
        <p:sp>
          <p:nvSpPr>
            <p:cNvPr id="12303" name="Line 21"/>
            <p:cNvSpPr>
              <a:spLocks noChangeShapeType="1"/>
            </p:cNvSpPr>
            <p:nvPr/>
          </p:nvSpPr>
          <p:spPr bwMode="auto">
            <a:xfrm>
              <a:off x="4681538" y="2403475"/>
              <a:ext cx="1103312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04" name="Text Box 22"/>
            <p:cNvSpPr txBox="1">
              <a:spLocks noChangeArrowheads="1"/>
            </p:cNvSpPr>
            <p:nvPr/>
          </p:nvSpPr>
          <p:spPr bwMode="auto">
            <a:xfrm>
              <a:off x="5784850" y="1946275"/>
              <a:ext cx="773113" cy="914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 eaLnBrk="1" hangingPunct="1"/>
              <a:r>
                <a:rPr lang="en-US" altLang="zh-TW" sz="1700">
                  <a:cs typeface="Times New Roman" pitchFamily="18" charset="0"/>
                </a:rPr>
                <a:t>Zigzag </a:t>
              </a:r>
              <a:br>
                <a:rPr lang="en-US" altLang="zh-TW" sz="1700">
                  <a:cs typeface="Times New Roman" pitchFamily="18" charset="0"/>
                </a:rPr>
              </a:br>
              <a:r>
                <a:rPr lang="en-US" altLang="zh-TW" sz="1700">
                  <a:cs typeface="Times New Roman" pitchFamily="18" charset="0"/>
                </a:rPr>
                <a:t>Scan</a:t>
              </a:r>
            </a:p>
          </p:txBody>
        </p:sp>
        <p:sp>
          <p:nvSpPr>
            <p:cNvPr id="12305" name="Line 23"/>
            <p:cNvSpPr>
              <a:spLocks noChangeShapeType="1"/>
            </p:cNvSpPr>
            <p:nvPr/>
          </p:nvSpPr>
          <p:spPr bwMode="auto">
            <a:xfrm>
              <a:off x="4902200" y="2403475"/>
              <a:ext cx="0" cy="1028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06" name="Text Box 24"/>
            <p:cNvSpPr txBox="1">
              <a:spLocks noChangeArrowheads="1"/>
            </p:cNvSpPr>
            <p:nvPr/>
          </p:nvSpPr>
          <p:spPr bwMode="auto">
            <a:xfrm>
              <a:off x="5013325" y="3089275"/>
              <a:ext cx="771525" cy="5715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 eaLnBrk="1" hangingPunct="1"/>
              <a:r>
                <a:rPr lang="en-US" altLang="zh-TW" sz="1700">
                  <a:cs typeface="Times New Roman" pitchFamily="18" charset="0"/>
                </a:rPr>
                <a:t>DC</a:t>
              </a:r>
              <a:r>
                <a:rPr lang="zh-TW" altLang="en-US" sz="1700">
                  <a:cs typeface="Times New Roman" pitchFamily="18" charset="0"/>
                </a:rPr>
                <a:t>係數</a:t>
              </a:r>
            </a:p>
          </p:txBody>
        </p:sp>
        <p:sp>
          <p:nvSpPr>
            <p:cNvPr id="12307" name="Line 25"/>
            <p:cNvSpPr>
              <a:spLocks noChangeShapeType="1"/>
            </p:cNvSpPr>
            <p:nvPr/>
          </p:nvSpPr>
          <p:spPr bwMode="auto">
            <a:xfrm flipV="1">
              <a:off x="4902200" y="3432175"/>
              <a:ext cx="8826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08" name="Text Box 26"/>
            <p:cNvSpPr txBox="1">
              <a:spLocks noChangeArrowheads="1"/>
            </p:cNvSpPr>
            <p:nvPr/>
          </p:nvSpPr>
          <p:spPr bwMode="auto">
            <a:xfrm>
              <a:off x="5784850" y="3089275"/>
              <a:ext cx="773113" cy="914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 eaLnBrk="1" hangingPunct="1"/>
              <a:r>
                <a:rPr lang="zh-TW" altLang="en-US" sz="1700">
                  <a:cs typeface="Times New Roman" pitchFamily="18" charset="0"/>
                </a:rPr>
                <a:t>差分</a:t>
              </a:r>
              <a:br>
                <a:rPr lang="zh-TW" altLang="en-US" sz="1700">
                  <a:cs typeface="Times New Roman" pitchFamily="18" charset="0"/>
                </a:rPr>
              </a:br>
              <a:r>
                <a:rPr lang="zh-TW" altLang="en-US" sz="1700">
                  <a:cs typeface="Times New Roman" pitchFamily="18" charset="0"/>
                </a:rPr>
                <a:t>編碼</a:t>
              </a:r>
            </a:p>
          </p:txBody>
        </p:sp>
        <p:sp>
          <p:nvSpPr>
            <p:cNvPr id="12309" name="Line 27"/>
            <p:cNvSpPr>
              <a:spLocks noChangeShapeType="1"/>
            </p:cNvSpPr>
            <p:nvPr/>
          </p:nvSpPr>
          <p:spPr bwMode="auto">
            <a:xfrm>
              <a:off x="6557963" y="2403475"/>
              <a:ext cx="4413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10" name="Text Box 28"/>
            <p:cNvSpPr txBox="1">
              <a:spLocks noChangeArrowheads="1"/>
            </p:cNvSpPr>
            <p:nvPr/>
          </p:nvSpPr>
          <p:spPr bwMode="auto">
            <a:xfrm>
              <a:off x="6999288" y="1946275"/>
              <a:ext cx="884237" cy="914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 eaLnBrk="1" hangingPunct="1"/>
              <a:r>
                <a:rPr lang="en-US" altLang="zh-TW" sz="1700">
                  <a:cs typeface="Times New Roman" pitchFamily="18" charset="0"/>
                </a:rPr>
                <a:t>Huffman</a:t>
              </a:r>
              <a:br>
                <a:rPr lang="en-US" altLang="zh-TW" sz="1700">
                  <a:cs typeface="Times New Roman" pitchFamily="18" charset="0"/>
                </a:rPr>
              </a:br>
              <a:r>
                <a:rPr lang="en-US" altLang="zh-TW" sz="1700">
                  <a:cs typeface="Times New Roman" pitchFamily="18" charset="0"/>
                </a:rPr>
                <a:t>Coding</a:t>
              </a:r>
            </a:p>
          </p:txBody>
        </p:sp>
        <p:sp>
          <p:nvSpPr>
            <p:cNvPr id="12311" name="Text Box 29"/>
            <p:cNvSpPr txBox="1">
              <a:spLocks noChangeArrowheads="1"/>
            </p:cNvSpPr>
            <p:nvPr/>
          </p:nvSpPr>
          <p:spPr bwMode="auto">
            <a:xfrm>
              <a:off x="6999288" y="3089275"/>
              <a:ext cx="884237" cy="914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 eaLnBrk="1" hangingPunct="1"/>
              <a:r>
                <a:rPr lang="en-US" altLang="zh-TW" sz="1700">
                  <a:cs typeface="Times New Roman" pitchFamily="18" charset="0"/>
                </a:rPr>
                <a:t>Huffman</a:t>
              </a:r>
              <a:br>
                <a:rPr lang="en-US" altLang="zh-TW" sz="1700">
                  <a:cs typeface="Times New Roman" pitchFamily="18" charset="0"/>
                </a:rPr>
              </a:br>
              <a:r>
                <a:rPr lang="en-US" altLang="zh-TW" sz="1700">
                  <a:cs typeface="Times New Roman" pitchFamily="18" charset="0"/>
                </a:rPr>
                <a:t>Coding</a:t>
              </a:r>
            </a:p>
          </p:txBody>
        </p:sp>
        <p:sp>
          <p:nvSpPr>
            <p:cNvPr id="12312" name="Line 30"/>
            <p:cNvSpPr>
              <a:spLocks noChangeShapeType="1"/>
            </p:cNvSpPr>
            <p:nvPr/>
          </p:nvSpPr>
          <p:spPr bwMode="auto">
            <a:xfrm>
              <a:off x="6557963" y="3432175"/>
              <a:ext cx="4413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13" name="Line 31"/>
            <p:cNvSpPr>
              <a:spLocks noChangeShapeType="1"/>
            </p:cNvSpPr>
            <p:nvPr/>
          </p:nvSpPr>
          <p:spPr bwMode="auto">
            <a:xfrm flipV="1">
              <a:off x="7854950" y="2436813"/>
              <a:ext cx="43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14" name="Text Box 32"/>
            <p:cNvSpPr txBox="1">
              <a:spLocks noChangeArrowheads="1"/>
            </p:cNvSpPr>
            <p:nvPr/>
          </p:nvSpPr>
          <p:spPr bwMode="auto">
            <a:xfrm>
              <a:off x="8286750" y="1933575"/>
              <a:ext cx="661988" cy="914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 eaLnBrk="1" hangingPunct="1"/>
              <a:r>
                <a:rPr lang="en-US" altLang="zh-TW" sz="1700">
                  <a:cs typeface="Times New Roman" pitchFamily="18" charset="0"/>
                </a:rPr>
                <a:t>JPEG</a:t>
              </a:r>
              <a:br>
                <a:rPr lang="en-US" altLang="zh-TW" sz="1700">
                  <a:cs typeface="Times New Roman" pitchFamily="18" charset="0"/>
                </a:rPr>
              </a:br>
              <a:r>
                <a:rPr lang="en-US" altLang="zh-TW" sz="1700">
                  <a:cs typeface="Times New Roman" pitchFamily="18" charset="0"/>
                </a:rPr>
                <a:t>file</a:t>
              </a:r>
            </a:p>
          </p:txBody>
        </p:sp>
        <p:sp>
          <p:nvSpPr>
            <p:cNvPr id="12315" name="Line 33"/>
            <p:cNvSpPr>
              <a:spLocks noChangeShapeType="1"/>
            </p:cNvSpPr>
            <p:nvPr/>
          </p:nvSpPr>
          <p:spPr bwMode="auto">
            <a:xfrm flipV="1">
              <a:off x="8431213" y="2868613"/>
              <a:ext cx="0" cy="576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16" name="Line 34"/>
            <p:cNvSpPr>
              <a:spLocks noChangeShapeType="1"/>
            </p:cNvSpPr>
            <p:nvPr/>
          </p:nvSpPr>
          <p:spPr bwMode="auto">
            <a:xfrm>
              <a:off x="7854950" y="3444875"/>
              <a:ext cx="5762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17" name="Line 35"/>
            <p:cNvSpPr>
              <a:spLocks noChangeShapeType="1"/>
            </p:cNvSpPr>
            <p:nvPr/>
          </p:nvSpPr>
          <p:spPr bwMode="auto">
            <a:xfrm flipV="1">
              <a:off x="8575675" y="2868613"/>
              <a:ext cx="1588" cy="1028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18" name="Text Box 36"/>
            <p:cNvSpPr txBox="1">
              <a:spLocks noChangeArrowheads="1"/>
            </p:cNvSpPr>
            <p:nvPr/>
          </p:nvSpPr>
          <p:spPr bwMode="auto">
            <a:xfrm>
              <a:off x="8286750" y="3876675"/>
              <a:ext cx="6604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 eaLnBrk="1" hangingPunct="1"/>
              <a:r>
                <a:rPr lang="zh-TW" altLang="en-US" sz="1700">
                  <a:cs typeface="Times New Roman" pitchFamily="18" charset="0"/>
                </a:rPr>
                <a:t>檔頭</a:t>
              </a:r>
            </a:p>
          </p:txBody>
        </p:sp>
        <p:sp>
          <p:nvSpPr>
            <p:cNvPr id="12319" name="Text Box 39"/>
            <p:cNvSpPr txBox="1">
              <a:spLocks noChangeArrowheads="1"/>
            </p:cNvSpPr>
            <p:nvPr/>
          </p:nvSpPr>
          <p:spPr bwMode="auto">
            <a:xfrm>
              <a:off x="376238" y="1573213"/>
              <a:ext cx="792162" cy="3571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54000" tIns="46800" rIns="54000" bIns="4680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zh-TW" sz="1700">
                  <a:cs typeface="Times New Roman" pitchFamily="18" charset="0"/>
                </a:rPr>
                <a:t>Image</a:t>
              </a:r>
            </a:p>
          </p:txBody>
        </p:sp>
        <p:sp>
          <p:nvSpPr>
            <p:cNvPr id="12320" name="Line 40"/>
            <p:cNvSpPr>
              <a:spLocks noChangeShapeType="1"/>
            </p:cNvSpPr>
            <p:nvPr/>
          </p:nvSpPr>
          <p:spPr bwMode="auto">
            <a:xfrm>
              <a:off x="804198" y="1943305"/>
              <a:ext cx="5085" cy="2568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23" name="文字方塊 39"/>
            <p:cNvSpPr txBox="1">
              <a:spLocks noChangeArrowheads="1"/>
            </p:cNvSpPr>
            <p:nvPr/>
          </p:nvSpPr>
          <p:spPr bwMode="auto">
            <a:xfrm>
              <a:off x="1336111" y="3246745"/>
              <a:ext cx="1439863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eaLnBrk="1" hangingPunct="1"/>
              <a:r>
                <a:rPr lang="zh-TW" altLang="en-US" sz="1700" dirty="0">
                  <a:cs typeface="Times New Roman" pitchFamily="18" charset="0"/>
                </a:rPr>
                <a:t>切成</a:t>
              </a:r>
              <a:r>
                <a:rPr lang="en-US" altLang="zh-TW" sz="1700" dirty="0">
                  <a:cs typeface="Times New Roman" pitchFamily="18" charset="0"/>
                </a:rPr>
                <a:t>8x8 blocks</a:t>
              </a:r>
              <a:endParaRPr lang="zh-TW" altLang="en-US" sz="1700" dirty="0">
                <a:cs typeface="Times New Roman" pitchFamily="18" charset="0"/>
              </a:endParaRPr>
            </a:p>
          </p:txBody>
        </p:sp>
      </p:grpSp>
      <p:sp>
        <p:nvSpPr>
          <p:cNvPr id="12324" name="Text Box 5"/>
          <p:cNvSpPr txBox="1">
            <a:spLocks noChangeArrowheads="1"/>
          </p:cNvSpPr>
          <p:nvPr/>
        </p:nvSpPr>
        <p:spPr bwMode="auto">
          <a:xfrm>
            <a:off x="323850" y="404813"/>
            <a:ext cx="78486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3333FF"/>
                </a:solidFill>
                <a:sym typeface="Wingdings 2" pitchFamily="18" charset="2"/>
              </a:rPr>
              <a:t></a:t>
            </a:r>
            <a:r>
              <a:rPr lang="zh-TW" altLang="en-US" b="1"/>
              <a:t> </a:t>
            </a:r>
            <a:r>
              <a:rPr lang="en-US" altLang="zh-TW" sz="2400" b="1">
                <a:solidFill>
                  <a:srgbClr val="3333FF"/>
                </a:solidFill>
              </a:rPr>
              <a:t>7.C  JPEG  Standard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9DCF4F2-EC1E-4C8E-80F9-BC24AEC3BDF0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282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395288" y="620713"/>
            <a:ext cx="8351837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en-US" altLang="zh-TW" dirty="0"/>
              <a:t>JPEG</a:t>
            </a:r>
            <a:r>
              <a:rPr lang="zh-TW" altLang="en-US" dirty="0"/>
              <a:t>：  影像編碼的國際標準        全名： </a:t>
            </a:r>
            <a:r>
              <a:rPr lang="en-US" altLang="zh-TW" dirty="0"/>
              <a:t>Joint Photographic Experts Group  </a:t>
            </a:r>
          </a:p>
          <a:p>
            <a:pPr algn="just" eaLnBrk="1" hangingPunct="1"/>
            <a:endParaRPr lang="en-US" altLang="zh-TW" dirty="0"/>
          </a:p>
          <a:p>
            <a:pPr algn="just" eaLnBrk="1" hangingPunct="1"/>
            <a:r>
              <a:rPr lang="en-US" altLang="zh-TW" dirty="0"/>
              <a:t>JPEG </a:t>
            </a:r>
            <a:r>
              <a:rPr lang="zh-TW" altLang="en-US" dirty="0"/>
              <a:t>官方網站： </a:t>
            </a:r>
            <a:r>
              <a:rPr lang="en-US" altLang="zh-TW" dirty="0"/>
              <a:t>http://www.jpeg.org/ </a:t>
            </a:r>
          </a:p>
          <a:p>
            <a:pPr algn="just" eaLnBrk="1" hangingPunct="1"/>
            <a:endParaRPr lang="en-US" altLang="zh-TW" dirty="0"/>
          </a:p>
          <a:p>
            <a:pPr algn="just" eaLnBrk="1" hangingPunct="1"/>
            <a:r>
              <a:rPr lang="zh-TW" altLang="en-US" dirty="0"/>
              <a:t>參考論文：</a:t>
            </a:r>
            <a:r>
              <a:rPr lang="en-US" altLang="zh-TW" dirty="0"/>
              <a:t>G. K. Wallace, “The JPEG still picture compression standard,” </a:t>
            </a:r>
            <a:r>
              <a:rPr lang="en-US" altLang="zh-TW" i="1" dirty="0"/>
              <a:t> IEEE Transactions on Consumer Electronics, </a:t>
            </a:r>
            <a:r>
              <a:rPr lang="en-US" altLang="zh-TW" dirty="0"/>
              <a:t> vol. 38, issue 1, pp. 18-34, 1992.</a:t>
            </a:r>
          </a:p>
          <a:p>
            <a:pPr algn="just" eaLnBrk="1" hangingPunct="1"/>
            <a:endParaRPr lang="en-US" altLang="zh-TW" dirty="0"/>
          </a:p>
          <a:p>
            <a:pPr algn="just" eaLnBrk="1" hangingPunct="1"/>
            <a:r>
              <a:rPr lang="en-US" altLang="zh-TW" dirty="0"/>
              <a:t>JPEG </a:t>
            </a:r>
            <a:r>
              <a:rPr lang="zh-TW" altLang="en-US" dirty="0"/>
              <a:t>的 </a:t>
            </a:r>
            <a:r>
              <a:rPr lang="en-US" altLang="zh-TW" dirty="0"/>
              <a:t>FAQ </a:t>
            </a:r>
            <a:r>
              <a:rPr lang="zh-TW" altLang="en-US" dirty="0"/>
              <a:t>網站： </a:t>
            </a:r>
            <a:r>
              <a:rPr lang="en-US" altLang="zh-TW" dirty="0"/>
              <a:t>http://www.faqs.org/faqs/jpeg-faq/ </a:t>
            </a:r>
          </a:p>
          <a:p>
            <a:pPr algn="just" eaLnBrk="1" hangingPunct="1"/>
            <a:r>
              <a:rPr lang="en-US" altLang="zh-TW" dirty="0"/>
              <a:t>   </a:t>
            </a:r>
          </a:p>
          <a:p>
            <a:pPr algn="just" eaLnBrk="1" hangingPunct="1"/>
            <a:r>
              <a:rPr lang="en-US" altLang="zh-TW" dirty="0"/>
              <a:t>JPEG </a:t>
            </a:r>
            <a:r>
              <a:rPr lang="zh-TW" altLang="en-US" dirty="0"/>
              <a:t>的 免費 </a:t>
            </a:r>
            <a:r>
              <a:rPr lang="en-US" altLang="zh-TW" dirty="0"/>
              <a:t>C </a:t>
            </a:r>
            <a:r>
              <a:rPr lang="zh-TW" altLang="en-US" dirty="0"/>
              <a:t>語言程式碼：</a:t>
            </a:r>
            <a:endParaRPr lang="en-US" altLang="zh-TW" dirty="0"/>
          </a:p>
          <a:p>
            <a:pPr algn="just" eaLnBrk="1" hangingPunct="1"/>
            <a:r>
              <a:rPr lang="en-US" altLang="zh-TW" dirty="0"/>
              <a:t>http://opensource.apple.com/source/WebCore/WebCore-1C25/platform/image-decoders/jpeg/    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755576" y="5146675"/>
            <a:ext cx="49936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zh-TW" altLang="en-US" dirty="0"/>
              <a:t>一般的彩色影像，可以壓縮 </a:t>
            </a:r>
            <a:r>
              <a:rPr lang="en-US" altLang="zh-TW" dirty="0"/>
              <a:t>20 </a:t>
            </a:r>
            <a:r>
              <a:rPr lang="zh-TW" altLang="en-US" dirty="0"/>
              <a:t>偣。             </a:t>
            </a:r>
          </a:p>
          <a:p>
            <a:pPr algn="just" eaLnBrk="1" hangingPunct="1"/>
            <a:endParaRPr lang="zh-TW" altLang="en-US" dirty="0"/>
          </a:p>
          <a:p>
            <a:pPr algn="just" eaLnBrk="1" hangingPunct="1"/>
            <a:r>
              <a:rPr lang="zh-TW" altLang="en-US" dirty="0"/>
              <a:t>簡單的影像甚至可以壓縮超過 </a:t>
            </a:r>
            <a:r>
              <a:rPr lang="en-US" altLang="zh-TW" dirty="0"/>
              <a:t>30 </a:t>
            </a:r>
            <a:r>
              <a:rPr lang="zh-TW" altLang="en-US" dirty="0"/>
              <a:t>倍。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3313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3333FF"/>
                </a:solidFill>
                <a:sym typeface="Symbol" pitchFamily="18" charset="2"/>
              </a:rPr>
              <a:t> </a:t>
            </a:r>
            <a:r>
              <a:rPr lang="zh-TW" altLang="en-US" b="1">
                <a:solidFill>
                  <a:srgbClr val="3333FF"/>
                </a:solidFill>
              </a:rPr>
              <a:t>壓縮的技術分成兩種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755650" y="981075"/>
            <a:ext cx="3744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3333FF"/>
                </a:solidFill>
              </a:rPr>
              <a:t>lossy compression techniques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684213" y="3573463"/>
            <a:ext cx="3960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3333FF"/>
                </a:solidFill>
              </a:rPr>
              <a:t>lossless compression techniques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1042988" y="1412875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/>
              <a:t>無法完全重建原來的資料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1044575" y="4005263"/>
            <a:ext cx="3743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/>
              <a:t>可以完全重建原來的資料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1116013" y="4581525"/>
            <a:ext cx="7200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Examples: binary coding, Huffman coding,  arithmetic coding,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/>
              <a:t>                  Golomb coding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壓縮率較低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1042988" y="1989138"/>
            <a:ext cx="73453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Examples: DFT, </a:t>
            </a:r>
            <a:r>
              <a:rPr lang="en-US" altLang="zh-TW">
                <a:solidFill>
                  <a:srgbClr val="3333FF"/>
                </a:solidFill>
              </a:rPr>
              <a:t>DCT</a:t>
            </a:r>
            <a:r>
              <a:rPr lang="en-US" altLang="zh-TW"/>
              <a:t>, KLT (with quantization and truncation),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/>
              <a:t>                  4:2:2 or 4:2:0,  polynomial approximation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壓縮率較高</a:t>
            </a:r>
          </a:p>
        </p:txBody>
      </p:sp>
      <p:sp>
        <p:nvSpPr>
          <p:cNvPr id="14345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B65F666-5861-4936-8430-0C67E9BDA90F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283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7EDE1EA-EDC9-4235-AB2D-41DFDFF990BC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284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graphicFrame>
        <p:nvGraphicFramePr>
          <p:cNvPr id="15363" name="Object 24"/>
          <p:cNvGraphicFramePr>
            <a:graphicFrameLocks noChangeAspect="1"/>
          </p:cNvGraphicFramePr>
          <p:nvPr/>
        </p:nvGraphicFramePr>
        <p:xfrm>
          <a:off x="1116013" y="981075"/>
          <a:ext cx="405447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" name="Equation" r:id="rId4" imgW="4051300" imgH="1117600" progId="Equation.DSMT4">
                  <p:embed/>
                </p:oleObj>
              </mc:Choice>
              <mc:Fallback>
                <p:oleObj name="Equation" r:id="rId4" imgW="4051300" imgH="1117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981075"/>
                        <a:ext cx="4054475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19"/>
          <p:cNvSpPr>
            <a:spLocks noChangeArrowheads="1"/>
          </p:cNvSpPr>
          <p:nvPr/>
        </p:nvSpPr>
        <p:spPr bwMode="auto">
          <a:xfrm>
            <a:off x="827088" y="3502025"/>
            <a:ext cx="1600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5365" name="Rectangle 18"/>
          <p:cNvSpPr>
            <a:spLocks noChangeArrowheads="1"/>
          </p:cNvSpPr>
          <p:nvPr/>
        </p:nvSpPr>
        <p:spPr bwMode="auto">
          <a:xfrm>
            <a:off x="827088" y="4581525"/>
            <a:ext cx="1600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5366" name="Rectangle 17"/>
          <p:cNvSpPr>
            <a:spLocks noChangeArrowheads="1"/>
          </p:cNvSpPr>
          <p:nvPr/>
        </p:nvSpPr>
        <p:spPr bwMode="auto">
          <a:xfrm>
            <a:off x="827088" y="5662613"/>
            <a:ext cx="1600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5367" name="Rectangle 23"/>
          <p:cNvSpPr>
            <a:spLocks noChangeArrowheads="1"/>
          </p:cNvSpPr>
          <p:nvPr/>
        </p:nvSpPr>
        <p:spPr bwMode="auto">
          <a:xfrm>
            <a:off x="3203575" y="3429000"/>
            <a:ext cx="1600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5368" name="Rectangle 22"/>
          <p:cNvSpPr>
            <a:spLocks noChangeArrowheads="1"/>
          </p:cNvSpPr>
          <p:nvPr/>
        </p:nvSpPr>
        <p:spPr bwMode="auto">
          <a:xfrm>
            <a:off x="3203575" y="4652963"/>
            <a:ext cx="1600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3203575" y="5734050"/>
            <a:ext cx="1600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5508625" y="3429000"/>
            <a:ext cx="1600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5371" name="Rectangle 8"/>
          <p:cNvSpPr>
            <a:spLocks noChangeArrowheads="1"/>
          </p:cNvSpPr>
          <p:nvPr/>
        </p:nvSpPr>
        <p:spPr bwMode="auto">
          <a:xfrm>
            <a:off x="5868988" y="4652963"/>
            <a:ext cx="8001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5908675" y="5746750"/>
            <a:ext cx="8001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5373" name="Text Box 16"/>
          <p:cNvSpPr txBox="1">
            <a:spLocks noChangeArrowheads="1"/>
          </p:cNvSpPr>
          <p:nvPr/>
        </p:nvSpPr>
        <p:spPr bwMode="auto">
          <a:xfrm>
            <a:off x="1476375" y="3717925"/>
            <a:ext cx="287338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r>
              <a:rPr lang="en-US" altLang="zh-TW">
                <a:ea typeface="新細明體" charset="-120"/>
              </a:rPr>
              <a:t>Y</a:t>
            </a:r>
            <a:endParaRPr lang="en-US" altLang="zh-TW"/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auto">
          <a:xfrm>
            <a:off x="3873500" y="3683000"/>
            <a:ext cx="3429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r>
              <a:rPr lang="en-US" altLang="zh-TW">
                <a:ea typeface="新細明體" charset="-120"/>
              </a:rPr>
              <a:t>Y</a:t>
            </a:r>
            <a:endParaRPr lang="en-US" altLang="zh-TW"/>
          </a:p>
        </p:txBody>
      </p:sp>
      <p:sp>
        <p:nvSpPr>
          <p:cNvPr id="15375" name="Text Box 7"/>
          <p:cNvSpPr txBox="1">
            <a:spLocks noChangeArrowheads="1"/>
          </p:cNvSpPr>
          <p:nvPr/>
        </p:nvSpPr>
        <p:spPr bwMode="auto">
          <a:xfrm>
            <a:off x="6156325" y="3733800"/>
            <a:ext cx="3429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r>
              <a:rPr lang="en-US" altLang="zh-TW">
                <a:ea typeface="新細明體" charset="-120"/>
              </a:rPr>
              <a:t>Y</a:t>
            </a:r>
            <a:endParaRPr lang="en-US" altLang="zh-TW"/>
          </a:p>
        </p:txBody>
      </p:sp>
      <p:sp>
        <p:nvSpPr>
          <p:cNvPr id="15376" name="Text Box 15"/>
          <p:cNvSpPr txBox="1">
            <a:spLocks noChangeArrowheads="1"/>
          </p:cNvSpPr>
          <p:nvPr/>
        </p:nvSpPr>
        <p:spPr bwMode="auto">
          <a:xfrm>
            <a:off x="1403350" y="4797425"/>
            <a:ext cx="3429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r>
              <a:rPr lang="en-US" altLang="zh-TW">
                <a:ea typeface="新細明體" charset="-120"/>
              </a:rPr>
              <a:t>C</a:t>
            </a:r>
            <a:r>
              <a:rPr lang="en-US" altLang="zh-TW" baseline="-30000">
                <a:ea typeface="新細明體" charset="-120"/>
              </a:rPr>
              <a:t>b</a:t>
            </a:r>
            <a:endParaRPr lang="en-US" altLang="zh-TW"/>
          </a:p>
        </p:txBody>
      </p:sp>
      <p:sp>
        <p:nvSpPr>
          <p:cNvPr id="15377" name="Text Box 20"/>
          <p:cNvSpPr txBox="1">
            <a:spLocks noChangeArrowheads="1"/>
          </p:cNvSpPr>
          <p:nvPr/>
        </p:nvSpPr>
        <p:spPr bwMode="auto">
          <a:xfrm>
            <a:off x="3779838" y="4724400"/>
            <a:ext cx="3429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0" rIns="18000" bIns="0"/>
          <a:lstStyle/>
          <a:p>
            <a:r>
              <a:rPr lang="en-US" altLang="zh-TW">
                <a:ea typeface="新細明體" charset="-120"/>
              </a:rPr>
              <a:t>C</a:t>
            </a:r>
            <a:r>
              <a:rPr lang="en-US" altLang="zh-TW" baseline="-30000">
                <a:ea typeface="新細明體" charset="-120"/>
              </a:rPr>
              <a:t>b</a:t>
            </a:r>
            <a:endParaRPr lang="en-US" altLang="zh-TW"/>
          </a:p>
        </p:txBody>
      </p:sp>
      <p:sp>
        <p:nvSpPr>
          <p:cNvPr id="15378" name="Text Box 6"/>
          <p:cNvSpPr txBox="1">
            <a:spLocks noChangeArrowheads="1"/>
          </p:cNvSpPr>
          <p:nvPr/>
        </p:nvSpPr>
        <p:spPr bwMode="auto">
          <a:xfrm>
            <a:off x="6156325" y="4724400"/>
            <a:ext cx="3429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0" rIns="18000" bIns="0"/>
          <a:lstStyle/>
          <a:p>
            <a:r>
              <a:rPr lang="en-US" altLang="zh-TW">
                <a:ea typeface="新細明體" charset="-120"/>
              </a:rPr>
              <a:t>C</a:t>
            </a:r>
            <a:r>
              <a:rPr lang="en-US" altLang="zh-TW" baseline="-30000">
                <a:ea typeface="新細明體" charset="-120"/>
              </a:rPr>
              <a:t>b</a:t>
            </a:r>
            <a:endParaRPr lang="en-US" altLang="zh-TW"/>
          </a:p>
        </p:txBody>
      </p:sp>
      <p:sp>
        <p:nvSpPr>
          <p:cNvPr id="15379" name="Text Box 14"/>
          <p:cNvSpPr txBox="1">
            <a:spLocks noChangeArrowheads="1"/>
          </p:cNvSpPr>
          <p:nvPr/>
        </p:nvSpPr>
        <p:spPr bwMode="auto">
          <a:xfrm>
            <a:off x="1403350" y="5949950"/>
            <a:ext cx="3429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r>
              <a:rPr lang="en-US" altLang="zh-TW">
                <a:ea typeface="新細明體" charset="-120"/>
              </a:rPr>
              <a:t>C</a:t>
            </a:r>
            <a:r>
              <a:rPr lang="en-US" altLang="zh-TW" baseline="-30000">
                <a:ea typeface="新細明體" charset="-120"/>
              </a:rPr>
              <a:t>r</a:t>
            </a:r>
            <a:endParaRPr lang="en-US" altLang="zh-TW"/>
          </a:p>
        </p:txBody>
      </p:sp>
      <p:sp>
        <p:nvSpPr>
          <p:cNvPr id="15380" name="Text Box 10"/>
          <p:cNvSpPr txBox="1">
            <a:spLocks noChangeArrowheads="1"/>
          </p:cNvSpPr>
          <p:nvPr/>
        </p:nvSpPr>
        <p:spPr bwMode="auto">
          <a:xfrm>
            <a:off x="3768725" y="5822950"/>
            <a:ext cx="3429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0" rIns="18000" bIns="0"/>
          <a:lstStyle/>
          <a:p>
            <a:r>
              <a:rPr lang="en-US" altLang="zh-TW">
                <a:ea typeface="新細明體" charset="-120"/>
              </a:rPr>
              <a:t>C</a:t>
            </a:r>
            <a:r>
              <a:rPr lang="en-US" altLang="zh-TW" baseline="-30000">
                <a:ea typeface="新細明體" charset="-120"/>
              </a:rPr>
              <a:t>r</a:t>
            </a:r>
            <a:endParaRPr lang="en-US" altLang="zh-TW"/>
          </a:p>
        </p:txBody>
      </p:sp>
      <p:sp>
        <p:nvSpPr>
          <p:cNvPr id="15381" name="Text Box 12"/>
          <p:cNvSpPr txBox="1">
            <a:spLocks noChangeArrowheads="1"/>
          </p:cNvSpPr>
          <p:nvPr/>
        </p:nvSpPr>
        <p:spPr bwMode="auto">
          <a:xfrm>
            <a:off x="6156325" y="5805488"/>
            <a:ext cx="3429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0" rIns="18000" bIns="0"/>
          <a:lstStyle/>
          <a:p>
            <a:r>
              <a:rPr lang="en-US" altLang="zh-TW">
                <a:ea typeface="新細明體" charset="-120"/>
              </a:rPr>
              <a:t>C</a:t>
            </a:r>
            <a:r>
              <a:rPr lang="en-US" altLang="zh-TW" baseline="-30000">
                <a:ea typeface="新細明體" charset="-120"/>
              </a:rPr>
              <a:t>r</a:t>
            </a:r>
            <a:endParaRPr lang="en-US" altLang="zh-TW"/>
          </a:p>
        </p:txBody>
      </p:sp>
      <p:sp>
        <p:nvSpPr>
          <p:cNvPr id="15382" name="Rectangle 26"/>
          <p:cNvSpPr>
            <a:spLocks noChangeArrowheads="1"/>
          </p:cNvSpPr>
          <p:nvPr/>
        </p:nvSpPr>
        <p:spPr bwMode="auto">
          <a:xfrm>
            <a:off x="755650" y="2206625"/>
            <a:ext cx="6840538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i="1"/>
              <a:t>R</a:t>
            </a:r>
            <a:r>
              <a:rPr lang="en-US" altLang="zh-TW"/>
              <a:t>: red,  </a:t>
            </a:r>
            <a:r>
              <a:rPr lang="en-US" altLang="zh-TW" i="1"/>
              <a:t>G</a:t>
            </a:r>
            <a:r>
              <a:rPr lang="en-US" altLang="zh-TW"/>
              <a:t>: green,  </a:t>
            </a:r>
            <a:r>
              <a:rPr lang="en-US" altLang="zh-TW" i="1"/>
              <a:t>B</a:t>
            </a:r>
            <a:r>
              <a:rPr lang="en-US" altLang="zh-TW"/>
              <a:t>: blue                   </a:t>
            </a:r>
          </a:p>
          <a:p>
            <a:pPr>
              <a:spcBef>
                <a:spcPct val="40000"/>
              </a:spcBef>
            </a:pPr>
            <a:r>
              <a:rPr lang="en-US" altLang="zh-TW" i="1">
                <a:solidFill>
                  <a:srgbClr val="3333FF"/>
                </a:solidFill>
              </a:rPr>
              <a:t>Y</a:t>
            </a:r>
            <a:r>
              <a:rPr lang="en-US" altLang="zh-TW">
                <a:solidFill>
                  <a:srgbClr val="3333FF"/>
                </a:solidFill>
              </a:rPr>
              <a:t>: </a:t>
            </a:r>
            <a:r>
              <a:rPr lang="zh-TW" altLang="en-US">
                <a:solidFill>
                  <a:srgbClr val="3333FF"/>
                </a:solidFill>
              </a:rPr>
              <a:t>亮度</a:t>
            </a:r>
            <a:r>
              <a:rPr lang="en-US" altLang="zh-TW">
                <a:solidFill>
                  <a:srgbClr val="3333FF"/>
                </a:solidFill>
              </a:rPr>
              <a:t>,   </a:t>
            </a:r>
            <a:r>
              <a:rPr lang="en-US" altLang="zh-TW" i="1">
                <a:solidFill>
                  <a:srgbClr val="3333FF"/>
                </a:solidFill>
              </a:rPr>
              <a:t>C</a:t>
            </a:r>
            <a:r>
              <a:rPr lang="en-US" altLang="zh-TW" i="1" baseline="-30000">
                <a:solidFill>
                  <a:srgbClr val="3333FF"/>
                </a:solidFill>
              </a:rPr>
              <a:t>b</a:t>
            </a:r>
            <a:r>
              <a:rPr lang="en-US" altLang="zh-TW">
                <a:solidFill>
                  <a:srgbClr val="3333FF"/>
                </a:solidFill>
              </a:rPr>
              <a:t>: 0.565(</a:t>
            </a:r>
            <a:r>
              <a:rPr lang="en-US" altLang="zh-TW" i="1">
                <a:solidFill>
                  <a:srgbClr val="3333FF"/>
                </a:solidFill>
              </a:rPr>
              <a:t>B</a:t>
            </a:r>
            <a:r>
              <a:rPr lang="en-US" altLang="zh-TW">
                <a:solidFill>
                  <a:srgbClr val="3333FF"/>
                </a:solidFill>
                <a:sym typeface="Symbol" pitchFamily="18" charset="2"/>
              </a:rPr>
              <a:t></a:t>
            </a:r>
            <a:r>
              <a:rPr lang="en-US" altLang="zh-TW" i="1">
                <a:solidFill>
                  <a:srgbClr val="3333FF"/>
                </a:solidFill>
              </a:rPr>
              <a:t>Y</a:t>
            </a:r>
            <a:r>
              <a:rPr lang="en-US" altLang="zh-TW">
                <a:solidFill>
                  <a:srgbClr val="3333FF"/>
                </a:solidFill>
                <a:sym typeface="Symbol" pitchFamily="18" charset="2"/>
              </a:rPr>
              <a:t>),     </a:t>
            </a:r>
            <a:r>
              <a:rPr lang="en-US" altLang="zh-TW" i="1">
                <a:solidFill>
                  <a:srgbClr val="3333FF"/>
                </a:solidFill>
                <a:sym typeface="Symbol" pitchFamily="18" charset="2"/>
              </a:rPr>
              <a:t>C</a:t>
            </a:r>
            <a:r>
              <a:rPr lang="en-US" altLang="zh-TW" i="1" baseline="-30000">
                <a:solidFill>
                  <a:srgbClr val="3333FF"/>
                </a:solidFill>
                <a:sym typeface="Symbol" pitchFamily="18" charset="2"/>
              </a:rPr>
              <a:t>r</a:t>
            </a:r>
            <a:r>
              <a:rPr lang="en-US" altLang="zh-TW">
                <a:solidFill>
                  <a:srgbClr val="3333FF"/>
                </a:solidFill>
                <a:sym typeface="Symbol" pitchFamily="18" charset="2"/>
              </a:rPr>
              <a:t>: 0.713(</a:t>
            </a:r>
            <a:r>
              <a:rPr lang="en-US" altLang="zh-TW" i="1">
                <a:solidFill>
                  <a:srgbClr val="3333FF"/>
                </a:solidFill>
                <a:sym typeface="Symbol" pitchFamily="18" charset="2"/>
              </a:rPr>
              <a:t>R</a:t>
            </a:r>
            <a:r>
              <a:rPr lang="en-US" altLang="zh-TW">
                <a:solidFill>
                  <a:srgbClr val="3333FF"/>
                </a:solidFill>
                <a:sym typeface="Symbol" pitchFamily="18" charset="2"/>
              </a:rPr>
              <a:t></a:t>
            </a:r>
            <a:r>
              <a:rPr lang="en-US" altLang="zh-TW" i="1">
                <a:solidFill>
                  <a:srgbClr val="3333FF"/>
                </a:solidFill>
              </a:rPr>
              <a:t>Y</a:t>
            </a:r>
            <a:r>
              <a:rPr lang="en-US" altLang="zh-TW">
                <a:solidFill>
                  <a:srgbClr val="3333FF"/>
                </a:solidFill>
                <a:sym typeface="Symbol" pitchFamily="18" charset="2"/>
              </a:rPr>
              <a:t>),</a:t>
            </a:r>
          </a:p>
          <a:p>
            <a:pPr>
              <a:spcBef>
                <a:spcPct val="50000"/>
              </a:spcBef>
            </a:pPr>
            <a:r>
              <a:rPr lang="en-US" altLang="zh-TW" b="1">
                <a:sym typeface="Symbol" pitchFamily="18" charset="2"/>
              </a:rPr>
              <a:t>    4 : 4 : 4                           4 : 2 : 2                        4 : 2 : 0               </a:t>
            </a:r>
            <a:endParaRPr lang="en-US" altLang="zh-TW">
              <a:sym typeface="Symbol" pitchFamily="18" charset="2"/>
            </a:endParaRPr>
          </a:p>
          <a:p>
            <a:endParaRPr lang="en-US" altLang="zh-TW">
              <a:sym typeface="Symbol" pitchFamily="18" charset="2"/>
            </a:endParaRPr>
          </a:p>
        </p:txBody>
      </p:sp>
      <p:sp>
        <p:nvSpPr>
          <p:cNvPr id="15383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7777163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3333FF"/>
                </a:solidFill>
                <a:sym typeface="Wingdings 2" pitchFamily="18" charset="2"/>
              </a:rPr>
              <a:t></a:t>
            </a:r>
            <a:r>
              <a:rPr lang="zh-TW" altLang="en-US" sz="2400" b="1"/>
              <a:t> </a:t>
            </a:r>
            <a:r>
              <a:rPr lang="en-US" altLang="zh-TW" sz="2400" b="1">
                <a:solidFill>
                  <a:srgbClr val="3333FF"/>
                </a:solidFill>
              </a:rPr>
              <a:t>7-D  4:2:2  and 4:2:0</a:t>
            </a:r>
          </a:p>
        </p:txBody>
      </p:sp>
      <p:sp>
        <p:nvSpPr>
          <p:cNvPr id="15384" name="文字方塊 1"/>
          <p:cNvSpPr txBox="1">
            <a:spLocks noChangeArrowheads="1"/>
          </p:cNvSpPr>
          <p:nvPr/>
        </p:nvSpPr>
        <p:spPr bwMode="auto">
          <a:xfrm>
            <a:off x="785813" y="3803650"/>
            <a:ext cx="288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400">
                <a:solidFill>
                  <a:srgbClr val="FF0000"/>
                </a:solidFill>
              </a:rPr>
              <a:t>M</a:t>
            </a:r>
            <a:endParaRPr lang="zh-TW" altLang="en-US" sz="1400">
              <a:solidFill>
                <a:srgbClr val="FF0000"/>
              </a:solidFill>
            </a:endParaRPr>
          </a:p>
        </p:txBody>
      </p:sp>
      <p:sp>
        <p:nvSpPr>
          <p:cNvPr id="15385" name="文字方塊 24"/>
          <p:cNvSpPr txBox="1">
            <a:spLocks noChangeArrowheads="1"/>
          </p:cNvSpPr>
          <p:nvPr/>
        </p:nvSpPr>
        <p:spPr bwMode="auto">
          <a:xfrm>
            <a:off x="755650" y="4872038"/>
            <a:ext cx="288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400">
                <a:solidFill>
                  <a:srgbClr val="FF0000"/>
                </a:solidFill>
              </a:rPr>
              <a:t>M</a:t>
            </a:r>
            <a:endParaRPr lang="zh-TW" altLang="en-US" sz="1400">
              <a:solidFill>
                <a:srgbClr val="FF0000"/>
              </a:solidFill>
            </a:endParaRPr>
          </a:p>
        </p:txBody>
      </p:sp>
      <p:sp>
        <p:nvSpPr>
          <p:cNvPr id="15386" name="文字方塊 25"/>
          <p:cNvSpPr txBox="1">
            <a:spLocks noChangeArrowheads="1"/>
          </p:cNvSpPr>
          <p:nvPr/>
        </p:nvSpPr>
        <p:spPr bwMode="auto">
          <a:xfrm>
            <a:off x="755650" y="5976938"/>
            <a:ext cx="288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400">
                <a:solidFill>
                  <a:srgbClr val="FF0000"/>
                </a:solidFill>
              </a:rPr>
              <a:t>M</a:t>
            </a:r>
            <a:endParaRPr lang="zh-TW" altLang="en-US" sz="1400">
              <a:solidFill>
                <a:srgbClr val="FF0000"/>
              </a:solidFill>
            </a:endParaRPr>
          </a:p>
        </p:txBody>
      </p:sp>
      <p:sp>
        <p:nvSpPr>
          <p:cNvPr id="15387" name="文字方塊 26"/>
          <p:cNvSpPr txBox="1">
            <a:spLocks noChangeArrowheads="1"/>
          </p:cNvSpPr>
          <p:nvPr/>
        </p:nvSpPr>
        <p:spPr bwMode="auto">
          <a:xfrm>
            <a:off x="3143250" y="3760788"/>
            <a:ext cx="288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400">
                <a:solidFill>
                  <a:srgbClr val="FF0000"/>
                </a:solidFill>
              </a:rPr>
              <a:t>M</a:t>
            </a:r>
            <a:endParaRPr lang="zh-TW" altLang="en-US" sz="1400">
              <a:solidFill>
                <a:srgbClr val="FF0000"/>
              </a:solidFill>
            </a:endParaRPr>
          </a:p>
        </p:txBody>
      </p:sp>
      <p:sp>
        <p:nvSpPr>
          <p:cNvPr id="15388" name="文字方塊 27"/>
          <p:cNvSpPr txBox="1">
            <a:spLocks noChangeArrowheads="1"/>
          </p:cNvSpPr>
          <p:nvPr/>
        </p:nvSpPr>
        <p:spPr bwMode="auto">
          <a:xfrm>
            <a:off x="1430338" y="3436938"/>
            <a:ext cx="288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400">
                <a:solidFill>
                  <a:srgbClr val="FF0000"/>
                </a:solidFill>
              </a:rPr>
              <a:t>N</a:t>
            </a:r>
            <a:endParaRPr lang="zh-TW" altLang="en-US" sz="1400">
              <a:solidFill>
                <a:srgbClr val="FF0000"/>
              </a:solidFill>
            </a:endParaRPr>
          </a:p>
        </p:txBody>
      </p:sp>
      <p:sp>
        <p:nvSpPr>
          <p:cNvPr id="15389" name="文字方塊 28"/>
          <p:cNvSpPr txBox="1">
            <a:spLocks noChangeArrowheads="1"/>
          </p:cNvSpPr>
          <p:nvPr/>
        </p:nvSpPr>
        <p:spPr bwMode="auto">
          <a:xfrm>
            <a:off x="1398588" y="4533900"/>
            <a:ext cx="288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400">
                <a:solidFill>
                  <a:srgbClr val="FF0000"/>
                </a:solidFill>
              </a:rPr>
              <a:t>N</a:t>
            </a:r>
            <a:endParaRPr lang="zh-TW" altLang="en-US" sz="1400">
              <a:solidFill>
                <a:srgbClr val="FF0000"/>
              </a:solidFill>
            </a:endParaRPr>
          </a:p>
        </p:txBody>
      </p:sp>
      <p:sp>
        <p:nvSpPr>
          <p:cNvPr id="15390" name="文字方塊 29"/>
          <p:cNvSpPr txBox="1">
            <a:spLocks noChangeArrowheads="1"/>
          </p:cNvSpPr>
          <p:nvPr/>
        </p:nvSpPr>
        <p:spPr bwMode="auto">
          <a:xfrm>
            <a:off x="1395413" y="5580063"/>
            <a:ext cx="288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400">
                <a:solidFill>
                  <a:srgbClr val="FF0000"/>
                </a:solidFill>
              </a:rPr>
              <a:t>N</a:t>
            </a:r>
            <a:endParaRPr lang="zh-TW" altLang="en-US" sz="1400">
              <a:solidFill>
                <a:srgbClr val="FF0000"/>
              </a:solidFill>
            </a:endParaRPr>
          </a:p>
        </p:txBody>
      </p:sp>
      <p:sp>
        <p:nvSpPr>
          <p:cNvPr id="15391" name="文字方塊 30"/>
          <p:cNvSpPr txBox="1">
            <a:spLocks noChangeArrowheads="1"/>
          </p:cNvSpPr>
          <p:nvPr/>
        </p:nvSpPr>
        <p:spPr bwMode="auto">
          <a:xfrm>
            <a:off x="3806825" y="3355975"/>
            <a:ext cx="288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400">
                <a:solidFill>
                  <a:srgbClr val="FF0000"/>
                </a:solidFill>
              </a:rPr>
              <a:t>N</a:t>
            </a:r>
            <a:endParaRPr lang="zh-TW" altLang="en-US" sz="1400">
              <a:solidFill>
                <a:srgbClr val="FF0000"/>
              </a:solidFill>
            </a:endParaRPr>
          </a:p>
        </p:txBody>
      </p:sp>
      <p:sp>
        <p:nvSpPr>
          <p:cNvPr id="15392" name="文字方塊 31"/>
          <p:cNvSpPr txBox="1">
            <a:spLocks noChangeArrowheads="1"/>
          </p:cNvSpPr>
          <p:nvPr/>
        </p:nvSpPr>
        <p:spPr bwMode="auto">
          <a:xfrm>
            <a:off x="3779838" y="4559300"/>
            <a:ext cx="288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400">
                <a:solidFill>
                  <a:srgbClr val="FF0000"/>
                </a:solidFill>
              </a:rPr>
              <a:t>N</a:t>
            </a:r>
            <a:endParaRPr lang="zh-TW" altLang="en-US" sz="1400">
              <a:solidFill>
                <a:srgbClr val="FF0000"/>
              </a:solidFill>
            </a:endParaRPr>
          </a:p>
        </p:txBody>
      </p:sp>
      <p:sp>
        <p:nvSpPr>
          <p:cNvPr id="15393" name="文字方塊 32"/>
          <p:cNvSpPr txBox="1">
            <a:spLocks noChangeArrowheads="1"/>
          </p:cNvSpPr>
          <p:nvPr/>
        </p:nvSpPr>
        <p:spPr bwMode="auto">
          <a:xfrm>
            <a:off x="3779838" y="5651500"/>
            <a:ext cx="288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400">
                <a:solidFill>
                  <a:srgbClr val="FF0000"/>
                </a:solidFill>
              </a:rPr>
              <a:t>N</a:t>
            </a:r>
            <a:endParaRPr lang="zh-TW" altLang="en-US" sz="1400">
              <a:solidFill>
                <a:srgbClr val="FF0000"/>
              </a:solidFill>
            </a:endParaRPr>
          </a:p>
        </p:txBody>
      </p:sp>
      <p:sp>
        <p:nvSpPr>
          <p:cNvPr id="15394" name="文字方塊 33"/>
          <p:cNvSpPr txBox="1">
            <a:spLocks noChangeArrowheads="1"/>
          </p:cNvSpPr>
          <p:nvPr/>
        </p:nvSpPr>
        <p:spPr bwMode="auto">
          <a:xfrm>
            <a:off x="3136900" y="4741863"/>
            <a:ext cx="595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400">
                <a:solidFill>
                  <a:srgbClr val="FF0000"/>
                </a:solidFill>
              </a:rPr>
              <a:t>M/2</a:t>
            </a:r>
            <a:endParaRPr lang="zh-TW" altLang="en-US" sz="1400">
              <a:solidFill>
                <a:srgbClr val="FF0000"/>
              </a:solidFill>
            </a:endParaRPr>
          </a:p>
        </p:txBody>
      </p:sp>
      <p:sp>
        <p:nvSpPr>
          <p:cNvPr id="15395" name="文字方塊 34"/>
          <p:cNvSpPr txBox="1">
            <a:spLocks noChangeArrowheads="1"/>
          </p:cNvSpPr>
          <p:nvPr/>
        </p:nvSpPr>
        <p:spPr bwMode="auto">
          <a:xfrm>
            <a:off x="3133725" y="5822950"/>
            <a:ext cx="5953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400">
                <a:solidFill>
                  <a:srgbClr val="FF0000"/>
                </a:solidFill>
              </a:rPr>
              <a:t>M/2</a:t>
            </a:r>
            <a:endParaRPr lang="zh-TW" altLang="en-US" sz="1400">
              <a:solidFill>
                <a:srgbClr val="FF0000"/>
              </a:solidFill>
            </a:endParaRPr>
          </a:p>
        </p:txBody>
      </p:sp>
      <p:sp>
        <p:nvSpPr>
          <p:cNvPr id="15396" name="文字方塊 35"/>
          <p:cNvSpPr txBox="1">
            <a:spLocks noChangeArrowheads="1"/>
          </p:cNvSpPr>
          <p:nvPr/>
        </p:nvSpPr>
        <p:spPr bwMode="auto">
          <a:xfrm>
            <a:off x="5457825" y="4759325"/>
            <a:ext cx="595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400">
                <a:solidFill>
                  <a:srgbClr val="FF0000"/>
                </a:solidFill>
              </a:rPr>
              <a:t>M/2</a:t>
            </a:r>
            <a:endParaRPr lang="zh-TW" altLang="en-US" sz="1400">
              <a:solidFill>
                <a:srgbClr val="FF0000"/>
              </a:solidFill>
            </a:endParaRPr>
          </a:p>
        </p:txBody>
      </p:sp>
      <p:sp>
        <p:nvSpPr>
          <p:cNvPr id="15397" name="文字方塊 36"/>
          <p:cNvSpPr txBox="1">
            <a:spLocks noChangeArrowheads="1"/>
          </p:cNvSpPr>
          <p:nvPr/>
        </p:nvSpPr>
        <p:spPr bwMode="auto">
          <a:xfrm>
            <a:off x="5486400" y="5805488"/>
            <a:ext cx="595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400">
                <a:solidFill>
                  <a:srgbClr val="FF0000"/>
                </a:solidFill>
              </a:rPr>
              <a:t>M/2</a:t>
            </a:r>
            <a:endParaRPr lang="zh-TW" altLang="en-US" sz="1400">
              <a:solidFill>
                <a:srgbClr val="FF0000"/>
              </a:solidFill>
            </a:endParaRPr>
          </a:p>
        </p:txBody>
      </p:sp>
      <p:sp>
        <p:nvSpPr>
          <p:cNvPr id="15398" name="文字方塊 37"/>
          <p:cNvSpPr txBox="1">
            <a:spLocks noChangeArrowheads="1"/>
          </p:cNvSpPr>
          <p:nvPr/>
        </p:nvSpPr>
        <p:spPr bwMode="auto">
          <a:xfrm>
            <a:off x="6051550" y="4414838"/>
            <a:ext cx="595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400">
                <a:solidFill>
                  <a:srgbClr val="FF0000"/>
                </a:solidFill>
              </a:rPr>
              <a:t>N/2</a:t>
            </a:r>
            <a:endParaRPr lang="zh-TW" altLang="en-US" sz="1400">
              <a:solidFill>
                <a:srgbClr val="FF0000"/>
              </a:solidFill>
            </a:endParaRPr>
          </a:p>
        </p:txBody>
      </p:sp>
      <p:sp>
        <p:nvSpPr>
          <p:cNvPr id="15399" name="文字方塊 38"/>
          <p:cNvSpPr txBox="1">
            <a:spLocks noChangeArrowheads="1"/>
          </p:cNvSpPr>
          <p:nvPr/>
        </p:nvSpPr>
        <p:spPr bwMode="auto">
          <a:xfrm>
            <a:off x="6051550" y="5443538"/>
            <a:ext cx="5953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400">
                <a:solidFill>
                  <a:srgbClr val="FF0000"/>
                </a:solidFill>
              </a:rPr>
              <a:t>N/2</a:t>
            </a:r>
            <a:endParaRPr lang="zh-TW" altLang="en-US" sz="1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B2905E1-068E-4FD3-8EF9-A7E39F6618E9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285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297642" y="533668"/>
            <a:ext cx="62087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altLang="zh-TW" dirty="0"/>
              <a:t>24 bits/pixel </a:t>
            </a:r>
            <a:r>
              <a:rPr lang="en-US" altLang="zh-TW" dirty="0">
                <a:sym typeface="Symbol" pitchFamily="18" charset="2"/>
              </a:rPr>
              <a:t></a:t>
            </a:r>
            <a:r>
              <a:rPr lang="en-US" altLang="zh-TW" dirty="0"/>
              <a:t> 16 bits/pixel </a:t>
            </a:r>
            <a:r>
              <a:rPr lang="en-US" altLang="zh-TW" dirty="0">
                <a:sym typeface="Symbol" pitchFamily="18" charset="2"/>
              </a:rPr>
              <a:t></a:t>
            </a:r>
            <a:r>
              <a:rPr lang="en-US" altLang="zh-TW" dirty="0"/>
              <a:t> 12 bits/pixel</a:t>
            </a:r>
          </a:p>
          <a:p>
            <a:pPr algn="just" eaLnBrk="1" hangingPunct="1"/>
            <a:endParaRPr lang="en-US" altLang="zh-TW" dirty="0">
              <a:sym typeface="Symbol" pitchFamily="18" charset="2"/>
            </a:endParaRPr>
          </a:p>
          <a:p>
            <a:pPr algn="just" eaLnBrk="1" hangingPunct="1"/>
            <a:r>
              <a:rPr lang="zh-TW" altLang="en-US" dirty="0">
                <a:sym typeface="Symbol" pitchFamily="18" charset="2"/>
              </a:rPr>
              <a:t>同樣使資料量省一半的</a:t>
            </a:r>
            <a:r>
              <a:rPr lang="en-US" altLang="zh-TW" dirty="0">
                <a:sym typeface="Symbol" pitchFamily="18" charset="2"/>
              </a:rPr>
              <a:t>(b)(d)</a:t>
            </a:r>
            <a:r>
              <a:rPr lang="zh-TW" altLang="en-US" dirty="0">
                <a:sym typeface="Symbol" pitchFamily="18" charset="2"/>
              </a:rPr>
              <a:t>圖，</a:t>
            </a:r>
            <a:r>
              <a:rPr lang="en-US" altLang="zh-TW" dirty="0">
                <a:sym typeface="Symbol" pitchFamily="18" charset="2"/>
              </a:rPr>
              <a:t>(d)</a:t>
            </a:r>
            <a:r>
              <a:rPr lang="zh-TW" altLang="en-US" dirty="0">
                <a:sym typeface="Symbol" pitchFamily="18" charset="2"/>
              </a:rPr>
              <a:t>圖和原來差不多，</a:t>
            </a:r>
            <a:endParaRPr lang="en-US" altLang="zh-TW" dirty="0">
              <a:sym typeface="Symbol" pitchFamily="18" charset="2"/>
            </a:endParaRPr>
          </a:p>
          <a:p>
            <a:pPr algn="just" eaLnBrk="1" hangingPunct="1"/>
            <a:r>
              <a:rPr lang="zh-TW" altLang="en-US" dirty="0">
                <a:sym typeface="Symbol" pitchFamily="18" charset="2"/>
              </a:rPr>
              <a:t>然而</a:t>
            </a:r>
            <a:r>
              <a:rPr lang="en-US" altLang="zh-TW" dirty="0">
                <a:sym typeface="Symbol" pitchFamily="18" charset="2"/>
              </a:rPr>
              <a:t>(b)</a:t>
            </a:r>
            <a:r>
              <a:rPr lang="zh-TW" altLang="en-US" dirty="0">
                <a:sym typeface="Symbol" pitchFamily="18" charset="2"/>
              </a:rPr>
              <a:t>圖邊緣會有失真現象。</a:t>
            </a:r>
          </a:p>
        </p:txBody>
      </p:sp>
      <p:sp>
        <p:nvSpPr>
          <p:cNvPr id="17412" name="文字方塊 3"/>
          <p:cNvSpPr txBox="1">
            <a:spLocks noChangeArrowheads="1"/>
          </p:cNvSpPr>
          <p:nvPr/>
        </p:nvSpPr>
        <p:spPr bwMode="auto">
          <a:xfrm>
            <a:off x="684213" y="3141663"/>
            <a:ext cx="561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還原時，用 </a:t>
            </a:r>
            <a:r>
              <a:rPr lang="en-US" altLang="zh-TW"/>
              <a:t>interpolation </a:t>
            </a:r>
            <a:r>
              <a:rPr lang="zh-TW" altLang="en-US"/>
              <a:t>的方式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16092CEC-ABB2-4236-BE36-32A792CAE5E1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286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258888" y="835025"/>
            <a:ext cx="7200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/>
              <a:t>       原圖                                  直接在縱軸取一半的</a:t>
            </a:r>
            <a:r>
              <a:rPr lang="en-US" altLang="zh-TW"/>
              <a:t>pixels </a:t>
            </a:r>
            <a:r>
              <a:rPr lang="zh-TW" altLang="en-US"/>
              <a:t>再還原</a:t>
            </a:r>
            <a:r>
              <a:rPr lang="en-US" altLang="zh-TW"/>
              <a:t>   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83121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/>
          <p:nvPr/>
        </p:nvSpPr>
        <p:spPr>
          <a:xfrm>
            <a:off x="2195736" y="5381919"/>
            <a:ext cx="5062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(a)                                                                   (b)</a:t>
            </a:r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82D7064-27D8-4DF1-BF13-4EA115A028F5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287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258888" y="908050"/>
            <a:ext cx="662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dirty="0"/>
              <a:t>           </a:t>
            </a:r>
            <a:r>
              <a:rPr lang="en-US" altLang="zh-TW" b="1" dirty="0"/>
              <a:t>4 : 2: 2                                                      4 : 2: 0</a:t>
            </a:r>
            <a:r>
              <a:rPr lang="en-US" altLang="zh-TW" dirty="0"/>
              <a:t>       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57338"/>
            <a:ext cx="82867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2195736" y="5381919"/>
            <a:ext cx="5126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(c)                                                                    (d)</a:t>
            </a:r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76327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2400" b="1" dirty="0">
                <a:solidFill>
                  <a:srgbClr val="3333FF"/>
                </a:solidFill>
                <a:sym typeface="Wingdings 2" pitchFamily="18" charset="2"/>
              </a:rPr>
              <a:t></a:t>
            </a:r>
            <a:r>
              <a:rPr lang="zh-TW" altLang="en-US" sz="2400" b="1" dirty="0"/>
              <a:t> </a:t>
            </a:r>
            <a:r>
              <a:rPr lang="en-US" altLang="zh-TW" sz="2400" b="1" dirty="0">
                <a:solidFill>
                  <a:srgbClr val="3333FF"/>
                </a:solidFill>
              </a:rPr>
              <a:t>7-E  Optimal Transform--KLT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539750" y="981075"/>
            <a:ext cx="467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/>
              <a:t>複習：</a:t>
            </a:r>
            <a:r>
              <a:rPr lang="en-US" altLang="zh-TW"/>
              <a:t>DFT </a:t>
            </a:r>
            <a:r>
              <a:rPr lang="zh-TW" altLang="en-US"/>
              <a:t>的優缺點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611188" y="1793705"/>
            <a:ext cx="82089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Symbol" pitchFamily="18" charset="2"/>
              <a:buChar char="·"/>
            </a:pPr>
            <a:r>
              <a:rPr lang="en-US" altLang="zh-TW" b="1" dirty="0">
                <a:solidFill>
                  <a:srgbClr val="3333FF"/>
                </a:solidFill>
                <a:sym typeface="Symbol" pitchFamily="18" charset="2"/>
              </a:rPr>
              <a:t> Karhunen-Loeve Transform (KLT)</a:t>
            </a:r>
            <a:r>
              <a:rPr lang="en-US" altLang="zh-TW" dirty="0">
                <a:sym typeface="Symbol" pitchFamily="18" charset="2"/>
              </a:rPr>
              <a:t>   </a:t>
            </a:r>
          </a:p>
          <a:p>
            <a:r>
              <a:rPr lang="en-US" altLang="zh-TW" dirty="0">
                <a:sym typeface="Symbol" pitchFamily="18" charset="2"/>
              </a:rPr>
              <a:t> (similar to Principal component analysis (PCA))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sym typeface="Symbol" pitchFamily="18" charset="2"/>
              </a:rPr>
              <a:t>  </a:t>
            </a:r>
            <a:r>
              <a:rPr lang="zh-TW" altLang="en-US" dirty="0">
                <a:sym typeface="Symbol" pitchFamily="18" charset="2"/>
              </a:rPr>
              <a:t>經過轉換後，能夠將影像的能量分佈變得最為集中</a:t>
            </a:r>
            <a:endParaRPr lang="en-US" altLang="zh-TW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altLang="zh-TW" dirty="0">
                <a:sym typeface="Symbol" pitchFamily="18" charset="2"/>
              </a:rPr>
              <a:t>  </a:t>
            </a:r>
            <a:r>
              <a:rPr lang="zh-TW" altLang="en-US" dirty="0">
                <a:sym typeface="Symbol" pitchFamily="18" charset="2"/>
              </a:rPr>
              <a:t>分析影像的主要成分，第二主要成份，第三主要成份，</a:t>
            </a:r>
            <a:r>
              <a:rPr lang="en-US" altLang="zh-TW" dirty="0">
                <a:sym typeface="Symbol" pitchFamily="18" charset="2"/>
              </a:rPr>
              <a:t>…………</a:t>
            </a:r>
          </a:p>
        </p:txBody>
      </p:sp>
      <p:sp>
        <p:nvSpPr>
          <p:cNvPr id="20485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666F177-9769-4F79-99BA-7330D7E6BBA9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288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graphicFrame>
        <p:nvGraphicFramePr>
          <p:cNvPr id="2048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24713"/>
              </p:ext>
            </p:extLst>
          </p:nvPr>
        </p:nvGraphicFramePr>
        <p:xfrm>
          <a:off x="2118870" y="3458885"/>
          <a:ext cx="23622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" name="Equation" r:id="rId4" imgW="2362200" imgH="685800" progId="Equation.DSMT4">
                  <p:embed/>
                </p:oleObj>
              </mc:Choice>
              <mc:Fallback>
                <p:oleObj name="Equation" r:id="rId4" imgW="2362200" imgH="685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870" y="3458885"/>
                        <a:ext cx="236220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16"/>
          <p:cNvSpPr txBox="1">
            <a:spLocks noChangeArrowheads="1"/>
          </p:cNvSpPr>
          <p:nvPr/>
        </p:nvSpPr>
        <p:spPr bwMode="auto">
          <a:xfrm>
            <a:off x="612333" y="3603348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ym typeface="Symbol" pitchFamily="18" charset="2"/>
              </a:rPr>
              <a:t> </a:t>
            </a:r>
            <a:r>
              <a:rPr lang="en-US" altLang="zh-TW"/>
              <a:t>1-D Case</a:t>
            </a:r>
          </a:p>
        </p:txBody>
      </p:sp>
      <p:sp>
        <p:nvSpPr>
          <p:cNvPr id="20488" name="Rectangle 18"/>
          <p:cNvSpPr>
            <a:spLocks noChangeArrowheads="1"/>
          </p:cNvSpPr>
          <p:nvPr/>
        </p:nvSpPr>
        <p:spPr bwMode="auto">
          <a:xfrm>
            <a:off x="972695" y="4179610"/>
            <a:ext cx="69548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lnSpc>
                <a:spcPct val="115000"/>
              </a:lnSpc>
              <a:spcBef>
                <a:spcPct val="3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i="1" dirty="0">
                <a:solidFill>
                  <a:srgbClr val="FF0000"/>
                </a:solidFill>
              </a:rPr>
              <a:t>K</a:t>
            </a:r>
            <a:r>
              <a:rPr lang="en-US" altLang="zh-TW" dirty="0">
                <a:solidFill>
                  <a:srgbClr val="FF0000"/>
                </a:solidFill>
              </a:rPr>
              <a:t>[</a:t>
            </a:r>
            <a:r>
              <a:rPr lang="en-US" altLang="zh-TW" i="1" dirty="0">
                <a:solidFill>
                  <a:srgbClr val="FF0000"/>
                </a:solidFill>
              </a:rPr>
              <a:t>u</a:t>
            </a:r>
            <a:r>
              <a:rPr lang="en-US" altLang="zh-TW" dirty="0">
                <a:solidFill>
                  <a:srgbClr val="FF0000"/>
                </a:solidFill>
              </a:rPr>
              <a:t>, </a:t>
            </a:r>
            <a:r>
              <a:rPr lang="en-US" altLang="zh-TW" i="1" dirty="0">
                <a:solidFill>
                  <a:srgbClr val="FF0000"/>
                </a:solidFill>
              </a:rPr>
              <a:t>n</a:t>
            </a:r>
            <a:r>
              <a:rPr lang="en-US" altLang="zh-TW" dirty="0">
                <a:solidFill>
                  <a:srgbClr val="FF0000"/>
                </a:solidFill>
              </a:rPr>
              <a:t>] = </a:t>
            </a:r>
            <a:r>
              <a:rPr lang="en-US" altLang="zh-TW" i="1" dirty="0" err="1">
                <a:solidFill>
                  <a:srgbClr val="FF0000"/>
                </a:solidFill>
              </a:rPr>
              <a:t>e</a:t>
            </a:r>
            <a:r>
              <a:rPr lang="en-US" altLang="zh-TW" i="1" baseline="-25000" dirty="0" err="1">
                <a:solidFill>
                  <a:srgbClr val="FF0000"/>
                </a:solidFill>
              </a:rPr>
              <a:t>n</a:t>
            </a:r>
            <a:r>
              <a:rPr lang="en-US" altLang="zh-TW" dirty="0">
                <a:solidFill>
                  <a:srgbClr val="FF0000"/>
                </a:solidFill>
              </a:rPr>
              <a:t>[</a:t>
            </a:r>
            <a:r>
              <a:rPr lang="en-US" altLang="zh-TW" i="1" dirty="0">
                <a:solidFill>
                  <a:srgbClr val="FF0000"/>
                </a:solidFill>
              </a:rPr>
              <a:t>u</a:t>
            </a:r>
            <a:r>
              <a:rPr lang="en-US" altLang="zh-TW" dirty="0">
                <a:solidFill>
                  <a:srgbClr val="FF0000"/>
                </a:solidFill>
              </a:rPr>
              <a:t>]  (K = [e</a:t>
            </a:r>
            <a:r>
              <a:rPr lang="en-US" altLang="zh-TW" baseline="-25000" dirty="0">
                <a:solidFill>
                  <a:srgbClr val="FF0000"/>
                </a:solidFill>
              </a:rPr>
              <a:t>0</a:t>
            </a:r>
            <a:r>
              <a:rPr lang="en-US" altLang="zh-TW" dirty="0">
                <a:solidFill>
                  <a:srgbClr val="FF0000"/>
                </a:solidFill>
              </a:rPr>
              <a:t>, e</a:t>
            </a:r>
            <a:r>
              <a:rPr lang="en-US" altLang="zh-TW" baseline="-25000" dirty="0">
                <a:solidFill>
                  <a:srgbClr val="FF0000"/>
                </a:solidFill>
              </a:rPr>
              <a:t>1</a:t>
            </a:r>
            <a:r>
              <a:rPr lang="en-US" altLang="zh-TW" dirty="0">
                <a:solidFill>
                  <a:srgbClr val="FF0000"/>
                </a:solidFill>
              </a:rPr>
              <a:t>, e</a:t>
            </a:r>
            <a:r>
              <a:rPr lang="en-US" altLang="zh-TW" baseline="-25000" dirty="0">
                <a:solidFill>
                  <a:srgbClr val="FF0000"/>
                </a:solidFill>
              </a:rPr>
              <a:t>2</a:t>
            </a:r>
            <a:r>
              <a:rPr lang="en-US" altLang="zh-TW" dirty="0">
                <a:solidFill>
                  <a:srgbClr val="FF0000"/>
                </a:solidFill>
              </a:rPr>
              <a:t>, ….., e</a:t>
            </a:r>
            <a:r>
              <a:rPr lang="en-US" altLang="zh-TW" baseline="-25000" dirty="0">
                <a:solidFill>
                  <a:srgbClr val="FF0000"/>
                </a:solidFill>
              </a:rPr>
              <a:t>N</a:t>
            </a:r>
            <a:r>
              <a:rPr lang="en-US" altLang="zh-TW" baseline="-25000" dirty="0">
                <a:solidFill>
                  <a:srgbClr val="FF0000"/>
                </a:solidFill>
                <a:sym typeface="Symbol" pitchFamily="18" charset="2"/>
              </a:rPr>
              <a:t></a:t>
            </a:r>
            <a:r>
              <a:rPr lang="en-US" altLang="zh-TW" baseline="-25000" dirty="0">
                <a:solidFill>
                  <a:srgbClr val="FF0000"/>
                </a:solidFill>
              </a:rPr>
              <a:t>1</a:t>
            </a: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]</a:t>
            </a:r>
            <a:r>
              <a:rPr lang="en-US" altLang="zh-TW" i="1" baseline="30000" dirty="0">
                <a:solidFill>
                  <a:srgbClr val="FF0000"/>
                </a:solidFill>
                <a:sym typeface="Symbol" pitchFamily="18" charset="2"/>
              </a:rPr>
              <a:t>T</a:t>
            </a: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 </a:t>
            </a:r>
          </a:p>
          <a:p>
            <a:pPr algn="just" eaLnBrk="1" hangingPunct="1">
              <a:lnSpc>
                <a:spcPct val="115000"/>
              </a:lnSpc>
              <a:spcBef>
                <a:spcPct val="30000"/>
              </a:spcBef>
            </a:pPr>
            <a:r>
              <a:rPr lang="en-US" altLang="zh-TW" b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zh-TW" b="1" dirty="0" err="1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en-US" altLang="zh-TW" b="1" baseline="-25000" dirty="0" err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altLang="zh-TW" b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zh-TW" altLang="en-US" dirty="0">
                <a:solidFill>
                  <a:srgbClr val="FF0000"/>
                </a:solidFill>
                <a:sym typeface="Symbol" pitchFamily="18" charset="2"/>
              </a:rPr>
              <a:t>為 </a:t>
            </a: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covariance matrix </a:t>
            </a:r>
            <a:r>
              <a:rPr lang="en-US" altLang="zh-TW" b="1" dirty="0">
                <a:solidFill>
                  <a:srgbClr val="FF0000"/>
                </a:solidFill>
                <a:sym typeface="Symbol" pitchFamily="18" charset="2"/>
              </a:rPr>
              <a:t>C </a:t>
            </a:r>
            <a:r>
              <a:rPr lang="zh-TW" altLang="en-US" dirty="0">
                <a:solidFill>
                  <a:srgbClr val="FF0000"/>
                </a:solidFill>
                <a:sym typeface="Symbol" pitchFamily="18" charset="2"/>
              </a:rPr>
              <a:t>的 </a:t>
            </a: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eigenvector   </a:t>
            </a:r>
          </a:p>
        </p:txBody>
      </p:sp>
      <p:sp>
        <p:nvSpPr>
          <p:cNvPr id="20489" name="Rectangle 19"/>
          <p:cNvSpPr>
            <a:spLocks noChangeArrowheads="1"/>
          </p:cNvSpPr>
          <p:nvPr/>
        </p:nvSpPr>
        <p:spPr bwMode="auto">
          <a:xfrm>
            <a:off x="1044133" y="5187673"/>
            <a:ext cx="3063659" cy="41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en-US" altLang="zh-TW" i="1" dirty="0">
                <a:sym typeface="Symbol" pitchFamily="18" charset="2"/>
              </a:rPr>
              <a:t>C</a:t>
            </a:r>
            <a:r>
              <a:rPr lang="en-US" altLang="zh-TW" dirty="0">
                <a:sym typeface="Symbol" pitchFamily="18" charset="2"/>
              </a:rPr>
              <a:t>[</a:t>
            </a:r>
            <a:r>
              <a:rPr lang="en-US" altLang="zh-TW" i="1" dirty="0">
                <a:sym typeface="Symbol" pitchFamily="18" charset="2"/>
              </a:rPr>
              <a:t>m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i="1" dirty="0">
                <a:sym typeface="Symbol" pitchFamily="18" charset="2"/>
              </a:rPr>
              <a:t>n</a:t>
            </a:r>
            <a:r>
              <a:rPr lang="en-US" altLang="zh-TW" dirty="0">
                <a:sym typeface="Symbol" pitchFamily="18" charset="2"/>
              </a:rPr>
              <a:t>] =</a:t>
            </a:r>
            <a:r>
              <a:rPr lang="zh-TW" altLang="en-US" dirty="0">
                <a:sym typeface="Symbol" pitchFamily="18" charset="2"/>
              </a:rPr>
              <a:t> </a:t>
            </a:r>
            <a:r>
              <a:rPr lang="en-US" altLang="zh-TW" dirty="0" err="1">
                <a:sym typeface="Symbol" pitchFamily="18" charset="2"/>
              </a:rPr>
              <a:t>cov</a:t>
            </a:r>
            <a:r>
              <a:rPr lang="en-US" altLang="zh-TW" dirty="0">
                <a:sym typeface="Symbol" pitchFamily="18" charset="2"/>
              </a:rPr>
              <a:t>(</a:t>
            </a:r>
            <a:r>
              <a:rPr lang="en-US" altLang="zh-TW" i="1" dirty="0">
                <a:sym typeface="Symbol" pitchFamily="18" charset="2"/>
              </a:rPr>
              <a:t>x</a:t>
            </a:r>
            <a:r>
              <a:rPr lang="en-US" altLang="zh-TW" dirty="0">
                <a:sym typeface="Symbol" pitchFamily="18" charset="2"/>
              </a:rPr>
              <a:t>[</a:t>
            </a:r>
            <a:r>
              <a:rPr lang="en-US" altLang="zh-TW" i="1" dirty="0">
                <a:sym typeface="Symbol" pitchFamily="18" charset="2"/>
              </a:rPr>
              <a:t>m</a:t>
            </a:r>
            <a:r>
              <a:rPr lang="en-US" altLang="zh-TW" dirty="0">
                <a:sym typeface="Symbol" pitchFamily="18" charset="2"/>
              </a:rPr>
              <a:t>], </a:t>
            </a:r>
            <a:r>
              <a:rPr lang="en-US" altLang="zh-TW" i="1" dirty="0">
                <a:sym typeface="Symbol" pitchFamily="18" charset="2"/>
              </a:rPr>
              <a:t>x</a:t>
            </a:r>
            <a:r>
              <a:rPr lang="en-US" altLang="zh-TW" dirty="0">
                <a:sym typeface="Symbol" pitchFamily="18" charset="2"/>
              </a:rPr>
              <a:t>[</a:t>
            </a:r>
            <a:r>
              <a:rPr lang="en-US" altLang="zh-TW" i="1" dirty="0">
                <a:sym typeface="Symbol" pitchFamily="18" charset="2"/>
              </a:rPr>
              <a:t>n</a:t>
            </a:r>
            <a:r>
              <a:rPr lang="en-US" altLang="zh-TW" dirty="0">
                <a:sym typeface="Symbol" pitchFamily="18" charset="2"/>
              </a:rPr>
              <a:t>]) = </a:t>
            </a:r>
          </a:p>
        </p:txBody>
      </p:sp>
      <p:graphicFrame>
        <p:nvGraphicFramePr>
          <p:cNvPr id="2049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12510"/>
              </p:ext>
            </p:extLst>
          </p:nvPr>
        </p:nvGraphicFramePr>
        <p:xfrm>
          <a:off x="4022377" y="5216829"/>
          <a:ext cx="30543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4" name="Equation" r:id="rId6" imgW="3048000" imgH="406400" progId="Equation.DSMT4">
                  <p:embed/>
                </p:oleObj>
              </mc:Choice>
              <mc:Fallback>
                <p:oleObj name="Equation" r:id="rId6" imgW="3048000" imgH="406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377" y="5216829"/>
                        <a:ext cx="305435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Line 24"/>
          <p:cNvSpPr>
            <a:spLocks noChangeShapeType="1"/>
          </p:cNvSpPr>
          <p:nvPr/>
        </p:nvSpPr>
        <p:spPr bwMode="auto">
          <a:xfrm flipH="1">
            <a:off x="6949633" y="4827310"/>
            <a:ext cx="287337" cy="360363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92" name="Text Box 25"/>
          <p:cNvSpPr txBox="1">
            <a:spLocks noChangeArrowheads="1"/>
          </p:cNvSpPr>
          <p:nvPr/>
        </p:nvSpPr>
        <p:spPr bwMode="auto">
          <a:xfrm>
            <a:off x="7165533" y="4538385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mean</a:t>
            </a:r>
          </a:p>
        </p:txBody>
      </p:sp>
      <p:sp>
        <p:nvSpPr>
          <p:cNvPr id="20493" name="文字方塊 1"/>
          <p:cNvSpPr txBox="1">
            <a:spLocks noChangeArrowheads="1"/>
          </p:cNvSpPr>
          <p:nvPr/>
        </p:nvSpPr>
        <p:spPr bwMode="auto">
          <a:xfrm>
            <a:off x="5885557" y="1764549"/>
            <a:ext cx="2700535" cy="646331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It is optimal, but dependent on the input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2118870" y="5859185"/>
            <a:ext cx="2874505" cy="41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en-US" altLang="zh-TW" dirty="0">
                <a:sym typeface="Symbol" pitchFamily="18" charset="2"/>
              </a:rPr>
              <a:t>Note: </a:t>
            </a:r>
            <a:r>
              <a:rPr lang="en-US" altLang="zh-TW" dirty="0" err="1">
                <a:sym typeface="Symbol" pitchFamily="18" charset="2"/>
              </a:rPr>
              <a:t>cov</a:t>
            </a:r>
            <a:r>
              <a:rPr lang="en-US" altLang="zh-TW" dirty="0">
                <a:sym typeface="Symbol" pitchFamily="18" charset="2"/>
              </a:rPr>
              <a:t> </a:t>
            </a:r>
            <a:r>
              <a:rPr lang="zh-TW" altLang="en-US" dirty="0">
                <a:sym typeface="Symbol" pitchFamily="18" charset="2"/>
              </a:rPr>
              <a:t>代表</a:t>
            </a:r>
            <a:r>
              <a:rPr lang="en-US" altLang="zh-TW" dirty="0">
                <a:sym typeface="Symbol" pitchFamily="18" charset="2"/>
              </a:rPr>
              <a:t>covariance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684213" y="476250"/>
            <a:ext cx="755967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KLT </a:t>
            </a:r>
            <a:r>
              <a:rPr lang="zh-TW" altLang="en-US" dirty="0">
                <a:solidFill>
                  <a:srgbClr val="3333FF"/>
                </a:solidFill>
              </a:rPr>
              <a:t>的理論基礎：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TW" altLang="en-US" dirty="0"/>
              <a:t>經過 </a:t>
            </a:r>
            <a:r>
              <a:rPr lang="en-US" altLang="zh-TW" dirty="0"/>
              <a:t>KLT </a:t>
            </a:r>
            <a:r>
              <a:rPr lang="zh-TW" altLang="en-US" dirty="0"/>
              <a:t>之後，當 </a:t>
            </a:r>
            <a:r>
              <a:rPr lang="en-US" altLang="zh-TW" i="1" dirty="0"/>
              <a:t>u</a:t>
            </a:r>
            <a:r>
              <a:rPr lang="en-US" altLang="zh-TW" baseline="-25000" dirty="0"/>
              <a:t>1</a:t>
            </a:r>
            <a:r>
              <a:rPr lang="en-US" altLang="zh-TW" dirty="0"/>
              <a:t> </a:t>
            </a:r>
            <a:r>
              <a:rPr lang="en-US" altLang="zh-TW" dirty="0">
                <a:sym typeface="Symbol" pitchFamily="18" charset="2"/>
              </a:rPr>
              <a:t> </a:t>
            </a:r>
            <a:r>
              <a:rPr lang="en-US" altLang="zh-TW" i="1" dirty="0">
                <a:sym typeface="Symbol" pitchFamily="18" charset="2"/>
              </a:rPr>
              <a:t>u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dirty="0">
                <a:sym typeface="Symbol" pitchFamily="18" charset="2"/>
              </a:rPr>
              <a:t> </a:t>
            </a:r>
            <a:r>
              <a:rPr lang="zh-TW" altLang="en-US" dirty="0">
                <a:sym typeface="Symbol" pitchFamily="18" charset="2"/>
              </a:rPr>
              <a:t>時，</a:t>
            </a:r>
            <a:r>
              <a:rPr lang="en-US" altLang="zh-TW" i="1" dirty="0"/>
              <a:t>X</a:t>
            </a:r>
            <a:r>
              <a:rPr lang="en-US" altLang="zh-TW" dirty="0"/>
              <a:t>[</a:t>
            </a:r>
            <a:r>
              <a:rPr lang="en-US" altLang="zh-TW" i="1" dirty="0"/>
              <a:t>u</a:t>
            </a:r>
            <a:r>
              <a:rPr lang="en-US" altLang="zh-TW" baseline="-25000" dirty="0"/>
              <a:t>1</a:t>
            </a:r>
            <a:r>
              <a:rPr lang="en-US" altLang="zh-TW" dirty="0"/>
              <a:t>] </a:t>
            </a:r>
            <a:r>
              <a:rPr lang="zh-TW" altLang="en-US" dirty="0"/>
              <a:t>和 </a:t>
            </a:r>
            <a:r>
              <a:rPr lang="en-US" altLang="zh-TW" i="1" dirty="0"/>
              <a:t>X</a:t>
            </a:r>
            <a:r>
              <a:rPr lang="en-US" altLang="zh-TW" dirty="0"/>
              <a:t>[</a:t>
            </a:r>
            <a:r>
              <a:rPr lang="en-US" altLang="zh-TW" i="1" dirty="0"/>
              <a:t>u</a:t>
            </a:r>
            <a:r>
              <a:rPr lang="en-US" altLang="zh-TW" baseline="-25000" dirty="0"/>
              <a:t>2</a:t>
            </a:r>
            <a:r>
              <a:rPr lang="en-US" altLang="zh-TW" dirty="0"/>
              <a:t>] </a:t>
            </a:r>
            <a:r>
              <a:rPr lang="zh-TW" altLang="en-US" dirty="0"/>
              <a:t>之間的 </a:t>
            </a:r>
            <a:r>
              <a:rPr lang="en-US" altLang="zh-TW" dirty="0"/>
              <a:t>covariance </a:t>
            </a:r>
            <a:r>
              <a:rPr lang="zh-TW" altLang="en-US" dirty="0"/>
              <a:t>必需近於零 </a:t>
            </a:r>
            <a:r>
              <a:rPr lang="en-US" altLang="zh-TW" dirty="0"/>
              <a:t>(</a:t>
            </a:r>
            <a:r>
              <a:rPr lang="zh-TW" altLang="en-US" dirty="0"/>
              <a:t>即 </a:t>
            </a:r>
            <a:r>
              <a:rPr lang="en-US" altLang="zh-TW" dirty="0"/>
              <a:t>decorrelation)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684213" y="1916113"/>
            <a:ext cx="453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dirty="0">
                <a:sym typeface="Symbol" pitchFamily="18" charset="2"/>
              </a:rPr>
              <a:t>即 </a:t>
            </a:r>
            <a:r>
              <a:rPr lang="en-US" altLang="zh-TW" dirty="0" err="1">
                <a:sym typeface="Symbol" pitchFamily="18" charset="2"/>
              </a:rPr>
              <a:t>cov</a:t>
            </a:r>
            <a:r>
              <a:rPr lang="en-US" altLang="zh-TW" dirty="0">
                <a:sym typeface="Symbol" pitchFamily="18" charset="2"/>
              </a:rPr>
              <a:t>(</a:t>
            </a:r>
            <a:r>
              <a:rPr lang="en-US" altLang="zh-TW" i="1" dirty="0"/>
              <a:t>X</a:t>
            </a:r>
            <a:r>
              <a:rPr lang="en-US" altLang="zh-TW" dirty="0"/>
              <a:t>[</a:t>
            </a:r>
            <a:r>
              <a:rPr lang="en-US" altLang="zh-TW" i="1" dirty="0"/>
              <a:t>u</a:t>
            </a:r>
            <a:r>
              <a:rPr lang="en-US" altLang="zh-TW" baseline="-25000" dirty="0"/>
              <a:t>1</a:t>
            </a:r>
            <a:r>
              <a:rPr lang="en-US" altLang="zh-TW" dirty="0"/>
              <a:t>],  </a:t>
            </a:r>
            <a:r>
              <a:rPr lang="en-US" altLang="zh-TW" i="1" dirty="0"/>
              <a:t>X</a:t>
            </a:r>
            <a:r>
              <a:rPr lang="en-US" altLang="zh-TW" dirty="0"/>
              <a:t>[</a:t>
            </a:r>
            <a:r>
              <a:rPr lang="en-US" altLang="zh-TW" i="1" dirty="0"/>
              <a:t>u</a:t>
            </a:r>
            <a:r>
              <a:rPr lang="en-US" altLang="zh-TW" baseline="-25000" dirty="0"/>
              <a:t>2</a:t>
            </a:r>
            <a:r>
              <a:rPr lang="en-US" altLang="zh-TW" dirty="0"/>
              <a:t>]</a:t>
            </a:r>
            <a:r>
              <a:rPr lang="en-US" altLang="zh-TW" dirty="0">
                <a:sym typeface="Symbol" pitchFamily="18" charset="2"/>
              </a:rPr>
              <a:t>)</a:t>
            </a:r>
            <a:endParaRPr lang="zh-TW" altLang="en-US" dirty="0">
              <a:sym typeface="Symbol" pitchFamily="18" charset="2"/>
            </a:endParaRPr>
          </a:p>
        </p:txBody>
      </p:sp>
      <p:graphicFrame>
        <p:nvGraphicFramePr>
          <p:cNvPr id="21508" name="Object 7"/>
          <p:cNvGraphicFramePr>
            <a:graphicFrameLocks noChangeAspect="1"/>
          </p:cNvGraphicFramePr>
          <p:nvPr/>
        </p:nvGraphicFramePr>
        <p:xfrm>
          <a:off x="3000375" y="1970088"/>
          <a:ext cx="42005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8" name="Equation" r:id="rId4" imgW="4191000" imgH="406400" progId="Equation.DSMT4">
                  <p:embed/>
                </p:oleObj>
              </mc:Choice>
              <mc:Fallback>
                <p:oleObj name="Equation" r:id="rId4" imgW="4191000" imgH="40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970088"/>
                        <a:ext cx="4200525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7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51B49A7-D809-4B2D-94CF-BFF37E11FCCE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289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C6C84C4-D304-466F-8DDB-195E9CCF8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59" y="2443163"/>
            <a:ext cx="453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dirty="0">
                <a:sym typeface="Symbol" pitchFamily="18" charset="2"/>
              </a:rPr>
              <a:t>If we set</a:t>
            </a:r>
            <a:endParaRPr lang="zh-TW" altLang="en-US" dirty="0">
              <a:sym typeface="Symbol" pitchFamily="18" charset="2"/>
            </a:endParaRPr>
          </a:p>
        </p:txBody>
      </p:sp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29D99178-EB7C-46B1-82F2-19DFFBD818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663470"/>
              </p:ext>
            </p:extLst>
          </p:nvPr>
        </p:nvGraphicFramePr>
        <p:xfrm>
          <a:off x="4906963" y="2887091"/>
          <a:ext cx="38862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9" name="Equation" r:id="rId6" imgW="3886200" imgH="431800" progId="Equation.DSMT4">
                  <p:embed/>
                </p:oleObj>
              </mc:Choice>
              <mc:Fallback>
                <p:oleObj name="Equation" r:id="rId6" imgW="3886200" imgH="431800" progId="Equation.DSMT4">
                  <p:embed/>
                  <p:pic>
                    <p:nvPicPr>
                      <p:cNvPr id="2253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2887091"/>
                        <a:ext cx="388620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">
            <a:extLst>
              <a:ext uri="{FF2B5EF4-FFF2-40B4-BE49-F238E27FC236}">
                <a16:creationId xmlns:a16="http://schemas.microsoft.com/office/drawing/2014/main" id="{43E73723-D5CB-41AD-85BF-C389EEC9E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91" y="3368266"/>
            <a:ext cx="51703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dirty="0">
                <a:sym typeface="Symbol" pitchFamily="18" charset="2"/>
              </a:rPr>
              <a:t>and </a:t>
            </a:r>
            <a:endParaRPr lang="zh-TW" altLang="en-US" dirty="0">
              <a:sym typeface="Symbol" pitchFamily="18" charset="2"/>
            </a:endParaRPr>
          </a:p>
        </p:txBody>
      </p:sp>
      <p:graphicFrame>
        <p:nvGraphicFramePr>
          <p:cNvPr id="18" name="Object 10">
            <a:extLst>
              <a:ext uri="{FF2B5EF4-FFF2-40B4-BE49-F238E27FC236}">
                <a16:creationId xmlns:a16="http://schemas.microsoft.com/office/drawing/2014/main" id="{223E8FC5-FD77-46BE-BB9A-97C737AA9F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168649"/>
              </p:ext>
            </p:extLst>
          </p:nvPr>
        </p:nvGraphicFramePr>
        <p:xfrm>
          <a:off x="1527175" y="4056191"/>
          <a:ext cx="27051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0" name="Equation" r:id="rId8" imgW="2705040" imgH="431640" progId="Equation.DSMT4">
                  <p:embed/>
                </p:oleObj>
              </mc:Choice>
              <mc:Fallback>
                <p:oleObj name="Equation" r:id="rId8" imgW="2705040" imgH="431640" progId="Equation.DSMT4">
                  <p:embed/>
                  <p:pic>
                    <p:nvPicPr>
                      <p:cNvPr id="15" name="Object 10">
                        <a:extLst>
                          <a:ext uri="{FF2B5EF4-FFF2-40B4-BE49-F238E27FC236}">
                            <a16:creationId xmlns:a16="http://schemas.microsoft.com/office/drawing/2014/main" id="{29D99178-EB7C-46B1-82F2-19DFFBD818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4056191"/>
                        <a:ext cx="270510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>
            <a:extLst>
              <a:ext uri="{FF2B5EF4-FFF2-40B4-BE49-F238E27FC236}">
                <a16:creationId xmlns:a16="http://schemas.microsoft.com/office/drawing/2014/main" id="{FE388B6C-E066-42AB-8B52-E7E3F4631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661" y="4034472"/>
            <a:ext cx="9361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dirty="0">
                <a:sym typeface="Symbol" pitchFamily="18" charset="2"/>
              </a:rPr>
              <a:t>where </a:t>
            </a:r>
            <a:endParaRPr lang="zh-TW" altLang="en-US" dirty="0">
              <a:sym typeface="Symbol" pitchFamily="18" charset="2"/>
            </a:endParaRPr>
          </a:p>
        </p:txBody>
      </p:sp>
      <p:graphicFrame>
        <p:nvGraphicFramePr>
          <p:cNvPr id="21" name="Object 10">
            <a:extLst>
              <a:ext uri="{FF2B5EF4-FFF2-40B4-BE49-F238E27FC236}">
                <a16:creationId xmlns:a16="http://schemas.microsoft.com/office/drawing/2014/main" id="{BBD2BA3F-AAA7-4AEB-A7F6-E28322AD1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044222"/>
              </p:ext>
            </p:extLst>
          </p:nvPr>
        </p:nvGraphicFramePr>
        <p:xfrm>
          <a:off x="5436096" y="4107655"/>
          <a:ext cx="10795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1" name="Equation" r:id="rId10" imgW="1079280" imgH="355320" progId="Equation.DSMT4">
                  <p:embed/>
                </p:oleObj>
              </mc:Choice>
              <mc:Fallback>
                <p:oleObj name="Equation" r:id="rId10" imgW="1079280" imgH="355320" progId="Equation.DSMT4">
                  <p:embed/>
                  <p:pic>
                    <p:nvPicPr>
                      <p:cNvPr id="18" name="Object 10">
                        <a:extLst>
                          <a:ext uri="{FF2B5EF4-FFF2-40B4-BE49-F238E27FC236}">
                            <a16:creationId xmlns:a16="http://schemas.microsoft.com/office/drawing/2014/main" id="{223E8FC5-FD77-46BE-BB9A-97C737AA9F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4107655"/>
                        <a:ext cx="107950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6">
            <a:extLst>
              <a:ext uri="{FF2B5EF4-FFF2-40B4-BE49-F238E27FC236}">
                <a16:creationId xmlns:a16="http://schemas.microsoft.com/office/drawing/2014/main" id="{B79B4411-BE1A-4BEE-9A49-B03027AF0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59" y="4636098"/>
            <a:ext cx="8634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dirty="0">
                <a:sym typeface="Symbol" pitchFamily="18" charset="2"/>
              </a:rPr>
              <a:t>then</a:t>
            </a:r>
            <a:endParaRPr lang="zh-TW" altLang="en-US" dirty="0">
              <a:sym typeface="Symbol" pitchFamily="18" charset="2"/>
            </a:endParaRPr>
          </a:p>
        </p:txBody>
      </p:sp>
      <p:graphicFrame>
        <p:nvGraphicFramePr>
          <p:cNvPr id="23" name="Object 10">
            <a:extLst>
              <a:ext uri="{FF2B5EF4-FFF2-40B4-BE49-F238E27FC236}">
                <a16:creationId xmlns:a16="http://schemas.microsoft.com/office/drawing/2014/main" id="{A59D85B6-C166-41DB-8761-6497B9EFA8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904197"/>
              </p:ext>
            </p:extLst>
          </p:nvPr>
        </p:nvGraphicFramePr>
        <p:xfrm>
          <a:off x="4864596" y="4959957"/>
          <a:ext cx="33020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2" name="Equation" r:id="rId12" imgW="3301920" imgH="355320" progId="Equation.DSMT4">
                  <p:embed/>
                </p:oleObj>
              </mc:Choice>
              <mc:Fallback>
                <p:oleObj name="Equation" r:id="rId12" imgW="3301920" imgH="355320" progId="Equation.DSMT4">
                  <p:embed/>
                  <p:pic>
                    <p:nvPicPr>
                      <p:cNvPr id="18" name="Object 10">
                        <a:extLst>
                          <a:ext uri="{FF2B5EF4-FFF2-40B4-BE49-F238E27FC236}">
                            <a16:creationId xmlns:a16="http://schemas.microsoft.com/office/drawing/2014/main" id="{223E8FC5-FD77-46BE-BB9A-97C737AA9F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596" y="4959957"/>
                        <a:ext cx="3302000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4">
            <a:extLst>
              <a:ext uri="{FF2B5EF4-FFF2-40B4-BE49-F238E27FC236}">
                <a16:creationId xmlns:a16="http://schemas.microsoft.com/office/drawing/2014/main" id="{56ECA7FF-0CA4-4F59-A1EA-7B5FE8C468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906296"/>
              </p:ext>
            </p:extLst>
          </p:nvPr>
        </p:nvGraphicFramePr>
        <p:xfrm>
          <a:off x="1092200" y="2893665"/>
          <a:ext cx="34798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3" name="Equation" r:id="rId14" imgW="3479800" imgH="431800" progId="Equation.DSMT4">
                  <p:embed/>
                </p:oleObj>
              </mc:Choice>
              <mc:Fallback>
                <p:oleObj name="Equation" r:id="rId14" imgW="3479800" imgH="431800" progId="Equation.DSMT4">
                  <p:embed/>
                  <p:pic>
                    <p:nvPicPr>
                      <p:cNvPr id="2254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2893665"/>
                        <a:ext cx="3479800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0">
            <a:extLst>
              <a:ext uri="{FF2B5EF4-FFF2-40B4-BE49-F238E27FC236}">
                <a16:creationId xmlns:a16="http://schemas.microsoft.com/office/drawing/2014/main" id="{28853CE0-2772-4BC6-86C5-04B02592E9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129578"/>
              </p:ext>
            </p:extLst>
          </p:nvPr>
        </p:nvGraphicFramePr>
        <p:xfrm>
          <a:off x="1527175" y="3592513"/>
          <a:ext cx="23495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4" name="Equation" r:id="rId16" imgW="2349360" imgH="431640" progId="Equation.DSMT4">
                  <p:embed/>
                </p:oleObj>
              </mc:Choice>
              <mc:Fallback>
                <p:oleObj name="Equation" r:id="rId16" imgW="2349360" imgH="431640" progId="Equation.DSMT4">
                  <p:embed/>
                  <p:pic>
                    <p:nvPicPr>
                      <p:cNvPr id="18" name="Object 10">
                        <a:extLst>
                          <a:ext uri="{FF2B5EF4-FFF2-40B4-BE49-F238E27FC236}">
                            <a16:creationId xmlns:a16="http://schemas.microsoft.com/office/drawing/2014/main" id="{223E8FC5-FD77-46BE-BB9A-97C737AA9F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3592513"/>
                        <a:ext cx="2349500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6">
            <a:extLst>
              <a:ext uri="{FF2B5EF4-FFF2-40B4-BE49-F238E27FC236}">
                <a16:creationId xmlns:a16="http://schemas.microsoft.com/office/drawing/2014/main" id="{3E90AC0D-F046-4388-A9D5-461DD1AD8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911" y="3577280"/>
            <a:ext cx="9361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dirty="0">
                <a:sym typeface="Symbol" pitchFamily="18" charset="2"/>
              </a:rPr>
              <a:t>where </a:t>
            </a:r>
            <a:endParaRPr lang="zh-TW" altLang="en-US" dirty="0">
              <a:sym typeface="Symbol" pitchFamily="18" charset="2"/>
            </a:endParaRPr>
          </a:p>
        </p:txBody>
      </p:sp>
      <p:graphicFrame>
        <p:nvGraphicFramePr>
          <p:cNvPr id="27" name="Object 10">
            <a:extLst>
              <a:ext uri="{FF2B5EF4-FFF2-40B4-BE49-F238E27FC236}">
                <a16:creationId xmlns:a16="http://schemas.microsoft.com/office/drawing/2014/main" id="{36AF25A6-7D99-42F9-8D44-86121A3273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605726"/>
              </p:ext>
            </p:extLst>
          </p:nvPr>
        </p:nvGraphicFramePr>
        <p:xfrm>
          <a:off x="5436096" y="3600328"/>
          <a:ext cx="9652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5" name="Equation" r:id="rId18" imgW="965160" imgH="355320" progId="Equation.DSMT4">
                  <p:embed/>
                </p:oleObj>
              </mc:Choice>
              <mc:Fallback>
                <p:oleObj name="Equation" r:id="rId18" imgW="965160" imgH="355320" progId="Equation.DSMT4">
                  <p:embed/>
                  <p:pic>
                    <p:nvPicPr>
                      <p:cNvPr id="21" name="Object 10">
                        <a:extLst>
                          <a:ext uri="{FF2B5EF4-FFF2-40B4-BE49-F238E27FC236}">
                            <a16:creationId xmlns:a16="http://schemas.microsoft.com/office/drawing/2014/main" id="{BBD2BA3F-AAA7-4AEB-A7F6-E28322AD1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600328"/>
                        <a:ext cx="96520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0">
            <a:extLst>
              <a:ext uri="{FF2B5EF4-FFF2-40B4-BE49-F238E27FC236}">
                <a16:creationId xmlns:a16="http://schemas.microsoft.com/office/drawing/2014/main" id="{63824DD5-120A-435E-BCDB-2522AFA72B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74297"/>
              </p:ext>
            </p:extLst>
          </p:nvPr>
        </p:nvGraphicFramePr>
        <p:xfrm>
          <a:off x="1536324" y="4956792"/>
          <a:ext cx="27559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6" name="Equation" r:id="rId20" imgW="2755800" imgH="355320" progId="Equation.DSMT4">
                  <p:embed/>
                </p:oleObj>
              </mc:Choice>
              <mc:Fallback>
                <p:oleObj name="Equation" r:id="rId20" imgW="2755800" imgH="355320" progId="Equation.DSMT4">
                  <p:embed/>
                  <p:pic>
                    <p:nvPicPr>
                      <p:cNvPr id="23" name="Object 10">
                        <a:extLst>
                          <a:ext uri="{FF2B5EF4-FFF2-40B4-BE49-F238E27FC236}">
                            <a16:creationId xmlns:a16="http://schemas.microsoft.com/office/drawing/2014/main" id="{A59D85B6-C166-41DB-8761-6497B9EFA8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324" y="4956792"/>
                        <a:ext cx="2755900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0">
            <a:extLst>
              <a:ext uri="{FF2B5EF4-FFF2-40B4-BE49-F238E27FC236}">
                <a16:creationId xmlns:a16="http://schemas.microsoft.com/office/drawing/2014/main" id="{FF609451-6C60-46FC-832A-8E2C9688FB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077868"/>
              </p:ext>
            </p:extLst>
          </p:nvPr>
        </p:nvGraphicFramePr>
        <p:xfrm>
          <a:off x="1561210" y="5454485"/>
          <a:ext cx="34290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7" name="Equation" r:id="rId22" imgW="342720" imgH="330120" progId="Equation.DSMT4">
                  <p:embed/>
                </p:oleObj>
              </mc:Choice>
              <mc:Fallback>
                <p:oleObj name="Equation" r:id="rId22" imgW="342720" imgH="330120" progId="Equation.DSMT4">
                  <p:embed/>
                  <p:pic>
                    <p:nvPicPr>
                      <p:cNvPr id="23" name="Object 10">
                        <a:extLst>
                          <a:ext uri="{FF2B5EF4-FFF2-40B4-BE49-F238E27FC236}">
                            <a16:creationId xmlns:a16="http://schemas.microsoft.com/office/drawing/2014/main" id="{A59D85B6-C166-41DB-8761-6497B9EFA8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210" y="5454485"/>
                        <a:ext cx="342900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6">
            <a:extLst>
              <a:ext uri="{FF2B5EF4-FFF2-40B4-BE49-F238E27FC236}">
                <a16:creationId xmlns:a16="http://schemas.microsoft.com/office/drawing/2014/main" id="{3BA4DF71-D69D-40E0-90AB-052B251FA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110" y="5375552"/>
            <a:ext cx="4972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dirty="0">
                <a:sym typeface="Symbol" pitchFamily="18" charset="2"/>
              </a:rPr>
              <a:t>should be a diagonal matrix. </a:t>
            </a:r>
            <a:endParaRPr lang="zh-TW" altLang="en-US" dirty="0">
              <a:sym typeface="Symbol" pitchFamily="18" charset="2"/>
            </a:endParaRP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8B127659-79D8-44D8-9F1E-83233AFBD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78" y="5845344"/>
            <a:ext cx="1857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dirty="0">
                <a:sym typeface="Symbol" pitchFamily="18" charset="2"/>
              </a:rPr>
              <a:t>Also note that</a:t>
            </a:r>
            <a:endParaRPr lang="zh-TW" altLang="en-US" dirty="0">
              <a:sym typeface="Symbol" pitchFamily="18" charset="2"/>
            </a:endParaRPr>
          </a:p>
        </p:txBody>
      </p:sp>
      <p:graphicFrame>
        <p:nvGraphicFramePr>
          <p:cNvPr id="32" name="Object 10">
            <a:extLst>
              <a:ext uri="{FF2B5EF4-FFF2-40B4-BE49-F238E27FC236}">
                <a16:creationId xmlns:a16="http://schemas.microsoft.com/office/drawing/2014/main" id="{C6445CEC-5B7B-4F4B-8994-09A8242A0D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428545"/>
              </p:ext>
            </p:extLst>
          </p:nvPr>
        </p:nvGraphicFramePr>
        <p:xfrm>
          <a:off x="1653166" y="6315136"/>
          <a:ext cx="81280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8" name="Equation" r:id="rId24" imgW="812520" imgH="228600" progId="Equation.DSMT4">
                  <p:embed/>
                </p:oleObj>
              </mc:Choice>
              <mc:Fallback>
                <p:oleObj name="Equation" r:id="rId24" imgW="812520" imgH="228600" progId="Equation.DSMT4">
                  <p:embed/>
                  <p:pic>
                    <p:nvPicPr>
                      <p:cNvPr id="21" name="Object 10">
                        <a:extLst>
                          <a:ext uri="{FF2B5EF4-FFF2-40B4-BE49-F238E27FC236}">
                            <a16:creationId xmlns:a16="http://schemas.microsoft.com/office/drawing/2014/main" id="{BBD2BA3F-AAA7-4AEB-A7F6-E28322AD1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166" y="6315136"/>
                        <a:ext cx="812800" cy="227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0">
            <a:extLst>
              <a:ext uri="{FF2B5EF4-FFF2-40B4-BE49-F238E27FC236}">
                <a16:creationId xmlns:a16="http://schemas.microsoft.com/office/drawing/2014/main" id="{83080D9E-CA6E-4B68-A019-1B253FE1F6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390525"/>
              </p:ext>
            </p:extLst>
          </p:nvPr>
        </p:nvGraphicFramePr>
        <p:xfrm>
          <a:off x="2946400" y="6280150"/>
          <a:ext cx="8255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9" name="Equation" r:id="rId26" imgW="825480" imgH="253800" progId="Equation.DSMT4">
                  <p:embed/>
                </p:oleObj>
              </mc:Choice>
              <mc:Fallback>
                <p:oleObj name="Equation" r:id="rId26" imgW="825480" imgH="253800" progId="Equation.DSMT4">
                  <p:embed/>
                  <p:pic>
                    <p:nvPicPr>
                      <p:cNvPr id="32" name="Object 10">
                        <a:extLst>
                          <a:ext uri="{FF2B5EF4-FFF2-40B4-BE49-F238E27FC236}">
                            <a16:creationId xmlns:a16="http://schemas.microsoft.com/office/drawing/2014/main" id="{C6445CEC-5B7B-4F4B-8994-09A8242A0D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6280150"/>
                        <a:ext cx="825500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51B49A7-D809-4B2D-94CF-BFF37E11FCCE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290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graphicFrame>
        <p:nvGraphicFramePr>
          <p:cNvPr id="14" name="Object 10">
            <a:extLst>
              <a:ext uri="{FF2B5EF4-FFF2-40B4-BE49-F238E27FC236}">
                <a16:creationId xmlns:a16="http://schemas.microsoft.com/office/drawing/2014/main" id="{5C1C5EAC-0431-4546-BBE7-30D92B1F47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903120"/>
              </p:ext>
            </p:extLst>
          </p:nvPr>
        </p:nvGraphicFramePr>
        <p:xfrm>
          <a:off x="1259632" y="427038"/>
          <a:ext cx="27051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37" name="Equation" r:id="rId3" imgW="2705040" imgH="431640" progId="Equation.DSMT4">
                  <p:embed/>
                </p:oleObj>
              </mc:Choice>
              <mc:Fallback>
                <p:oleObj name="Equation" r:id="rId3" imgW="2705040" imgH="431640" progId="Equation.DSMT4">
                  <p:embed/>
                  <p:pic>
                    <p:nvPicPr>
                      <p:cNvPr id="18" name="Object 10">
                        <a:extLst>
                          <a:ext uri="{FF2B5EF4-FFF2-40B4-BE49-F238E27FC236}">
                            <a16:creationId xmlns:a16="http://schemas.microsoft.com/office/drawing/2014/main" id="{223E8FC5-FD77-46BE-BB9A-97C737AA9F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27038"/>
                        <a:ext cx="270510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615903B2-E9DF-4B5B-AF51-CAE255737CE2}"/>
              </a:ext>
            </a:extLst>
          </p:cNvPr>
          <p:cNvSpPr txBox="1"/>
          <p:nvPr/>
        </p:nvSpPr>
        <p:spPr>
          <a:xfrm>
            <a:off x="539552" y="893367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Since</a:t>
            </a:r>
            <a:endParaRPr lang="zh-TW" altLang="en-US" dirty="0"/>
          </a:p>
        </p:txBody>
      </p:sp>
      <p:graphicFrame>
        <p:nvGraphicFramePr>
          <p:cNvPr id="16" name="Object 10">
            <a:extLst>
              <a:ext uri="{FF2B5EF4-FFF2-40B4-BE49-F238E27FC236}">
                <a16:creationId xmlns:a16="http://schemas.microsoft.com/office/drawing/2014/main" id="{BC4979F9-1E6F-4C74-A4D2-923ACC86E5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456295"/>
              </p:ext>
            </p:extLst>
          </p:nvPr>
        </p:nvGraphicFramePr>
        <p:xfrm>
          <a:off x="1550574" y="1002202"/>
          <a:ext cx="81280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38" name="Equation" r:id="rId5" imgW="812520" imgH="228600" progId="Equation.DSMT4">
                  <p:embed/>
                </p:oleObj>
              </mc:Choice>
              <mc:Fallback>
                <p:oleObj name="Equation" r:id="rId5" imgW="812520" imgH="228600" progId="Equation.DSMT4">
                  <p:embed/>
                  <p:pic>
                    <p:nvPicPr>
                      <p:cNvPr id="32" name="Object 10">
                        <a:extLst>
                          <a:ext uri="{FF2B5EF4-FFF2-40B4-BE49-F238E27FC236}">
                            <a16:creationId xmlns:a16="http://schemas.microsoft.com/office/drawing/2014/main" id="{C6445CEC-5B7B-4F4B-8994-09A8242A0D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574" y="1002202"/>
                        <a:ext cx="812800" cy="227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>
            <a:extLst>
              <a:ext uri="{FF2B5EF4-FFF2-40B4-BE49-F238E27FC236}">
                <a16:creationId xmlns:a16="http://schemas.microsoft.com/office/drawing/2014/main" id="{FD50AF02-C202-4C67-AD7E-6E8A63DC50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500254"/>
              </p:ext>
            </p:extLst>
          </p:nvPr>
        </p:nvGraphicFramePr>
        <p:xfrm>
          <a:off x="2843808" y="967216"/>
          <a:ext cx="8255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39" name="Equation" r:id="rId7" imgW="825480" imgH="253800" progId="Equation.DSMT4">
                  <p:embed/>
                </p:oleObj>
              </mc:Choice>
              <mc:Fallback>
                <p:oleObj name="Equation" r:id="rId7" imgW="825480" imgH="253800" progId="Equation.DSMT4">
                  <p:embed/>
                  <p:pic>
                    <p:nvPicPr>
                      <p:cNvPr id="33" name="Object 10">
                        <a:extLst>
                          <a:ext uri="{FF2B5EF4-FFF2-40B4-BE49-F238E27FC236}">
                            <a16:creationId xmlns:a16="http://schemas.microsoft.com/office/drawing/2014/main" id="{83080D9E-CA6E-4B68-A019-1B253FE1F6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967216"/>
                        <a:ext cx="825500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>
            <a:extLst>
              <a:ext uri="{FF2B5EF4-FFF2-40B4-BE49-F238E27FC236}">
                <a16:creationId xmlns:a16="http://schemas.microsoft.com/office/drawing/2014/main" id="{58355B99-6BF5-4B4E-A7F4-4519803BD2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557382"/>
              </p:ext>
            </p:extLst>
          </p:nvPr>
        </p:nvGraphicFramePr>
        <p:xfrm>
          <a:off x="1228381" y="1556792"/>
          <a:ext cx="5969001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40" name="Equation" r:id="rId9" imgW="5968800" imgH="914400" progId="Equation.DSMT4">
                  <p:embed/>
                </p:oleObj>
              </mc:Choice>
              <mc:Fallback>
                <p:oleObj name="Equation" r:id="rId9" imgW="5968800" imgH="914400" progId="Equation.DSMT4">
                  <p:embed/>
                  <p:pic>
                    <p:nvPicPr>
                      <p:cNvPr id="14" name="Object 10">
                        <a:extLst>
                          <a:ext uri="{FF2B5EF4-FFF2-40B4-BE49-F238E27FC236}">
                            <a16:creationId xmlns:a16="http://schemas.microsoft.com/office/drawing/2014/main" id="{5C1C5EAC-0431-4546-BBE7-30D92B1F47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381" y="1556792"/>
                        <a:ext cx="5969001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>
            <a:extLst>
              <a:ext uri="{FF2B5EF4-FFF2-40B4-BE49-F238E27FC236}">
                <a16:creationId xmlns:a16="http://schemas.microsoft.com/office/drawing/2014/main" id="{15AD99E6-6571-4F39-BC65-865F877D76B8}"/>
              </a:ext>
            </a:extLst>
          </p:cNvPr>
          <p:cNvSpPr txBox="1"/>
          <p:nvPr/>
        </p:nvSpPr>
        <p:spPr>
          <a:xfrm>
            <a:off x="546922" y="2458085"/>
            <a:ext cx="7985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To make </a:t>
            </a:r>
            <a:r>
              <a:rPr lang="en-US" altLang="zh-TW" b="1" dirty="0"/>
              <a:t>C</a:t>
            </a:r>
            <a:r>
              <a:rPr lang="en-US" altLang="zh-TW" b="1" baseline="-25000" dirty="0"/>
              <a:t>X</a:t>
            </a:r>
            <a:r>
              <a:rPr lang="en-US" altLang="zh-TW" dirty="0"/>
              <a:t> a diagonal matrix, the KLT transform matrix </a:t>
            </a:r>
            <a:r>
              <a:rPr lang="en-US" altLang="zh-TW" b="1" dirty="0"/>
              <a:t>K</a:t>
            </a:r>
            <a:r>
              <a:rPr lang="en-US" altLang="zh-TW" dirty="0"/>
              <a:t> should diagonalize </a:t>
            </a:r>
            <a:r>
              <a:rPr lang="en-US" altLang="zh-TW" b="1" dirty="0"/>
              <a:t>C</a:t>
            </a:r>
            <a:r>
              <a:rPr lang="en-US" altLang="zh-TW" dirty="0"/>
              <a:t>. Suppose that the rows of </a:t>
            </a:r>
            <a:r>
              <a:rPr lang="en-US" altLang="zh-TW" b="1" dirty="0"/>
              <a:t>K</a:t>
            </a:r>
            <a:r>
              <a:rPr lang="en-US" altLang="zh-TW" dirty="0"/>
              <a:t> are the eigenvectors of </a:t>
            </a:r>
            <a:r>
              <a:rPr lang="en-US" altLang="zh-TW" b="1" dirty="0"/>
              <a:t>C</a:t>
            </a:r>
            <a:r>
              <a:rPr lang="en-US" altLang="zh-TW" dirty="0"/>
              <a:t> is:</a:t>
            </a:r>
          </a:p>
          <a:p>
            <a:pPr algn="just"/>
            <a:r>
              <a:rPr lang="en-US" altLang="zh-TW" dirty="0"/>
              <a:t>  </a:t>
            </a:r>
            <a:endParaRPr lang="zh-TW" altLang="en-US" dirty="0"/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EC77D554-A7C6-4CDC-98B1-595C94715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681024"/>
            <a:ext cx="79855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/>
              <a:t>where </a:t>
            </a:r>
            <a:r>
              <a:rPr lang="en-US" altLang="zh-TW" dirty="0">
                <a:solidFill>
                  <a:srgbClr val="FF0000"/>
                </a:solidFill>
              </a:rPr>
              <a:t>each column of </a:t>
            </a:r>
            <a:r>
              <a:rPr lang="en-US" altLang="zh-TW" b="1" dirty="0">
                <a:solidFill>
                  <a:srgbClr val="FF0000"/>
                </a:solidFill>
              </a:rPr>
              <a:t>E</a:t>
            </a:r>
            <a:r>
              <a:rPr lang="en-US" altLang="zh-TW" dirty="0">
                <a:solidFill>
                  <a:srgbClr val="FF0000"/>
                </a:solidFill>
              </a:rPr>
              <a:t> is an orthonormalized eigenvector of </a:t>
            </a:r>
            <a:r>
              <a:rPr lang="en-US" altLang="zh-TW" b="1" dirty="0">
                <a:solidFill>
                  <a:srgbClr val="FF0000"/>
                </a:solidFill>
              </a:rPr>
              <a:t>C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and each diagonal entry of the  diagonal matrix </a:t>
            </a:r>
            <a:r>
              <a:rPr lang="en-US" altLang="zh-TW" b="1" dirty="0"/>
              <a:t>D</a:t>
            </a:r>
            <a:r>
              <a:rPr lang="en-US" altLang="zh-TW" dirty="0"/>
              <a:t> is the eigenvalue, then we can set  </a:t>
            </a:r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id="{966AC7B0-084F-4160-B6D7-9DBB3E3D8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9" y="4819979"/>
            <a:ext cx="6697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/>
              <a:t>Then</a:t>
            </a:r>
          </a:p>
        </p:txBody>
      </p:sp>
      <p:graphicFrame>
        <p:nvGraphicFramePr>
          <p:cNvPr id="23" name="Object 10">
            <a:extLst>
              <a:ext uri="{FF2B5EF4-FFF2-40B4-BE49-F238E27FC236}">
                <a16:creationId xmlns:a16="http://schemas.microsoft.com/office/drawing/2014/main" id="{A2CA0274-CEC1-41B8-91FB-1389440EF9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274097"/>
              </p:ext>
            </p:extLst>
          </p:nvPr>
        </p:nvGraphicFramePr>
        <p:xfrm>
          <a:off x="3014431" y="3244798"/>
          <a:ext cx="11938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41" name="Equation" r:id="rId11" imgW="1193760" imgH="317160" progId="Equation.DSMT4">
                  <p:embed/>
                </p:oleObj>
              </mc:Choice>
              <mc:Fallback>
                <p:oleObj name="Equation" r:id="rId11" imgW="1193760" imgH="317160" progId="Equation.DSMT4">
                  <p:embed/>
                  <p:pic>
                    <p:nvPicPr>
                      <p:cNvPr id="18" name="Object 10">
                        <a:extLst>
                          <a:ext uri="{FF2B5EF4-FFF2-40B4-BE49-F238E27FC236}">
                            <a16:creationId xmlns:a16="http://schemas.microsoft.com/office/drawing/2014/main" id="{58355B99-6BF5-4B4E-A7F4-4519803BD2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431" y="3244798"/>
                        <a:ext cx="119380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0">
            <a:extLst>
              <a:ext uri="{FF2B5EF4-FFF2-40B4-BE49-F238E27FC236}">
                <a16:creationId xmlns:a16="http://schemas.microsoft.com/office/drawing/2014/main" id="{9613ADBE-A126-43A5-893C-9107494EA1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364615"/>
              </p:ext>
            </p:extLst>
          </p:nvPr>
        </p:nvGraphicFramePr>
        <p:xfrm>
          <a:off x="3185881" y="4452838"/>
          <a:ext cx="8509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42" name="Equation" r:id="rId13" imgW="850680" imgH="304560" progId="Equation.DSMT4">
                  <p:embed/>
                </p:oleObj>
              </mc:Choice>
              <mc:Fallback>
                <p:oleObj name="Equation" r:id="rId13" imgW="850680" imgH="304560" progId="Equation.DSMT4">
                  <p:embed/>
                  <p:pic>
                    <p:nvPicPr>
                      <p:cNvPr id="23" name="Object 10">
                        <a:extLst>
                          <a:ext uri="{FF2B5EF4-FFF2-40B4-BE49-F238E27FC236}">
                            <a16:creationId xmlns:a16="http://schemas.microsoft.com/office/drawing/2014/main" id="{A2CA0274-CEC1-41B8-91FB-1389440EF9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5881" y="4452838"/>
                        <a:ext cx="850900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0">
            <a:extLst>
              <a:ext uri="{FF2B5EF4-FFF2-40B4-BE49-F238E27FC236}">
                <a16:creationId xmlns:a16="http://schemas.microsoft.com/office/drawing/2014/main" id="{F621D3BA-B3A6-411F-8275-0F92F34A1C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746630"/>
              </p:ext>
            </p:extLst>
          </p:nvPr>
        </p:nvGraphicFramePr>
        <p:xfrm>
          <a:off x="2627196" y="5111501"/>
          <a:ext cx="23368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43" name="Equation" r:id="rId15" imgW="2336760" imgH="380880" progId="Equation.DSMT4">
                  <p:embed/>
                </p:oleObj>
              </mc:Choice>
              <mc:Fallback>
                <p:oleObj name="Equation" r:id="rId15" imgW="2336760" imgH="380880" progId="Equation.DSMT4">
                  <p:embed/>
                  <p:pic>
                    <p:nvPicPr>
                      <p:cNvPr id="23" name="Object 10">
                        <a:extLst>
                          <a:ext uri="{FF2B5EF4-FFF2-40B4-BE49-F238E27FC236}">
                            <a16:creationId xmlns:a16="http://schemas.microsoft.com/office/drawing/2014/main" id="{A2CA0274-CEC1-41B8-91FB-1389440EF9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196" y="5111501"/>
                        <a:ext cx="23368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5">
            <a:extLst>
              <a:ext uri="{FF2B5EF4-FFF2-40B4-BE49-F238E27FC236}">
                <a16:creationId xmlns:a16="http://schemas.microsoft.com/office/drawing/2014/main" id="{85E1CAA8-E941-40B4-8F66-6AA53DE0F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94" y="5590549"/>
            <a:ext cx="6697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/>
              <a:t>is a diagonal matrix.  </a:t>
            </a:r>
          </a:p>
        </p:txBody>
      </p:sp>
    </p:spTree>
    <p:extLst>
      <p:ext uri="{BB962C8B-B14F-4D97-AF65-F5344CB8AC3E}">
        <p14:creationId xmlns:p14="http://schemas.microsoft.com/office/powerpoint/2010/main" val="214221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2958372-D77D-4163-B102-A13B0F8C9290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273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68313" y="3716338"/>
            <a:ext cx="712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1">
                <a:sym typeface="Symbol" pitchFamily="18" charset="2"/>
              </a:rPr>
              <a:t>(3) </a:t>
            </a:r>
            <a:r>
              <a:rPr lang="zh-TW" altLang="en-US" b="1">
                <a:sym typeface="Symbol" pitchFamily="18" charset="2"/>
              </a:rPr>
              <a:t>資料越</a:t>
            </a:r>
            <a:r>
              <a:rPr lang="zh-TW" altLang="en-US" b="1">
                <a:solidFill>
                  <a:srgbClr val="FF0000"/>
                </a:solidFill>
                <a:sym typeface="Symbol" pitchFamily="18" charset="2"/>
              </a:rPr>
              <a:t>一致</a:t>
            </a:r>
            <a:r>
              <a:rPr lang="zh-TW" altLang="en-US">
                <a:solidFill>
                  <a:srgbClr val="FF0000"/>
                </a:solidFill>
                <a:sym typeface="Symbol" pitchFamily="18" charset="2"/>
              </a:rPr>
              <a:t>，</a:t>
            </a:r>
            <a:r>
              <a:rPr lang="zh-TW" altLang="en-US" b="1">
                <a:sym typeface="Symbol" pitchFamily="18" charset="2"/>
              </a:rPr>
              <a:t>代表統計特性越</a:t>
            </a:r>
            <a:r>
              <a:rPr lang="zh-TW" altLang="en-US" b="1">
                <a:solidFill>
                  <a:srgbClr val="FF0000"/>
                </a:solidFill>
                <a:sym typeface="Symbol" pitchFamily="18" charset="2"/>
              </a:rPr>
              <a:t>集中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611188" y="4292600"/>
            <a:ext cx="784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>
                <a:sym typeface="Symbol" pitchFamily="18" charset="2"/>
              </a:rPr>
              <a:t>包括</a:t>
            </a:r>
            <a:r>
              <a:rPr lang="zh-TW" altLang="en-US" b="1">
                <a:sym typeface="Symbol" pitchFamily="18" charset="2"/>
              </a:rPr>
              <a:t> </a:t>
            </a:r>
            <a:r>
              <a:rPr lang="en-US" altLang="zh-TW">
                <a:sym typeface="Symbol" pitchFamily="18" charset="2"/>
              </a:rPr>
              <a:t>Fourier transform domain, histogram, eigenvalue ………..  </a:t>
            </a:r>
            <a:r>
              <a:rPr lang="zh-TW" altLang="en-US">
                <a:sym typeface="Symbol" pitchFamily="18" charset="2"/>
              </a:rPr>
              <a:t>等方面的集中度</a:t>
            </a:r>
            <a:endParaRPr lang="en-US" altLang="zh-TW">
              <a:sym typeface="Symbol" pitchFamily="18" charset="2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395288" y="333375"/>
            <a:ext cx="770572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3333FF"/>
                </a:solidFill>
                <a:sym typeface="Wingdings 2" pitchFamily="18" charset="2"/>
              </a:rPr>
              <a:t></a:t>
            </a:r>
            <a:r>
              <a:rPr lang="zh-TW" altLang="en-US" sz="2400" b="1"/>
              <a:t> </a:t>
            </a:r>
            <a:r>
              <a:rPr lang="en-US" altLang="zh-TW" sz="2400" b="1">
                <a:solidFill>
                  <a:srgbClr val="3333FF"/>
                </a:solidFill>
              </a:rPr>
              <a:t>7-A  </a:t>
            </a:r>
            <a:r>
              <a:rPr lang="zh-TW" altLang="en-US" sz="2400" b="1">
                <a:solidFill>
                  <a:srgbClr val="3333FF"/>
                </a:solidFill>
              </a:rPr>
              <a:t>壓縮的哲學：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539750" y="981075"/>
            <a:ext cx="5256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n-US" altLang="zh-TW" b="1">
                <a:sym typeface="Symbol" pitchFamily="18" charset="2"/>
              </a:rPr>
              <a:t>(1) </a:t>
            </a:r>
            <a:r>
              <a:rPr lang="zh-TW" altLang="en-US" b="1">
                <a:sym typeface="Symbol" pitchFamily="18" charset="2"/>
              </a:rPr>
              <a:t>利用資料的</a:t>
            </a:r>
            <a:r>
              <a:rPr lang="zh-TW" altLang="en-US" b="1" u="sng">
                <a:solidFill>
                  <a:srgbClr val="FF0000"/>
                </a:solidFill>
                <a:sym typeface="Symbol" pitchFamily="18" charset="2"/>
              </a:rPr>
              <a:t>一致性，規則性，與可預測性</a:t>
            </a: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539750" y="1989138"/>
            <a:ext cx="7993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1">
                <a:sym typeface="Symbol" pitchFamily="18" charset="2"/>
              </a:rPr>
              <a:t>(2) </a:t>
            </a:r>
            <a:r>
              <a:rPr lang="zh-TW" altLang="en-US" b="1">
                <a:sym typeface="Symbol" pitchFamily="18" charset="2"/>
              </a:rPr>
              <a:t>通常而言，若可以用比較</a:t>
            </a:r>
            <a:r>
              <a:rPr lang="zh-TW" altLang="en-US" b="1" u="sng">
                <a:sym typeface="Symbol" pitchFamily="18" charset="2"/>
              </a:rPr>
              <a:t>精簡的自然語言</a:t>
            </a:r>
            <a:r>
              <a:rPr lang="zh-TW" altLang="en-US" b="1">
                <a:sym typeface="Symbol" pitchFamily="18" charset="2"/>
              </a:rPr>
              <a:t>來描述一個東西，那麼也就越能夠對這個東西作壓縮</a:t>
            </a:r>
            <a:endParaRPr lang="zh-TW" altLang="en-US" b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4104" name="文字方塊 7"/>
          <p:cNvSpPr txBox="1">
            <a:spLocks noChangeArrowheads="1"/>
          </p:cNvSpPr>
          <p:nvPr/>
        </p:nvSpPr>
        <p:spPr bwMode="auto">
          <a:xfrm>
            <a:off x="684213" y="1484313"/>
            <a:ext cx="784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800"/>
              <a:t>(exploit redundancies and predictability, find the compact or sparse representation)</a:t>
            </a:r>
            <a:endParaRPr lang="zh-TW" altLang="en-US" sz="1800"/>
          </a:p>
        </p:txBody>
      </p:sp>
      <p:sp>
        <p:nvSpPr>
          <p:cNvPr id="4105" name="文字方塊 9"/>
          <p:cNvSpPr txBox="1">
            <a:spLocks noChangeArrowheads="1"/>
          </p:cNvSpPr>
          <p:nvPr/>
        </p:nvSpPr>
        <p:spPr bwMode="auto">
          <a:xfrm>
            <a:off x="971550" y="2924175"/>
            <a:ext cx="48958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Q: </a:t>
            </a:r>
            <a:r>
              <a:rPr lang="zh-TW" altLang="en-US"/>
              <a:t>最古老的壓縮技術是什麼？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900113" y="1328807"/>
            <a:ext cx="47724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KLT </a:t>
            </a:r>
            <a:r>
              <a:rPr lang="zh-TW" altLang="en-US" dirty="0">
                <a:solidFill>
                  <a:srgbClr val="3333FF"/>
                </a:solidFill>
                <a:cs typeface="Times New Roman" pitchFamily="18" charset="0"/>
              </a:rPr>
              <a:t>缺點</a:t>
            </a:r>
            <a:r>
              <a:rPr lang="en-US" altLang="zh-TW" dirty="0">
                <a:solidFill>
                  <a:srgbClr val="3333FF"/>
                </a:solidFill>
              </a:rPr>
              <a:t>: dependent on image  </a:t>
            </a:r>
          </a:p>
          <a:p>
            <a:r>
              <a:rPr lang="en-US" altLang="zh-TW" dirty="0">
                <a:solidFill>
                  <a:srgbClr val="3333FF"/>
                </a:solidFill>
              </a:rPr>
              <a:t>(</a:t>
            </a:r>
            <a:r>
              <a:rPr lang="zh-TW" altLang="en-US" dirty="0">
                <a:solidFill>
                  <a:srgbClr val="3333FF"/>
                </a:solidFill>
              </a:rPr>
              <a:t>不實際，需要一併記錄 </a:t>
            </a:r>
            <a:r>
              <a:rPr lang="en-US" altLang="zh-TW" dirty="0">
                <a:solidFill>
                  <a:srgbClr val="3333FF"/>
                </a:solidFill>
              </a:rPr>
              <a:t>transform matrix) </a:t>
            </a:r>
          </a:p>
        </p:txBody>
      </p:sp>
      <p:graphicFrame>
        <p:nvGraphicFramePr>
          <p:cNvPr id="23555" name="Object 10"/>
          <p:cNvGraphicFramePr>
            <a:graphicFrameLocks noChangeAspect="1"/>
          </p:cNvGraphicFramePr>
          <p:nvPr/>
        </p:nvGraphicFramePr>
        <p:xfrm>
          <a:off x="2201863" y="476250"/>
          <a:ext cx="39370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" name="Equation" r:id="rId3" imgW="3937000" imgH="685800" progId="Equation.DSMT4">
                  <p:embed/>
                </p:oleObj>
              </mc:Choice>
              <mc:Fallback>
                <p:oleObj name="Equation" r:id="rId3" imgW="3937000" imgH="685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476250"/>
                        <a:ext cx="393700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684213" y="620713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ym typeface="Symbol" pitchFamily="18" charset="2"/>
              </a:rPr>
              <a:t> </a:t>
            </a:r>
            <a:r>
              <a:rPr lang="en-US" altLang="zh-TW"/>
              <a:t>2-D Case</a:t>
            </a:r>
          </a:p>
        </p:txBody>
      </p:sp>
      <p:sp>
        <p:nvSpPr>
          <p:cNvPr id="23557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801FB91-B802-416B-98C2-4D36AADF9549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291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3528" y="4149080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  <a:spcBef>
                <a:spcPct val="15000"/>
              </a:spcBef>
              <a:tabLst>
                <a:tab pos="381000" algn="l"/>
              </a:tabLst>
            </a:pPr>
            <a:r>
              <a:rPr lang="en-US" altLang="zh-TW" dirty="0"/>
              <a:t>W. D. Ray and R. M. Driver, “Further decomposition of the </a:t>
            </a:r>
            <a:r>
              <a:rPr lang="en-US" altLang="zh-TW" dirty="0" err="1"/>
              <a:t>Karhunen-Loeve</a:t>
            </a:r>
            <a:r>
              <a:rPr lang="en-US" altLang="zh-TW" dirty="0"/>
              <a:t> series representation of a stationary random process,” </a:t>
            </a:r>
            <a:r>
              <a:rPr lang="en-US" altLang="zh-TW" i="1" dirty="0"/>
              <a:t>IEEE Trans. Inf. Theory</a:t>
            </a:r>
            <a:r>
              <a:rPr lang="en-US" altLang="zh-TW" dirty="0"/>
              <a:t>, vol. 16, no. 6, pp. 663-668, Nov. 1970.</a:t>
            </a:r>
          </a:p>
        </p:txBody>
      </p:sp>
      <p:sp>
        <p:nvSpPr>
          <p:cNvPr id="3" name="矩形 2"/>
          <p:cNvSpPr/>
          <p:nvPr/>
        </p:nvSpPr>
        <p:spPr>
          <a:xfrm>
            <a:off x="331236" y="3501008"/>
            <a:ext cx="1223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C196AD5-A8AA-4230-8646-7B5DF51343CA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292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5288" y="1052513"/>
            <a:ext cx="4110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b="1">
                <a:solidFill>
                  <a:srgbClr val="3333FF"/>
                </a:solidFill>
                <a:sym typeface="Symbol" pitchFamily="18" charset="2"/>
              </a:rPr>
              <a:t></a:t>
            </a:r>
            <a:r>
              <a:rPr lang="zh-TW" altLang="en-US" b="1">
                <a:solidFill>
                  <a:srgbClr val="3333FF"/>
                </a:solidFill>
              </a:rPr>
              <a:t> </a:t>
            </a:r>
            <a:r>
              <a:rPr lang="en-US" altLang="zh-TW" b="1">
                <a:solidFill>
                  <a:srgbClr val="3333FF"/>
                </a:solidFill>
              </a:rPr>
              <a:t>DCT:</a:t>
            </a:r>
            <a:r>
              <a:rPr lang="en-US" altLang="zh-TW" b="1">
                <a:solidFill>
                  <a:srgbClr val="3333FF"/>
                </a:solidFill>
                <a:sym typeface="Symbol" pitchFamily="18" charset="2"/>
              </a:rPr>
              <a:t>  Discrete Cosine Transform</a:t>
            </a:r>
            <a:r>
              <a:rPr lang="en-US" altLang="zh-TW">
                <a:solidFill>
                  <a:srgbClr val="3333FF"/>
                </a:solidFill>
                <a:sym typeface="Symbol" pitchFamily="18" charset="2"/>
              </a:rPr>
              <a:t> </a:t>
            </a:r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84307"/>
              </p:ext>
            </p:extLst>
          </p:nvPr>
        </p:nvGraphicFramePr>
        <p:xfrm>
          <a:off x="912813" y="1628775"/>
          <a:ext cx="653573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" name="Equation" r:id="rId3" imgW="6540480" imgH="685800" progId="Equation.DSMT4">
                  <p:embed/>
                </p:oleObj>
              </mc:Choice>
              <mc:Fallback>
                <p:oleObj name="Equation" r:id="rId3" imgW="6540480" imgH="685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1628775"/>
                        <a:ext cx="6535737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276600" y="2420938"/>
            <a:ext cx="4103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i="1">
                <a:solidFill>
                  <a:srgbClr val="3333FF"/>
                </a:solidFill>
                <a:ea typeface="新細明體" charset="-120"/>
              </a:rPr>
              <a:t>C</a:t>
            </a:r>
            <a:r>
              <a:rPr lang="en-US" altLang="zh-TW">
                <a:solidFill>
                  <a:srgbClr val="3333FF"/>
                </a:solidFill>
                <a:ea typeface="新細明體" charset="-120"/>
              </a:rPr>
              <a:t>[0] =                 </a:t>
            </a:r>
            <a:r>
              <a:rPr lang="en-US" altLang="zh-TW">
                <a:solidFill>
                  <a:srgbClr val="3333FF"/>
                </a:solidFill>
              </a:rPr>
              <a:t>, </a:t>
            </a:r>
            <a:r>
              <a:rPr lang="en-US" altLang="zh-TW" i="1">
                <a:solidFill>
                  <a:srgbClr val="3333FF"/>
                </a:solidFill>
              </a:rPr>
              <a:t>C</a:t>
            </a:r>
            <a:r>
              <a:rPr lang="en-US" altLang="zh-TW">
                <a:solidFill>
                  <a:srgbClr val="3333FF"/>
                </a:solidFill>
              </a:rPr>
              <a:t>[</a:t>
            </a:r>
            <a:r>
              <a:rPr lang="en-US" altLang="zh-TW" i="1">
                <a:solidFill>
                  <a:srgbClr val="3333FF"/>
                </a:solidFill>
              </a:rPr>
              <a:t>u</a:t>
            </a:r>
            <a:r>
              <a:rPr lang="en-US" altLang="zh-TW">
                <a:solidFill>
                  <a:srgbClr val="3333FF"/>
                </a:solidFill>
              </a:rPr>
              <a:t>] = 1 for </a:t>
            </a:r>
            <a:r>
              <a:rPr lang="en-US" altLang="zh-TW" i="1">
                <a:solidFill>
                  <a:srgbClr val="3333FF"/>
                </a:solidFill>
              </a:rPr>
              <a:t>u</a:t>
            </a:r>
            <a:r>
              <a:rPr lang="en-US" altLang="zh-TW">
                <a:solidFill>
                  <a:srgbClr val="3333FF"/>
                </a:solidFill>
              </a:rPr>
              <a:t> </a:t>
            </a:r>
            <a:r>
              <a:rPr lang="en-US" altLang="zh-TW">
                <a:solidFill>
                  <a:srgbClr val="3333FF"/>
                </a:solidFill>
                <a:sym typeface="Symbol" pitchFamily="18" charset="2"/>
              </a:rPr>
              <a:t></a:t>
            </a:r>
            <a:r>
              <a:rPr lang="en-US" altLang="zh-TW">
                <a:solidFill>
                  <a:srgbClr val="3333FF"/>
                </a:solidFill>
              </a:rPr>
              <a:t> 0</a:t>
            </a:r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4067175" y="2420938"/>
          <a:ext cx="5746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0" name="Equation" r:id="rId5" imgW="571252" imgH="317362" progId="Equation.DSMT4">
                  <p:embed/>
                </p:oleObj>
              </mc:Choice>
              <mc:Fallback>
                <p:oleObj name="Equation" r:id="rId5" imgW="571252" imgH="31736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420938"/>
                        <a:ext cx="5746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1042988" y="3571875"/>
          <a:ext cx="66675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1" name="Equation" r:id="rId7" imgW="6667500" imgH="685800" progId="Equation.DSMT4">
                  <p:embed/>
                </p:oleObj>
              </mc:Choice>
              <mc:Fallback>
                <p:oleObj name="Equation" r:id="rId7" imgW="6667500" imgH="685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571875"/>
                        <a:ext cx="6667500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39750" y="2997200"/>
            <a:ext cx="5761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/>
              <a:t>IDCT: inverse discrete cosine transform 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68313" y="4538663"/>
            <a:ext cx="6884987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1" hangingPunct="1">
              <a:lnSpc>
                <a:spcPct val="115000"/>
              </a:lnSpc>
              <a:spcBef>
                <a:spcPct val="15000"/>
              </a:spcBef>
            </a:pPr>
            <a:r>
              <a:rPr lang="zh-TW" altLang="en-US" dirty="0"/>
              <a:t> 對於大部分的影像而言， </a:t>
            </a:r>
            <a:r>
              <a:rPr lang="en-US" altLang="zh-TW" dirty="0"/>
              <a:t>DCT </a:t>
            </a:r>
            <a:r>
              <a:rPr lang="zh-TW" altLang="en-US" dirty="0"/>
              <a:t>能夠近似 </a:t>
            </a:r>
            <a:r>
              <a:rPr lang="en-US" altLang="zh-TW" dirty="0"/>
              <a:t>KLT (near optimal)  </a:t>
            </a:r>
          </a:p>
          <a:p>
            <a:pPr algn="just" eaLnBrk="1" hangingPunct="1">
              <a:lnSpc>
                <a:spcPct val="115000"/>
              </a:lnSpc>
              <a:spcBef>
                <a:spcPct val="15000"/>
              </a:spcBef>
            </a:pPr>
            <a:r>
              <a:rPr lang="en-US" altLang="zh-TW" dirty="0"/>
              <a:t> </a:t>
            </a:r>
            <a:r>
              <a:rPr lang="zh-TW" altLang="en-US" dirty="0"/>
              <a:t>尤其是當 </a:t>
            </a:r>
            <a:r>
              <a:rPr lang="en-US" altLang="zh-TW" dirty="0" err="1"/>
              <a:t>corr</a:t>
            </a:r>
            <a:r>
              <a:rPr lang="en-US" altLang="zh-TW" dirty="0"/>
              <a:t>{</a:t>
            </a:r>
            <a:r>
              <a:rPr lang="en-US" altLang="zh-TW" i="1" dirty="0"/>
              <a:t>f</a:t>
            </a:r>
            <a:r>
              <a:rPr lang="en-US" altLang="zh-TW" dirty="0"/>
              <a:t>[</a:t>
            </a:r>
            <a:r>
              <a:rPr lang="en-US" altLang="zh-TW" i="1" dirty="0"/>
              <a:t>m</a:t>
            </a:r>
            <a:r>
              <a:rPr lang="en-US" altLang="zh-TW" dirty="0"/>
              <a:t>, </a:t>
            </a:r>
            <a:r>
              <a:rPr lang="en-US" altLang="zh-TW" i="1" dirty="0"/>
              <a:t>n</a:t>
            </a:r>
            <a:r>
              <a:rPr lang="en-US" altLang="zh-TW" dirty="0"/>
              <a:t>], </a:t>
            </a:r>
            <a:r>
              <a:rPr lang="en-US" altLang="zh-TW" i="1" dirty="0"/>
              <a:t>f</a:t>
            </a:r>
            <a:r>
              <a:rPr lang="en-US" altLang="zh-TW" dirty="0"/>
              <a:t>[</a:t>
            </a:r>
            <a:r>
              <a:rPr lang="en-US" altLang="zh-TW" i="1" dirty="0"/>
              <a:t>m</a:t>
            </a:r>
            <a:r>
              <a:rPr lang="en-US" altLang="zh-TW" dirty="0"/>
              <a:t>+</a:t>
            </a:r>
            <a:r>
              <a:rPr lang="en-US" altLang="zh-TW" i="1" dirty="0">
                <a:sym typeface="Symbol" pitchFamily="18" charset="2"/>
              </a:rPr>
              <a:t></a:t>
            </a:r>
            <a:r>
              <a:rPr lang="en-US" altLang="zh-TW" dirty="0"/>
              <a:t>, </a:t>
            </a:r>
            <a:r>
              <a:rPr lang="en-US" altLang="zh-TW" i="1" dirty="0">
                <a:sym typeface="Symbol" pitchFamily="18" charset="2"/>
              </a:rPr>
              <a:t>n</a:t>
            </a:r>
            <a:r>
              <a:rPr lang="en-US" altLang="zh-TW" dirty="0">
                <a:sym typeface="Symbol" pitchFamily="18" charset="2"/>
              </a:rPr>
              <a:t>+</a:t>
            </a:r>
            <a:r>
              <a:rPr lang="en-US" altLang="zh-TW" i="1" dirty="0">
                <a:sym typeface="Symbol" pitchFamily="18" charset="2"/>
              </a:rPr>
              <a:t></a:t>
            </a:r>
            <a:r>
              <a:rPr lang="en-US" altLang="zh-TW" dirty="0"/>
              <a:t>]} = </a:t>
            </a:r>
            <a:r>
              <a:rPr lang="en-US" altLang="zh-TW" i="1" dirty="0">
                <a:sym typeface="Symbol" pitchFamily="18" charset="2"/>
              </a:rPr>
              <a:t> </a:t>
            </a:r>
            <a:r>
              <a:rPr lang="en-US" altLang="zh-TW" i="1" baseline="30000" dirty="0">
                <a:sym typeface="Symbol" pitchFamily="18" charset="2"/>
              </a:rPr>
              <a:t>|| </a:t>
            </a:r>
            <a:r>
              <a:rPr lang="en-US" altLang="zh-TW" i="1" dirty="0">
                <a:sym typeface="Symbol" pitchFamily="18" charset="2"/>
              </a:rPr>
              <a:t> </a:t>
            </a:r>
            <a:r>
              <a:rPr lang="en-US" altLang="zh-TW" i="1" baseline="30000" dirty="0">
                <a:sym typeface="Symbol" pitchFamily="18" charset="2"/>
              </a:rPr>
              <a:t>|| </a:t>
            </a:r>
            <a:r>
              <a:rPr lang="en-US" altLang="zh-TW" dirty="0"/>
              <a:t>,</a:t>
            </a:r>
            <a:r>
              <a:rPr lang="en-US" altLang="zh-TW" i="1" dirty="0">
                <a:sym typeface="Symbol" pitchFamily="18" charset="2"/>
              </a:rPr>
              <a:t>   </a:t>
            </a:r>
            <a:r>
              <a:rPr lang="en-US" altLang="zh-TW" i="1" dirty="0">
                <a:solidFill>
                  <a:srgbClr val="3333FF"/>
                </a:solidFill>
                <a:sym typeface="Symbol" pitchFamily="18" charset="2"/>
              </a:rPr>
              <a:t></a:t>
            </a:r>
            <a:r>
              <a:rPr lang="en-US" altLang="zh-TW" dirty="0">
                <a:solidFill>
                  <a:srgbClr val="3333FF"/>
                </a:solidFill>
              </a:rPr>
              <a:t> </a:t>
            </a:r>
            <a:r>
              <a:rPr lang="en-US" altLang="zh-TW" dirty="0">
                <a:solidFill>
                  <a:srgbClr val="3333FF"/>
                </a:solidFill>
                <a:sym typeface="Symbol" pitchFamily="18" charset="2"/>
              </a:rPr>
              <a:t></a:t>
            </a:r>
            <a:r>
              <a:rPr lang="en-US" altLang="zh-TW" dirty="0">
                <a:solidFill>
                  <a:srgbClr val="3333FF"/>
                </a:solidFill>
              </a:rPr>
              <a:t> 1</a:t>
            </a:r>
            <a:r>
              <a:rPr lang="en-US" altLang="zh-TW" dirty="0"/>
              <a:t> </a:t>
            </a:r>
            <a:r>
              <a:rPr lang="zh-TW" altLang="en-US" dirty="0">
                <a:sym typeface="Symbol" pitchFamily="18" charset="2"/>
              </a:rPr>
              <a:t>時</a:t>
            </a:r>
          </a:p>
          <a:p>
            <a:pPr algn="just" eaLnBrk="1" hangingPunct="1">
              <a:lnSpc>
                <a:spcPct val="115000"/>
              </a:lnSpc>
              <a:spcBef>
                <a:spcPct val="15000"/>
              </a:spcBef>
            </a:pPr>
            <a:r>
              <a:rPr lang="zh-TW" altLang="en-US" dirty="0">
                <a:sym typeface="Symbol" pitchFamily="18" charset="2"/>
              </a:rPr>
              <a:t> 有 </a:t>
            </a:r>
            <a:r>
              <a:rPr lang="en-US" altLang="zh-TW" dirty="0">
                <a:sym typeface="Symbol" pitchFamily="18" charset="2"/>
              </a:rPr>
              <a:t>fast algorithm 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95288" y="333375"/>
            <a:ext cx="770572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2400" b="1" dirty="0">
                <a:solidFill>
                  <a:srgbClr val="3333FF"/>
                </a:solidFill>
                <a:sym typeface="Wingdings 2" pitchFamily="18" charset="2"/>
              </a:rPr>
              <a:t></a:t>
            </a:r>
            <a:r>
              <a:rPr lang="zh-TW" altLang="en-US" sz="2400" b="1" dirty="0"/>
              <a:t> </a:t>
            </a:r>
            <a:r>
              <a:rPr lang="en-US" altLang="zh-TW" sz="2400" b="1" dirty="0">
                <a:solidFill>
                  <a:srgbClr val="3333FF"/>
                </a:solidFill>
              </a:rPr>
              <a:t>7-F  Suboptimal Transform-- DCT</a:t>
            </a:r>
          </a:p>
        </p:txBody>
      </p:sp>
      <p:sp>
        <p:nvSpPr>
          <p:cNvPr id="24589" name="文字方塊 12"/>
          <p:cNvSpPr txBox="1">
            <a:spLocks noChangeArrowheads="1"/>
          </p:cNvSpPr>
          <p:nvPr/>
        </p:nvSpPr>
        <p:spPr bwMode="auto">
          <a:xfrm>
            <a:off x="611188" y="5949950"/>
            <a:ext cx="7561262" cy="40005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Advantage: (1) independent of the input (2) near optimal (3) real output</a:t>
            </a:r>
            <a:endParaRPr lang="zh-TW" altLang="en-US"/>
          </a:p>
        </p:txBody>
      </p:sp>
      <p:sp>
        <p:nvSpPr>
          <p:cNvPr id="24590" name="文字方塊 13"/>
          <p:cNvSpPr txBox="1">
            <a:spLocks noChangeArrowheads="1"/>
          </p:cNvSpPr>
          <p:nvPr/>
        </p:nvSpPr>
        <p:spPr bwMode="auto">
          <a:xfrm>
            <a:off x="5435600" y="882650"/>
            <a:ext cx="3096840" cy="646331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Suboptimal, but independent of the input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C196AD5-A8AA-4230-8646-7B5DF51343CA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293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81782" y="457431"/>
            <a:ext cx="728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b="1" dirty="0"/>
              <a:t>DCT</a:t>
            </a:r>
            <a:endParaRPr lang="en-US" altLang="zh-TW" dirty="0">
              <a:sym typeface="Symbol" pitchFamily="18" charset="2"/>
            </a:endParaRPr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082824"/>
              </p:ext>
            </p:extLst>
          </p:nvPr>
        </p:nvGraphicFramePr>
        <p:xfrm>
          <a:off x="912813" y="1042988"/>
          <a:ext cx="653573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5" name="Equation" r:id="rId3" imgW="6540480" imgH="685800" progId="Equation.DSMT4">
                  <p:embed/>
                </p:oleObj>
              </mc:Choice>
              <mc:Fallback>
                <p:oleObj name="Equation" r:id="rId3" imgW="6540480" imgH="685800" progId="Equation.DSMT4">
                  <p:embed/>
                  <p:pic>
                    <p:nvPicPr>
                      <p:cNvPr id="245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1042988"/>
                        <a:ext cx="6535737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059832" y="1852612"/>
            <a:ext cx="4103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i="1" dirty="0">
                <a:ea typeface="新細明體" charset="-120"/>
              </a:rPr>
              <a:t>C</a:t>
            </a:r>
            <a:r>
              <a:rPr lang="en-US" altLang="zh-TW" dirty="0">
                <a:ea typeface="新細明體" charset="-120"/>
              </a:rPr>
              <a:t>[0] =                 </a:t>
            </a:r>
            <a:r>
              <a:rPr lang="en-US" altLang="zh-TW" dirty="0"/>
              <a:t>, </a:t>
            </a:r>
            <a:r>
              <a:rPr lang="en-US" altLang="zh-TW" i="1" dirty="0"/>
              <a:t>C</a:t>
            </a:r>
            <a:r>
              <a:rPr lang="en-US" altLang="zh-TW" dirty="0"/>
              <a:t>[</a:t>
            </a:r>
            <a:r>
              <a:rPr lang="en-US" altLang="zh-TW" i="1" dirty="0"/>
              <a:t>u</a:t>
            </a:r>
            <a:r>
              <a:rPr lang="en-US" altLang="zh-TW" dirty="0"/>
              <a:t>] = 1 for </a:t>
            </a:r>
            <a:r>
              <a:rPr lang="en-US" altLang="zh-TW" i="1" dirty="0"/>
              <a:t>u</a:t>
            </a:r>
            <a:r>
              <a:rPr lang="en-US" altLang="zh-TW" dirty="0"/>
              <a:t> </a:t>
            </a:r>
            <a:r>
              <a:rPr lang="en-US" altLang="zh-TW" dirty="0">
                <a:sym typeface="Symbol" pitchFamily="18" charset="2"/>
              </a:rPr>
              <a:t></a:t>
            </a:r>
            <a:r>
              <a:rPr lang="en-US" altLang="zh-TW" dirty="0"/>
              <a:t> 0</a:t>
            </a:r>
            <a:endParaRPr lang="en-US" altLang="zh-TW" dirty="0">
              <a:ea typeface="新細明體" charset="-120"/>
            </a:endParaRP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30716"/>
              </p:ext>
            </p:extLst>
          </p:nvPr>
        </p:nvGraphicFramePr>
        <p:xfrm>
          <a:off x="3836988" y="1852613"/>
          <a:ext cx="6000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6" name="Equation" r:id="rId5" imgW="596880" imgH="317160" progId="Equation.DSMT4">
                  <p:embed/>
                </p:oleObj>
              </mc:Choice>
              <mc:Fallback>
                <p:oleObj name="Equation" r:id="rId5" imgW="596880" imgH="317160" progId="Equation.DSMT4">
                  <p:embed/>
                  <p:pic>
                    <p:nvPicPr>
                      <p:cNvPr id="24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988" y="1852613"/>
                        <a:ext cx="6000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827584" y="2564904"/>
            <a:ext cx="2675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[</a:t>
            </a:r>
            <a:r>
              <a:rPr lang="en-US" altLang="zh-TW" i="1" dirty="0">
                <a:solidFill>
                  <a:srgbClr val="3333FF"/>
                </a:solidFill>
              </a:rPr>
              <a:t>u</a:t>
            </a:r>
            <a:r>
              <a:rPr lang="en-US" altLang="zh-TW" dirty="0">
                <a:solidFill>
                  <a:srgbClr val="3333FF"/>
                </a:solidFill>
              </a:rPr>
              <a:t>, </a:t>
            </a:r>
            <a:r>
              <a:rPr lang="en-US" altLang="zh-TW" i="1" dirty="0">
                <a:solidFill>
                  <a:srgbClr val="3333FF"/>
                </a:solidFill>
              </a:rPr>
              <a:t>v</a:t>
            </a:r>
            <a:r>
              <a:rPr lang="en-US" altLang="zh-TW" dirty="0">
                <a:solidFill>
                  <a:srgbClr val="3333FF"/>
                </a:solidFill>
              </a:rPr>
              <a:t>] = [0, 0]: DC term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7584" y="3232386"/>
            <a:ext cx="2672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solidFill>
                  <a:srgbClr val="3333FF"/>
                </a:solidFill>
              </a:rPr>
              <a:t>u</a:t>
            </a:r>
            <a:r>
              <a:rPr lang="en-US" altLang="zh-TW" dirty="0">
                <a:solidFill>
                  <a:srgbClr val="3333FF"/>
                </a:solidFill>
              </a:rPr>
              <a:t> </a:t>
            </a:r>
            <a:r>
              <a:rPr lang="en-US" altLang="zh-TW" dirty="0">
                <a:solidFill>
                  <a:srgbClr val="3333FF"/>
                </a:solidFill>
                <a:sym typeface="Symbol" panose="05050102010706020507" pitchFamily="18" charset="2"/>
              </a:rPr>
              <a:t></a:t>
            </a:r>
            <a:r>
              <a:rPr lang="en-US" altLang="zh-TW" dirty="0">
                <a:solidFill>
                  <a:srgbClr val="3333FF"/>
                </a:solidFill>
              </a:rPr>
              <a:t> 0 or </a:t>
            </a:r>
            <a:r>
              <a:rPr lang="en-US" altLang="zh-TW" i="1" dirty="0">
                <a:solidFill>
                  <a:srgbClr val="3333FF"/>
                </a:solidFill>
              </a:rPr>
              <a:t>v</a:t>
            </a:r>
            <a:r>
              <a:rPr lang="en-US" altLang="zh-TW" dirty="0">
                <a:solidFill>
                  <a:srgbClr val="3333FF"/>
                </a:solidFill>
              </a:rPr>
              <a:t> </a:t>
            </a:r>
            <a:r>
              <a:rPr lang="en-US" altLang="zh-TW" dirty="0">
                <a:solidFill>
                  <a:srgbClr val="3333FF"/>
                </a:solidFill>
                <a:sym typeface="Symbol" panose="05050102010706020507" pitchFamily="18" charset="2"/>
              </a:rPr>
              <a:t></a:t>
            </a:r>
            <a:r>
              <a:rPr lang="en-US" altLang="zh-TW" dirty="0">
                <a:solidFill>
                  <a:srgbClr val="3333FF"/>
                </a:solidFill>
              </a:rPr>
              <a:t> 0: AC terms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80160" y="363634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</a:rPr>
              <a:t>借用電路學的名詞</a:t>
            </a:r>
            <a:endParaRPr lang="en-US" altLang="zh-TW" dirty="0">
              <a:latin typeface="標楷體" panose="03000509000000000000" pitchFamily="65" charset="-120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256829"/>
              </p:ext>
            </p:extLst>
          </p:nvPr>
        </p:nvGraphicFramePr>
        <p:xfrm>
          <a:off x="4137025" y="2398036"/>
          <a:ext cx="2654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7" name="Equation" r:id="rId7" imgW="2654280" imgH="685800" progId="Equation.DSMT4">
                  <p:embed/>
                </p:oleObj>
              </mc:Choice>
              <mc:Fallback>
                <p:oleObj name="Equation" r:id="rId7" imgW="26542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37025" y="2398036"/>
                        <a:ext cx="26543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492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28567DE-8F64-4FA9-A62F-BE58D8CE8AE2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294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68313" y="404813"/>
            <a:ext cx="604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zh-TW" altLang="en-US" dirty="0"/>
              <a:t>左圖：將 </a:t>
            </a:r>
            <a:r>
              <a:rPr lang="en-US" altLang="zh-TW" dirty="0"/>
              <a:t>DFT</a:t>
            </a:r>
            <a:r>
              <a:rPr lang="zh-TW" altLang="en-US" dirty="0"/>
              <a:t>，</a:t>
            </a:r>
            <a:r>
              <a:rPr lang="en-US" altLang="zh-TW" dirty="0"/>
              <a:t>DCT </a:t>
            </a:r>
            <a:r>
              <a:rPr lang="zh-TW" altLang="en-US" dirty="0"/>
              <a:t>各點能量</a:t>
            </a:r>
            <a:r>
              <a:rPr lang="en-US" altLang="zh-TW" dirty="0"/>
              <a:t>(</a:t>
            </a:r>
            <a:r>
              <a:rPr lang="zh-TW" altLang="en-US" dirty="0"/>
              <a:t>開根號</a:t>
            </a:r>
            <a:r>
              <a:rPr lang="en-US" altLang="zh-TW" dirty="0"/>
              <a:t>)</a:t>
            </a:r>
            <a:r>
              <a:rPr lang="zh-TW" altLang="en-US" dirty="0"/>
              <a:t>由大到小排序</a:t>
            </a:r>
          </a:p>
          <a:p>
            <a:pPr algn="just" eaLnBrk="1" hangingPunct="1"/>
            <a:r>
              <a:rPr lang="zh-TW" altLang="en-US" dirty="0"/>
              <a:t>右圖：累積能量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238" y="2064014"/>
            <a:ext cx="845925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文字方塊 5"/>
          <p:cNvSpPr txBox="1">
            <a:spLocks noChangeArrowheads="1"/>
          </p:cNvSpPr>
          <p:nvPr/>
        </p:nvSpPr>
        <p:spPr bwMode="auto">
          <a:xfrm>
            <a:off x="718014" y="5294830"/>
            <a:ext cx="6480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dirty="0"/>
              <a:t>Energy concentration at low frequencies: KLT &gt; DCT &gt; DFT</a:t>
            </a:r>
            <a:endParaRPr lang="zh-TW" altLang="en-US" dirty="0"/>
          </a:p>
        </p:txBody>
      </p:sp>
      <p:graphicFrame>
        <p:nvGraphicFramePr>
          <p:cNvPr id="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011364"/>
              </p:ext>
            </p:extLst>
          </p:nvPr>
        </p:nvGraphicFramePr>
        <p:xfrm>
          <a:off x="1292146" y="1391044"/>
          <a:ext cx="26812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82" name="Equation" r:id="rId4" imgW="2679480" imgH="507960" progId="Equation.DSMT4">
                  <p:embed/>
                </p:oleObj>
              </mc:Choice>
              <mc:Fallback>
                <p:oleObj name="Equation" r:id="rId4" imgW="2679480" imgH="507960" progId="Equation.DSMT4">
                  <p:embed/>
                  <p:pic>
                    <p:nvPicPr>
                      <p:cNvPr id="1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146" y="1391044"/>
                        <a:ext cx="2681288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5"/>
          <p:cNvSpPr txBox="1">
            <a:spLocks noChangeArrowheads="1"/>
          </p:cNvSpPr>
          <p:nvPr/>
        </p:nvSpPr>
        <p:spPr bwMode="auto">
          <a:xfrm>
            <a:off x="1400058" y="1045420"/>
            <a:ext cx="16597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dirty="0"/>
              <a:t>DCT output</a:t>
            </a:r>
            <a:endParaRPr lang="zh-TW" altLang="en-US" dirty="0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450213"/>
              </p:ext>
            </p:extLst>
          </p:nvPr>
        </p:nvGraphicFramePr>
        <p:xfrm>
          <a:off x="4446829" y="1499623"/>
          <a:ext cx="3149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83" name="Equation" r:id="rId6" imgW="3149280" imgH="380880" progId="Equation.DSMT4">
                  <p:embed/>
                </p:oleObj>
              </mc:Choice>
              <mc:Fallback>
                <p:oleObj name="Equation" r:id="rId6" imgW="31492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46829" y="1499623"/>
                        <a:ext cx="3149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097973" y="4847368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i="1" dirty="0"/>
              <a:t>k</a:t>
            </a:r>
            <a:endParaRPr lang="zh-TW" altLang="en-US" sz="1800" i="1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039762"/>
              </p:ext>
            </p:extLst>
          </p:nvPr>
        </p:nvGraphicFramePr>
        <p:xfrm>
          <a:off x="520470" y="3333764"/>
          <a:ext cx="558720" cy="30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84" name="Equation" r:id="rId8" imgW="698400" imgH="380880" progId="Equation.DSMT4">
                  <p:embed/>
                </p:oleObj>
              </mc:Choice>
              <mc:Fallback>
                <p:oleObj name="Equation" r:id="rId8" imgW="6984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0470" y="3333764"/>
                        <a:ext cx="558720" cy="304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7788390" y="4913678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i="1" dirty="0"/>
              <a:t>k</a:t>
            </a:r>
            <a:endParaRPr lang="zh-TW" altLang="en-US" sz="1800" i="1" dirty="0"/>
          </a:p>
        </p:txBody>
      </p:sp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65311"/>
              </p:ext>
            </p:extLst>
          </p:nvPr>
        </p:nvGraphicFramePr>
        <p:xfrm>
          <a:off x="4315822" y="3275862"/>
          <a:ext cx="92448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85" name="Equation" r:id="rId10" imgW="1155600" imgH="685800" progId="Equation.DSMT4">
                  <p:embed/>
                </p:oleObj>
              </mc:Choice>
              <mc:Fallback>
                <p:oleObj name="Equation" r:id="rId10" imgW="1155600" imgH="685800" progId="Equation.DSMT4">
                  <p:embed/>
                  <p:pic>
                    <p:nvPicPr>
                      <p:cNvPr id="8" name="物件 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15822" y="3275862"/>
                        <a:ext cx="924480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40B217C-2C74-4213-B51E-1739B4BCB2EE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295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539750" y="333375"/>
            <a:ext cx="5964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sz="2400">
                <a:solidFill>
                  <a:srgbClr val="3333FF"/>
                </a:solidFill>
              </a:rPr>
              <a:t>通常，我們將影像切成 </a:t>
            </a:r>
            <a:r>
              <a:rPr lang="en-US" altLang="zh-TW" sz="2400">
                <a:solidFill>
                  <a:srgbClr val="3333FF"/>
                </a:solidFill>
              </a:rPr>
              <a:t>8 </a:t>
            </a:r>
            <a:r>
              <a:rPr lang="en-US" altLang="zh-TW" sz="2400">
                <a:solidFill>
                  <a:srgbClr val="3333FF"/>
                </a:solidFill>
                <a:sym typeface="Symbol" pitchFamily="18" charset="2"/>
              </a:rPr>
              <a:t></a:t>
            </a:r>
            <a:r>
              <a:rPr lang="en-US" altLang="zh-TW" sz="2400">
                <a:solidFill>
                  <a:srgbClr val="3333FF"/>
                </a:solidFill>
              </a:rPr>
              <a:t> 8 </a:t>
            </a:r>
            <a:r>
              <a:rPr lang="zh-TW" altLang="en-US" sz="2400">
                <a:solidFill>
                  <a:srgbClr val="3333FF"/>
                </a:solidFill>
                <a:sym typeface="Symbol" pitchFamily="18" charset="2"/>
              </a:rPr>
              <a:t>的方格作</a:t>
            </a:r>
            <a:r>
              <a:rPr lang="en-US" altLang="zh-TW" sz="2400">
                <a:solidFill>
                  <a:srgbClr val="3333FF"/>
                </a:solidFill>
                <a:sym typeface="Symbol" pitchFamily="18" charset="2"/>
              </a:rPr>
              <a:t>DCT 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539750" y="908050"/>
            <a:ext cx="1866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 dirty="0">
                <a:solidFill>
                  <a:srgbClr val="3333FF"/>
                </a:solidFill>
                <a:sym typeface="Symbol" pitchFamily="18" charset="2"/>
              </a:rPr>
              <a:t>Why:             </a:t>
            </a:r>
          </a:p>
        </p:txBody>
      </p:sp>
      <p:sp>
        <p:nvSpPr>
          <p:cNvPr id="27653" name="文字方塊 8"/>
          <p:cNvSpPr txBox="1">
            <a:spLocks noChangeArrowheads="1"/>
          </p:cNvSpPr>
          <p:nvPr/>
        </p:nvSpPr>
        <p:spPr bwMode="auto">
          <a:xfrm>
            <a:off x="7739907" y="2043955"/>
            <a:ext cx="99814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/>
              <a:t>image</a:t>
            </a:r>
            <a:endParaRPr lang="zh-TW" altLang="en-US"/>
          </a:p>
        </p:txBody>
      </p:sp>
      <p:grpSp>
        <p:nvGrpSpPr>
          <p:cNvPr id="27654" name="群組 1"/>
          <p:cNvGrpSpPr>
            <a:grpSpLocks/>
          </p:cNvGrpSpPr>
          <p:nvPr/>
        </p:nvGrpSpPr>
        <p:grpSpPr bwMode="auto">
          <a:xfrm>
            <a:off x="2628156" y="2197942"/>
            <a:ext cx="5764212" cy="4319588"/>
            <a:chOff x="1187450" y="1989138"/>
            <a:chExt cx="5764645" cy="4319587"/>
          </a:xfrm>
        </p:grpSpPr>
        <p:sp>
          <p:nvSpPr>
            <p:cNvPr id="8" name="矩形 7"/>
            <p:cNvSpPr/>
            <p:nvPr/>
          </p:nvSpPr>
          <p:spPr>
            <a:xfrm>
              <a:off x="1835199" y="2205038"/>
              <a:ext cx="4969248" cy="38877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cxnSp>
          <p:nvCxnSpPr>
            <p:cNvPr id="11" name="直線接點 10"/>
            <p:cNvCxnSpPr/>
            <p:nvPr/>
          </p:nvCxnSpPr>
          <p:spPr>
            <a:xfrm flipH="1">
              <a:off x="2268618" y="1989138"/>
              <a:ext cx="0" cy="431958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2771894" y="1989138"/>
              <a:ext cx="0" cy="431958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flipH="1">
              <a:off x="3276757" y="1989138"/>
              <a:ext cx="0" cy="431958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3780032" y="1989138"/>
              <a:ext cx="0" cy="431958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H="1">
              <a:off x="4284895" y="1989138"/>
              <a:ext cx="0" cy="431958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4788170" y="1989138"/>
              <a:ext cx="0" cy="431958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flipH="1">
              <a:off x="5293033" y="1989138"/>
              <a:ext cx="0" cy="431958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5796308" y="1989138"/>
              <a:ext cx="0" cy="431958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flipH="1">
              <a:off x="6301171" y="1989138"/>
              <a:ext cx="0" cy="431958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1619282" y="2708276"/>
              <a:ext cx="532963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1619282" y="3213101"/>
              <a:ext cx="532963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1619282" y="3716338"/>
              <a:ext cx="532963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1619282" y="4221162"/>
              <a:ext cx="532963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1619282" y="4724400"/>
              <a:ext cx="532963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1619282" y="5229225"/>
              <a:ext cx="532963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1624045" y="5661025"/>
              <a:ext cx="53280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/>
            <p:cNvCxnSpPr/>
            <p:nvPr/>
          </p:nvCxnSpPr>
          <p:spPr>
            <a:xfrm flipV="1">
              <a:off x="1187450" y="2420938"/>
              <a:ext cx="792222" cy="5032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55" name="文字方塊 36"/>
          <p:cNvSpPr txBox="1">
            <a:spLocks noChangeArrowheads="1"/>
          </p:cNvSpPr>
          <p:nvPr/>
        </p:nvSpPr>
        <p:spPr bwMode="auto">
          <a:xfrm>
            <a:off x="1650256" y="3107580"/>
            <a:ext cx="14763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dirty="0"/>
              <a:t>8 x 8 </a:t>
            </a:r>
            <a:r>
              <a:rPr lang="zh-TW" altLang="en-US" dirty="0"/>
              <a:t>方格</a:t>
            </a:r>
          </a:p>
        </p:txBody>
      </p:sp>
      <p:sp>
        <p:nvSpPr>
          <p:cNvPr id="2" name="左大括弧 1"/>
          <p:cNvSpPr/>
          <p:nvPr/>
        </p:nvSpPr>
        <p:spPr>
          <a:xfrm>
            <a:off x="2844180" y="2413842"/>
            <a:ext cx="215776" cy="38877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6"/>
          <p:cNvSpPr txBox="1">
            <a:spLocks noChangeArrowheads="1"/>
          </p:cNvSpPr>
          <p:nvPr/>
        </p:nvSpPr>
        <p:spPr bwMode="auto">
          <a:xfrm>
            <a:off x="2382067" y="4116277"/>
            <a:ext cx="474151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i="1" dirty="0"/>
              <a:t>M</a:t>
            </a:r>
            <a:endParaRPr lang="zh-TW" altLang="en-US" i="1" dirty="0"/>
          </a:p>
        </p:txBody>
      </p:sp>
      <p:sp>
        <p:nvSpPr>
          <p:cNvPr id="34" name="左大括弧 33"/>
          <p:cNvSpPr/>
          <p:nvPr/>
        </p:nvSpPr>
        <p:spPr>
          <a:xfrm rot="5400000">
            <a:off x="5653443" y="-388747"/>
            <a:ext cx="203784" cy="495895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6"/>
          <p:cNvSpPr txBox="1">
            <a:spLocks noChangeArrowheads="1"/>
          </p:cNvSpPr>
          <p:nvPr/>
        </p:nvSpPr>
        <p:spPr bwMode="auto">
          <a:xfrm>
            <a:off x="5580484" y="168148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i="1" dirty="0"/>
              <a:t>N</a:t>
            </a:r>
            <a:endParaRPr lang="zh-TW" altLang="en-US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BC7F210-5B17-41AC-9E9E-668C0FA11182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296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1520" y="665163"/>
            <a:ext cx="87852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lnSpc>
                <a:spcPct val="110000"/>
              </a:lnSpc>
              <a:spcBef>
                <a:spcPct val="15000"/>
              </a:spcBef>
              <a:tabLst>
                <a:tab pos="381000" algn="l"/>
              </a:tabLst>
            </a:pPr>
            <a:r>
              <a:rPr lang="en-US" altLang="zh-TW" b="1" dirty="0"/>
              <a:t>References  </a:t>
            </a:r>
            <a:endParaRPr lang="en-US" altLang="zh-TW" dirty="0"/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tabLst>
                <a:tab pos="381000" algn="l"/>
              </a:tabLst>
            </a:pPr>
            <a:r>
              <a:rPr lang="en-US" altLang="zh-TW" dirty="0"/>
              <a:t>[1] N. Ahmed, T. Natarajan, and K. R. Rao, “Discrete cosine transform,” </a:t>
            </a:r>
            <a:r>
              <a:rPr lang="en-US" altLang="zh-TW" i="1" dirty="0"/>
              <a:t>IEEE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tabLst>
                <a:tab pos="381000" algn="l"/>
              </a:tabLst>
            </a:pPr>
            <a:r>
              <a:rPr lang="en-US" altLang="zh-TW" i="1" dirty="0"/>
              <a:t>     Trans. </a:t>
            </a:r>
            <a:r>
              <a:rPr lang="en-US" altLang="zh-TW" i="1" dirty="0" err="1"/>
              <a:t>Comput</a:t>
            </a:r>
            <a:r>
              <a:rPr lang="en-US" altLang="zh-TW" i="1" dirty="0"/>
              <a:t>.</a:t>
            </a:r>
            <a:r>
              <a:rPr lang="en-US" altLang="zh-TW" dirty="0"/>
              <a:t>, vol. C-23, pp. 90-93, Jan 1974.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tabLst>
                <a:tab pos="381000" algn="l"/>
              </a:tabLst>
            </a:pPr>
            <a:r>
              <a:rPr lang="en-US" altLang="zh-TW" dirty="0"/>
              <a:t>[2] K. R. Rao and P. Yip, </a:t>
            </a:r>
            <a:r>
              <a:rPr lang="en-US" altLang="zh-TW" i="1" dirty="0"/>
              <a:t>Discrete Cosine Transform, Algorithms, Advantage, 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tabLst>
                <a:tab pos="381000" algn="l"/>
              </a:tabLst>
            </a:pPr>
            <a:r>
              <a:rPr lang="en-US" altLang="zh-TW" i="1" dirty="0"/>
              <a:t>     Applications</a:t>
            </a:r>
            <a:r>
              <a:rPr lang="en-US" altLang="zh-TW" dirty="0"/>
              <a:t>, New York: Academic, 1990.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2"/>
          <p:cNvSpPr txBox="1">
            <a:spLocks noGrp="1"/>
          </p:cNvSpPr>
          <p:nvPr/>
        </p:nvSpPr>
        <p:spPr bwMode="auto">
          <a:xfrm>
            <a:off x="6655941" y="224824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AC6F9F6-AE17-4590-8785-5EAFB8CC1881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297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467544" y="1111674"/>
            <a:ext cx="7705725" cy="8810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400"/>
              </a:spcBef>
            </a:pPr>
            <a:r>
              <a:rPr lang="zh-TW" altLang="en-US" sz="2400" b="1" dirty="0">
                <a:solidFill>
                  <a:srgbClr val="3333FF"/>
                </a:solidFill>
                <a:cs typeface="Times New Roman" panose="02020603050405020304" pitchFamily="18" charset="0"/>
                <a:sym typeface="Wingdings 2" pitchFamily="18" charset="2"/>
              </a:rPr>
              <a:t></a:t>
            </a:r>
            <a:r>
              <a:rPr lang="zh-TW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rgbClr val="3333FF"/>
                </a:solidFill>
                <a:cs typeface="Times New Roman" panose="02020603050405020304" pitchFamily="18" charset="0"/>
              </a:rPr>
              <a:t>8-A   Differential Coding for DC Terms, </a:t>
            </a:r>
          </a:p>
          <a:p>
            <a:pPr eaLnBrk="1" hangingPunct="1">
              <a:spcBef>
                <a:spcPts val="400"/>
              </a:spcBef>
            </a:pPr>
            <a:r>
              <a:rPr lang="en-US" altLang="zh-TW" sz="2400" b="1" dirty="0">
                <a:solidFill>
                  <a:srgbClr val="3333FF"/>
                </a:solidFill>
                <a:cs typeface="Times New Roman" panose="02020603050405020304" pitchFamily="18" charset="0"/>
              </a:rPr>
              <a:t>              Zigzag for AC Terms </a:t>
            </a:r>
          </a:p>
        </p:txBody>
      </p:sp>
      <p:sp>
        <p:nvSpPr>
          <p:cNvPr id="4100" name="文字方塊 4"/>
          <p:cNvSpPr txBox="1">
            <a:spLocks noChangeArrowheads="1"/>
          </p:cNvSpPr>
          <p:nvPr/>
        </p:nvSpPr>
        <p:spPr bwMode="auto">
          <a:xfrm>
            <a:off x="839813" y="3417910"/>
            <a:ext cx="7704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dirty="0"/>
              <a:t>If the DC term of the (</a:t>
            </a:r>
            <a:r>
              <a:rPr lang="en-US" altLang="zh-TW" i="1" dirty="0" err="1"/>
              <a:t>i</a:t>
            </a:r>
            <a:r>
              <a:rPr lang="en-US" altLang="zh-TW" dirty="0"/>
              <a:t>,  </a:t>
            </a:r>
            <a:r>
              <a:rPr lang="en-US" altLang="zh-TW" i="1" dirty="0"/>
              <a:t>j</a:t>
            </a:r>
            <a:r>
              <a:rPr lang="en-US" altLang="zh-TW" dirty="0"/>
              <a:t>)</a:t>
            </a:r>
            <a:r>
              <a:rPr lang="en-US" altLang="zh-TW" baseline="30000" dirty="0" err="1"/>
              <a:t>th</a:t>
            </a:r>
            <a:r>
              <a:rPr lang="en-US" altLang="zh-TW" dirty="0"/>
              <a:t> block is denoted by </a:t>
            </a:r>
            <a:r>
              <a:rPr lang="en-US" altLang="zh-TW" i="1" dirty="0"/>
              <a:t>DC</a:t>
            </a:r>
            <a:r>
              <a:rPr lang="en-US" altLang="zh-TW" dirty="0"/>
              <a:t>[</a:t>
            </a:r>
            <a:r>
              <a:rPr lang="en-US" altLang="zh-TW" i="1" dirty="0" err="1"/>
              <a:t>i</a:t>
            </a:r>
            <a:r>
              <a:rPr lang="en-US" altLang="zh-TW" dirty="0"/>
              <a:t>, </a:t>
            </a:r>
            <a:r>
              <a:rPr lang="en-US" altLang="zh-TW" i="1" dirty="0"/>
              <a:t>j</a:t>
            </a:r>
            <a:r>
              <a:rPr lang="en-US" altLang="zh-TW" dirty="0"/>
              <a:t>], then  </a:t>
            </a:r>
            <a:endParaRPr lang="zh-TW" altLang="en-US" dirty="0"/>
          </a:p>
        </p:txBody>
      </p:sp>
      <p:sp>
        <p:nvSpPr>
          <p:cNvPr id="4101" name="文字方塊 5"/>
          <p:cNvSpPr txBox="1">
            <a:spLocks noChangeArrowheads="1"/>
          </p:cNvSpPr>
          <p:nvPr/>
        </p:nvSpPr>
        <p:spPr bwMode="auto">
          <a:xfrm>
            <a:off x="1776438" y="3994172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dirty="0"/>
              <a:t>encode     </a:t>
            </a:r>
            <a:r>
              <a:rPr lang="en-US" altLang="zh-TW" i="1" dirty="0"/>
              <a:t>DC</a:t>
            </a:r>
            <a:r>
              <a:rPr lang="en-US" altLang="zh-TW" dirty="0"/>
              <a:t>[</a:t>
            </a:r>
            <a:r>
              <a:rPr lang="en-US" altLang="zh-TW" i="1" dirty="0" err="1"/>
              <a:t>i</a:t>
            </a:r>
            <a:r>
              <a:rPr lang="en-US" altLang="zh-TW" dirty="0"/>
              <a:t>, </a:t>
            </a:r>
            <a:r>
              <a:rPr lang="en-US" altLang="zh-TW" i="1" dirty="0"/>
              <a:t>j</a:t>
            </a:r>
            <a:r>
              <a:rPr lang="en-US" altLang="zh-TW" dirty="0"/>
              <a:t>] – </a:t>
            </a:r>
            <a:r>
              <a:rPr lang="en-US" altLang="zh-TW" i="1" dirty="0"/>
              <a:t>DC</a:t>
            </a:r>
            <a:r>
              <a:rPr lang="en-US" altLang="zh-TW" dirty="0"/>
              <a:t>[</a:t>
            </a:r>
            <a:r>
              <a:rPr lang="en-US" altLang="zh-TW" i="1" dirty="0" err="1"/>
              <a:t>i</a:t>
            </a:r>
            <a:r>
              <a:rPr lang="en-US" altLang="zh-TW" dirty="0"/>
              <a:t>, </a:t>
            </a:r>
            <a:r>
              <a:rPr lang="en-US" altLang="zh-TW" i="1" dirty="0"/>
              <a:t>j</a:t>
            </a:r>
            <a:r>
              <a:rPr lang="en-US" altLang="zh-TW" dirty="0"/>
              <a:t>-1] </a:t>
            </a:r>
            <a:endParaRPr lang="zh-TW" altLang="en-US" dirty="0"/>
          </a:p>
        </p:txBody>
      </p:sp>
      <p:sp>
        <p:nvSpPr>
          <p:cNvPr id="4102" name="文字方塊 6"/>
          <p:cNvSpPr txBox="1">
            <a:spLocks noChangeArrowheads="1"/>
          </p:cNvSpPr>
          <p:nvPr/>
        </p:nvSpPr>
        <p:spPr bwMode="auto">
          <a:xfrm>
            <a:off x="1776438" y="4645422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dirty="0"/>
              <a:t>instead of   </a:t>
            </a:r>
            <a:r>
              <a:rPr lang="en-US" altLang="zh-TW" i="1" dirty="0"/>
              <a:t>DC</a:t>
            </a:r>
            <a:r>
              <a:rPr lang="en-US" altLang="zh-TW" dirty="0"/>
              <a:t>[</a:t>
            </a:r>
            <a:r>
              <a:rPr lang="en-US" altLang="zh-TW" i="1" dirty="0" err="1"/>
              <a:t>i</a:t>
            </a:r>
            <a:r>
              <a:rPr lang="en-US" altLang="zh-TW" dirty="0"/>
              <a:t>, </a:t>
            </a:r>
            <a:r>
              <a:rPr lang="en-US" altLang="zh-TW" i="1" dirty="0"/>
              <a:t>j</a:t>
            </a:r>
            <a:r>
              <a:rPr lang="en-US" altLang="zh-TW" dirty="0"/>
              <a:t>]</a:t>
            </a:r>
            <a:endParaRPr lang="zh-TW" altLang="en-US" dirty="0"/>
          </a:p>
        </p:txBody>
      </p:sp>
      <p:sp>
        <p:nvSpPr>
          <p:cNvPr id="4103" name="文字方塊 7"/>
          <p:cNvSpPr txBox="1">
            <a:spLocks noChangeArrowheads="1"/>
          </p:cNvSpPr>
          <p:nvPr/>
        </p:nvSpPr>
        <p:spPr bwMode="auto">
          <a:xfrm>
            <a:off x="839813" y="2853134"/>
            <a:ext cx="4824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dirty="0">
                <a:solidFill>
                  <a:srgbClr val="3333FF"/>
                </a:solidFill>
              </a:rPr>
              <a:t>Differential Coding  (</a:t>
            </a:r>
            <a:r>
              <a:rPr lang="zh-TW" altLang="en-US" dirty="0">
                <a:solidFill>
                  <a:srgbClr val="3333FF"/>
                </a:solidFill>
              </a:rPr>
              <a:t>差分編碼</a:t>
            </a:r>
            <a:r>
              <a:rPr lang="en-US" altLang="zh-TW" dirty="0">
                <a:solidFill>
                  <a:srgbClr val="3333FF"/>
                </a:solidFill>
              </a:rPr>
              <a:t>)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4104" name="文字方塊 8"/>
          <p:cNvSpPr txBox="1">
            <a:spLocks noChangeArrowheads="1"/>
          </p:cNvSpPr>
          <p:nvPr/>
        </p:nvSpPr>
        <p:spPr bwMode="auto">
          <a:xfrm>
            <a:off x="628725" y="5771425"/>
            <a:ext cx="633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dirty="0"/>
              <a:t>(</a:t>
            </a:r>
            <a:r>
              <a:rPr lang="zh-TW" altLang="en-US" dirty="0"/>
              <a:t>也是運用 </a:t>
            </a:r>
            <a:r>
              <a:rPr lang="en-US" altLang="zh-TW" dirty="0"/>
              <a:t>space domain </a:t>
            </a:r>
            <a:r>
              <a:rPr lang="zh-TW" altLang="en-US" dirty="0"/>
              <a:t>上的一致性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</a:p>
        </p:txBody>
      </p:sp>
      <p:sp>
        <p:nvSpPr>
          <p:cNvPr id="4105" name="文字方塊 8"/>
          <p:cNvSpPr txBox="1">
            <a:spLocks noChangeArrowheads="1"/>
          </p:cNvSpPr>
          <p:nvPr/>
        </p:nvSpPr>
        <p:spPr bwMode="auto">
          <a:xfrm>
            <a:off x="827584" y="2276872"/>
            <a:ext cx="633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dirty="0"/>
              <a:t>這兩者可視為 </a:t>
            </a:r>
            <a:r>
              <a:rPr lang="en-US" altLang="zh-TW" dirty="0"/>
              <a:t>JPEG Huffman coding </a:t>
            </a:r>
            <a:r>
              <a:rPr lang="zh-TW" altLang="en-US" dirty="0"/>
              <a:t>的前置工作</a:t>
            </a:r>
          </a:p>
        </p:txBody>
      </p:sp>
      <p:sp>
        <p:nvSpPr>
          <p:cNvPr id="2" name="矩形 1"/>
          <p:cNvSpPr/>
          <p:nvPr/>
        </p:nvSpPr>
        <p:spPr>
          <a:xfrm>
            <a:off x="5837313" y="3979137"/>
            <a:ext cx="2017712" cy="1944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254825" y="4566512"/>
            <a:ext cx="215900" cy="217488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458025" y="4566512"/>
            <a:ext cx="215900" cy="217488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標題 3"/>
          <p:cNvSpPr txBox="1">
            <a:spLocks/>
          </p:cNvSpPr>
          <p:nvPr/>
        </p:nvSpPr>
        <p:spPr>
          <a:xfrm>
            <a:off x="385763" y="357982"/>
            <a:ext cx="8229600" cy="6160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sz="32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VIII.</a:t>
            </a:r>
            <a:r>
              <a:rPr lang="en-US" sz="32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Compression (B)</a:t>
            </a:r>
            <a:endParaRPr lang="en-US" sz="3200" b="1" kern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263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9232115-1B7F-4ADD-B85B-F585623F2B0A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298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5123" name="文字方塊 7"/>
          <p:cNvSpPr txBox="1">
            <a:spLocks noChangeArrowheads="1"/>
          </p:cNvSpPr>
          <p:nvPr/>
        </p:nvSpPr>
        <p:spPr bwMode="auto">
          <a:xfrm>
            <a:off x="539750" y="333375"/>
            <a:ext cx="4824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>
                <a:solidFill>
                  <a:srgbClr val="3333FF"/>
                </a:solidFill>
              </a:rPr>
              <a:t>Zigzag scanning</a:t>
            </a:r>
            <a:endParaRPr lang="zh-TW" altLang="en-US">
              <a:solidFill>
                <a:srgbClr val="3333FF"/>
              </a:solidFill>
            </a:endParaRPr>
          </a:p>
        </p:txBody>
      </p:sp>
      <p:sp>
        <p:nvSpPr>
          <p:cNvPr id="5124" name="文字方塊 8"/>
          <p:cNvSpPr txBox="1">
            <a:spLocks noChangeArrowheads="1"/>
          </p:cNvSpPr>
          <p:nvPr/>
        </p:nvSpPr>
        <p:spPr bwMode="auto">
          <a:xfrm>
            <a:off x="684213" y="59499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(</a:t>
            </a:r>
            <a:r>
              <a:rPr lang="zh-TW" altLang="en-US"/>
              <a:t>也是運用 </a:t>
            </a:r>
            <a:r>
              <a:rPr lang="en-US" altLang="zh-TW"/>
              <a:t>frequency  domain </a:t>
            </a:r>
            <a:r>
              <a:rPr lang="zh-TW" altLang="en-US"/>
              <a:t>上的一致性</a:t>
            </a:r>
            <a:r>
              <a:rPr lang="en-US" altLang="zh-TW"/>
              <a:t>)</a:t>
            </a:r>
            <a:r>
              <a:rPr lang="zh-TW" altLang="en-US"/>
              <a:t> </a:t>
            </a:r>
          </a:p>
        </p:txBody>
      </p:sp>
      <p:cxnSp>
        <p:nvCxnSpPr>
          <p:cNvPr id="11" name="直線接點 10"/>
          <p:cNvCxnSpPr/>
          <p:nvPr/>
        </p:nvCxnSpPr>
        <p:spPr>
          <a:xfrm>
            <a:off x="3290888" y="2116138"/>
            <a:ext cx="0" cy="3455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3724275" y="2116138"/>
            <a:ext cx="0" cy="3455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156075" y="2116138"/>
            <a:ext cx="0" cy="3455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4587875" y="2116138"/>
            <a:ext cx="0" cy="3455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019675" y="2116138"/>
            <a:ext cx="0" cy="3455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5451475" y="2116138"/>
            <a:ext cx="0" cy="3455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5883275" y="2116138"/>
            <a:ext cx="0" cy="3455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6316663" y="2116138"/>
            <a:ext cx="0" cy="3455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6748463" y="2116138"/>
            <a:ext cx="0" cy="3455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3290888" y="2116138"/>
            <a:ext cx="3457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>
            <a:off x="3290888" y="2547938"/>
            <a:ext cx="3457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/>
          <p:cNvCxnSpPr/>
          <p:nvPr/>
        </p:nvCxnSpPr>
        <p:spPr>
          <a:xfrm>
            <a:off x="3290888" y="2979738"/>
            <a:ext cx="3457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3290888" y="3411538"/>
            <a:ext cx="3457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3290888" y="3844925"/>
            <a:ext cx="3457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3290888" y="4276725"/>
            <a:ext cx="3457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3290888" y="4708525"/>
            <a:ext cx="3457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3290888" y="5140325"/>
            <a:ext cx="3457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/>
          <p:nvPr/>
        </p:nvCxnSpPr>
        <p:spPr>
          <a:xfrm>
            <a:off x="3290888" y="5572125"/>
            <a:ext cx="3457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3" name="文字方塊 71"/>
          <p:cNvSpPr txBox="1">
            <a:spLocks noChangeArrowheads="1"/>
          </p:cNvSpPr>
          <p:nvPr/>
        </p:nvSpPr>
        <p:spPr bwMode="auto">
          <a:xfrm>
            <a:off x="539750" y="765175"/>
            <a:ext cx="5688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將 </a:t>
            </a:r>
            <a:r>
              <a:rPr lang="en-US" altLang="zh-TW"/>
              <a:t>2D </a:t>
            </a:r>
            <a:r>
              <a:rPr lang="zh-TW" altLang="en-US"/>
              <a:t>的 </a:t>
            </a:r>
            <a:r>
              <a:rPr lang="en-US" altLang="zh-TW"/>
              <a:t>8x8 DCT outputs </a:t>
            </a:r>
            <a:r>
              <a:rPr lang="zh-TW" altLang="en-US"/>
              <a:t>變成 </a:t>
            </a:r>
            <a:r>
              <a:rPr lang="en-US" altLang="zh-TW"/>
              <a:t>1D </a:t>
            </a:r>
            <a:r>
              <a:rPr lang="zh-TW" altLang="en-US"/>
              <a:t>的型態</a:t>
            </a:r>
          </a:p>
        </p:txBody>
      </p:sp>
      <p:sp>
        <p:nvSpPr>
          <p:cNvPr id="5144" name="文字方塊 72"/>
          <p:cNvSpPr txBox="1">
            <a:spLocks noChangeArrowheads="1"/>
          </p:cNvSpPr>
          <p:nvPr/>
        </p:nvSpPr>
        <p:spPr bwMode="auto">
          <a:xfrm>
            <a:off x="539750" y="1125538"/>
            <a:ext cx="7561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但按照 </a:t>
            </a:r>
            <a:r>
              <a:rPr lang="en-US" altLang="zh-TW"/>
              <a:t>“zigzag” </a:t>
            </a:r>
            <a:r>
              <a:rPr lang="zh-TW" altLang="en-US"/>
              <a:t>的順序 </a:t>
            </a:r>
            <a:r>
              <a:rPr lang="en-US" altLang="zh-TW"/>
              <a:t>(</a:t>
            </a:r>
            <a:r>
              <a:rPr lang="zh-TW" altLang="en-US"/>
              <a:t>能量可能較大的在前面</a:t>
            </a:r>
            <a:r>
              <a:rPr lang="en-US" altLang="zh-TW"/>
              <a:t>)</a:t>
            </a:r>
            <a:endParaRPr lang="zh-TW" altLang="en-US"/>
          </a:p>
        </p:txBody>
      </p:sp>
      <p:cxnSp>
        <p:nvCxnSpPr>
          <p:cNvPr id="75" name="直線接點 74"/>
          <p:cNvCxnSpPr/>
          <p:nvPr/>
        </p:nvCxnSpPr>
        <p:spPr>
          <a:xfrm>
            <a:off x="3579813" y="2332038"/>
            <a:ext cx="431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/>
          <p:cNvCxnSpPr/>
          <p:nvPr/>
        </p:nvCxnSpPr>
        <p:spPr>
          <a:xfrm>
            <a:off x="4371975" y="2332038"/>
            <a:ext cx="431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/>
          <p:cNvCxnSpPr/>
          <p:nvPr/>
        </p:nvCxnSpPr>
        <p:spPr>
          <a:xfrm>
            <a:off x="5235575" y="2332038"/>
            <a:ext cx="431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接點 77"/>
          <p:cNvCxnSpPr/>
          <p:nvPr/>
        </p:nvCxnSpPr>
        <p:spPr>
          <a:xfrm>
            <a:off x="6100763" y="2332038"/>
            <a:ext cx="431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/>
          <p:cNvCxnSpPr/>
          <p:nvPr/>
        </p:nvCxnSpPr>
        <p:spPr>
          <a:xfrm flipV="1">
            <a:off x="3508375" y="2332038"/>
            <a:ext cx="503238" cy="431800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/>
          <p:cNvCxnSpPr/>
          <p:nvPr/>
        </p:nvCxnSpPr>
        <p:spPr>
          <a:xfrm>
            <a:off x="3508375" y="2763838"/>
            <a:ext cx="0" cy="431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 flipH="1">
            <a:off x="3508375" y="2332038"/>
            <a:ext cx="863600" cy="863600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接點 87"/>
          <p:cNvCxnSpPr/>
          <p:nvPr/>
        </p:nvCxnSpPr>
        <p:spPr>
          <a:xfrm flipV="1">
            <a:off x="3508375" y="2332038"/>
            <a:ext cx="1295400" cy="1296987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/>
          <p:cNvCxnSpPr/>
          <p:nvPr/>
        </p:nvCxnSpPr>
        <p:spPr>
          <a:xfrm>
            <a:off x="3508375" y="3629025"/>
            <a:ext cx="0" cy="431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/>
          <p:cNvCxnSpPr/>
          <p:nvPr/>
        </p:nvCxnSpPr>
        <p:spPr>
          <a:xfrm flipH="1">
            <a:off x="3508375" y="2332038"/>
            <a:ext cx="1727200" cy="1728787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/>
          <p:cNvCxnSpPr/>
          <p:nvPr/>
        </p:nvCxnSpPr>
        <p:spPr>
          <a:xfrm flipV="1">
            <a:off x="3508375" y="2332038"/>
            <a:ext cx="2159000" cy="2160587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接點 95"/>
          <p:cNvCxnSpPr/>
          <p:nvPr/>
        </p:nvCxnSpPr>
        <p:spPr>
          <a:xfrm>
            <a:off x="3508375" y="4492625"/>
            <a:ext cx="0" cy="431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接點 96"/>
          <p:cNvCxnSpPr/>
          <p:nvPr/>
        </p:nvCxnSpPr>
        <p:spPr>
          <a:xfrm flipH="1">
            <a:off x="3508375" y="2332038"/>
            <a:ext cx="2592388" cy="2592387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/>
          <p:cNvCxnSpPr/>
          <p:nvPr/>
        </p:nvCxnSpPr>
        <p:spPr>
          <a:xfrm flipV="1">
            <a:off x="3508375" y="2332038"/>
            <a:ext cx="3024188" cy="3024187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接點 100"/>
          <p:cNvCxnSpPr/>
          <p:nvPr/>
        </p:nvCxnSpPr>
        <p:spPr>
          <a:xfrm>
            <a:off x="3579813" y="5356225"/>
            <a:ext cx="3603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接點 101"/>
          <p:cNvCxnSpPr/>
          <p:nvPr/>
        </p:nvCxnSpPr>
        <p:spPr>
          <a:xfrm flipH="1">
            <a:off x="3940175" y="2763838"/>
            <a:ext cx="2592388" cy="2592387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接點 103"/>
          <p:cNvCxnSpPr/>
          <p:nvPr/>
        </p:nvCxnSpPr>
        <p:spPr>
          <a:xfrm>
            <a:off x="6532563" y="2763838"/>
            <a:ext cx="0" cy="431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接點 104"/>
          <p:cNvCxnSpPr/>
          <p:nvPr/>
        </p:nvCxnSpPr>
        <p:spPr>
          <a:xfrm flipV="1">
            <a:off x="4371975" y="3195638"/>
            <a:ext cx="2160588" cy="2160587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/>
          <p:cNvCxnSpPr/>
          <p:nvPr/>
        </p:nvCxnSpPr>
        <p:spPr>
          <a:xfrm>
            <a:off x="4443413" y="5356225"/>
            <a:ext cx="3603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接點 107"/>
          <p:cNvCxnSpPr/>
          <p:nvPr/>
        </p:nvCxnSpPr>
        <p:spPr>
          <a:xfrm flipH="1">
            <a:off x="4803775" y="3629025"/>
            <a:ext cx="1728788" cy="1727200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接點 108"/>
          <p:cNvCxnSpPr/>
          <p:nvPr/>
        </p:nvCxnSpPr>
        <p:spPr>
          <a:xfrm>
            <a:off x="6532563" y="3629025"/>
            <a:ext cx="0" cy="431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/>
          <p:cNvCxnSpPr/>
          <p:nvPr/>
        </p:nvCxnSpPr>
        <p:spPr>
          <a:xfrm flipV="1">
            <a:off x="5235575" y="4060825"/>
            <a:ext cx="1296988" cy="1295400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接點 111"/>
          <p:cNvCxnSpPr/>
          <p:nvPr/>
        </p:nvCxnSpPr>
        <p:spPr>
          <a:xfrm>
            <a:off x="5235575" y="5356225"/>
            <a:ext cx="431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接點 112"/>
          <p:cNvCxnSpPr/>
          <p:nvPr/>
        </p:nvCxnSpPr>
        <p:spPr>
          <a:xfrm flipH="1">
            <a:off x="5667375" y="4492625"/>
            <a:ext cx="865188" cy="863600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接點 114"/>
          <p:cNvCxnSpPr/>
          <p:nvPr/>
        </p:nvCxnSpPr>
        <p:spPr>
          <a:xfrm>
            <a:off x="6532563" y="4492625"/>
            <a:ext cx="0" cy="431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接點 115"/>
          <p:cNvCxnSpPr/>
          <p:nvPr/>
        </p:nvCxnSpPr>
        <p:spPr>
          <a:xfrm flipV="1">
            <a:off x="6027738" y="4924425"/>
            <a:ext cx="504825" cy="431800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接點 116"/>
          <p:cNvCxnSpPr/>
          <p:nvPr/>
        </p:nvCxnSpPr>
        <p:spPr>
          <a:xfrm>
            <a:off x="6027738" y="5356225"/>
            <a:ext cx="576262" cy="0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2" name="文字方塊 118"/>
          <p:cNvSpPr txBox="1">
            <a:spLocks noChangeArrowheads="1"/>
          </p:cNvSpPr>
          <p:nvPr/>
        </p:nvSpPr>
        <p:spPr bwMode="auto">
          <a:xfrm>
            <a:off x="2987675" y="1700213"/>
            <a:ext cx="4608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 dirty="0"/>
              <a:t>v</a:t>
            </a:r>
            <a:r>
              <a:rPr lang="en-US" altLang="zh-TW" dirty="0"/>
              <a:t> = 0,    1,   2,    3,    4,   5,    6,    7</a:t>
            </a:r>
            <a:endParaRPr lang="zh-TW" altLang="en-US" dirty="0"/>
          </a:p>
        </p:txBody>
      </p:sp>
      <p:sp>
        <p:nvSpPr>
          <p:cNvPr id="5173" name="文字方塊 119"/>
          <p:cNvSpPr txBox="1">
            <a:spLocks noChangeArrowheads="1"/>
          </p:cNvSpPr>
          <p:nvPr/>
        </p:nvSpPr>
        <p:spPr bwMode="auto">
          <a:xfrm>
            <a:off x="2268538" y="2133600"/>
            <a:ext cx="100806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300"/>
              </a:lnSpc>
            </a:pPr>
            <a:r>
              <a:rPr lang="en-US" altLang="zh-TW" i="1" dirty="0"/>
              <a:t> u</a:t>
            </a:r>
            <a:r>
              <a:rPr lang="en-US" altLang="zh-TW" dirty="0"/>
              <a:t> = 0,   </a:t>
            </a:r>
          </a:p>
          <a:p>
            <a:pPr eaLnBrk="1" hangingPunct="1">
              <a:lnSpc>
                <a:spcPts val="3300"/>
              </a:lnSpc>
            </a:pPr>
            <a:r>
              <a:rPr lang="en-US" altLang="zh-TW" dirty="0"/>
              <a:t>       1,   </a:t>
            </a:r>
          </a:p>
          <a:p>
            <a:pPr eaLnBrk="1" hangingPunct="1">
              <a:lnSpc>
                <a:spcPts val="3300"/>
              </a:lnSpc>
            </a:pPr>
            <a:r>
              <a:rPr lang="en-US" altLang="zh-TW" dirty="0"/>
              <a:t>       2,    </a:t>
            </a:r>
          </a:p>
          <a:p>
            <a:pPr eaLnBrk="1" hangingPunct="1">
              <a:lnSpc>
                <a:spcPts val="3300"/>
              </a:lnSpc>
            </a:pPr>
            <a:r>
              <a:rPr lang="en-US" altLang="zh-TW" dirty="0"/>
              <a:t>       3,    </a:t>
            </a:r>
          </a:p>
          <a:p>
            <a:pPr eaLnBrk="1" hangingPunct="1">
              <a:lnSpc>
                <a:spcPts val="3300"/>
              </a:lnSpc>
            </a:pPr>
            <a:r>
              <a:rPr lang="en-US" altLang="zh-TW" dirty="0"/>
              <a:t>       4,   </a:t>
            </a:r>
          </a:p>
          <a:p>
            <a:pPr eaLnBrk="1" hangingPunct="1">
              <a:lnSpc>
                <a:spcPts val="3300"/>
              </a:lnSpc>
            </a:pPr>
            <a:r>
              <a:rPr lang="en-US" altLang="zh-TW" dirty="0"/>
              <a:t>       5,    </a:t>
            </a:r>
          </a:p>
          <a:p>
            <a:pPr eaLnBrk="1" hangingPunct="1">
              <a:lnSpc>
                <a:spcPts val="3300"/>
              </a:lnSpc>
            </a:pPr>
            <a:r>
              <a:rPr lang="en-US" altLang="zh-TW" dirty="0"/>
              <a:t>       6,    </a:t>
            </a:r>
          </a:p>
          <a:p>
            <a:pPr eaLnBrk="1" hangingPunct="1">
              <a:lnSpc>
                <a:spcPts val="3300"/>
              </a:lnSpc>
            </a:pPr>
            <a:r>
              <a:rPr lang="en-US" altLang="zh-TW" dirty="0"/>
              <a:t>       7</a:t>
            </a:r>
            <a:endParaRPr lang="zh-TW" altLang="en-US" dirty="0"/>
          </a:p>
        </p:txBody>
      </p:sp>
      <p:sp>
        <p:nvSpPr>
          <p:cNvPr id="5174" name="文字方塊 120"/>
          <p:cNvSpPr txBox="1">
            <a:spLocks noChangeArrowheads="1"/>
          </p:cNvSpPr>
          <p:nvPr/>
        </p:nvSpPr>
        <p:spPr bwMode="auto">
          <a:xfrm>
            <a:off x="323850" y="2349500"/>
            <a:ext cx="1871663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300"/>
              </a:lnSpc>
            </a:pPr>
            <a:r>
              <a:rPr lang="en-US" altLang="zh-TW" dirty="0"/>
              <a:t>8x8 DCT output:</a:t>
            </a:r>
          </a:p>
          <a:p>
            <a:pPr eaLnBrk="1" hangingPunct="1">
              <a:lnSpc>
                <a:spcPts val="3300"/>
              </a:lnSpc>
            </a:pPr>
            <a:r>
              <a:rPr lang="en-US" altLang="zh-TW" i="1" dirty="0"/>
              <a:t>C</a:t>
            </a:r>
            <a:r>
              <a:rPr lang="en-US" altLang="zh-TW" dirty="0"/>
              <a:t>[</a:t>
            </a:r>
            <a:r>
              <a:rPr lang="en-US" altLang="zh-TW" i="1" dirty="0"/>
              <a:t>u</a:t>
            </a:r>
            <a:r>
              <a:rPr lang="en-US" altLang="zh-TW" dirty="0"/>
              <a:t>, </a:t>
            </a:r>
            <a:r>
              <a:rPr lang="en-US" altLang="zh-TW" i="1" dirty="0"/>
              <a:t>v</a:t>
            </a:r>
            <a:r>
              <a:rPr lang="en-US" altLang="zh-TW" dirty="0"/>
              <a:t>] </a:t>
            </a:r>
          </a:p>
          <a:p>
            <a:pPr eaLnBrk="1" hangingPunct="1">
              <a:lnSpc>
                <a:spcPts val="3300"/>
              </a:lnSpc>
            </a:pPr>
            <a:r>
              <a:rPr lang="en-US" altLang="zh-TW" i="1" dirty="0"/>
              <a:t>u</a:t>
            </a:r>
            <a:r>
              <a:rPr lang="en-US" altLang="zh-TW" dirty="0"/>
              <a:t> = 0, 1, …, 7</a:t>
            </a:r>
          </a:p>
          <a:p>
            <a:pPr eaLnBrk="1" hangingPunct="1">
              <a:lnSpc>
                <a:spcPts val="3300"/>
              </a:lnSpc>
            </a:pPr>
            <a:r>
              <a:rPr lang="en-US" altLang="zh-TW" i="1" dirty="0"/>
              <a:t>v</a:t>
            </a:r>
            <a:r>
              <a:rPr lang="en-US" altLang="zh-TW" dirty="0"/>
              <a:t> = 0, 1, …, 7</a:t>
            </a:r>
            <a:endParaRPr lang="zh-TW" altLang="en-US" dirty="0"/>
          </a:p>
        </p:txBody>
      </p:sp>
      <p:sp>
        <p:nvSpPr>
          <p:cNvPr id="5175" name="文字方塊 61"/>
          <p:cNvSpPr txBox="1">
            <a:spLocks noChangeArrowheads="1"/>
          </p:cNvSpPr>
          <p:nvPr/>
        </p:nvSpPr>
        <p:spPr bwMode="auto">
          <a:xfrm>
            <a:off x="3563938" y="2492375"/>
            <a:ext cx="100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2800">
                <a:solidFill>
                  <a:srgbClr val="3333FF"/>
                </a:solidFill>
              </a:rPr>
              <a:t>低頻</a:t>
            </a:r>
          </a:p>
        </p:txBody>
      </p:sp>
      <p:sp>
        <p:nvSpPr>
          <p:cNvPr id="5176" name="文字方塊 62"/>
          <p:cNvSpPr txBox="1">
            <a:spLocks noChangeArrowheads="1"/>
          </p:cNvSpPr>
          <p:nvPr/>
        </p:nvSpPr>
        <p:spPr bwMode="auto">
          <a:xfrm>
            <a:off x="5219700" y="4508500"/>
            <a:ext cx="1008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2800">
                <a:solidFill>
                  <a:srgbClr val="3333FF"/>
                </a:solidFill>
              </a:rPr>
              <a:t>高頻</a:t>
            </a:r>
          </a:p>
        </p:txBody>
      </p:sp>
      <p:sp>
        <p:nvSpPr>
          <p:cNvPr id="62" name="文字方塊 120"/>
          <p:cNvSpPr txBox="1">
            <a:spLocks noChangeArrowheads="1"/>
          </p:cNvSpPr>
          <p:nvPr/>
        </p:nvSpPr>
        <p:spPr bwMode="auto">
          <a:xfrm>
            <a:off x="4487068" y="2932523"/>
            <a:ext cx="704851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3300"/>
              </a:lnSpc>
            </a:pPr>
            <a:r>
              <a:rPr lang="en-US" altLang="zh-TW" dirty="0"/>
              <a:t>EOB</a:t>
            </a:r>
            <a:endParaRPr lang="zh-TW" altLang="en-US" dirty="0"/>
          </a:p>
        </p:txBody>
      </p:sp>
      <p:sp>
        <p:nvSpPr>
          <p:cNvPr id="63" name="文字方塊 120"/>
          <p:cNvSpPr txBox="1">
            <a:spLocks noChangeArrowheads="1"/>
          </p:cNvSpPr>
          <p:nvPr/>
        </p:nvSpPr>
        <p:spPr bwMode="auto">
          <a:xfrm>
            <a:off x="6908800" y="2032412"/>
            <a:ext cx="1767656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3300"/>
              </a:lnSpc>
            </a:pPr>
            <a:r>
              <a:rPr lang="en-US" altLang="zh-TW"/>
              <a:t>EOB (end of block):</a:t>
            </a:r>
            <a:endParaRPr lang="en-US" altLang="zh-TW" dirty="0"/>
          </a:p>
          <a:p>
            <a:pPr eaLnBrk="1" hangingPunct="1">
              <a:lnSpc>
                <a:spcPts val="3300"/>
              </a:lnSpc>
            </a:pPr>
            <a:r>
              <a:rPr lang="zh-TW" altLang="en-US" dirty="0"/>
              <a:t>指後面的高頻的部分經過 </a:t>
            </a:r>
            <a:r>
              <a:rPr lang="en-US" altLang="zh-TW" dirty="0"/>
              <a:t>quantization </a:t>
            </a:r>
            <a:r>
              <a:rPr lang="zh-TW" altLang="en-US" dirty="0"/>
              <a:t>之後皆為</a:t>
            </a:r>
            <a:r>
              <a:rPr lang="en-US" altLang="zh-TW" dirty="0"/>
              <a:t>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8818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74F994-7253-4F46-B45E-438325F37192}" type="slidenum">
              <a:rPr lang="en-US" altLang="zh-TW"/>
              <a:pPr/>
              <a:t>299</a:t>
            </a:fld>
            <a:endParaRPr lang="en-US" altLang="zh-TW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536" y="430214"/>
            <a:ext cx="7777162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2400" b="1" dirty="0">
                <a:solidFill>
                  <a:srgbClr val="3333FF"/>
                </a:solidFill>
                <a:sym typeface="Wingdings 2" pitchFamily="18" charset="2"/>
              </a:rPr>
              <a:t></a:t>
            </a:r>
            <a:r>
              <a:rPr lang="zh-TW" altLang="en-US" sz="2400" b="1" dirty="0">
                <a:solidFill>
                  <a:srgbClr val="3333FF"/>
                </a:solidFill>
              </a:rPr>
              <a:t> </a:t>
            </a:r>
            <a:r>
              <a:rPr lang="en-US" altLang="zh-TW" sz="2400" b="1" dirty="0">
                <a:solidFill>
                  <a:srgbClr val="3333FF"/>
                </a:solidFill>
              </a:rPr>
              <a:t>8-B  Lossless Coding </a:t>
            </a:r>
            <a:endParaRPr lang="zh-TW" altLang="en-US" sz="2400" b="1" dirty="0">
              <a:solidFill>
                <a:srgbClr val="3333FF"/>
              </a:solidFill>
            </a:endParaRPr>
          </a:p>
        </p:txBody>
      </p:sp>
      <p:sp>
        <p:nvSpPr>
          <p:cNvPr id="9" name="文字方塊 4"/>
          <p:cNvSpPr txBox="1">
            <a:spLocks noChangeArrowheads="1"/>
          </p:cNvSpPr>
          <p:nvPr/>
        </p:nvSpPr>
        <p:spPr bwMode="auto">
          <a:xfrm>
            <a:off x="730319" y="1406031"/>
            <a:ext cx="7272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dirty="0">
                <a:solidFill>
                  <a:srgbClr val="3333FF"/>
                </a:solidFill>
              </a:rPr>
              <a:t>Lossless Coding</a:t>
            </a:r>
            <a:r>
              <a:rPr lang="en-US" altLang="zh-TW" dirty="0"/>
              <a:t>: The original data can be perfectly recovered</a:t>
            </a:r>
            <a:endParaRPr lang="zh-TW" altLang="en-US" dirty="0"/>
          </a:p>
        </p:txBody>
      </p:sp>
      <p:sp>
        <p:nvSpPr>
          <p:cNvPr id="10" name="文字方塊 5"/>
          <p:cNvSpPr txBox="1">
            <a:spLocks noChangeArrowheads="1"/>
          </p:cNvSpPr>
          <p:nvPr/>
        </p:nvSpPr>
        <p:spPr bwMode="auto">
          <a:xfrm>
            <a:off x="730319" y="2853134"/>
            <a:ext cx="2160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>
                <a:solidFill>
                  <a:srgbClr val="3333FF"/>
                </a:solidFill>
              </a:rPr>
              <a:t>Example: </a:t>
            </a:r>
            <a:endParaRPr lang="zh-TW" altLang="en-US">
              <a:solidFill>
                <a:srgbClr val="3333FF"/>
              </a:solidFill>
            </a:endParaRPr>
          </a:p>
        </p:txBody>
      </p:sp>
      <p:sp>
        <p:nvSpPr>
          <p:cNvPr id="11" name="文字方塊 6"/>
          <p:cNvSpPr txBox="1">
            <a:spLocks noChangeArrowheads="1"/>
          </p:cNvSpPr>
          <p:nvPr/>
        </p:nvSpPr>
        <p:spPr bwMode="auto">
          <a:xfrm>
            <a:off x="946715" y="3356694"/>
            <a:ext cx="67691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zh-TW" dirty="0"/>
              <a:t>direct coding method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TW" dirty="0"/>
              <a:t>Huffman coding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TW" dirty="0"/>
              <a:t>Arithmetic coding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TW" dirty="0"/>
              <a:t>Shannon–</a:t>
            </a:r>
            <a:r>
              <a:rPr lang="en-US" altLang="zh-TW" dirty="0" err="1"/>
              <a:t>Fano</a:t>
            </a:r>
            <a:r>
              <a:rPr lang="en-US" altLang="zh-TW" dirty="0"/>
              <a:t> Coding, </a:t>
            </a:r>
            <a:r>
              <a:rPr lang="en-US" altLang="zh-TW" dirty="0" err="1"/>
              <a:t>Golomb</a:t>
            </a:r>
            <a:r>
              <a:rPr lang="en-US" altLang="zh-TW" dirty="0"/>
              <a:t> coding, Lempel–</a:t>
            </a:r>
            <a:r>
              <a:rPr lang="en-US" altLang="zh-TW" dirty="0" err="1"/>
              <a:t>Ziv</a:t>
            </a:r>
            <a:r>
              <a:rPr lang="en-US" altLang="zh-TW" dirty="0"/>
              <a:t>, .....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9934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AF2D7B6-E48B-4A2F-8636-72F904F429B6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300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7777162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3333FF"/>
                </a:solidFill>
                <a:sym typeface="Wingdings 2" pitchFamily="18" charset="2"/>
              </a:rPr>
              <a:t></a:t>
            </a:r>
            <a:r>
              <a:rPr lang="zh-TW" altLang="en-US" sz="2400" b="1"/>
              <a:t>  </a:t>
            </a:r>
            <a:r>
              <a:rPr lang="en-US" altLang="zh-TW" sz="2400" b="1">
                <a:solidFill>
                  <a:srgbClr val="3333FF"/>
                </a:solidFill>
              </a:rPr>
              <a:t>8-C  Lossless Coding:  Huffman Coding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684213" y="1268413"/>
            <a:ext cx="5905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zh-TW" altLang="en-US" b="1">
                <a:solidFill>
                  <a:srgbClr val="3333FF"/>
                </a:solidFill>
                <a:sym typeface="Symbol" pitchFamily="18" charset="2"/>
              </a:rPr>
              <a:t></a:t>
            </a:r>
            <a:r>
              <a:rPr lang="zh-TW" altLang="en-US" b="1">
                <a:solidFill>
                  <a:srgbClr val="3333FF"/>
                </a:solidFill>
              </a:rPr>
              <a:t> </a:t>
            </a:r>
            <a:r>
              <a:rPr lang="en-US" altLang="zh-TW" b="1">
                <a:solidFill>
                  <a:srgbClr val="3333FF"/>
                </a:solidFill>
              </a:rPr>
              <a:t>Huffman Coding </a:t>
            </a:r>
            <a:r>
              <a:rPr lang="zh-TW" altLang="en-US" b="1">
                <a:solidFill>
                  <a:srgbClr val="3333FF"/>
                </a:solidFill>
              </a:rPr>
              <a:t>的編碼原則</a:t>
            </a:r>
            <a:r>
              <a:rPr lang="en-US" altLang="zh-TW" b="1">
                <a:solidFill>
                  <a:srgbClr val="3333FF"/>
                </a:solidFill>
                <a:sym typeface="Wingdings" pitchFamily="2" charset="2"/>
              </a:rPr>
              <a:t>: (Greedy Algorithm)</a:t>
            </a:r>
            <a:r>
              <a:rPr lang="zh-TW" altLang="en-US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755650" y="1989138"/>
            <a:ext cx="78486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en-US" altLang="zh-TW" dirty="0"/>
              <a:t>(1) </a:t>
            </a:r>
            <a:r>
              <a:rPr lang="zh-TW" altLang="en-US" dirty="0"/>
              <a:t>所有的碼皆在 </a:t>
            </a:r>
            <a:r>
              <a:rPr lang="en-US" altLang="zh-TW" dirty="0"/>
              <a:t>Coding Tree </a:t>
            </a:r>
            <a:r>
              <a:rPr lang="zh-TW" altLang="en-US" dirty="0"/>
              <a:t>的端點，再下去沒有分枝 </a:t>
            </a:r>
          </a:p>
          <a:p>
            <a:pPr algn="just" eaLnBrk="1" hangingPunct="1"/>
            <a:r>
              <a:rPr lang="zh-TW" altLang="en-US" dirty="0"/>
              <a:t>     </a:t>
            </a:r>
            <a:r>
              <a:rPr lang="en-US" altLang="zh-TW" dirty="0"/>
              <a:t>(</a:t>
            </a:r>
            <a:r>
              <a:rPr lang="zh-TW" altLang="en-US" dirty="0"/>
              <a:t>滿足一致解碼和瞬間解碼</a:t>
            </a:r>
            <a:r>
              <a:rPr lang="en-US" altLang="zh-TW" dirty="0"/>
              <a:t>)</a:t>
            </a:r>
          </a:p>
          <a:p>
            <a:pPr algn="just" eaLnBrk="1" hangingPunct="1"/>
            <a:endParaRPr lang="en-US" altLang="zh-TW" dirty="0"/>
          </a:p>
          <a:p>
            <a:pPr algn="just" eaLnBrk="1" hangingPunct="1"/>
            <a:r>
              <a:rPr lang="en-US" altLang="zh-TW" dirty="0"/>
              <a:t>(2) </a:t>
            </a:r>
            <a:r>
              <a:rPr lang="zh-TW" altLang="en-US" dirty="0">
                <a:solidFill>
                  <a:srgbClr val="3333FF"/>
                </a:solidFill>
              </a:rPr>
              <a:t>機率越大的， </a:t>
            </a:r>
            <a:r>
              <a:rPr lang="en-US" altLang="zh-TW" dirty="0">
                <a:solidFill>
                  <a:srgbClr val="3333FF"/>
                </a:solidFill>
              </a:rPr>
              <a:t>code length </a:t>
            </a:r>
            <a:r>
              <a:rPr lang="zh-TW" altLang="en-US" dirty="0">
                <a:solidFill>
                  <a:srgbClr val="3333FF"/>
                </a:solidFill>
              </a:rPr>
              <a:t>越短</a:t>
            </a:r>
            <a:r>
              <a:rPr lang="zh-TW" altLang="en-US" dirty="0"/>
              <a:t>；機率越小的， </a:t>
            </a:r>
            <a:r>
              <a:rPr lang="en-US" altLang="zh-TW" dirty="0"/>
              <a:t>code length </a:t>
            </a:r>
            <a:r>
              <a:rPr lang="zh-TW" altLang="en-US" dirty="0"/>
              <a:t>越長</a:t>
            </a:r>
          </a:p>
          <a:p>
            <a:pPr algn="just" eaLnBrk="1" hangingPunct="1"/>
            <a:endParaRPr lang="zh-TW" altLang="en-US" dirty="0"/>
          </a:p>
          <a:p>
            <a:pPr algn="just" eaLnBrk="1" hangingPunct="1"/>
            <a:r>
              <a:rPr lang="en-US" altLang="zh-TW" dirty="0"/>
              <a:t>(3)</a:t>
            </a:r>
            <a:r>
              <a:rPr lang="zh-TW" altLang="en-US" dirty="0"/>
              <a:t>假設 </a:t>
            </a:r>
            <a:r>
              <a:rPr lang="en-US" altLang="zh-TW" i="1" dirty="0"/>
              <a:t>S</a:t>
            </a:r>
            <a:r>
              <a:rPr lang="en-US" altLang="zh-TW" baseline="-25000" dirty="0"/>
              <a:t>1</a:t>
            </a:r>
            <a:r>
              <a:rPr lang="en-US" altLang="zh-TW" dirty="0"/>
              <a:t> </a:t>
            </a:r>
            <a:r>
              <a:rPr lang="zh-TW" altLang="en-US" dirty="0"/>
              <a:t>是第 </a:t>
            </a:r>
            <a:r>
              <a:rPr lang="en-US" altLang="zh-TW" i="1" dirty="0"/>
              <a:t>L</a:t>
            </a:r>
            <a:r>
              <a:rPr lang="en-US" altLang="zh-TW" dirty="0"/>
              <a:t> </a:t>
            </a:r>
            <a:r>
              <a:rPr lang="zh-TW" altLang="en-US" dirty="0"/>
              <a:t>層的 </a:t>
            </a:r>
            <a:r>
              <a:rPr lang="en-US" altLang="zh-TW" dirty="0"/>
              <a:t>node</a:t>
            </a:r>
            <a:r>
              <a:rPr lang="zh-TW" altLang="en-US" dirty="0"/>
              <a:t>，</a:t>
            </a:r>
            <a:r>
              <a:rPr lang="en-US" altLang="zh-TW" i="1" dirty="0"/>
              <a:t>S</a:t>
            </a:r>
            <a:r>
              <a:rPr lang="en-US" altLang="zh-TW" baseline="-25000" dirty="0"/>
              <a:t>2</a:t>
            </a:r>
            <a:r>
              <a:rPr lang="zh-TW" altLang="en-US" dirty="0"/>
              <a:t>是第 </a:t>
            </a:r>
            <a:r>
              <a:rPr lang="en-US" altLang="zh-TW" i="1" dirty="0"/>
              <a:t>L</a:t>
            </a:r>
            <a:r>
              <a:rPr lang="en-US" altLang="zh-TW" dirty="0"/>
              <a:t>+1 </a:t>
            </a:r>
            <a:r>
              <a:rPr lang="zh-TW" altLang="en-US" dirty="0"/>
              <a:t>層的 </a:t>
            </a:r>
            <a:r>
              <a:rPr lang="en-US" altLang="zh-TW" dirty="0"/>
              <a:t>node        </a:t>
            </a:r>
          </a:p>
          <a:p>
            <a:pPr algn="just" eaLnBrk="1" hangingPunct="1">
              <a:spcBef>
                <a:spcPct val="30000"/>
              </a:spcBef>
            </a:pPr>
            <a:r>
              <a:rPr lang="zh-TW" altLang="en-US" dirty="0"/>
              <a:t>                  </a:t>
            </a:r>
            <a:r>
              <a:rPr lang="zh-TW" altLang="en-US" b="1" dirty="0">
                <a:solidFill>
                  <a:srgbClr val="3333FF"/>
                </a:solidFill>
              </a:rPr>
              <a:t>則 </a:t>
            </a:r>
            <a:r>
              <a:rPr lang="en-US" altLang="zh-TW" b="1" i="1" dirty="0">
                <a:solidFill>
                  <a:srgbClr val="3333FF"/>
                </a:solidFill>
              </a:rPr>
              <a:t>P</a:t>
            </a:r>
            <a:r>
              <a:rPr lang="en-US" altLang="zh-TW" b="1" dirty="0">
                <a:solidFill>
                  <a:srgbClr val="3333FF"/>
                </a:solidFill>
              </a:rPr>
              <a:t>(</a:t>
            </a:r>
            <a:r>
              <a:rPr lang="en-US" altLang="zh-TW" b="1" i="1" dirty="0">
                <a:solidFill>
                  <a:srgbClr val="3333FF"/>
                </a:solidFill>
              </a:rPr>
              <a:t>S</a:t>
            </a:r>
            <a:r>
              <a:rPr lang="en-US" altLang="zh-TW" b="1" baseline="-25000" dirty="0">
                <a:solidFill>
                  <a:srgbClr val="3333FF"/>
                </a:solidFill>
              </a:rPr>
              <a:t>1</a:t>
            </a:r>
            <a:r>
              <a:rPr lang="en-US" altLang="zh-TW" b="1" dirty="0">
                <a:solidFill>
                  <a:srgbClr val="3333FF"/>
                </a:solidFill>
              </a:rPr>
              <a:t>) </a:t>
            </a:r>
            <a:r>
              <a:rPr lang="en-US" altLang="zh-TW" b="1" dirty="0">
                <a:solidFill>
                  <a:srgbClr val="3333FF"/>
                </a:solidFill>
                <a:sym typeface="Symbol" pitchFamily="18" charset="2"/>
              </a:rPr>
              <a:t></a:t>
            </a:r>
            <a:r>
              <a:rPr lang="en-US" altLang="zh-TW" b="1" dirty="0">
                <a:solidFill>
                  <a:srgbClr val="3333FF"/>
                </a:solidFill>
              </a:rPr>
              <a:t> </a:t>
            </a:r>
            <a:r>
              <a:rPr lang="en-US" altLang="zh-TW" b="1" i="1" dirty="0">
                <a:solidFill>
                  <a:srgbClr val="3333FF"/>
                </a:solidFill>
              </a:rPr>
              <a:t>P</a:t>
            </a:r>
            <a:r>
              <a:rPr lang="en-US" altLang="zh-TW" b="1" dirty="0">
                <a:solidFill>
                  <a:srgbClr val="3333FF"/>
                </a:solidFill>
              </a:rPr>
              <a:t>(</a:t>
            </a:r>
            <a:r>
              <a:rPr lang="en-US" altLang="zh-TW" b="1" i="1" dirty="0">
                <a:solidFill>
                  <a:srgbClr val="3333FF"/>
                </a:solidFill>
              </a:rPr>
              <a:t>S</a:t>
            </a:r>
            <a:r>
              <a:rPr lang="en-US" altLang="zh-TW" baseline="-25000" dirty="0">
                <a:solidFill>
                  <a:srgbClr val="3333FF"/>
                </a:solidFill>
              </a:rPr>
              <a:t>2</a:t>
            </a:r>
            <a:r>
              <a:rPr lang="en-US" altLang="zh-TW" b="1" dirty="0">
                <a:solidFill>
                  <a:srgbClr val="3333FF"/>
                </a:solidFill>
              </a:rPr>
              <a:t>)  </a:t>
            </a:r>
            <a:r>
              <a:rPr lang="zh-TW" altLang="en-US" b="1" dirty="0">
                <a:solidFill>
                  <a:srgbClr val="3333FF"/>
                </a:solidFill>
              </a:rPr>
              <a:t>必需滿足</a:t>
            </a:r>
          </a:p>
          <a:p>
            <a:pPr algn="just" eaLnBrk="1" hangingPunct="1"/>
            <a:endParaRPr lang="en-US" altLang="zh-TW" dirty="0"/>
          </a:p>
          <a:p>
            <a:pPr algn="just" eaLnBrk="1" hangingPunct="1"/>
            <a:r>
              <a:rPr lang="en-US" altLang="zh-TW" dirty="0"/>
              <a:t>    </a:t>
            </a:r>
            <a:r>
              <a:rPr lang="zh-TW" altLang="en-US" u="sng" dirty="0">
                <a:solidFill>
                  <a:srgbClr val="FF0000"/>
                </a:solidFill>
              </a:rPr>
              <a:t>不滿足以上的條件則將 </a:t>
            </a:r>
            <a:r>
              <a:rPr lang="en-US" altLang="zh-TW" i="1" u="sng" dirty="0">
                <a:solidFill>
                  <a:srgbClr val="FF0000"/>
                </a:solidFill>
              </a:rPr>
              <a:t>S</a:t>
            </a:r>
            <a:r>
              <a:rPr lang="en-US" altLang="zh-TW" u="sng" baseline="-25000" dirty="0">
                <a:solidFill>
                  <a:srgbClr val="FF0000"/>
                </a:solidFill>
              </a:rPr>
              <a:t>2</a:t>
            </a:r>
            <a:r>
              <a:rPr lang="en-US" altLang="zh-TW" u="sng" dirty="0">
                <a:solidFill>
                  <a:srgbClr val="FF0000"/>
                </a:solidFill>
              </a:rPr>
              <a:t> </a:t>
            </a:r>
            <a:r>
              <a:rPr lang="zh-TW" altLang="en-US" u="sng" dirty="0">
                <a:solidFill>
                  <a:srgbClr val="FF0000"/>
                </a:solidFill>
              </a:rPr>
              <a:t>往上推一層</a:t>
            </a:r>
            <a:endParaRPr lang="zh-TW" altLang="en-US" u="sng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4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B1CBF53-03A7-4F0B-90FF-1562827A5D73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274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graphicFrame>
        <p:nvGraphicFramePr>
          <p:cNvPr id="11291" name="Group 27"/>
          <p:cNvGraphicFramePr>
            <a:graphicFrameLocks noGrp="1"/>
          </p:cNvGraphicFramePr>
          <p:nvPr/>
        </p:nvGraphicFramePr>
        <p:xfrm>
          <a:off x="900113" y="765175"/>
          <a:ext cx="7200900" cy="3313112"/>
        </p:xfrm>
        <a:graphic>
          <a:graphicData uri="http://schemas.openxmlformats.org/drawingml/2006/table">
            <a:tbl>
              <a:tblPr/>
              <a:tblGrid>
                <a:gridCol w="122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Data type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Compression technique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Compression rate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Audio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Image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Video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48098C1A-3A7A-4BC6-B283-6774F16C9651}"/>
              </a:ext>
            </a:extLst>
          </p:cNvPr>
          <p:cNvSpPr txBox="1"/>
          <p:nvPr/>
        </p:nvSpPr>
        <p:spPr>
          <a:xfrm>
            <a:off x="4251289" y="185023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/>
              <a:t>*.mp3</a:t>
            </a:r>
            <a:endParaRPr lang="zh-TW" altLang="en-US" sz="1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A738E92-0B01-4894-B897-CE343F1EB981}"/>
              </a:ext>
            </a:extLst>
          </p:cNvPr>
          <p:cNvSpPr txBox="1"/>
          <p:nvPr/>
        </p:nvSpPr>
        <p:spPr>
          <a:xfrm>
            <a:off x="3491880" y="322978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/>
              <a:t>*.mpg  *.mpeg</a:t>
            </a:r>
            <a:endParaRPr lang="zh-TW" altLang="en-US" sz="18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C114DDD-5515-46EA-A3EA-8CB4E12A4EF1}"/>
              </a:ext>
            </a:extLst>
          </p:cNvPr>
          <p:cNvSpPr txBox="1"/>
          <p:nvPr/>
        </p:nvSpPr>
        <p:spPr>
          <a:xfrm>
            <a:off x="4267486" y="26233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/>
              <a:t>*.jpg</a:t>
            </a:r>
            <a:endParaRPr lang="zh-TW" altLang="en-US" sz="1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DB03F95-788F-4E48-AA67-C69D4243C6AC}"/>
              </a:ext>
            </a:extLst>
          </p:cNvPr>
          <p:cNvSpPr txBox="1"/>
          <p:nvPr/>
        </p:nvSpPr>
        <p:spPr>
          <a:xfrm>
            <a:off x="3491880" y="348953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/>
              <a:t>*.mp4  *.</a:t>
            </a:r>
            <a:r>
              <a:rPr lang="en-US" altLang="zh-TW" sz="1800" dirty="0" err="1"/>
              <a:t>avi</a:t>
            </a:r>
            <a:endParaRPr lang="zh-TW" altLang="en-US" sz="18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30AE1D4-4A98-406E-A234-B7AFA4E4A5CF}"/>
              </a:ext>
            </a:extLst>
          </p:cNvPr>
          <p:cNvSpPr txBox="1"/>
          <p:nvPr/>
        </p:nvSpPr>
        <p:spPr>
          <a:xfrm>
            <a:off x="3491880" y="374263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/>
              <a:t>*.</a:t>
            </a:r>
            <a:r>
              <a:rPr lang="en-US" altLang="zh-TW" sz="1800" dirty="0" err="1"/>
              <a:t>wmv</a:t>
            </a:r>
            <a:r>
              <a:rPr lang="en-US" altLang="zh-TW" sz="1800" dirty="0"/>
              <a:t>  *.mov</a:t>
            </a:r>
            <a:endParaRPr lang="zh-TW" altLang="en-US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2C540DD-6DCB-426D-A779-4D91664B7593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301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7171" name="文字方塊 4"/>
          <p:cNvSpPr txBox="1">
            <a:spLocks noChangeArrowheads="1"/>
          </p:cNvSpPr>
          <p:nvPr/>
        </p:nvSpPr>
        <p:spPr bwMode="auto">
          <a:xfrm>
            <a:off x="900113" y="620713"/>
            <a:ext cx="7559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原始的編碼方式：</a:t>
            </a:r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zh-TW" altLang="en-US"/>
              <a:t>若 </a:t>
            </a:r>
            <a:r>
              <a:rPr lang="en-US" altLang="zh-TW"/>
              <a:t>data </a:t>
            </a:r>
            <a:r>
              <a:rPr lang="zh-TW" altLang="en-US"/>
              <a:t>有 </a:t>
            </a:r>
            <a:r>
              <a:rPr lang="en-US" altLang="zh-TW" i="1"/>
              <a:t>M</a:t>
            </a:r>
            <a:r>
              <a:rPr lang="en-US" altLang="zh-TW"/>
              <a:t> </a:t>
            </a:r>
            <a:r>
              <a:rPr lang="zh-TW" altLang="en-US"/>
              <a:t>個可能的值，使用 </a:t>
            </a:r>
            <a:r>
              <a:rPr lang="en-US" altLang="zh-TW" i="1"/>
              <a:t>k</a:t>
            </a:r>
            <a:r>
              <a:rPr lang="en-US" altLang="zh-TW"/>
              <a:t> </a:t>
            </a:r>
            <a:r>
              <a:rPr lang="zh-TW" altLang="en-US"/>
              <a:t>進位的編碼，</a:t>
            </a:r>
            <a:endParaRPr lang="en-US" altLang="zh-TW"/>
          </a:p>
          <a:p>
            <a:pPr eaLnBrk="1" hangingPunct="1"/>
            <a:r>
              <a:rPr lang="zh-TW" altLang="en-US"/>
              <a:t>則每一個可能的值使用 </a:t>
            </a:r>
            <a:r>
              <a:rPr lang="en-US" altLang="zh-TW"/>
              <a:t>floor(log</a:t>
            </a:r>
            <a:r>
              <a:rPr lang="en-US" altLang="zh-TW" i="1" baseline="-25000"/>
              <a:t>k</a:t>
            </a:r>
            <a:r>
              <a:rPr lang="en-US" altLang="zh-TW" i="1"/>
              <a:t>M</a:t>
            </a:r>
            <a:r>
              <a:rPr lang="en-US" altLang="zh-TW"/>
              <a:t>) </a:t>
            </a:r>
            <a:r>
              <a:rPr lang="zh-TW" altLang="en-US"/>
              <a:t>或 </a:t>
            </a:r>
            <a:r>
              <a:rPr lang="en-US" altLang="zh-TW"/>
              <a:t>ceil(log</a:t>
            </a:r>
            <a:r>
              <a:rPr lang="en-US" altLang="zh-TW" i="1" baseline="-25000"/>
              <a:t>k</a:t>
            </a:r>
            <a:r>
              <a:rPr lang="en-US" altLang="zh-TW" i="1"/>
              <a:t>M</a:t>
            </a:r>
            <a:r>
              <a:rPr lang="en-US" altLang="zh-TW"/>
              <a:t>) </a:t>
            </a:r>
            <a:r>
              <a:rPr lang="zh-TW" altLang="en-US"/>
              <a:t>個 </a:t>
            </a:r>
            <a:r>
              <a:rPr lang="en-US" altLang="zh-TW"/>
              <a:t>bits </a:t>
            </a:r>
            <a:r>
              <a:rPr lang="zh-TW" altLang="en-US"/>
              <a:t>來編碼</a:t>
            </a:r>
            <a:r>
              <a:rPr lang="en-US" altLang="zh-TW"/>
              <a:t> </a:t>
            </a:r>
            <a:endParaRPr lang="zh-TW" altLang="en-US"/>
          </a:p>
        </p:txBody>
      </p:sp>
      <p:sp>
        <p:nvSpPr>
          <p:cNvPr id="7172" name="文字方塊 5"/>
          <p:cNvSpPr txBox="1">
            <a:spLocks noChangeArrowheads="1"/>
          </p:cNvSpPr>
          <p:nvPr/>
        </p:nvSpPr>
        <p:spPr bwMode="auto">
          <a:xfrm>
            <a:off x="755650" y="2636838"/>
            <a:ext cx="1944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>
                <a:solidFill>
                  <a:srgbClr val="3333FF"/>
                </a:solidFill>
              </a:rPr>
              <a:t>Example: </a:t>
            </a:r>
            <a:endParaRPr lang="zh-TW" altLang="en-US">
              <a:solidFill>
                <a:srgbClr val="3333FF"/>
              </a:solidFill>
            </a:endParaRPr>
          </a:p>
        </p:txBody>
      </p:sp>
      <p:sp>
        <p:nvSpPr>
          <p:cNvPr id="7173" name="文字方塊 6"/>
          <p:cNvSpPr txBox="1">
            <a:spLocks noChangeArrowheads="1"/>
          </p:cNvSpPr>
          <p:nvPr/>
        </p:nvSpPr>
        <p:spPr bwMode="auto">
          <a:xfrm>
            <a:off x="755650" y="3284538"/>
            <a:ext cx="3384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若有 </a:t>
            </a:r>
            <a:r>
              <a:rPr lang="en-US" altLang="zh-TW"/>
              <a:t>8 </a:t>
            </a:r>
            <a:r>
              <a:rPr lang="zh-TW" altLang="en-US"/>
              <a:t>個可能的值，在</a:t>
            </a:r>
            <a:r>
              <a:rPr lang="en-US" altLang="zh-TW"/>
              <a:t>2</a:t>
            </a:r>
            <a:r>
              <a:rPr lang="zh-TW" altLang="en-US"/>
              <a:t>進位的情形下，需要 </a:t>
            </a:r>
            <a:r>
              <a:rPr lang="en-US" altLang="zh-TW"/>
              <a:t>3 </a:t>
            </a:r>
            <a:r>
              <a:rPr lang="zh-TW" altLang="en-US"/>
              <a:t>個 </a:t>
            </a:r>
            <a:r>
              <a:rPr lang="en-US" altLang="zh-TW"/>
              <a:t>bits</a:t>
            </a:r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>
            <a:off x="2124075" y="4005263"/>
            <a:ext cx="0" cy="360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1403350" y="4365625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1403350" y="4365625"/>
            <a:ext cx="1439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2843213" y="4365625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971550" y="4797425"/>
            <a:ext cx="7921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971550" y="4797425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763713" y="4797425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2484438" y="4797425"/>
            <a:ext cx="7921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2484438" y="4797425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276600" y="4797425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684213" y="5229225"/>
            <a:ext cx="5032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684213" y="5229225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1187450" y="5229225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1476375" y="5229225"/>
            <a:ext cx="503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>
            <a:off x="1476375" y="5229225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1979613" y="5229225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2268538" y="5229225"/>
            <a:ext cx="5032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2268538" y="5229225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2771775" y="5229225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3059113" y="5229225"/>
            <a:ext cx="504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3059113" y="5229225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3563938" y="5229225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6" name="文字方塊 47"/>
          <p:cNvSpPr txBox="1">
            <a:spLocks noChangeArrowheads="1"/>
          </p:cNvSpPr>
          <p:nvPr/>
        </p:nvSpPr>
        <p:spPr bwMode="auto">
          <a:xfrm>
            <a:off x="4787900" y="3284538"/>
            <a:ext cx="3671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zh-TW" altLang="en-US"/>
              <a:t>若有 </a:t>
            </a:r>
            <a:r>
              <a:rPr lang="en-US" altLang="zh-TW"/>
              <a:t>10 </a:t>
            </a:r>
            <a:r>
              <a:rPr lang="zh-TW" altLang="en-US"/>
              <a:t>個可能的值，在</a:t>
            </a:r>
            <a:r>
              <a:rPr lang="en-US" altLang="zh-TW"/>
              <a:t>3</a:t>
            </a:r>
            <a:r>
              <a:rPr lang="zh-TW" altLang="en-US"/>
              <a:t>進位的情形下，需要 </a:t>
            </a:r>
            <a:r>
              <a:rPr lang="en-US" altLang="zh-TW"/>
              <a:t>2 </a:t>
            </a:r>
            <a:r>
              <a:rPr lang="zh-TW" altLang="en-US"/>
              <a:t>個或 </a:t>
            </a:r>
            <a:r>
              <a:rPr lang="en-US" altLang="zh-TW"/>
              <a:t>3 </a:t>
            </a:r>
            <a:r>
              <a:rPr lang="zh-TW" altLang="en-US"/>
              <a:t>個 </a:t>
            </a:r>
            <a:r>
              <a:rPr lang="en-US" altLang="zh-TW"/>
              <a:t>bits</a:t>
            </a:r>
            <a:endParaRPr lang="zh-TW" altLang="en-US"/>
          </a:p>
        </p:txBody>
      </p:sp>
      <p:cxnSp>
        <p:nvCxnSpPr>
          <p:cNvPr id="49" name="直線接點 48"/>
          <p:cNvCxnSpPr/>
          <p:nvPr/>
        </p:nvCxnSpPr>
        <p:spPr>
          <a:xfrm>
            <a:off x="6372225" y="4076700"/>
            <a:ext cx="0" cy="1223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5292725" y="4437063"/>
            <a:ext cx="23034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>
            <a:off x="5292725" y="4437063"/>
            <a:ext cx="0" cy="86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7596188" y="4437063"/>
            <a:ext cx="0" cy="86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1" name="文字方塊 56"/>
          <p:cNvSpPr txBox="1">
            <a:spLocks noChangeArrowheads="1"/>
          </p:cNvSpPr>
          <p:nvPr/>
        </p:nvSpPr>
        <p:spPr bwMode="auto">
          <a:xfrm>
            <a:off x="3132138" y="1916113"/>
            <a:ext cx="2160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floor: </a:t>
            </a:r>
            <a:r>
              <a:rPr lang="zh-TW" altLang="en-US"/>
              <a:t>無條件捨去</a:t>
            </a:r>
          </a:p>
        </p:txBody>
      </p:sp>
      <p:sp>
        <p:nvSpPr>
          <p:cNvPr id="7202" name="文字方塊 57"/>
          <p:cNvSpPr txBox="1">
            <a:spLocks noChangeArrowheads="1"/>
          </p:cNvSpPr>
          <p:nvPr/>
        </p:nvSpPr>
        <p:spPr bwMode="auto">
          <a:xfrm>
            <a:off x="3276600" y="2349500"/>
            <a:ext cx="3024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ceil: </a:t>
            </a:r>
            <a:r>
              <a:rPr lang="zh-TW" altLang="en-US"/>
              <a:t>無條件進位</a:t>
            </a:r>
          </a:p>
        </p:txBody>
      </p:sp>
      <p:cxnSp>
        <p:nvCxnSpPr>
          <p:cNvPr id="59" name="直線接點 58"/>
          <p:cNvCxnSpPr/>
          <p:nvPr/>
        </p:nvCxnSpPr>
        <p:spPr>
          <a:xfrm>
            <a:off x="4932363" y="4868863"/>
            <a:ext cx="7191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/>
          <p:nvPr/>
        </p:nvCxnSpPr>
        <p:spPr>
          <a:xfrm>
            <a:off x="4932363" y="4868863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5651500" y="4868863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>
            <a:off x="6011863" y="4868863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>
            <a:off x="6011863" y="4868863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>
            <a:off x="6732588" y="4868863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/>
          <p:nvPr/>
        </p:nvCxnSpPr>
        <p:spPr>
          <a:xfrm>
            <a:off x="7235825" y="4868863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/>
          <p:nvPr/>
        </p:nvCxnSpPr>
        <p:spPr>
          <a:xfrm>
            <a:off x="7235825" y="4868863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>
            <a:off x="7956550" y="4868863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>
            <a:off x="7812088" y="5300663"/>
            <a:ext cx="360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/>
          <p:cNvCxnSpPr/>
          <p:nvPr/>
        </p:nvCxnSpPr>
        <p:spPr>
          <a:xfrm>
            <a:off x="7812088" y="5300663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/>
          <p:cNvCxnSpPr/>
          <p:nvPr/>
        </p:nvCxnSpPr>
        <p:spPr>
          <a:xfrm>
            <a:off x="8172450" y="5300663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4"/>
          <p:cNvGrpSpPr>
            <a:grpSpLocks/>
          </p:cNvGrpSpPr>
          <p:nvPr/>
        </p:nvGrpSpPr>
        <p:grpSpPr bwMode="auto">
          <a:xfrm>
            <a:off x="4789488" y="5284788"/>
            <a:ext cx="266700" cy="339725"/>
            <a:chOff x="4788570" y="5273141"/>
            <a:chExt cx="267172" cy="338554"/>
          </a:xfrm>
        </p:grpSpPr>
        <p:sp>
          <p:nvSpPr>
            <p:cNvPr id="7243" name="文字方塊 1"/>
            <p:cNvSpPr txBox="1">
              <a:spLocks noChangeArrowheads="1"/>
            </p:cNvSpPr>
            <p:nvPr/>
          </p:nvSpPr>
          <p:spPr bwMode="auto">
            <a:xfrm>
              <a:off x="4788570" y="5273141"/>
              <a:ext cx="216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>
                  <a:solidFill>
                    <a:srgbClr val="3333FF"/>
                  </a:solidFill>
                </a:rPr>
                <a:t>1</a:t>
              </a:r>
              <a:endParaRPr lang="zh-TW" altLang="en-US" sz="1600">
                <a:solidFill>
                  <a:srgbClr val="3333FF"/>
                </a:solidFill>
              </a:endParaRPr>
            </a:p>
          </p:txBody>
        </p:sp>
        <p:sp>
          <p:nvSpPr>
            <p:cNvPr id="4" name="橢圓 3"/>
            <p:cNvSpPr/>
            <p:nvPr/>
          </p:nvSpPr>
          <p:spPr>
            <a:xfrm>
              <a:off x="4804473" y="5328511"/>
              <a:ext cx="251269" cy="25628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pSp>
        <p:nvGrpSpPr>
          <p:cNvPr id="3" name="群組 50"/>
          <p:cNvGrpSpPr>
            <a:grpSpLocks/>
          </p:cNvGrpSpPr>
          <p:nvPr/>
        </p:nvGrpSpPr>
        <p:grpSpPr bwMode="auto">
          <a:xfrm>
            <a:off x="7443788" y="5303838"/>
            <a:ext cx="268287" cy="338137"/>
            <a:chOff x="4788570" y="5273141"/>
            <a:chExt cx="267172" cy="338554"/>
          </a:xfrm>
        </p:grpSpPr>
        <p:sp>
          <p:nvSpPr>
            <p:cNvPr id="7241" name="文字方塊 51"/>
            <p:cNvSpPr txBox="1">
              <a:spLocks noChangeArrowheads="1"/>
            </p:cNvSpPr>
            <p:nvPr/>
          </p:nvSpPr>
          <p:spPr bwMode="auto">
            <a:xfrm>
              <a:off x="4788570" y="5273141"/>
              <a:ext cx="216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>
                  <a:solidFill>
                    <a:srgbClr val="3333FF"/>
                  </a:solidFill>
                </a:rPr>
                <a:t>8</a:t>
              </a:r>
              <a:endParaRPr lang="zh-TW" altLang="en-US" sz="1600">
                <a:solidFill>
                  <a:srgbClr val="3333FF"/>
                </a:solidFill>
              </a:endParaRPr>
            </a:p>
          </p:txBody>
        </p:sp>
        <p:sp>
          <p:nvSpPr>
            <p:cNvPr id="53" name="橢圓 52"/>
            <p:cNvSpPr/>
            <p:nvPr/>
          </p:nvSpPr>
          <p:spPr>
            <a:xfrm>
              <a:off x="4804379" y="5327183"/>
              <a:ext cx="251363" cy="25749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pSp>
        <p:nvGrpSpPr>
          <p:cNvPr id="5" name="群組 54"/>
          <p:cNvGrpSpPr>
            <a:grpSpLocks/>
          </p:cNvGrpSpPr>
          <p:nvPr/>
        </p:nvGrpSpPr>
        <p:grpSpPr bwMode="auto">
          <a:xfrm>
            <a:off x="5507038" y="5289550"/>
            <a:ext cx="266700" cy="338138"/>
            <a:chOff x="4788570" y="5273141"/>
            <a:chExt cx="267172" cy="338554"/>
          </a:xfrm>
        </p:grpSpPr>
        <p:sp>
          <p:nvSpPr>
            <p:cNvPr id="7239" name="文字方塊 56"/>
            <p:cNvSpPr txBox="1">
              <a:spLocks noChangeArrowheads="1"/>
            </p:cNvSpPr>
            <p:nvPr/>
          </p:nvSpPr>
          <p:spPr bwMode="auto">
            <a:xfrm>
              <a:off x="4788570" y="5273141"/>
              <a:ext cx="216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>
                  <a:solidFill>
                    <a:srgbClr val="3333FF"/>
                  </a:solidFill>
                </a:rPr>
                <a:t>3</a:t>
              </a:r>
              <a:endParaRPr lang="zh-TW" altLang="en-US" sz="1600">
                <a:solidFill>
                  <a:srgbClr val="3333FF"/>
                </a:solidFill>
              </a:endParaRPr>
            </a:p>
          </p:txBody>
        </p:sp>
        <p:sp>
          <p:nvSpPr>
            <p:cNvPr id="58" name="橢圓 57"/>
            <p:cNvSpPr/>
            <p:nvPr/>
          </p:nvSpPr>
          <p:spPr>
            <a:xfrm>
              <a:off x="4804473" y="5327182"/>
              <a:ext cx="251269" cy="25749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pSp>
        <p:nvGrpSpPr>
          <p:cNvPr id="6" name="群組 59"/>
          <p:cNvGrpSpPr>
            <a:grpSpLocks/>
          </p:cNvGrpSpPr>
          <p:nvPr/>
        </p:nvGrpSpPr>
        <p:grpSpPr bwMode="auto">
          <a:xfrm>
            <a:off x="5867400" y="5300663"/>
            <a:ext cx="266700" cy="338137"/>
            <a:chOff x="4788570" y="5273141"/>
            <a:chExt cx="267172" cy="338554"/>
          </a:xfrm>
        </p:grpSpPr>
        <p:sp>
          <p:nvSpPr>
            <p:cNvPr id="7237" name="文字方塊 62"/>
            <p:cNvSpPr txBox="1">
              <a:spLocks noChangeArrowheads="1"/>
            </p:cNvSpPr>
            <p:nvPr/>
          </p:nvSpPr>
          <p:spPr bwMode="auto">
            <a:xfrm>
              <a:off x="4788570" y="5273141"/>
              <a:ext cx="216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>
                  <a:solidFill>
                    <a:srgbClr val="3333FF"/>
                  </a:solidFill>
                </a:rPr>
                <a:t>4</a:t>
              </a:r>
              <a:endParaRPr lang="zh-TW" altLang="en-US" sz="1600">
                <a:solidFill>
                  <a:srgbClr val="3333FF"/>
                </a:solidFill>
              </a:endParaRPr>
            </a:p>
          </p:txBody>
        </p:sp>
        <p:sp>
          <p:nvSpPr>
            <p:cNvPr id="64" name="橢圓 63"/>
            <p:cNvSpPr/>
            <p:nvPr/>
          </p:nvSpPr>
          <p:spPr>
            <a:xfrm>
              <a:off x="4804473" y="5327183"/>
              <a:ext cx="251269" cy="25749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pSp>
        <p:nvGrpSpPr>
          <p:cNvPr id="7" name="群組 67"/>
          <p:cNvGrpSpPr>
            <a:grpSpLocks/>
          </p:cNvGrpSpPr>
          <p:nvPr/>
        </p:nvGrpSpPr>
        <p:grpSpPr bwMode="auto">
          <a:xfrm>
            <a:off x="6238875" y="5300663"/>
            <a:ext cx="266700" cy="338137"/>
            <a:chOff x="4788570" y="5273141"/>
            <a:chExt cx="267172" cy="338554"/>
          </a:xfrm>
        </p:grpSpPr>
        <p:sp>
          <p:nvSpPr>
            <p:cNvPr id="7235" name="文字方塊 68"/>
            <p:cNvSpPr txBox="1">
              <a:spLocks noChangeArrowheads="1"/>
            </p:cNvSpPr>
            <p:nvPr/>
          </p:nvSpPr>
          <p:spPr bwMode="auto">
            <a:xfrm>
              <a:off x="4788570" y="5273141"/>
              <a:ext cx="216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>
                  <a:solidFill>
                    <a:srgbClr val="3333FF"/>
                  </a:solidFill>
                </a:rPr>
                <a:t>5</a:t>
              </a:r>
              <a:endParaRPr lang="zh-TW" altLang="en-US" sz="1600">
                <a:solidFill>
                  <a:srgbClr val="3333FF"/>
                </a:solidFill>
              </a:endParaRPr>
            </a:p>
          </p:txBody>
        </p:sp>
        <p:sp>
          <p:nvSpPr>
            <p:cNvPr id="73" name="橢圓 72"/>
            <p:cNvSpPr/>
            <p:nvPr/>
          </p:nvSpPr>
          <p:spPr>
            <a:xfrm>
              <a:off x="4804473" y="5327183"/>
              <a:ext cx="251269" cy="25749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pSp>
        <p:nvGrpSpPr>
          <p:cNvPr id="8" name="群組 76"/>
          <p:cNvGrpSpPr>
            <a:grpSpLocks/>
          </p:cNvGrpSpPr>
          <p:nvPr/>
        </p:nvGrpSpPr>
        <p:grpSpPr bwMode="auto">
          <a:xfrm>
            <a:off x="6583363" y="5302250"/>
            <a:ext cx="266700" cy="338138"/>
            <a:chOff x="4788570" y="5273141"/>
            <a:chExt cx="267172" cy="338554"/>
          </a:xfrm>
        </p:grpSpPr>
        <p:sp>
          <p:nvSpPr>
            <p:cNvPr id="7233" name="文字方塊 77"/>
            <p:cNvSpPr txBox="1">
              <a:spLocks noChangeArrowheads="1"/>
            </p:cNvSpPr>
            <p:nvPr/>
          </p:nvSpPr>
          <p:spPr bwMode="auto">
            <a:xfrm>
              <a:off x="4788570" y="5273141"/>
              <a:ext cx="216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>
                  <a:solidFill>
                    <a:srgbClr val="3333FF"/>
                  </a:solidFill>
                </a:rPr>
                <a:t>6</a:t>
              </a:r>
              <a:endParaRPr lang="zh-TW" altLang="en-US" sz="1600">
                <a:solidFill>
                  <a:srgbClr val="3333FF"/>
                </a:solidFill>
              </a:endParaRPr>
            </a:p>
          </p:txBody>
        </p:sp>
        <p:sp>
          <p:nvSpPr>
            <p:cNvPr id="79" name="橢圓 78"/>
            <p:cNvSpPr/>
            <p:nvPr/>
          </p:nvSpPr>
          <p:spPr>
            <a:xfrm>
              <a:off x="4804473" y="5327182"/>
              <a:ext cx="251269" cy="25749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pSp>
        <p:nvGrpSpPr>
          <p:cNvPr id="12" name="群組 79"/>
          <p:cNvGrpSpPr>
            <a:grpSpLocks/>
          </p:cNvGrpSpPr>
          <p:nvPr/>
        </p:nvGrpSpPr>
        <p:grpSpPr bwMode="auto">
          <a:xfrm>
            <a:off x="7080250" y="5313363"/>
            <a:ext cx="268288" cy="338137"/>
            <a:chOff x="4788570" y="5273141"/>
            <a:chExt cx="267172" cy="338554"/>
          </a:xfrm>
        </p:grpSpPr>
        <p:sp>
          <p:nvSpPr>
            <p:cNvPr id="7231" name="文字方塊 80"/>
            <p:cNvSpPr txBox="1">
              <a:spLocks noChangeArrowheads="1"/>
            </p:cNvSpPr>
            <p:nvPr/>
          </p:nvSpPr>
          <p:spPr bwMode="auto">
            <a:xfrm>
              <a:off x="4788570" y="5273141"/>
              <a:ext cx="216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>
                  <a:solidFill>
                    <a:srgbClr val="3333FF"/>
                  </a:solidFill>
                </a:rPr>
                <a:t>7</a:t>
              </a:r>
              <a:endParaRPr lang="zh-TW" altLang="en-US" sz="1600">
                <a:solidFill>
                  <a:srgbClr val="3333FF"/>
                </a:solidFill>
              </a:endParaRPr>
            </a:p>
          </p:txBody>
        </p:sp>
        <p:sp>
          <p:nvSpPr>
            <p:cNvPr id="82" name="橢圓 81"/>
            <p:cNvSpPr/>
            <p:nvPr/>
          </p:nvSpPr>
          <p:spPr>
            <a:xfrm>
              <a:off x="4804379" y="5327183"/>
              <a:ext cx="251363" cy="25749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pSp>
        <p:nvGrpSpPr>
          <p:cNvPr id="13" name="群組 82"/>
          <p:cNvGrpSpPr>
            <a:grpSpLocks/>
          </p:cNvGrpSpPr>
          <p:nvPr/>
        </p:nvGrpSpPr>
        <p:grpSpPr bwMode="auto">
          <a:xfrm>
            <a:off x="5157788" y="5302250"/>
            <a:ext cx="258762" cy="338138"/>
            <a:chOff x="4797598" y="5270411"/>
            <a:chExt cx="258144" cy="338554"/>
          </a:xfrm>
        </p:grpSpPr>
        <p:sp>
          <p:nvSpPr>
            <p:cNvPr id="7229" name="文字方塊 83"/>
            <p:cNvSpPr txBox="1">
              <a:spLocks noChangeArrowheads="1"/>
            </p:cNvSpPr>
            <p:nvPr/>
          </p:nvSpPr>
          <p:spPr bwMode="auto">
            <a:xfrm>
              <a:off x="4797598" y="5270411"/>
              <a:ext cx="216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>
                  <a:solidFill>
                    <a:srgbClr val="3333FF"/>
                  </a:solidFill>
                </a:rPr>
                <a:t>2</a:t>
              </a:r>
              <a:endParaRPr lang="zh-TW" altLang="en-US" sz="1600">
                <a:solidFill>
                  <a:srgbClr val="3333FF"/>
                </a:solidFill>
              </a:endParaRPr>
            </a:p>
          </p:txBody>
        </p:sp>
        <p:sp>
          <p:nvSpPr>
            <p:cNvPr id="85" name="橢圓 84"/>
            <p:cNvSpPr/>
            <p:nvPr/>
          </p:nvSpPr>
          <p:spPr>
            <a:xfrm>
              <a:off x="4803933" y="5327631"/>
              <a:ext cx="251809" cy="25749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pSp>
        <p:nvGrpSpPr>
          <p:cNvPr id="14" name="群組 85"/>
          <p:cNvGrpSpPr>
            <a:grpSpLocks/>
          </p:cNvGrpSpPr>
          <p:nvPr/>
        </p:nvGrpSpPr>
        <p:grpSpPr bwMode="auto">
          <a:xfrm>
            <a:off x="7678738" y="5726113"/>
            <a:ext cx="266700" cy="338137"/>
            <a:chOff x="4788570" y="5273141"/>
            <a:chExt cx="267172" cy="338554"/>
          </a:xfrm>
        </p:grpSpPr>
        <p:sp>
          <p:nvSpPr>
            <p:cNvPr id="7227" name="文字方塊 86"/>
            <p:cNvSpPr txBox="1">
              <a:spLocks noChangeArrowheads="1"/>
            </p:cNvSpPr>
            <p:nvPr/>
          </p:nvSpPr>
          <p:spPr bwMode="auto">
            <a:xfrm>
              <a:off x="4788570" y="5273141"/>
              <a:ext cx="216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>
                  <a:solidFill>
                    <a:srgbClr val="3333FF"/>
                  </a:solidFill>
                </a:rPr>
                <a:t>9</a:t>
              </a:r>
              <a:endParaRPr lang="zh-TW" altLang="en-US" sz="1600">
                <a:solidFill>
                  <a:srgbClr val="3333FF"/>
                </a:solidFill>
              </a:endParaRPr>
            </a:p>
          </p:txBody>
        </p:sp>
        <p:sp>
          <p:nvSpPr>
            <p:cNvPr id="88" name="橢圓 87"/>
            <p:cNvSpPr/>
            <p:nvPr/>
          </p:nvSpPr>
          <p:spPr>
            <a:xfrm>
              <a:off x="4804473" y="5327183"/>
              <a:ext cx="251269" cy="25749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pSp>
        <p:nvGrpSpPr>
          <p:cNvPr id="17" name="群組 88"/>
          <p:cNvGrpSpPr>
            <a:grpSpLocks/>
          </p:cNvGrpSpPr>
          <p:nvPr/>
        </p:nvGrpSpPr>
        <p:grpSpPr bwMode="auto">
          <a:xfrm>
            <a:off x="8027988" y="5740400"/>
            <a:ext cx="431800" cy="338138"/>
            <a:chOff x="4747595" y="5280545"/>
            <a:chExt cx="431925" cy="338554"/>
          </a:xfrm>
        </p:grpSpPr>
        <p:sp>
          <p:nvSpPr>
            <p:cNvPr id="7225" name="文字方塊 89"/>
            <p:cNvSpPr txBox="1">
              <a:spLocks noChangeArrowheads="1"/>
            </p:cNvSpPr>
            <p:nvPr/>
          </p:nvSpPr>
          <p:spPr bwMode="auto">
            <a:xfrm>
              <a:off x="4747595" y="5280545"/>
              <a:ext cx="4319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>
                  <a:solidFill>
                    <a:srgbClr val="3333FF"/>
                  </a:solidFill>
                </a:rPr>
                <a:t>10</a:t>
              </a:r>
              <a:endParaRPr lang="zh-TW" altLang="en-US" sz="1600">
                <a:solidFill>
                  <a:srgbClr val="3333FF"/>
                </a:solidFill>
              </a:endParaRPr>
            </a:p>
          </p:txBody>
        </p:sp>
        <p:sp>
          <p:nvSpPr>
            <p:cNvPr id="91" name="橢圓 90"/>
            <p:cNvSpPr/>
            <p:nvPr/>
          </p:nvSpPr>
          <p:spPr>
            <a:xfrm>
              <a:off x="4804762" y="5328229"/>
              <a:ext cx="250898" cy="25590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cxnSp>
        <p:nvCxnSpPr>
          <p:cNvPr id="77" name="直線接點 76"/>
          <p:cNvCxnSpPr/>
          <p:nvPr/>
        </p:nvCxnSpPr>
        <p:spPr>
          <a:xfrm>
            <a:off x="2930195" y="5661025"/>
            <a:ext cx="2887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接點 77"/>
          <p:cNvCxnSpPr/>
          <p:nvPr/>
        </p:nvCxnSpPr>
        <p:spPr>
          <a:xfrm>
            <a:off x="2939129" y="5646738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>
            <a:off x="3220743" y="5661025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接點 85"/>
          <p:cNvCxnSpPr/>
          <p:nvPr/>
        </p:nvCxnSpPr>
        <p:spPr>
          <a:xfrm>
            <a:off x="3417356" y="5661025"/>
            <a:ext cx="2887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/>
          <p:cNvCxnSpPr/>
          <p:nvPr/>
        </p:nvCxnSpPr>
        <p:spPr>
          <a:xfrm>
            <a:off x="3426290" y="5646738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>
            <a:off x="3707904" y="5661025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群組 4"/>
          <p:cNvGrpSpPr>
            <a:grpSpLocks/>
          </p:cNvGrpSpPr>
          <p:nvPr/>
        </p:nvGrpSpPr>
        <p:grpSpPr bwMode="auto">
          <a:xfrm>
            <a:off x="604769" y="5661024"/>
            <a:ext cx="266700" cy="339725"/>
            <a:chOff x="4788570" y="5273141"/>
            <a:chExt cx="267172" cy="338554"/>
          </a:xfrm>
        </p:grpSpPr>
        <p:sp>
          <p:nvSpPr>
            <p:cNvPr id="92" name="文字方塊 1"/>
            <p:cNvSpPr txBox="1">
              <a:spLocks noChangeArrowheads="1"/>
            </p:cNvSpPr>
            <p:nvPr/>
          </p:nvSpPr>
          <p:spPr bwMode="auto">
            <a:xfrm>
              <a:off x="4788570" y="5273141"/>
              <a:ext cx="216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>
                  <a:solidFill>
                    <a:srgbClr val="3333FF"/>
                  </a:solidFill>
                </a:rPr>
                <a:t>1</a:t>
              </a:r>
              <a:endParaRPr lang="zh-TW" altLang="en-US" sz="1600">
                <a:solidFill>
                  <a:srgbClr val="3333FF"/>
                </a:solidFill>
              </a:endParaRPr>
            </a:p>
          </p:txBody>
        </p:sp>
        <p:sp>
          <p:nvSpPr>
            <p:cNvPr id="93" name="橢圓 92"/>
            <p:cNvSpPr/>
            <p:nvPr/>
          </p:nvSpPr>
          <p:spPr>
            <a:xfrm>
              <a:off x="4804473" y="5328511"/>
              <a:ext cx="251269" cy="25628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pSp>
        <p:nvGrpSpPr>
          <p:cNvPr id="94" name="群組 54"/>
          <p:cNvGrpSpPr>
            <a:grpSpLocks/>
          </p:cNvGrpSpPr>
          <p:nvPr/>
        </p:nvGrpSpPr>
        <p:grpSpPr bwMode="auto">
          <a:xfrm>
            <a:off x="1364822" y="5676104"/>
            <a:ext cx="266700" cy="338138"/>
            <a:chOff x="4788570" y="5273141"/>
            <a:chExt cx="267172" cy="338554"/>
          </a:xfrm>
        </p:grpSpPr>
        <p:sp>
          <p:nvSpPr>
            <p:cNvPr id="95" name="文字方塊 56"/>
            <p:cNvSpPr txBox="1">
              <a:spLocks noChangeArrowheads="1"/>
            </p:cNvSpPr>
            <p:nvPr/>
          </p:nvSpPr>
          <p:spPr bwMode="auto">
            <a:xfrm>
              <a:off x="4788570" y="5273141"/>
              <a:ext cx="216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>
                  <a:solidFill>
                    <a:srgbClr val="3333FF"/>
                  </a:solidFill>
                </a:rPr>
                <a:t>3</a:t>
              </a:r>
              <a:endParaRPr lang="zh-TW" altLang="en-US" sz="1600">
                <a:solidFill>
                  <a:srgbClr val="3333FF"/>
                </a:solidFill>
              </a:endParaRPr>
            </a:p>
          </p:txBody>
        </p:sp>
        <p:sp>
          <p:nvSpPr>
            <p:cNvPr id="96" name="橢圓 95"/>
            <p:cNvSpPr/>
            <p:nvPr/>
          </p:nvSpPr>
          <p:spPr>
            <a:xfrm>
              <a:off x="4804473" y="5327182"/>
              <a:ext cx="251269" cy="25749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pSp>
        <p:nvGrpSpPr>
          <p:cNvPr id="97" name="群組 59"/>
          <p:cNvGrpSpPr>
            <a:grpSpLocks/>
          </p:cNvGrpSpPr>
          <p:nvPr/>
        </p:nvGrpSpPr>
        <p:grpSpPr bwMode="auto">
          <a:xfrm>
            <a:off x="1823030" y="5676104"/>
            <a:ext cx="266695" cy="338137"/>
            <a:chOff x="4788575" y="5273141"/>
            <a:chExt cx="267167" cy="338554"/>
          </a:xfrm>
        </p:grpSpPr>
        <p:sp>
          <p:nvSpPr>
            <p:cNvPr id="98" name="文字方塊 62"/>
            <p:cNvSpPr txBox="1">
              <a:spLocks noChangeArrowheads="1"/>
            </p:cNvSpPr>
            <p:nvPr/>
          </p:nvSpPr>
          <p:spPr bwMode="auto">
            <a:xfrm>
              <a:off x="4788575" y="5273141"/>
              <a:ext cx="216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 dirty="0">
                  <a:solidFill>
                    <a:srgbClr val="3333FF"/>
                  </a:solidFill>
                </a:rPr>
                <a:t>4</a:t>
              </a:r>
              <a:endParaRPr lang="zh-TW" altLang="en-US" sz="1600" dirty="0">
                <a:solidFill>
                  <a:srgbClr val="3333FF"/>
                </a:solidFill>
              </a:endParaRPr>
            </a:p>
          </p:txBody>
        </p:sp>
        <p:sp>
          <p:nvSpPr>
            <p:cNvPr id="99" name="橢圓 98"/>
            <p:cNvSpPr/>
            <p:nvPr/>
          </p:nvSpPr>
          <p:spPr>
            <a:xfrm>
              <a:off x="4804473" y="5327183"/>
              <a:ext cx="251269" cy="25749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pSp>
        <p:nvGrpSpPr>
          <p:cNvPr id="100" name="群組 67"/>
          <p:cNvGrpSpPr>
            <a:grpSpLocks/>
          </p:cNvGrpSpPr>
          <p:nvPr/>
        </p:nvGrpSpPr>
        <p:grpSpPr bwMode="auto">
          <a:xfrm>
            <a:off x="2178752" y="5658328"/>
            <a:ext cx="266700" cy="338137"/>
            <a:chOff x="4788570" y="5273141"/>
            <a:chExt cx="267172" cy="338554"/>
          </a:xfrm>
        </p:grpSpPr>
        <p:sp>
          <p:nvSpPr>
            <p:cNvPr id="101" name="文字方塊 68"/>
            <p:cNvSpPr txBox="1">
              <a:spLocks noChangeArrowheads="1"/>
            </p:cNvSpPr>
            <p:nvPr/>
          </p:nvSpPr>
          <p:spPr bwMode="auto">
            <a:xfrm>
              <a:off x="4788570" y="5273141"/>
              <a:ext cx="216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 dirty="0">
                  <a:solidFill>
                    <a:srgbClr val="3333FF"/>
                  </a:solidFill>
                </a:rPr>
                <a:t>5</a:t>
              </a:r>
              <a:endParaRPr lang="zh-TW" altLang="en-US" sz="1600" dirty="0">
                <a:solidFill>
                  <a:srgbClr val="3333FF"/>
                </a:solidFill>
              </a:endParaRPr>
            </a:p>
          </p:txBody>
        </p:sp>
        <p:sp>
          <p:nvSpPr>
            <p:cNvPr id="102" name="橢圓 101"/>
            <p:cNvSpPr/>
            <p:nvPr/>
          </p:nvSpPr>
          <p:spPr>
            <a:xfrm>
              <a:off x="4804473" y="5327183"/>
              <a:ext cx="251269" cy="25749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pSp>
        <p:nvGrpSpPr>
          <p:cNvPr id="103" name="群組 76"/>
          <p:cNvGrpSpPr>
            <a:grpSpLocks/>
          </p:cNvGrpSpPr>
          <p:nvPr/>
        </p:nvGrpSpPr>
        <p:grpSpPr bwMode="auto">
          <a:xfrm>
            <a:off x="2600233" y="5658328"/>
            <a:ext cx="266700" cy="338138"/>
            <a:chOff x="4788570" y="5273141"/>
            <a:chExt cx="267172" cy="338554"/>
          </a:xfrm>
        </p:grpSpPr>
        <p:sp>
          <p:nvSpPr>
            <p:cNvPr id="104" name="文字方塊 77"/>
            <p:cNvSpPr txBox="1">
              <a:spLocks noChangeArrowheads="1"/>
            </p:cNvSpPr>
            <p:nvPr/>
          </p:nvSpPr>
          <p:spPr bwMode="auto">
            <a:xfrm>
              <a:off x="4788570" y="5273141"/>
              <a:ext cx="216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>
                  <a:solidFill>
                    <a:srgbClr val="3333FF"/>
                  </a:solidFill>
                </a:rPr>
                <a:t>6</a:t>
              </a:r>
              <a:endParaRPr lang="zh-TW" altLang="en-US" sz="1600">
                <a:solidFill>
                  <a:srgbClr val="3333FF"/>
                </a:solidFill>
              </a:endParaRPr>
            </a:p>
          </p:txBody>
        </p:sp>
        <p:sp>
          <p:nvSpPr>
            <p:cNvPr id="105" name="橢圓 104"/>
            <p:cNvSpPr/>
            <p:nvPr/>
          </p:nvSpPr>
          <p:spPr>
            <a:xfrm>
              <a:off x="4804473" y="5327182"/>
              <a:ext cx="251269" cy="25749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pSp>
        <p:nvGrpSpPr>
          <p:cNvPr id="106" name="群組 82"/>
          <p:cNvGrpSpPr>
            <a:grpSpLocks/>
          </p:cNvGrpSpPr>
          <p:nvPr/>
        </p:nvGrpSpPr>
        <p:grpSpPr bwMode="auto">
          <a:xfrm>
            <a:off x="973069" y="5678486"/>
            <a:ext cx="258762" cy="338138"/>
            <a:chOff x="4797598" y="5270411"/>
            <a:chExt cx="258144" cy="338554"/>
          </a:xfrm>
        </p:grpSpPr>
        <p:sp>
          <p:nvSpPr>
            <p:cNvPr id="107" name="文字方塊 83"/>
            <p:cNvSpPr txBox="1">
              <a:spLocks noChangeArrowheads="1"/>
            </p:cNvSpPr>
            <p:nvPr/>
          </p:nvSpPr>
          <p:spPr bwMode="auto">
            <a:xfrm>
              <a:off x="4797598" y="5270411"/>
              <a:ext cx="216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>
                  <a:solidFill>
                    <a:srgbClr val="3333FF"/>
                  </a:solidFill>
                </a:rPr>
                <a:t>2</a:t>
              </a:r>
              <a:endParaRPr lang="zh-TW" altLang="en-US" sz="1600">
                <a:solidFill>
                  <a:srgbClr val="3333FF"/>
                </a:solidFill>
              </a:endParaRPr>
            </a:p>
          </p:txBody>
        </p:sp>
        <p:sp>
          <p:nvSpPr>
            <p:cNvPr id="108" name="橢圓 107"/>
            <p:cNvSpPr/>
            <p:nvPr/>
          </p:nvSpPr>
          <p:spPr>
            <a:xfrm>
              <a:off x="4803933" y="5327631"/>
              <a:ext cx="251809" cy="25749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pSp>
        <p:nvGrpSpPr>
          <p:cNvPr id="109" name="群組 85"/>
          <p:cNvGrpSpPr>
            <a:grpSpLocks/>
          </p:cNvGrpSpPr>
          <p:nvPr/>
        </p:nvGrpSpPr>
        <p:grpSpPr bwMode="auto">
          <a:xfrm>
            <a:off x="3300574" y="6019800"/>
            <a:ext cx="266700" cy="338137"/>
            <a:chOff x="4788570" y="5273141"/>
            <a:chExt cx="267172" cy="338554"/>
          </a:xfrm>
        </p:grpSpPr>
        <p:sp>
          <p:nvSpPr>
            <p:cNvPr id="110" name="文字方塊 86"/>
            <p:cNvSpPr txBox="1">
              <a:spLocks noChangeArrowheads="1"/>
            </p:cNvSpPr>
            <p:nvPr/>
          </p:nvSpPr>
          <p:spPr bwMode="auto">
            <a:xfrm>
              <a:off x="4788570" y="5273141"/>
              <a:ext cx="216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>
                  <a:solidFill>
                    <a:srgbClr val="3333FF"/>
                  </a:solidFill>
                </a:rPr>
                <a:t>9</a:t>
              </a:r>
              <a:endParaRPr lang="zh-TW" altLang="en-US" sz="1600">
                <a:solidFill>
                  <a:srgbClr val="3333FF"/>
                </a:solidFill>
              </a:endParaRPr>
            </a:p>
          </p:txBody>
        </p:sp>
        <p:sp>
          <p:nvSpPr>
            <p:cNvPr id="111" name="橢圓 110"/>
            <p:cNvSpPr/>
            <p:nvPr/>
          </p:nvSpPr>
          <p:spPr>
            <a:xfrm>
              <a:off x="4804473" y="5327183"/>
              <a:ext cx="251269" cy="25749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pSp>
        <p:nvGrpSpPr>
          <p:cNvPr id="112" name="群組 88"/>
          <p:cNvGrpSpPr>
            <a:grpSpLocks/>
          </p:cNvGrpSpPr>
          <p:nvPr/>
        </p:nvGrpSpPr>
        <p:grpSpPr bwMode="auto">
          <a:xfrm>
            <a:off x="3560850" y="5997093"/>
            <a:ext cx="431800" cy="338138"/>
            <a:chOff x="4747595" y="5280545"/>
            <a:chExt cx="431925" cy="338554"/>
          </a:xfrm>
        </p:grpSpPr>
        <p:sp>
          <p:nvSpPr>
            <p:cNvPr id="113" name="文字方塊 89"/>
            <p:cNvSpPr txBox="1">
              <a:spLocks noChangeArrowheads="1"/>
            </p:cNvSpPr>
            <p:nvPr/>
          </p:nvSpPr>
          <p:spPr bwMode="auto">
            <a:xfrm>
              <a:off x="4747595" y="5280545"/>
              <a:ext cx="4319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>
                  <a:solidFill>
                    <a:srgbClr val="3333FF"/>
                  </a:solidFill>
                </a:rPr>
                <a:t>10</a:t>
              </a:r>
              <a:endParaRPr lang="zh-TW" altLang="en-US" sz="1600">
                <a:solidFill>
                  <a:srgbClr val="3333FF"/>
                </a:solidFill>
              </a:endParaRPr>
            </a:p>
          </p:txBody>
        </p:sp>
        <p:sp>
          <p:nvSpPr>
            <p:cNvPr id="114" name="橢圓 113"/>
            <p:cNvSpPr/>
            <p:nvPr/>
          </p:nvSpPr>
          <p:spPr>
            <a:xfrm>
              <a:off x="4804762" y="5328229"/>
              <a:ext cx="250898" cy="25590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pSp>
        <p:nvGrpSpPr>
          <p:cNvPr id="116" name="群組 50"/>
          <p:cNvGrpSpPr>
            <a:grpSpLocks/>
          </p:cNvGrpSpPr>
          <p:nvPr/>
        </p:nvGrpSpPr>
        <p:grpSpPr bwMode="auto">
          <a:xfrm>
            <a:off x="3035784" y="6018315"/>
            <a:ext cx="268287" cy="338137"/>
            <a:chOff x="4788570" y="5273141"/>
            <a:chExt cx="267172" cy="338554"/>
          </a:xfrm>
        </p:grpSpPr>
        <p:sp>
          <p:nvSpPr>
            <p:cNvPr id="117" name="文字方塊 51"/>
            <p:cNvSpPr txBox="1">
              <a:spLocks noChangeArrowheads="1"/>
            </p:cNvSpPr>
            <p:nvPr/>
          </p:nvSpPr>
          <p:spPr bwMode="auto">
            <a:xfrm>
              <a:off x="4788570" y="5273141"/>
              <a:ext cx="216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>
                  <a:solidFill>
                    <a:srgbClr val="3333FF"/>
                  </a:solidFill>
                </a:rPr>
                <a:t>8</a:t>
              </a:r>
              <a:endParaRPr lang="zh-TW" altLang="en-US" sz="1600">
                <a:solidFill>
                  <a:srgbClr val="3333FF"/>
                </a:solidFill>
              </a:endParaRPr>
            </a:p>
          </p:txBody>
        </p:sp>
        <p:sp>
          <p:nvSpPr>
            <p:cNvPr id="118" name="橢圓 117"/>
            <p:cNvSpPr/>
            <p:nvPr/>
          </p:nvSpPr>
          <p:spPr>
            <a:xfrm>
              <a:off x="4804379" y="5327183"/>
              <a:ext cx="251363" cy="25749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pSp>
        <p:nvGrpSpPr>
          <p:cNvPr id="119" name="群組 79"/>
          <p:cNvGrpSpPr>
            <a:grpSpLocks/>
          </p:cNvGrpSpPr>
          <p:nvPr/>
        </p:nvGrpSpPr>
        <p:grpSpPr bwMode="auto">
          <a:xfrm>
            <a:off x="2746375" y="6018315"/>
            <a:ext cx="268288" cy="338137"/>
            <a:chOff x="4788570" y="5273141"/>
            <a:chExt cx="267172" cy="338554"/>
          </a:xfrm>
        </p:grpSpPr>
        <p:sp>
          <p:nvSpPr>
            <p:cNvPr id="120" name="文字方塊 80"/>
            <p:cNvSpPr txBox="1">
              <a:spLocks noChangeArrowheads="1"/>
            </p:cNvSpPr>
            <p:nvPr/>
          </p:nvSpPr>
          <p:spPr bwMode="auto">
            <a:xfrm>
              <a:off x="4788570" y="5273141"/>
              <a:ext cx="216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>
                  <a:solidFill>
                    <a:srgbClr val="3333FF"/>
                  </a:solidFill>
                </a:rPr>
                <a:t>7</a:t>
              </a:r>
              <a:endParaRPr lang="zh-TW" altLang="en-US" sz="1600">
                <a:solidFill>
                  <a:srgbClr val="3333FF"/>
                </a:solidFill>
              </a:endParaRPr>
            </a:p>
          </p:txBody>
        </p:sp>
        <p:sp>
          <p:nvSpPr>
            <p:cNvPr id="121" name="橢圓 120"/>
            <p:cNvSpPr/>
            <p:nvPr/>
          </p:nvSpPr>
          <p:spPr>
            <a:xfrm>
              <a:off x="4804379" y="5327183"/>
              <a:ext cx="251363" cy="25749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5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CA0D76F-B6B7-4302-A9AE-9105EC971D7F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302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8195" name="Rectangle 101"/>
          <p:cNvSpPr>
            <a:spLocks noChangeArrowheads="1"/>
          </p:cNvSpPr>
          <p:nvPr/>
        </p:nvSpPr>
        <p:spPr bwMode="auto">
          <a:xfrm>
            <a:off x="971550" y="3644900"/>
            <a:ext cx="430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dirty="0"/>
              <a:t>他們 </a:t>
            </a:r>
            <a:r>
              <a:rPr lang="en-US" altLang="zh-TW" dirty="0">
                <a:solidFill>
                  <a:srgbClr val="3333FF"/>
                </a:solidFill>
              </a:rPr>
              <a:t>2</a:t>
            </a:r>
            <a:r>
              <a:rPr lang="zh-TW" altLang="en-US" dirty="0">
                <a:solidFill>
                  <a:srgbClr val="3333FF"/>
                </a:solidFill>
              </a:rPr>
              <a:t>進位</a:t>
            </a:r>
            <a:r>
              <a:rPr lang="zh-TW" altLang="en-US" dirty="0"/>
              <a:t>的</a:t>
            </a:r>
            <a:r>
              <a:rPr lang="en-US" altLang="zh-TW" dirty="0"/>
              <a:t>Huffman Code </a:t>
            </a:r>
            <a:r>
              <a:rPr lang="zh-TW" altLang="en-US" dirty="0"/>
              <a:t>該如何編 </a:t>
            </a:r>
          </a:p>
        </p:txBody>
      </p:sp>
      <p:graphicFrame>
        <p:nvGraphicFramePr>
          <p:cNvPr id="59640" name="Group 248"/>
          <p:cNvGraphicFramePr>
            <a:graphicFrameLocks noGrp="1"/>
          </p:cNvGraphicFramePr>
          <p:nvPr/>
        </p:nvGraphicFramePr>
        <p:xfrm>
          <a:off x="971550" y="1196975"/>
          <a:ext cx="6842125" cy="1873252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低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氐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羝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鞮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832700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801000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114000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7700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4390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磾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袛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墑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熵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3920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11700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11700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3130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36500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28" name="Text Box 250"/>
          <p:cNvSpPr txBox="1">
            <a:spLocks noChangeArrowheads="1"/>
          </p:cNvSpPr>
          <p:nvPr/>
        </p:nvSpPr>
        <p:spPr bwMode="auto">
          <a:xfrm>
            <a:off x="395288" y="333375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1551018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B9E2493-CAC8-44F4-BC48-D138218D0E59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303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 flipH="1">
            <a:off x="1763713" y="1123950"/>
            <a:ext cx="252095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21" name="Line 13"/>
          <p:cNvSpPr>
            <a:spLocks noChangeShapeType="1"/>
          </p:cNvSpPr>
          <p:nvPr/>
        </p:nvSpPr>
        <p:spPr bwMode="auto">
          <a:xfrm>
            <a:off x="4284663" y="1123950"/>
            <a:ext cx="237648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47" name="Rectangle 39"/>
          <p:cNvSpPr>
            <a:spLocks noChangeArrowheads="1"/>
          </p:cNvSpPr>
          <p:nvPr/>
        </p:nvSpPr>
        <p:spPr bwMode="auto">
          <a:xfrm>
            <a:off x="4356100" y="908050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1826740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9269" name="文字方塊 52"/>
          <p:cNvSpPr txBox="1">
            <a:spLocks noChangeArrowheads="1"/>
          </p:cNvSpPr>
          <p:nvPr/>
        </p:nvSpPr>
        <p:spPr bwMode="auto">
          <a:xfrm>
            <a:off x="442913" y="816551"/>
            <a:ext cx="2952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dirty="0"/>
              <a:t>Initial: </a:t>
            </a:r>
            <a:r>
              <a:rPr lang="zh-TW" altLang="en-US" dirty="0"/>
              <a:t>用原始的方式編碼</a:t>
            </a:r>
          </a:p>
        </p:txBody>
      </p:sp>
      <p:sp>
        <p:nvSpPr>
          <p:cNvPr id="65" name="Text Box 56"/>
          <p:cNvSpPr txBox="1">
            <a:spLocks noChangeArrowheads="1"/>
          </p:cNvSpPr>
          <p:nvPr/>
        </p:nvSpPr>
        <p:spPr bwMode="auto">
          <a:xfrm>
            <a:off x="2553748" y="349826"/>
            <a:ext cx="45889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Huffman coding</a:t>
            </a:r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 flipH="1">
            <a:off x="1043607" y="2274888"/>
            <a:ext cx="720105" cy="10582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7" name="Line 16"/>
          <p:cNvSpPr>
            <a:spLocks noChangeShapeType="1"/>
          </p:cNvSpPr>
          <p:nvPr/>
        </p:nvSpPr>
        <p:spPr bwMode="auto">
          <a:xfrm>
            <a:off x="1763714" y="2274888"/>
            <a:ext cx="1320798" cy="101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8" name="Line 16"/>
          <p:cNvSpPr>
            <a:spLocks noChangeShapeType="1"/>
          </p:cNvSpPr>
          <p:nvPr/>
        </p:nvSpPr>
        <p:spPr bwMode="auto">
          <a:xfrm>
            <a:off x="6659563" y="2203450"/>
            <a:ext cx="1152103" cy="10582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9" name="Line 14"/>
          <p:cNvSpPr>
            <a:spLocks noChangeShapeType="1"/>
          </p:cNvSpPr>
          <p:nvPr/>
        </p:nvSpPr>
        <p:spPr bwMode="auto">
          <a:xfrm flipH="1">
            <a:off x="5114838" y="2203450"/>
            <a:ext cx="1531943" cy="1109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0" name="Line 14"/>
          <p:cNvSpPr>
            <a:spLocks noChangeShapeType="1"/>
          </p:cNvSpPr>
          <p:nvPr/>
        </p:nvSpPr>
        <p:spPr bwMode="auto">
          <a:xfrm flipH="1">
            <a:off x="539551" y="3333115"/>
            <a:ext cx="504056" cy="10582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" name="Line 16"/>
          <p:cNvSpPr>
            <a:spLocks noChangeShapeType="1"/>
          </p:cNvSpPr>
          <p:nvPr/>
        </p:nvSpPr>
        <p:spPr bwMode="auto">
          <a:xfrm>
            <a:off x="1041605" y="3316076"/>
            <a:ext cx="866099" cy="10038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2" name="Line 14"/>
          <p:cNvSpPr>
            <a:spLocks noChangeShapeType="1"/>
          </p:cNvSpPr>
          <p:nvPr/>
        </p:nvSpPr>
        <p:spPr bwMode="auto">
          <a:xfrm flipH="1">
            <a:off x="2593891" y="3275276"/>
            <a:ext cx="504056" cy="10582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3" name="Line 16"/>
          <p:cNvSpPr>
            <a:spLocks noChangeShapeType="1"/>
          </p:cNvSpPr>
          <p:nvPr/>
        </p:nvSpPr>
        <p:spPr bwMode="auto">
          <a:xfrm>
            <a:off x="3073934" y="3288876"/>
            <a:ext cx="591592" cy="10582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4" name="Line 14"/>
          <p:cNvSpPr>
            <a:spLocks noChangeShapeType="1"/>
          </p:cNvSpPr>
          <p:nvPr/>
        </p:nvSpPr>
        <p:spPr bwMode="auto">
          <a:xfrm flipH="1">
            <a:off x="4610783" y="3312831"/>
            <a:ext cx="504056" cy="10582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5" name="Line 16"/>
          <p:cNvSpPr>
            <a:spLocks noChangeShapeType="1"/>
          </p:cNvSpPr>
          <p:nvPr/>
        </p:nvSpPr>
        <p:spPr bwMode="auto">
          <a:xfrm>
            <a:off x="5090866" y="3302476"/>
            <a:ext cx="480044" cy="10310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6" name="Line 14"/>
          <p:cNvSpPr>
            <a:spLocks noChangeShapeType="1"/>
          </p:cNvSpPr>
          <p:nvPr/>
        </p:nvSpPr>
        <p:spPr bwMode="auto">
          <a:xfrm flipH="1">
            <a:off x="6865050" y="3261676"/>
            <a:ext cx="946616" cy="10795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7" name="Line 16"/>
          <p:cNvSpPr>
            <a:spLocks noChangeShapeType="1"/>
          </p:cNvSpPr>
          <p:nvPr/>
        </p:nvSpPr>
        <p:spPr bwMode="auto">
          <a:xfrm>
            <a:off x="7793050" y="3248896"/>
            <a:ext cx="480044" cy="10310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8" name="Line 16"/>
          <p:cNvSpPr>
            <a:spLocks noChangeShapeType="1"/>
          </p:cNvSpPr>
          <p:nvPr/>
        </p:nvSpPr>
        <p:spPr bwMode="auto">
          <a:xfrm flipH="1">
            <a:off x="6300191" y="4341176"/>
            <a:ext cx="564857" cy="10320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>
            <a:off x="6847008" y="4331045"/>
            <a:ext cx="375086" cy="10103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0" name="Line 16"/>
          <p:cNvSpPr>
            <a:spLocks noChangeShapeType="1"/>
          </p:cNvSpPr>
          <p:nvPr/>
        </p:nvSpPr>
        <p:spPr bwMode="auto">
          <a:xfrm flipH="1">
            <a:off x="7749505" y="4273307"/>
            <a:ext cx="504056" cy="1053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1" name="Line 16"/>
          <p:cNvSpPr>
            <a:spLocks noChangeShapeType="1"/>
          </p:cNvSpPr>
          <p:nvPr/>
        </p:nvSpPr>
        <p:spPr bwMode="auto">
          <a:xfrm>
            <a:off x="8253560" y="4224624"/>
            <a:ext cx="341107" cy="106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2" name="Rectangle 36"/>
          <p:cNvSpPr>
            <a:spLocks noChangeArrowheads="1"/>
          </p:cNvSpPr>
          <p:nvPr/>
        </p:nvSpPr>
        <p:spPr bwMode="auto">
          <a:xfrm>
            <a:off x="8243161" y="5300682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3130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7512029" y="5300683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>
                <a:solidFill>
                  <a:srgbClr val="FF0000"/>
                </a:solidFill>
              </a:rPr>
              <a:t>3920</a:t>
            </a:r>
            <a:endParaRPr lang="zh-TW" altLang="en-US" sz="1800">
              <a:solidFill>
                <a:srgbClr val="FF0000"/>
              </a:solidFill>
            </a:endParaRPr>
          </a:p>
        </p:txBody>
      </p:sp>
      <p:sp>
        <p:nvSpPr>
          <p:cNvPr id="84" name="Rectangle 34"/>
          <p:cNvSpPr>
            <a:spLocks noChangeArrowheads="1"/>
          </p:cNvSpPr>
          <p:nvPr/>
        </p:nvSpPr>
        <p:spPr bwMode="auto">
          <a:xfrm>
            <a:off x="6854197" y="5300684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4390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85" name="Rectangle 33"/>
          <p:cNvSpPr>
            <a:spLocks noChangeArrowheads="1"/>
          </p:cNvSpPr>
          <p:nvPr/>
        </p:nvSpPr>
        <p:spPr bwMode="auto">
          <a:xfrm>
            <a:off x="5967685" y="5300684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7700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86" name="Rectangle 26"/>
          <p:cNvSpPr>
            <a:spLocks noChangeArrowheads="1"/>
          </p:cNvSpPr>
          <p:nvPr/>
        </p:nvSpPr>
        <p:spPr bwMode="auto">
          <a:xfrm>
            <a:off x="5242683" y="4279923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87" name="Rectangle 25"/>
          <p:cNvSpPr>
            <a:spLocks noChangeArrowheads="1"/>
          </p:cNvSpPr>
          <p:nvPr/>
        </p:nvSpPr>
        <p:spPr bwMode="auto">
          <a:xfrm>
            <a:off x="4320780" y="4307993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88" name="Rectangle 22"/>
          <p:cNvSpPr>
            <a:spLocks noChangeArrowheads="1"/>
          </p:cNvSpPr>
          <p:nvPr/>
        </p:nvSpPr>
        <p:spPr bwMode="auto">
          <a:xfrm>
            <a:off x="3270164" y="4319902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36500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2249248" y="4331045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114000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91" name="Rectangle 17"/>
          <p:cNvSpPr>
            <a:spLocks noChangeArrowheads="1"/>
          </p:cNvSpPr>
          <p:nvPr/>
        </p:nvSpPr>
        <p:spPr bwMode="auto">
          <a:xfrm>
            <a:off x="189090" y="4371058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832700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92" name="Rectangle 18"/>
          <p:cNvSpPr>
            <a:spLocks noChangeArrowheads="1"/>
          </p:cNvSpPr>
          <p:nvPr/>
        </p:nvSpPr>
        <p:spPr bwMode="auto">
          <a:xfrm>
            <a:off x="1412852" y="4331045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801000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93" name="Rectangle 20"/>
          <p:cNvSpPr>
            <a:spLocks noChangeArrowheads="1"/>
          </p:cNvSpPr>
          <p:nvPr/>
        </p:nvSpPr>
        <p:spPr bwMode="auto">
          <a:xfrm>
            <a:off x="212721" y="2962143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1633700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94" name="Rectangle 20"/>
          <p:cNvSpPr>
            <a:spLocks noChangeArrowheads="1"/>
          </p:cNvSpPr>
          <p:nvPr/>
        </p:nvSpPr>
        <p:spPr bwMode="auto">
          <a:xfrm>
            <a:off x="3176309" y="3064230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150500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95" name="Rectangle 20"/>
          <p:cNvSpPr>
            <a:spLocks noChangeArrowheads="1"/>
          </p:cNvSpPr>
          <p:nvPr/>
        </p:nvSpPr>
        <p:spPr bwMode="auto">
          <a:xfrm>
            <a:off x="5147214" y="3146809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23400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96" name="Rectangle 20"/>
          <p:cNvSpPr>
            <a:spLocks noChangeArrowheads="1"/>
          </p:cNvSpPr>
          <p:nvPr/>
        </p:nvSpPr>
        <p:spPr bwMode="auto">
          <a:xfrm>
            <a:off x="6126154" y="4172405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12090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97" name="Rectangle 20"/>
          <p:cNvSpPr>
            <a:spLocks noChangeArrowheads="1"/>
          </p:cNvSpPr>
          <p:nvPr/>
        </p:nvSpPr>
        <p:spPr bwMode="auto">
          <a:xfrm>
            <a:off x="7633185" y="4156511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7050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99" name="Rectangle 20"/>
          <p:cNvSpPr>
            <a:spLocks noChangeArrowheads="1"/>
          </p:cNvSpPr>
          <p:nvPr/>
        </p:nvSpPr>
        <p:spPr bwMode="auto">
          <a:xfrm>
            <a:off x="7031804" y="3066011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19140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00" name="Rectangle 20"/>
          <p:cNvSpPr>
            <a:spLocks noChangeArrowheads="1"/>
          </p:cNvSpPr>
          <p:nvPr/>
        </p:nvSpPr>
        <p:spPr bwMode="auto">
          <a:xfrm>
            <a:off x="1027588" y="195671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1784200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01" name="Rectangle 20"/>
          <p:cNvSpPr>
            <a:spLocks noChangeArrowheads="1"/>
          </p:cNvSpPr>
          <p:nvPr/>
        </p:nvSpPr>
        <p:spPr bwMode="auto">
          <a:xfrm>
            <a:off x="6788403" y="1899634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42540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06" name="Text Box 44"/>
          <p:cNvSpPr txBox="1">
            <a:spLocks noChangeArrowheads="1"/>
          </p:cNvSpPr>
          <p:nvPr/>
        </p:nvSpPr>
        <p:spPr bwMode="auto">
          <a:xfrm>
            <a:off x="3695700" y="5259365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exchange</a:t>
            </a:r>
          </a:p>
        </p:txBody>
      </p:sp>
      <p:sp>
        <p:nvSpPr>
          <p:cNvPr id="107" name="Text Box 40"/>
          <p:cNvSpPr txBox="1">
            <a:spLocks noChangeArrowheads="1"/>
          </p:cNvSpPr>
          <p:nvPr/>
        </p:nvSpPr>
        <p:spPr bwMode="auto">
          <a:xfrm>
            <a:off x="600681" y="5853568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average code length = 3.0105</a:t>
            </a:r>
          </a:p>
        </p:txBody>
      </p:sp>
      <p:sp>
        <p:nvSpPr>
          <p:cNvPr id="108" name="Rectangle 20"/>
          <p:cNvSpPr>
            <a:spLocks noChangeArrowheads="1"/>
          </p:cNvSpPr>
          <p:nvPr/>
        </p:nvSpPr>
        <p:spPr bwMode="auto">
          <a:xfrm>
            <a:off x="2791254" y="1394441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09" name="Rectangle 20"/>
          <p:cNvSpPr>
            <a:spLocks noChangeArrowheads="1"/>
          </p:cNvSpPr>
          <p:nvPr/>
        </p:nvSpPr>
        <p:spPr bwMode="auto">
          <a:xfrm>
            <a:off x="5528087" y="1317363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10" name="Rectangle 20"/>
          <p:cNvSpPr>
            <a:spLocks noChangeArrowheads="1"/>
          </p:cNvSpPr>
          <p:nvPr/>
        </p:nvSpPr>
        <p:spPr bwMode="auto">
          <a:xfrm>
            <a:off x="1094749" y="254789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11" name="Rectangle 20"/>
          <p:cNvSpPr>
            <a:spLocks noChangeArrowheads="1"/>
          </p:cNvSpPr>
          <p:nvPr/>
        </p:nvSpPr>
        <p:spPr bwMode="auto">
          <a:xfrm>
            <a:off x="2342593" y="2493432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12" name="Rectangle 20"/>
          <p:cNvSpPr>
            <a:spLocks noChangeArrowheads="1"/>
          </p:cNvSpPr>
          <p:nvPr/>
        </p:nvSpPr>
        <p:spPr bwMode="auto">
          <a:xfrm>
            <a:off x="5462334" y="2465111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10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13" name="Rectangle 20"/>
          <p:cNvSpPr>
            <a:spLocks noChangeArrowheads="1"/>
          </p:cNvSpPr>
          <p:nvPr/>
        </p:nvSpPr>
        <p:spPr bwMode="auto">
          <a:xfrm>
            <a:off x="7254832" y="2433928"/>
            <a:ext cx="406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11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14" name="Rectangle 20"/>
          <p:cNvSpPr>
            <a:spLocks noChangeArrowheads="1"/>
          </p:cNvSpPr>
          <p:nvPr/>
        </p:nvSpPr>
        <p:spPr bwMode="auto">
          <a:xfrm>
            <a:off x="271720" y="3677562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000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15" name="Rectangle 20"/>
          <p:cNvSpPr>
            <a:spLocks noChangeArrowheads="1"/>
          </p:cNvSpPr>
          <p:nvPr/>
        </p:nvSpPr>
        <p:spPr bwMode="auto">
          <a:xfrm>
            <a:off x="1067430" y="3685849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001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16" name="Rectangle 20"/>
          <p:cNvSpPr>
            <a:spLocks noChangeArrowheads="1"/>
          </p:cNvSpPr>
          <p:nvPr/>
        </p:nvSpPr>
        <p:spPr bwMode="auto">
          <a:xfrm>
            <a:off x="2333623" y="3553862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010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17" name="Rectangle 20"/>
          <p:cNvSpPr>
            <a:spLocks noChangeArrowheads="1"/>
          </p:cNvSpPr>
          <p:nvPr/>
        </p:nvSpPr>
        <p:spPr bwMode="auto">
          <a:xfrm>
            <a:off x="3327432" y="3549747"/>
            <a:ext cx="522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011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18" name="Rectangle 20"/>
          <p:cNvSpPr>
            <a:spLocks noChangeArrowheads="1"/>
          </p:cNvSpPr>
          <p:nvPr/>
        </p:nvSpPr>
        <p:spPr bwMode="auto">
          <a:xfrm>
            <a:off x="4403223" y="3558955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100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19" name="Rectangle 20"/>
          <p:cNvSpPr>
            <a:spLocks noChangeArrowheads="1"/>
          </p:cNvSpPr>
          <p:nvPr/>
        </p:nvSpPr>
        <p:spPr bwMode="auto">
          <a:xfrm>
            <a:off x="5270368" y="3558955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101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20" name="Rectangle 20"/>
          <p:cNvSpPr>
            <a:spLocks noChangeArrowheads="1"/>
          </p:cNvSpPr>
          <p:nvPr/>
        </p:nvSpPr>
        <p:spPr bwMode="auto">
          <a:xfrm>
            <a:off x="6848415" y="3579067"/>
            <a:ext cx="522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110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21" name="Rectangle 20"/>
          <p:cNvSpPr>
            <a:spLocks noChangeArrowheads="1"/>
          </p:cNvSpPr>
          <p:nvPr/>
        </p:nvSpPr>
        <p:spPr bwMode="auto">
          <a:xfrm>
            <a:off x="7992399" y="3609372"/>
            <a:ext cx="522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111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22" name="Rectangle 20"/>
          <p:cNvSpPr>
            <a:spLocks noChangeArrowheads="1"/>
          </p:cNvSpPr>
          <p:nvPr/>
        </p:nvSpPr>
        <p:spPr bwMode="auto">
          <a:xfrm>
            <a:off x="5956734" y="4697757"/>
            <a:ext cx="637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1100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24" name="Rectangle 20"/>
          <p:cNvSpPr>
            <a:spLocks noChangeArrowheads="1"/>
          </p:cNvSpPr>
          <p:nvPr/>
        </p:nvSpPr>
        <p:spPr bwMode="auto">
          <a:xfrm>
            <a:off x="6732998" y="4697757"/>
            <a:ext cx="637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1101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25" name="Rectangle 20"/>
          <p:cNvSpPr>
            <a:spLocks noChangeArrowheads="1"/>
          </p:cNvSpPr>
          <p:nvPr/>
        </p:nvSpPr>
        <p:spPr bwMode="auto">
          <a:xfrm>
            <a:off x="7477425" y="4715191"/>
            <a:ext cx="629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1110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26" name="Rectangle 20"/>
          <p:cNvSpPr>
            <a:spLocks noChangeArrowheads="1"/>
          </p:cNvSpPr>
          <p:nvPr/>
        </p:nvSpPr>
        <p:spPr bwMode="auto">
          <a:xfrm>
            <a:off x="8253559" y="4673550"/>
            <a:ext cx="620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1111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6830" y="4543935"/>
            <a:ext cx="441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zh-TW" altLang="en-US" dirty="0">
                <a:latin typeface="標楷體" pitchFamily="65" charset="-120"/>
              </a:rPr>
              <a:t>低</a:t>
            </a:r>
          </a:p>
        </p:txBody>
      </p:sp>
      <p:sp>
        <p:nvSpPr>
          <p:cNvPr id="90" name="矩形 89"/>
          <p:cNvSpPr/>
          <p:nvPr/>
        </p:nvSpPr>
        <p:spPr>
          <a:xfrm>
            <a:off x="1570101" y="4501411"/>
            <a:ext cx="441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zh-TW" altLang="en-US" dirty="0">
                <a:latin typeface="標楷體" pitchFamily="65" charset="-120"/>
              </a:rPr>
              <a:t>滴</a:t>
            </a:r>
          </a:p>
        </p:txBody>
      </p:sp>
      <p:sp>
        <p:nvSpPr>
          <p:cNvPr id="98" name="矩形 97"/>
          <p:cNvSpPr/>
          <p:nvPr/>
        </p:nvSpPr>
        <p:spPr>
          <a:xfrm>
            <a:off x="2463392" y="4513754"/>
            <a:ext cx="441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zh-TW" altLang="en-US" dirty="0">
                <a:latin typeface="標楷體" pitchFamily="65" charset="-120"/>
              </a:rPr>
              <a:t>氐</a:t>
            </a:r>
          </a:p>
        </p:txBody>
      </p:sp>
      <p:sp>
        <p:nvSpPr>
          <p:cNvPr id="123" name="矩形 122"/>
          <p:cNvSpPr/>
          <p:nvPr/>
        </p:nvSpPr>
        <p:spPr>
          <a:xfrm>
            <a:off x="3446915" y="4501411"/>
            <a:ext cx="441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zh-TW" altLang="en-US" dirty="0">
                <a:latin typeface="標楷體" pitchFamily="65" charset="-120"/>
              </a:rPr>
              <a:t>熵</a:t>
            </a:r>
          </a:p>
        </p:txBody>
      </p:sp>
    </p:spTree>
    <p:extLst>
      <p:ext uri="{BB962C8B-B14F-4D97-AF65-F5344CB8AC3E}">
        <p14:creationId xmlns:p14="http://schemas.microsoft.com/office/powerpoint/2010/main" val="2284720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B9E2493-CAC8-44F4-BC48-D138218D0E59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304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65" name="Text Box 56"/>
          <p:cNvSpPr txBox="1">
            <a:spLocks noChangeArrowheads="1"/>
          </p:cNvSpPr>
          <p:nvPr/>
        </p:nvSpPr>
        <p:spPr bwMode="auto">
          <a:xfrm>
            <a:off x="1023373" y="665163"/>
            <a:ext cx="4536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The rules of the Huffman coding process.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519317" y="1320303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(1) Process the case with lower probability first</a:t>
            </a:r>
            <a:endParaRPr lang="zh-TW" altLang="en-US" dirty="0"/>
          </a:p>
        </p:txBody>
      </p:sp>
      <p:sp>
        <p:nvSpPr>
          <p:cNvPr id="70" name="文字方塊 69"/>
          <p:cNvSpPr txBox="1"/>
          <p:nvPr/>
        </p:nvSpPr>
        <p:spPr>
          <a:xfrm>
            <a:off x="519316" y="1896367"/>
            <a:ext cx="825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(2) If the node in the lower layer has </a:t>
            </a:r>
            <a:r>
              <a:rPr lang="en-US" altLang="zh-TW" u="sng" dirty="0"/>
              <a:t>higher probability</a:t>
            </a:r>
            <a:r>
              <a:rPr lang="en-US" altLang="zh-TW" dirty="0"/>
              <a:t>, then </a:t>
            </a:r>
            <a:r>
              <a:rPr lang="en-US" altLang="zh-TW" u="sng" dirty="0"/>
              <a:t>move it upward</a:t>
            </a:r>
            <a:r>
              <a:rPr lang="en-US" altLang="zh-TW" dirty="0"/>
              <a:t>. </a:t>
            </a:r>
            <a:endParaRPr lang="zh-TW" altLang="en-US" dirty="0"/>
          </a:p>
        </p:txBody>
      </p:sp>
      <p:sp>
        <p:nvSpPr>
          <p:cNvPr id="71" name="文字方塊 70"/>
          <p:cNvSpPr txBox="1"/>
          <p:nvPr/>
        </p:nvSpPr>
        <p:spPr>
          <a:xfrm>
            <a:off x="519316" y="2540034"/>
            <a:ext cx="8253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(3) For the node to be moved upward, if it has a partner, then </a:t>
            </a:r>
            <a:r>
              <a:rPr lang="en-US" altLang="zh-TW" u="sng" dirty="0"/>
              <a:t>move the partner</a:t>
            </a:r>
            <a:r>
              <a:rPr lang="en-US" altLang="zh-TW" dirty="0"/>
              <a:t>, too. </a:t>
            </a:r>
            <a:endParaRPr lang="zh-TW" altLang="en-US" dirty="0"/>
          </a:p>
        </p:txBody>
      </p:sp>
      <p:sp>
        <p:nvSpPr>
          <p:cNvPr id="72" name="文字方塊 71"/>
          <p:cNvSpPr txBox="1"/>
          <p:nvPr/>
        </p:nvSpPr>
        <p:spPr>
          <a:xfrm>
            <a:off x="519315" y="3491477"/>
            <a:ext cx="825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(4) </a:t>
            </a:r>
            <a:r>
              <a:rPr lang="en-US" altLang="zh-TW" u="sng" dirty="0"/>
              <a:t>Re-sort </a:t>
            </a:r>
            <a:r>
              <a:rPr lang="en-US" altLang="zh-TW" dirty="0"/>
              <a:t>after moving upward.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9810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B9E2493-CAC8-44F4-BC48-D138218D0E59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305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65" name="Text Box 56"/>
          <p:cNvSpPr txBox="1">
            <a:spLocks noChangeArrowheads="1"/>
          </p:cNvSpPr>
          <p:nvPr/>
        </p:nvSpPr>
        <p:spPr bwMode="auto">
          <a:xfrm>
            <a:off x="2553748" y="349826"/>
            <a:ext cx="45889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Huffman coding</a:t>
            </a:r>
          </a:p>
        </p:txBody>
      </p:sp>
      <p:sp>
        <p:nvSpPr>
          <p:cNvPr id="102" name="文字方塊 52"/>
          <p:cNvSpPr txBox="1">
            <a:spLocks noChangeArrowheads="1"/>
          </p:cNvSpPr>
          <p:nvPr/>
        </p:nvSpPr>
        <p:spPr bwMode="auto">
          <a:xfrm>
            <a:off x="442913" y="816551"/>
            <a:ext cx="6216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dirty="0"/>
              <a:t>由機率低的開始編碼，一步一步加進機率高的</a:t>
            </a:r>
          </a:p>
        </p:txBody>
      </p:sp>
      <p:sp>
        <p:nvSpPr>
          <p:cNvPr id="103" name="Line 16"/>
          <p:cNvSpPr>
            <a:spLocks noChangeShapeType="1"/>
          </p:cNvSpPr>
          <p:nvPr/>
        </p:nvSpPr>
        <p:spPr bwMode="auto">
          <a:xfrm flipH="1">
            <a:off x="1970636" y="1408876"/>
            <a:ext cx="504056" cy="1053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" name="Line 16"/>
          <p:cNvSpPr>
            <a:spLocks noChangeShapeType="1"/>
          </p:cNvSpPr>
          <p:nvPr/>
        </p:nvSpPr>
        <p:spPr bwMode="auto">
          <a:xfrm>
            <a:off x="2474691" y="1360193"/>
            <a:ext cx="341107" cy="106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" name="Rectangle 36"/>
          <p:cNvSpPr>
            <a:spLocks noChangeArrowheads="1"/>
          </p:cNvSpPr>
          <p:nvPr/>
        </p:nvSpPr>
        <p:spPr bwMode="auto">
          <a:xfrm>
            <a:off x="2464292" y="2436251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3130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27" name="Rectangle 35"/>
          <p:cNvSpPr>
            <a:spLocks noChangeArrowheads="1"/>
          </p:cNvSpPr>
          <p:nvPr/>
        </p:nvSpPr>
        <p:spPr bwMode="auto">
          <a:xfrm>
            <a:off x="1733160" y="2436252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>
                <a:solidFill>
                  <a:srgbClr val="FF0000"/>
                </a:solidFill>
              </a:rPr>
              <a:t>3920</a:t>
            </a:r>
            <a:endParaRPr lang="zh-TW" altLang="en-US" sz="1800">
              <a:solidFill>
                <a:srgbClr val="FF0000"/>
              </a:solidFill>
            </a:endParaRPr>
          </a:p>
        </p:txBody>
      </p:sp>
      <p:sp>
        <p:nvSpPr>
          <p:cNvPr id="128" name="Rectangle 20"/>
          <p:cNvSpPr>
            <a:spLocks noChangeArrowheads="1"/>
          </p:cNvSpPr>
          <p:nvPr/>
        </p:nvSpPr>
        <p:spPr bwMode="auto">
          <a:xfrm>
            <a:off x="1854316" y="129208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7050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1904035" y="180911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30" name="Rectangle 20"/>
          <p:cNvSpPr>
            <a:spLocks noChangeArrowheads="1"/>
          </p:cNvSpPr>
          <p:nvPr/>
        </p:nvSpPr>
        <p:spPr bwMode="auto">
          <a:xfrm>
            <a:off x="2686075" y="180029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3" name="向右箭號 2"/>
          <p:cNvSpPr/>
          <p:nvPr/>
        </p:nvSpPr>
        <p:spPr>
          <a:xfrm>
            <a:off x="2936421" y="1811228"/>
            <a:ext cx="720080" cy="125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Line 14"/>
          <p:cNvSpPr>
            <a:spLocks noChangeShapeType="1"/>
          </p:cNvSpPr>
          <p:nvPr/>
        </p:nvSpPr>
        <p:spPr bwMode="auto">
          <a:xfrm flipH="1">
            <a:off x="1255024" y="3818417"/>
            <a:ext cx="946616" cy="10795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2" name="Line 16"/>
          <p:cNvSpPr>
            <a:spLocks noChangeShapeType="1"/>
          </p:cNvSpPr>
          <p:nvPr/>
        </p:nvSpPr>
        <p:spPr bwMode="auto">
          <a:xfrm>
            <a:off x="2183024" y="3805637"/>
            <a:ext cx="480044" cy="10310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3" name="Line 16"/>
          <p:cNvSpPr>
            <a:spLocks noChangeShapeType="1"/>
          </p:cNvSpPr>
          <p:nvPr/>
        </p:nvSpPr>
        <p:spPr bwMode="auto">
          <a:xfrm flipH="1">
            <a:off x="690165" y="4897917"/>
            <a:ext cx="564857" cy="10320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4" name="Line 16"/>
          <p:cNvSpPr>
            <a:spLocks noChangeShapeType="1"/>
          </p:cNvSpPr>
          <p:nvPr/>
        </p:nvSpPr>
        <p:spPr bwMode="auto">
          <a:xfrm>
            <a:off x="1236982" y="4887786"/>
            <a:ext cx="375086" cy="10103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5" name="Line 16"/>
          <p:cNvSpPr>
            <a:spLocks noChangeShapeType="1"/>
          </p:cNvSpPr>
          <p:nvPr/>
        </p:nvSpPr>
        <p:spPr bwMode="auto">
          <a:xfrm flipH="1">
            <a:off x="2139479" y="4830048"/>
            <a:ext cx="504056" cy="1053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6" name="Line 16"/>
          <p:cNvSpPr>
            <a:spLocks noChangeShapeType="1"/>
          </p:cNvSpPr>
          <p:nvPr/>
        </p:nvSpPr>
        <p:spPr bwMode="auto">
          <a:xfrm>
            <a:off x="2643534" y="4781365"/>
            <a:ext cx="341107" cy="106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7" name="Rectangle 36"/>
          <p:cNvSpPr>
            <a:spLocks noChangeArrowheads="1"/>
          </p:cNvSpPr>
          <p:nvPr/>
        </p:nvSpPr>
        <p:spPr bwMode="auto">
          <a:xfrm>
            <a:off x="2633135" y="5857423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3130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38" name="Rectangle 35"/>
          <p:cNvSpPr>
            <a:spLocks noChangeArrowheads="1"/>
          </p:cNvSpPr>
          <p:nvPr/>
        </p:nvSpPr>
        <p:spPr bwMode="auto">
          <a:xfrm>
            <a:off x="1902003" y="5857424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>
                <a:solidFill>
                  <a:srgbClr val="FF0000"/>
                </a:solidFill>
              </a:rPr>
              <a:t>3920</a:t>
            </a:r>
            <a:endParaRPr lang="zh-TW" altLang="en-US" sz="1800">
              <a:solidFill>
                <a:srgbClr val="FF0000"/>
              </a:solidFill>
            </a:endParaRPr>
          </a:p>
        </p:txBody>
      </p:sp>
      <p:sp>
        <p:nvSpPr>
          <p:cNvPr id="139" name="Rectangle 34"/>
          <p:cNvSpPr>
            <a:spLocks noChangeArrowheads="1"/>
          </p:cNvSpPr>
          <p:nvPr/>
        </p:nvSpPr>
        <p:spPr bwMode="auto">
          <a:xfrm>
            <a:off x="1244171" y="5857425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4390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40" name="Rectangle 33"/>
          <p:cNvSpPr>
            <a:spLocks noChangeArrowheads="1"/>
          </p:cNvSpPr>
          <p:nvPr/>
        </p:nvSpPr>
        <p:spPr bwMode="auto">
          <a:xfrm>
            <a:off x="357659" y="5857425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7700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41" name="Rectangle 20"/>
          <p:cNvSpPr>
            <a:spLocks noChangeArrowheads="1"/>
          </p:cNvSpPr>
          <p:nvPr/>
        </p:nvSpPr>
        <p:spPr bwMode="auto">
          <a:xfrm>
            <a:off x="516128" y="4729146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12090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42" name="Rectangle 20"/>
          <p:cNvSpPr>
            <a:spLocks noChangeArrowheads="1"/>
          </p:cNvSpPr>
          <p:nvPr/>
        </p:nvSpPr>
        <p:spPr bwMode="auto">
          <a:xfrm>
            <a:off x="2023159" y="4713252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7050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43" name="Rectangle 20"/>
          <p:cNvSpPr>
            <a:spLocks noChangeArrowheads="1"/>
          </p:cNvSpPr>
          <p:nvPr/>
        </p:nvSpPr>
        <p:spPr bwMode="auto">
          <a:xfrm>
            <a:off x="1421778" y="3622752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19140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44" name="Rectangle 20"/>
          <p:cNvSpPr>
            <a:spLocks noChangeArrowheads="1"/>
          </p:cNvSpPr>
          <p:nvPr/>
        </p:nvSpPr>
        <p:spPr bwMode="auto">
          <a:xfrm>
            <a:off x="1442364" y="4102505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45" name="Rectangle 20"/>
          <p:cNvSpPr>
            <a:spLocks noChangeArrowheads="1"/>
          </p:cNvSpPr>
          <p:nvPr/>
        </p:nvSpPr>
        <p:spPr bwMode="auto">
          <a:xfrm>
            <a:off x="2382373" y="4166113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46" name="Rectangle 20"/>
          <p:cNvSpPr>
            <a:spLocks noChangeArrowheads="1"/>
          </p:cNvSpPr>
          <p:nvPr/>
        </p:nvSpPr>
        <p:spPr bwMode="auto">
          <a:xfrm>
            <a:off x="483986" y="525449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47" name="Rectangle 20"/>
          <p:cNvSpPr>
            <a:spLocks noChangeArrowheads="1"/>
          </p:cNvSpPr>
          <p:nvPr/>
        </p:nvSpPr>
        <p:spPr bwMode="auto">
          <a:xfrm>
            <a:off x="1388520" y="522055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48" name="Rectangle 20"/>
          <p:cNvSpPr>
            <a:spLocks noChangeArrowheads="1"/>
          </p:cNvSpPr>
          <p:nvPr/>
        </p:nvSpPr>
        <p:spPr bwMode="auto">
          <a:xfrm>
            <a:off x="1975275" y="519938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10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49" name="Rectangle 20"/>
          <p:cNvSpPr>
            <a:spLocks noChangeArrowheads="1"/>
          </p:cNvSpPr>
          <p:nvPr/>
        </p:nvSpPr>
        <p:spPr bwMode="auto">
          <a:xfrm>
            <a:off x="2771375" y="5192506"/>
            <a:ext cx="406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11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50" name="Oval 41"/>
          <p:cNvSpPr>
            <a:spLocks noChangeArrowheads="1"/>
          </p:cNvSpPr>
          <p:nvPr/>
        </p:nvSpPr>
        <p:spPr bwMode="auto">
          <a:xfrm>
            <a:off x="277037" y="5842440"/>
            <a:ext cx="1008063" cy="360363"/>
          </a:xfrm>
          <a:prstGeom prst="ellips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51" name="Oval 41"/>
          <p:cNvSpPr>
            <a:spLocks noChangeArrowheads="1"/>
          </p:cNvSpPr>
          <p:nvPr/>
        </p:nvSpPr>
        <p:spPr bwMode="auto">
          <a:xfrm>
            <a:off x="1957416" y="4671966"/>
            <a:ext cx="1008063" cy="360363"/>
          </a:xfrm>
          <a:prstGeom prst="ellips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52" name="Line 45"/>
          <p:cNvSpPr>
            <a:spLocks noChangeShapeType="1"/>
          </p:cNvSpPr>
          <p:nvPr/>
        </p:nvSpPr>
        <p:spPr bwMode="auto">
          <a:xfrm flipH="1">
            <a:off x="1244170" y="5509619"/>
            <a:ext cx="2384441" cy="376071"/>
          </a:xfrm>
          <a:prstGeom prst="lin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" name="Line 45"/>
          <p:cNvSpPr>
            <a:spLocks noChangeShapeType="1"/>
          </p:cNvSpPr>
          <p:nvPr/>
        </p:nvSpPr>
        <p:spPr bwMode="auto">
          <a:xfrm flipH="1" flipV="1">
            <a:off x="2961356" y="4838221"/>
            <a:ext cx="683663" cy="541912"/>
          </a:xfrm>
          <a:prstGeom prst="lin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4" name="Text Box 44"/>
          <p:cNvSpPr txBox="1">
            <a:spLocks noChangeArrowheads="1"/>
          </p:cNvSpPr>
          <p:nvPr/>
        </p:nvSpPr>
        <p:spPr bwMode="auto">
          <a:xfrm>
            <a:off x="3431507" y="5220553"/>
            <a:ext cx="18017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They do not satisfy the rule</a:t>
            </a:r>
          </a:p>
        </p:txBody>
      </p:sp>
      <p:sp>
        <p:nvSpPr>
          <p:cNvPr id="156" name="Line 14"/>
          <p:cNvSpPr>
            <a:spLocks noChangeShapeType="1"/>
          </p:cNvSpPr>
          <p:nvPr/>
        </p:nvSpPr>
        <p:spPr bwMode="auto">
          <a:xfrm flipH="1">
            <a:off x="6828965" y="3992084"/>
            <a:ext cx="868533" cy="9884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7" name="Line 16"/>
          <p:cNvSpPr>
            <a:spLocks noChangeShapeType="1"/>
          </p:cNvSpPr>
          <p:nvPr/>
        </p:nvSpPr>
        <p:spPr bwMode="auto">
          <a:xfrm>
            <a:off x="7678883" y="3979303"/>
            <a:ext cx="480044" cy="10310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0" name="Line 16"/>
          <p:cNvSpPr>
            <a:spLocks noChangeShapeType="1"/>
          </p:cNvSpPr>
          <p:nvPr/>
        </p:nvSpPr>
        <p:spPr bwMode="auto">
          <a:xfrm flipH="1">
            <a:off x="7635338" y="5003714"/>
            <a:ext cx="504056" cy="1053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1" name="Line 16"/>
          <p:cNvSpPr>
            <a:spLocks noChangeShapeType="1"/>
          </p:cNvSpPr>
          <p:nvPr/>
        </p:nvSpPr>
        <p:spPr bwMode="auto">
          <a:xfrm>
            <a:off x="8139393" y="4955031"/>
            <a:ext cx="341107" cy="106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2" name="Rectangle 36"/>
          <p:cNvSpPr>
            <a:spLocks noChangeArrowheads="1"/>
          </p:cNvSpPr>
          <p:nvPr/>
        </p:nvSpPr>
        <p:spPr bwMode="auto">
          <a:xfrm>
            <a:off x="8128994" y="6031089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3130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63" name="Rectangle 35"/>
          <p:cNvSpPr>
            <a:spLocks noChangeArrowheads="1"/>
          </p:cNvSpPr>
          <p:nvPr/>
        </p:nvSpPr>
        <p:spPr bwMode="auto">
          <a:xfrm>
            <a:off x="7397862" y="603109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>
                <a:solidFill>
                  <a:srgbClr val="FF0000"/>
                </a:solidFill>
              </a:rPr>
              <a:t>3920</a:t>
            </a:r>
            <a:endParaRPr lang="zh-TW" altLang="en-US" sz="1800">
              <a:solidFill>
                <a:srgbClr val="FF0000"/>
              </a:solidFill>
            </a:endParaRPr>
          </a:p>
        </p:txBody>
      </p:sp>
      <p:sp>
        <p:nvSpPr>
          <p:cNvPr id="164" name="Rectangle 34"/>
          <p:cNvSpPr>
            <a:spLocks noChangeArrowheads="1"/>
          </p:cNvSpPr>
          <p:nvPr/>
        </p:nvSpPr>
        <p:spPr bwMode="auto">
          <a:xfrm>
            <a:off x="6470306" y="4907627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4390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65" name="Rectangle 33"/>
          <p:cNvSpPr>
            <a:spLocks noChangeArrowheads="1"/>
          </p:cNvSpPr>
          <p:nvPr/>
        </p:nvSpPr>
        <p:spPr bwMode="auto">
          <a:xfrm>
            <a:off x="5605099" y="488691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7700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67" name="Rectangle 20"/>
          <p:cNvSpPr>
            <a:spLocks noChangeArrowheads="1"/>
          </p:cNvSpPr>
          <p:nvPr/>
        </p:nvSpPr>
        <p:spPr bwMode="auto">
          <a:xfrm>
            <a:off x="7519018" y="4886918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7050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68" name="Rectangle 20"/>
          <p:cNvSpPr>
            <a:spLocks noChangeArrowheads="1"/>
          </p:cNvSpPr>
          <p:nvPr/>
        </p:nvSpPr>
        <p:spPr bwMode="auto">
          <a:xfrm>
            <a:off x="7343163" y="3575348"/>
            <a:ext cx="753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11440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69" name="Rectangle 20"/>
          <p:cNvSpPr>
            <a:spLocks noChangeArrowheads="1"/>
          </p:cNvSpPr>
          <p:nvPr/>
        </p:nvSpPr>
        <p:spPr bwMode="auto">
          <a:xfrm>
            <a:off x="6938223" y="4276171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70" name="Rectangle 20"/>
          <p:cNvSpPr>
            <a:spLocks noChangeArrowheads="1"/>
          </p:cNvSpPr>
          <p:nvPr/>
        </p:nvSpPr>
        <p:spPr bwMode="auto">
          <a:xfrm>
            <a:off x="7878232" y="433977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73" name="Rectangle 20"/>
          <p:cNvSpPr>
            <a:spLocks noChangeArrowheads="1"/>
          </p:cNvSpPr>
          <p:nvPr/>
        </p:nvSpPr>
        <p:spPr bwMode="auto">
          <a:xfrm>
            <a:off x="7471134" y="5373046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10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74" name="Rectangle 20"/>
          <p:cNvSpPr>
            <a:spLocks noChangeArrowheads="1"/>
          </p:cNvSpPr>
          <p:nvPr/>
        </p:nvSpPr>
        <p:spPr bwMode="auto">
          <a:xfrm>
            <a:off x="8267234" y="5366172"/>
            <a:ext cx="406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11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202" name="Text Box 44"/>
          <p:cNvSpPr txBox="1">
            <a:spLocks noChangeArrowheads="1"/>
          </p:cNvSpPr>
          <p:nvPr/>
        </p:nvSpPr>
        <p:spPr bwMode="auto">
          <a:xfrm>
            <a:off x="5299432" y="5149848"/>
            <a:ext cx="20740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(moving upward)</a:t>
            </a:r>
          </a:p>
        </p:txBody>
      </p:sp>
      <p:sp>
        <p:nvSpPr>
          <p:cNvPr id="212" name="Rectangle 36"/>
          <p:cNvSpPr>
            <a:spLocks noChangeArrowheads="1"/>
          </p:cNvSpPr>
          <p:nvPr/>
        </p:nvSpPr>
        <p:spPr bwMode="auto">
          <a:xfrm>
            <a:off x="619870" y="2422834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3130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17" name="向右箭號 216"/>
          <p:cNvSpPr/>
          <p:nvPr/>
        </p:nvSpPr>
        <p:spPr>
          <a:xfrm>
            <a:off x="1233690" y="1828666"/>
            <a:ext cx="549721" cy="107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8" name="向右箭號 217"/>
          <p:cNvSpPr/>
          <p:nvPr/>
        </p:nvSpPr>
        <p:spPr>
          <a:xfrm>
            <a:off x="4660735" y="4675322"/>
            <a:ext cx="720080" cy="125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9" name="Line 16"/>
          <p:cNvSpPr>
            <a:spLocks noChangeShapeType="1"/>
          </p:cNvSpPr>
          <p:nvPr/>
        </p:nvSpPr>
        <p:spPr bwMode="auto">
          <a:xfrm flipH="1">
            <a:off x="4786939" y="1398803"/>
            <a:ext cx="504056" cy="1053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0" name="Line 16"/>
          <p:cNvSpPr>
            <a:spLocks noChangeShapeType="1"/>
          </p:cNvSpPr>
          <p:nvPr/>
        </p:nvSpPr>
        <p:spPr bwMode="auto">
          <a:xfrm>
            <a:off x="5290994" y="1350120"/>
            <a:ext cx="341107" cy="106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1" name="Rectangle 36"/>
          <p:cNvSpPr>
            <a:spLocks noChangeArrowheads="1"/>
          </p:cNvSpPr>
          <p:nvPr/>
        </p:nvSpPr>
        <p:spPr bwMode="auto">
          <a:xfrm>
            <a:off x="5280595" y="242617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3130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22" name="Rectangle 35"/>
          <p:cNvSpPr>
            <a:spLocks noChangeArrowheads="1"/>
          </p:cNvSpPr>
          <p:nvPr/>
        </p:nvSpPr>
        <p:spPr bwMode="auto">
          <a:xfrm>
            <a:off x="4549463" y="2426179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>
                <a:solidFill>
                  <a:srgbClr val="FF0000"/>
                </a:solidFill>
              </a:rPr>
              <a:t>3920</a:t>
            </a:r>
            <a:endParaRPr lang="zh-TW" altLang="en-US" sz="1800">
              <a:solidFill>
                <a:srgbClr val="FF0000"/>
              </a:solidFill>
            </a:endParaRPr>
          </a:p>
        </p:txBody>
      </p:sp>
      <p:sp>
        <p:nvSpPr>
          <p:cNvPr id="223" name="Rectangle 20"/>
          <p:cNvSpPr>
            <a:spLocks noChangeArrowheads="1"/>
          </p:cNvSpPr>
          <p:nvPr/>
        </p:nvSpPr>
        <p:spPr bwMode="auto">
          <a:xfrm>
            <a:off x="4670619" y="128200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7050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224" name="Rectangle 20"/>
          <p:cNvSpPr>
            <a:spLocks noChangeArrowheads="1"/>
          </p:cNvSpPr>
          <p:nvPr/>
        </p:nvSpPr>
        <p:spPr bwMode="auto">
          <a:xfrm>
            <a:off x="4720338" y="1799046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225" name="Rectangle 20"/>
          <p:cNvSpPr>
            <a:spLocks noChangeArrowheads="1"/>
          </p:cNvSpPr>
          <p:nvPr/>
        </p:nvSpPr>
        <p:spPr bwMode="auto">
          <a:xfrm>
            <a:off x="5502378" y="1790226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227" name="Rectangle 36"/>
          <p:cNvSpPr>
            <a:spLocks noChangeArrowheads="1"/>
          </p:cNvSpPr>
          <p:nvPr/>
        </p:nvSpPr>
        <p:spPr bwMode="auto">
          <a:xfrm>
            <a:off x="3916110" y="2413489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4390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29" name="向右箭號 228"/>
          <p:cNvSpPr/>
          <p:nvPr/>
        </p:nvSpPr>
        <p:spPr>
          <a:xfrm>
            <a:off x="5976424" y="1766983"/>
            <a:ext cx="720080" cy="125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0" name="向右箭號 229"/>
          <p:cNvSpPr/>
          <p:nvPr/>
        </p:nvSpPr>
        <p:spPr>
          <a:xfrm>
            <a:off x="8288007" y="4723366"/>
            <a:ext cx="482337" cy="106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1" name="Text Box 44"/>
          <p:cNvSpPr txBox="1">
            <a:spLocks noChangeArrowheads="1"/>
          </p:cNvSpPr>
          <p:nvPr/>
        </p:nvSpPr>
        <p:spPr bwMode="auto">
          <a:xfrm>
            <a:off x="501023" y="2706550"/>
            <a:ext cx="9959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(10</a:t>
            </a:r>
            <a:r>
              <a:rPr lang="en-US" altLang="zh-TW" baseline="30000" dirty="0">
                <a:solidFill>
                  <a:srgbClr val="3333FF"/>
                </a:solidFill>
              </a:rPr>
              <a:t>th</a:t>
            </a:r>
            <a:r>
              <a:rPr lang="en-US" altLang="zh-TW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232" name="Text Box 44"/>
          <p:cNvSpPr txBox="1">
            <a:spLocks noChangeArrowheads="1"/>
          </p:cNvSpPr>
          <p:nvPr/>
        </p:nvSpPr>
        <p:spPr bwMode="auto">
          <a:xfrm>
            <a:off x="1586777" y="2710422"/>
            <a:ext cx="913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(9</a:t>
            </a:r>
            <a:r>
              <a:rPr lang="en-US" altLang="zh-TW" baseline="30000" dirty="0">
                <a:solidFill>
                  <a:srgbClr val="3333FF"/>
                </a:solidFill>
              </a:rPr>
              <a:t>th</a:t>
            </a:r>
            <a:r>
              <a:rPr lang="en-US" altLang="zh-TW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233" name="Text Box 44"/>
          <p:cNvSpPr txBox="1">
            <a:spLocks noChangeArrowheads="1"/>
          </p:cNvSpPr>
          <p:nvPr/>
        </p:nvSpPr>
        <p:spPr bwMode="auto">
          <a:xfrm>
            <a:off x="3782340" y="2729445"/>
            <a:ext cx="913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(8</a:t>
            </a:r>
            <a:r>
              <a:rPr lang="en-US" altLang="zh-TW" baseline="30000" dirty="0">
                <a:solidFill>
                  <a:srgbClr val="3333FF"/>
                </a:solidFill>
              </a:rPr>
              <a:t>th</a:t>
            </a:r>
            <a:r>
              <a:rPr lang="en-US" altLang="zh-TW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234" name="Text Box 44"/>
          <p:cNvSpPr txBox="1">
            <a:spLocks noChangeArrowheads="1"/>
          </p:cNvSpPr>
          <p:nvPr/>
        </p:nvSpPr>
        <p:spPr bwMode="auto">
          <a:xfrm>
            <a:off x="291330" y="6175821"/>
            <a:ext cx="913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(7</a:t>
            </a:r>
            <a:r>
              <a:rPr lang="en-US" altLang="zh-TW" baseline="30000" dirty="0">
                <a:solidFill>
                  <a:srgbClr val="3333FF"/>
                </a:solidFill>
              </a:rPr>
              <a:t>th</a:t>
            </a:r>
            <a:r>
              <a:rPr lang="en-US" altLang="zh-TW" dirty="0">
                <a:solidFill>
                  <a:srgbClr val="3333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7511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B9E2493-CAC8-44F4-BC48-D138218D0E59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306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65" name="Text Box 56"/>
          <p:cNvSpPr txBox="1">
            <a:spLocks noChangeArrowheads="1"/>
          </p:cNvSpPr>
          <p:nvPr/>
        </p:nvSpPr>
        <p:spPr bwMode="auto">
          <a:xfrm>
            <a:off x="2553748" y="349826"/>
            <a:ext cx="45889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Huffman coding</a:t>
            </a:r>
          </a:p>
        </p:txBody>
      </p:sp>
      <p:sp>
        <p:nvSpPr>
          <p:cNvPr id="156" name="Line 14"/>
          <p:cNvSpPr>
            <a:spLocks noChangeShapeType="1"/>
          </p:cNvSpPr>
          <p:nvPr/>
        </p:nvSpPr>
        <p:spPr bwMode="auto">
          <a:xfrm flipH="1">
            <a:off x="1622461" y="1112143"/>
            <a:ext cx="868533" cy="9884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7" name="Line 16"/>
          <p:cNvSpPr>
            <a:spLocks noChangeShapeType="1"/>
          </p:cNvSpPr>
          <p:nvPr/>
        </p:nvSpPr>
        <p:spPr bwMode="auto">
          <a:xfrm>
            <a:off x="2472379" y="1099362"/>
            <a:ext cx="480044" cy="10310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0" name="Line 16"/>
          <p:cNvSpPr>
            <a:spLocks noChangeShapeType="1"/>
          </p:cNvSpPr>
          <p:nvPr/>
        </p:nvSpPr>
        <p:spPr bwMode="auto">
          <a:xfrm flipH="1">
            <a:off x="1136687" y="2069214"/>
            <a:ext cx="504056" cy="1053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1" name="Line 16"/>
          <p:cNvSpPr>
            <a:spLocks noChangeShapeType="1"/>
          </p:cNvSpPr>
          <p:nvPr/>
        </p:nvSpPr>
        <p:spPr bwMode="auto">
          <a:xfrm>
            <a:off x="1632610" y="2072470"/>
            <a:ext cx="341107" cy="106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3" name="Rectangle 35"/>
          <p:cNvSpPr>
            <a:spLocks noChangeArrowheads="1"/>
          </p:cNvSpPr>
          <p:nvPr/>
        </p:nvSpPr>
        <p:spPr bwMode="auto">
          <a:xfrm>
            <a:off x="792555" y="3155759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>
                <a:solidFill>
                  <a:srgbClr val="FF0000"/>
                </a:solidFill>
              </a:rPr>
              <a:t>3920</a:t>
            </a:r>
            <a:endParaRPr lang="zh-TW" altLang="en-US" sz="1800">
              <a:solidFill>
                <a:srgbClr val="FF0000"/>
              </a:solidFill>
            </a:endParaRPr>
          </a:p>
        </p:txBody>
      </p:sp>
      <p:sp>
        <p:nvSpPr>
          <p:cNvPr id="164" name="Rectangle 34"/>
          <p:cNvSpPr>
            <a:spLocks noChangeArrowheads="1"/>
          </p:cNvSpPr>
          <p:nvPr/>
        </p:nvSpPr>
        <p:spPr bwMode="auto">
          <a:xfrm>
            <a:off x="2716045" y="205281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4390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65" name="Rectangle 33"/>
          <p:cNvSpPr>
            <a:spLocks noChangeArrowheads="1"/>
          </p:cNvSpPr>
          <p:nvPr/>
        </p:nvSpPr>
        <p:spPr bwMode="auto">
          <a:xfrm>
            <a:off x="223276" y="1844577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7700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67" name="Rectangle 20"/>
          <p:cNvSpPr>
            <a:spLocks noChangeArrowheads="1"/>
          </p:cNvSpPr>
          <p:nvPr/>
        </p:nvSpPr>
        <p:spPr bwMode="auto">
          <a:xfrm>
            <a:off x="994411" y="1884548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7050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68" name="Rectangle 20"/>
          <p:cNvSpPr>
            <a:spLocks noChangeArrowheads="1"/>
          </p:cNvSpPr>
          <p:nvPr/>
        </p:nvSpPr>
        <p:spPr bwMode="auto">
          <a:xfrm>
            <a:off x="2035602" y="787716"/>
            <a:ext cx="753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11440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69" name="Rectangle 20"/>
          <p:cNvSpPr>
            <a:spLocks noChangeArrowheads="1"/>
          </p:cNvSpPr>
          <p:nvPr/>
        </p:nvSpPr>
        <p:spPr bwMode="auto">
          <a:xfrm>
            <a:off x="1731719" y="139623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70" name="Rectangle 20"/>
          <p:cNvSpPr>
            <a:spLocks noChangeArrowheads="1"/>
          </p:cNvSpPr>
          <p:nvPr/>
        </p:nvSpPr>
        <p:spPr bwMode="auto">
          <a:xfrm>
            <a:off x="2671728" y="145983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73" name="Rectangle 20"/>
          <p:cNvSpPr>
            <a:spLocks noChangeArrowheads="1"/>
          </p:cNvSpPr>
          <p:nvPr/>
        </p:nvSpPr>
        <p:spPr bwMode="auto">
          <a:xfrm>
            <a:off x="865827" y="249771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74" name="Rectangle 20"/>
          <p:cNvSpPr>
            <a:spLocks noChangeArrowheads="1"/>
          </p:cNvSpPr>
          <p:nvPr/>
        </p:nvSpPr>
        <p:spPr bwMode="auto">
          <a:xfrm>
            <a:off x="1760451" y="2483611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3588581" y="2020614"/>
            <a:ext cx="666009" cy="80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Line 14"/>
          <p:cNvSpPr>
            <a:spLocks noChangeShapeType="1"/>
          </p:cNvSpPr>
          <p:nvPr/>
        </p:nvSpPr>
        <p:spPr bwMode="auto">
          <a:xfrm flipH="1">
            <a:off x="6550719" y="1752926"/>
            <a:ext cx="666588" cy="9291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" name="Line 16"/>
          <p:cNvSpPr>
            <a:spLocks noChangeShapeType="1"/>
          </p:cNvSpPr>
          <p:nvPr/>
        </p:nvSpPr>
        <p:spPr bwMode="auto">
          <a:xfrm>
            <a:off x="7198693" y="1740145"/>
            <a:ext cx="422049" cy="9342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 flipH="1">
            <a:off x="6153627" y="2691362"/>
            <a:ext cx="413367" cy="8804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7" name="Line 16"/>
          <p:cNvSpPr>
            <a:spLocks noChangeShapeType="1"/>
          </p:cNvSpPr>
          <p:nvPr/>
        </p:nvSpPr>
        <p:spPr bwMode="auto">
          <a:xfrm>
            <a:off x="6566995" y="2642679"/>
            <a:ext cx="308490" cy="9291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6583268" y="355860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3130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59" name="Rectangle 35"/>
          <p:cNvSpPr>
            <a:spLocks noChangeArrowheads="1"/>
          </p:cNvSpPr>
          <p:nvPr/>
        </p:nvSpPr>
        <p:spPr bwMode="auto">
          <a:xfrm>
            <a:off x="5820768" y="3510951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3920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60" name="Rectangle 34"/>
          <p:cNvSpPr>
            <a:spLocks noChangeArrowheads="1"/>
          </p:cNvSpPr>
          <p:nvPr/>
        </p:nvSpPr>
        <p:spPr bwMode="auto">
          <a:xfrm>
            <a:off x="7383865" y="256460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4390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61" name="Rectangle 33"/>
          <p:cNvSpPr>
            <a:spLocks noChangeArrowheads="1"/>
          </p:cNvSpPr>
          <p:nvPr/>
        </p:nvSpPr>
        <p:spPr bwMode="auto">
          <a:xfrm>
            <a:off x="5496003" y="2637476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7700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62" name="Rectangle 20"/>
          <p:cNvSpPr>
            <a:spLocks noChangeArrowheads="1"/>
          </p:cNvSpPr>
          <p:nvPr/>
        </p:nvSpPr>
        <p:spPr bwMode="auto">
          <a:xfrm>
            <a:off x="6594629" y="2564603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7050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63" name="Rectangle 20"/>
          <p:cNvSpPr>
            <a:spLocks noChangeArrowheads="1"/>
          </p:cNvSpPr>
          <p:nvPr/>
        </p:nvSpPr>
        <p:spPr bwMode="auto">
          <a:xfrm>
            <a:off x="6761916" y="1428499"/>
            <a:ext cx="753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11440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69" name="Rectangle 26"/>
          <p:cNvSpPr>
            <a:spLocks noChangeArrowheads="1"/>
          </p:cNvSpPr>
          <p:nvPr/>
        </p:nvSpPr>
        <p:spPr bwMode="auto">
          <a:xfrm>
            <a:off x="4756070" y="261277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70" name="Line 14"/>
          <p:cNvSpPr>
            <a:spLocks noChangeShapeType="1"/>
          </p:cNvSpPr>
          <p:nvPr/>
        </p:nvSpPr>
        <p:spPr bwMode="auto">
          <a:xfrm flipH="1">
            <a:off x="5088117" y="1752926"/>
            <a:ext cx="317794" cy="8598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" name="Line 16"/>
          <p:cNvSpPr>
            <a:spLocks noChangeShapeType="1"/>
          </p:cNvSpPr>
          <p:nvPr/>
        </p:nvSpPr>
        <p:spPr bwMode="auto">
          <a:xfrm>
            <a:off x="5425299" y="1765562"/>
            <a:ext cx="435508" cy="87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2" name="Rectangle 20"/>
          <p:cNvSpPr>
            <a:spLocks noChangeArrowheads="1"/>
          </p:cNvSpPr>
          <p:nvPr/>
        </p:nvSpPr>
        <p:spPr bwMode="auto">
          <a:xfrm>
            <a:off x="5041032" y="1393693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19400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75" name="Line 16"/>
          <p:cNvSpPr>
            <a:spLocks noChangeShapeType="1"/>
          </p:cNvSpPr>
          <p:nvPr/>
        </p:nvSpPr>
        <p:spPr bwMode="auto">
          <a:xfrm flipH="1">
            <a:off x="5496003" y="914445"/>
            <a:ext cx="748800" cy="510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6" name="Line 16"/>
          <p:cNvSpPr>
            <a:spLocks noChangeShapeType="1"/>
          </p:cNvSpPr>
          <p:nvPr/>
        </p:nvSpPr>
        <p:spPr bwMode="auto">
          <a:xfrm>
            <a:off x="6257750" y="920124"/>
            <a:ext cx="900790" cy="57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7" name="Rectangle 20"/>
          <p:cNvSpPr>
            <a:spLocks noChangeArrowheads="1"/>
          </p:cNvSpPr>
          <p:nvPr/>
        </p:nvSpPr>
        <p:spPr bwMode="auto">
          <a:xfrm>
            <a:off x="5983732" y="608167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30840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78" name="Oval 41"/>
          <p:cNvSpPr>
            <a:spLocks noChangeArrowheads="1"/>
          </p:cNvSpPr>
          <p:nvPr/>
        </p:nvSpPr>
        <p:spPr bwMode="auto">
          <a:xfrm>
            <a:off x="4667986" y="2610233"/>
            <a:ext cx="811744" cy="360363"/>
          </a:xfrm>
          <a:prstGeom prst="ellips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79" name="Oval 41"/>
          <p:cNvSpPr>
            <a:spLocks noChangeArrowheads="1"/>
          </p:cNvSpPr>
          <p:nvPr/>
        </p:nvSpPr>
        <p:spPr bwMode="auto">
          <a:xfrm>
            <a:off x="6805719" y="1425601"/>
            <a:ext cx="811744" cy="360363"/>
          </a:xfrm>
          <a:prstGeom prst="ellips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80" name="向右箭號 79"/>
          <p:cNvSpPr/>
          <p:nvPr/>
        </p:nvSpPr>
        <p:spPr>
          <a:xfrm>
            <a:off x="559204" y="4941169"/>
            <a:ext cx="6229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Line 14"/>
          <p:cNvSpPr>
            <a:spLocks noChangeShapeType="1"/>
          </p:cNvSpPr>
          <p:nvPr/>
        </p:nvSpPr>
        <p:spPr bwMode="auto">
          <a:xfrm flipH="1">
            <a:off x="2690854" y="4821150"/>
            <a:ext cx="587891" cy="620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2" name="Line 16"/>
          <p:cNvSpPr>
            <a:spLocks noChangeShapeType="1"/>
          </p:cNvSpPr>
          <p:nvPr/>
        </p:nvSpPr>
        <p:spPr bwMode="auto">
          <a:xfrm>
            <a:off x="3221947" y="4836798"/>
            <a:ext cx="519001" cy="6077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3" name="Line 16"/>
          <p:cNvSpPr>
            <a:spLocks noChangeShapeType="1"/>
          </p:cNvSpPr>
          <p:nvPr/>
        </p:nvSpPr>
        <p:spPr bwMode="auto">
          <a:xfrm flipH="1">
            <a:off x="2273833" y="5461471"/>
            <a:ext cx="413367" cy="8804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4" name="Line 16"/>
          <p:cNvSpPr>
            <a:spLocks noChangeShapeType="1"/>
          </p:cNvSpPr>
          <p:nvPr/>
        </p:nvSpPr>
        <p:spPr bwMode="auto">
          <a:xfrm>
            <a:off x="2687201" y="5412788"/>
            <a:ext cx="308490" cy="9291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5" name="Rectangle 36"/>
          <p:cNvSpPr>
            <a:spLocks noChangeArrowheads="1"/>
          </p:cNvSpPr>
          <p:nvPr/>
        </p:nvSpPr>
        <p:spPr bwMode="auto">
          <a:xfrm>
            <a:off x="2703474" y="6328717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3130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86" name="Rectangle 35"/>
          <p:cNvSpPr>
            <a:spLocks noChangeArrowheads="1"/>
          </p:cNvSpPr>
          <p:nvPr/>
        </p:nvSpPr>
        <p:spPr bwMode="auto">
          <a:xfrm>
            <a:off x="1940974" y="628106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3920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87" name="Rectangle 34"/>
          <p:cNvSpPr>
            <a:spLocks noChangeArrowheads="1"/>
          </p:cNvSpPr>
          <p:nvPr/>
        </p:nvSpPr>
        <p:spPr bwMode="auto">
          <a:xfrm>
            <a:off x="3504071" y="5334712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4390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89" name="Rectangle 20"/>
          <p:cNvSpPr>
            <a:spLocks noChangeArrowheads="1"/>
          </p:cNvSpPr>
          <p:nvPr/>
        </p:nvSpPr>
        <p:spPr bwMode="auto">
          <a:xfrm>
            <a:off x="2714835" y="5334712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7050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90" name="Rectangle 20"/>
          <p:cNvSpPr>
            <a:spLocks noChangeArrowheads="1"/>
          </p:cNvSpPr>
          <p:nvPr/>
        </p:nvSpPr>
        <p:spPr bwMode="auto">
          <a:xfrm>
            <a:off x="3251350" y="4652132"/>
            <a:ext cx="753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11440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95" name="Rectangle 26"/>
          <p:cNvSpPr>
            <a:spLocks noChangeArrowheads="1"/>
          </p:cNvSpPr>
          <p:nvPr/>
        </p:nvSpPr>
        <p:spPr bwMode="auto">
          <a:xfrm>
            <a:off x="1948287" y="4615563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97" name="Line 16"/>
          <p:cNvSpPr>
            <a:spLocks noChangeShapeType="1"/>
          </p:cNvSpPr>
          <p:nvPr/>
        </p:nvSpPr>
        <p:spPr bwMode="auto">
          <a:xfrm>
            <a:off x="3858228" y="4212376"/>
            <a:ext cx="364804" cy="5083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6" name="Line 16"/>
          <p:cNvSpPr>
            <a:spLocks noChangeShapeType="1"/>
          </p:cNvSpPr>
          <p:nvPr/>
        </p:nvSpPr>
        <p:spPr bwMode="auto">
          <a:xfrm flipH="1">
            <a:off x="3251350" y="4195225"/>
            <a:ext cx="599209" cy="6731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9" name="Rectangle 33"/>
          <p:cNvSpPr>
            <a:spLocks noChangeArrowheads="1"/>
          </p:cNvSpPr>
          <p:nvPr/>
        </p:nvSpPr>
        <p:spPr bwMode="auto">
          <a:xfrm>
            <a:off x="4074579" y="4691671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7700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10" name="Rectangle 20"/>
          <p:cNvSpPr>
            <a:spLocks noChangeArrowheads="1"/>
          </p:cNvSpPr>
          <p:nvPr/>
        </p:nvSpPr>
        <p:spPr bwMode="auto">
          <a:xfrm>
            <a:off x="3503384" y="3920578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19140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11" name="向右箭號 110"/>
          <p:cNvSpPr/>
          <p:nvPr/>
        </p:nvSpPr>
        <p:spPr>
          <a:xfrm>
            <a:off x="6617964" y="4839023"/>
            <a:ext cx="6229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Text Box 44"/>
          <p:cNvSpPr txBox="1">
            <a:spLocks noChangeArrowheads="1"/>
          </p:cNvSpPr>
          <p:nvPr/>
        </p:nvSpPr>
        <p:spPr bwMode="auto">
          <a:xfrm>
            <a:off x="2449565" y="2262788"/>
            <a:ext cx="9802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(sorting)</a:t>
            </a:r>
          </a:p>
        </p:txBody>
      </p:sp>
      <p:sp>
        <p:nvSpPr>
          <p:cNvPr id="114" name="Text Box 44"/>
          <p:cNvSpPr txBox="1">
            <a:spLocks noChangeArrowheads="1"/>
          </p:cNvSpPr>
          <p:nvPr/>
        </p:nvSpPr>
        <p:spPr bwMode="auto">
          <a:xfrm>
            <a:off x="4625702" y="2941625"/>
            <a:ext cx="913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(6</a:t>
            </a:r>
            <a:r>
              <a:rPr lang="en-US" altLang="zh-TW" baseline="30000" dirty="0">
                <a:solidFill>
                  <a:srgbClr val="3333FF"/>
                </a:solidFill>
              </a:rPr>
              <a:t>th</a:t>
            </a:r>
            <a:r>
              <a:rPr lang="en-US" altLang="zh-TW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115" name="Text Box 44"/>
          <p:cNvSpPr txBox="1">
            <a:spLocks noChangeArrowheads="1"/>
          </p:cNvSpPr>
          <p:nvPr/>
        </p:nvSpPr>
        <p:spPr bwMode="auto">
          <a:xfrm>
            <a:off x="4576310" y="4741381"/>
            <a:ext cx="18858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(moving upward and sorting)</a:t>
            </a:r>
          </a:p>
        </p:txBody>
      </p:sp>
    </p:spTree>
    <p:extLst>
      <p:ext uri="{BB962C8B-B14F-4D97-AF65-F5344CB8AC3E}">
        <p14:creationId xmlns:p14="http://schemas.microsoft.com/office/powerpoint/2010/main" val="2826281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B9E2493-CAC8-44F4-BC48-D138218D0E59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307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65" name="Text Box 56"/>
          <p:cNvSpPr txBox="1">
            <a:spLocks noChangeArrowheads="1"/>
          </p:cNvSpPr>
          <p:nvPr/>
        </p:nvSpPr>
        <p:spPr bwMode="auto">
          <a:xfrm>
            <a:off x="2553748" y="349826"/>
            <a:ext cx="45889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Huffman coding</a:t>
            </a:r>
          </a:p>
        </p:txBody>
      </p:sp>
      <p:sp>
        <p:nvSpPr>
          <p:cNvPr id="80" name="向右箭號 79"/>
          <p:cNvSpPr/>
          <p:nvPr/>
        </p:nvSpPr>
        <p:spPr>
          <a:xfrm>
            <a:off x="253458" y="4965490"/>
            <a:ext cx="6229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Line 14"/>
          <p:cNvSpPr>
            <a:spLocks noChangeShapeType="1"/>
          </p:cNvSpPr>
          <p:nvPr/>
        </p:nvSpPr>
        <p:spPr bwMode="auto">
          <a:xfrm flipH="1">
            <a:off x="1949532" y="2073679"/>
            <a:ext cx="587891" cy="620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2" name="Line 16"/>
          <p:cNvSpPr>
            <a:spLocks noChangeShapeType="1"/>
          </p:cNvSpPr>
          <p:nvPr/>
        </p:nvSpPr>
        <p:spPr bwMode="auto">
          <a:xfrm>
            <a:off x="2480625" y="2089327"/>
            <a:ext cx="519001" cy="6077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3" name="Line 16"/>
          <p:cNvSpPr>
            <a:spLocks noChangeShapeType="1"/>
          </p:cNvSpPr>
          <p:nvPr/>
        </p:nvSpPr>
        <p:spPr bwMode="auto">
          <a:xfrm flipH="1">
            <a:off x="1596745" y="2714000"/>
            <a:ext cx="349132" cy="572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4" name="Line 16"/>
          <p:cNvSpPr>
            <a:spLocks noChangeShapeType="1"/>
          </p:cNvSpPr>
          <p:nvPr/>
        </p:nvSpPr>
        <p:spPr bwMode="auto">
          <a:xfrm>
            <a:off x="1945879" y="2665318"/>
            <a:ext cx="292216" cy="6538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5" name="Rectangle 36"/>
          <p:cNvSpPr>
            <a:spLocks noChangeArrowheads="1"/>
          </p:cNvSpPr>
          <p:nvPr/>
        </p:nvSpPr>
        <p:spPr bwMode="auto">
          <a:xfrm>
            <a:off x="1990677" y="3239584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3130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86" name="Rectangle 35"/>
          <p:cNvSpPr>
            <a:spLocks noChangeArrowheads="1"/>
          </p:cNvSpPr>
          <p:nvPr/>
        </p:nvSpPr>
        <p:spPr bwMode="auto">
          <a:xfrm>
            <a:off x="1259729" y="3227711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3920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87" name="Rectangle 34"/>
          <p:cNvSpPr>
            <a:spLocks noChangeArrowheads="1"/>
          </p:cNvSpPr>
          <p:nvPr/>
        </p:nvSpPr>
        <p:spPr bwMode="auto">
          <a:xfrm>
            <a:off x="2762749" y="2587241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4390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89" name="Rectangle 20"/>
          <p:cNvSpPr>
            <a:spLocks noChangeArrowheads="1"/>
          </p:cNvSpPr>
          <p:nvPr/>
        </p:nvSpPr>
        <p:spPr bwMode="auto">
          <a:xfrm>
            <a:off x="1973513" y="2587241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7050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90" name="Rectangle 20"/>
          <p:cNvSpPr>
            <a:spLocks noChangeArrowheads="1"/>
          </p:cNvSpPr>
          <p:nvPr/>
        </p:nvSpPr>
        <p:spPr bwMode="auto">
          <a:xfrm>
            <a:off x="2510028" y="1904661"/>
            <a:ext cx="753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11440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95" name="Rectangle 26"/>
          <p:cNvSpPr>
            <a:spLocks noChangeArrowheads="1"/>
          </p:cNvSpPr>
          <p:nvPr/>
        </p:nvSpPr>
        <p:spPr bwMode="auto">
          <a:xfrm>
            <a:off x="1358340" y="1924708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97" name="Line 16"/>
          <p:cNvSpPr>
            <a:spLocks noChangeShapeType="1"/>
          </p:cNvSpPr>
          <p:nvPr/>
        </p:nvSpPr>
        <p:spPr bwMode="auto">
          <a:xfrm>
            <a:off x="3109237" y="1443254"/>
            <a:ext cx="372473" cy="529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6" name="Line 16"/>
          <p:cNvSpPr>
            <a:spLocks noChangeShapeType="1"/>
          </p:cNvSpPr>
          <p:nvPr/>
        </p:nvSpPr>
        <p:spPr bwMode="auto">
          <a:xfrm flipH="1">
            <a:off x="2510028" y="1447754"/>
            <a:ext cx="599209" cy="6731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9" name="Rectangle 33"/>
          <p:cNvSpPr>
            <a:spLocks noChangeArrowheads="1"/>
          </p:cNvSpPr>
          <p:nvPr/>
        </p:nvSpPr>
        <p:spPr bwMode="auto">
          <a:xfrm>
            <a:off x="3333257" y="1944200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7700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11" name="向右箭號 110"/>
          <p:cNvSpPr/>
          <p:nvPr/>
        </p:nvSpPr>
        <p:spPr>
          <a:xfrm>
            <a:off x="4044681" y="2019640"/>
            <a:ext cx="6229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Rectangle 20"/>
          <p:cNvSpPr>
            <a:spLocks noChangeArrowheads="1"/>
          </p:cNvSpPr>
          <p:nvPr/>
        </p:nvSpPr>
        <p:spPr bwMode="auto">
          <a:xfrm>
            <a:off x="3113516" y="1222081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19140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64" name="Rectangle 26"/>
          <p:cNvSpPr>
            <a:spLocks noChangeArrowheads="1"/>
          </p:cNvSpPr>
          <p:nvPr/>
        </p:nvSpPr>
        <p:spPr bwMode="auto">
          <a:xfrm>
            <a:off x="595021" y="1921474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66" name="Line 16"/>
          <p:cNvSpPr>
            <a:spLocks noChangeShapeType="1"/>
          </p:cNvSpPr>
          <p:nvPr/>
        </p:nvSpPr>
        <p:spPr bwMode="auto">
          <a:xfrm flipH="1">
            <a:off x="1023698" y="1498894"/>
            <a:ext cx="430000" cy="523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7" name="Line 16"/>
          <p:cNvSpPr>
            <a:spLocks noChangeShapeType="1"/>
          </p:cNvSpPr>
          <p:nvPr/>
        </p:nvSpPr>
        <p:spPr bwMode="auto">
          <a:xfrm>
            <a:off x="1453698" y="1481982"/>
            <a:ext cx="364804" cy="5083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8" name="Rectangle 20"/>
          <p:cNvSpPr>
            <a:spLocks noChangeArrowheads="1"/>
          </p:cNvSpPr>
          <p:nvPr/>
        </p:nvSpPr>
        <p:spPr bwMode="auto">
          <a:xfrm>
            <a:off x="1448676" y="1294694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23400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73" name="Line 16"/>
          <p:cNvSpPr>
            <a:spLocks noChangeShapeType="1"/>
          </p:cNvSpPr>
          <p:nvPr/>
        </p:nvSpPr>
        <p:spPr bwMode="auto">
          <a:xfrm flipH="1">
            <a:off x="1440658" y="1007537"/>
            <a:ext cx="911853" cy="5156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4" name="Line 16"/>
          <p:cNvSpPr>
            <a:spLocks noChangeShapeType="1"/>
          </p:cNvSpPr>
          <p:nvPr/>
        </p:nvSpPr>
        <p:spPr bwMode="auto">
          <a:xfrm>
            <a:off x="2367940" y="1007031"/>
            <a:ext cx="745576" cy="4407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8" name="Rectangle 20"/>
          <p:cNvSpPr>
            <a:spLocks noChangeArrowheads="1"/>
          </p:cNvSpPr>
          <p:nvPr/>
        </p:nvSpPr>
        <p:spPr bwMode="auto">
          <a:xfrm>
            <a:off x="2345501" y="724020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42540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91" name="Line 14"/>
          <p:cNvSpPr>
            <a:spLocks noChangeShapeType="1"/>
          </p:cNvSpPr>
          <p:nvPr/>
        </p:nvSpPr>
        <p:spPr bwMode="auto">
          <a:xfrm flipH="1">
            <a:off x="6920125" y="2105226"/>
            <a:ext cx="461271" cy="51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" name="Line 16"/>
          <p:cNvSpPr>
            <a:spLocks noChangeShapeType="1"/>
          </p:cNvSpPr>
          <p:nvPr/>
        </p:nvSpPr>
        <p:spPr bwMode="auto">
          <a:xfrm>
            <a:off x="7324600" y="2120873"/>
            <a:ext cx="484382" cy="497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3" name="Line 16"/>
          <p:cNvSpPr>
            <a:spLocks noChangeShapeType="1"/>
          </p:cNvSpPr>
          <p:nvPr/>
        </p:nvSpPr>
        <p:spPr bwMode="auto">
          <a:xfrm flipH="1">
            <a:off x="6619906" y="2657117"/>
            <a:ext cx="299326" cy="4654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4" name="Line 16"/>
          <p:cNvSpPr>
            <a:spLocks noChangeShapeType="1"/>
          </p:cNvSpPr>
          <p:nvPr/>
        </p:nvSpPr>
        <p:spPr bwMode="auto">
          <a:xfrm>
            <a:off x="6928664" y="2608793"/>
            <a:ext cx="271189" cy="514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6" name="Rectangle 36"/>
          <p:cNvSpPr>
            <a:spLocks noChangeArrowheads="1"/>
          </p:cNvSpPr>
          <p:nvPr/>
        </p:nvSpPr>
        <p:spPr bwMode="auto">
          <a:xfrm>
            <a:off x="6908967" y="3057559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3130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98" name="Rectangle 35"/>
          <p:cNvSpPr>
            <a:spLocks noChangeArrowheads="1"/>
          </p:cNvSpPr>
          <p:nvPr/>
        </p:nvSpPr>
        <p:spPr bwMode="auto">
          <a:xfrm>
            <a:off x="6235996" y="3056227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3920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99" name="Rectangle 34"/>
          <p:cNvSpPr>
            <a:spLocks noChangeArrowheads="1"/>
          </p:cNvSpPr>
          <p:nvPr/>
        </p:nvSpPr>
        <p:spPr bwMode="auto">
          <a:xfrm>
            <a:off x="7656529" y="2530529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4390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00" name="Rectangle 20"/>
          <p:cNvSpPr>
            <a:spLocks noChangeArrowheads="1"/>
          </p:cNvSpPr>
          <p:nvPr/>
        </p:nvSpPr>
        <p:spPr bwMode="auto">
          <a:xfrm>
            <a:off x="6326458" y="2402575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7050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01" name="Rectangle 20"/>
          <p:cNvSpPr>
            <a:spLocks noChangeArrowheads="1"/>
          </p:cNvSpPr>
          <p:nvPr/>
        </p:nvSpPr>
        <p:spPr bwMode="auto">
          <a:xfrm>
            <a:off x="7354002" y="1936207"/>
            <a:ext cx="753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11440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02" name="Rectangle 26"/>
          <p:cNvSpPr>
            <a:spLocks noChangeArrowheads="1"/>
          </p:cNvSpPr>
          <p:nvPr/>
        </p:nvSpPr>
        <p:spPr bwMode="auto">
          <a:xfrm>
            <a:off x="6418246" y="1956173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03" name="Line 16"/>
          <p:cNvSpPr>
            <a:spLocks noChangeShapeType="1"/>
          </p:cNvSpPr>
          <p:nvPr/>
        </p:nvSpPr>
        <p:spPr bwMode="auto">
          <a:xfrm>
            <a:off x="7953211" y="1474800"/>
            <a:ext cx="372473" cy="529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" name="Line 16"/>
          <p:cNvSpPr>
            <a:spLocks noChangeShapeType="1"/>
          </p:cNvSpPr>
          <p:nvPr/>
        </p:nvSpPr>
        <p:spPr bwMode="auto">
          <a:xfrm flipH="1">
            <a:off x="7354002" y="1479300"/>
            <a:ext cx="599209" cy="6731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" name="Rectangle 33"/>
          <p:cNvSpPr>
            <a:spLocks noChangeArrowheads="1"/>
          </p:cNvSpPr>
          <p:nvPr/>
        </p:nvSpPr>
        <p:spPr bwMode="auto">
          <a:xfrm>
            <a:off x="8177231" y="1975746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7700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07" name="Rectangle 20"/>
          <p:cNvSpPr>
            <a:spLocks noChangeArrowheads="1"/>
          </p:cNvSpPr>
          <p:nvPr/>
        </p:nvSpPr>
        <p:spPr bwMode="auto">
          <a:xfrm>
            <a:off x="7957490" y="1253627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19140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08" name="Rectangle 26"/>
          <p:cNvSpPr>
            <a:spLocks noChangeArrowheads="1"/>
          </p:cNvSpPr>
          <p:nvPr/>
        </p:nvSpPr>
        <p:spPr bwMode="auto">
          <a:xfrm>
            <a:off x="5783161" y="1963333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12" name="Line 16"/>
          <p:cNvSpPr>
            <a:spLocks noChangeShapeType="1"/>
          </p:cNvSpPr>
          <p:nvPr/>
        </p:nvSpPr>
        <p:spPr bwMode="auto">
          <a:xfrm flipH="1">
            <a:off x="6238139" y="1566952"/>
            <a:ext cx="299736" cy="452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3" name="Line 16"/>
          <p:cNvSpPr>
            <a:spLocks noChangeShapeType="1"/>
          </p:cNvSpPr>
          <p:nvPr/>
        </p:nvSpPr>
        <p:spPr bwMode="auto">
          <a:xfrm>
            <a:off x="6568212" y="1557788"/>
            <a:ext cx="162824" cy="44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4" name="Rectangle 20"/>
          <p:cNvSpPr>
            <a:spLocks noChangeArrowheads="1"/>
          </p:cNvSpPr>
          <p:nvPr/>
        </p:nvSpPr>
        <p:spPr bwMode="auto">
          <a:xfrm>
            <a:off x="6556671" y="1359125"/>
            <a:ext cx="914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23400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15" name="Line 16"/>
          <p:cNvSpPr>
            <a:spLocks noChangeShapeType="1"/>
          </p:cNvSpPr>
          <p:nvPr/>
        </p:nvSpPr>
        <p:spPr bwMode="auto">
          <a:xfrm flipH="1">
            <a:off x="6538810" y="1039082"/>
            <a:ext cx="657674" cy="5187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6" name="Line 16"/>
          <p:cNvSpPr>
            <a:spLocks noChangeShapeType="1"/>
          </p:cNvSpPr>
          <p:nvPr/>
        </p:nvSpPr>
        <p:spPr bwMode="auto">
          <a:xfrm>
            <a:off x="7211914" y="1038577"/>
            <a:ext cx="745576" cy="4407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" name="Rectangle 20"/>
          <p:cNvSpPr>
            <a:spLocks noChangeArrowheads="1"/>
          </p:cNvSpPr>
          <p:nvPr/>
        </p:nvSpPr>
        <p:spPr bwMode="auto">
          <a:xfrm>
            <a:off x="7189475" y="755566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42540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18" name="Rectangle 26"/>
          <p:cNvSpPr>
            <a:spLocks noChangeArrowheads="1"/>
          </p:cNvSpPr>
          <p:nvPr/>
        </p:nvSpPr>
        <p:spPr bwMode="auto">
          <a:xfrm>
            <a:off x="4945090" y="1938826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36500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19" name="Oval 41"/>
          <p:cNvSpPr>
            <a:spLocks noChangeArrowheads="1"/>
          </p:cNvSpPr>
          <p:nvPr/>
        </p:nvSpPr>
        <p:spPr bwMode="auto">
          <a:xfrm>
            <a:off x="4982361" y="1904661"/>
            <a:ext cx="718379" cy="369332"/>
          </a:xfrm>
          <a:prstGeom prst="ellips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20" name="Oval 41"/>
          <p:cNvSpPr>
            <a:spLocks noChangeArrowheads="1"/>
          </p:cNvSpPr>
          <p:nvPr/>
        </p:nvSpPr>
        <p:spPr bwMode="auto">
          <a:xfrm>
            <a:off x="8000858" y="1260556"/>
            <a:ext cx="718379" cy="369332"/>
          </a:xfrm>
          <a:prstGeom prst="ellips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43" name="Rectangle 26"/>
          <p:cNvSpPr>
            <a:spLocks noChangeArrowheads="1"/>
          </p:cNvSpPr>
          <p:nvPr/>
        </p:nvSpPr>
        <p:spPr bwMode="auto">
          <a:xfrm>
            <a:off x="905757" y="4557189"/>
            <a:ext cx="790343" cy="37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36500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44" name="Line 14"/>
          <p:cNvSpPr>
            <a:spLocks noChangeShapeType="1"/>
          </p:cNvSpPr>
          <p:nvPr/>
        </p:nvSpPr>
        <p:spPr bwMode="auto">
          <a:xfrm flipH="1">
            <a:off x="2252091" y="5320888"/>
            <a:ext cx="461271" cy="51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2656566" y="5336535"/>
            <a:ext cx="484382" cy="497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6" name="Line 16"/>
          <p:cNvSpPr>
            <a:spLocks noChangeShapeType="1"/>
          </p:cNvSpPr>
          <p:nvPr/>
        </p:nvSpPr>
        <p:spPr bwMode="auto">
          <a:xfrm flipH="1">
            <a:off x="1951872" y="5872779"/>
            <a:ext cx="299326" cy="4654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7" name="Line 16"/>
          <p:cNvSpPr>
            <a:spLocks noChangeShapeType="1"/>
          </p:cNvSpPr>
          <p:nvPr/>
        </p:nvSpPr>
        <p:spPr bwMode="auto">
          <a:xfrm>
            <a:off x="2260630" y="5824455"/>
            <a:ext cx="271189" cy="514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8" name="Rectangle 36"/>
          <p:cNvSpPr>
            <a:spLocks noChangeArrowheads="1"/>
          </p:cNvSpPr>
          <p:nvPr/>
        </p:nvSpPr>
        <p:spPr bwMode="auto">
          <a:xfrm>
            <a:off x="2240933" y="6273221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3130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49" name="Rectangle 35"/>
          <p:cNvSpPr>
            <a:spLocks noChangeArrowheads="1"/>
          </p:cNvSpPr>
          <p:nvPr/>
        </p:nvSpPr>
        <p:spPr bwMode="auto">
          <a:xfrm>
            <a:off x="1567962" y="6271889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3920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50" name="Rectangle 34"/>
          <p:cNvSpPr>
            <a:spLocks noChangeArrowheads="1"/>
          </p:cNvSpPr>
          <p:nvPr/>
        </p:nvSpPr>
        <p:spPr bwMode="auto">
          <a:xfrm>
            <a:off x="2988495" y="5746191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4390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51" name="Rectangle 20"/>
          <p:cNvSpPr>
            <a:spLocks noChangeArrowheads="1"/>
          </p:cNvSpPr>
          <p:nvPr/>
        </p:nvSpPr>
        <p:spPr bwMode="auto">
          <a:xfrm>
            <a:off x="1658424" y="561823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7050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52" name="Rectangle 20"/>
          <p:cNvSpPr>
            <a:spLocks noChangeArrowheads="1"/>
          </p:cNvSpPr>
          <p:nvPr/>
        </p:nvSpPr>
        <p:spPr bwMode="auto">
          <a:xfrm>
            <a:off x="2685968" y="5151869"/>
            <a:ext cx="753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11440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53" name="Rectangle 26"/>
          <p:cNvSpPr>
            <a:spLocks noChangeArrowheads="1"/>
          </p:cNvSpPr>
          <p:nvPr/>
        </p:nvSpPr>
        <p:spPr bwMode="auto">
          <a:xfrm>
            <a:off x="1750212" y="5171835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54" name="Line 16"/>
          <p:cNvSpPr>
            <a:spLocks noChangeShapeType="1"/>
          </p:cNvSpPr>
          <p:nvPr/>
        </p:nvSpPr>
        <p:spPr bwMode="auto">
          <a:xfrm>
            <a:off x="3285177" y="4690462"/>
            <a:ext cx="372473" cy="529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5" name="Line 16"/>
          <p:cNvSpPr>
            <a:spLocks noChangeShapeType="1"/>
          </p:cNvSpPr>
          <p:nvPr/>
        </p:nvSpPr>
        <p:spPr bwMode="auto">
          <a:xfrm flipH="1">
            <a:off x="2685968" y="4694962"/>
            <a:ext cx="599209" cy="6731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8" name="Rectangle 33"/>
          <p:cNvSpPr>
            <a:spLocks noChangeArrowheads="1"/>
          </p:cNvSpPr>
          <p:nvPr/>
        </p:nvSpPr>
        <p:spPr bwMode="auto">
          <a:xfrm>
            <a:off x="3509197" y="519140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7700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59" name="Rectangle 20"/>
          <p:cNvSpPr>
            <a:spLocks noChangeArrowheads="1"/>
          </p:cNvSpPr>
          <p:nvPr/>
        </p:nvSpPr>
        <p:spPr bwMode="auto">
          <a:xfrm>
            <a:off x="3289456" y="4469289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19140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62" name="Rectangle 26"/>
          <p:cNvSpPr>
            <a:spLocks noChangeArrowheads="1"/>
          </p:cNvSpPr>
          <p:nvPr/>
        </p:nvSpPr>
        <p:spPr bwMode="auto">
          <a:xfrm>
            <a:off x="1115127" y="5178995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66" name="Line 16"/>
          <p:cNvSpPr>
            <a:spLocks noChangeShapeType="1"/>
          </p:cNvSpPr>
          <p:nvPr/>
        </p:nvSpPr>
        <p:spPr bwMode="auto">
          <a:xfrm flipH="1">
            <a:off x="1570105" y="4782614"/>
            <a:ext cx="299736" cy="452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1" name="Line 16"/>
          <p:cNvSpPr>
            <a:spLocks noChangeShapeType="1"/>
          </p:cNvSpPr>
          <p:nvPr/>
        </p:nvSpPr>
        <p:spPr bwMode="auto">
          <a:xfrm>
            <a:off x="1900178" y="4773450"/>
            <a:ext cx="162824" cy="44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2" name="Rectangle 20"/>
          <p:cNvSpPr>
            <a:spLocks noChangeArrowheads="1"/>
          </p:cNvSpPr>
          <p:nvPr/>
        </p:nvSpPr>
        <p:spPr bwMode="auto">
          <a:xfrm>
            <a:off x="1888637" y="4574787"/>
            <a:ext cx="914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23400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75" name="Line 16"/>
          <p:cNvSpPr>
            <a:spLocks noChangeShapeType="1"/>
          </p:cNvSpPr>
          <p:nvPr/>
        </p:nvSpPr>
        <p:spPr bwMode="auto">
          <a:xfrm flipH="1">
            <a:off x="1870775" y="4254240"/>
            <a:ext cx="668825" cy="51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6" name="Line 16"/>
          <p:cNvSpPr>
            <a:spLocks noChangeShapeType="1"/>
          </p:cNvSpPr>
          <p:nvPr/>
        </p:nvSpPr>
        <p:spPr bwMode="auto">
          <a:xfrm>
            <a:off x="2543880" y="4254239"/>
            <a:ext cx="745576" cy="4407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" name="Rectangle 20"/>
          <p:cNvSpPr>
            <a:spLocks noChangeArrowheads="1"/>
          </p:cNvSpPr>
          <p:nvPr/>
        </p:nvSpPr>
        <p:spPr bwMode="auto">
          <a:xfrm>
            <a:off x="2521441" y="3971228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42540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79" name="向右箭號 178"/>
          <p:cNvSpPr/>
          <p:nvPr/>
        </p:nvSpPr>
        <p:spPr>
          <a:xfrm>
            <a:off x="4359365" y="4955649"/>
            <a:ext cx="6229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0" name="Rectangle 26"/>
          <p:cNvSpPr>
            <a:spLocks noChangeArrowheads="1"/>
          </p:cNvSpPr>
          <p:nvPr/>
        </p:nvSpPr>
        <p:spPr bwMode="auto">
          <a:xfrm>
            <a:off x="5763335" y="4782614"/>
            <a:ext cx="790343" cy="37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36500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81" name="Line 14"/>
          <p:cNvSpPr>
            <a:spLocks noChangeShapeType="1"/>
          </p:cNvSpPr>
          <p:nvPr/>
        </p:nvSpPr>
        <p:spPr bwMode="auto">
          <a:xfrm flipH="1">
            <a:off x="7040077" y="5447938"/>
            <a:ext cx="461271" cy="51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2" name="Line 16"/>
          <p:cNvSpPr>
            <a:spLocks noChangeShapeType="1"/>
          </p:cNvSpPr>
          <p:nvPr/>
        </p:nvSpPr>
        <p:spPr bwMode="auto">
          <a:xfrm>
            <a:off x="7444552" y="5463585"/>
            <a:ext cx="484382" cy="497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3" name="Line 16"/>
          <p:cNvSpPr>
            <a:spLocks noChangeShapeType="1"/>
          </p:cNvSpPr>
          <p:nvPr/>
        </p:nvSpPr>
        <p:spPr bwMode="auto">
          <a:xfrm flipH="1">
            <a:off x="6739858" y="5999829"/>
            <a:ext cx="299326" cy="4654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4" name="Line 16"/>
          <p:cNvSpPr>
            <a:spLocks noChangeShapeType="1"/>
          </p:cNvSpPr>
          <p:nvPr/>
        </p:nvSpPr>
        <p:spPr bwMode="auto">
          <a:xfrm>
            <a:off x="7048616" y="5951505"/>
            <a:ext cx="271189" cy="514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5" name="Rectangle 36"/>
          <p:cNvSpPr>
            <a:spLocks noChangeArrowheads="1"/>
          </p:cNvSpPr>
          <p:nvPr/>
        </p:nvSpPr>
        <p:spPr bwMode="auto">
          <a:xfrm>
            <a:off x="7157057" y="638325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3130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86" name="Rectangle 35"/>
          <p:cNvSpPr>
            <a:spLocks noChangeArrowheads="1"/>
          </p:cNvSpPr>
          <p:nvPr/>
        </p:nvSpPr>
        <p:spPr bwMode="auto">
          <a:xfrm>
            <a:off x="6484086" y="6381926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3920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87" name="Rectangle 34"/>
          <p:cNvSpPr>
            <a:spLocks noChangeArrowheads="1"/>
          </p:cNvSpPr>
          <p:nvPr/>
        </p:nvSpPr>
        <p:spPr bwMode="auto">
          <a:xfrm>
            <a:off x="7776481" y="5873241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4390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88" name="Rectangle 20"/>
          <p:cNvSpPr>
            <a:spLocks noChangeArrowheads="1"/>
          </p:cNvSpPr>
          <p:nvPr/>
        </p:nvSpPr>
        <p:spPr bwMode="auto">
          <a:xfrm>
            <a:off x="6446410" y="574528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7050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89" name="Rectangle 20"/>
          <p:cNvSpPr>
            <a:spLocks noChangeArrowheads="1"/>
          </p:cNvSpPr>
          <p:nvPr/>
        </p:nvSpPr>
        <p:spPr bwMode="auto">
          <a:xfrm>
            <a:off x="7473954" y="5278919"/>
            <a:ext cx="753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11440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90" name="Rectangle 26"/>
          <p:cNvSpPr>
            <a:spLocks noChangeArrowheads="1"/>
          </p:cNvSpPr>
          <p:nvPr/>
        </p:nvSpPr>
        <p:spPr bwMode="auto">
          <a:xfrm>
            <a:off x="6538198" y="5298885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91" name="Line 16"/>
          <p:cNvSpPr>
            <a:spLocks noChangeShapeType="1"/>
          </p:cNvSpPr>
          <p:nvPr/>
        </p:nvSpPr>
        <p:spPr bwMode="auto">
          <a:xfrm>
            <a:off x="8028337" y="4933610"/>
            <a:ext cx="398799" cy="4889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2" name="Line 16"/>
          <p:cNvSpPr>
            <a:spLocks noChangeShapeType="1"/>
          </p:cNvSpPr>
          <p:nvPr/>
        </p:nvSpPr>
        <p:spPr bwMode="auto">
          <a:xfrm flipH="1">
            <a:off x="7473954" y="4931706"/>
            <a:ext cx="565470" cy="56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3" name="Rectangle 33"/>
          <p:cNvSpPr>
            <a:spLocks noChangeArrowheads="1"/>
          </p:cNvSpPr>
          <p:nvPr/>
        </p:nvSpPr>
        <p:spPr bwMode="auto">
          <a:xfrm>
            <a:off x="8297183" y="531845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7700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94" name="Rectangle 20"/>
          <p:cNvSpPr>
            <a:spLocks noChangeArrowheads="1"/>
          </p:cNvSpPr>
          <p:nvPr/>
        </p:nvSpPr>
        <p:spPr bwMode="auto">
          <a:xfrm>
            <a:off x="7990777" y="4692190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19140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95" name="Rectangle 26"/>
          <p:cNvSpPr>
            <a:spLocks noChangeArrowheads="1"/>
          </p:cNvSpPr>
          <p:nvPr/>
        </p:nvSpPr>
        <p:spPr bwMode="auto">
          <a:xfrm>
            <a:off x="5903113" y="5306045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96" name="Line 16"/>
          <p:cNvSpPr>
            <a:spLocks noChangeShapeType="1"/>
          </p:cNvSpPr>
          <p:nvPr/>
        </p:nvSpPr>
        <p:spPr bwMode="auto">
          <a:xfrm flipH="1">
            <a:off x="6358091" y="4980191"/>
            <a:ext cx="300670" cy="3821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7" name="Line 16"/>
          <p:cNvSpPr>
            <a:spLocks noChangeShapeType="1"/>
          </p:cNvSpPr>
          <p:nvPr/>
        </p:nvSpPr>
        <p:spPr bwMode="auto">
          <a:xfrm>
            <a:off x="6664192" y="4997196"/>
            <a:ext cx="186796" cy="350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8" name="Rectangle 20"/>
          <p:cNvSpPr>
            <a:spLocks noChangeArrowheads="1"/>
          </p:cNvSpPr>
          <p:nvPr/>
        </p:nvSpPr>
        <p:spPr bwMode="auto">
          <a:xfrm>
            <a:off x="6676623" y="4790832"/>
            <a:ext cx="914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23400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99" name="Line 16"/>
          <p:cNvSpPr>
            <a:spLocks noChangeShapeType="1"/>
          </p:cNvSpPr>
          <p:nvPr/>
        </p:nvSpPr>
        <p:spPr bwMode="auto">
          <a:xfrm flipH="1">
            <a:off x="6658761" y="4478139"/>
            <a:ext cx="668825" cy="51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0" name="Line 16"/>
          <p:cNvSpPr>
            <a:spLocks noChangeShapeType="1"/>
          </p:cNvSpPr>
          <p:nvPr/>
        </p:nvSpPr>
        <p:spPr bwMode="auto">
          <a:xfrm>
            <a:off x="7312857" y="4489501"/>
            <a:ext cx="745576" cy="4407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1" name="Rectangle 20"/>
          <p:cNvSpPr>
            <a:spLocks noChangeArrowheads="1"/>
          </p:cNvSpPr>
          <p:nvPr/>
        </p:nvSpPr>
        <p:spPr bwMode="auto">
          <a:xfrm>
            <a:off x="7327586" y="4226055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42540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202" name="Rectangle 26"/>
          <p:cNvSpPr>
            <a:spLocks noChangeArrowheads="1"/>
          </p:cNvSpPr>
          <p:nvPr/>
        </p:nvSpPr>
        <p:spPr bwMode="auto">
          <a:xfrm>
            <a:off x="4945090" y="4779787"/>
            <a:ext cx="876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114000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03" name="Line 16"/>
          <p:cNvSpPr>
            <a:spLocks noChangeShapeType="1"/>
          </p:cNvSpPr>
          <p:nvPr/>
        </p:nvSpPr>
        <p:spPr bwMode="auto">
          <a:xfrm flipH="1">
            <a:off x="5453357" y="4489500"/>
            <a:ext cx="460882" cy="3463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" name="Line 16"/>
          <p:cNvSpPr>
            <a:spLocks noChangeShapeType="1"/>
          </p:cNvSpPr>
          <p:nvPr/>
        </p:nvSpPr>
        <p:spPr bwMode="auto">
          <a:xfrm>
            <a:off x="5926300" y="4489500"/>
            <a:ext cx="333291" cy="3463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5" name="Rectangle 20"/>
          <p:cNvSpPr>
            <a:spLocks noChangeArrowheads="1"/>
          </p:cNvSpPr>
          <p:nvPr/>
        </p:nvSpPr>
        <p:spPr bwMode="auto">
          <a:xfrm>
            <a:off x="5916799" y="4318318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150500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206" name="Line 16"/>
          <p:cNvSpPr>
            <a:spLocks noChangeShapeType="1"/>
          </p:cNvSpPr>
          <p:nvPr/>
        </p:nvSpPr>
        <p:spPr bwMode="auto">
          <a:xfrm flipH="1">
            <a:off x="5919416" y="3971228"/>
            <a:ext cx="957930" cy="5366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7" name="Line 16"/>
          <p:cNvSpPr>
            <a:spLocks noChangeShapeType="1"/>
          </p:cNvSpPr>
          <p:nvPr/>
        </p:nvSpPr>
        <p:spPr bwMode="auto">
          <a:xfrm flipH="1" flipV="1">
            <a:off x="6850988" y="3985348"/>
            <a:ext cx="461868" cy="5041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8" name="Rectangle 20"/>
          <p:cNvSpPr>
            <a:spLocks noChangeArrowheads="1"/>
          </p:cNvSpPr>
          <p:nvPr/>
        </p:nvSpPr>
        <p:spPr bwMode="auto">
          <a:xfrm>
            <a:off x="6972789" y="3750084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193040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209" name="Oval 41"/>
          <p:cNvSpPr>
            <a:spLocks noChangeArrowheads="1"/>
          </p:cNvSpPr>
          <p:nvPr/>
        </p:nvSpPr>
        <p:spPr bwMode="auto">
          <a:xfrm>
            <a:off x="7347115" y="4205455"/>
            <a:ext cx="718379" cy="369332"/>
          </a:xfrm>
          <a:prstGeom prst="ellips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210" name="Oval 41"/>
          <p:cNvSpPr>
            <a:spLocks noChangeArrowheads="1"/>
          </p:cNvSpPr>
          <p:nvPr/>
        </p:nvSpPr>
        <p:spPr bwMode="auto">
          <a:xfrm>
            <a:off x="5004975" y="4784256"/>
            <a:ext cx="746299" cy="369332"/>
          </a:xfrm>
          <a:prstGeom prst="ellips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211" name="Text Box 44"/>
          <p:cNvSpPr txBox="1">
            <a:spLocks noChangeArrowheads="1"/>
          </p:cNvSpPr>
          <p:nvPr/>
        </p:nvSpPr>
        <p:spPr bwMode="auto">
          <a:xfrm>
            <a:off x="463847" y="2174342"/>
            <a:ext cx="913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(5</a:t>
            </a:r>
            <a:r>
              <a:rPr lang="en-US" altLang="zh-TW" baseline="30000" dirty="0">
                <a:solidFill>
                  <a:srgbClr val="3333FF"/>
                </a:solidFill>
              </a:rPr>
              <a:t>th</a:t>
            </a:r>
            <a:r>
              <a:rPr lang="en-US" altLang="zh-TW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212" name="Text Box 44"/>
          <p:cNvSpPr txBox="1">
            <a:spLocks noChangeArrowheads="1"/>
          </p:cNvSpPr>
          <p:nvPr/>
        </p:nvSpPr>
        <p:spPr bwMode="auto">
          <a:xfrm>
            <a:off x="4854590" y="2266018"/>
            <a:ext cx="913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(4</a:t>
            </a:r>
            <a:r>
              <a:rPr lang="en-US" altLang="zh-TW" baseline="30000" dirty="0">
                <a:solidFill>
                  <a:srgbClr val="3333FF"/>
                </a:solidFill>
              </a:rPr>
              <a:t>th</a:t>
            </a:r>
            <a:r>
              <a:rPr lang="en-US" altLang="zh-TW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213" name="Text Box 44"/>
          <p:cNvSpPr txBox="1">
            <a:spLocks noChangeArrowheads="1"/>
          </p:cNvSpPr>
          <p:nvPr/>
        </p:nvSpPr>
        <p:spPr bwMode="auto">
          <a:xfrm>
            <a:off x="4919017" y="5151527"/>
            <a:ext cx="913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(3</a:t>
            </a:r>
            <a:r>
              <a:rPr lang="en-US" altLang="zh-TW" baseline="30000" dirty="0">
                <a:solidFill>
                  <a:srgbClr val="3333FF"/>
                </a:solidFill>
              </a:rPr>
              <a:t>rd</a:t>
            </a:r>
            <a:r>
              <a:rPr lang="en-US" altLang="zh-TW" dirty="0">
                <a:solidFill>
                  <a:srgbClr val="3333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7814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B9E2493-CAC8-44F4-BC48-D138218D0E59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308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65" name="Text Box 56"/>
          <p:cNvSpPr txBox="1">
            <a:spLocks noChangeArrowheads="1"/>
          </p:cNvSpPr>
          <p:nvPr/>
        </p:nvSpPr>
        <p:spPr bwMode="auto">
          <a:xfrm>
            <a:off x="2553748" y="349826"/>
            <a:ext cx="45889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Huffman coding</a:t>
            </a:r>
          </a:p>
        </p:txBody>
      </p:sp>
      <p:sp>
        <p:nvSpPr>
          <p:cNvPr id="110" name="向右箭號 109"/>
          <p:cNvSpPr/>
          <p:nvPr/>
        </p:nvSpPr>
        <p:spPr>
          <a:xfrm>
            <a:off x="436938" y="2461750"/>
            <a:ext cx="6229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Rectangle 26"/>
          <p:cNvSpPr>
            <a:spLocks noChangeArrowheads="1"/>
          </p:cNvSpPr>
          <p:nvPr/>
        </p:nvSpPr>
        <p:spPr bwMode="auto">
          <a:xfrm>
            <a:off x="3699486" y="2056563"/>
            <a:ext cx="790343" cy="37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36500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22" name="Line 14"/>
          <p:cNvSpPr>
            <a:spLocks noChangeShapeType="1"/>
          </p:cNvSpPr>
          <p:nvPr/>
        </p:nvSpPr>
        <p:spPr bwMode="auto">
          <a:xfrm flipH="1">
            <a:off x="2591373" y="3200547"/>
            <a:ext cx="461271" cy="51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3" name="Line 16"/>
          <p:cNvSpPr>
            <a:spLocks noChangeShapeType="1"/>
          </p:cNvSpPr>
          <p:nvPr/>
        </p:nvSpPr>
        <p:spPr bwMode="auto">
          <a:xfrm>
            <a:off x="2995848" y="3216194"/>
            <a:ext cx="484382" cy="497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4" name="Line 16"/>
          <p:cNvSpPr>
            <a:spLocks noChangeShapeType="1"/>
          </p:cNvSpPr>
          <p:nvPr/>
        </p:nvSpPr>
        <p:spPr bwMode="auto">
          <a:xfrm flipH="1">
            <a:off x="2291154" y="3752438"/>
            <a:ext cx="299326" cy="4654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5" name="Line 16"/>
          <p:cNvSpPr>
            <a:spLocks noChangeShapeType="1"/>
          </p:cNvSpPr>
          <p:nvPr/>
        </p:nvSpPr>
        <p:spPr bwMode="auto">
          <a:xfrm>
            <a:off x="2599912" y="3704114"/>
            <a:ext cx="271189" cy="514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6" name="Rectangle 36"/>
          <p:cNvSpPr>
            <a:spLocks noChangeArrowheads="1"/>
          </p:cNvSpPr>
          <p:nvPr/>
        </p:nvSpPr>
        <p:spPr bwMode="auto">
          <a:xfrm>
            <a:off x="2708353" y="4135867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3130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27" name="Rectangle 35"/>
          <p:cNvSpPr>
            <a:spLocks noChangeArrowheads="1"/>
          </p:cNvSpPr>
          <p:nvPr/>
        </p:nvSpPr>
        <p:spPr bwMode="auto">
          <a:xfrm>
            <a:off x="2035382" y="413453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3920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28" name="Rectangle 34"/>
          <p:cNvSpPr>
            <a:spLocks noChangeArrowheads="1"/>
          </p:cNvSpPr>
          <p:nvPr/>
        </p:nvSpPr>
        <p:spPr bwMode="auto">
          <a:xfrm>
            <a:off x="3327777" y="3625850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4390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1997706" y="3497896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7050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30" name="Rectangle 20"/>
          <p:cNvSpPr>
            <a:spLocks noChangeArrowheads="1"/>
          </p:cNvSpPr>
          <p:nvPr/>
        </p:nvSpPr>
        <p:spPr bwMode="auto">
          <a:xfrm>
            <a:off x="3025250" y="3031528"/>
            <a:ext cx="753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11440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31" name="Rectangle 26"/>
          <p:cNvSpPr>
            <a:spLocks noChangeArrowheads="1"/>
          </p:cNvSpPr>
          <p:nvPr/>
        </p:nvSpPr>
        <p:spPr bwMode="auto">
          <a:xfrm>
            <a:off x="2089494" y="3051494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32" name="Line 16"/>
          <p:cNvSpPr>
            <a:spLocks noChangeShapeType="1"/>
          </p:cNvSpPr>
          <p:nvPr/>
        </p:nvSpPr>
        <p:spPr bwMode="auto">
          <a:xfrm>
            <a:off x="3579633" y="2686219"/>
            <a:ext cx="398799" cy="4889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3" name="Line 16"/>
          <p:cNvSpPr>
            <a:spLocks noChangeShapeType="1"/>
          </p:cNvSpPr>
          <p:nvPr/>
        </p:nvSpPr>
        <p:spPr bwMode="auto">
          <a:xfrm flipH="1">
            <a:off x="3025250" y="2684315"/>
            <a:ext cx="565470" cy="56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4" name="Rectangle 33"/>
          <p:cNvSpPr>
            <a:spLocks noChangeArrowheads="1"/>
          </p:cNvSpPr>
          <p:nvPr/>
        </p:nvSpPr>
        <p:spPr bwMode="auto">
          <a:xfrm>
            <a:off x="3848479" y="3071067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7700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35" name="Rectangle 20"/>
          <p:cNvSpPr>
            <a:spLocks noChangeArrowheads="1"/>
          </p:cNvSpPr>
          <p:nvPr/>
        </p:nvSpPr>
        <p:spPr bwMode="auto">
          <a:xfrm>
            <a:off x="3542073" y="2444799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19140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36" name="Rectangle 26"/>
          <p:cNvSpPr>
            <a:spLocks noChangeArrowheads="1"/>
          </p:cNvSpPr>
          <p:nvPr/>
        </p:nvSpPr>
        <p:spPr bwMode="auto">
          <a:xfrm>
            <a:off x="1454409" y="3058654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37" name="Line 16"/>
          <p:cNvSpPr>
            <a:spLocks noChangeShapeType="1"/>
          </p:cNvSpPr>
          <p:nvPr/>
        </p:nvSpPr>
        <p:spPr bwMode="auto">
          <a:xfrm flipH="1">
            <a:off x="1909387" y="2732800"/>
            <a:ext cx="300670" cy="3821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8" name="Line 16"/>
          <p:cNvSpPr>
            <a:spLocks noChangeShapeType="1"/>
          </p:cNvSpPr>
          <p:nvPr/>
        </p:nvSpPr>
        <p:spPr bwMode="auto">
          <a:xfrm>
            <a:off x="2215488" y="2749805"/>
            <a:ext cx="186796" cy="350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9" name="Rectangle 20"/>
          <p:cNvSpPr>
            <a:spLocks noChangeArrowheads="1"/>
          </p:cNvSpPr>
          <p:nvPr/>
        </p:nvSpPr>
        <p:spPr bwMode="auto">
          <a:xfrm>
            <a:off x="2227919" y="2543441"/>
            <a:ext cx="914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23400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40" name="Line 16"/>
          <p:cNvSpPr>
            <a:spLocks noChangeShapeType="1"/>
          </p:cNvSpPr>
          <p:nvPr/>
        </p:nvSpPr>
        <p:spPr bwMode="auto">
          <a:xfrm flipH="1">
            <a:off x="2210057" y="2230748"/>
            <a:ext cx="668825" cy="51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1" name="Line 16"/>
          <p:cNvSpPr>
            <a:spLocks noChangeShapeType="1"/>
          </p:cNvSpPr>
          <p:nvPr/>
        </p:nvSpPr>
        <p:spPr bwMode="auto">
          <a:xfrm>
            <a:off x="2864153" y="2242110"/>
            <a:ext cx="745576" cy="4407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2" name="Rectangle 20"/>
          <p:cNvSpPr>
            <a:spLocks noChangeArrowheads="1"/>
          </p:cNvSpPr>
          <p:nvPr/>
        </p:nvSpPr>
        <p:spPr bwMode="auto">
          <a:xfrm>
            <a:off x="2870123" y="2026820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42540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56" name="Rectangle 26"/>
          <p:cNvSpPr>
            <a:spLocks noChangeArrowheads="1"/>
          </p:cNvSpPr>
          <p:nvPr/>
        </p:nvSpPr>
        <p:spPr bwMode="auto">
          <a:xfrm>
            <a:off x="1273322" y="2033880"/>
            <a:ext cx="876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114000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64" name="Line 16"/>
          <p:cNvSpPr>
            <a:spLocks noChangeShapeType="1"/>
          </p:cNvSpPr>
          <p:nvPr/>
        </p:nvSpPr>
        <p:spPr bwMode="auto">
          <a:xfrm flipV="1">
            <a:off x="2864151" y="1733074"/>
            <a:ext cx="677921" cy="5090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7" name="Oval 41"/>
          <p:cNvSpPr>
            <a:spLocks noChangeArrowheads="1"/>
          </p:cNvSpPr>
          <p:nvPr/>
        </p:nvSpPr>
        <p:spPr bwMode="auto">
          <a:xfrm>
            <a:off x="3523381" y="1467497"/>
            <a:ext cx="780439" cy="369332"/>
          </a:xfrm>
          <a:prstGeom prst="ellips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68" name="Oval 41"/>
          <p:cNvSpPr>
            <a:spLocks noChangeArrowheads="1"/>
          </p:cNvSpPr>
          <p:nvPr/>
        </p:nvSpPr>
        <p:spPr bwMode="auto">
          <a:xfrm>
            <a:off x="1292418" y="2014008"/>
            <a:ext cx="857031" cy="369332"/>
          </a:xfrm>
          <a:prstGeom prst="ellips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69" name="Line 16"/>
          <p:cNvSpPr>
            <a:spLocks noChangeShapeType="1"/>
          </p:cNvSpPr>
          <p:nvPr/>
        </p:nvSpPr>
        <p:spPr bwMode="auto">
          <a:xfrm flipH="1" flipV="1">
            <a:off x="3526383" y="1740888"/>
            <a:ext cx="397948" cy="4359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0" name="Rectangle 20"/>
          <p:cNvSpPr>
            <a:spLocks noChangeArrowheads="1"/>
          </p:cNvSpPr>
          <p:nvPr/>
        </p:nvSpPr>
        <p:spPr bwMode="auto">
          <a:xfrm>
            <a:off x="3526383" y="1490956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79040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73" name="向右箭號 172"/>
          <p:cNvSpPr/>
          <p:nvPr/>
        </p:nvSpPr>
        <p:spPr>
          <a:xfrm>
            <a:off x="4625679" y="2386775"/>
            <a:ext cx="6229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4" name="Rectangle 26"/>
          <p:cNvSpPr>
            <a:spLocks noChangeArrowheads="1"/>
          </p:cNvSpPr>
          <p:nvPr/>
        </p:nvSpPr>
        <p:spPr bwMode="auto">
          <a:xfrm>
            <a:off x="7214875" y="2073708"/>
            <a:ext cx="790343" cy="37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36500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78" name="Line 14"/>
          <p:cNvSpPr>
            <a:spLocks noChangeShapeType="1"/>
          </p:cNvSpPr>
          <p:nvPr/>
        </p:nvSpPr>
        <p:spPr bwMode="auto">
          <a:xfrm flipH="1">
            <a:off x="6106762" y="3217692"/>
            <a:ext cx="461271" cy="51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1" name="Line 16"/>
          <p:cNvSpPr>
            <a:spLocks noChangeShapeType="1"/>
          </p:cNvSpPr>
          <p:nvPr/>
        </p:nvSpPr>
        <p:spPr bwMode="auto">
          <a:xfrm>
            <a:off x="6511237" y="3233339"/>
            <a:ext cx="484382" cy="497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2" name="Line 16"/>
          <p:cNvSpPr>
            <a:spLocks noChangeShapeType="1"/>
          </p:cNvSpPr>
          <p:nvPr/>
        </p:nvSpPr>
        <p:spPr bwMode="auto">
          <a:xfrm flipH="1">
            <a:off x="5806543" y="3769583"/>
            <a:ext cx="299326" cy="4654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3" name="Line 16"/>
          <p:cNvSpPr>
            <a:spLocks noChangeShapeType="1"/>
          </p:cNvSpPr>
          <p:nvPr/>
        </p:nvSpPr>
        <p:spPr bwMode="auto">
          <a:xfrm>
            <a:off x="6115301" y="3721259"/>
            <a:ext cx="271189" cy="514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4" name="Rectangle 36"/>
          <p:cNvSpPr>
            <a:spLocks noChangeArrowheads="1"/>
          </p:cNvSpPr>
          <p:nvPr/>
        </p:nvSpPr>
        <p:spPr bwMode="auto">
          <a:xfrm>
            <a:off x="6223742" y="4153012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3130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15" name="Rectangle 35"/>
          <p:cNvSpPr>
            <a:spLocks noChangeArrowheads="1"/>
          </p:cNvSpPr>
          <p:nvPr/>
        </p:nvSpPr>
        <p:spPr bwMode="auto">
          <a:xfrm>
            <a:off x="5550771" y="415168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3920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16" name="Rectangle 34"/>
          <p:cNvSpPr>
            <a:spLocks noChangeArrowheads="1"/>
          </p:cNvSpPr>
          <p:nvPr/>
        </p:nvSpPr>
        <p:spPr bwMode="auto">
          <a:xfrm>
            <a:off x="6843166" y="3642995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4390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17" name="Rectangle 20"/>
          <p:cNvSpPr>
            <a:spLocks noChangeArrowheads="1"/>
          </p:cNvSpPr>
          <p:nvPr/>
        </p:nvSpPr>
        <p:spPr bwMode="auto">
          <a:xfrm>
            <a:off x="5513095" y="3515041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7050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218" name="Rectangle 20"/>
          <p:cNvSpPr>
            <a:spLocks noChangeArrowheads="1"/>
          </p:cNvSpPr>
          <p:nvPr/>
        </p:nvSpPr>
        <p:spPr bwMode="auto">
          <a:xfrm>
            <a:off x="6540639" y="3048673"/>
            <a:ext cx="753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11440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219" name="Rectangle 26"/>
          <p:cNvSpPr>
            <a:spLocks noChangeArrowheads="1"/>
          </p:cNvSpPr>
          <p:nvPr/>
        </p:nvSpPr>
        <p:spPr bwMode="auto">
          <a:xfrm>
            <a:off x="5604883" y="3068639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20" name="Line 16"/>
          <p:cNvSpPr>
            <a:spLocks noChangeShapeType="1"/>
          </p:cNvSpPr>
          <p:nvPr/>
        </p:nvSpPr>
        <p:spPr bwMode="auto">
          <a:xfrm>
            <a:off x="7095022" y="2703364"/>
            <a:ext cx="398799" cy="4889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1" name="Line 16"/>
          <p:cNvSpPr>
            <a:spLocks noChangeShapeType="1"/>
          </p:cNvSpPr>
          <p:nvPr/>
        </p:nvSpPr>
        <p:spPr bwMode="auto">
          <a:xfrm flipH="1">
            <a:off x="6540639" y="2701460"/>
            <a:ext cx="565470" cy="56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2" name="Rectangle 33"/>
          <p:cNvSpPr>
            <a:spLocks noChangeArrowheads="1"/>
          </p:cNvSpPr>
          <p:nvPr/>
        </p:nvSpPr>
        <p:spPr bwMode="auto">
          <a:xfrm>
            <a:off x="7363868" y="3088212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7700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23" name="Rectangle 20"/>
          <p:cNvSpPr>
            <a:spLocks noChangeArrowheads="1"/>
          </p:cNvSpPr>
          <p:nvPr/>
        </p:nvSpPr>
        <p:spPr bwMode="auto">
          <a:xfrm>
            <a:off x="7057462" y="2461944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19140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224" name="Rectangle 26"/>
          <p:cNvSpPr>
            <a:spLocks noChangeArrowheads="1"/>
          </p:cNvSpPr>
          <p:nvPr/>
        </p:nvSpPr>
        <p:spPr bwMode="auto">
          <a:xfrm>
            <a:off x="4969798" y="3075799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25" name="Line 16"/>
          <p:cNvSpPr>
            <a:spLocks noChangeShapeType="1"/>
          </p:cNvSpPr>
          <p:nvPr/>
        </p:nvSpPr>
        <p:spPr bwMode="auto">
          <a:xfrm flipH="1">
            <a:off x="5424776" y="2749945"/>
            <a:ext cx="300670" cy="3821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6" name="Line 16"/>
          <p:cNvSpPr>
            <a:spLocks noChangeShapeType="1"/>
          </p:cNvSpPr>
          <p:nvPr/>
        </p:nvSpPr>
        <p:spPr bwMode="auto">
          <a:xfrm>
            <a:off x="5730877" y="2766950"/>
            <a:ext cx="186796" cy="350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7" name="Rectangle 20"/>
          <p:cNvSpPr>
            <a:spLocks noChangeArrowheads="1"/>
          </p:cNvSpPr>
          <p:nvPr/>
        </p:nvSpPr>
        <p:spPr bwMode="auto">
          <a:xfrm>
            <a:off x="5743308" y="2560586"/>
            <a:ext cx="914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23400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228" name="Line 16"/>
          <p:cNvSpPr>
            <a:spLocks noChangeShapeType="1"/>
          </p:cNvSpPr>
          <p:nvPr/>
        </p:nvSpPr>
        <p:spPr bwMode="auto">
          <a:xfrm flipH="1">
            <a:off x="5725446" y="2247893"/>
            <a:ext cx="668825" cy="51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9" name="Line 16"/>
          <p:cNvSpPr>
            <a:spLocks noChangeShapeType="1"/>
          </p:cNvSpPr>
          <p:nvPr/>
        </p:nvSpPr>
        <p:spPr bwMode="auto">
          <a:xfrm>
            <a:off x="6379542" y="2259255"/>
            <a:ext cx="745576" cy="4407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0" name="Rectangle 20"/>
          <p:cNvSpPr>
            <a:spLocks noChangeArrowheads="1"/>
          </p:cNvSpPr>
          <p:nvPr/>
        </p:nvSpPr>
        <p:spPr bwMode="auto">
          <a:xfrm>
            <a:off x="6385512" y="2043965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42540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231" name="Rectangle 26"/>
          <p:cNvSpPr>
            <a:spLocks noChangeArrowheads="1"/>
          </p:cNvSpPr>
          <p:nvPr/>
        </p:nvSpPr>
        <p:spPr bwMode="auto">
          <a:xfrm>
            <a:off x="5542308" y="1637737"/>
            <a:ext cx="876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114000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32" name="Line 16"/>
          <p:cNvSpPr>
            <a:spLocks noChangeShapeType="1"/>
          </p:cNvSpPr>
          <p:nvPr/>
        </p:nvSpPr>
        <p:spPr bwMode="auto">
          <a:xfrm flipV="1">
            <a:off x="6379540" y="1750219"/>
            <a:ext cx="677921" cy="5090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5" name="Line 16"/>
          <p:cNvSpPr>
            <a:spLocks noChangeShapeType="1"/>
          </p:cNvSpPr>
          <p:nvPr/>
        </p:nvSpPr>
        <p:spPr bwMode="auto">
          <a:xfrm flipH="1" flipV="1">
            <a:off x="7041772" y="1758033"/>
            <a:ext cx="397948" cy="4359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6" name="Rectangle 20"/>
          <p:cNvSpPr>
            <a:spLocks noChangeArrowheads="1"/>
          </p:cNvSpPr>
          <p:nvPr/>
        </p:nvSpPr>
        <p:spPr bwMode="auto">
          <a:xfrm>
            <a:off x="7041772" y="1495465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79040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237" name="Line 16"/>
          <p:cNvSpPr>
            <a:spLocks noChangeShapeType="1"/>
          </p:cNvSpPr>
          <p:nvPr/>
        </p:nvSpPr>
        <p:spPr bwMode="auto">
          <a:xfrm flipV="1">
            <a:off x="5970966" y="1324489"/>
            <a:ext cx="676981" cy="404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8" name="Line 16"/>
          <p:cNvSpPr>
            <a:spLocks noChangeShapeType="1"/>
          </p:cNvSpPr>
          <p:nvPr/>
        </p:nvSpPr>
        <p:spPr bwMode="auto">
          <a:xfrm flipH="1" flipV="1">
            <a:off x="6647947" y="1321104"/>
            <a:ext cx="382392" cy="4361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9" name="Rectangle 20"/>
          <p:cNvSpPr>
            <a:spLocks noChangeArrowheads="1"/>
          </p:cNvSpPr>
          <p:nvPr/>
        </p:nvSpPr>
        <p:spPr bwMode="auto">
          <a:xfrm>
            <a:off x="6638023" y="1106999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193040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240" name="向右箭號 239"/>
          <p:cNvSpPr/>
          <p:nvPr/>
        </p:nvSpPr>
        <p:spPr>
          <a:xfrm>
            <a:off x="8218378" y="2497754"/>
            <a:ext cx="6229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1" name="Text Box 44"/>
          <p:cNvSpPr txBox="1">
            <a:spLocks noChangeArrowheads="1"/>
          </p:cNvSpPr>
          <p:nvPr/>
        </p:nvSpPr>
        <p:spPr bwMode="auto">
          <a:xfrm>
            <a:off x="5587281" y="4671899"/>
            <a:ext cx="18858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(moving upward again)</a:t>
            </a:r>
          </a:p>
        </p:txBody>
      </p:sp>
      <p:sp>
        <p:nvSpPr>
          <p:cNvPr id="242" name="Text Box 44"/>
          <p:cNvSpPr txBox="1">
            <a:spLocks noChangeArrowheads="1"/>
          </p:cNvSpPr>
          <p:nvPr/>
        </p:nvSpPr>
        <p:spPr bwMode="auto">
          <a:xfrm>
            <a:off x="1813679" y="4674226"/>
            <a:ext cx="18858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(moving upward and sorting)</a:t>
            </a:r>
          </a:p>
        </p:txBody>
      </p:sp>
    </p:spTree>
    <p:extLst>
      <p:ext uri="{BB962C8B-B14F-4D97-AF65-F5344CB8AC3E}">
        <p14:creationId xmlns:p14="http://schemas.microsoft.com/office/powerpoint/2010/main" val="2222210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B9E2493-CAC8-44F4-BC48-D138218D0E59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309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65" name="Text Box 56"/>
          <p:cNvSpPr txBox="1">
            <a:spLocks noChangeArrowheads="1"/>
          </p:cNvSpPr>
          <p:nvPr/>
        </p:nvSpPr>
        <p:spPr bwMode="auto">
          <a:xfrm>
            <a:off x="2553748" y="349826"/>
            <a:ext cx="45889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Huffman coding</a:t>
            </a:r>
          </a:p>
        </p:txBody>
      </p:sp>
      <p:sp>
        <p:nvSpPr>
          <p:cNvPr id="174" name="Rectangle 26"/>
          <p:cNvSpPr>
            <a:spLocks noChangeArrowheads="1"/>
          </p:cNvSpPr>
          <p:nvPr/>
        </p:nvSpPr>
        <p:spPr bwMode="auto">
          <a:xfrm>
            <a:off x="3120676" y="2250092"/>
            <a:ext cx="790343" cy="37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36500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78" name="Line 14"/>
          <p:cNvSpPr>
            <a:spLocks noChangeShapeType="1"/>
          </p:cNvSpPr>
          <p:nvPr/>
        </p:nvSpPr>
        <p:spPr bwMode="auto">
          <a:xfrm flipH="1">
            <a:off x="2012563" y="3394076"/>
            <a:ext cx="461271" cy="51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1" name="Line 16"/>
          <p:cNvSpPr>
            <a:spLocks noChangeShapeType="1"/>
          </p:cNvSpPr>
          <p:nvPr/>
        </p:nvSpPr>
        <p:spPr bwMode="auto">
          <a:xfrm>
            <a:off x="2417038" y="3409723"/>
            <a:ext cx="484382" cy="497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2" name="Line 16"/>
          <p:cNvSpPr>
            <a:spLocks noChangeShapeType="1"/>
          </p:cNvSpPr>
          <p:nvPr/>
        </p:nvSpPr>
        <p:spPr bwMode="auto">
          <a:xfrm flipH="1">
            <a:off x="1712344" y="3945967"/>
            <a:ext cx="299326" cy="4654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3" name="Line 16"/>
          <p:cNvSpPr>
            <a:spLocks noChangeShapeType="1"/>
          </p:cNvSpPr>
          <p:nvPr/>
        </p:nvSpPr>
        <p:spPr bwMode="auto">
          <a:xfrm>
            <a:off x="2021102" y="3897643"/>
            <a:ext cx="271189" cy="514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4" name="Rectangle 36"/>
          <p:cNvSpPr>
            <a:spLocks noChangeArrowheads="1"/>
          </p:cNvSpPr>
          <p:nvPr/>
        </p:nvSpPr>
        <p:spPr bwMode="auto">
          <a:xfrm>
            <a:off x="2129543" y="4329396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3130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15" name="Rectangle 35"/>
          <p:cNvSpPr>
            <a:spLocks noChangeArrowheads="1"/>
          </p:cNvSpPr>
          <p:nvPr/>
        </p:nvSpPr>
        <p:spPr bwMode="auto">
          <a:xfrm>
            <a:off x="1456572" y="4328064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3920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16" name="Rectangle 34"/>
          <p:cNvSpPr>
            <a:spLocks noChangeArrowheads="1"/>
          </p:cNvSpPr>
          <p:nvPr/>
        </p:nvSpPr>
        <p:spPr bwMode="auto">
          <a:xfrm>
            <a:off x="2748967" y="3819379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4390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17" name="Rectangle 20"/>
          <p:cNvSpPr>
            <a:spLocks noChangeArrowheads="1"/>
          </p:cNvSpPr>
          <p:nvPr/>
        </p:nvSpPr>
        <p:spPr bwMode="auto">
          <a:xfrm>
            <a:off x="1418896" y="3691425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7050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218" name="Rectangle 20"/>
          <p:cNvSpPr>
            <a:spLocks noChangeArrowheads="1"/>
          </p:cNvSpPr>
          <p:nvPr/>
        </p:nvSpPr>
        <p:spPr bwMode="auto">
          <a:xfrm>
            <a:off x="2446440" y="3225057"/>
            <a:ext cx="753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11440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219" name="Rectangle 26"/>
          <p:cNvSpPr>
            <a:spLocks noChangeArrowheads="1"/>
          </p:cNvSpPr>
          <p:nvPr/>
        </p:nvSpPr>
        <p:spPr bwMode="auto">
          <a:xfrm>
            <a:off x="1510684" y="3245023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20" name="Line 16"/>
          <p:cNvSpPr>
            <a:spLocks noChangeShapeType="1"/>
          </p:cNvSpPr>
          <p:nvPr/>
        </p:nvSpPr>
        <p:spPr bwMode="auto">
          <a:xfrm>
            <a:off x="3000823" y="2879748"/>
            <a:ext cx="398799" cy="4889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1" name="Line 16"/>
          <p:cNvSpPr>
            <a:spLocks noChangeShapeType="1"/>
          </p:cNvSpPr>
          <p:nvPr/>
        </p:nvSpPr>
        <p:spPr bwMode="auto">
          <a:xfrm flipH="1">
            <a:off x="2446440" y="2877844"/>
            <a:ext cx="565470" cy="56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2" name="Rectangle 33"/>
          <p:cNvSpPr>
            <a:spLocks noChangeArrowheads="1"/>
          </p:cNvSpPr>
          <p:nvPr/>
        </p:nvSpPr>
        <p:spPr bwMode="auto">
          <a:xfrm>
            <a:off x="3269669" y="3264596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7700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23" name="Rectangle 20"/>
          <p:cNvSpPr>
            <a:spLocks noChangeArrowheads="1"/>
          </p:cNvSpPr>
          <p:nvPr/>
        </p:nvSpPr>
        <p:spPr bwMode="auto">
          <a:xfrm>
            <a:off x="2963263" y="2638328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19140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224" name="Rectangle 26"/>
          <p:cNvSpPr>
            <a:spLocks noChangeArrowheads="1"/>
          </p:cNvSpPr>
          <p:nvPr/>
        </p:nvSpPr>
        <p:spPr bwMode="auto">
          <a:xfrm>
            <a:off x="875599" y="3252183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25" name="Line 16"/>
          <p:cNvSpPr>
            <a:spLocks noChangeShapeType="1"/>
          </p:cNvSpPr>
          <p:nvPr/>
        </p:nvSpPr>
        <p:spPr bwMode="auto">
          <a:xfrm flipH="1">
            <a:off x="1330577" y="2926329"/>
            <a:ext cx="300670" cy="3821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6" name="Line 16"/>
          <p:cNvSpPr>
            <a:spLocks noChangeShapeType="1"/>
          </p:cNvSpPr>
          <p:nvPr/>
        </p:nvSpPr>
        <p:spPr bwMode="auto">
          <a:xfrm>
            <a:off x="1636678" y="2943334"/>
            <a:ext cx="186796" cy="350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7" name="Rectangle 20"/>
          <p:cNvSpPr>
            <a:spLocks noChangeArrowheads="1"/>
          </p:cNvSpPr>
          <p:nvPr/>
        </p:nvSpPr>
        <p:spPr bwMode="auto">
          <a:xfrm>
            <a:off x="1649109" y="2736970"/>
            <a:ext cx="914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23400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228" name="Line 16"/>
          <p:cNvSpPr>
            <a:spLocks noChangeShapeType="1"/>
          </p:cNvSpPr>
          <p:nvPr/>
        </p:nvSpPr>
        <p:spPr bwMode="auto">
          <a:xfrm flipH="1">
            <a:off x="1631247" y="2424277"/>
            <a:ext cx="668825" cy="51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9" name="Line 16"/>
          <p:cNvSpPr>
            <a:spLocks noChangeShapeType="1"/>
          </p:cNvSpPr>
          <p:nvPr/>
        </p:nvSpPr>
        <p:spPr bwMode="auto">
          <a:xfrm>
            <a:off x="2285343" y="2435639"/>
            <a:ext cx="745576" cy="4407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0" name="Rectangle 20"/>
          <p:cNvSpPr>
            <a:spLocks noChangeArrowheads="1"/>
          </p:cNvSpPr>
          <p:nvPr/>
        </p:nvSpPr>
        <p:spPr bwMode="auto">
          <a:xfrm>
            <a:off x="2291313" y="2220349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42540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231" name="Rectangle 26"/>
          <p:cNvSpPr>
            <a:spLocks noChangeArrowheads="1"/>
          </p:cNvSpPr>
          <p:nvPr/>
        </p:nvSpPr>
        <p:spPr bwMode="auto">
          <a:xfrm>
            <a:off x="1448109" y="1814121"/>
            <a:ext cx="876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114000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32" name="Line 16"/>
          <p:cNvSpPr>
            <a:spLocks noChangeShapeType="1"/>
          </p:cNvSpPr>
          <p:nvPr/>
        </p:nvSpPr>
        <p:spPr bwMode="auto">
          <a:xfrm flipV="1">
            <a:off x="2285341" y="1926603"/>
            <a:ext cx="677921" cy="5090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5" name="Line 16"/>
          <p:cNvSpPr>
            <a:spLocks noChangeShapeType="1"/>
          </p:cNvSpPr>
          <p:nvPr/>
        </p:nvSpPr>
        <p:spPr bwMode="auto">
          <a:xfrm flipH="1" flipV="1">
            <a:off x="2947573" y="1934417"/>
            <a:ext cx="397948" cy="4359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6" name="Rectangle 20"/>
          <p:cNvSpPr>
            <a:spLocks noChangeArrowheads="1"/>
          </p:cNvSpPr>
          <p:nvPr/>
        </p:nvSpPr>
        <p:spPr bwMode="auto">
          <a:xfrm>
            <a:off x="2947573" y="1671849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79040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237" name="Line 16"/>
          <p:cNvSpPr>
            <a:spLocks noChangeShapeType="1"/>
          </p:cNvSpPr>
          <p:nvPr/>
        </p:nvSpPr>
        <p:spPr bwMode="auto">
          <a:xfrm flipV="1">
            <a:off x="1876767" y="1500873"/>
            <a:ext cx="676981" cy="404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8" name="Line 16"/>
          <p:cNvSpPr>
            <a:spLocks noChangeShapeType="1"/>
          </p:cNvSpPr>
          <p:nvPr/>
        </p:nvSpPr>
        <p:spPr bwMode="auto">
          <a:xfrm flipH="1" flipV="1">
            <a:off x="2553748" y="1497488"/>
            <a:ext cx="382392" cy="4361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9" name="Rectangle 20"/>
          <p:cNvSpPr>
            <a:spLocks noChangeArrowheads="1"/>
          </p:cNvSpPr>
          <p:nvPr/>
        </p:nvSpPr>
        <p:spPr bwMode="auto">
          <a:xfrm>
            <a:off x="2115166" y="1107186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193040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240" name="向右箭號 239"/>
          <p:cNvSpPr/>
          <p:nvPr/>
        </p:nvSpPr>
        <p:spPr>
          <a:xfrm>
            <a:off x="4124179" y="2674138"/>
            <a:ext cx="6229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Oval 41"/>
          <p:cNvSpPr>
            <a:spLocks noChangeArrowheads="1"/>
          </p:cNvSpPr>
          <p:nvPr/>
        </p:nvSpPr>
        <p:spPr bwMode="auto">
          <a:xfrm>
            <a:off x="516210" y="1793515"/>
            <a:ext cx="857031" cy="369332"/>
          </a:xfrm>
          <a:prstGeom prst="ellips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68" name="Oval 41"/>
          <p:cNvSpPr>
            <a:spLocks noChangeArrowheads="1"/>
          </p:cNvSpPr>
          <p:nvPr/>
        </p:nvSpPr>
        <p:spPr bwMode="auto">
          <a:xfrm>
            <a:off x="2097922" y="1079144"/>
            <a:ext cx="857031" cy="369332"/>
          </a:xfrm>
          <a:prstGeom prst="ellips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69" name="Rectangle 26"/>
          <p:cNvSpPr>
            <a:spLocks noChangeArrowheads="1"/>
          </p:cNvSpPr>
          <p:nvPr/>
        </p:nvSpPr>
        <p:spPr bwMode="auto">
          <a:xfrm>
            <a:off x="7185259" y="2750714"/>
            <a:ext cx="790343" cy="37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36500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70" name="Line 14"/>
          <p:cNvSpPr>
            <a:spLocks noChangeShapeType="1"/>
          </p:cNvSpPr>
          <p:nvPr/>
        </p:nvSpPr>
        <p:spPr bwMode="auto">
          <a:xfrm flipH="1">
            <a:off x="6077146" y="3894698"/>
            <a:ext cx="461271" cy="51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" name="Line 16"/>
          <p:cNvSpPr>
            <a:spLocks noChangeShapeType="1"/>
          </p:cNvSpPr>
          <p:nvPr/>
        </p:nvSpPr>
        <p:spPr bwMode="auto">
          <a:xfrm>
            <a:off x="6481621" y="3910345"/>
            <a:ext cx="484382" cy="497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 flipH="1">
            <a:off x="5776927" y="4446589"/>
            <a:ext cx="299326" cy="4654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3" name="Line 16"/>
          <p:cNvSpPr>
            <a:spLocks noChangeShapeType="1"/>
          </p:cNvSpPr>
          <p:nvPr/>
        </p:nvSpPr>
        <p:spPr bwMode="auto">
          <a:xfrm>
            <a:off x="6085685" y="4398265"/>
            <a:ext cx="271189" cy="514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4" name="Rectangle 36"/>
          <p:cNvSpPr>
            <a:spLocks noChangeArrowheads="1"/>
          </p:cNvSpPr>
          <p:nvPr/>
        </p:nvSpPr>
        <p:spPr bwMode="auto">
          <a:xfrm>
            <a:off x="6194126" y="483001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3130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5521155" y="4828686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3920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6813550" y="4320001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4390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77" name="Rectangle 20"/>
          <p:cNvSpPr>
            <a:spLocks noChangeArrowheads="1"/>
          </p:cNvSpPr>
          <p:nvPr/>
        </p:nvSpPr>
        <p:spPr bwMode="auto">
          <a:xfrm>
            <a:off x="5483479" y="419204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7050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78" name="Rectangle 20"/>
          <p:cNvSpPr>
            <a:spLocks noChangeArrowheads="1"/>
          </p:cNvSpPr>
          <p:nvPr/>
        </p:nvSpPr>
        <p:spPr bwMode="auto">
          <a:xfrm>
            <a:off x="6511023" y="3725679"/>
            <a:ext cx="753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11440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79" name="Rectangle 26"/>
          <p:cNvSpPr>
            <a:spLocks noChangeArrowheads="1"/>
          </p:cNvSpPr>
          <p:nvPr/>
        </p:nvSpPr>
        <p:spPr bwMode="auto">
          <a:xfrm>
            <a:off x="5575267" y="3745645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80" name="Line 16"/>
          <p:cNvSpPr>
            <a:spLocks noChangeShapeType="1"/>
          </p:cNvSpPr>
          <p:nvPr/>
        </p:nvSpPr>
        <p:spPr bwMode="auto">
          <a:xfrm>
            <a:off x="7065406" y="3380370"/>
            <a:ext cx="398799" cy="4889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1" name="Line 16"/>
          <p:cNvSpPr>
            <a:spLocks noChangeShapeType="1"/>
          </p:cNvSpPr>
          <p:nvPr/>
        </p:nvSpPr>
        <p:spPr bwMode="auto">
          <a:xfrm flipH="1">
            <a:off x="6511023" y="3378466"/>
            <a:ext cx="565470" cy="56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2" name="Rectangle 33"/>
          <p:cNvSpPr>
            <a:spLocks noChangeArrowheads="1"/>
          </p:cNvSpPr>
          <p:nvPr/>
        </p:nvSpPr>
        <p:spPr bwMode="auto">
          <a:xfrm>
            <a:off x="7334252" y="376521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7700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83" name="Rectangle 20"/>
          <p:cNvSpPr>
            <a:spLocks noChangeArrowheads="1"/>
          </p:cNvSpPr>
          <p:nvPr/>
        </p:nvSpPr>
        <p:spPr bwMode="auto">
          <a:xfrm>
            <a:off x="7027846" y="3138950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19140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4940182" y="3752805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85" name="Line 16"/>
          <p:cNvSpPr>
            <a:spLocks noChangeShapeType="1"/>
          </p:cNvSpPr>
          <p:nvPr/>
        </p:nvSpPr>
        <p:spPr bwMode="auto">
          <a:xfrm flipH="1">
            <a:off x="5395160" y="3426951"/>
            <a:ext cx="300670" cy="3821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6" name="Line 16"/>
          <p:cNvSpPr>
            <a:spLocks noChangeShapeType="1"/>
          </p:cNvSpPr>
          <p:nvPr/>
        </p:nvSpPr>
        <p:spPr bwMode="auto">
          <a:xfrm>
            <a:off x="5701261" y="3443956"/>
            <a:ext cx="186796" cy="350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7" name="Rectangle 20"/>
          <p:cNvSpPr>
            <a:spLocks noChangeArrowheads="1"/>
          </p:cNvSpPr>
          <p:nvPr/>
        </p:nvSpPr>
        <p:spPr bwMode="auto">
          <a:xfrm>
            <a:off x="5713692" y="3237592"/>
            <a:ext cx="914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23400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88" name="Line 16"/>
          <p:cNvSpPr>
            <a:spLocks noChangeShapeType="1"/>
          </p:cNvSpPr>
          <p:nvPr/>
        </p:nvSpPr>
        <p:spPr bwMode="auto">
          <a:xfrm flipH="1">
            <a:off x="5695830" y="2924899"/>
            <a:ext cx="668825" cy="51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9" name="Line 16"/>
          <p:cNvSpPr>
            <a:spLocks noChangeShapeType="1"/>
          </p:cNvSpPr>
          <p:nvPr/>
        </p:nvSpPr>
        <p:spPr bwMode="auto">
          <a:xfrm>
            <a:off x="6349926" y="2936261"/>
            <a:ext cx="745576" cy="4407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0" name="Rectangle 20"/>
          <p:cNvSpPr>
            <a:spLocks noChangeArrowheads="1"/>
          </p:cNvSpPr>
          <p:nvPr/>
        </p:nvSpPr>
        <p:spPr bwMode="auto">
          <a:xfrm>
            <a:off x="6355896" y="2720971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42540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91" name="Rectangle 26"/>
          <p:cNvSpPr>
            <a:spLocks noChangeArrowheads="1"/>
          </p:cNvSpPr>
          <p:nvPr/>
        </p:nvSpPr>
        <p:spPr bwMode="auto">
          <a:xfrm>
            <a:off x="5512692" y="2314743"/>
            <a:ext cx="876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114000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92" name="Line 16"/>
          <p:cNvSpPr>
            <a:spLocks noChangeShapeType="1"/>
          </p:cNvSpPr>
          <p:nvPr/>
        </p:nvSpPr>
        <p:spPr bwMode="auto">
          <a:xfrm flipV="1">
            <a:off x="6349924" y="2427225"/>
            <a:ext cx="677921" cy="5090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3" name="Line 16"/>
          <p:cNvSpPr>
            <a:spLocks noChangeShapeType="1"/>
          </p:cNvSpPr>
          <p:nvPr/>
        </p:nvSpPr>
        <p:spPr bwMode="auto">
          <a:xfrm flipH="1" flipV="1">
            <a:off x="7012156" y="2435039"/>
            <a:ext cx="397948" cy="4359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4" name="Rectangle 20"/>
          <p:cNvSpPr>
            <a:spLocks noChangeArrowheads="1"/>
          </p:cNvSpPr>
          <p:nvPr/>
        </p:nvSpPr>
        <p:spPr bwMode="auto">
          <a:xfrm>
            <a:off x="7012156" y="2172471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79040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95" name="Line 16"/>
          <p:cNvSpPr>
            <a:spLocks noChangeShapeType="1"/>
          </p:cNvSpPr>
          <p:nvPr/>
        </p:nvSpPr>
        <p:spPr bwMode="auto">
          <a:xfrm flipV="1">
            <a:off x="5941350" y="2001495"/>
            <a:ext cx="676981" cy="404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6" name="Line 16"/>
          <p:cNvSpPr>
            <a:spLocks noChangeShapeType="1"/>
          </p:cNvSpPr>
          <p:nvPr/>
        </p:nvSpPr>
        <p:spPr bwMode="auto">
          <a:xfrm flipH="1" flipV="1">
            <a:off x="6618331" y="1998110"/>
            <a:ext cx="382392" cy="4361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7" name="Rectangle 20"/>
          <p:cNvSpPr>
            <a:spLocks noChangeArrowheads="1"/>
          </p:cNvSpPr>
          <p:nvPr/>
        </p:nvSpPr>
        <p:spPr bwMode="auto">
          <a:xfrm>
            <a:off x="6760961" y="1696688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193040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01" name="Rectangle 18"/>
          <p:cNvSpPr>
            <a:spLocks noChangeArrowheads="1"/>
          </p:cNvSpPr>
          <p:nvPr/>
        </p:nvSpPr>
        <p:spPr bwMode="auto">
          <a:xfrm>
            <a:off x="4771204" y="1936942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801000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02" name="Rectangle 18"/>
          <p:cNvSpPr>
            <a:spLocks noChangeArrowheads="1"/>
          </p:cNvSpPr>
          <p:nvPr/>
        </p:nvSpPr>
        <p:spPr bwMode="auto">
          <a:xfrm>
            <a:off x="524737" y="1783359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801000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03" name="Line 16"/>
          <p:cNvSpPr>
            <a:spLocks noChangeShapeType="1"/>
          </p:cNvSpPr>
          <p:nvPr/>
        </p:nvSpPr>
        <p:spPr bwMode="auto">
          <a:xfrm flipV="1">
            <a:off x="5362001" y="1581159"/>
            <a:ext cx="676981" cy="404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" name="Line 16"/>
          <p:cNvSpPr>
            <a:spLocks noChangeShapeType="1"/>
          </p:cNvSpPr>
          <p:nvPr/>
        </p:nvSpPr>
        <p:spPr bwMode="auto">
          <a:xfrm flipH="1" flipV="1">
            <a:off x="6051613" y="1573251"/>
            <a:ext cx="566718" cy="43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" name="Rectangle 20"/>
          <p:cNvSpPr>
            <a:spLocks noChangeArrowheads="1"/>
          </p:cNvSpPr>
          <p:nvPr/>
        </p:nvSpPr>
        <p:spPr bwMode="auto">
          <a:xfrm>
            <a:off x="5613031" y="1288150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994040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06" name="向右箭號 105"/>
          <p:cNvSpPr/>
          <p:nvPr/>
        </p:nvSpPr>
        <p:spPr>
          <a:xfrm>
            <a:off x="8066364" y="2609734"/>
            <a:ext cx="6229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434939" y="2141693"/>
            <a:ext cx="913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(2</a:t>
            </a:r>
            <a:r>
              <a:rPr lang="en-US" altLang="zh-TW" baseline="30000" dirty="0">
                <a:solidFill>
                  <a:srgbClr val="3333FF"/>
                </a:solidFill>
              </a:rPr>
              <a:t>nd</a:t>
            </a:r>
            <a:r>
              <a:rPr lang="en-US" altLang="zh-TW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108" name="Text Box 44"/>
          <p:cNvSpPr txBox="1">
            <a:spLocks noChangeArrowheads="1"/>
          </p:cNvSpPr>
          <p:nvPr/>
        </p:nvSpPr>
        <p:spPr bwMode="auto">
          <a:xfrm>
            <a:off x="5448445" y="5340036"/>
            <a:ext cx="1885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(moving upward)</a:t>
            </a:r>
          </a:p>
        </p:txBody>
      </p:sp>
    </p:spTree>
    <p:extLst>
      <p:ext uri="{BB962C8B-B14F-4D97-AF65-F5344CB8AC3E}">
        <p14:creationId xmlns:p14="http://schemas.microsoft.com/office/powerpoint/2010/main" val="3971059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B9E2493-CAC8-44F4-BC48-D138218D0E59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310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65" name="Text Box 56"/>
          <p:cNvSpPr txBox="1">
            <a:spLocks noChangeArrowheads="1"/>
          </p:cNvSpPr>
          <p:nvPr/>
        </p:nvSpPr>
        <p:spPr bwMode="auto">
          <a:xfrm>
            <a:off x="2553748" y="349826"/>
            <a:ext cx="45889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Huffman coding</a:t>
            </a:r>
          </a:p>
        </p:txBody>
      </p:sp>
      <p:sp>
        <p:nvSpPr>
          <p:cNvPr id="98" name="Rectangle 26"/>
          <p:cNvSpPr>
            <a:spLocks noChangeArrowheads="1"/>
          </p:cNvSpPr>
          <p:nvPr/>
        </p:nvSpPr>
        <p:spPr bwMode="auto">
          <a:xfrm>
            <a:off x="3592975" y="2711099"/>
            <a:ext cx="790343" cy="37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36500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99" name="Line 14"/>
          <p:cNvSpPr>
            <a:spLocks noChangeShapeType="1"/>
          </p:cNvSpPr>
          <p:nvPr/>
        </p:nvSpPr>
        <p:spPr bwMode="auto">
          <a:xfrm flipH="1">
            <a:off x="2484862" y="3855083"/>
            <a:ext cx="461271" cy="51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0" name="Line 16"/>
          <p:cNvSpPr>
            <a:spLocks noChangeShapeType="1"/>
          </p:cNvSpPr>
          <p:nvPr/>
        </p:nvSpPr>
        <p:spPr bwMode="auto">
          <a:xfrm>
            <a:off x="2889337" y="3870730"/>
            <a:ext cx="484382" cy="497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7" name="Line 16"/>
          <p:cNvSpPr>
            <a:spLocks noChangeShapeType="1"/>
          </p:cNvSpPr>
          <p:nvPr/>
        </p:nvSpPr>
        <p:spPr bwMode="auto">
          <a:xfrm flipH="1">
            <a:off x="2184643" y="4406974"/>
            <a:ext cx="299326" cy="4654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8" name="Line 16"/>
          <p:cNvSpPr>
            <a:spLocks noChangeShapeType="1"/>
          </p:cNvSpPr>
          <p:nvPr/>
        </p:nvSpPr>
        <p:spPr bwMode="auto">
          <a:xfrm>
            <a:off x="2493401" y="4358650"/>
            <a:ext cx="271189" cy="514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9" name="Rectangle 36"/>
          <p:cNvSpPr>
            <a:spLocks noChangeArrowheads="1"/>
          </p:cNvSpPr>
          <p:nvPr/>
        </p:nvSpPr>
        <p:spPr bwMode="auto">
          <a:xfrm>
            <a:off x="2601842" y="4790403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3130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10" name="Rectangle 35"/>
          <p:cNvSpPr>
            <a:spLocks noChangeArrowheads="1"/>
          </p:cNvSpPr>
          <p:nvPr/>
        </p:nvSpPr>
        <p:spPr bwMode="auto">
          <a:xfrm>
            <a:off x="1928871" y="4789071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3920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11" name="Rectangle 34"/>
          <p:cNvSpPr>
            <a:spLocks noChangeArrowheads="1"/>
          </p:cNvSpPr>
          <p:nvPr/>
        </p:nvSpPr>
        <p:spPr bwMode="auto">
          <a:xfrm>
            <a:off x="3221266" y="4280386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4390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12" name="Rectangle 20"/>
          <p:cNvSpPr>
            <a:spLocks noChangeArrowheads="1"/>
          </p:cNvSpPr>
          <p:nvPr/>
        </p:nvSpPr>
        <p:spPr bwMode="auto">
          <a:xfrm>
            <a:off x="1891195" y="4152432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7050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13" name="Rectangle 20"/>
          <p:cNvSpPr>
            <a:spLocks noChangeArrowheads="1"/>
          </p:cNvSpPr>
          <p:nvPr/>
        </p:nvSpPr>
        <p:spPr bwMode="auto">
          <a:xfrm>
            <a:off x="2918739" y="3686064"/>
            <a:ext cx="753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11440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14" name="Rectangle 26"/>
          <p:cNvSpPr>
            <a:spLocks noChangeArrowheads="1"/>
          </p:cNvSpPr>
          <p:nvPr/>
        </p:nvSpPr>
        <p:spPr bwMode="auto">
          <a:xfrm>
            <a:off x="1982983" y="370603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15" name="Line 16"/>
          <p:cNvSpPr>
            <a:spLocks noChangeShapeType="1"/>
          </p:cNvSpPr>
          <p:nvPr/>
        </p:nvSpPr>
        <p:spPr bwMode="auto">
          <a:xfrm>
            <a:off x="3473122" y="3340755"/>
            <a:ext cx="398799" cy="4889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6" name="Line 16"/>
          <p:cNvSpPr>
            <a:spLocks noChangeShapeType="1"/>
          </p:cNvSpPr>
          <p:nvPr/>
        </p:nvSpPr>
        <p:spPr bwMode="auto">
          <a:xfrm flipH="1">
            <a:off x="2918739" y="3338851"/>
            <a:ext cx="565470" cy="56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" name="Rectangle 33"/>
          <p:cNvSpPr>
            <a:spLocks noChangeArrowheads="1"/>
          </p:cNvSpPr>
          <p:nvPr/>
        </p:nvSpPr>
        <p:spPr bwMode="auto">
          <a:xfrm>
            <a:off x="3741968" y="372560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7700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18" name="Rectangle 20"/>
          <p:cNvSpPr>
            <a:spLocks noChangeArrowheads="1"/>
          </p:cNvSpPr>
          <p:nvPr/>
        </p:nvSpPr>
        <p:spPr bwMode="auto">
          <a:xfrm>
            <a:off x="3435562" y="3099335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19140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19" name="Rectangle 26"/>
          <p:cNvSpPr>
            <a:spLocks noChangeArrowheads="1"/>
          </p:cNvSpPr>
          <p:nvPr/>
        </p:nvSpPr>
        <p:spPr bwMode="auto">
          <a:xfrm>
            <a:off x="1347898" y="371319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20" name="Line 16"/>
          <p:cNvSpPr>
            <a:spLocks noChangeShapeType="1"/>
          </p:cNvSpPr>
          <p:nvPr/>
        </p:nvSpPr>
        <p:spPr bwMode="auto">
          <a:xfrm flipH="1">
            <a:off x="1802876" y="3387336"/>
            <a:ext cx="300670" cy="3821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1" name="Line 16"/>
          <p:cNvSpPr>
            <a:spLocks noChangeShapeType="1"/>
          </p:cNvSpPr>
          <p:nvPr/>
        </p:nvSpPr>
        <p:spPr bwMode="auto">
          <a:xfrm>
            <a:off x="2108977" y="3404341"/>
            <a:ext cx="186796" cy="350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2" name="Rectangle 20"/>
          <p:cNvSpPr>
            <a:spLocks noChangeArrowheads="1"/>
          </p:cNvSpPr>
          <p:nvPr/>
        </p:nvSpPr>
        <p:spPr bwMode="auto">
          <a:xfrm>
            <a:off x="2121408" y="3197977"/>
            <a:ext cx="914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23400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23" name="Line 16"/>
          <p:cNvSpPr>
            <a:spLocks noChangeShapeType="1"/>
          </p:cNvSpPr>
          <p:nvPr/>
        </p:nvSpPr>
        <p:spPr bwMode="auto">
          <a:xfrm flipH="1">
            <a:off x="2103546" y="2885284"/>
            <a:ext cx="668825" cy="51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4" name="Line 16"/>
          <p:cNvSpPr>
            <a:spLocks noChangeShapeType="1"/>
          </p:cNvSpPr>
          <p:nvPr/>
        </p:nvSpPr>
        <p:spPr bwMode="auto">
          <a:xfrm>
            <a:off x="2757642" y="2896646"/>
            <a:ext cx="745576" cy="4407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5" name="Rectangle 20"/>
          <p:cNvSpPr>
            <a:spLocks noChangeArrowheads="1"/>
          </p:cNvSpPr>
          <p:nvPr/>
        </p:nvSpPr>
        <p:spPr bwMode="auto">
          <a:xfrm>
            <a:off x="2763612" y="2681356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42540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26" name="Rectangle 26"/>
          <p:cNvSpPr>
            <a:spLocks noChangeArrowheads="1"/>
          </p:cNvSpPr>
          <p:nvPr/>
        </p:nvSpPr>
        <p:spPr bwMode="auto">
          <a:xfrm>
            <a:off x="1920408" y="2275128"/>
            <a:ext cx="876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114000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27" name="Line 16"/>
          <p:cNvSpPr>
            <a:spLocks noChangeShapeType="1"/>
          </p:cNvSpPr>
          <p:nvPr/>
        </p:nvSpPr>
        <p:spPr bwMode="auto">
          <a:xfrm flipV="1">
            <a:off x="2757640" y="2387610"/>
            <a:ext cx="677921" cy="5090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8" name="Line 16"/>
          <p:cNvSpPr>
            <a:spLocks noChangeShapeType="1"/>
          </p:cNvSpPr>
          <p:nvPr/>
        </p:nvSpPr>
        <p:spPr bwMode="auto">
          <a:xfrm flipH="1" flipV="1">
            <a:off x="3419872" y="2395424"/>
            <a:ext cx="397948" cy="4359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3419872" y="2132856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79040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30" name="Line 16"/>
          <p:cNvSpPr>
            <a:spLocks noChangeShapeType="1"/>
          </p:cNvSpPr>
          <p:nvPr/>
        </p:nvSpPr>
        <p:spPr bwMode="auto">
          <a:xfrm flipV="1">
            <a:off x="2349066" y="1961880"/>
            <a:ext cx="676981" cy="404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1" name="Line 16"/>
          <p:cNvSpPr>
            <a:spLocks noChangeShapeType="1"/>
          </p:cNvSpPr>
          <p:nvPr/>
        </p:nvSpPr>
        <p:spPr bwMode="auto">
          <a:xfrm flipH="1" flipV="1">
            <a:off x="3026047" y="1958495"/>
            <a:ext cx="382392" cy="4361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2" name="Rectangle 20"/>
          <p:cNvSpPr>
            <a:spLocks noChangeArrowheads="1"/>
          </p:cNvSpPr>
          <p:nvPr/>
        </p:nvSpPr>
        <p:spPr bwMode="auto">
          <a:xfrm>
            <a:off x="3024572" y="1695902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193040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33" name="Rectangle 18"/>
          <p:cNvSpPr>
            <a:spLocks noChangeArrowheads="1"/>
          </p:cNvSpPr>
          <p:nvPr/>
        </p:nvSpPr>
        <p:spPr bwMode="auto">
          <a:xfrm>
            <a:off x="1178920" y="1897327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801000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34" name="Line 16"/>
          <p:cNvSpPr>
            <a:spLocks noChangeShapeType="1"/>
          </p:cNvSpPr>
          <p:nvPr/>
        </p:nvSpPr>
        <p:spPr bwMode="auto">
          <a:xfrm flipV="1">
            <a:off x="1769717" y="1541544"/>
            <a:ext cx="676981" cy="404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5" name="Line 16"/>
          <p:cNvSpPr>
            <a:spLocks noChangeShapeType="1"/>
          </p:cNvSpPr>
          <p:nvPr/>
        </p:nvSpPr>
        <p:spPr bwMode="auto">
          <a:xfrm flipH="1" flipV="1">
            <a:off x="2459329" y="1533636"/>
            <a:ext cx="566718" cy="43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6" name="Rectangle 20"/>
          <p:cNvSpPr>
            <a:spLocks noChangeArrowheads="1"/>
          </p:cNvSpPr>
          <p:nvPr/>
        </p:nvSpPr>
        <p:spPr bwMode="auto">
          <a:xfrm>
            <a:off x="2020747" y="1248535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994040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38" name="向右箭號 137"/>
          <p:cNvSpPr/>
          <p:nvPr/>
        </p:nvSpPr>
        <p:spPr>
          <a:xfrm>
            <a:off x="4225229" y="2609348"/>
            <a:ext cx="6229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Rectangle 26"/>
          <p:cNvSpPr>
            <a:spLocks noChangeArrowheads="1"/>
          </p:cNvSpPr>
          <p:nvPr/>
        </p:nvSpPr>
        <p:spPr bwMode="auto">
          <a:xfrm>
            <a:off x="7804440" y="3162898"/>
            <a:ext cx="790343" cy="37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36500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40" name="Line 14"/>
          <p:cNvSpPr>
            <a:spLocks noChangeShapeType="1"/>
          </p:cNvSpPr>
          <p:nvPr/>
        </p:nvSpPr>
        <p:spPr bwMode="auto">
          <a:xfrm flipH="1">
            <a:off x="6696327" y="4306882"/>
            <a:ext cx="461271" cy="51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1" name="Line 16"/>
          <p:cNvSpPr>
            <a:spLocks noChangeShapeType="1"/>
          </p:cNvSpPr>
          <p:nvPr/>
        </p:nvSpPr>
        <p:spPr bwMode="auto">
          <a:xfrm>
            <a:off x="7100802" y="4322529"/>
            <a:ext cx="484382" cy="497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2" name="Line 16"/>
          <p:cNvSpPr>
            <a:spLocks noChangeShapeType="1"/>
          </p:cNvSpPr>
          <p:nvPr/>
        </p:nvSpPr>
        <p:spPr bwMode="auto">
          <a:xfrm flipH="1">
            <a:off x="6396107" y="4820442"/>
            <a:ext cx="306709" cy="5037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" name="Line 16"/>
          <p:cNvSpPr>
            <a:spLocks noChangeShapeType="1"/>
          </p:cNvSpPr>
          <p:nvPr/>
        </p:nvSpPr>
        <p:spPr bwMode="auto">
          <a:xfrm>
            <a:off x="6704866" y="4810449"/>
            <a:ext cx="271189" cy="514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4" name="Rectangle 36"/>
          <p:cNvSpPr>
            <a:spLocks noChangeArrowheads="1"/>
          </p:cNvSpPr>
          <p:nvPr/>
        </p:nvSpPr>
        <p:spPr bwMode="auto">
          <a:xfrm>
            <a:off x="6813307" y="5242202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3130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45" name="Rectangle 35"/>
          <p:cNvSpPr>
            <a:spLocks noChangeArrowheads="1"/>
          </p:cNvSpPr>
          <p:nvPr/>
        </p:nvSpPr>
        <p:spPr bwMode="auto">
          <a:xfrm>
            <a:off x="6140336" y="524087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3920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46" name="Rectangle 34"/>
          <p:cNvSpPr>
            <a:spLocks noChangeArrowheads="1"/>
          </p:cNvSpPr>
          <p:nvPr/>
        </p:nvSpPr>
        <p:spPr bwMode="auto">
          <a:xfrm>
            <a:off x="7432731" y="4732185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4390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47" name="Rectangle 20"/>
          <p:cNvSpPr>
            <a:spLocks noChangeArrowheads="1"/>
          </p:cNvSpPr>
          <p:nvPr/>
        </p:nvSpPr>
        <p:spPr bwMode="auto">
          <a:xfrm>
            <a:off x="6102660" y="4604231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7050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48" name="Rectangle 20"/>
          <p:cNvSpPr>
            <a:spLocks noChangeArrowheads="1"/>
          </p:cNvSpPr>
          <p:nvPr/>
        </p:nvSpPr>
        <p:spPr bwMode="auto">
          <a:xfrm>
            <a:off x="7130204" y="4137863"/>
            <a:ext cx="753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11440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49" name="Rectangle 26"/>
          <p:cNvSpPr>
            <a:spLocks noChangeArrowheads="1"/>
          </p:cNvSpPr>
          <p:nvPr/>
        </p:nvSpPr>
        <p:spPr bwMode="auto">
          <a:xfrm>
            <a:off x="6194448" y="4157829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50" name="Line 16"/>
          <p:cNvSpPr>
            <a:spLocks noChangeShapeType="1"/>
          </p:cNvSpPr>
          <p:nvPr/>
        </p:nvSpPr>
        <p:spPr bwMode="auto">
          <a:xfrm>
            <a:off x="7684587" y="3792554"/>
            <a:ext cx="398799" cy="4889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1" name="Line 16"/>
          <p:cNvSpPr>
            <a:spLocks noChangeShapeType="1"/>
          </p:cNvSpPr>
          <p:nvPr/>
        </p:nvSpPr>
        <p:spPr bwMode="auto">
          <a:xfrm flipH="1">
            <a:off x="7130204" y="3790650"/>
            <a:ext cx="565470" cy="56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2" name="Rectangle 33"/>
          <p:cNvSpPr>
            <a:spLocks noChangeArrowheads="1"/>
          </p:cNvSpPr>
          <p:nvPr/>
        </p:nvSpPr>
        <p:spPr bwMode="auto">
          <a:xfrm>
            <a:off x="7953433" y="4177402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7700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53" name="Rectangle 20"/>
          <p:cNvSpPr>
            <a:spLocks noChangeArrowheads="1"/>
          </p:cNvSpPr>
          <p:nvPr/>
        </p:nvSpPr>
        <p:spPr bwMode="auto">
          <a:xfrm>
            <a:off x="7647027" y="3551134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19140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54" name="Rectangle 26"/>
          <p:cNvSpPr>
            <a:spLocks noChangeArrowheads="1"/>
          </p:cNvSpPr>
          <p:nvPr/>
        </p:nvSpPr>
        <p:spPr bwMode="auto">
          <a:xfrm>
            <a:off x="5559363" y="4164989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55" name="Line 16"/>
          <p:cNvSpPr>
            <a:spLocks noChangeShapeType="1"/>
          </p:cNvSpPr>
          <p:nvPr/>
        </p:nvSpPr>
        <p:spPr bwMode="auto">
          <a:xfrm flipH="1">
            <a:off x="6014341" y="3839135"/>
            <a:ext cx="300670" cy="3821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6" name="Line 16"/>
          <p:cNvSpPr>
            <a:spLocks noChangeShapeType="1"/>
          </p:cNvSpPr>
          <p:nvPr/>
        </p:nvSpPr>
        <p:spPr bwMode="auto">
          <a:xfrm>
            <a:off x="6320442" y="3856140"/>
            <a:ext cx="186796" cy="350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7" name="Rectangle 20"/>
          <p:cNvSpPr>
            <a:spLocks noChangeArrowheads="1"/>
          </p:cNvSpPr>
          <p:nvPr/>
        </p:nvSpPr>
        <p:spPr bwMode="auto">
          <a:xfrm>
            <a:off x="6332873" y="3649776"/>
            <a:ext cx="914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23400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58" name="Line 16"/>
          <p:cNvSpPr>
            <a:spLocks noChangeShapeType="1"/>
          </p:cNvSpPr>
          <p:nvPr/>
        </p:nvSpPr>
        <p:spPr bwMode="auto">
          <a:xfrm flipH="1">
            <a:off x="6315011" y="3337083"/>
            <a:ext cx="668825" cy="51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9" name="Line 16"/>
          <p:cNvSpPr>
            <a:spLocks noChangeShapeType="1"/>
          </p:cNvSpPr>
          <p:nvPr/>
        </p:nvSpPr>
        <p:spPr bwMode="auto">
          <a:xfrm>
            <a:off x="6969107" y="3348445"/>
            <a:ext cx="745576" cy="4407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0" name="Rectangle 20"/>
          <p:cNvSpPr>
            <a:spLocks noChangeArrowheads="1"/>
          </p:cNvSpPr>
          <p:nvPr/>
        </p:nvSpPr>
        <p:spPr bwMode="auto">
          <a:xfrm>
            <a:off x="6975077" y="3133155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42540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61" name="Rectangle 26"/>
          <p:cNvSpPr>
            <a:spLocks noChangeArrowheads="1"/>
          </p:cNvSpPr>
          <p:nvPr/>
        </p:nvSpPr>
        <p:spPr bwMode="auto">
          <a:xfrm>
            <a:off x="6131873" y="2726927"/>
            <a:ext cx="876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114000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62" name="Line 16"/>
          <p:cNvSpPr>
            <a:spLocks noChangeShapeType="1"/>
          </p:cNvSpPr>
          <p:nvPr/>
        </p:nvSpPr>
        <p:spPr bwMode="auto">
          <a:xfrm flipV="1">
            <a:off x="6969105" y="2839409"/>
            <a:ext cx="677921" cy="5090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3" name="Line 16"/>
          <p:cNvSpPr>
            <a:spLocks noChangeShapeType="1"/>
          </p:cNvSpPr>
          <p:nvPr/>
        </p:nvSpPr>
        <p:spPr bwMode="auto">
          <a:xfrm flipH="1" flipV="1">
            <a:off x="7631337" y="2847223"/>
            <a:ext cx="397948" cy="4359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4" name="Rectangle 20"/>
          <p:cNvSpPr>
            <a:spLocks noChangeArrowheads="1"/>
          </p:cNvSpPr>
          <p:nvPr/>
        </p:nvSpPr>
        <p:spPr bwMode="auto">
          <a:xfrm>
            <a:off x="7631337" y="2584655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79040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65" name="Line 16"/>
          <p:cNvSpPr>
            <a:spLocks noChangeShapeType="1"/>
          </p:cNvSpPr>
          <p:nvPr/>
        </p:nvSpPr>
        <p:spPr bwMode="auto">
          <a:xfrm flipV="1">
            <a:off x="6560531" y="2413679"/>
            <a:ext cx="676981" cy="404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6" name="Line 16"/>
          <p:cNvSpPr>
            <a:spLocks noChangeShapeType="1"/>
          </p:cNvSpPr>
          <p:nvPr/>
        </p:nvSpPr>
        <p:spPr bwMode="auto">
          <a:xfrm flipH="1" flipV="1">
            <a:off x="7237512" y="2410294"/>
            <a:ext cx="382392" cy="4361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7" name="Rectangle 20"/>
          <p:cNvSpPr>
            <a:spLocks noChangeArrowheads="1"/>
          </p:cNvSpPr>
          <p:nvPr/>
        </p:nvSpPr>
        <p:spPr bwMode="auto">
          <a:xfrm>
            <a:off x="7236037" y="2147701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193040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68" name="Rectangle 18"/>
          <p:cNvSpPr>
            <a:spLocks noChangeArrowheads="1"/>
          </p:cNvSpPr>
          <p:nvPr/>
        </p:nvSpPr>
        <p:spPr bwMode="auto">
          <a:xfrm>
            <a:off x="5396248" y="227948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801000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69" name="Line 16"/>
          <p:cNvSpPr>
            <a:spLocks noChangeShapeType="1"/>
          </p:cNvSpPr>
          <p:nvPr/>
        </p:nvSpPr>
        <p:spPr bwMode="auto">
          <a:xfrm flipV="1">
            <a:off x="5981182" y="1993343"/>
            <a:ext cx="676981" cy="404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0" name="Line 16"/>
          <p:cNvSpPr>
            <a:spLocks noChangeShapeType="1"/>
          </p:cNvSpPr>
          <p:nvPr/>
        </p:nvSpPr>
        <p:spPr bwMode="auto">
          <a:xfrm flipH="1" flipV="1">
            <a:off x="6670794" y="1985435"/>
            <a:ext cx="566718" cy="43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1" name="Rectangle 20"/>
          <p:cNvSpPr>
            <a:spLocks noChangeArrowheads="1"/>
          </p:cNvSpPr>
          <p:nvPr/>
        </p:nvSpPr>
        <p:spPr bwMode="auto">
          <a:xfrm>
            <a:off x="5726094" y="1695089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994040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72" name="Rectangle 17"/>
          <p:cNvSpPr>
            <a:spLocks noChangeArrowheads="1"/>
          </p:cNvSpPr>
          <p:nvPr/>
        </p:nvSpPr>
        <p:spPr bwMode="auto">
          <a:xfrm>
            <a:off x="7736824" y="1828236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832700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73" name="Rectangle 39"/>
          <p:cNvSpPr>
            <a:spLocks noChangeArrowheads="1"/>
          </p:cNvSpPr>
          <p:nvPr/>
        </p:nvSpPr>
        <p:spPr bwMode="auto">
          <a:xfrm>
            <a:off x="6812829" y="1083086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1826740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75" name="Line 16"/>
          <p:cNvSpPr>
            <a:spLocks noChangeShapeType="1"/>
          </p:cNvSpPr>
          <p:nvPr/>
        </p:nvSpPr>
        <p:spPr bwMode="auto">
          <a:xfrm flipV="1">
            <a:off x="6668394" y="1477239"/>
            <a:ext cx="577118" cy="502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6" name="Line 16"/>
          <p:cNvSpPr>
            <a:spLocks noChangeShapeType="1"/>
          </p:cNvSpPr>
          <p:nvPr/>
        </p:nvSpPr>
        <p:spPr bwMode="auto">
          <a:xfrm flipH="1" flipV="1">
            <a:off x="7245512" y="1468247"/>
            <a:ext cx="566718" cy="43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7" name="Text Box 44"/>
          <p:cNvSpPr txBox="1">
            <a:spLocks noChangeArrowheads="1"/>
          </p:cNvSpPr>
          <p:nvPr/>
        </p:nvSpPr>
        <p:spPr bwMode="auto">
          <a:xfrm>
            <a:off x="122108" y="2147701"/>
            <a:ext cx="913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(1</a:t>
            </a:r>
            <a:r>
              <a:rPr lang="en-US" altLang="zh-TW" baseline="30000" dirty="0">
                <a:solidFill>
                  <a:srgbClr val="3333FF"/>
                </a:solidFill>
              </a:rPr>
              <a:t>st</a:t>
            </a:r>
            <a:r>
              <a:rPr lang="en-US" altLang="zh-TW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179" name="Rectangle 17"/>
          <p:cNvSpPr>
            <a:spLocks noChangeArrowheads="1"/>
          </p:cNvSpPr>
          <p:nvPr/>
        </p:nvSpPr>
        <p:spPr bwMode="auto">
          <a:xfrm>
            <a:off x="141484" y="18729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832700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80" name="Text Box 44"/>
          <p:cNvSpPr txBox="1">
            <a:spLocks noChangeArrowheads="1"/>
          </p:cNvSpPr>
          <p:nvPr/>
        </p:nvSpPr>
        <p:spPr bwMode="auto">
          <a:xfrm>
            <a:off x="1189676" y="5328999"/>
            <a:ext cx="20315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(no paring)</a:t>
            </a:r>
          </a:p>
        </p:txBody>
      </p:sp>
      <p:sp>
        <p:nvSpPr>
          <p:cNvPr id="181" name="Text Box 44"/>
          <p:cNvSpPr txBox="1">
            <a:spLocks noChangeArrowheads="1"/>
          </p:cNvSpPr>
          <p:nvPr/>
        </p:nvSpPr>
        <p:spPr bwMode="auto">
          <a:xfrm>
            <a:off x="6033151" y="5481458"/>
            <a:ext cx="18858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(moving upward and sorting)</a:t>
            </a:r>
          </a:p>
        </p:txBody>
      </p:sp>
    </p:spTree>
    <p:extLst>
      <p:ext uri="{BB962C8B-B14F-4D97-AF65-F5344CB8AC3E}">
        <p14:creationId xmlns:p14="http://schemas.microsoft.com/office/powerpoint/2010/main" val="414159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5288" y="476250"/>
            <a:ext cx="5329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/>
              <a:t>思考：如何對以下的資料作壓縮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784225" y="1114991"/>
            <a:ext cx="45799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en-US" altLang="zh-TW" dirty="0"/>
              <a:t>Article:</a:t>
            </a:r>
          </a:p>
          <a:p>
            <a:pPr algn="just" eaLnBrk="1" hangingPunct="1"/>
            <a:r>
              <a:rPr lang="en-US" altLang="zh-TW" dirty="0"/>
              <a:t>   </a:t>
            </a:r>
          </a:p>
          <a:p>
            <a:pPr algn="just" eaLnBrk="1" hangingPunct="1"/>
            <a:r>
              <a:rPr lang="en-US" altLang="zh-TW" dirty="0"/>
              <a:t>    </a:t>
            </a:r>
          </a:p>
          <a:p>
            <a:pPr algn="just" eaLnBrk="1" hangingPunct="1"/>
            <a:r>
              <a:rPr lang="en-US" altLang="zh-TW" dirty="0"/>
              <a:t>Song:   </a:t>
            </a:r>
          </a:p>
          <a:p>
            <a:pPr algn="just" eaLnBrk="1" hangingPunct="1"/>
            <a:endParaRPr lang="en-US" altLang="zh-TW" dirty="0"/>
          </a:p>
          <a:p>
            <a:pPr algn="just" eaLnBrk="1" hangingPunct="1"/>
            <a:r>
              <a:rPr lang="en-US" altLang="zh-TW" dirty="0"/>
              <a:t>    </a:t>
            </a:r>
          </a:p>
          <a:p>
            <a:pPr algn="just" eaLnBrk="1" hangingPunct="1"/>
            <a:r>
              <a:rPr lang="en-US" altLang="zh-TW" dirty="0"/>
              <a:t>Cartoon or Mark:             </a:t>
            </a:r>
          </a:p>
        </p:txBody>
      </p:sp>
      <p:sp>
        <p:nvSpPr>
          <p:cNvPr id="7172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3D03929-500E-4C47-8B48-100F3CB1D599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275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7173" name="文字方塊 4"/>
          <p:cNvSpPr txBox="1">
            <a:spLocks noChangeArrowheads="1"/>
          </p:cNvSpPr>
          <p:nvPr/>
        </p:nvSpPr>
        <p:spPr bwMode="auto">
          <a:xfrm>
            <a:off x="395288" y="4652963"/>
            <a:ext cx="8497887" cy="40005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Compression: </a:t>
            </a:r>
            <a:r>
              <a:rPr lang="en-US" altLang="zh-TW">
                <a:solidFill>
                  <a:srgbClr val="3333FF"/>
                </a:solidFill>
              </a:rPr>
              <a:t>Original signal </a:t>
            </a:r>
            <a:r>
              <a:rPr lang="en-US" altLang="zh-TW">
                <a:solidFill>
                  <a:srgbClr val="3333FF"/>
                </a:solidFill>
                <a:sym typeface="Wingdings" pitchFamily="2" charset="2"/>
              </a:rPr>
              <a:t>Compact representation + residual information</a:t>
            </a:r>
            <a:endParaRPr lang="zh-TW" altLang="en-US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B9E2493-CAC8-44F4-BC48-D138218D0E59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311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65" name="Text Box 56"/>
          <p:cNvSpPr txBox="1">
            <a:spLocks noChangeArrowheads="1"/>
          </p:cNvSpPr>
          <p:nvPr/>
        </p:nvSpPr>
        <p:spPr bwMode="auto">
          <a:xfrm>
            <a:off x="2553748" y="259620"/>
            <a:ext cx="45889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Huffman coding by the greedy algorithm </a:t>
            </a:r>
          </a:p>
        </p:txBody>
      </p:sp>
      <p:sp>
        <p:nvSpPr>
          <p:cNvPr id="98" name="Rectangle 26"/>
          <p:cNvSpPr>
            <a:spLocks noChangeArrowheads="1"/>
          </p:cNvSpPr>
          <p:nvPr/>
        </p:nvSpPr>
        <p:spPr bwMode="auto">
          <a:xfrm>
            <a:off x="5717853" y="3235314"/>
            <a:ext cx="790343" cy="37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36500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01" name="Line 14"/>
          <p:cNvSpPr>
            <a:spLocks noChangeShapeType="1"/>
          </p:cNvSpPr>
          <p:nvPr/>
        </p:nvSpPr>
        <p:spPr bwMode="auto">
          <a:xfrm flipH="1">
            <a:off x="5085753" y="4655105"/>
            <a:ext cx="495075" cy="6808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" name="Line 16"/>
          <p:cNvSpPr>
            <a:spLocks noChangeShapeType="1"/>
          </p:cNvSpPr>
          <p:nvPr/>
        </p:nvSpPr>
        <p:spPr bwMode="auto">
          <a:xfrm>
            <a:off x="5573688" y="4671063"/>
            <a:ext cx="589120" cy="577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" name="Line 16"/>
          <p:cNvSpPr>
            <a:spLocks noChangeShapeType="1"/>
          </p:cNvSpPr>
          <p:nvPr/>
        </p:nvSpPr>
        <p:spPr bwMode="auto">
          <a:xfrm flipH="1">
            <a:off x="4607151" y="5315700"/>
            <a:ext cx="502707" cy="5725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" name="Line 16"/>
          <p:cNvSpPr>
            <a:spLocks noChangeShapeType="1"/>
          </p:cNvSpPr>
          <p:nvPr/>
        </p:nvSpPr>
        <p:spPr bwMode="auto">
          <a:xfrm>
            <a:off x="5094557" y="5362060"/>
            <a:ext cx="542174" cy="5262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" name="Rectangle 36"/>
          <p:cNvSpPr>
            <a:spLocks noChangeArrowheads="1"/>
          </p:cNvSpPr>
          <p:nvPr/>
        </p:nvSpPr>
        <p:spPr bwMode="auto">
          <a:xfrm>
            <a:off x="5433050" y="5853091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3130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06" name="Rectangle 35"/>
          <p:cNvSpPr>
            <a:spLocks noChangeArrowheads="1"/>
          </p:cNvSpPr>
          <p:nvPr/>
        </p:nvSpPr>
        <p:spPr bwMode="auto">
          <a:xfrm>
            <a:off x="4219136" y="5837276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3920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07" name="Rectangle 34"/>
          <p:cNvSpPr>
            <a:spLocks noChangeArrowheads="1"/>
          </p:cNvSpPr>
          <p:nvPr/>
        </p:nvSpPr>
        <p:spPr bwMode="auto">
          <a:xfrm>
            <a:off x="5934898" y="5180436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4390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08" name="Rectangle 20"/>
          <p:cNvSpPr>
            <a:spLocks noChangeArrowheads="1"/>
          </p:cNvSpPr>
          <p:nvPr/>
        </p:nvSpPr>
        <p:spPr bwMode="auto">
          <a:xfrm>
            <a:off x="4448226" y="5151328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7050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09" name="Rectangle 20"/>
          <p:cNvSpPr>
            <a:spLocks noChangeArrowheads="1"/>
          </p:cNvSpPr>
          <p:nvPr/>
        </p:nvSpPr>
        <p:spPr bwMode="auto">
          <a:xfrm>
            <a:off x="5500587" y="4486903"/>
            <a:ext cx="753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11440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10" name="Rectangle 26"/>
          <p:cNvSpPr>
            <a:spLocks noChangeArrowheads="1"/>
          </p:cNvSpPr>
          <p:nvPr/>
        </p:nvSpPr>
        <p:spPr bwMode="auto">
          <a:xfrm>
            <a:off x="4468627" y="4533581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11" name="Line 16"/>
          <p:cNvSpPr>
            <a:spLocks noChangeShapeType="1"/>
          </p:cNvSpPr>
          <p:nvPr/>
        </p:nvSpPr>
        <p:spPr bwMode="auto">
          <a:xfrm>
            <a:off x="5827654" y="4027350"/>
            <a:ext cx="748594" cy="5638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" name="Line 16"/>
          <p:cNvSpPr>
            <a:spLocks noChangeShapeType="1"/>
          </p:cNvSpPr>
          <p:nvPr/>
        </p:nvSpPr>
        <p:spPr bwMode="auto">
          <a:xfrm flipH="1">
            <a:off x="5571198" y="4019482"/>
            <a:ext cx="265968" cy="6515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3" name="Rectangle 33"/>
          <p:cNvSpPr>
            <a:spLocks noChangeArrowheads="1"/>
          </p:cNvSpPr>
          <p:nvPr/>
        </p:nvSpPr>
        <p:spPr bwMode="auto">
          <a:xfrm>
            <a:off x="6331736" y="4533582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7700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14" name="Rectangle 20"/>
          <p:cNvSpPr>
            <a:spLocks noChangeArrowheads="1"/>
          </p:cNvSpPr>
          <p:nvPr/>
        </p:nvSpPr>
        <p:spPr bwMode="auto">
          <a:xfrm>
            <a:off x="5806871" y="3780985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19140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15" name="Rectangle 26"/>
          <p:cNvSpPr>
            <a:spLocks noChangeArrowheads="1"/>
          </p:cNvSpPr>
          <p:nvPr/>
        </p:nvSpPr>
        <p:spPr bwMode="auto">
          <a:xfrm>
            <a:off x="3613965" y="4542453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16" name="Line 16"/>
          <p:cNvSpPr>
            <a:spLocks noChangeShapeType="1"/>
          </p:cNvSpPr>
          <p:nvPr/>
        </p:nvSpPr>
        <p:spPr bwMode="auto">
          <a:xfrm flipH="1">
            <a:off x="4056544" y="3999091"/>
            <a:ext cx="434285" cy="5920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" name="Line 16"/>
          <p:cNvSpPr>
            <a:spLocks noChangeShapeType="1"/>
          </p:cNvSpPr>
          <p:nvPr/>
        </p:nvSpPr>
        <p:spPr bwMode="auto">
          <a:xfrm>
            <a:off x="4490828" y="4027350"/>
            <a:ext cx="387131" cy="5638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8" name="Rectangle 20"/>
          <p:cNvSpPr>
            <a:spLocks noChangeArrowheads="1"/>
          </p:cNvSpPr>
          <p:nvPr/>
        </p:nvSpPr>
        <p:spPr bwMode="auto">
          <a:xfrm>
            <a:off x="3786537" y="3814425"/>
            <a:ext cx="914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23400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19" name="Line 16"/>
          <p:cNvSpPr>
            <a:spLocks noChangeShapeType="1"/>
          </p:cNvSpPr>
          <p:nvPr/>
        </p:nvSpPr>
        <p:spPr bwMode="auto">
          <a:xfrm flipH="1">
            <a:off x="4490829" y="3325818"/>
            <a:ext cx="632533" cy="67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0" name="Line 16"/>
          <p:cNvSpPr>
            <a:spLocks noChangeShapeType="1"/>
          </p:cNvSpPr>
          <p:nvPr/>
        </p:nvSpPr>
        <p:spPr bwMode="auto">
          <a:xfrm>
            <a:off x="5085320" y="3341351"/>
            <a:ext cx="742334" cy="70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1" name="Rectangle 20"/>
          <p:cNvSpPr>
            <a:spLocks noChangeArrowheads="1"/>
          </p:cNvSpPr>
          <p:nvPr/>
        </p:nvSpPr>
        <p:spPr bwMode="auto">
          <a:xfrm>
            <a:off x="4334224" y="3109683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42540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22" name="Rectangle 26"/>
          <p:cNvSpPr>
            <a:spLocks noChangeArrowheads="1"/>
          </p:cNvSpPr>
          <p:nvPr/>
        </p:nvSpPr>
        <p:spPr bwMode="auto">
          <a:xfrm>
            <a:off x="3961451" y="2627447"/>
            <a:ext cx="876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114000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23" name="Line 16"/>
          <p:cNvSpPr>
            <a:spLocks noChangeShapeType="1"/>
          </p:cNvSpPr>
          <p:nvPr/>
        </p:nvSpPr>
        <p:spPr bwMode="auto">
          <a:xfrm flipV="1">
            <a:off x="5079198" y="2718749"/>
            <a:ext cx="500225" cy="6380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4" name="Line 16"/>
          <p:cNvSpPr>
            <a:spLocks noChangeShapeType="1"/>
          </p:cNvSpPr>
          <p:nvPr/>
        </p:nvSpPr>
        <p:spPr bwMode="auto">
          <a:xfrm flipH="1" flipV="1">
            <a:off x="5590109" y="2735325"/>
            <a:ext cx="481313" cy="5904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5" name="Rectangle 20"/>
          <p:cNvSpPr>
            <a:spLocks noChangeArrowheads="1"/>
          </p:cNvSpPr>
          <p:nvPr/>
        </p:nvSpPr>
        <p:spPr bwMode="auto">
          <a:xfrm>
            <a:off x="5571198" y="2454738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79040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26" name="Line 16"/>
          <p:cNvSpPr>
            <a:spLocks noChangeShapeType="1"/>
          </p:cNvSpPr>
          <p:nvPr/>
        </p:nvSpPr>
        <p:spPr bwMode="auto">
          <a:xfrm flipV="1">
            <a:off x="4510026" y="2117437"/>
            <a:ext cx="525535" cy="5534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7" name="Line 16"/>
          <p:cNvSpPr>
            <a:spLocks noChangeShapeType="1"/>
          </p:cNvSpPr>
          <p:nvPr/>
        </p:nvSpPr>
        <p:spPr bwMode="auto">
          <a:xfrm flipH="1" flipV="1">
            <a:off x="5031982" y="2150093"/>
            <a:ext cx="551313" cy="5686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8" name="Rectangle 20"/>
          <p:cNvSpPr>
            <a:spLocks noChangeArrowheads="1"/>
          </p:cNvSpPr>
          <p:nvPr/>
        </p:nvSpPr>
        <p:spPr bwMode="auto">
          <a:xfrm>
            <a:off x="4988247" y="1958375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193040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29" name="Rectangle 18"/>
          <p:cNvSpPr>
            <a:spLocks noChangeArrowheads="1"/>
          </p:cNvSpPr>
          <p:nvPr/>
        </p:nvSpPr>
        <p:spPr bwMode="auto">
          <a:xfrm>
            <a:off x="3299969" y="2082589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801000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30" name="Line 16"/>
          <p:cNvSpPr>
            <a:spLocks noChangeShapeType="1"/>
          </p:cNvSpPr>
          <p:nvPr/>
        </p:nvSpPr>
        <p:spPr bwMode="auto">
          <a:xfrm flipV="1">
            <a:off x="3840649" y="1600560"/>
            <a:ext cx="650182" cy="5168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1" name="Line 16"/>
          <p:cNvSpPr>
            <a:spLocks noChangeShapeType="1"/>
          </p:cNvSpPr>
          <p:nvPr/>
        </p:nvSpPr>
        <p:spPr bwMode="auto">
          <a:xfrm flipH="1" flipV="1">
            <a:off x="4475475" y="1609286"/>
            <a:ext cx="546516" cy="53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2" name="Rectangle 20"/>
          <p:cNvSpPr>
            <a:spLocks noChangeArrowheads="1"/>
          </p:cNvSpPr>
          <p:nvPr/>
        </p:nvSpPr>
        <p:spPr bwMode="auto">
          <a:xfrm>
            <a:off x="3550724" y="1407149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994040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33" name="Rectangle 17"/>
          <p:cNvSpPr>
            <a:spLocks noChangeArrowheads="1"/>
          </p:cNvSpPr>
          <p:nvPr/>
        </p:nvSpPr>
        <p:spPr bwMode="auto">
          <a:xfrm>
            <a:off x="5741280" y="1581935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00"/>
                </a:solidFill>
              </a:rPr>
              <a:t>832700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34" name="Rectangle 39"/>
          <p:cNvSpPr>
            <a:spLocks noChangeArrowheads="1"/>
          </p:cNvSpPr>
          <p:nvPr/>
        </p:nvSpPr>
        <p:spPr bwMode="auto">
          <a:xfrm>
            <a:off x="4510026" y="777402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663300"/>
                </a:solidFill>
              </a:rPr>
              <a:t>1826740</a:t>
            </a:r>
            <a:endParaRPr lang="zh-TW" altLang="en-US" sz="1800" dirty="0">
              <a:solidFill>
                <a:srgbClr val="663300"/>
              </a:solidFill>
            </a:endParaRPr>
          </a:p>
        </p:txBody>
      </p:sp>
      <p:sp>
        <p:nvSpPr>
          <p:cNvPr id="135" name="Line 16"/>
          <p:cNvSpPr>
            <a:spLocks noChangeShapeType="1"/>
          </p:cNvSpPr>
          <p:nvPr/>
        </p:nvSpPr>
        <p:spPr bwMode="auto">
          <a:xfrm flipV="1">
            <a:off x="4458443" y="1149333"/>
            <a:ext cx="765833" cy="466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6" name="Line 16"/>
          <p:cNvSpPr>
            <a:spLocks noChangeShapeType="1"/>
          </p:cNvSpPr>
          <p:nvPr/>
        </p:nvSpPr>
        <p:spPr bwMode="auto">
          <a:xfrm flipH="1" flipV="1">
            <a:off x="5220072" y="1124744"/>
            <a:ext cx="823217" cy="5328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7" name="Rectangle 20"/>
          <p:cNvSpPr>
            <a:spLocks noChangeArrowheads="1"/>
          </p:cNvSpPr>
          <p:nvPr/>
        </p:nvSpPr>
        <p:spPr bwMode="auto">
          <a:xfrm>
            <a:off x="4595332" y="1138797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38" name="Rectangle 20"/>
          <p:cNvSpPr>
            <a:spLocks noChangeArrowheads="1"/>
          </p:cNvSpPr>
          <p:nvPr/>
        </p:nvSpPr>
        <p:spPr bwMode="auto">
          <a:xfrm>
            <a:off x="5459069" y="1109211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39" name="Rectangle 20"/>
          <p:cNvSpPr>
            <a:spLocks noChangeArrowheads="1"/>
          </p:cNvSpPr>
          <p:nvPr/>
        </p:nvSpPr>
        <p:spPr bwMode="auto">
          <a:xfrm>
            <a:off x="3786537" y="1673222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40" name="Rectangle 20"/>
          <p:cNvSpPr>
            <a:spLocks noChangeArrowheads="1"/>
          </p:cNvSpPr>
          <p:nvPr/>
        </p:nvSpPr>
        <p:spPr bwMode="auto">
          <a:xfrm>
            <a:off x="4663700" y="163745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41" name="Rectangle 20"/>
          <p:cNvSpPr>
            <a:spLocks noChangeArrowheads="1"/>
          </p:cNvSpPr>
          <p:nvPr/>
        </p:nvSpPr>
        <p:spPr bwMode="auto">
          <a:xfrm>
            <a:off x="4254872" y="2242548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010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42" name="Rectangle 20"/>
          <p:cNvSpPr>
            <a:spLocks noChangeArrowheads="1"/>
          </p:cNvSpPr>
          <p:nvPr/>
        </p:nvSpPr>
        <p:spPr bwMode="auto">
          <a:xfrm>
            <a:off x="5281756" y="2220591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011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43" name="Rectangle 20"/>
          <p:cNvSpPr>
            <a:spLocks noChangeArrowheads="1"/>
          </p:cNvSpPr>
          <p:nvPr/>
        </p:nvSpPr>
        <p:spPr bwMode="auto">
          <a:xfrm>
            <a:off x="4729574" y="2860480"/>
            <a:ext cx="637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0110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44" name="Rectangle 20"/>
          <p:cNvSpPr>
            <a:spLocks noChangeArrowheads="1"/>
          </p:cNvSpPr>
          <p:nvPr/>
        </p:nvSpPr>
        <p:spPr bwMode="auto">
          <a:xfrm>
            <a:off x="5785637" y="2884172"/>
            <a:ext cx="637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0111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45" name="Rectangle 20"/>
          <p:cNvSpPr>
            <a:spLocks noChangeArrowheads="1"/>
          </p:cNvSpPr>
          <p:nvPr/>
        </p:nvSpPr>
        <p:spPr bwMode="auto">
          <a:xfrm>
            <a:off x="4093657" y="3477789"/>
            <a:ext cx="753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01100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46" name="Rectangle 20"/>
          <p:cNvSpPr>
            <a:spLocks noChangeArrowheads="1"/>
          </p:cNvSpPr>
          <p:nvPr/>
        </p:nvSpPr>
        <p:spPr bwMode="auto">
          <a:xfrm>
            <a:off x="5409517" y="3473768"/>
            <a:ext cx="753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01101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47" name="Rectangle 20"/>
          <p:cNvSpPr>
            <a:spLocks noChangeArrowheads="1"/>
          </p:cNvSpPr>
          <p:nvPr/>
        </p:nvSpPr>
        <p:spPr bwMode="auto">
          <a:xfrm>
            <a:off x="3449785" y="4114646"/>
            <a:ext cx="868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011000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48" name="Rectangle 20"/>
          <p:cNvSpPr>
            <a:spLocks noChangeArrowheads="1"/>
          </p:cNvSpPr>
          <p:nvPr/>
        </p:nvSpPr>
        <p:spPr bwMode="auto">
          <a:xfrm>
            <a:off x="4351501" y="4126135"/>
            <a:ext cx="868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011001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49" name="Rectangle 20"/>
          <p:cNvSpPr>
            <a:spLocks noChangeArrowheads="1"/>
          </p:cNvSpPr>
          <p:nvPr/>
        </p:nvSpPr>
        <p:spPr bwMode="auto">
          <a:xfrm>
            <a:off x="5155822" y="4120917"/>
            <a:ext cx="868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011010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50" name="Rectangle 20"/>
          <p:cNvSpPr>
            <a:spLocks noChangeArrowheads="1"/>
          </p:cNvSpPr>
          <p:nvPr/>
        </p:nvSpPr>
        <p:spPr bwMode="auto">
          <a:xfrm>
            <a:off x="6219655" y="4088592"/>
            <a:ext cx="868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011011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51" name="Rectangle 20"/>
          <p:cNvSpPr>
            <a:spLocks noChangeArrowheads="1"/>
          </p:cNvSpPr>
          <p:nvPr/>
        </p:nvSpPr>
        <p:spPr bwMode="auto">
          <a:xfrm>
            <a:off x="5763364" y="4864994"/>
            <a:ext cx="983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0110101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52" name="Rectangle 20"/>
          <p:cNvSpPr>
            <a:spLocks noChangeArrowheads="1"/>
          </p:cNvSpPr>
          <p:nvPr/>
        </p:nvSpPr>
        <p:spPr bwMode="auto">
          <a:xfrm>
            <a:off x="4647105" y="4831896"/>
            <a:ext cx="1263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0110100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53" name="Rectangle 20"/>
          <p:cNvSpPr>
            <a:spLocks noChangeArrowheads="1"/>
          </p:cNvSpPr>
          <p:nvPr/>
        </p:nvSpPr>
        <p:spPr bwMode="auto">
          <a:xfrm>
            <a:off x="4080278" y="5450466"/>
            <a:ext cx="1263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01101000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54" name="Rectangle 20"/>
          <p:cNvSpPr>
            <a:spLocks noChangeArrowheads="1"/>
          </p:cNvSpPr>
          <p:nvPr/>
        </p:nvSpPr>
        <p:spPr bwMode="auto">
          <a:xfrm>
            <a:off x="5185610" y="5457766"/>
            <a:ext cx="1263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solidFill>
                  <a:srgbClr val="FF00FF"/>
                </a:solidFill>
              </a:rPr>
              <a:t>01101001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55" name="Text Box 40"/>
          <p:cNvSpPr txBox="1">
            <a:spLocks noChangeArrowheads="1"/>
          </p:cNvSpPr>
          <p:nvPr/>
        </p:nvSpPr>
        <p:spPr bwMode="auto">
          <a:xfrm>
            <a:off x="568389" y="4903753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average code length = 1.7498</a:t>
            </a:r>
          </a:p>
        </p:txBody>
      </p:sp>
      <p:sp>
        <p:nvSpPr>
          <p:cNvPr id="156" name="Text Box 40"/>
          <p:cNvSpPr txBox="1">
            <a:spLocks noChangeArrowheads="1"/>
          </p:cNvSpPr>
          <p:nvPr/>
        </p:nvSpPr>
        <p:spPr bwMode="auto">
          <a:xfrm>
            <a:off x="564680" y="5602375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entropy/log(2) = 1.5830</a:t>
            </a:r>
          </a:p>
        </p:txBody>
      </p:sp>
    </p:spTree>
    <p:extLst>
      <p:ext uri="{BB962C8B-B14F-4D97-AF65-F5344CB8AC3E}">
        <p14:creationId xmlns:p14="http://schemas.microsoft.com/office/powerpoint/2010/main" val="4136983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88D854B-9D82-48FC-BFC9-A2FBFF1C345F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312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549275"/>
            <a:ext cx="72009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zh-TW" altLang="en-US"/>
              <a:t>思考：  郵遞區號是多少進位的編碼？</a:t>
            </a:r>
          </a:p>
          <a:p>
            <a:pPr algn="just" eaLnBrk="1" hangingPunct="1"/>
            <a:endParaRPr lang="zh-TW" altLang="en-US"/>
          </a:p>
          <a:p>
            <a:pPr algn="just" eaLnBrk="1" hangingPunct="1"/>
            <a:r>
              <a:rPr lang="zh-TW" altLang="en-US"/>
              <a:t>　　　 電話號碼的區域碼是多少進位的編碼？</a:t>
            </a:r>
          </a:p>
          <a:p>
            <a:pPr algn="just" eaLnBrk="1" hangingPunct="1"/>
            <a:endParaRPr lang="zh-TW" altLang="en-US"/>
          </a:p>
          <a:p>
            <a:pPr algn="just" eaLnBrk="1" hangingPunct="1"/>
            <a:r>
              <a:rPr lang="zh-TW" altLang="en-US"/>
              <a:t>             中文輸入法是多少進位的編碼？  </a:t>
            </a:r>
          </a:p>
          <a:p>
            <a:pPr algn="ctr" eaLnBrk="1" hangingPunct="1"/>
            <a:endParaRPr lang="zh-TW" altLang="en-US"/>
          </a:p>
          <a:p>
            <a:pPr algn="just" eaLnBrk="1" hangingPunct="1"/>
            <a:r>
              <a:rPr lang="zh-TW" altLang="en-US"/>
              <a:t>             如何用 </a:t>
            </a:r>
            <a:r>
              <a:rPr lang="en-US" altLang="zh-TW"/>
              <a:t>Huffman coding </a:t>
            </a:r>
            <a:r>
              <a:rPr lang="zh-TW" altLang="en-US"/>
              <a:t>來處理類似問題？　　　</a:t>
            </a:r>
          </a:p>
        </p:txBody>
      </p:sp>
    </p:spTree>
    <p:extLst>
      <p:ext uri="{BB962C8B-B14F-4D97-AF65-F5344CB8AC3E}">
        <p14:creationId xmlns:p14="http://schemas.microsoft.com/office/powerpoint/2010/main" val="1727856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359168B-F09C-4E5B-9954-7D7989CC513A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313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7777162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3333FF"/>
                </a:solidFill>
                <a:sym typeface="Wingdings 2" pitchFamily="18" charset="2"/>
              </a:rPr>
              <a:t></a:t>
            </a:r>
            <a:r>
              <a:rPr lang="zh-TW" altLang="en-US" sz="2400" b="1"/>
              <a:t>  </a:t>
            </a:r>
            <a:r>
              <a:rPr lang="en-US" altLang="zh-TW" sz="2400" b="1">
                <a:solidFill>
                  <a:srgbClr val="3333FF"/>
                </a:solidFill>
              </a:rPr>
              <a:t>8-D  Entropy and Coding Length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611188" y="1125538"/>
            <a:ext cx="5472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  <a:sym typeface="Symbol" pitchFamily="18" charset="2"/>
              </a:rPr>
              <a:t> E</a:t>
            </a:r>
            <a:r>
              <a:rPr lang="en-US" altLang="zh-TW">
                <a:solidFill>
                  <a:srgbClr val="3333FF"/>
                </a:solidFill>
              </a:rPr>
              <a:t>ntropy </a:t>
            </a:r>
            <a:r>
              <a:rPr lang="zh-TW" altLang="en-US">
                <a:solidFill>
                  <a:srgbClr val="3333FF"/>
                </a:solidFill>
              </a:rPr>
              <a:t>熵；亂度  </a:t>
            </a:r>
            <a:r>
              <a:rPr lang="en-US" altLang="zh-TW">
                <a:solidFill>
                  <a:srgbClr val="3333FF"/>
                </a:solidFill>
              </a:rPr>
              <a:t>(Information Theory) </a:t>
            </a:r>
            <a:r>
              <a:rPr lang="zh-TW" altLang="en-US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143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41535"/>
              </p:ext>
            </p:extLst>
          </p:nvPr>
        </p:nvGraphicFramePr>
        <p:xfrm>
          <a:off x="1322388" y="1755775"/>
          <a:ext cx="29384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3" name="Equation" r:id="rId3" imgW="2933640" imgH="749160" progId="Equation.DSMT4">
                  <p:embed/>
                </p:oleObj>
              </mc:Choice>
              <mc:Fallback>
                <p:oleObj name="Equation" r:id="rId3" imgW="2933640" imgH="749160" progId="Equation.DSMT4">
                  <p:embed/>
                  <p:pic>
                    <p:nvPicPr>
                      <p:cNvPr id="1434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755775"/>
                        <a:ext cx="2938462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5146675" y="1917700"/>
            <a:ext cx="1838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/>
              <a:t>  </a:t>
            </a:r>
            <a:r>
              <a:rPr lang="en-US" altLang="zh-TW" i="1"/>
              <a:t>P</a:t>
            </a:r>
            <a:r>
              <a:rPr lang="en-US" altLang="zh-TW"/>
              <a:t>:  probability 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611188" y="2573039"/>
            <a:ext cx="6662788" cy="201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>
              <a:lnSpc>
                <a:spcPct val="115000"/>
              </a:lnSpc>
              <a:spcBef>
                <a:spcPct val="15000"/>
              </a:spcBef>
            </a:pPr>
            <a:r>
              <a:rPr lang="en-US" altLang="zh-TW" i="1" dirty="0"/>
              <a:t>P</a:t>
            </a:r>
            <a:r>
              <a:rPr lang="en-US" altLang="zh-TW" dirty="0"/>
              <a:t>(S</a:t>
            </a:r>
            <a:r>
              <a:rPr lang="en-US" altLang="zh-TW" baseline="-25000" dirty="0"/>
              <a:t>0</a:t>
            </a:r>
            <a:r>
              <a:rPr lang="en-US" altLang="zh-TW" dirty="0"/>
              <a:t>) = 1,  entropy = 0        </a:t>
            </a:r>
          </a:p>
          <a:p>
            <a:pPr algn="just" eaLnBrk="1" hangingPunct="1">
              <a:lnSpc>
                <a:spcPct val="115000"/>
              </a:lnSpc>
              <a:spcBef>
                <a:spcPct val="15000"/>
              </a:spcBef>
            </a:pPr>
            <a:r>
              <a:rPr lang="en-US" altLang="zh-TW" i="1" dirty="0"/>
              <a:t>P</a:t>
            </a:r>
            <a:r>
              <a:rPr lang="en-US" altLang="zh-TW" dirty="0"/>
              <a:t>(S</a:t>
            </a:r>
            <a:r>
              <a:rPr lang="en-US" altLang="zh-TW" baseline="-25000" dirty="0"/>
              <a:t>0</a:t>
            </a:r>
            <a:r>
              <a:rPr lang="en-US" altLang="zh-TW" dirty="0"/>
              <a:t>) = </a:t>
            </a:r>
            <a:r>
              <a:rPr lang="en-US" altLang="zh-TW" i="1" dirty="0"/>
              <a:t>P</a:t>
            </a:r>
            <a:r>
              <a:rPr lang="en-US" altLang="zh-TW" dirty="0"/>
              <a:t>(S</a:t>
            </a:r>
            <a:r>
              <a:rPr lang="en-US" altLang="zh-TW" baseline="-25000" dirty="0"/>
              <a:t>1</a:t>
            </a:r>
            <a:r>
              <a:rPr lang="en-US" altLang="zh-TW" dirty="0"/>
              <a:t>) = 0.5,  entropy = 0.6931  </a:t>
            </a:r>
          </a:p>
          <a:p>
            <a:pPr algn="just" eaLnBrk="1" hangingPunct="1">
              <a:lnSpc>
                <a:spcPct val="115000"/>
              </a:lnSpc>
              <a:spcBef>
                <a:spcPct val="15000"/>
              </a:spcBef>
            </a:pPr>
            <a:r>
              <a:rPr lang="en-US" altLang="zh-TW" i="1" dirty="0"/>
              <a:t>P</a:t>
            </a:r>
            <a:r>
              <a:rPr lang="en-US" altLang="zh-TW" dirty="0"/>
              <a:t>(S</a:t>
            </a:r>
            <a:r>
              <a:rPr lang="en-US" altLang="zh-TW" baseline="-25000" dirty="0"/>
              <a:t>0</a:t>
            </a:r>
            <a:r>
              <a:rPr lang="en-US" altLang="zh-TW" dirty="0"/>
              <a:t>) = </a:t>
            </a:r>
            <a:r>
              <a:rPr lang="en-US" altLang="zh-TW" i="1" dirty="0"/>
              <a:t>P</a:t>
            </a:r>
            <a:r>
              <a:rPr lang="en-US" altLang="zh-TW" dirty="0"/>
              <a:t>(S</a:t>
            </a:r>
            <a:r>
              <a:rPr lang="en-US" altLang="zh-TW" baseline="-25000" dirty="0"/>
              <a:t>1</a:t>
            </a:r>
            <a:r>
              <a:rPr lang="en-US" altLang="zh-TW" dirty="0"/>
              <a:t>) = </a:t>
            </a:r>
            <a:r>
              <a:rPr lang="en-US" altLang="zh-TW" i="1" dirty="0"/>
              <a:t>P</a:t>
            </a:r>
            <a:r>
              <a:rPr lang="en-US" altLang="zh-TW" dirty="0"/>
              <a:t>(S</a:t>
            </a:r>
            <a:r>
              <a:rPr lang="en-US" altLang="zh-TW" baseline="-25000" dirty="0"/>
              <a:t>2</a:t>
            </a:r>
            <a:r>
              <a:rPr lang="en-US" altLang="zh-TW" dirty="0"/>
              <a:t>) = </a:t>
            </a:r>
            <a:r>
              <a:rPr lang="en-US" altLang="zh-TW" i="1" dirty="0"/>
              <a:t>P</a:t>
            </a:r>
            <a:r>
              <a:rPr lang="en-US" altLang="zh-TW" dirty="0"/>
              <a:t>(S</a:t>
            </a:r>
            <a:r>
              <a:rPr lang="en-US" altLang="zh-TW" baseline="-25000" dirty="0"/>
              <a:t>3</a:t>
            </a:r>
            <a:r>
              <a:rPr lang="en-US" altLang="zh-TW" dirty="0"/>
              <a:t>) = 1/4,  entropy = 1.3863 </a:t>
            </a:r>
          </a:p>
          <a:p>
            <a:pPr algn="just" eaLnBrk="1" hangingPunct="1">
              <a:lnSpc>
                <a:spcPct val="115000"/>
              </a:lnSpc>
              <a:spcBef>
                <a:spcPct val="15000"/>
              </a:spcBef>
            </a:pPr>
            <a:r>
              <a:rPr lang="en-US" altLang="zh-TW" i="1" dirty="0"/>
              <a:t>P</a:t>
            </a:r>
            <a:r>
              <a:rPr lang="en-US" altLang="zh-TW" dirty="0"/>
              <a:t>(S</a:t>
            </a:r>
            <a:r>
              <a:rPr lang="en-US" altLang="zh-TW" baseline="-25000" dirty="0"/>
              <a:t>0</a:t>
            </a:r>
            <a:r>
              <a:rPr lang="en-US" altLang="zh-TW" dirty="0"/>
              <a:t>) = 0.7, </a:t>
            </a:r>
            <a:r>
              <a:rPr lang="en-US" altLang="zh-TW" i="1" dirty="0"/>
              <a:t>P</a:t>
            </a:r>
            <a:r>
              <a:rPr lang="en-US" altLang="zh-TW" dirty="0"/>
              <a:t>(S</a:t>
            </a:r>
            <a:r>
              <a:rPr lang="en-US" altLang="zh-TW" baseline="-25000" dirty="0"/>
              <a:t>1</a:t>
            </a:r>
            <a:r>
              <a:rPr lang="en-US" altLang="zh-TW" dirty="0"/>
              <a:t>) = </a:t>
            </a:r>
            <a:r>
              <a:rPr lang="en-US" altLang="zh-TW" i="1" dirty="0"/>
              <a:t>P</a:t>
            </a:r>
            <a:r>
              <a:rPr lang="en-US" altLang="zh-TW" dirty="0"/>
              <a:t>(S</a:t>
            </a:r>
            <a:r>
              <a:rPr lang="en-US" altLang="zh-TW" baseline="-25000" dirty="0"/>
              <a:t>2</a:t>
            </a:r>
            <a:r>
              <a:rPr lang="en-US" altLang="zh-TW" dirty="0"/>
              <a:t>) = </a:t>
            </a:r>
            <a:r>
              <a:rPr lang="en-US" altLang="zh-TW" i="1" dirty="0"/>
              <a:t>P</a:t>
            </a:r>
            <a:r>
              <a:rPr lang="en-US" altLang="zh-TW" dirty="0"/>
              <a:t>(S</a:t>
            </a:r>
            <a:r>
              <a:rPr lang="en-US" altLang="zh-TW" baseline="-25000" dirty="0"/>
              <a:t>3</a:t>
            </a:r>
            <a:r>
              <a:rPr lang="en-US" altLang="zh-TW" dirty="0"/>
              <a:t>) = 0.1, entropy = 0.9404 </a:t>
            </a:r>
          </a:p>
          <a:p>
            <a:pPr algn="just" eaLnBrk="1" hangingPunct="1">
              <a:lnSpc>
                <a:spcPct val="115000"/>
              </a:lnSpc>
              <a:spcBef>
                <a:spcPct val="15000"/>
              </a:spcBef>
            </a:pPr>
            <a:r>
              <a:rPr lang="en-US" altLang="zh-TW" dirty="0"/>
              <a:t>     </a:t>
            </a: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54063" y="4579938"/>
            <a:ext cx="55705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dirty="0"/>
              <a:t>同樣是有 </a:t>
            </a:r>
            <a:r>
              <a:rPr lang="en-US" altLang="zh-TW" dirty="0"/>
              <a:t>4 </a:t>
            </a:r>
            <a:r>
              <a:rPr lang="zh-TW" altLang="en-US" dirty="0"/>
              <a:t>種組合，機率分佈越集中，亂度越少</a:t>
            </a: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1763713" y="3716338"/>
            <a:ext cx="504825" cy="865187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1908175" y="4076700"/>
            <a:ext cx="647700" cy="504825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8" name="文字方塊 11"/>
          <p:cNvSpPr txBox="1">
            <a:spLocks noChangeArrowheads="1"/>
          </p:cNvSpPr>
          <p:nvPr/>
        </p:nvSpPr>
        <p:spPr bwMode="auto">
          <a:xfrm>
            <a:off x="6011863" y="1125538"/>
            <a:ext cx="27368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註：此處 </a:t>
            </a:r>
            <a:r>
              <a:rPr lang="en-US" altLang="zh-TW" dirty="0">
                <a:solidFill>
                  <a:srgbClr val="FF0000"/>
                </a:solidFill>
              </a:rPr>
              <a:t>log </a:t>
            </a:r>
            <a:r>
              <a:rPr lang="zh-TW" altLang="en-US" dirty="0">
                <a:solidFill>
                  <a:srgbClr val="FF0000"/>
                </a:solidFill>
              </a:rPr>
              <a:t>即 </a:t>
            </a:r>
            <a:r>
              <a:rPr lang="en-US" altLang="zh-TW" dirty="0" err="1">
                <a:solidFill>
                  <a:srgbClr val="FF0000"/>
                </a:solidFill>
              </a:rPr>
              <a:t>ln</a:t>
            </a:r>
            <a:endParaRPr lang="en-US" altLang="zh-TW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</a:rPr>
              <a:t>         </a:t>
            </a:r>
            <a:r>
              <a:rPr lang="zh-TW" altLang="en-US" dirty="0">
                <a:solidFill>
                  <a:srgbClr val="FF0000"/>
                </a:solidFill>
              </a:rPr>
              <a:t>和 </a:t>
            </a:r>
            <a:r>
              <a:rPr lang="en-US" altLang="zh-TW" dirty="0">
                <a:solidFill>
                  <a:srgbClr val="FF0000"/>
                </a:solidFill>
              </a:rPr>
              <a:t>log</a:t>
            </a:r>
            <a:r>
              <a:rPr lang="en-US" altLang="zh-TW" baseline="-25000" dirty="0">
                <a:solidFill>
                  <a:srgbClr val="FF0000"/>
                </a:solidFill>
              </a:rPr>
              <a:t>10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zh-TW" altLang="en-US" dirty="0">
                <a:solidFill>
                  <a:srgbClr val="FF0000"/>
                </a:solidFill>
              </a:rPr>
              <a:t>不同</a:t>
            </a:r>
          </a:p>
        </p:txBody>
      </p:sp>
    </p:spTree>
    <p:extLst>
      <p:ext uri="{BB962C8B-B14F-4D97-AF65-F5344CB8AC3E}">
        <p14:creationId xmlns:p14="http://schemas.microsoft.com/office/powerpoint/2010/main" val="1353145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95288" y="404813"/>
            <a:ext cx="342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>
                <a:sym typeface="Symbol" pitchFamily="18" charset="2"/>
              </a:rPr>
              <a:t></a:t>
            </a:r>
            <a:r>
              <a:rPr lang="zh-TW" altLang="en-US"/>
              <a:t> </a:t>
            </a:r>
            <a:r>
              <a:rPr lang="en-US" altLang="zh-TW"/>
              <a:t>Huffman Coding </a:t>
            </a:r>
            <a:r>
              <a:rPr lang="zh-TW" altLang="en-US">
                <a:sym typeface="Symbol" pitchFamily="18" charset="2"/>
              </a:rPr>
              <a:t>的平均長度</a:t>
            </a:r>
          </a:p>
        </p:txBody>
      </p:sp>
      <p:sp>
        <p:nvSpPr>
          <p:cNvPr id="15363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10CA2DB-367D-4A39-8EA7-DA24EEAB8937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314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graphicFrame>
        <p:nvGraphicFramePr>
          <p:cNvPr id="15364" name="Object 6"/>
          <p:cNvGraphicFramePr>
            <a:graphicFrameLocks noChangeAspect="1"/>
          </p:cNvGraphicFramePr>
          <p:nvPr/>
        </p:nvGraphicFramePr>
        <p:xfrm>
          <a:off x="684213" y="962025"/>
          <a:ext cx="2806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0" name="Equation" r:id="rId3" imgW="2806700" imgH="723900" progId="Equation.DSMT4">
                  <p:embed/>
                </p:oleObj>
              </mc:Choice>
              <mc:Fallback>
                <p:oleObj name="Equation" r:id="rId3" imgW="2806700" imgH="723900" progId="Equation.DSMT4">
                  <p:embed/>
                  <p:pic>
                    <p:nvPicPr>
                      <p:cNvPr id="1536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962025"/>
                        <a:ext cx="28067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3779838" y="1125538"/>
            <a:ext cx="5186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/>
              <a:t> </a:t>
            </a:r>
            <a:r>
              <a:rPr lang="en-US" altLang="zh-TW" i="1"/>
              <a:t>P</a:t>
            </a:r>
            <a:r>
              <a:rPr lang="en-US" altLang="zh-TW"/>
              <a:t>(</a:t>
            </a:r>
            <a:r>
              <a:rPr lang="en-US" altLang="zh-TW" i="1"/>
              <a:t>S</a:t>
            </a:r>
            <a:r>
              <a:rPr lang="en-US" altLang="zh-TW" i="1" baseline="-25000"/>
              <a:t>j</a:t>
            </a:r>
            <a:r>
              <a:rPr lang="en-US" altLang="zh-TW"/>
              <a:t>): </a:t>
            </a:r>
            <a:r>
              <a:rPr lang="en-US" altLang="zh-TW" i="1"/>
              <a:t>S</a:t>
            </a:r>
            <a:r>
              <a:rPr lang="en-US" altLang="zh-TW" i="1" baseline="-25000"/>
              <a:t>j</a:t>
            </a:r>
            <a:r>
              <a:rPr lang="en-US" altLang="zh-TW"/>
              <a:t> </a:t>
            </a:r>
            <a:r>
              <a:rPr lang="zh-TW" altLang="en-US"/>
              <a:t>發生的機率，    </a:t>
            </a:r>
            <a:r>
              <a:rPr lang="en-US" altLang="zh-TW" i="1"/>
              <a:t>L</a:t>
            </a:r>
            <a:r>
              <a:rPr lang="en-US" altLang="zh-TW"/>
              <a:t>(</a:t>
            </a:r>
            <a:r>
              <a:rPr lang="en-US" altLang="zh-TW" i="1"/>
              <a:t>S</a:t>
            </a:r>
            <a:r>
              <a:rPr lang="en-US" altLang="zh-TW" i="1" baseline="-25000"/>
              <a:t>j</a:t>
            </a:r>
            <a:r>
              <a:rPr lang="en-US" altLang="zh-TW"/>
              <a:t>) : </a:t>
            </a:r>
            <a:r>
              <a:rPr lang="en-US" altLang="zh-TW" i="1"/>
              <a:t>S</a:t>
            </a:r>
            <a:r>
              <a:rPr lang="en-US" altLang="zh-TW" i="1" baseline="-25000"/>
              <a:t>j</a:t>
            </a:r>
            <a:r>
              <a:rPr lang="en-US" altLang="zh-TW"/>
              <a:t> </a:t>
            </a:r>
            <a:r>
              <a:rPr lang="zh-TW" altLang="en-US"/>
              <a:t>的編碼長度</a:t>
            </a: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468313" y="1916113"/>
            <a:ext cx="272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b="1">
                <a:solidFill>
                  <a:srgbClr val="3333FF"/>
                </a:solidFill>
                <a:sym typeface="Symbol" pitchFamily="18" charset="2"/>
              </a:rPr>
              <a:t></a:t>
            </a:r>
            <a:r>
              <a:rPr lang="zh-TW" altLang="en-US" b="1">
                <a:solidFill>
                  <a:srgbClr val="3333FF"/>
                </a:solidFill>
              </a:rPr>
              <a:t> </a:t>
            </a:r>
            <a:r>
              <a:rPr lang="en-US" altLang="zh-TW" b="1">
                <a:solidFill>
                  <a:srgbClr val="3333FF"/>
                </a:solidFill>
              </a:rPr>
              <a:t>Shannon </a:t>
            </a:r>
            <a:r>
              <a:rPr lang="zh-TW" altLang="en-US" b="1">
                <a:solidFill>
                  <a:srgbClr val="3333FF"/>
                </a:solidFill>
                <a:sym typeface="Symbol" pitchFamily="18" charset="2"/>
              </a:rPr>
              <a:t>編碼定理：</a:t>
            </a:r>
            <a:r>
              <a:rPr lang="zh-TW" altLang="en-US">
                <a:solidFill>
                  <a:srgbClr val="3333FF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1536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505439"/>
              </p:ext>
            </p:extLst>
          </p:nvPr>
        </p:nvGraphicFramePr>
        <p:xfrm>
          <a:off x="1979613" y="2662238"/>
          <a:ext cx="33909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1" name="Equation" r:id="rId5" imgW="3390840" imgH="609480" progId="Equation.DSMT4">
                  <p:embed/>
                </p:oleObj>
              </mc:Choice>
              <mc:Fallback>
                <p:oleObj name="Equation" r:id="rId5" imgW="3390840" imgH="609480" progId="Equation.DSMT4">
                  <p:embed/>
                  <p:pic>
                    <p:nvPicPr>
                      <p:cNvPr id="1536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662238"/>
                        <a:ext cx="33909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755650" y="5196331"/>
            <a:ext cx="489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dirty="0"/>
              <a:t>都和 </a:t>
            </a:r>
            <a:r>
              <a:rPr lang="en-US" altLang="zh-TW" dirty="0"/>
              <a:t>entropy </a:t>
            </a:r>
            <a:r>
              <a:rPr lang="zh-TW" altLang="en-US" dirty="0"/>
              <a:t>有密切關係</a:t>
            </a:r>
          </a:p>
        </p:txBody>
      </p:sp>
      <p:sp>
        <p:nvSpPr>
          <p:cNvPr id="15370" name="文字方塊 9"/>
          <p:cNvSpPr txBox="1">
            <a:spLocks noChangeArrowheads="1"/>
          </p:cNvSpPr>
          <p:nvPr/>
        </p:nvSpPr>
        <p:spPr bwMode="auto">
          <a:xfrm>
            <a:off x="468313" y="3644900"/>
            <a:ext cx="4751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dirty="0">
                <a:sym typeface="Symbol" pitchFamily="18" charset="2"/>
              </a:rPr>
              <a:t></a:t>
            </a:r>
            <a:r>
              <a:rPr lang="zh-TW" altLang="en-US" dirty="0"/>
              <a:t> </a:t>
            </a:r>
            <a:r>
              <a:rPr lang="en-US" altLang="zh-TW" dirty="0"/>
              <a:t>Huffman Coding  </a:t>
            </a:r>
            <a:r>
              <a:rPr lang="zh-TW" altLang="en-US" dirty="0"/>
              <a:t>的 </a:t>
            </a:r>
            <a:r>
              <a:rPr lang="en-US" altLang="zh-TW" dirty="0"/>
              <a:t>total coding length </a:t>
            </a:r>
            <a:endParaRPr lang="zh-TW" altLang="en-US" dirty="0"/>
          </a:p>
        </p:txBody>
      </p:sp>
      <p:graphicFrame>
        <p:nvGraphicFramePr>
          <p:cNvPr id="15371" name="Object 4"/>
          <p:cNvGraphicFramePr>
            <a:graphicFrameLocks noChangeAspect="1"/>
          </p:cNvGraphicFramePr>
          <p:nvPr/>
        </p:nvGraphicFramePr>
        <p:xfrm>
          <a:off x="5003800" y="3665538"/>
          <a:ext cx="158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2" name="Equation" r:id="rId7" imgW="1586811" imgH="355446" progId="Equation.DSMT4">
                  <p:embed/>
                </p:oleObj>
              </mc:Choice>
              <mc:Fallback>
                <p:oleObj name="Equation" r:id="rId7" imgW="1586811" imgH="355446" progId="Equation.DSMT4">
                  <p:embed/>
                  <p:pic>
                    <p:nvPicPr>
                      <p:cNvPr id="1537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665538"/>
                        <a:ext cx="1587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矩形 11"/>
          <p:cNvSpPr>
            <a:spLocks noChangeArrowheads="1"/>
          </p:cNvSpPr>
          <p:nvPr/>
        </p:nvSpPr>
        <p:spPr bwMode="auto">
          <a:xfrm>
            <a:off x="6875463" y="3644900"/>
            <a:ext cx="1749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TW" altLang="en-US"/>
              <a:t> </a:t>
            </a:r>
            <a:r>
              <a:rPr lang="en-US" altLang="zh-TW" i="1"/>
              <a:t>N</a:t>
            </a:r>
            <a:r>
              <a:rPr lang="en-US" altLang="zh-TW"/>
              <a:t>:  data length</a:t>
            </a:r>
            <a:endParaRPr lang="zh-TW" altLang="en-US"/>
          </a:p>
        </p:txBody>
      </p:sp>
      <p:graphicFrame>
        <p:nvGraphicFramePr>
          <p:cNvPr id="1537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024518"/>
              </p:ext>
            </p:extLst>
          </p:nvPr>
        </p:nvGraphicFramePr>
        <p:xfrm>
          <a:off x="1927225" y="4281488"/>
          <a:ext cx="468630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3" name="Equation" r:id="rId9" imgW="4686120" imgH="660240" progId="Equation.DSMT4">
                  <p:embed/>
                </p:oleObj>
              </mc:Choice>
              <mc:Fallback>
                <p:oleObj name="Equation" r:id="rId9" imgW="4686120" imgH="660240" progId="Equation.DSMT4">
                  <p:embed/>
                  <p:pic>
                    <p:nvPicPr>
                      <p:cNvPr id="1537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4281488"/>
                        <a:ext cx="4686300" cy="655637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文字方塊 14"/>
          <p:cNvSpPr txBox="1">
            <a:spLocks noChangeArrowheads="1"/>
          </p:cNvSpPr>
          <p:nvPr/>
        </p:nvSpPr>
        <p:spPr bwMode="auto">
          <a:xfrm>
            <a:off x="5795963" y="2924175"/>
            <a:ext cx="27368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若使用 </a:t>
            </a:r>
            <a:r>
              <a:rPr lang="en-US" altLang="zh-TW" i="1"/>
              <a:t>k</a:t>
            </a:r>
            <a:r>
              <a:rPr lang="en-US" altLang="zh-TW"/>
              <a:t> </a:t>
            </a:r>
            <a:r>
              <a:rPr lang="zh-TW" altLang="en-US"/>
              <a:t>進位的編碼</a:t>
            </a:r>
          </a:p>
        </p:txBody>
      </p:sp>
      <p:sp>
        <p:nvSpPr>
          <p:cNvPr id="2" name="橢圓 1"/>
          <p:cNvSpPr/>
          <p:nvPr/>
        </p:nvSpPr>
        <p:spPr>
          <a:xfrm>
            <a:off x="474663" y="1843088"/>
            <a:ext cx="2722562" cy="501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4" name="五角星形 3"/>
          <p:cNvSpPr/>
          <p:nvPr/>
        </p:nvSpPr>
        <p:spPr>
          <a:xfrm>
            <a:off x="395288" y="1506538"/>
            <a:ext cx="360362" cy="312737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7" name="五角星形 16"/>
          <p:cNvSpPr/>
          <p:nvPr/>
        </p:nvSpPr>
        <p:spPr>
          <a:xfrm>
            <a:off x="125413" y="1828800"/>
            <a:ext cx="360362" cy="31273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8" name="文字方塊 9"/>
          <p:cNvSpPr txBox="1">
            <a:spLocks noChangeArrowheads="1"/>
          </p:cNvSpPr>
          <p:nvPr/>
        </p:nvSpPr>
        <p:spPr bwMode="auto">
          <a:xfrm>
            <a:off x="1829594" y="5734117"/>
            <a:ext cx="4751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dirty="0">
                <a:sym typeface="Symbol" pitchFamily="18" charset="2"/>
              </a:rPr>
              <a:t>ceil: </a:t>
            </a:r>
            <a:r>
              <a:rPr lang="zh-TW" altLang="en-US" dirty="0">
                <a:sym typeface="Symbol" pitchFamily="18" charset="2"/>
              </a:rPr>
              <a:t>無條件進位</a:t>
            </a:r>
            <a:r>
              <a:rPr lang="en-US" altLang="zh-TW" dirty="0">
                <a:sym typeface="Symbol" pitchFamily="18" charset="2"/>
              </a:rPr>
              <a:t>,   floor: </a:t>
            </a:r>
            <a:r>
              <a:rPr lang="zh-TW" altLang="en-US" dirty="0">
                <a:sym typeface="Symbol" pitchFamily="18" charset="2"/>
              </a:rPr>
              <a:t>無條件捨去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7501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0EE2C07-4343-47DA-AD1B-C434ECB5F8C0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315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6388" name="文字方塊 15"/>
          <p:cNvSpPr txBox="1">
            <a:spLocks noChangeArrowheads="1"/>
          </p:cNvSpPr>
          <p:nvPr/>
        </p:nvSpPr>
        <p:spPr bwMode="auto">
          <a:xfrm>
            <a:off x="1619250" y="1628775"/>
            <a:ext cx="5400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2400" dirty="0">
                <a:solidFill>
                  <a:srgbClr val="3333FF"/>
                </a:solidFill>
              </a:rPr>
              <a:t>Entropy: </a:t>
            </a:r>
            <a:r>
              <a:rPr lang="zh-TW" altLang="en-US" sz="2400" dirty="0">
                <a:solidFill>
                  <a:srgbClr val="3333FF"/>
                </a:solidFill>
              </a:rPr>
              <a:t>估計 </a:t>
            </a:r>
            <a:r>
              <a:rPr lang="en-US" altLang="zh-TW" sz="2400" dirty="0">
                <a:solidFill>
                  <a:srgbClr val="3333FF"/>
                </a:solidFill>
              </a:rPr>
              <a:t>coding length </a:t>
            </a:r>
            <a:r>
              <a:rPr lang="zh-TW" altLang="en-US" sz="2400" dirty="0">
                <a:solidFill>
                  <a:srgbClr val="3333FF"/>
                </a:solidFill>
              </a:rPr>
              <a:t>的重要工具</a:t>
            </a:r>
          </a:p>
        </p:txBody>
      </p:sp>
      <p:graphicFrame>
        <p:nvGraphicFramePr>
          <p:cNvPr id="1638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617102"/>
              </p:ext>
            </p:extLst>
          </p:nvPr>
        </p:nvGraphicFramePr>
        <p:xfrm>
          <a:off x="2771775" y="3379788"/>
          <a:ext cx="28321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2" name="Equation" r:id="rId3" imgW="2831760" imgH="609480" progId="Equation.DSMT4">
                  <p:embed/>
                </p:oleObj>
              </mc:Choice>
              <mc:Fallback>
                <p:oleObj name="Equation" r:id="rId3" imgW="2831760" imgH="609480" progId="Equation.DSMT4">
                  <p:embed/>
                  <p:pic>
                    <p:nvPicPr>
                      <p:cNvPr id="1638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379788"/>
                        <a:ext cx="2832100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id="{5584C619-FCED-4450-983C-52F59B6ECD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589115"/>
              </p:ext>
            </p:extLst>
          </p:nvPr>
        </p:nvGraphicFramePr>
        <p:xfrm>
          <a:off x="3022600" y="2433638"/>
          <a:ext cx="29210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3" name="Equation" r:id="rId5" imgW="2920680" imgH="609480" progId="Equation.DSMT4">
                  <p:embed/>
                </p:oleObj>
              </mc:Choice>
              <mc:Fallback>
                <p:oleObj name="Equation" r:id="rId5" imgW="2920680" imgH="609480" progId="Equation.DSMT4">
                  <p:embed/>
                  <p:pic>
                    <p:nvPicPr>
                      <p:cNvPr id="7" name="Object 10">
                        <a:extLst>
                          <a:ext uri="{FF2B5EF4-FFF2-40B4-BE49-F238E27FC236}">
                            <a16:creationId xmlns:a16="http://schemas.microsoft.com/office/drawing/2014/main" id="{5584C619-FCED-4450-983C-52F59B6ECD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2433638"/>
                        <a:ext cx="29210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85188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0CF36CB-C7E9-434E-A662-35DBF7D99479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316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7777162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3333FF"/>
                </a:solidFill>
                <a:sym typeface="Wingdings 2" pitchFamily="18" charset="2"/>
              </a:rPr>
              <a:t></a:t>
            </a:r>
            <a:r>
              <a:rPr lang="zh-TW" altLang="en-US" sz="2400" b="1"/>
              <a:t>  </a:t>
            </a:r>
            <a:r>
              <a:rPr lang="en-US" altLang="zh-TW" sz="2400" b="1">
                <a:solidFill>
                  <a:srgbClr val="3333FF"/>
                </a:solidFill>
              </a:rPr>
              <a:t>8-E  Arithmetic Coding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611188" y="1125538"/>
            <a:ext cx="5472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  <a:sym typeface="Symbol" pitchFamily="18" charset="2"/>
              </a:rPr>
              <a:t> </a:t>
            </a:r>
            <a:r>
              <a:rPr lang="en-US" altLang="zh-TW" b="1" dirty="0">
                <a:solidFill>
                  <a:srgbClr val="3333FF"/>
                </a:solidFill>
              </a:rPr>
              <a:t>Arithmetic Coding (</a:t>
            </a:r>
            <a:r>
              <a:rPr lang="zh-TW" altLang="en-US" b="1" dirty="0">
                <a:solidFill>
                  <a:srgbClr val="3333FF"/>
                </a:solidFill>
              </a:rPr>
              <a:t>算術編碼</a:t>
            </a:r>
            <a:r>
              <a:rPr lang="en-US" altLang="zh-TW" b="1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7414" name="文字方塊 9"/>
          <p:cNvSpPr txBox="1">
            <a:spLocks noChangeArrowheads="1"/>
          </p:cNvSpPr>
          <p:nvPr/>
        </p:nvSpPr>
        <p:spPr bwMode="auto">
          <a:xfrm>
            <a:off x="755650" y="1844675"/>
            <a:ext cx="74882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zh-TW"/>
              <a:t>Huffman coding </a:t>
            </a:r>
            <a:r>
              <a:rPr lang="zh-TW" altLang="en-US"/>
              <a:t>是將每一筆資料分開編碼</a:t>
            </a:r>
            <a:endParaRPr lang="en-US" altLang="zh-TW"/>
          </a:p>
          <a:p>
            <a:pPr algn="just" eaLnBrk="1" hangingPunct="1"/>
            <a:endParaRPr lang="en-US" altLang="zh-TW"/>
          </a:p>
          <a:p>
            <a:pPr algn="just" eaLnBrk="1" hangingPunct="1"/>
            <a:r>
              <a:rPr lang="en-US" altLang="zh-TW">
                <a:solidFill>
                  <a:srgbClr val="3333FF"/>
                </a:solidFill>
              </a:rPr>
              <a:t>Arithmetic coding </a:t>
            </a:r>
            <a:r>
              <a:rPr lang="zh-TW" altLang="en-US">
                <a:solidFill>
                  <a:srgbClr val="3333FF"/>
                </a:solidFill>
              </a:rPr>
              <a:t>則是將多筆資料一起編碼</a:t>
            </a:r>
            <a:r>
              <a:rPr lang="zh-TW" altLang="en-US"/>
              <a:t>，因此壓縮效率比 </a:t>
            </a:r>
            <a:r>
              <a:rPr lang="en-US" altLang="zh-TW"/>
              <a:t>Huffman coding </a:t>
            </a:r>
            <a:r>
              <a:rPr lang="zh-TW" altLang="en-US"/>
              <a:t>更高，近年來的資料壓縮技術大多使用 </a:t>
            </a:r>
            <a:r>
              <a:rPr lang="en-US" altLang="zh-TW"/>
              <a:t>arithmetic coding</a:t>
            </a:r>
            <a:endParaRPr lang="zh-TW" altLang="en-US"/>
          </a:p>
        </p:txBody>
      </p:sp>
      <p:sp>
        <p:nvSpPr>
          <p:cNvPr id="17415" name="矩形 10"/>
          <p:cNvSpPr>
            <a:spLocks noChangeArrowheads="1"/>
          </p:cNvSpPr>
          <p:nvPr/>
        </p:nvSpPr>
        <p:spPr bwMode="auto">
          <a:xfrm>
            <a:off x="611188" y="4076700"/>
            <a:ext cx="7632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zh-TW"/>
              <a:t>K. Sayood, </a:t>
            </a:r>
            <a:r>
              <a:rPr lang="en-US" altLang="zh-TW" i="1"/>
              <a:t>Introduction to Data Compression</a:t>
            </a:r>
            <a:r>
              <a:rPr lang="en-US" altLang="zh-TW"/>
              <a:t>, Chapter 4: Arithmetic coding, 3</a:t>
            </a:r>
            <a:r>
              <a:rPr lang="en-US" altLang="zh-TW" baseline="30000"/>
              <a:t>rd</a:t>
            </a:r>
            <a:r>
              <a:rPr lang="en-US" altLang="zh-TW"/>
              <a:t> ed., Amsterdam, Elsevier, 2006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75566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B476E6A-A8AB-4DFA-95EE-EA9E9BB6A0E5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317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18435" name="矩形 7"/>
          <p:cNvSpPr>
            <a:spLocks noChangeArrowheads="1"/>
          </p:cNvSpPr>
          <p:nvPr/>
        </p:nvSpPr>
        <p:spPr bwMode="auto">
          <a:xfrm>
            <a:off x="539750" y="981075"/>
            <a:ext cx="8208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dirty="0"/>
              <a:t>若 </a:t>
            </a:r>
            <a:r>
              <a:rPr lang="en-US" altLang="zh-TW" dirty="0"/>
              <a:t>data </a:t>
            </a:r>
            <a:r>
              <a:rPr lang="en-US" altLang="zh-TW" i="1" dirty="0"/>
              <a:t>X </a:t>
            </a:r>
            <a:r>
              <a:rPr lang="zh-TW" altLang="en-US" dirty="0"/>
              <a:t>有 </a:t>
            </a:r>
            <a:r>
              <a:rPr lang="en-US" altLang="zh-TW" i="1" dirty="0"/>
              <a:t>M</a:t>
            </a:r>
            <a:r>
              <a:rPr lang="en-US" altLang="zh-TW" dirty="0"/>
              <a:t> </a:t>
            </a:r>
            <a:r>
              <a:rPr lang="zh-TW" altLang="en-US" dirty="0"/>
              <a:t>個可能的值 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[</a:t>
            </a:r>
            <a:r>
              <a:rPr lang="en-US" altLang="zh-TW" i="1" dirty="0" err="1"/>
              <a:t>i</a:t>
            </a:r>
            <a:r>
              <a:rPr lang="en-US" altLang="zh-TW" dirty="0"/>
              <a:t>] = 1, 2, …, or </a:t>
            </a:r>
            <a:r>
              <a:rPr lang="en-US" altLang="zh-TW" i="1" dirty="0"/>
              <a:t>M</a:t>
            </a:r>
            <a:r>
              <a:rPr lang="en-US" altLang="zh-TW" dirty="0"/>
              <a:t>)</a:t>
            </a:r>
            <a:r>
              <a:rPr lang="zh-TW" altLang="en-US" dirty="0"/>
              <a:t>，使用 </a:t>
            </a:r>
            <a:r>
              <a:rPr lang="en-US" altLang="zh-TW" i="1" dirty="0"/>
              <a:t>k</a:t>
            </a:r>
            <a:r>
              <a:rPr lang="en-US" altLang="zh-TW" dirty="0"/>
              <a:t> </a:t>
            </a:r>
            <a:r>
              <a:rPr lang="zh-TW" altLang="en-US" dirty="0"/>
              <a:t>進位的編碼，且</a:t>
            </a:r>
          </a:p>
        </p:txBody>
      </p:sp>
      <p:graphicFrame>
        <p:nvGraphicFramePr>
          <p:cNvPr id="18436" name="Object 10"/>
          <p:cNvGraphicFramePr>
            <a:graphicFrameLocks noChangeAspect="1"/>
          </p:cNvGraphicFramePr>
          <p:nvPr/>
        </p:nvGraphicFramePr>
        <p:xfrm>
          <a:off x="1184275" y="1557338"/>
          <a:ext cx="468630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0" name="Equation" r:id="rId3" imgW="4686300" imgH="330200" progId="Equation.DSMT4">
                  <p:embed/>
                </p:oleObj>
              </mc:Choice>
              <mc:Fallback>
                <p:oleObj name="Equation" r:id="rId3" imgW="4686300" imgH="330200" progId="Equation.DSMT4">
                  <p:embed/>
                  <p:pic>
                    <p:nvPicPr>
                      <p:cNvPr id="1843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1557338"/>
                        <a:ext cx="4686300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10"/>
          <p:cNvGraphicFramePr>
            <a:graphicFrameLocks noChangeAspect="1"/>
          </p:cNvGraphicFramePr>
          <p:nvPr/>
        </p:nvGraphicFramePr>
        <p:xfrm>
          <a:off x="2195513" y="1827213"/>
          <a:ext cx="19939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1" name="Equation" r:id="rId5" imgW="1993900" imgH="723900" progId="Equation.DSMT4">
                  <p:embed/>
                </p:oleObj>
              </mc:Choice>
              <mc:Fallback>
                <p:oleObj name="Equation" r:id="rId5" imgW="1993900" imgH="723900" progId="Equation.DSMT4">
                  <p:embed/>
                  <p:pic>
                    <p:nvPicPr>
                      <p:cNvPr id="1843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827213"/>
                        <a:ext cx="1993900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文字方塊 11"/>
          <p:cNvSpPr txBox="1">
            <a:spLocks noChangeArrowheads="1"/>
          </p:cNvSpPr>
          <p:nvPr/>
        </p:nvSpPr>
        <p:spPr bwMode="auto">
          <a:xfrm>
            <a:off x="611188" y="2708275"/>
            <a:ext cx="6624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現在要對 </a:t>
            </a:r>
            <a:r>
              <a:rPr lang="en-US" altLang="zh-TW"/>
              <a:t>data </a:t>
            </a:r>
            <a:r>
              <a:rPr lang="en-US" altLang="zh-TW" i="1"/>
              <a:t>X </a:t>
            </a:r>
            <a:r>
              <a:rPr lang="zh-TW" altLang="en-US"/>
              <a:t>做編碼，假設 </a:t>
            </a:r>
            <a:r>
              <a:rPr lang="en-US" altLang="zh-TW"/>
              <a:t>length(</a:t>
            </a:r>
            <a:r>
              <a:rPr lang="en-US" altLang="zh-TW" i="1"/>
              <a:t>X</a:t>
            </a:r>
            <a:r>
              <a:rPr lang="en-US" altLang="zh-TW"/>
              <a:t>) = </a:t>
            </a:r>
            <a:r>
              <a:rPr lang="en-US" altLang="zh-TW" i="1"/>
              <a:t>N</a:t>
            </a:r>
            <a:r>
              <a:rPr lang="en-US" altLang="zh-TW"/>
              <a:t> </a:t>
            </a:r>
            <a:endParaRPr lang="zh-TW" altLang="en-US"/>
          </a:p>
        </p:txBody>
      </p:sp>
      <p:sp>
        <p:nvSpPr>
          <p:cNvPr id="18439" name="文字方塊 12"/>
          <p:cNvSpPr txBox="1">
            <a:spLocks noChangeArrowheads="1"/>
          </p:cNvSpPr>
          <p:nvPr/>
        </p:nvSpPr>
        <p:spPr bwMode="auto">
          <a:xfrm>
            <a:off x="684213" y="3860800"/>
            <a:ext cx="1366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initiation:</a:t>
            </a:r>
            <a:endParaRPr lang="zh-TW" altLang="en-US"/>
          </a:p>
        </p:txBody>
      </p:sp>
      <p:graphicFrame>
        <p:nvGraphicFramePr>
          <p:cNvPr id="18440" name="Object 10"/>
          <p:cNvGraphicFramePr>
            <a:graphicFrameLocks noChangeAspect="1"/>
          </p:cNvGraphicFramePr>
          <p:nvPr/>
        </p:nvGraphicFramePr>
        <p:xfrm>
          <a:off x="2124075" y="3933825"/>
          <a:ext cx="14478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2" name="Equation" r:id="rId7" imgW="1447800" imgH="381000" progId="Equation.DSMT4">
                  <p:embed/>
                </p:oleObj>
              </mc:Choice>
              <mc:Fallback>
                <p:oleObj name="Equation" r:id="rId7" imgW="1447800" imgH="381000" progId="Equation.DSMT4">
                  <p:embed/>
                  <p:pic>
                    <p:nvPicPr>
                      <p:cNvPr id="1844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933825"/>
                        <a:ext cx="14478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10"/>
          <p:cNvGraphicFramePr>
            <a:graphicFrameLocks noChangeAspect="1"/>
          </p:cNvGraphicFramePr>
          <p:nvPr/>
        </p:nvGraphicFramePr>
        <p:xfrm>
          <a:off x="4643438" y="3933825"/>
          <a:ext cx="13208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3" name="Equation" r:id="rId9" imgW="1320227" imgH="380835" progId="Equation.DSMT4">
                  <p:embed/>
                </p:oleObj>
              </mc:Choice>
              <mc:Fallback>
                <p:oleObj name="Equation" r:id="rId9" imgW="1320227" imgH="380835" progId="Equation.DSMT4">
                  <p:embed/>
                  <p:pic>
                    <p:nvPicPr>
                      <p:cNvPr id="1844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933825"/>
                        <a:ext cx="13208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文字方塊 16"/>
          <p:cNvSpPr txBox="1">
            <a:spLocks noChangeArrowheads="1"/>
          </p:cNvSpPr>
          <p:nvPr/>
        </p:nvSpPr>
        <p:spPr bwMode="auto">
          <a:xfrm>
            <a:off x="900113" y="5949950"/>
            <a:ext cx="172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end</a:t>
            </a:r>
            <a:endParaRPr lang="zh-TW" altLang="en-US"/>
          </a:p>
        </p:txBody>
      </p:sp>
      <p:sp>
        <p:nvSpPr>
          <p:cNvPr id="18443" name="文字方塊 17"/>
          <p:cNvSpPr txBox="1">
            <a:spLocks noChangeArrowheads="1"/>
          </p:cNvSpPr>
          <p:nvPr/>
        </p:nvSpPr>
        <p:spPr bwMode="auto">
          <a:xfrm>
            <a:off x="611188" y="3284538"/>
            <a:ext cx="604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>
                <a:solidFill>
                  <a:srgbClr val="3333FF"/>
                </a:solidFill>
              </a:rPr>
              <a:t>Algorithm for arithmetic encoding</a:t>
            </a:r>
            <a:endParaRPr lang="zh-TW" altLang="en-US">
              <a:solidFill>
                <a:srgbClr val="3333FF"/>
              </a:solidFill>
            </a:endParaRPr>
          </a:p>
        </p:txBody>
      </p:sp>
      <p:graphicFrame>
        <p:nvGraphicFramePr>
          <p:cNvPr id="18444" name="Object 10"/>
          <p:cNvGraphicFramePr>
            <a:graphicFrameLocks noChangeAspect="1"/>
          </p:cNvGraphicFramePr>
          <p:nvPr>
            <p:extLst/>
          </p:nvPr>
        </p:nvGraphicFramePr>
        <p:xfrm>
          <a:off x="2025211" y="5070475"/>
          <a:ext cx="4089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4" name="Equation" r:id="rId11" imgW="4089240" imgH="393480" progId="Equation.DSMT4">
                  <p:embed/>
                </p:oleObj>
              </mc:Choice>
              <mc:Fallback>
                <p:oleObj name="Equation" r:id="rId11" imgW="4089240" imgH="393480" progId="Equation.DSMT4">
                  <p:embed/>
                  <p:pic>
                    <p:nvPicPr>
                      <p:cNvPr id="1844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211" y="5070475"/>
                        <a:ext cx="40894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10"/>
          <p:cNvGraphicFramePr>
            <a:graphicFrameLocks noChangeAspect="1"/>
          </p:cNvGraphicFramePr>
          <p:nvPr>
            <p:extLst/>
          </p:nvPr>
        </p:nvGraphicFramePr>
        <p:xfrm>
          <a:off x="2051050" y="5575266"/>
          <a:ext cx="3962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5" name="Equation" r:id="rId13" imgW="3962160" imgH="393480" progId="Equation.DSMT4">
                  <p:embed/>
                </p:oleObj>
              </mc:Choice>
              <mc:Fallback>
                <p:oleObj name="Equation" r:id="rId13" imgW="3962160" imgH="393480" progId="Equation.DSMT4">
                  <p:embed/>
                  <p:pic>
                    <p:nvPicPr>
                      <p:cNvPr id="1844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575266"/>
                        <a:ext cx="39624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文字方塊 20"/>
          <p:cNvSpPr txBox="1">
            <a:spLocks noChangeArrowheads="1"/>
          </p:cNvSpPr>
          <p:nvPr/>
        </p:nvSpPr>
        <p:spPr bwMode="auto">
          <a:xfrm>
            <a:off x="836613" y="4660900"/>
            <a:ext cx="172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for </a:t>
            </a:r>
            <a:r>
              <a:rPr lang="en-US" altLang="zh-TW" i="1"/>
              <a:t>i </a:t>
            </a:r>
            <a:r>
              <a:rPr lang="en-US" altLang="zh-TW"/>
              <a:t>= 2 : </a:t>
            </a:r>
            <a:r>
              <a:rPr lang="en-US" altLang="zh-TW" i="1"/>
              <a:t>N</a:t>
            </a:r>
            <a:r>
              <a:rPr lang="en-US" altLang="zh-TW"/>
              <a:t> </a:t>
            </a:r>
            <a:endParaRPr lang="zh-TW" altLang="en-US"/>
          </a:p>
        </p:txBody>
      </p:sp>
      <p:sp>
        <p:nvSpPr>
          <p:cNvPr id="18447" name="文字方塊 21"/>
          <p:cNvSpPr txBox="1">
            <a:spLocks noChangeArrowheads="1"/>
          </p:cNvSpPr>
          <p:nvPr/>
        </p:nvSpPr>
        <p:spPr bwMode="auto">
          <a:xfrm>
            <a:off x="6659563" y="5876925"/>
            <a:ext cx="187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(continue)…</a:t>
            </a:r>
            <a:endParaRPr lang="zh-TW" altLang="en-US"/>
          </a:p>
        </p:txBody>
      </p:sp>
      <p:sp>
        <p:nvSpPr>
          <p:cNvPr id="18448" name="文字方塊 15"/>
          <p:cNvSpPr txBox="1">
            <a:spLocks noChangeArrowheads="1"/>
          </p:cNvSpPr>
          <p:nvPr/>
        </p:nvSpPr>
        <p:spPr bwMode="auto">
          <a:xfrm>
            <a:off x="539750" y="476250"/>
            <a:ext cx="1511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b="1">
                <a:solidFill>
                  <a:srgbClr val="3333FF"/>
                </a:solidFill>
              </a:rPr>
              <a:t>編碼</a:t>
            </a:r>
          </a:p>
        </p:txBody>
      </p:sp>
    </p:spTree>
    <p:extLst>
      <p:ext uri="{BB962C8B-B14F-4D97-AF65-F5344CB8AC3E}">
        <p14:creationId xmlns:p14="http://schemas.microsoft.com/office/powerpoint/2010/main" val="728168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0AA748EF-01C1-4950-B96F-BDE98A3E70A7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318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19459" name="文字方塊 8"/>
          <p:cNvSpPr txBox="1">
            <a:spLocks noChangeArrowheads="1"/>
          </p:cNvSpPr>
          <p:nvPr/>
        </p:nvSpPr>
        <p:spPr bwMode="auto">
          <a:xfrm>
            <a:off x="900113" y="549275"/>
            <a:ext cx="172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Suppose that</a:t>
            </a:r>
            <a:endParaRPr lang="zh-TW" altLang="en-US"/>
          </a:p>
        </p:txBody>
      </p:sp>
      <p:graphicFrame>
        <p:nvGraphicFramePr>
          <p:cNvPr id="19460" name="Object 10"/>
          <p:cNvGraphicFramePr>
            <a:graphicFrameLocks noChangeAspect="1"/>
          </p:cNvGraphicFramePr>
          <p:nvPr/>
        </p:nvGraphicFramePr>
        <p:xfrm>
          <a:off x="2339975" y="1052513"/>
          <a:ext cx="37465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1" name="Equation" r:id="rId3" imgW="3746500" imgH="355600" progId="Equation.DSMT4">
                  <p:embed/>
                </p:oleObj>
              </mc:Choice>
              <mc:Fallback>
                <p:oleObj name="Equation" r:id="rId3" imgW="3746500" imgH="355600" progId="Equation.DSMT4">
                  <p:embed/>
                  <p:pic>
                    <p:nvPicPr>
                      <p:cNvPr id="1946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052513"/>
                        <a:ext cx="3746500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文字方塊 9"/>
          <p:cNvSpPr txBox="1">
            <a:spLocks noChangeArrowheads="1"/>
          </p:cNvSpPr>
          <p:nvPr/>
        </p:nvSpPr>
        <p:spPr bwMode="auto">
          <a:xfrm>
            <a:off x="971550" y="1484313"/>
            <a:ext cx="698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where </a:t>
            </a:r>
            <a:r>
              <a:rPr lang="en-US" altLang="zh-TW" i="1"/>
              <a:t>C</a:t>
            </a:r>
            <a:r>
              <a:rPr lang="en-US" altLang="zh-TW"/>
              <a:t> and </a:t>
            </a:r>
            <a:r>
              <a:rPr lang="en-US" altLang="zh-TW" i="1"/>
              <a:t>b</a:t>
            </a:r>
            <a:r>
              <a:rPr lang="en-US" altLang="zh-TW"/>
              <a:t> are integers (</a:t>
            </a:r>
            <a:r>
              <a:rPr lang="en-US" altLang="zh-TW" i="1">
                <a:solidFill>
                  <a:srgbClr val="3333FF"/>
                </a:solidFill>
              </a:rPr>
              <a:t>b</a:t>
            </a:r>
            <a:r>
              <a:rPr lang="en-US" altLang="zh-TW">
                <a:solidFill>
                  <a:srgbClr val="3333FF"/>
                </a:solidFill>
              </a:rPr>
              <a:t> is as small as possible</a:t>
            </a:r>
            <a:r>
              <a:rPr lang="en-US" altLang="zh-TW"/>
              <a:t>), then the data X can be encoded by  </a:t>
            </a:r>
            <a:endParaRPr lang="zh-TW" altLang="en-US"/>
          </a:p>
        </p:txBody>
      </p:sp>
      <p:graphicFrame>
        <p:nvGraphicFramePr>
          <p:cNvPr id="19462" name="Object 10"/>
          <p:cNvGraphicFramePr>
            <a:graphicFrameLocks noChangeAspect="1"/>
          </p:cNvGraphicFramePr>
          <p:nvPr/>
        </p:nvGraphicFramePr>
        <p:xfrm>
          <a:off x="3571875" y="2276475"/>
          <a:ext cx="5334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2" name="Equation" r:id="rId5" imgW="533169" imgH="355446" progId="Equation.DSMT4">
                  <p:embed/>
                </p:oleObj>
              </mc:Choice>
              <mc:Fallback>
                <p:oleObj name="Equation" r:id="rId5" imgW="533169" imgH="355446" progId="Equation.DSMT4">
                  <p:embed/>
                  <p:pic>
                    <p:nvPicPr>
                      <p:cNvPr id="194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2276475"/>
                        <a:ext cx="53340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文字方塊 12"/>
          <p:cNvSpPr txBox="1">
            <a:spLocks noChangeArrowheads="1"/>
          </p:cNvSpPr>
          <p:nvPr/>
        </p:nvSpPr>
        <p:spPr bwMode="auto">
          <a:xfrm>
            <a:off x="1042988" y="2708275"/>
            <a:ext cx="6913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where          means that using </a:t>
            </a:r>
            <a:r>
              <a:rPr lang="en-US" altLang="zh-TW" i="1"/>
              <a:t>k</a:t>
            </a:r>
            <a:r>
              <a:rPr lang="en-US" altLang="zh-TW"/>
              <a:t>-ary (</a:t>
            </a:r>
            <a:r>
              <a:rPr lang="en-US" altLang="zh-TW" i="1"/>
              <a:t>k</a:t>
            </a:r>
            <a:r>
              <a:rPr lang="en-US" altLang="zh-TW"/>
              <a:t> </a:t>
            </a:r>
            <a:r>
              <a:rPr lang="zh-TW" altLang="en-US"/>
              <a:t>進位</a:t>
            </a:r>
            <a:r>
              <a:rPr lang="en-US" altLang="zh-TW"/>
              <a:t>) and </a:t>
            </a:r>
            <a:r>
              <a:rPr lang="en-US" altLang="zh-TW" i="1"/>
              <a:t>b</a:t>
            </a:r>
            <a:r>
              <a:rPr lang="en-US" altLang="zh-TW"/>
              <a:t> bits to express </a:t>
            </a:r>
            <a:r>
              <a:rPr lang="en-US" altLang="zh-TW" i="1"/>
              <a:t>C</a:t>
            </a:r>
            <a:r>
              <a:rPr lang="en-US" altLang="zh-TW"/>
              <a:t>.  </a:t>
            </a:r>
            <a:endParaRPr lang="zh-TW" altLang="en-US"/>
          </a:p>
        </p:txBody>
      </p:sp>
      <p:graphicFrame>
        <p:nvGraphicFramePr>
          <p:cNvPr id="19464" name="Object 10"/>
          <p:cNvGraphicFramePr>
            <a:graphicFrameLocks noChangeAspect="1"/>
          </p:cNvGraphicFramePr>
          <p:nvPr/>
        </p:nvGraphicFramePr>
        <p:xfrm>
          <a:off x="1835150" y="2787650"/>
          <a:ext cx="5334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3" name="Equation" r:id="rId7" imgW="533169" imgH="355446" progId="Equation.DSMT4">
                  <p:embed/>
                </p:oleObj>
              </mc:Choice>
              <mc:Fallback>
                <p:oleObj name="Equation" r:id="rId7" imgW="533169" imgH="355446" progId="Equation.DSMT4">
                  <p:embed/>
                  <p:pic>
                    <p:nvPicPr>
                      <p:cNvPr id="1946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787650"/>
                        <a:ext cx="53340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文字方塊 10"/>
          <p:cNvSpPr txBox="1">
            <a:spLocks noChangeArrowheads="1"/>
          </p:cNvSpPr>
          <p:nvPr/>
        </p:nvSpPr>
        <p:spPr bwMode="auto">
          <a:xfrm>
            <a:off x="900113" y="4437063"/>
            <a:ext cx="7343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(</a:t>
            </a:r>
            <a:r>
              <a:rPr lang="zh-TW" altLang="en-US"/>
              <a:t>註： </a:t>
            </a:r>
            <a:r>
              <a:rPr lang="en-US" altLang="zh-TW"/>
              <a:t>Arithmetic coding </a:t>
            </a:r>
            <a:r>
              <a:rPr lang="zh-TW" altLang="en-US"/>
              <a:t>還有其他不同的方式，以上是使用其中一個較簡單的 </a:t>
            </a:r>
            <a:r>
              <a:rPr lang="en-US" altLang="zh-TW"/>
              <a:t>range encoding </a:t>
            </a:r>
            <a:r>
              <a:rPr lang="zh-TW" altLang="en-US"/>
              <a:t>的方式</a:t>
            </a:r>
            <a:r>
              <a:rPr lang="en-US" altLang="zh-TW"/>
              <a:t>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23351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5BA8E7F-6EA5-4E04-84E8-A50E6499B9E5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319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1692275" y="692150"/>
            <a:ext cx="0" cy="5400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476375" y="692150"/>
            <a:ext cx="358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文字方塊 24"/>
          <p:cNvSpPr txBox="1">
            <a:spLocks noChangeArrowheads="1"/>
          </p:cNvSpPr>
          <p:nvPr/>
        </p:nvSpPr>
        <p:spPr bwMode="auto">
          <a:xfrm>
            <a:off x="1306374" y="3713162"/>
            <a:ext cx="433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 dirty="0">
                <a:solidFill>
                  <a:srgbClr val="FF00FF"/>
                </a:solidFill>
              </a:rPr>
              <a:t>a</a:t>
            </a:r>
            <a:endParaRPr lang="zh-TW" altLang="en-US" i="1" dirty="0">
              <a:solidFill>
                <a:srgbClr val="FF00FF"/>
              </a:solidFill>
            </a:endParaRPr>
          </a:p>
        </p:txBody>
      </p:sp>
      <p:sp>
        <p:nvSpPr>
          <p:cNvPr id="22534" name="文字方塊 25"/>
          <p:cNvSpPr txBox="1">
            <a:spLocks noChangeArrowheads="1"/>
          </p:cNvSpPr>
          <p:nvPr/>
        </p:nvSpPr>
        <p:spPr bwMode="auto">
          <a:xfrm>
            <a:off x="1258888" y="1052513"/>
            <a:ext cx="433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>
                <a:solidFill>
                  <a:srgbClr val="FF00FF"/>
                </a:solidFill>
              </a:rPr>
              <a:t>b</a:t>
            </a:r>
            <a:endParaRPr lang="zh-TW" altLang="en-US" i="1">
              <a:solidFill>
                <a:srgbClr val="FF00FF"/>
              </a:solidFill>
            </a:endParaRPr>
          </a:p>
        </p:txBody>
      </p:sp>
      <p:sp>
        <p:nvSpPr>
          <p:cNvPr id="22535" name="文字方塊 26"/>
          <p:cNvSpPr txBox="1">
            <a:spLocks noChangeArrowheads="1"/>
          </p:cNvSpPr>
          <p:nvPr/>
        </p:nvSpPr>
        <p:spPr bwMode="auto">
          <a:xfrm>
            <a:off x="1116013" y="549275"/>
            <a:ext cx="503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22536" name="文字方塊 27"/>
          <p:cNvSpPr txBox="1">
            <a:spLocks noChangeArrowheads="1"/>
          </p:cNvSpPr>
          <p:nvPr/>
        </p:nvSpPr>
        <p:spPr bwMode="auto">
          <a:xfrm>
            <a:off x="1835150" y="1557338"/>
            <a:ext cx="504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0.8</a:t>
            </a:r>
            <a:endParaRPr lang="zh-TW" altLang="en-US"/>
          </a:p>
        </p:txBody>
      </p:sp>
      <p:sp>
        <p:nvSpPr>
          <p:cNvPr id="22537" name="文字方塊 28"/>
          <p:cNvSpPr txBox="1">
            <a:spLocks noChangeArrowheads="1"/>
          </p:cNvSpPr>
          <p:nvPr/>
        </p:nvSpPr>
        <p:spPr bwMode="auto">
          <a:xfrm>
            <a:off x="1258888" y="5876925"/>
            <a:ext cx="504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0</a:t>
            </a:r>
            <a:endParaRPr lang="zh-TW" altLang="en-US"/>
          </a:p>
        </p:txBody>
      </p:sp>
      <p:cxnSp>
        <p:nvCxnSpPr>
          <p:cNvPr id="30" name="直線接點 29"/>
          <p:cNvCxnSpPr/>
          <p:nvPr/>
        </p:nvCxnSpPr>
        <p:spPr>
          <a:xfrm>
            <a:off x="1692275" y="1916113"/>
            <a:ext cx="79216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1763713" y="6092825"/>
            <a:ext cx="720725" cy="158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2484438" y="1916113"/>
            <a:ext cx="0" cy="4176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2484438" y="2781300"/>
            <a:ext cx="79216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3276600" y="2781300"/>
            <a:ext cx="0" cy="3311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2555875" y="6092825"/>
            <a:ext cx="720725" cy="158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文字方塊 45"/>
          <p:cNvSpPr txBox="1">
            <a:spLocks noChangeArrowheads="1"/>
          </p:cNvSpPr>
          <p:nvPr/>
        </p:nvSpPr>
        <p:spPr bwMode="auto">
          <a:xfrm>
            <a:off x="2627313" y="2420938"/>
            <a:ext cx="649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0.64</a:t>
            </a:r>
            <a:endParaRPr lang="zh-TW" altLang="en-US"/>
          </a:p>
        </p:txBody>
      </p:sp>
      <p:sp>
        <p:nvSpPr>
          <p:cNvPr id="22545" name="文字方塊 47"/>
          <p:cNvSpPr txBox="1">
            <a:spLocks noChangeArrowheads="1"/>
          </p:cNvSpPr>
          <p:nvPr/>
        </p:nvSpPr>
        <p:spPr bwMode="auto">
          <a:xfrm>
            <a:off x="2124075" y="2133600"/>
            <a:ext cx="503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>
                <a:solidFill>
                  <a:srgbClr val="FF00FF"/>
                </a:solidFill>
              </a:rPr>
              <a:t>ab</a:t>
            </a:r>
            <a:endParaRPr lang="zh-TW" altLang="en-US" i="1">
              <a:solidFill>
                <a:srgbClr val="FF00FF"/>
              </a:solidFill>
            </a:endParaRPr>
          </a:p>
        </p:txBody>
      </p:sp>
      <p:sp>
        <p:nvSpPr>
          <p:cNvPr id="22546" name="文字方塊 48"/>
          <p:cNvSpPr txBox="1">
            <a:spLocks noChangeArrowheads="1"/>
          </p:cNvSpPr>
          <p:nvPr/>
        </p:nvSpPr>
        <p:spPr bwMode="auto">
          <a:xfrm>
            <a:off x="2105024" y="3717373"/>
            <a:ext cx="503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 dirty="0">
                <a:solidFill>
                  <a:srgbClr val="FF00FF"/>
                </a:solidFill>
              </a:rPr>
              <a:t>aa</a:t>
            </a:r>
            <a:endParaRPr lang="zh-TW" altLang="en-US" i="1" dirty="0">
              <a:solidFill>
                <a:srgbClr val="FF00FF"/>
              </a:solidFill>
            </a:endParaRPr>
          </a:p>
        </p:txBody>
      </p:sp>
      <p:cxnSp>
        <p:nvCxnSpPr>
          <p:cNvPr id="50" name="直線接點 49"/>
          <p:cNvCxnSpPr/>
          <p:nvPr/>
        </p:nvCxnSpPr>
        <p:spPr>
          <a:xfrm>
            <a:off x="3276600" y="3500438"/>
            <a:ext cx="165576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4067175" y="3500438"/>
            <a:ext cx="0" cy="2620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>
            <a:off x="3276600" y="6092825"/>
            <a:ext cx="7905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0" name="文字方塊 55"/>
          <p:cNvSpPr txBox="1">
            <a:spLocks noChangeArrowheads="1"/>
          </p:cNvSpPr>
          <p:nvPr/>
        </p:nvSpPr>
        <p:spPr bwMode="auto">
          <a:xfrm>
            <a:off x="2752345" y="3755908"/>
            <a:ext cx="64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 dirty="0" err="1">
                <a:solidFill>
                  <a:srgbClr val="FF00FF"/>
                </a:solidFill>
              </a:rPr>
              <a:t>aaa</a:t>
            </a:r>
            <a:endParaRPr lang="zh-TW" altLang="en-US" i="1" dirty="0">
              <a:solidFill>
                <a:srgbClr val="FF00FF"/>
              </a:solidFill>
            </a:endParaRPr>
          </a:p>
        </p:txBody>
      </p:sp>
      <p:sp>
        <p:nvSpPr>
          <p:cNvPr id="22551" name="文字方塊 56"/>
          <p:cNvSpPr txBox="1">
            <a:spLocks noChangeArrowheads="1"/>
          </p:cNvSpPr>
          <p:nvPr/>
        </p:nvSpPr>
        <p:spPr bwMode="auto">
          <a:xfrm>
            <a:off x="2771775" y="2924175"/>
            <a:ext cx="6477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>
                <a:solidFill>
                  <a:srgbClr val="FF00FF"/>
                </a:solidFill>
              </a:rPr>
              <a:t>aab</a:t>
            </a:r>
            <a:endParaRPr lang="zh-TW" altLang="en-US" i="1">
              <a:solidFill>
                <a:srgbClr val="FF00FF"/>
              </a:solidFill>
            </a:endParaRPr>
          </a:p>
        </p:txBody>
      </p:sp>
      <p:sp>
        <p:nvSpPr>
          <p:cNvPr id="22552" name="文字方塊 57"/>
          <p:cNvSpPr txBox="1">
            <a:spLocks noChangeArrowheads="1"/>
          </p:cNvSpPr>
          <p:nvPr/>
        </p:nvSpPr>
        <p:spPr bwMode="auto">
          <a:xfrm>
            <a:off x="3419475" y="3141663"/>
            <a:ext cx="79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0.512</a:t>
            </a:r>
            <a:endParaRPr lang="zh-TW" altLang="en-US"/>
          </a:p>
        </p:txBody>
      </p:sp>
      <p:cxnSp>
        <p:nvCxnSpPr>
          <p:cNvPr id="59" name="直線接點 58"/>
          <p:cNvCxnSpPr/>
          <p:nvPr/>
        </p:nvCxnSpPr>
        <p:spPr>
          <a:xfrm>
            <a:off x="4067175" y="4292600"/>
            <a:ext cx="8651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4932363" y="3500438"/>
            <a:ext cx="0" cy="792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5" name="文字方塊 65"/>
          <p:cNvSpPr txBox="1">
            <a:spLocks noChangeArrowheads="1"/>
          </p:cNvSpPr>
          <p:nvPr/>
        </p:nvSpPr>
        <p:spPr bwMode="auto">
          <a:xfrm>
            <a:off x="4067175" y="4252913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0.4096</a:t>
            </a:r>
            <a:endParaRPr lang="zh-TW" altLang="en-US"/>
          </a:p>
        </p:txBody>
      </p:sp>
      <p:sp>
        <p:nvSpPr>
          <p:cNvPr id="22556" name="文字方塊 66"/>
          <p:cNvSpPr txBox="1">
            <a:spLocks noChangeArrowheads="1"/>
          </p:cNvSpPr>
          <p:nvPr/>
        </p:nvSpPr>
        <p:spPr bwMode="auto">
          <a:xfrm>
            <a:off x="3708400" y="4724400"/>
            <a:ext cx="79216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>
                <a:solidFill>
                  <a:srgbClr val="FF00FF"/>
                </a:solidFill>
              </a:rPr>
              <a:t>aaaa</a:t>
            </a:r>
            <a:endParaRPr lang="zh-TW" altLang="en-US" i="1">
              <a:solidFill>
                <a:srgbClr val="FF00FF"/>
              </a:solidFill>
            </a:endParaRPr>
          </a:p>
        </p:txBody>
      </p:sp>
      <p:sp>
        <p:nvSpPr>
          <p:cNvPr id="22557" name="文字方塊 67"/>
          <p:cNvSpPr txBox="1">
            <a:spLocks noChangeArrowheads="1"/>
          </p:cNvSpPr>
          <p:nvPr/>
        </p:nvSpPr>
        <p:spPr bwMode="auto">
          <a:xfrm>
            <a:off x="3640276" y="3756097"/>
            <a:ext cx="79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 dirty="0" err="1">
                <a:solidFill>
                  <a:srgbClr val="FF00FF"/>
                </a:solidFill>
              </a:rPr>
              <a:t>aaab</a:t>
            </a:r>
            <a:endParaRPr lang="zh-TW" altLang="en-US" i="1" dirty="0">
              <a:solidFill>
                <a:srgbClr val="FF00FF"/>
              </a:solidFill>
            </a:endParaRPr>
          </a:p>
        </p:txBody>
      </p:sp>
      <p:cxnSp>
        <p:nvCxnSpPr>
          <p:cNvPr id="72" name="直線接點 71"/>
          <p:cNvCxnSpPr/>
          <p:nvPr/>
        </p:nvCxnSpPr>
        <p:spPr>
          <a:xfrm>
            <a:off x="5003800" y="4292600"/>
            <a:ext cx="30241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>
            <a:off x="4932363" y="3789363"/>
            <a:ext cx="122396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>
            <a:off x="6142038" y="3789363"/>
            <a:ext cx="0" cy="503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1" name="文字方塊 76"/>
          <p:cNvSpPr txBox="1">
            <a:spLocks noChangeArrowheads="1"/>
          </p:cNvSpPr>
          <p:nvPr/>
        </p:nvSpPr>
        <p:spPr bwMode="auto">
          <a:xfrm>
            <a:off x="4562475" y="3736975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1" hangingPunct="1"/>
            <a:r>
              <a:rPr lang="en-US" altLang="zh-TW" i="1" dirty="0" err="1">
                <a:solidFill>
                  <a:srgbClr val="FF00FF"/>
                </a:solidFill>
              </a:rPr>
              <a:t>aaaba</a:t>
            </a:r>
            <a:endParaRPr lang="zh-TW" altLang="en-US" i="1" dirty="0">
              <a:solidFill>
                <a:srgbClr val="FF00FF"/>
              </a:solidFill>
            </a:endParaRPr>
          </a:p>
        </p:txBody>
      </p:sp>
      <p:sp>
        <p:nvSpPr>
          <p:cNvPr id="22562" name="文字方塊 77"/>
          <p:cNvSpPr txBox="1">
            <a:spLocks noChangeArrowheads="1"/>
          </p:cNvSpPr>
          <p:nvPr/>
        </p:nvSpPr>
        <p:spPr bwMode="auto">
          <a:xfrm>
            <a:off x="5076825" y="3429000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0.49152</a:t>
            </a:r>
            <a:endParaRPr lang="zh-TW" altLang="en-US"/>
          </a:p>
        </p:txBody>
      </p:sp>
      <p:cxnSp>
        <p:nvCxnSpPr>
          <p:cNvPr id="80" name="直線接點 79"/>
          <p:cNvCxnSpPr/>
          <p:nvPr/>
        </p:nvCxnSpPr>
        <p:spPr>
          <a:xfrm flipV="1">
            <a:off x="6142038" y="3933825"/>
            <a:ext cx="18859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/>
          <p:cNvCxnSpPr/>
          <p:nvPr/>
        </p:nvCxnSpPr>
        <p:spPr>
          <a:xfrm>
            <a:off x="7380288" y="3933825"/>
            <a:ext cx="0" cy="35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5" name="文字方塊 83"/>
          <p:cNvSpPr txBox="1">
            <a:spLocks noChangeArrowheads="1"/>
          </p:cNvSpPr>
          <p:nvPr/>
        </p:nvSpPr>
        <p:spPr bwMode="auto">
          <a:xfrm>
            <a:off x="5743575" y="3905250"/>
            <a:ext cx="1008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>
                <a:solidFill>
                  <a:srgbClr val="FF00FF"/>
                </a:solidFill>
              </a:rPr>
              <a:t>aaabaa</a:t>
            </a:r>
            <a:endParaRPr lang="zh-TW" altLang="en-US" i="1">
              <a:solidFill>
                <a:srgbClr val="FF00FF"/>
              </a:solidFill>
            </a:endParaRPr>
          </a:p>
        </p:txBody>
      </p:sp>
      <p:sp>
        <p:nvSpPr>
          <p:cNvPr id="22566" name="文字方塊 84"/>
          <p:cNvSpPr txBox="1">
            <a:spLocks noChangeArrowheads="1"/>
          </p:cNvSpPr>
          <p:nvPr/>
        </p:nvSpPr>
        <p:spPr bwMode="auto">
          <a:xfrm>
            <a:off x="6300788" y="3644900"/>
            <a:ext cx="1296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0.475136</a:t>
            </a:r>
            <a:endParaRPr lang="zh-TW" altLang="en-US"/>
          </a:p>
        </p:txBody>
      </p:sp>
      <p:cxnSp>
        <p:nvCxnSpPr>
          <p:cNvPr id="92" name="直線接點 91"/>
          <p:cNvCxnSpPr/>
          <p:nvPr/>
        </p:nvCxnSpPr>
        <p:spPr>
          <a:xfrm>
            <a:off x="7524750" y="4005263"/>
            <a:ext cx="0" cy="187325"/>
          </a:xfrm>
          <a:prstGeom prst="line">
            <a:avLst/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/>
          <p:nvPr/>
        </p:nvCxnSpPr>
        <p:spPr>
          <a:xfrm flipH="1" flipV="1">
            <a:off x="7596188" y="4149725"/>
            <a:ext cx="360362" cy="358775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569" name="Object 10"/>
          <p:cNvGraphicFramePr>
            <a:graphicFrameLocks noChangeAspect="1"/>
          </p:cNvGraphicFramePr>
          <p:nvPr/>
        </p:nvGraphicFramePr>
        <p:xfrm>
          <a:off x="6875463" y="4581525"/>
          <a:ext cx="16383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3" name="Equation" r:id="rId3" imgW="1637589" imgH="355446" progId="Equation.DSMT4">
                  <p:embed/>
                </p:oleObj>
              </mc:Choice>
              <mc:Fallback>
                <p:oleObj name="Equation" r:id="rId3" imgW="1637589" imgH="355446" progId="Equation.DSMT4">
                  <p:embed/>
                  <p:pic>
                    <p:nvPicPr>
                      <p:cNvPr id="2256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4581525"/>
                        <a:ext cx="16383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文字方塊 27"/>
          <p:cNvSpPr txBox="1">
            <a:spLocks noChangeArrowheads="1"/>
          </p:cNvSpPr>
          <p:nvPr/>
        </p:nvSpPr>
        <p:spPr bwMode="auto">
          <a:xfrm>
            <a:off x="5003800" y="633345"/>
            <a:ext cx="187732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dirty="0"/>
              <a:t>encoding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95875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5BA8E7F-6EA5-4E04-84E8-A50E6499B9E5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320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1692275" y="692150"/>
            <a:ext cx="0" cy="5400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476375" y="692150"/>
            <a:ext cx="358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文字方塊 24"/>
          <p:cNvSpPr txBox="1">
            <a:spLocks noChangeArrowheads="1"/>
          </p:cNvSpPr>
          <p:nvPr/>
        </p:nvSpPr>
        <p:spPr bwMode="auto">
          <a:xfrm>
            <a:off x="1294606" y="3565595"/>
            <a:ext cx="433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 dirty="0">
                <a:solidFill>
                  <a:srgbClr val="FF00FF"/>
                </a:solidFill>
              </a:rPr>
              <a:t>a</a:t>
            </a:r>
            <a:endParaRPr lang="zh-TW" altLang="en-US" i="1" dirty="0">
              <a:solidFill>
                <a:srgbClr val="FF00FF"/>
              </a:solidFill>
            </a:endParaRPr>
          </a:p>
        </p:txBody>
      </p:sp>
      <p:sp>
        <p:nvSpPr>
          <p:cNvPr id="22534" name="文字方塊 25"/>
          <p:cNvSpPr txBox="1">
            <a:spLocks noChangeArrowheads="1"/>
          </p:cNvSpPr>
          <p:nvPr/>
        </p:nvSpPr>
        <p:spPr bwMode="auto">
          <a:xfrm>
            <a:off x="1258888" y="1052513"/>
            <a:ext cx="433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>
                <a:solidFill>
                  <a:srgbClr val="FF00FF"/>
                </a:solidFill>
              </a:rPr>
              <a:t>b</a:t>
            </a:r>
            <a:endParaRPr lang="zh-TW" altLang="en-US" i="1">
              <a:solidFill>
                <a:srgbClr val="FF00FF"/>
              </a:solidFill>
            </a:endParaRPr>
          </a:p>
        </p:txBody>
      </p:sp>
      <p:sp>
        <p:nvSpPr>
          <p:cNvPr id="22535" name="文字方塊 26"/>
          <p:cNvSpPr txBox="1">
            <a:spLocks noChangeArrowheads="1"/>
          </p:cNvSpPr>
          <p:nvPr/>
        </p:nvSpPr>
        <p:spPr bwMode="auto">
          <a:xfrm>
            <a:off x="1116013" y="549275"/>
            <a:ext cx="503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22536" name="文字方塊 27"/>
          <p:cNvSpPr txBox="1">
            <a:spLocks noChangeArrowheads="1"/>
          </p:cNvSpPr>
          <p:nvPr/>
        </p:nvSpPr>
        <p:spPr bwMode="auto">
          <a:xfrm>
            <a:off x="1835150" y="1557338"/>
            <a:ext cx="504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dirty="0"/>
              <a:t>0.8</a:t>
            </a:r>
            <a:endParaRPr lang="zh-TW" altLang="en-US" dirty="0"/>
          </a:p>
        </p:txBody>
      </p:sp>
      <p:sp>
        <p:nvSpPr>
          <p:cNvPr id="22537" name="文字方塊 28"/>
          <p:cNvSpPr txBox="1">
            <a:spLocks noChangeArrowheads="1"/>
          </p:cNvSpPr>
          <p:nvPr/>
        </p:nvSpPr>
        <p:spPr bwMode="auto">
          <a:xfrm>
            <a:off x="1258888" y="5876925"/>
            <a:ext cx="504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0</a:t>
            </a:r>
            <a:endParaRPr lang="zh-TW" altLang="en-US"/>
          </a:p>
        </p:txBody>
      </p:sp>
      <p:cxnSp>
        <p:nvCxnSpPr>
          <p:cNvPr id="30" name="直線接點 29"/>
          <p:cNvCxnSpPr/>
          <p:nvPr/>
        </p:nvCxnSpPr>
        <p:spPr>
          <a:xfrm>
            <a:off x="1692275" y="1916113"/>
            <a:ext cx="79216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1709530" y="6100762"/>
            <a:ext cx="720725" cy="158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2484438" y="1916113"/>
            <a:ext cx="0" cy="4176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2484438" y="2781300"/>
            <a:ext cx="79216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3276600" y="2781300"/>
            <a:ext cx="0" cy="3311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2555875" y="6092825"/>
            <a:ext cx="720725" cy="158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文字方塊 45"/>
          <p:cNvSpPr txBox="1">
            <a:spLocks noChangeArrowheads="1"/>
          </p:cNvSpPr>
          <p:nvPr/>
        </p:nvSpPr>
        <p:spPr bwMode="auto">
          <a:xfrm>
            <a:off x="2627313" y="2420938"/>
            <a:ext cx="649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0.64</a:t>
            </a:r>
            <a:endParaRPr lang="zh-TW" altLang="en-US"/>
          </a:p>
        </p:txBody>
      </p:sp>
      <p:sp>
        <p:nvSpPr>
          <p:cNvPr id="22545" name="文字方塊 47"/>
          <p:cNvSpPr txBox="1">
            <a:spLocks noChangeArrowheads="1"/>
          </p:cNvSpPr>
          <p:nvPr/>
        </p:nvSpPr>
        <p:spPr bwMode="auto">
          <a:xfrm>
            <a:off x="2124075" y="2133600"/>
            <a:ext cx="503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>
                <a:solidFill>
                  <a:srgbClr val="FF00FF"/>
                </a:solidFill>
              </a:rPr>
              <a:t>ab</a:t>
            </a:r>
            <a:endParaRPr lang="zh-TW" altLang="en-US" i="1">
              <a:solidFill>
                <a:srgbClr val="FF00FF"/>
              </a:solidFill>
            </a:endParaRPr>
          </a:p>
        </p:txBody>
      </p:sp>
      <p:sp>
        <p:nvSpPr>
          <p:cNvPr id="22546" name="文字方塊 48"/>
          <p:cNvSpPr txBox="1">
            <a:spLocks noChangeArrowheads="1"/>
          </p:cNvSpPr>
          <p:nvPr/>
        </p:nvSpPr>
        <p:spPr bwMode="auto">
          <a:xfrm>
            <a:off x="2116138" y="3558020"/>
            <a:ext cx="503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 dirty="0">
                <a:solidFill>
                  <a:srgbClr val="FF00FF"/>
                </a:solidFill>
              </a:rPr>
              <a:t>aa</a:t>
            </a:r>
            <a:endParaRPr lang="zh-TW" altLang="en-US" i="1" dirty="0">
              <a:solidFill>
                <a:srgbClr val="FF00FF"/>
              </a:solidFill>
            </a:endParaRPr>
          </a:p>
        </p:txBody>
      </p:sp>
      <p:cxnSp>
        <p:nvCxnSpPr>
          <p:cNvPr id="50" name="直線接點 49"/>
          <p:cNvCxnSpPr/>
          <p:nvPr/>
        </p:nvCxnSpPr>
        <p:spPr>
          <a:xfrm>
            <a:off x="3276600" y="3500438"/>
            <a:ext cx="165576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4067175" y="3500438"/>
            <a:ext cx="0" cy="2620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>
            <a:off x="3276600" y="6092825"/>
            <a:ext cx="7905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0" name="文字方塊 55"/>
          <p:cNvSpPr txBox="1">
            <a:spLocks noChangeArrowheads="1"/>
          </p:cNvSpPr>
          <p:nvPr/>
        </p:nvSpPr>
        <p:spPr bwMode="auto">
          <a:xfrm>
            <a:off x="2751136" y="3585923"/>
            <a:ext cx="64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>
                <a:solidFill>
                  <a:srgbClr val="FF00FF"/>
                </a:solidFill>
              </a:rPr>
              <a:t>aaa</a:t>
            </a:r>
            <a:endParaRPr lang="zh-TW" altLang="en-US" i="1">
              <a:solidFill>
                <a:srgbClr val="FF00FF"/>
              </a:solidFill>
            </a:endParaRPr>
          </a:p>
        </p:txBody>
      </p:sp>
      <p:sp>
        <p:nvSpPr>
          <p:cNvPr id="22551" name="文字方塊 56"/>
          <p:cNvSpPr txBox="1">
            <a:spLocks noChangeArrowheads="1"/>
          </p:cNvSpPr>
          <p:nvPr/>
        </p:nvSpPr>
        <p:spPr bwMode="auto">
          <a:xfrm>
            <a:off x="2771775" y="2924175"/>
            <a:ext cx="6477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>
                <a:solidFill>
                  <a:srgbClr val="FF00FF"/>
                </a:solidFill>
              </a:rPr>
              <a:t>aab</a:t>
            </a:r>
            <a:endParaRPr lang="zh-TW" altLang="en-US" i="1">
              <a:solidFill>
                <a:srgbClr val="FF00FF"/>
              </a:solidFill>
            </a:endParaRPr>
          </a:p>
        </p:txBody>
      </p:sp>
      <p:sp>
        <p:nvSpPr>
          <p:cNvPr id="22552" name="文字方塊 57"/>
          <p:cNvSpPr txBox="1">
            <a:spLocks noChangeArrowheads="1"/>
          </p:cNvSpPr>
          <p:nvPr/>
        </p:nvSpPr>
        <p:spPr bwMode="auto">
          <a:xfrm>
            <a:off x="3419475" y="3141663"/>
            <a:ext cx="79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0.512</a:t>
            </a:r>
            <a:endParaRPr lang="zh-TW" altLang="en-US"/>
          </a:p>
        </p:txBody>
      </p:sp>
      <p:cxnSp>
        <p:nvCxnSpPr>
          <p:cNvPr id="59" name="直線接點 58"/>
          <p:cNvCxnSpPr/>
          <p:nvPr/>
        </p:nvCxnSpPr>
        <p:spPr>
          <a:xfrm>
            <a:off x="4067175" y="4292600"/>
            <a:ext cx="8651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4932363" y="3500438"/>
            <a:ext cx="0" cy="792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5" name="文字方塊 65"/>
          <p:cNvSpPr txBox="1">
            <a:spLocks noChangeArrowheads="1"/>
          </p:cNvSpPr>
          <p:nvPr/>
        </p:nvSpPr>
        <p:spPr bwMode="auto">
          <a:xfrm>
            <a:off x="4067175" y="4252913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0.4096</a:t>
            </a:r>
            <a:endParaRPr lang="zh-TW" altLang="en-US"/>
          </a:p>
        </p:txBody>
      </p:sp>
      <p:sp>
        <p:nvSpPr>
          <p:cNvPr id="22556" name="文字方塊 66"/>
          <p:cNvSpPr txBox="1">
            <a:spLocks noChangeArrowheads="1"/>
          </p:cNvSpPr>
          <p:nvPr/>
        </p:nvSpPr>
        <p:spPr bwMode="auto">
          <a:xfrm>
            <a:off x="3708400" y="4724400"/>
            <a:ext cx="79216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>
                <a:solidFill>
                  <a:srgbClr val="FF00FF"/>
                </a:solidFill>
              </a:rPr>
              <a:t>aaaa</a:t>
            </a:r>
            <a:endParaRPr lang="zh-TW" altLang="en-US" i="1">
              <a:solidFill>
                <a:srgbClr val="FF00FF"/>
              </a:solidFill>
            </a:endParaRPr>
          </a:p>
        </p:txBody>
      </p:sp>
      <p:sp>
        <p:nvSpPr>
          <p:cNvPr id="22557" name="文字方塊 67"/>
          <p:cNvSpPr txBox="1">
            <a:spLocks noChangeArrowheads="1"/>
          </p:cNvSpPr>
          <p:nvPr/>
        </p:nvSpPr>
        <p:spPr bwMode="auto">
          <a:xfrm>
            <a:off x="3708400" y="3644900"/>
            <a:ext cx="79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>
                <a:solidFill>
                  <a:srgbClr val="FF00FF"/>
                </a:solidFill>
              </a:rPr>
              <a:t>aaab</a:t>
            </a:r>
            <a:endParaRPr lang="zh-TW" altLang="en-US" i="1">
              <a:solidFill>
                <a:srgbClr val="FF00FF"/>
              </a:solidFill>
            </a:endParaRPr>
          </a:p>
        </p:txBody>
      </p:sp>
      <p:cxnSp>
        <p:nvCxnSpPr>
          <p:cNvPr id="72" name="直線接點 71"/>
          <p:cNvCxnSpPr/>
          <p:nvPr/>
        </p:nvCxnSpPr>
        <p:spPr>
          <a:xfrm>
            <a:off x="5003800" y="4292600"/>
            <a:ext cx="30241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>
            <a:off x="4932363" y="3789363"/>
            <a:ext cx="122396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>
            <a:off x="6142038" y="3789363"/>
            <a:ext cx="0" cy="503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1" name="文字方塊 76"/>
          <p:cNvSpPr txBox="1">
            <a:spLocks noChangeArrowheads="1"/>
          </p:cNvSpPr>
          <p:nvPr/>
        </p:nvSpPr>
        <p:spPr bwMode="auto">
          <a:xfrm>
            <a:off x="4562475" y="3647419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1" hangingPunct="1"/>
            <a:r>
              <a:rPr lang="en-US" altLang="zh-TW" i="1" dirty="0" err="1">
                <a:solidFill>
                  <a:srgbClr val="FF00FF"/>
                </a:solidFill>
              </a:rPr>
              <a:t>aaaba</a:t>
            </a:r>
            <a:endParaRPr lang="zh-TW" altLang="en-US" i="1" dirty="0">
              <a:solidFill>
                <a:srgbClr val="FF00FF"/>
              </a:solidFill>
            </a:endParaRPr>
          </a:p>
        </p:txBody>
      </p:sp>
      <p:sp>
        <p:nvSpPr>
          <p:cNvPr id="22562" name="文字方塊 77"/>
          <p:cNvSpPr txBox="1">
            <a:spLocks noChangeArrowheads="1"/>
          </p:cNvSpPr>
          <p:nvPr/>
        </p:nvSpPr>
        <p:spPr bwMode="auto">
          <a:xfrm>
            <a:off x="5076825" y="3429000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0.49152</a:t>
            </a:r>
            <a:endParaRPr lang="zh-TW" altLang="en-US"/>
          </a:p>
        </p:txBody>
      </p:sp>
      <p:cxnSp>
        <p:nvCxnSpPr>
          <p:cNvPr id="80" name="直線接點 79"/>
          <p:cNvCxnSpPr/>
          <p:nvPr/>
        </p:nvCxnSpPr>
        <p:spPr>
          <a:xfrm flipV="1">
            <a:off x="6142038" y="3933825"/>
            <a:ext cx="18859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/>
          <p:cNvCxnSpPr/>
          <p:nvPr/>
        </p:nvCxnSpPr>
        <p:spPr>
          <a:xfrm>
            <a:off x="7380288" y="3933825"/>
            <a:ext cx="0" cy="35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5" name="文字方塊 83"/>
          <p:cNvSpPr txBox="1">
            <a:spLocks noChangeArrowheads="1"/>
          </p:cNvSpPr>
          <p:nvPr/>
        </p:nvSpPr>
        <p:spPr bwMode="auto">
          <a:xfrm>
            <a:off x="5743575" y="3905250"/>
            <a:ext cx="1008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>
                <a:solidFill>
                  <a:srgbClr val="FF00FF"/>
                </a:solidFill>
              </a:rPr>
              <a:t>aaabaa</a:t>
            </a:r>
            <a:endParaRPr lang="zh-TW" altLang="en-US" i="1">
              <a:solidFill>
                <a:srgbClr val="FF00FF"/>
              </a:solidFill>
            </a:endParaRPr>
          </a:p>
        </p:txBody>
      </p:sp>
      <p:sp>
        <p:nvSpPr>
          <p:cNvPr id="22566" name="文字方塊 84"/>
          <p:cNvSpPr txBox="1">
            <a:spLocks noChangeArrowheads="1"/>
          </p:cNvSpPr>
          <p:nvPr/>
        </p:nvSpPr>
        <p:spPr bwMode="auto">
          <a:xfrm>
            <a:off x="6300788" y="3644900"/>
            <a:ext cx="1296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0.475136</a:t>
            </a:r>
            <a:endParaRPr lang="zh-TW" altLang="en-US"/>
          </a:p>
        </p:txBody>
      </p:sp>
      <p:cxnSp>
        <p:nvCxnSpPr>
          <p:cNvPr id="92" name="直線接點 91"/>
          <p:cNvCxnSpPr/>
          <p:nvPr/>
        </p:nvCxnSpPr>
        <p:spPr>
          <a:xfrm>
            <a:off x="7524750" y="4005263"/>
            <a:ext cx="0" cy="187325"/>
          </a:xfrm>
          <a:prstGeom prst="line">
            <a:avLst/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/>
          <p:nvPr/>
        </p:nvCxnSpPr>
        <p:spPr>
          <a:xfrm flipH="1" flipV="1">
            <a:off x="7596188" y="4149725"/>
            <a:ext cx="360362" cy="358775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569" name="Object 10"/>
          <p:cNvGraphicFramePr>
            <a:graphicFrameLocks noChangeAspect="1"/>
          </p:cNvGraphicFramePr>
          <p:nvPr/>
        </p:nvGraphicFramePr>
        <p:xfrm>
          <a:off x="6875463" y="4581525"/>
          <a:ext cx="16383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7" name="Equation" r:id="rId3" imgW="1637589" imgH="355446" progId="Equation.DSMT4">
                  <p:embed/>
                </p:oleObj>
              </mc:Choice>
              <mc:Fallback>
                <p:oleObj name="Equation" r:id="rId3" imgW="1637589" imgH="355446" progId="Equation.DSMT4">
                  <p:embed/>
                  <p:pic>
                    <p:nvPicPr>
                      <p:cNvPr id="2256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4581525"/>
                        <a:ext cx="16383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直線接點 43"/>
          <p:cNvCxnSpPr/>
          <p:nvPr/>
        </p:nvCxnSpPr>
        <p:spPr>
          <a:xfrm flipV="1">
            <a:off x="1258888" y="4015651"/>
            <a:ext cx="6265862" cy="253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 flipV="1">
            <a:off x="1222377" y="4177577"/>
            <a:ext cx="6265862" cy="253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27"/>
          <p:cNvSpPr txBox="1">
            <a:spLocks noChangeArrowheads="1"/>
          </p:cNvSpPr>
          <p:nvPr/>
        </p:nvSpPr>
        <p:spPr bwMode="auto">
          <a:xfrm>
            <a:off x="5003800" y="633345"/>
            <a:ext cx="187732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dirty="0"/>
              <a:t>decoding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975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539750" y="1268413"/>
            <a:ext cx="403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3333FF"/>
                </a:solidFill>
                <a:sym typeface="Symbol" pitchFamily="18" charset="2"/>
              </a:rPr>
              <a:t> </a:t>
            </a:r>
            <a:r>
              <a:rPr lang="zh-TW" altLang="en-US" sz="2400" b="1">
                <a:solidFill>
                  <a:srgbClr val="3333FF"/>
                </a:solidFill>
              </a:rPr>
              <a:t>影像的「一致性」：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11188" y="1989138"/>
            <a:ext cx="71278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FF0000"/>
                </a:solidFill>
              </a:rPr>
              <a:t>Space domain</a:t>
            </a:r>
            <a:r>
              <a:rPr lang="en-US" altLang="zh-TW" dirty="0"/>
              <a:t>:  </a:t>
            </a:r>
            <a:r>
              <a:rPr lang="zh-TW" altLang="en-US" dirty="0"/>
              <a:t>每一點的值，會和相鄰的點的值非常接近  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dirty="0"/>
              <a:t>                </a:t>
            </a:r>
            <a:r>
              <a:rPr lang="en-US" altLang="zh-TW" i="1" dirty="0"/>
              <a:t>F</a:t>
            </a:r>
            <a:r>
              <a:rPr lang="en-US" altLang="zh-TW" dirty="0"/>
              <a:t>[</a:t>
            </a:r>
            <a:r>
              <a:rPr lang="en-US" altLang="zh-TW" i="1" dirty="0"/>
              <a:t>m</a:t>
            </a:r>
            <a:r>
              <a:rPr lang="en-US" altLang="zh-TW" dirty="0"/>
              <a:t>, </a:t>
            </a:r>
            <a:r>
              <a:rPr lang="en-US" altLang="zh-TW" i="1" dirty="0"/>
              <a:t>n</a:t>
            </a:r>
            <a:r>
              <a:rPr lang="en-US" altLang="zh-TW" dirty="0"/>
              <a:t>+1] </a:t>
            </a:r>
            <a:r>
              <a:rPr lang="en-US" altLang="zh-TW" dirty="0">
                <a:sym typeface="Symbol" pitchFamily="18" charset="2"/>
              </a:rPr>
              <a:t></a:t>
            </a:r>
            <a:r>
              <a:rPr lang="en-US" altLang="zh-TW" dirty="0"/>
              <a:t> </a:t>
            </a:r>
            <a:r>
              <a:rPr lang="en-US" altLang="zh-TW" i="1" dirty="0"/>
              <a:t>F</a:t>
            </a:r>
            <a:r>
              <a:rPr lang="en-US" altLang="zh-TW" dirty="0"/>
              <a:t>[</a:t>
            </a:r>
            <a:r>
              <a:rPr lang="en-US" altLang="zh-TW" i="1" dirty="0"/>
              <a:t>m</a:t>
            </a:r>
            <a:r>
              <a:rPr lang="en-US" altLang="zh-TW" dirty="0"/>
              <a:t>, </a:t>
            </a:r>
            <a:r>
              <a:rPr lang="en-US" altLang="zh-TW" i="1" dirty="0"/>
              <a:t>n</a:t>
            </a:r>
            <a:r>
              <a:rPr lang="en-US" altLang="zh-TW" dirty="0"/>
              <a:t>],          </a:t>
            </a:r>
            <a:r>
              <a:rPr lang="en-US" altLang="zh-TW" i="1" dirty="0"/>
              <a:t>F</a:t>
            </a:r>
            <a:r>
              <a:rPr lang="en-US" altLang="zh-TW" dirty="0"/>
              <a:t>[</a:t>
            </a:r>
            <a:r>
              <a:rPr lang="en-US" altLang="zh-TW" i="1" dirty="0"/>
              <a:t>m</a:t>
            </a:r>
            <a:r>
              <a:rPr lang="en-US" altLang="zh-TW" dirty="0"/>
              <a:t>+1, </a:t>
            </a:r>
            <a:r>
              <a:rPr lang="en-US" altLang="zh-TW" i="1" dirty="0"/>
              <a:t>n</a:t>
            </a:r>
            <a:r>
              <a:rPr lang="en-US" altLang="zh-TW" dirty="0"/>
              <a:t>] </a:t>
            </a:r>
            <a:r>
              <a:rPr lang="en-US" altLang="zh-TW" dirty="0">
                <a:sym typeface="Symbol" pitchFamily="18" charset="2"/>
              </a:rPr>
              <a:t></a:t>
            </a:r>
            <a:r>
              <a:rPr lang="en-US" altLang="zh-TW" dirty="0"/>
              <a:t> </a:t>
            </a:r>
            <a:r>
              <a:rPr lang="en-US" altLang="zh-TW" i="1" dirty="0"/>
              <a:t>F</a:t>
            </a:r>
            <a:r>
              <a:rPr lang="en-US" altLang="zh-TW" dirty="0"/>
              <a:t>[</a:t>
            </a:r>
            <a:r>
              <a:rPr lang="en-US" altLang="zh-TW" i="1" dirty="0"/>
              <a:t>m</a:t>
            </a:r>
            <a:r>
              <a:rPr lang="en-US" altLang="zh-TW" dirty="0"/>
              <a:t>, </a:t>
            </a:r>
            <a:r>
              <a:rPr lang="en-US" altLang="zh-TW" i="1" dirty="0"/>
              <a:t>n</a:t>
            </a:r>
            <a:r>
              <a:rPr lang="en-US" altLang="zh-TW" dirty="0"/>
              <a:t>] 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611188" y="3933825"/>
            <a:ext cx="633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Frequency domain</a:t>
            </a:r>
            <a:r>
              <a:rPr lang="en-US" altLang="zh-TW"/>
              <a:t>:  </a:t>
            </a:r>
            <a:r>
              <a:rPr lang="zh-TW" altLang="en-US"/>
              <a:t>大多集中在 </a:t>
            </a:r>
            <a:r>
              <a:rPr lang="zh-TW" altLang="en-US" b="1"/>
              <a:t>低頻 </a:t>
            </a:r>
            <a:r>
              <a:rPr lang="zh-TW" altLang="en-US"/>
              <a:t>的地方。</a:t>
            </a:r>
          </a:p>
        </p:txBody>
      </p:sp>
      <p:sp>
        <p:nvSpPr>
          <p:cNvPr id="819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A4C472-173D-45D4-8759-0048285DA46A}" type="slidenum">
              <a:rPr lang="en-US" altLang="zh-TW"/>
              <a:pPr/>
              <a:t>276</a:t>
            </a:fld>
            <a:endParaRPr lang="en-US" altLang="zh-TW"/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7777162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3333FF"/>
                </a:solidFill>
                <a:sym typeface="Wingdings 2" pitchFamily="18" charset="2"/>
              </a:rPr>
              <a:t></a:t>
            </a:r>
            <a:r>
              <a:rPr lang="zh-TW" altLang="en-US" sz="2400" b="1"/>
              <a:t> </a:t>
            </a:r>
            <a:r>
              <a:rPr lang="en-US" altLang="zh-TW" sz="2400" b="1">
                <a:solidFill>
                  <a:srgbClr val="3333FF"/>
                </a:solidFill>
              </a:rPr>
              <a:t>7-B  Compression for Images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41E5340-AE23-44D5-83C7-80860A94DA0F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321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20483" name="文字方塊 13"/>
          <p:cNvSpPr txBox="1">
            <a:spLocks noChangeArrowheads="1"/>
          </p:cNvSpPr>
          <p:nvPr/>
        </p:nvSpPr>
        <p:spPr bwMode="auto">
          <a:xfrm>
            <a:off x="684213" y="404813"/>
            <a:ext cx="194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>
                <a:solidFill>
                  <a:srgbClr val="3333FF"/>
                </a:solidFill>
              </a:rPr>
              <a:t>Example: </a:t>
            </a:r>
            <a:endParaRPr lang="zh-TW" altLang="en-US">
              <a:solidFill>
                <a:srgbClr val="3333FF"/>
              </a:solidFill>
            </a:endParaRPr>
          </a:p>
        </p:txBody>
      </p:sp>
      <p:sp>
        <p:nvSpPr>
          <p:cNvPr id="20484" name="文字方塊 14"/>
          <p:cNvSpPr txBox="1">
            <a:spLocks noChangeArrowheads="1"/>
          </p:cNvSpPr>
          <p:nvPr/>
        </p:nvSpPr>
        <p:spPr bwMode="auto">
          <a:xfrm>
            <a:off x="1042988" y="908050"/>
            <a:ext cx="7416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假設要對 </a:t>
            </a:r>
            <a:r>
              <a:rPr lang="en-US" altLang="zh-TW" i="1"/>
              <a:t>X</a:t>
            </a:r>
            <a:r>
              <a:rPr lang="en-US" altLang="zh-TW"/>
              <a:t> </a:t>
            </a:r>
            <a:r>
              <a:rPr lang="zh-TW" altLang="en-US"/>
              <a:t>來做二進位 </a:t>
            </a:r>
            <a:r>
              <a:rPr lang="en-US" altLang="zh-TW"/>
              <a:t>(</a:t>
            </a:r>
            <a:r>
              <a:rPr lang="en-US" altLang="zh-TW" i="1"/>
              <a:t>k</a:t>
            </a:r>
            <a:r>
              <a:rPr lang="en-US" altLang="zh-TW"/>
              <a:t> = 2) </a:t>
            </a:r>
            <a:r>
              <a:rPr lang="zh-TW" altLang="en-US"/>
              <a:t>的編碼</a:t>
            </a:r>
            <a:endParaRPr lang="en-US" altLang="zh-TW"/>
          </a:p>
          <a:p>
            <a:pPr eaLnBrk="1" hangingPunct="1"/>
            <a:endParaRPr lang="en-US" altLang="zh-TW" i="1"/>
          </a:p>
          <a:p>
            <a:pPr eaLnBrk="1" hangingPunct="1"/>
            <a:r>
              <a:rPr lang="zh-TW" altLang="en-US"/>
              <a:t>且經由事先的估計，</a:t>
            </a:r>
            <a:r>
              <a:rPr lang="en-US" altLang="zh-TW" i="1"/>
              <a:t>X</a:t>
            </a:r>
            <a:r>
              <a:rPr lang="en-US" altLang="zh-TW"/>
              <a:t>[</a:t>
            </a:r>
            <a:r>
              <a:rPr lang="en-US" altLang="zh-TW" i="1"/>
              <a:t>i</a:t>
            </a:r>
            <a:r>
              <a:rPr lang="en-US" altLang="zh-TW"/>
              <a:t>] = </a:t>
            </a:r>
            <a:r>
              <a:rPr lang="en-US" altLang="zh-TW" i="1"/>
              <a:t>a</a:t>
            </a:r>
            <a:r>
              <a:rPr lang="en-US" altLang="zh-TW"/>
              <a:t> </a:t>
            </a:r>
            <a:r>
              <a:rPr lang="zh-TW" altLang="en-US"/>
              <a:t>的機率為 </a:t>
            </a:r>
            <a:r>
              <a:rPr lang="en-US" altLang="zh-TW"/>
              <a:t>0.8, </a:t>
            </a:r>
            <a:r>
              <a:rPr lang="en-US" altLang="zh-TW" i="1"/>
              <a:t>X</a:t>
            </a:r>
            <a:r>
              <a:rPr lang="en-US" altLang="zh-TW"/>
              <a:t>[</a:t>
            </a:r>
            <a:r>
              <a:rPr lang="en-US" altLang="zh-TW" i="1"/>
              <a:t>i</a:t>
            </a:r>
            <a:r>
              <a:rPr lang="en-US" altLang="zh-TW"/>
              <a:t>] = </a:t>
            </a:r>
            <a:r>
              <a:rPr lang="en-US" altLang="zh-TW" i="1"/>
              <a:t>b </a:t>
            </a:r>
            <a:r>
              <a:rPr lang="zh-TW" altLang="en-US"/>
              <a:t>的機率為 </a:t>
            </a:r>
            <a:r>
              <a:rPr lang="en-US" altLang="zh-TW"/>
              <a:t>0.2</a:t>
            </a:r>
          </a:p>
          <a:p>
            <a:pPr eaLnBrk="1" hangingPunct="1"/>
            <a:endParaRPr lang="en-US" altLang="zh-TW" i="1"/>
          </a:p>
          <a:p>
            <a:pPr eaLnBrk="1" hangingPunct="1"/>
            <a:r>
              <a:rPr lang="en-US" altLang="zh-TW" i="1"/>
              <a:t> </a:t>
            </a:r>
          </a:p>
          <a:p>
            <a:pPr eaLnBrk="1" hangingPunct="1"/>
            <a:endParaRPr lang="en-US" altLang="zh-TW" i="1"/>
          </a:p>
          <a:p>
            <a:pPr eaLnBrk="1" hangingPunct="1"/>
            <a:r>
              <a:rPr lang="zh-TW" altLang="en-US"/>
              <a:t>若實際上輸入的資料為 </a:t>
            </a:r>
            <a:r>
              <a:rPr lang="en-US" altLang="zh-TW" i="1"/>
              <a:t>X</a:t>
            </a:r>
            <a:r>
              <a:rPr lang="en-US" altLang="zh-TW"/>
              <a:t> = </a:t>
            </a:r>
            <a:r>
              <a:rPr lang="en-US" altLang="zh-TW" i="1"/>
              <a:t>a a a b a a</a:t>
            </a:r>
            <a:r>
              <a:rPr lang="en-US" altLang="zh-TW"/>
              <a:t> </a:t>
            </a:r>
            <a:endParaRPr lang="zh-TW" altLang="en-US" i="1"/>
          </a:p>
        </p:txBody>
      </p:sp>
      <p:graphicFrame>
        <p:nvGraphicFramePr>
          <p:cNvPr id="20485" name="Object 10"/>
          <p:cNvGraphicFramePr>
            <a:graphicFrameLocks noChangeAspect="1"/>
          </p:cNvGraphicFramePr>
          <p:nvPr/>
        </p:nvGraphicFramePr>
        <p:xfrm>
          <a:off x="5076825" y="2060575"/>
          <a:ext cx="26162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8" name="Equation" r:id="rId3" imgW="2616200" imgH="330200" progId="Equation.DSMT4">
                  <p:embed/>
                </p:oleObj>
              </mc:Choice>
              <mc:Fallback>
                <p:oleObj name="Equation" r:id="rId3" imgW="2616200" imgH="330200" progId="Equation.DSMT4">
                  <p:embed/>
                  <p:pic>
                    <p:nvPicPr>
                      <p:cNvPr id="2048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060575"/>
                        <a:ext cx="261620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向右箭號 17"/>
          <p:cNvSpPr/>
          <p:nvPr/>
        </p:nvSpPr>
        <p:spPr>
          <a:xfrm>
            <a:off x="1258888" y="2133600"/>
            <a:ext cx="64928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0487" name="矩形 18"/>
          <p:cNvSpPr>
            <a:spLocks noChangeArrowheads="1"/>
          </p:cNvSpPr>
          <p:nvPr/>
        </p:nvSpPr>
        <p:spPr bwMode="auto">
          <a:xfrm>
            <a:off x="1042988" y="3284538"/>
            <a:ext cx="2519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Initiation (</a:t>
            </a:r>
            <a:r>
              <a:rPr lang="en-US" altLang="zh-TW" i="1"/>
              <a:t>X</a:t>
            </a:r>
            <a:r>
              <a:rPr lang="en-US" altLang="zh-TW"/>
              <a:t>[1] = </a:t>
            </a:r>
            <a:r>
              <a:rPr lang="en-US" altLang="zh-TW" i="1"/>
              <a:t>a</a:t>
            </a:r>
            <a:r>
              <a:rPr lang="en-US" altLang="zh-TW"/>
              <a:t>):</a:t>
            </a:r>
            <a:endParaRPr lang="zh-TW" altLang="en-US"/>
          </a:p>
        </p:txBody>
      </p:sp>
      <p:graphicFrame>
        <p:nvGraphicFramePr>
          <p:cNvPr id="20488" name="Object 10"/>
          <p:cNvGraphicFramePr>
            <a:graphicFrameLocks noChangeAspect="1"/>
          </p:cNvGraphicFramePr>
          <p:nvPr/>
        </p:nvGraphicFramePr>
        <p:xfrm>
          <a:off x="3995738" y="3357563"/>
          <a:ext cx="24638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9" name="Equation" r:id="rId5" imgW="2463800" imgH="304800" progId="Equation.DSMT4">
                  <p:embed/>
                </p:oleObj>
              </mc:Choice>
              <mc:Fallback>
                <p:oleObj name="Equation" r:id="rId5" imgW="2463800" imgH="304800" progId="Equation.DSMT4">
                  <p:embed/>
                  <p:pic>
                    <p:nvPicPr>
                      <p:cNvPr id="2048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357563"/>
                        <a:ext cx="2463800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矩形 20"/>
          <p:cNvSpPr>
            <a:spLocks noChangeArrowheads="1"/>
          </p:cNvSpPr>
          <p:nvPr/>
        </p:nvSpPr>
        <p:spPr bwMode="auto">
          <a:xfrm>
            <a:off x="1042988" y="3789363"/>
            <a:ext cx="2592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When </a:t>
            </a:r>
            <a:r>
              <a:rPr lang="en-US" altLang="zh-TW" i="1"/>
              <a:t>i</a:t>
            </a:r>
            <a:r>
              <a:rPr lang="en-US" altLang="zh-TW"/>
              <a:t> = 2  (</a:t>
            </a:r>
            <a:r>
              <a:rPr lang="en-US" altLang="zh-TW" i="1"/>
              <a:t>X</a:t>
            </a:r>
            <a:r>
              <a:rPr lang="en-US" altLang="zh-TW"/>
              <a:t>[2] = </a:t>
            </a:r>
            <a:r>
              <a:rPr lang="en-US" altLang="zh-TW" i="1"/>
              <a:t>a</a:t>
            </a:r>
            <a:r>
              <a:rPr lang="en-US" altLang="zh-TW"/>
              <a:t>):</a:t>
            </a:r>
            <a:endParaRPr lang="zh-TW" altLang="en-US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3995738" y="3860800"/>
          <a:ext cx="26035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20" name="Equation" r:id="rId7" imgW="2603500" imgH="304800" progId="Equation.DSMT4">
                  <p:embed/>
                </p:oleObj>
              </mc:Choice>
              <mc:Fallback>
                <p:oleObj name="Equation" r:id="rId7" imgW="2603500" imgH="304800" progId="Equation.DSMT4">
                  <p:embed/>
                  <p:pic>
                    <p:nvPicPr>
                      <p:cNvPr id="204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860800"/>
                        <a:ext cx="2603500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矩形 22"/>
          <p:cNvSpPr>
            <a:spLocks noChangeArrowheads="1"/>
          </p:cNvSpPr>
          <p:nvPr/>
        </p:nvSpPr>
        <p:spPr bwMode="auto">
          <a:xfrm>
            <a:off x="1042988" y="4292600"/>
            <a:ext cx="2592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When </a:t>
            </a:r>
            <a:r>
              <a:rPr lang="en-US" altLang="zh-TW" i="1"/>
              <a:t>i</a:t>
            </a:r>
            <a:r>
              <a:rPr lang="en-US" altLang="zh-TW"/>
              <a:t> = 3  (</a:t>
            </a:r>
            <a:r>
              <a:rPr lang="en-US" altLang="zh-TW" i="1"/>
              <a:t>X</a:t>
            </a:r>
            <a:r>
              <a:rPr lang="en-US" altLang="zh-TW"/>
              <a:t>[3] = </a:t>
            </a:r>
            <a:r>
              <a:rPr lang="en-US" altLang="zh-TW" i="1"/>
              <a:t>a</a:t>
            </a:r>
            <a:r>
              <a:rPr lang="en-US" altLang="zh-TW"/>
              <a:t>):</a:t>
            </a:r>
            <a:endParaRPr lang="zh-TW" altLang="en-US"/>
          </a:p>
        </p:txBody>
      </p:sp>
      <p:graphicFrame>
        <p:nvGraphicFramePr>
          <p:cNvPr id="20492" name="Object 10"/>
          <p:cNvGraphicFramePr>
            <a:graphicFrameLocks noChangeAspect="1"/>
          </p:cNvGraphicFramePr>
          <p:nvPr/>
        </p:nvGraphicFramePr>
        <p:xfrm>
          <a:off x="3995738" y="4365625"/>
          <a:ext cx="27305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21" name="Equation" r:id="rId9" imgW="2730500" imgH="304800" progId="Equation.DSMT4">
                  <p:embed/>
                </p:oleObj>
              </mc:Choice>
              <mc:Fallback>
                <p:oleObj name="Equation" r:id="rId9" imgW="2730500" imgH="304800" progId="Equation.DSMT4">
                  <p:embed/>
                  <p:pic>
                    <p:nvPicPr>
                      <p:cNvPr id="2049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365625"/>
                        <a:ext cx="2730500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矩形 24"/>
          <p:cNvSpPr>
            <a:spLocks noChangeArrowheads="1"/>
          </p:cNvSpPr>
          <p:nvPr/>
        </p:nvSpPr>
        <p:spPr bwMode="auto">
          <a:xfrm>
            <a:off x="1042988" y="4868863"/>
            <a:ext cx="2592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When </a:t>
            </a:r>
            <a:r>
              <a:rPr lang="en-US" altLang="zh-TW" i="1"/>
              <a:t>i</a:t>
            </a:r>
            <a:r>
              <a:rPr lang="en-US" altLang="zh-TW"/>
              <a:t> = 4  (</a:t>
            </a:r>
            <a:r>
              <a:rPr lang="en-US" altLang="zh-TW" i="1"/>
              <a:t>X</a:t>
            </a:r>
            <a:r>
              <a:rPr lang="en-US" altLang="zh-TW"/>
              <a:t>[4] = </a:t>
            </a:r>
            <a:r>
              <a:rPr lang="en-US" altLang="zh-TW" i="1"/>
              <a:t>b</a:t>
            </a:r>
            <a:r>
              <a:rPr lang="en-US" altLang="zh-TW"/>
              <a:t>):</a:t>
            </a:r>
            <a:endParaRPr lang="zh-TW" altLang="en-US"/>
          </a:p>
        </p:txBody>
      </p:sp>
      <p:graphicFrame>
        <p:nvGraphicFramePr>
          <p:cNvPr id="20494" name="Object 10"/>
          <p:cNvGraphicFramePr>
            <a:graphicFrameLocks noChangeAspect="1"/>
          </p:cNvGraphicFramePr>
          <p:nvPr/>
        </p:nvGraphicFramePr>
        <p:xfrm>
          <a:off x="3995738" y="4941888"/>
          <a:ext cx="3302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22" name="Equation" r:id="rId11" imgW="3302000" imgH="304800" progId="Equation.DSMT4">
                  <p:embed/>
                </p:oleObj>
              </mc:Choice>
              <mc:Fallback>
                <p:oleObj name="Equation" r:id="rId11" imgW="3302000" imgH="304800" progId="Equation.DSMT4">
                  <p:embed/>
                  <p:pic>
                    <p:nvPicPr>
                      <p:cNvPr id="204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941888"/>
                        <a:ext cx="3302000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矩形 26"/>
          <p:cNvSpPr>
            <a:spLocks noChangeArrowheads="1"/>
          </p:cNvSpPr>
          <p:nvPr/>
        </p:nvSpPr>
        <p:spPr bwMode="auto">
          <a:xfrm>
            <a:off x="1042988" y="5445125"/>
            <a:ext cx="2592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When </a:t>
            </a:r>
            <a:r>
              <a:rPr lang="en-US" altLang="zh-TW" i="1"/>
              <a:t>i</a:t>
            </a:r>
            <a:r>
              <a:rPr lang="en-US" altLang="zh-TW"/>
              <a:t> = 5  (</a:t>
            </a:r>
            <a:r>
              <a:rPr lang="en-US" altLang="zh-TW" i="1"/>
              <a:t>X</a:t>
            </a:r>
            <a:r>
              <a:rPr lang="en-US" altLang="zh-TW"/>
              <a:t>[5] = </a:t>
            </a:r>
            <a:r>
              <a:rPr lang="en-US" altLang="zh-TW" i="1"/>
              <a:t>a</a:t>
            </a:r>
            <a:r>
              <a:rPr lang="en-US" altLang="zh-TW"/>
              <a:t>):</a:t>
            </a:r>
            <a:endParaRPr lang="zh-TW" altLang="en-US"/>
          </a:p>
        </p:txBody>
      </p:sp>
      <p:graphicFrame>
        <p:nvGraphicFramePr>
          <p:cNvPr id="20496" name="Object 10"/>
          <p:cNvGraphicFramePr>
            <a:graphicFrameLocks noChangeAspect="1"/>
          </p:cNvGraphicFramePr>
          <p:nvPr/>
        </p:nvGraphicFramePr>
        <p:xfrm>
          <a:off x="3995738" y="5516563"/>
          <a:ext cx="3556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23" name="Equation" r:id="rId13" imgW="3556000" imgH="304800" progId="Equation.DSMT4">
                  <p:embed/>
                </p:oleObj>
              </mc:Choice>
              <mc:Fallback>
                <p:oleObj name="Equation" r:id="rId13" imgW="3556000" imgH="304800" progId="Equation.DSMT4">
                  <p:embed/>
                  <p:pic>
                    <p:nvPicPr>
                      <p:cNvPr id="2049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5516563"/>
                        <a:ext cx="3556000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7" name="矩形 28"/>
          <p:cNvSpPr>
            <a:spLocks noChangeArrowheads="1"/>
          </p:cNvSpPr>
          <p:nvPr/>
        </p:nvSpPr>
        <p:spPr bwMode="auto">
          <a:xfrm>
            <a:off x="1042988" y="5949950"/>
            <a:ext cx="2592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When </a:t>
            </a:r>
            <a:r>
              <a:rPr lang="en-US" altLang="zh-TW" i="1"/>
              <a:t>i</a:t>
            </a:r>
            <a:r>
              <a:rPr lang="en-US" altLang="zh-TW"/>
              <a:t> = 6  (</a:t>
            </a:r>
            <a:r>
              <a:rPr lang="en-US" altLang="zh-TW" i="1"/>
              <a:t>X</a:t>
            </a:r>
            <a:r>
              <a:rPr lang="en-US" altLang="zh-TW"/>
              <a:t>[6] = </a:t>
            </a:r>
            <a:r>
              <a:rPr lang="en-US" altLang="zh-TW" i="1"/>
              <a:t>a</a:t>
            </a:r>
            <a:r>
              <a:rPr lang="en-US" altLang="zh-TW"/>
              <a:t>):</a:t>
            </a:r>
            <a:endParaRPr lang="zh-TW" altLang="en-US"/>
          </a:p>
        </p:txBody>
      </p:sp>
      <p:graphicFrame>
        <p:nvGraphicFramePr>
          <p:cNvPr id="20498" name="Object 10"/>
          <p:cNvGraphicFramePr>
            <a:graphicFrameLocks noChangeAspect="1"/>
          </p:cNvGraphicFramePr>
          <p:nvPr/>
        </p:nvGraphicFramePr>
        <p:xfrm>
          <a:off x="3995738" y="6021388"/>
          <a:ext cx="3683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24" name="Equation" r:id="rId15" imgW="3683000" imgH="304800" progId="Equation.DSMT4">
                  <p:embed/>
                </p:oleObj>
              </mc:Choice>
              <mc:Fallback>
                <p:oleObj name="Equation" r:id="rId15" imgW="3683000" imgH="304800" progId="Equation.DSMT4">
                  <p:embed/>
                  <p:pic>
                    <p:nvPicPr>
                      <p:cNvPr id="204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6021388"/>
                        <a:ext cx="3683000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9" name="Object 10"/>
          <p:cNvGraphicFramePr>
            <a:graphicFrameLocks noChangeAspect="1"/>
          </p:cNvGraphicFramePr>
          <p:nvPr/>
        </p:nvGraphicFramePr>
        <p:xfrm>
          <a:off x="2454275" y="2060575"/>
          <a:ext cx="19558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25" name="Equation" r:id="rId17" imgW="1955800" imgH="330200" progId="Equation.DSMT4">
                  <p:embed/>
                </p:oleObj>
              </mc:Choice>
              <mc:Fallback>
                <p:oleObj name="Equation" r:id="rId17" imgW="1955800" imgH="330200" progId="Equation.DSMT4">
                  <p:embed/>
                  <p:pic>
                    <p:nvPicPr>
                      <p:cNvPr id="2049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2060575"/>
                        <a:ext cx="195580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97103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4EAF353-F052-48F3-A375-808B1F2EE82E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322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21507" name="文字方塊 19"/>
          <p:cNvSpPr txBox="1">
            <a:spLocks noChangeArrowheads="1"/>
          </p:cNvSpPr>
          <p:nvPr/>
        </p:nvSpPr>
        <p:spPr bwMode="auto">
          <a:xfrm>
            <a:off x="468313" y="620713"/>
            <a:ext cx="1223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由於</a:t>
            </a:r>
          </a:p>
        </p:txBody>
      </p:sp>
      <p:graphicFrame>
        <p:nvGraphicFramePr>
          <p:cNvPr id="21508" name="Object 10"/>
          <p:cNvGraphicFramePr>
            <a:graphicFrameLocks noChangeAspect="1"/>
          </p:cNvGraphicFramePr>
          <p:nvPr/>
        </p:nvGraphicFramePr>
        <p:xfrm>
          <a:off x="1547813" y="692150"/>
          <a:ext cx="3683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7" name="Equation" r:id="rId3" imgW="3683000" imgH="304800" progId="Equation.DSMT4">
                  <p:embed/>
                </p:oleObj>
              </mc:Choice>
              <mc:Fallback>
                <p:oleObj name="Equation" r:id="rId3" imgW="3683000" imgH="304800" progId="Equation.DSMT4">
                  <p:embed/>
                  <p:pic>
                    <p:nvPicPr>
                      <p:cNvPr id="2150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692150"/>
                        <a:ext cx="3683000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10"/>
          <p:cNvGraphicFramePr>
            <a:graphicFrameLocks noChangeAspect="1"/>
          </p:cNvGraphicFramePr>
          <p:nvPr>
            <p:extLst/>
          </p:nvPr>
        </p:nvGraphicFramePr>
        <p:xfrm>
          <a:off x="2124075" y="1125538"/>
          <a:ext cx="33147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8" name="Equation" r:id="rId5" imgW="3314520" imgH="355320" progId="Equation.DSMT4">
                  <p:embed/>
                </p:oleObj>
              </mc:Choice>
              <mc:Fallback>
                <p:oleObj name="Equation" r:id="rId5" imgW="3314520" imgH="355320" progId="Equation.DSMT4">
                  <p:embed/>
                  <p:pic>
                    <p:nvPicPr>
                      <p:cNvPr id="2150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125538"/>
                        <a:ext cx="33147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文字方塊 27"/>
          <p:cNvSpPr txBox="1">
            <a:spLocks noChangeArrowheads="1"/>
          </p:cNvSpPr>
          <p:nvPr/>
        </p:nvSpPr>
        <p:spPr bwMode="auto">
          <a:xfrm>
            <a:off x="2700338" y="1484313"/>
            <a:ext cx="935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0.4375</a:t>
            </a:r>
            <a:endParaRPr lang="zh-TW" altLang="en-US"/>
          </a:p>
        </p:txBody>
      </p:sp>
      <p:sp>
        <p:nvSpPr>
          <p:cNvPr id="21511" name="文字方塊 30"/>
          <p:cNvSpPr txBox="1">
            <a:spLocks noChangeArrowheads="1"/>
          </p:cNvSpPr>
          <p:nvPr/>
        </p:nvSpPr>
        <p:spPr bwMode="auto">
          <a:xfrm>
            <a:off x="3779838" y="1484313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0.46875</a:t>
            </a:r>
            <a:endParaRPr lang="zh-TW" altLang="en-US"/>
          </a:p>
        </p:txBody>
      </p:sp>
      <p:sp>
        <p:nvSpPr>
          <p:cNvPr id="21512" name="文字方塊 31"/>
          <p:cNvSpPr txBox="1">
            <a:spLocks noChangeArrowheads="1"/>
          </p:cNvSpPr>
          <p:nvPr/>
        </p:nvSpPr>
        <p:spPr bwMode="auto">
          <a:xfrm>
            <a:off x="611188" y="1989138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所以編碼的結果為</a:t>
            </a:r>
          </a:p>
        </p:txBody>
      </p:sp>
      <p:graphicFrame>
        <p:nvGraphicFramePr>
          <p:cNvPr id="21513" name="Object 10"/>
          <p:cNvGraphicFramePr>
            <a:graphicFrameLocks noChangeAspect="1"/>
          </p:cNvGraphicFramePr>
          <p:nvPr/>
        </p:nvGraphicFramePr>
        <p:xfrm>
          <a:off x="1692275" y="2565400"/>
          <a:ext cx="14986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9" name="Equation" r:id="rId7" imgW="1497950" imgH="355446" progId="Equation.DSMT4">
                  <p:embed/>
                </p:oleObj>
              </mc:Choice>
              <mc:Fallback>
                <p:oleObj name="Equation" r:id="rId7" imgW="1497950" imgH="355446" progId="Equation.DSMT4">
                  <p:embed/>
                  <p:pic>
                    <p:nvPicPr>
                      <p:cNvPr id="2151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565400"/>
                        <a:ext cx="149860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直線單箭頭接點 33"/>
          <p:cNvCxnSpPr/>
          <p:nvPr/>
        </p:nvCxnSpPr>
        <p:spPr>
          <a:xfrm flipV="1">
            <a:off x="1763713" y="2924175"/>
            <a:ext cx="215900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文字方塊 34"/>
          <p:cNvSpPr txBox="1">
            <a:spLocks noChangeArrowheads="1"/>
          </p:cNvSpPr>
          <p:nvPr/>
        </p:nvSpPr>
        <p:spPr bwMode="auto">
          <a:xfrm>
            <a:off x="1187450" y="3213100"/>
            <a:ext cx="1081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2</a:t>
            </a:r>
            <a:r>
              <a:rPr lang="zh-TW" altLang="en-US"/>
              <a:t> 進位</a:t>
            </a:r>
          </a:p>
        </p:txBody>
      </p:sp>
      <p:cxnSp>
        <p:nvCxnSpPr>
          <p:cNvPr id="36" name="直線單箭頭接點 35"/>
          <p:cNvCxnSpPr/>
          <p:nvPr/>
        </p:nvCxnSpPr>
        <p:spPr>
          <a:xfrm flipH="1" flipV="1">
            <a:off x="2195513" y="2924175"/>
            <a:ext cx="288925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7" name="文字方塊 37"/>
          <p:cNvSpPr txBox="1">
            <a:spLocks noChangeArrowheads="1"/>
          </p:cNvSpPr>
          <p:nvPr/>
        </p:nvSpPr>
        <p:spPr bwMode="auto">
          <a:xfrm>
            <a:off x="2124075" y="3213100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5</a:t>
            </a:r>
            <a:r>
              <a:rPr lang="zh-TW" altLang="en-US"/>
              <a:t> 個 </a:t>
            </a:r>
            <a:r>
              <a:rPr lang="en-US" altLang="zh-TW"/>
              <a:t>bits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8749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C36AAF7-9232-4A07-9CBF-6279EAF1B69A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323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23555" name="文字方塊 17"/>
          <p:cNvSpPr txBox="1">
            <a:spLocks noChangeArrowheads="1"/>
          </p:cNvSpPr>
          <p:nvPr/>
        </p:nvSpPr>
        <p:spPr bwMode="auto">
          <a:xfrm>
            <a:off x="539750" y="1844675"/>
            <a:ext cx="604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>
                <a:solidFill>
                  <a:srgbClr val="3333FF"/>
                </a:solidFill>
              </a:rPr>
              <a:t>Algorithm for arithmetic decoding</a:t>
            </a:r>
            <a:endParaRPr lang="zh-TW" altLang="en-US">
              <a:solidFill>
                <a:srgbClr val="3333FF"/>
              </a:solidFill>
            </a:endParaRPr>
          </a:p>
        </p:txBody>
      </p:sp>
      <p:sp>
        <p:nvSpPr>
          <p:cNvPr id="23556" name="文字方塊 21"/>
          <p:cNvSpPr txBox="1">
            <a:spLocks noChangeArrowheads="1"/>
          </p:cNvSpPr>
          <p:nvPr/>
        </p:nvSpPr>
        <p:spPr bwMode="auto">
          <a:xfrm>
            <a:off x="539750" y="476250"/>
            <a:ext cx="1511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b="1">
                <a:solidFill>
                  <a:srgbClr val="3333FF"/>
                </a:solidFill>
              </a:rPr>
              <a:t>解碼</a:t>
            </a:r>
          </a:p>
        </p:txBody>
      </p:sp>
      <p:sp>
        <p:nvSpPr>
          <p:cNvPr id="23557" name="矩形 22"/>
          <p:cNvSpPr>
            <a:spLocks noChangeArrowheads="1"/>
          </p:cNvSpPr>
          <p:nvPr/>
        </p:nvSpPr>
        <p:spPr bwMode="auto">
          <a:xfrm>
            <a:off x="1258888" y="981075"/>
            <a:ext cx="5545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dirty="0"/>
              <a:t>假設編碼的結果為 </a:t>
            </a:r>
            <a:r>
              <a:rPr lang="en-US" altLang="zh-TW" i="1" dirty="0"/>
              <a:t>Y</a:t>
            </a:r>
            <a:r>
              <a:rPr lang="en-US" altLang="zh-TW" dirty="0"/>
              <a:t>, length(</a:t>
            </a:r>
            <a:r>
              <a:rPr lang="en-US" altLang="zh-TW" i="1" dirty="0"/>
              <a:t>Y</a:t>
            </a:r>
            <a:r>
              <a:rPr lang="en-US" altLang="zh-TW" dirty="0"/>
              <a:t>) = </a:t>
            </a:r>
            <a:r>
              <a:rPr lang="en-US" altLang="zh-TW" i="1" dirty="0"/>
              <a:t>b</a:t>
            </a:r>
            <a:endParaRPr lang="zh-TW" altLang="en-US" dirty="0"/>
          </a:p>
        </p:txBody>
      </p:sp>
      <p:sp>
        <p:nvSpPr>
          <p:cNvPr id="23558" name="矩形 23"/>
          <p:cNvSpPr>
            <a:spLocks noChangeArrowheads="1"/>
          </p:cNvSpPr>
          <p:nvPr/>
        </p:nvSpPr>
        <p:spPr bwMode="auto">
          <a:xfrm>
            <a:off x="1258888" y="1412875"/>
            <a:ext cx="5545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dirty="0"/>
              <a:t>其他的假設，和編碼 </a:t>
            </a:r>
            <a:r>
              <a:rPr lang="en-US" altLang="zh-TW" dirty="0"/>
              <a:t>(see page 317) </a:t>
            </a:r>
            <a:r>
              <a:rPr lang="zh-TW" altLang="en-US" dirty="0"/>
              <a:t>相同</a:t>
            </a:r>
          </a:p>
        </p:txBody>
      </p:sp>
      <p:sp>
        <p:nvSpPr>
          <p:cNvPr id="23559" name="文字方塊 12"/>
          <p:cNvSpPr txBox="1">
            <a:spLocks noChangeArrowheads="1"/>
          </p:cNvSpPr>
          <p:nvPr/>
        </p:nvSpPr>
        <p:spPr bwMode="auto">
          <a:xfrm>
            <a:off x="1187450" y="2347913"/>
            <a:ext cx="1366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initiation:</a:t>
            </a:r>
            <a:endParaRPr lang="zh-TW" altLang="en-US"/>
          </a:p>
        </p:txBody>
      </p:sp>
      <p:graphicFrame>
        <p:nvGraphicFramePr>
          <p:cNvPr id="23560" name="Object 10"/>
          <p:cNvGraphicFramePr>
            <a:graphicFrameLocks noChangeAspect="1"/>
          </p:cNvGraphicFramePr>
          <p:nvPr/>
        </p:nvGraphicFramePr>
        <p:xfrm>
          <a:off x="2916238" y="2420938"/>
          <a:ext cx="1003300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3" name="Equation" r:id="rId3" imgW="1002865" imgH="253890" progId="Equation.DSMT4">
                  <p:embed/>
                </p:oleObj>
              </mc:Choice>
              <mc:Fallback>
                <p:oleObj name="Equation" r:id="rId3" imgW="1002865" imgH="253890" progId="Equation.DSMT4">
                  <p:embed/>
                  <p:pic>
                    <p:nvPicPr>
                      <p:cNvPr id="2356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420938"/>
                        <a:ext cx="1003300" cy="252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10"/>
          <p:cNvGraphicFramePr>
            <a:graphicFrameLocks noChangeAspect="1"/>
          </p:cNvGraphicFramePr>
          <p:nvPr/>
        </p:nvGraphicFramePr>
        <p:xfrm>
          <a:off x="5076825" y="2420938"/>
          <a:ext cx="9779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4" name="Equation" r:id="rId5" imgW="977476" imgH="291973" progId="Equation.DSMT4">
                  <p:embed/>
                </p:oleObj>
              </mc:Choice>
              <mc:Fallback>
                <p:oleObj name="Equation" r:id="rId5" imgW="977476" imgH="291973" progId="Equation.DSMT4">
                  <p:embed/>
                  <p:pic>
                    <p:nvPicPr>
                      <p:cNvPr id="2356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420938"/>
                        <a:ext cx="977900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2916238" y="2852738"/>
          <a:ext cx="1143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5" name="Equation" r:id="rId7" imgW="1143000" imgH="304800" progId="Equation.DSMT4">
                  <p:embed/>
                </p:oleObj>
              </mc:Choice>
              <mc:Fallback>
                <p:oleObj name="Equation" r:id="rId7" imgW="1143000" imgH="304800" progId="Equation.DSMT4">
                  <p:embed/>
                  <p:pic>
                    <p:nvPicPr>
                      <p:cNvPr id="235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852738"/>
                        <a:ext cx="1143000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0"/>
          <p:cNvGraphicFramePr>
            <a:graphicFrameLocks noChangeAspect="1"/>
          </p:cNvGraphicFramePr>
          <p:nvPr/>
        </p:nvGraphicFramePr>
        <p:xfrm>
          <a:off x="5076825" y="2779713"/>
          <a:ext cx="11049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6" name="Equation" r:id="rId9" imgW="1104900" imgH="292100" progId="Equation.DSMT4">
                  <p:embed/>
                </p:oleObj>
              </mc:Choice>
              <mc:Fallback>
                <p:oleObj name="Equation" r:id="rId9" imgW="1104900" imgH="292100" progId="Equation.DSMT4">
                  <p:embed/>
                  <p:pic>
                    <p:nvPicPr>
                      <p:cNvPr id="2356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779713"/>
                        <a:ext cx="1104900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文字方塊 20"/>
          <p:cNvSpPr txBox="1">
            <a:spLocks noChangeArrowheads="1"/>
          </p:cNvSpPr>
          <p:nvPr/>
        </p:nvSpPr>
        <p:spPr bwMode="auto">
          <a:xfrm>
            <a:off x="1258888" y="3213100"/>
            <a:ext cx="590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for </a:t>
            </a:r>
            <a:r>
              <a:rPr lang="en-US" altLang="zh-TW" i="1"/>
              <a:t>i </a:t>
            </a:r>
            <a:r>
              <a:rPr lang="en-US" altLang="zh-TW"/>
              <a:t>= 1 : </a:t>
            </a:r>
            <a:r>
              <a:rPr lang="en-US" altLang="zh-TW" i="1"/>
              <a:t>N              </a:t>
            </a:r>
            <a:r>
              <a:rPr lang="en-US" altLang="zh-TW"/>
              <a:t>% loop 1</a:t>
            </a:r>
            <a:endParaRPr lang="zh-TW" altLang="en-US"/>
          </a:p>
          <a:p>
            <a:pPr eaLnBrk="1" hangingPunct="1"/>
            <a:endParaRPr lang="zh-TW" altLang="en-US"/>
          </a:p>
        </p:txBody>
      </p:sp>
      <p:graphicFrame>
        <p:nvGraphicFramePr>
          <p:cNvPr id="23565" name="Object 10"/>
          <p:cNvGraphicFramePr>
            <a:graphicFrameLocks noChangeAspect="1"/>
          </p:cNvGraphicFramePr>
          <p:nvPr/>
        </p:nvGraphicFramePr>
        <p:xfrm>
          <a:off x="7158038" y="2395538"/>
          <a:ext cx="508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7" name="Equation" r:id="rId11" imgW="507780" imgH="291973" progId="Equation.DSMT4">
                  <p:embed/>
                </p:oleObj>
              </mc:Choice>
              <mc:Fallback>
                <p:oleObj name="Equation" r:id="rId11" imgW="507780" imgH="291973" progId="Equation.DSMT4">
                  <p:embed/>
                  <p:pic>
                    <p:nvPicPr>
                      <p:cNvPr id="2356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2395538"/>
                        <a:ext cx="508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文字方塊 39"/>
          <p:cNvSpPr txBox="1">
            <a:spLocks noChangeArrowheads="1"/>
          </p:cNvSpPr>
          <p:nvPr/>
        </p:nvSpPr>
        <p:spPr bwMode="auto">
          <a:xfrm>
            <a:off x="2195513" y="4508500"/>
            <a:ext cx="640873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dirty="0"/>
              <a:t>if  there exists an </a:t>
            </a:r>
            <a:r>
              <a:rPr lang="en-US" altLang="zh-TW" i="1" dirty="0"/>
              <a:t>n</a:t>
            </a:r>
            <a:r>
              <a:rPr lang="en-US" altLang="zh-TW" dirty="0"/>
              <a:t> such that</a:t>
            </a:r>
          </a:p>
          <a:p>
            <a:pPr eaLnBrk="1" hangingPunct="1"/>
            <a:r>
              <a:rPr lang="en-US" altLang="zh-TW" dirty="0"/>
              <a:t>       </a:t>
            </a:r>
            <a:r>
              <a:rPr lang="en-US" altLang="zh-TW" i="1" dirty="0"/>
              <a:t>lower</a:t>
            </a:r>
            <a:r>
              <a:rPr lang="en-US" altLang="zh-TW" dirty="0"/>
              <a:t> + (</a:t>
            </a:r>
            <a:r>
              <a:rPr lang="en-US" altLang="zh-TW" i="1" dirty="0"/>
              <a:t>upper</a:t>
            </a:r>
            <a:r>
              <a:rPr lang="en-US" altLang="zh-TW" dirty="0"/>
              <a:t>-</a:t>
            </a:r>
            <a:r>
              <a:rPr lang="en-US" altLang="zh-TW" i="1" dirty="0"/>
              <a:t>lowe</a:t>
            </a:r>
            <a:r>
              <a:rPr lang="en-US" altLang="zh-TW" dirty="0"/>
              <a:t>r)</a:t>
            </a:r>
            <a:r>
              <a:rPr lang="en-US" altLang="zh-TW" i="1" dirty="0"/>
              <a:t>S</a:t>
            </a:r>
            <a:r>
              <a:rPr lang="en-US" altLang="zh-TW" i="1" baseline="-25000" dirty="0"/>
              <a:t>n</a:t>
            </a:r>
            <a:r>
              <a:rPr lang="en-US" altLang="zh-TW" baseline="-25000" dirty="0"/>
              <a:t>-1</a:t>
            </a:r>
            <a:r>
              <a:rPr lang="en-US" altLang="zh-TW" dirty="0"/>
              <a:t> ≦ lower 1    and</a:t>
            </a:r>
          </a:p>
          <a:p>
            <a:pPr eaLnBrk="1" hangingPunct="1"/>
            <a:r>
              <a:rPr lang="en-US" altLang="zh-TW" dirty="0"/>
              <a:t>       </a:t>
            </a:r>
            <a:r>
              <a:rPr lang="en-US" altLang="zh-TW" i="1" dirty="0"/>
              <a:t>lower</a:t>
            </a:r>
            <a:r>
              <a:rPr lang="en-US" altLang="zh-TW" dirty="0"/>
              <a:t> + (</a:t>
            </a:r>
            <a:r>
              <a:rPr lang="en-US" altLang="zh-TW" i="1" dirty="0"/>
              <a:t>upper</a:t>
            </a:r>
            <a:r>
              <a:rPr lang="en-US" altLang="zh-TW" dirty="0"/>
              <a:t>-</a:t>
            </a:r>
            <a:r>
              <a:rPr lang="en-US" altLang="zh-TW" i="1" dirty="0"/>
              <a:t>lowe</a:t>
            </a:r>
            <a:r>
              <a:rPr lang="en-US" altLang="zh-TW" dirty="0"/>
              <a:t>r)</a:t>
            </a:r>
            <a:r>
              <a:rPr lang="en-US" altLang="zh-TW" i="1" dirty="0" err="1"/>
              <a:t>S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 ≧ upper 1      are both satisfied,</a:t>
            </a:r>
          </a:p>
          <a:p>
            <a:pPr eaLnBrk="1" hangingPunct="1"/>
            <a:r>
              <a:rPr lang="en-US" altLang="zh-TW" dirty="0"/>
              <a:t>       then </a:t>
            </a:r>
            <a:br>
              <a:rPr lang="en-US" altLang="zh-TW" dirty="0"/>
            </a:br>
            <a:r>
              <a:rPr lang="en-US" altLang="zh-TW" dirty="0"/>
              <a:t>                            check = 0;</a:t>
            </a:r>
            <a:endParaRPr lang="zh-TW" altLang="en-US" dirty="0"/>
          </a:p>
        </p:txBody>
      </p:sp>
      <p:sp>
        <p:nvSpPr>
          <p:cNvPr id="23567" name="文字方塊 20"/>
          <p:cNvSpPr txBox="1">
            <a:spLocks noChangeArrowheads="1"/>
          </p:cNvSpPr>
          <p:nvPr/>
        </p:nvSpPr>
        <p:spPr bwMode="auto">
          <a:xfrm>
            <a:off x="1835150" y="3644900"/>
            <a:ext cx="172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check = 1;</a:t>
            </a:r>
            <a:endParaRPr lang="zh-TW" altLang="en-US"/>
          </a:p>
        </p:txBody>
      </p:sp>
      <p:sp>
        <p:nvSpPr>
          <p:cNvPr id="23568" name="文字方塊 20"/>
          <p:cNvSpPr txBox="1">
            <a:spLocks noChangeArrowheads="1"/>
          </p:cNvSpPr>
          <p:nvPr/>
        </p:nvSpPr>
        <p:spPr bwMode="auto">
          <a:xfrm>
            <a:off x="1835150" y="4076700"/>
            <a:ext cx="5040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while check = 1               % loop 2</a:t>
            </a:r>
            <a:endParaRPr lang="zh-TW" altLang="en-US"/>
          </a:p>
        </p:txBody>
      </p:sp>
      <p:sp>
        <p:nvSpPr>
          <p:cNvPr id="23569" name="文字方塊 42"/>
          <p:cNvSpPr txBox="1">
            <a:spLocks noChangeArrowheads="1"/>
          </p:cNvSpPr>
          <p:nvPr/>
        </p:nvSpPr>
        <p:spPr bwMode="auto">
          <a:xfrm>
            <a:off x="6156325" y="5948363"/>
            <a:ext cx="201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(continue)….</a:t>
            </a:r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6382167" y="1385633"/>
            <a:ext cx="2222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使用 </a:t>
            </a:r>
            <a:r>
              <a:rPr lang="en-US" altLang="zh-TW" i="1" dirty="0"/>
              <a:t>k</a:t>
            </a:r>
            <a:r>
              <a:rPr lang="en-US" altLang="zh-TW" dirty="0"/>
              <a:t> </a:t>
            </a:r>
            <a:r>
              <a:rPr lang="zh-TW" altLang="en-US" dirty="0"/>
              <a:t>進位的編碼</a:t>
            </a:r>
          </a:p>
        </p:txBody>
      </p:sp>
    </p:spTree>
    <p:extLst>
      <p:ext uri="{BB962C8B-B14F-4D97-AF65-F5344CB8AC3E}">
        <p14:creationId xmlns:p14="http://schemas.microsoft.com/office/powerpoint/2010/main" val="19893185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A8FC743-29F8-41F2-B8A4-9E42E6919C45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324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graphicFrame>
        <p:nvGraphicFramePr>
          <p:cNvPr id="24579" name="Object 10"/>
          <p:cNvGraphicFramePr>
            <a:graphicFrameLocks noChangeAspect="1"/>
          </p:cNvGraphicFramePr>
          <p:nvPr>
            <p:extLst/>
          </p:nvPr>
        </p:nvGraphicFramePr>
        <p:xfrm>
          <a:off x="2988115" y="1000155"/>
          <a:ext cx="32258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4" name="Equation" r:id="rId3" imgW="3225600" imgH="355320" progId="Equation.DSMT4">
                  <p:embed/>
                </p:oleObj>
              </mc:Choice>
              <mc:Fallback>
                <p:oleObj name="Equation" r:id="rId3" imgW="3225600" imgH="355320" progId="Equation.DSMT4">
                  <p:embed/>
                  <p:pic>
                    <p:nvPicPr>
                      <p:cNvPr id="2457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8115" y="1000155"/>
                        <a:ext cx="3225800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文字方塊 35"/>
          <p:cNvSpPr txBox="1">
            <a:spLocks noChangeArrowheads="1"/>
          </p:cNvSpPr>
          <p:nvPr/>
        </p:nvSpPr>
        <p:spPr bwMode="auto">
          <a:xfrm>
            <a:off x="2411413" y="2420938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end</a:t>
            </a:r>
            <a:endParaRPr lang="zh-TW" altLang="en-US"/>
          </a:p>
        </p:txBody>
      </p:sp>
      <p:sp>
        <p:nvSpPr>
          <p:cNvPr id="24581" name="文字方塊 40"/>
          <p:cNvSpPr txBox="1">
            <a:spLocks noChangeArrowheads="1"/>
          </p:cNvSpPr>
          <p:nvPr/>
        </p:nvSpPr>
        <p:spPr bwMode="auto">
          <a:xfrm>
            <a:off x="2987675" y="1916113"/>
            <a:ext cx="1439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/>
              <a:t>j</a:t>
            </a:r>
            <a:r>
              <a:rPr lang="en-US" altLang="zh-TW"/>
              <a:t> = </a:t>
            </a:r>
            <a:r>
              <a:rPr lang="en-US" altLang="zh-TW" i="1"/>
              <a:t>j</a:t>
            </a:r>
            <a:r>
              <a:rPr lang="en-US" altLang="zh-TW"/>
              <a:t>+1</a:t>
            </a:r>
            <a:endParaRPr lang="zh-TW" altLang="en-US"/>
          </a:p>
        </p:txBody>
      </p:sp>
      <p:sp>
        <p:nvSpPr>
          <p:cNvPr id="24582" name="文字方塊 41"/>
          <p:cNvSpPr txBox="1">
            <a:spLocks noChangeArrowheads="1"/>
          </p:cNvSpPr>
          <p:nvPr/>
        </p:nvSpPr>
        <p:spPr bwMode="auto">
          <a:xfrm>
            <a:off x="2347913" y="557213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else</a:t>
            </a:r>
            <a:endParaRPr lang="zh-TW" altLang="en-US"/>
          </a:p>
        </p:txBody>
      </p:sp>
      <p:sp>
        <p:nvSpPr>
          <p:cNvPr id="24583" name="文字方塊 42"/>
          <p:cNvSpPr txBox="1">
            <a:spLocks noChangeArrowheads="1"/>
          </p:cNvSpPr>
          <p:nvPr/>
        </p:nvSpPr>
        <p:spPr bwMode="auto">
          <a:xfrm>
            <a:off x="1835150" y="2852738"/>
            <a:ext cx="4679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end                             % end of loop 2</a:t>
            </a:r>
            <a:endParaRPr lang="zh-TW" altLang="en-US"/>
          </a:p>
        </p:txBody>
      </p:sp>
      <p:sp>
        <p:nvSpPr>
          <p:cNvPr id="24584" name="文字方塊 43"/>
          <p:cNvSpPr txBox="1">
            <a:spLocks noChangeArrowheads="1"/>
          </p:cNvSpPr>
          <p:nvPr/>
        </p:nvSpPr>
        <p:spPr bwMode="auto">
          <a:xfrm>
            <a:off x="1294606" y="4594409"/>
            <a:ext cx="482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dirty="0"/>
              <a:t>end                                     % end of loop 1</a:t>
            </a:r>
            <a:endParaRPr lang="zh-TW" altLang="en-US" dirty="0"/>
          </a:p>
        </p:txBody>
      </p:sp>
      <p:graphicFrame>
        <p:nvGraphicFramePr>
          <p:cNvPr id="24585" name="Object 10"/>
          <p:cNvGraphicFramePr>
            <a:graphicFrameLocks noChangeAspect="1"/>
          </p:cNvGraphicFramePr>
          <p:nvPr>
            <p:extLst/>
          </p:nvPr>
        </p:nvGraphicFramePr>
        <p:xfrm>
          <a:off x="3002119" y="1494647"/>
          <a:ext cx="27305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5" name="Equation" r:id="rId5" imgW="2730240" imgH="355320" progId="Equation.DSMT4">
                  <p:embed/>
                </p:oleObj>
              </mc:Choice>
              <mc:Fallback>
                <p:oleObj name="Equation" r:id="rId5" imgW="2730240" imgH="355320" progId="Equation.DSMT4">
                  <p:embed/>
                  <p:pic>
                    <p:nvPicPr>
                      <p:cNvPr id="2458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2119" y="1494647"/>
                        <a:ext cx="2730500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835150" y="3689410"/>
            <a:ext cx="3767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/>
              <a:t>lower =</a:t>
            </a:r>
            <a:r>
              <a:rPr lang="en-US" altLang="zh-TW" dirty="0"/>
              <a:t> </a:t>
            </a:r>
            <a:r>
              <a:rPr lang="en-US" altLang="zh-TW" i="1" dirty="0"/>
              <a:t>lower</a:t>
            </a:r>
            <a:r>
              <a:rPr lang="en-US" altLang="zh-TW" dirty="0"/>
              <a:t> + (</a:t>
            </a:r>
            <a:r>
              <a:rPr lang="en-US" altLang="zh-TW" i="1" dirty="0"/>
              <a:t>upper</a:t>
            </a:r>
            <a:r>
              <a:rPr lang="en-US" altLang="zh-TW" dirty="0"/>
              <a:t>-</a:t>
            </a:r>
            <a:r>
              <a:rPr lang="en-US" altLang="zh-TW" i="1" dirty="0"/>
              <a:t>lowe</a:t>
            </a:r>
            <a:r>
              <a:rPr lang="en-US" altLang="zh-TW" dirty="0"/>
              <a:t>r)</a:t>
            </a:r>
            <a:r>
              <a:rPr lang="en-US" altLang="zh-TW" i="1" dirty="0"/>
              <a:t>S</a:t>
            </a:r>
            <a:r>
              <a:rPr lang="en-US" altLang="zh-TW" i="1" baseline="-25000" dirty="0"/>
              <a:t>n</a:t>
            </a:r>
            <a:r>
              <a:rPr lang="en-US" altLang="zh-TW" baseline="-25000" dirty="0"/>
              <a:t>-1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835150" y="4121274"/>
            <a:ext cx="3639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/>
              <a:t>upper = lower</a:t>
            </a:r>
            <a:r>
              <a:rPr lang="en-US" altLang="zh-TW" dirty="0"/>
              <a:t> + (</a:t>
            </a:r>
            <a:r>
              <a:rPr lang="en-US" altLang="zh-TW" i="1" dirty="0"/>
              <a:t>upper</a:t>
            </a:r>
            <a:r>
              <a:rPr lang="en-US" altLang="zh-TW" dirty="0"/>
              <a:t>-</a:t>
            </a:r>
            <a:r>
              <a:rPr lang="en-US" altLang="zh-TW" i="1" dirty="0"/>
              <a:t>lowe</a:t>
            </a:r>
            <a:r>
              <a:rPr lang="en-US" altLang="zh-TW" dirty="0"/>
              <a:t>r)</a:t>
            </a:r>
            <a:r>
              <a:rPr lang="en-US" altLang="zh-TW" i="1" dirty="0"/>
              <a:t>S</a:t>
            </a:r>
            <a:r>
              <a:rPr lang="en-US" altLang="zh-TW" i="1" baseline="-25000" dirty="0"/>
              <a:t>n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35150" y="3252788"/>
            <a:ext cx="1053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TW" i="1" dirty="0"/>
              <a:t>X</a:t>
            </a:r>
            <a:r>
              <a:rPr lang="en-US" altLang="zh-TW" dirty="0"/>
              <a:t>(</a:t>
            </a:r>
            <a:r>
              <a:rPr lang="en-US" altLang="zh-TW" i="1" dirty="0" err="1"/>
              <a:t>i</a:t>
            </a:r>
            <a:r>
              <a:rPr lang="en-US" altLang="zh-TW" dirty="0"/>
              <a:t>) = </a:t>
            </a:r>
            <a:r>
              <a:rPr lang="en-US" altLang="zh-TW" i="1" dirty="0"/>
              <a:t>n</a:t>
            </a:r>
            <a:r>
              <a:rPr lang="en-US" altLang="zh-TW" dirty="0"/>
              <a:t>;</a:t>
            </a:r>
            <a:endParaRPr lang="en-US" altLang="zh-TW" i="1" dirty="0"/>
          </a:p>
        </p:txBody>
      </p:sp>
    </p:spTree>
    <p:extLst>
      <p:ext uri="{BB962C8B-B14F-4D97-AF65-F5344CB8AC3E}">
        <p14:creationId xmlns:p14="http://schemas.microsoft.com/office/powerpoint/2010/main" val="12278446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1C1E8E4B-529A-4B21-A21B-A6BF5C9FB05F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325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25603" name="文字方塊 9"/>
          <p:cNvSpPr txBox="1">
            <a:spLocks noChangeArrowheads="1"/>
          </p:cNvSpPr>
          <p:nvPr/>
        </p:nvSpPr>
        <p:spPr bwMode="auto">
          <a:xfrm>
            <a:off x="468313" y="476250"/>
            <a:ext cx="6551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1">
                <a:solidFill>
                  <a:srgbClr val="3333FF"/>
                </a:solidFill>
              </a:rPr>
              <a:t>Coding Length for Arithmetic Coding</a:t>
            </a:r>
            <a:endParaRPr lang="zh-TW" altLang="en-US" b="1">
              <a:solidFill>
                <a:srgbClr val="3333FF"/>
              </a:solidFill>
            </a:endParaRPr>
          </a:p>
        </p:txBody>
      </p:sp>
      <p:graphicFrame>
        <p:nvGraphicFramePr>
          <p:cNvPr id="25604" name="Object 10"/>
          <p:cNvGraphicFramePr>
            <a:graphicFrameLocks noChangeAspect="1"/>
          </p:cNvGraphicFramePr>
          <p:nvPr/>
        </p:nvGraphicFramePr>
        <p:xfrm>
          <a:off x="1476375" y="1196975"/>
          <a:ext cx="2413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4" name="Equation" r:id="rId3" imgW="241195" imgH="330057" progId="Equation.DSMT4">
                  <p:embed/>
                </p:oleObj>
              </mc:Choice>
              <mc:Fallback>
                <p:oleObj name="Equation" r:id="rId3" imgW="241195" imgH="330057" progId="Equation.DSMT4">
                  <p:embed/>
                  <p:pic>
                    <p:nvPicPr>
                      <p:cNvPr id="2560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196975"/>
                        <a:ext cx="241300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文字方塊 11"/>
          <p:cNvSpPr txBox="1">
            <a:spLocks noChangeArrowheads="1"/>
          </p:cNvSpPr>
          <p:nvPr/>
        </p:nvSpPr>
        <p:spPr bwMode="auto">
          <a:xfrm>
            <a:off x="755650" y="1125538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假設</a:t>
            </a:r>
          </a:p>
        </p:txBody>
      </p:sp>
      <p:sp>
        <p:nvSpPr>
          <p:cNvPr id="25606" name="文字方塊 12"/>
          <p:cNvSpPr txBox="1">
            <a:spLocks noChangeArrowheads="1"/>
          </p:cNvSpPr>
          <p:nvPr/>
        </p:nvSpPr>
        <p:spPr bwMode="auto">
          <a:xfrm>
            <a:off x="1835150" y="1125538"/>
            <a:ext cx="3097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是預測的 </a:t>
            </a:r>
            <a:r>
              <a:rPr lang="en-US" altLang="zh-TW" i="1"/>
              <a:t>X</a:t>
            </a:r>
            <a:r>
              <a:rPr lang="en-US" altLang="zh-TW"/>
              <a:t>[</a:t>
            </a:r>
            <a:r>
              <a:rPr lang="en-US" altLang="zh-TW" i="1"/>
              <a:t>i</a:t>
            </a:r>
            <a:r>
              <a:rPr lang="en-US" altLang="zh-TW"/>
              <a:t>] = </a:t>
            </a:r>
            <a:r>
              <a:rPr lang="en-US" altLang="zh-TW" i="1"/>
              <a:t>n</a:t>
            </a:r>
            <a:r>
              <a:rPr lang="en-US" altLang="zh-TW"/>
              <a:t> </a:t>
            </a:r>
            <a:r>
              <a:rPr lang="zh-TW" altLang="en-US"/>
              <a:t>的機率</a:t>
            </a:r>
          </a:p>
        </p:txBody>
      </p:sp>
      <p:graphicFrame>
        <p:nvGraphicFramePr>
          <p:cNvPr id="25607" name="Object 10"/>
          <p:cNvGraphicFramePr>
            <a:graphicFrameLocks noChangeAspect="1"/>
          </p:cNvGraphicFramePr>
          <p:nvPr/>
        </p:nvGraphicFramePr>
        <p:xfrm>
          <a:off x="1450975" y="1700213"/>
          <a:ext cx="29210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5" name="Equation" r:id="rId5" imgW="291973" imgH="330057" progId="Equation.DSMT4">
                  <p:embed/>
                </p:oleObj>
              </mc:Choice>
              <mc:Fallback>
                <p:oleObj name="Equation" r:id="rId5" imgW="291973" imgH="330057" progId="Equation.DSMT4">
                  <p:embed/>
                  <p:pic>
                    <p:nvPicPr>
                      <p:cNvPr id="2560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1700213"/>
                        <a:ext cx="292100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文字方塊 15"/>
          <p:cNvSpPr txBox="1">
            <a:spLocks noChangeArrowheads="1"/>
          </p:cNvSpPr>
          <p:nvPr/>
        </p:nvSpPr>
        <p:spPr bwMode="auto">
          <a:xfrm>
            <a:off x="1835150" y="1628775"/>
            <a:ext cx="3600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是實際上的 </a:t>
            </a:r>
            <a:r>
              <a:rPr lang="en-US" altLang="zh-TW" i="1"/>
              <a:t>X</a:t>
            </a:r>
            <a:r>
              <a:rPr lang="en-US" altLang="zh-TW"/>
              <a:t>[</a:t>
            </a:r>
            <a:r>
              <a:rPr lang="en-US" altLang="zh-TW" i="1"/>
              <a:t>i</a:t>
            </a:r>
            <a:r>
              <a:rPr lang="en-US" altLang="zh-TW"/>
              <a:t>] = </a:t>
            </a:r>
            <a:r>
              <a:rPr lang="en-US" altLang="zh-TW" i="1"/>
              <a:t>n</a:t>
            </a:r>
            <a:r>
              <a:rPr lang="en-US" altLang="zh-TW"/>
              <a:t> </a:t>
            </a:r>
            <a:r>
              <a:rPr lang="zh-TW" altLang="en-US"/>
              <a:t>的機率</a:t>
            </a:r>
          </a:p>
        </p:txBody>
      </p:sp>
      <p:sp>
        <p:nvSpPr>
          <p:cNvPr id="25609" name="文字方塊 16"/>
          <p:cNvSpPr txBox="1">
            <a:spLocks noChangeArrowheads="1"/>
          </p:cNvSpPr>
          <p:nvPr/>
        </p:nvSpPr>
        <p:spPr bwMode="auto">
          <a:xfrm>
            <a:off x="1403350" y="2205038"/>
            <a:ext cx="7345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dirty="0"/>
              <a:t>(</a:t>
            </a:r>
            <a:r>
              <a:rPr lang="zh-TW" altLang="en-US" dirty="0"/>
              <a:t>也就是說，若 </a:t>
            </a:r>
            <a:r>
              <a:rPr lang="en-US" altLang="zh-TW" dirty="0"/>
              <a:t>length(</a:t>
            </a:r>
            <a:r>
              <a:rPr lang="en-US" altLang="zh-TW" i="1" dirty="0"/>
              <a:t>X</a:t>
            </a:r>
            <a:r>
              <a:rPr lang="en-US" altLang="zh-TW" dirty="0"/>
              <a:t>) = </a:t>
            </a:r>
            <a:r>
              <a:rPr lang="en-US" altLang="zh-TW" i="1" dirty="0"/>
              <a:t>N</a:t>
            </a:r>
            <a:r>
              <a:rPr lang="en-US" altLang="zh-TW" dirty="0"/>
              <a:t>, X </a:t>
            </a:r>
            <a:r>
              <a:rPr lang="zh-TW" altLang="en-US" dirty="0"/>
              <a:t>當中會有         個 </a:t>
            </a:r>
            <a:r>
              <a:rPr lang="en-US" altLang="zh-TW" dirty="0"/>
              <a:t>elements </a:t>
            </a:r>
            <a:r>
              <a:rPr lang="zh-TW" altLang="en-US" dirty="0"/>
              <a:t>等於 </a:t>
            </a:r>
            <a:r>
              <a:rPr lang="en-US" altLang="zh-TW" i="1" dirty="0"/>
              <a:t>n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dirty="0"/>
              <a:t> </a:t>
            </a:r>
            <a:endParaRPr lang="zh-TW" altLang="en-US" dirty="0"/>
          </a:p>
        </p:txBody>
      </p:sp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5961063" y="2236788"/>
          <a:ext cx="50800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6" name="Equation" r:id="rId7" imgW="508000" imgH="330200" progId="Equation.DSMT4">
                  <p:embed/>
                </p:oleObj>
              </mc:Choice>
              <mc:Fallback>
                <p:oleObj name="Equation" r:id="rId7" imgW="508000" imgH="330200" progId="Equation.DSMT4">
                  <p:embed/>
                  <p:pic>
                    <p:nvPicPr>
                      <p:cNvPr id="256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063" y="2236788"/>
                        <a:ext cx="508000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文字方塊 18"/>
          <p:cNvSpPr txBox="1">
            <a:spLocks noChangeArrowheads="1"/>
          </p:cNvSpPr>
          <p:nvPr/>
        </p:nvSpPr>
        <p:spPr bwMode="auto">
          <a:xfrm>
            <a:off x="827088" y="2708275"/>
            <a:ext cx="504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則</a:t>
            </a:r>
          </a:p>
        </p:txBody>
      </p:sp>
      <p:graphicFrame>
        <p:nvGraphicFramePr>
          <p:cNvPr id="25612" name="Object 10"/>
          <p:cNvGraphicFramePr>
            <a:graphicFrameLocks noChangeAspect="1"/>
          </p:cNvGraphicFramePr>
          <p:nvPr/>
        </p:nvGraphicFramePr>
        <p:xfrm>
          <a:off x="1606550" y="3141663"/>
          <a:ext cx="25654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7" name="Equation" r:id="rId9" imgW="2565400" imgH="685800" progId="Equation.DSMT4">
                  <p:embed/>
                </p:oleObj>
              </mc:Choice>
              <mc:Fallback>
                <p:oleObj name="Equation" r:id="rId9" imgW="2565400" imgH="685800" progId="Equation.DSMT4">
                  <p:embed/>
                  <p:pic>
                    <p:nvPicPr>
                      <p:cNvPr id="256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3141663"/>
                        <a:ext cx="256540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3" name="文字方塊 20"/>
          <p:cNvSpPr txBox="1">
            <a:spLocks noChangeArrowheads="1"/>
          </p:cNvSpPr>
          <p:nvPr/>
        </p:nvSpPr>
        <p:spPr bwMode="auto">
          <a:xfrm>
            <a:off x="827088" y="4005263"/>
            <a:ext cx="388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dirty="0"/>
              <a:t>另一方面，由於 </a:t>
            </a:r>
            <a:r>
              <a:rPr lang="en-US" altLang="zh-TW" dirty="0"/>
              <a:t>(from page 318)</a:t>
            </a:r>
            <a:endParaRPr lang="zh-TW" altLang="en-US" dirty="0"/>
          </a:p>
        </p:txBody>
      </p:sp>
      <p:graphicFrame>
        <p:nvGraphicFramePr>
          <p:cNvPr id="25614" name="Object 10"/>
          <p:cNvGraphicFramePr>
            <a:graphicFrameLocks noChangeAspect="1"/>
          </p:cNvGraphicFramePr>
          <p:nvPr/>
        </p:nvGraphicFramePr>
        <p:xfrm>
          <a:off x="5219700" y="3284538"/>
          <a:ext cx="4826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8" name="Equation" r:id="rId11" imgW="482391" imgH="380835" progId="Equation.DSMT4">
                  <p:embed/>
                </p:oleObj>
              </mc:Choice>
              <mc:Fallback>
                <p:oleObj name="Equation" r:id="rId11" imgW="482391" imgH="380835" progId="Equation.DSMT4">
                  <p:embed/>
                  <p:pic>
                    <p:nvPicPr>
                      <p:cNvPr id="256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284538"/>
                        <a:ext cx="482600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5" name="文字方塊 22"/>
          <p:cNvSpPr txBox="1">
            <a:spLocks noChangeArrowheads="1"/>
          </p:cNvSpPr>
          <p:nvPr/>
        </p:nvSpPr>
        <p:spPr bwMode="auto">
          <a:xfrm>
            <a:off x="5580063" y="3284538"/>
            <a:ext cx="158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: </a:t>
            </a:r>
            <a:r>
              <a:rPr lang="zh-TW" altLang="en-US"/>
              <a:t>連乘符號</a:t>
            </a:r>
          </a:p>
        </p:txBody>
      </p:sp>
      <p:graphicFrame>
        <p:nvGraphicFramePr>
          <p:cNvPr id="25616" name="Object 10"/>
          <p:cNvGraphicFramePr>
            <a:graphicFrameLocks noChangeAspect="1"/>
          </p:cNvGraphicFramePr>
          <p:nvPr/>
        </p:nvGraphicFramePr>
        <p:xfrm>
          <a:off x="1476375" y="4581525"/>
          <a:ext cx="30607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9" name="Equation" r:id="rId13" imgW="3060700" imgH="355600" progId="Equation.DSMT4">
                  <p:embed/>
                </p:oleObj>
              </mc:Choice>
              <mc:Fallback>
                <p:oleObj name="Equation" r:id="rId13" imgW="3060700" imgH="355600" progId="Equation.DSMT4">
                  <p:embed/>
                  <p:pic>
                    <p:nvPicPr>
                      <p:cNvPr id="256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581525"/>
                        <a:ext cx="306070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7" name="Object 10"/>
          <p:cNvGraphicFramePr>
            <a:graphicFrameLocks noChangeAspect="1"/>
          </p:cNvGraphicFramePr>
          <p:nvPr/>
        </p:nvGraphicFramePr>
        <p:xfrm>
          <a:off x="1403350" y="5229225"/>
          <a:ext cx="62865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0" name="Equation" r:id="rId15" imgW="6286500" imgH="355600" progId="Equation.DSMT4">
                  <p:embed/>
                </p:oleObj>
              </mc:Choice>
              <mc:Fallback>
                <p:oleObj name="Equation" r:id="rId15" imgW="6286500" imgH="355600" progId="Equation.DSMT4">
                  <p:embed/>
                  <p:pic>
                    <p:nvPicPr>
                      <p:cNvPr id="2561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229225"/>
                        <a:ext cx="628650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8" name="Object 10"/>
          <p:cNvGraphicFramePr>
            <a:graphicFrameLocks noChangeAspect="1"/>
          </p:cNvGraphicFramePr>
          <p:nvPr/>
        </p:nvGraphicFramePr>
        <p:xfrm>
          <a:off x="1419225" y="5732463"/>
          <a:ext cx="67437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1" name="Equation" r:id="rId17" imgW="6743700" imgH="711200" progId="Equation.DSMT4">
                  <p:embed/>
                </p:oleObj>
              </mc:Choice>
              <mc:Fallback>
                <p:oleObj name="Equation" r:id="rId17" imgW="6743700" imgH="711200" progId="Equation.DSMT4">
                  <p:embed/>
                  <p:pic>
                    <p:nvPicPr>
                      <p:cNvPr id="256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5732463"/>
                        <a:ext cx="67437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03314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0B2F277-6760-42C8-A569-82C818C26E39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326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graphicFrame>
        <p:nvGraphicFramePr>
          <p:cNvPr id="26627" name="Object 10"/>
          <p:cNvGraphicFramePr>
            <a:graphicFrameLocks noChangeAspect="1"/>
          </p:cNvGraphicFramePr>
          <p:nvPr/>
        </p:nvGraphicFramePr>
        <p:xfrm>
          <a:off x="985838" y="549275"/>
          <a:ext cx="67437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4" name="Equation" r:id="rId3" imgW="6743700" imgH="711200" progId="Equation.DSMT4">
                  <p:embed/>
                </p:oleObj>
              </mc:Choice>
              <mc:Fallback>
                <p:oleObj name="Equation" r:id="rId3" imgW="6743700" imgH="711200" progId="Equation.DSMT4">
                  <p:embed/>
                  <p:pic>
                    <p:nvPicPr>
                      <p:cNvPr id="2662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549275"/>
                        <a:ext cx="67437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文字方塊 17"/>
          <p:cNvSpPr txBox="1">
            <a:spLocks noChangeArrowheads="1"/>
          </p:cNvSpPr>
          <p:nvPr/>
        </p:nvSpPr>
        <p:spPr bwMode="auto">
          <a:xfrm>
            <a:off x="611188" y="1412875"/>
            <a:ext cx="5329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在機率的預測完全準確的情形下，</a:t>
            </a:r>
          </a:p>
        </p:txBody>
      </p:sp>
      <p:graphicFrame>
        <p:nvGraphicFramePr>
          <p:cNvPr id="26629" name="Object 10"/>
          <p:cNvGraphicFramePr>
            <a:graphicFrameLocks noChangeAspect="1"/>
          </p:cNvGraphicFramePr>
          <p:nvPr/>
        </p:nvGraphicFramePr>
        <p:xfrm>
          <a:off x="4572000" y="1484313"/>
          <a:ext cx="83820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5" name="Equation" r:id="rId5" imgW="838200" imgH="330200" progId="Equation.DSMT4">
                  <p:embed/>
                </p:oleObj>
              </mc:Choice>
              <mc:Fallback>
                <p:oleObj name="Equation" r:id="rId5" imgW="838200" imgH="330200" progId="Equation.DSMT4">
                  <p:embed/>
                  <p:pic>
                    <p:nvPicPr>
                      <p:cNvPr id="2662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84313"/>
                        <a:ext cx="838200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文字方塊 19"/>
          <p:cNvSpPr txBox="1">
            <a:spLocks noChangeArrowheads="1"/>
          </p:cNvSpPr>
          <p:nvPr/>
        </p:nvSpPr>
        <p:spPr bwMode="auto">
          <a:xfrm>
            <a:off x="684213" y="1989138"/>
            <a:ext cx="5327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Total coding length </a:t>
            </a:r>
            <a:r>
              <a:rPr lang="en-US" altLang="zh-TW" i="1"/>
              <a:t>b</a:t>
            </a:r>
            <a:r>
              <a:rPr lang="en-US" altLang="zh-TW"/>
              <a:t> </a:t>
            </a:r>
            <a:r>
              <a:rPr lang="zh-TW" altLang="en-US"/>
              <a:t>的範圍是</a:t>
            </a:r>
          </a:p>
        </p:txBody>
      </p:sp>
      <p:graphicFrame>
        <p:nvGraphicFramePr>
          <p:cNvPr id="26631" name="Object 10"/>
          <p:cNvGraphicFramePr>
            <a:graphicFrameLocks noChangeAspect="1"/>
          </p:cNvGraphicFramePr>
          <p:nvPr/>
        </p:nvGraphicFramePr>
        <p:xfrm>
          <a:off x="1103313" y="2636838"/>
          <a:ext cx="66548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6" name="Equation" r:id="rId7" imgW="6654800" imgH="711200" progId="Equation.DSMT4">
                  <p:embed/>
                </p:oleObj>
              </mc:Choice>
              <mc:Fallback>
                <p:oleObj name="Equation" r:id="rId7" imgW="6654800" imgH="711200" progId="Equation.DSMT4">
                  <p:embed/>
                  <p:pic>
                    <p:nvPicPr>
                      <p:cNvPr id="2663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2636838"/>
                        <a:ext cx="66548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933827"/>
              </p:ext>
            </p:extLst>
          </p:nvPr>
        </p:nvGraphicFramePr>
        <p:xfrm>
          <a:off x="1258888" y="3856038"/>
          <a:ext cx="55753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7" name="Equation" r:id="rId9" imgW="5574960" imgH="660240" progId="Equation.DSMT4">
                  <p:embed/>
                </p:oleObj>
              </mc:Choice>
              <mc:Fallback>
                <p:oleObj name="Equation" r:id="rId9" imgW="5574960" imgH="660240" progId="Equation.DSMT4">
                  <p:embed/>
                  <p:pic>
                    <p:nvPicPr>
                      <p:cNvPr id="2663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856038"/>
                        <a:ext cx="5575300" cy="657225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矩形 23"/>
          <p:cNvSpPr>
            <a:spLocks noChangeArrowheads="1"/>
          </p:cNvSpPr>
          <p:nvPr/>
        </p:nvSpPr>
        <p:spPr bwMode="auto">
          <a:xfrm>
            <a:off x="684212" y="5353033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dirty="0"/>
              <a:t>Arithmetic coding </a:t>
            </a:r>
            <a:r>
              <a:rPr lang="zh-TW" altLang="en-US" dirty="0"/>
              <a:t>的 </a:t>
            </a:r>
            <a:r>
              <a:rPr lang="en-US" altLang="zh-TW" dirty="0"/>
              <a:t>total coding length </a:t>
            </a:r>
            <a:r>
              <a:rPr lang="zh-TW" altLang="en-US" dirty="0"/>
              <a:t>的上限比 </a:t>
            </a:r>
            <a:r>
              <a:rPr lang="en-US" altLang="zh-TW" dirty="0"/>
              <a:t>Huffman coding </a:t>
            </a:r>
            <a:r>
              <a:rPr lang="zh-TW" altLang="en-US" dirty="0"/>
              <a:t>更低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10" name="五角星形 9"/>
          <p:cNvSpPr/>
          <p:nvPr/>
        </p:nvSpPr>
        <p:spPr>
          <a:xfrm>
            <a:off x="742950" y="3344863"/>
            <a:ext cx="360363" cy="312737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1" name="五角星形 10"/>
          <p:cNvSpPr/>
          <p:nvPr/>
        </p:nvSpPr>
        <p:spPr>
          <a:xfrm>
            <a:off x="504825" y="3716338"/>
            <a:ext cx="358775" cy="312737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矩形 23">
            <a:extLst>
              <a:ext uri="{FF2B5EF4-FFF2-40B4-BE49-F238E27FC236}">
                <a16:creationId xmlns:a16="http://schemas.microsoft.com/office/drawing/2014/main" id="{D92F4F7F-E5CE-4C18-AA23-4EDF6F588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701954"/>
            <a:ext cx="305330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dirty="0"/>
              <a:t>(Compared to page 314)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74624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BA8324C-C41B-482A-A8D6-6496D303CDB0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327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7777162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3333FF"/>
                </a:solidFill>
                <a:sym typeface="Wingdings 2" pitchFamily="18" charset="2"/>
              </a:rPr>
              <a:t></a:t>
            </a:r>
            <a:r>
              <a:rPr lang="zh-TW" altLang="en-US" sz="2400" b="1"/>
              <a:t>  </a:t>
            </a:r>
            <a:r>
              <a:rPr lang="en-US" altLang="zh-TW" sz="2400" b="1">
                <a:solidFill>
                  <a:srgbClr val="3333FF"/>
                </a:solidFill>
              </a:rPr>
              <a:t>8-F  MPEG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23850" y="1125538"/>
            <a:ext cx="83439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en-US" altLang="zh-TW"/>
              <a:t>MPEG</a:t>
            </a:r>
            <a:r>
              <a:rPr lang="zh-TW" altLang="en-US"/>
              <a:t>： 動態影像編碼的國際標準      全名： </a:t>
            </a:r>
            <a:r>
              <a:rPr lang="en-US" altLang="zh-TW"/>
              <a:t>Moving Picture Experts Group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zh-TW"/>
              <a:t>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zh-TW"/>
              <a:t>MPEG standard</a:t>
            </a:r>
            <a:r>
              <a:rPr lang="zh-TW" altLang="en-US"/>
              <a:t>： </a:t>
            </a:r>
            <a:r>
              <a:rPr lang="en-US" altLang="zh-TW"/>
              <a:t>http://www.iso.org/iso/prods-services/popstds/mpeg.html</a:t>
            </a:r>
          </a:p>
          <a:p>
            <a:pPr algn="just" eaLnBrk="1" hangingPunct="1">
              <a:lnSpc>
                <a:spcPct val="120000"/>
              </a:lnSpc>
            </a:pPr>
            <a:endParaRPr lang="zh-TW" altLang="en-US"/>
          </a:p>
          <a:p>
            <a:pPr algn="just" eaLnBrk="1" hangingPunct="1">
              <a:lnSpc>
                <a:spcPct val="120000"/>
              </a:lnSpc>
            </a:pPr>
            <a:r>
              <a:rPr lang="en-US" altLang="zh-TW"/>
              <a:t>MPEG </a:t>
            </a:r>
            <a:r>
              <a:rPr lang="zh-TW" altLang="en-US"/>
              <a:t>官方網站： </a:t>
            </a:r>
            <a:r>
              <a:rPr lang="en-US" altLang="zh-TW"/>
              <a:t>http://mpeg.chiariglione.org/</a:t>
            </a:r>
            <a:endParaRPr lang="zh-TW" altLang="en-US"/>
          </a:p>
        </p:txBody>
      </p:sp>
      <p:sp>
        <p:nvSpPr>
          <p:cNvPr id="27653" name="文字方塊 4"/>
          <p:cNvSpPr txBox="1">
            <a:spLocks noChangeArrowheads="1"/>
          </p:cNvSpPr>
          <p:nvPr/>
        </p:nvSpPr>
        <p:spPr bwMode="auto">
          <a:xfrm>
            <a:off x="468313" y="3789363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人類的視覺暫留： </a:t>
            </a:r>
            <a:r>
              <a:rPr lang="en-US" altLang="zh-TW"/>
              <a:t>1/24 second</a:t>
            </a:r>
            <a:endParaRPr lang="zh-TW" altLang="en-US"/>
          </a:p>
        </p:txBody>
      </p:sp>
      <p:sp>
        <p:nvSpPr>
          <p:cNvPr id="27654" name="文字方塊 5"/>
          <p:cNvSpPr txBox="1">
            <a:spLocks noChangeArrowheads="1"/>
          </p:cNvSpPr>
          <p:nvPr/>
        </p:nvSpPr>
        <p:spPr bwMode="auto">
          <a:xfrm>
            <a:off x="539750" y="4365625"/>
            <a:ext cx="6192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dirty="0"/>
              <a:t>一個動態影像，每秒有 </a:t>
            </a:r>
            <a:r>
              <a:rPr lang="en-US" altLang="zh-TW" dirty="0"/>
              <a:t>30</a:t>
            </a:r>
            <a:r>
              <a:rPr lang="zh-TW" altLang="en-US" dirty="0"/>
              <a:t>個或 </a:t>
            </a:r>
            <a:r>
              <a:rPr lang="en-US" altLang="zh-TW" dirty="0"/>
              <a:t>60</a:t>
            </a:r>
            <a:r>
              <a:rPr lang="zh-TW" altLang="en-US" dirty="0"/>
              <a:t>個畫格 </a:t>
            </a:r>
            <a:r>
              <a:rPr lang="en-US" altLang="zh-TW" dirty="0"/>
              <a:t>(frames)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73330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323850" y="3789363"/>
            <a:ext cx="82073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dirty="0">
                <a:solidFill>
                  <a:srgbClr val="3333FF"/>
                </a:solidFill>
              </a:rPr>
              <a:t> 例子：</a:t>
            </a:r>
          </a:p>
          <a:p>
            <a:pPr eaLnBrk="1" hangingPunct="1"/>
            <a:r>
              <a:rPr lang="zh-TW" altLang="en-US" dirty="0"/>
              <a:t>  </a:t>
            </a:r>
            <a:r>
              <a:rPr lang="en-US" altLang="zh-TW" dirty="0"/>
              <a:t>Pepsi </a:t>
            </a:r>
            <a:r>
              <a:rPr lang="zh-TW" altLang="en-US" dirty="0"/>
              <a:t>的廣告    </a:t>
            </a:r>
          </a:p>
          <a:p>
            <a:pPr eaLnBrk="1" hangingPunct="1"/>
            <a:r>
              <a:rPr lang="zh-TW" altLang="en-US" dirty="0"/>
              <a:t>  </a:t>
            </a:r>
            <a:r>
              <a:rPr lang="en-US" altLang="zh-TW" dirty="0"/>
              <a:t>Size:  160 </a:t>
            </a:r>
            <a:r>
              <a:rPr lang="en-US" altLang="zh-TW" dirty="0">
                <a:sym typeface="Symbol" pitchFamily="18" charset="2"/>
              </a:rPr>
              <a:t></a:t>
            </a:r>
            <a:r>
              <a:rPr lang="en-US" altLang="zh-TW" dirty="0"/>
              <a:t> 120</a:t>
            </a:r>
            <a:r>
              <a:rPr lang="en-US" altLang="zh-TW" dirty="0">
                <a:sym typeface="Symbol" pitchFamily="18" charset="2"/>
              </a:rPr>
              <a:t>    Time: 29 sec    </a:t>
            </a:r>
            <a:r>
              <a:rPr lang="zh-TW" altLang="en-US" dirty="0">
                <a:sym typeface="Symbol" pitchFamily="18" charset="2"/>
              </a:rPr>
              <a:t>一秒 </a:t>
            </a:r>
            <a:r>
              <a:rPr lang="en-US" altLang="zh-TW" dirty="0">
                <a:sym typeface="Symbol" pitchFamily="18" charset="2"/>
              </a:rPr>
              <a:t>30 </a:t>
            </a:r>
            <a:r>
              <a:rPr lang="zh-TW" altLang="en-US" dirty="0">
                <a:sym typeface="Symbol" pitchFamily="18" charset="2"/>
              </a:rPr>
              <a:t>個 </a:t>
            </a:r>
            <a:r>
              <a:rPr lang="en-US" altLang="zh-TW" dirty="0">
                <a:sym typeface="Symbol" pitchFamily="18" charset="2"/>
              </a:rPr>
              <a:t>frames</a:t>
            </a:r>
            <a:r>
              <a:rPr lang="zh-TW" altLang="en-US" dirty="0">
                <a:sym typeface="Symbol" pitchFamily="18" charset="2"/>
              </a:rPr>
              <a:t>          </a:t>
            </a:r>
          </a:p>
          <a:p>
            <a:pPr eaLnBrk="1" hangingPunct="1"/>
            <a:r>
              <a:rPr lang="zh-TW" altLang="en-US" dirty="0">
                <a:sym typeface="Symbol" pitchFamily="18" charset="2"/>
              </a:rPr>
              <a:t>  若不作壓縮：       </a:t>
            </a:r>
            <a:r>
              <a:rPr lang="en-US" altLang="zh-TW" dirty="0">
                <a:sym typeface="Symbol" pitchFamily="18" charset="2"/>
              </a:rPr>
              <a:t>160 </a:t>
            </a:r>
            <a:r>
              <a:rPr lang="en-US" altLang="zh-TW" dirty="0"/>
              <a:t> 120 </a:t>
            </a:r>
            <a:r>
              <a:rPr lang="en-US" altLang="zh-TW" dirty="0">
                <a:sym typeface="Symbol" pitchFamily="18" charset="2"/>
              </a:rPr>
              <a:t></a:t>
            </a:r>
            <a:r>
              <a:rPr lang="en-US" altLang="zh-TW" dirty="0"/>
              <a:t> 29 </a:t>
            </a:r>
            <a:r>
              <a:rPr lang="en-US" altLang="zh-TW" dirty="0">
                <a:sym typeface="Symbol" pitchFamily="18" charset="2"/>
              </a:rPr>
              <a:t></a:t>
            </a:r>
            <a:r>
              <a:rPr lang="en-US" altLang="zh-TW" dirty="0"/>
              <a:t> 30 </a:t>
            </a:r>
            <a:r>
              <a:rPr lang="en-US" altLang="zh-TW" dirty="0">
                <a:sym typeface="Symbol" pitchFamily="18" charset="2"/>
              </a:rPr>
              <a:t></a:t>
            </a:r>
            <a:r>
              <a:rPr lang="en-US" altLang="zh-TW" dirty="0"/>
              <a:t> 3 = 50112000 = </a:t>
            </a:r>
            <a:r>
              <a:rPr lang="en-US" altLang="zh-TW" dirty="0">
                <a:sym typeface="Symbol" pitchFamily="18" charset="2"/>
              </a:rPr>
              <a:t>47.79 M bytes</a:t>
            </a:r>
            <a:r>
              <a:rPr lang="zh-TW" altLang="en-US" dirty="0">
                <a:sym typeface="Symbol" pitchFamily="18" charset="2"/>
              </a:rPr>
              <a:t>。</a:t>
            </a:r>
          </a:p>
          <a:p>
            <a:pPr eaLnBrk="1" hangingPunct="1"/>
            <a:r>
              <a:rPr lang="zh-TW" altLang="en-US" dirty="0">
                <a:sym typeface="Symbol" pitchFamily="18" charset="2"/>
              </a:rPr>
              <a:t>  經過 </a:t>
            </a:r>
            <a:r>
              <a:rPr lang="en-US" altLang="zh-TW" dirty="0">
                <a:sym typeface="Symbol" pitchFamily="18" charset="2"/>
              </a:rPr>
              <a:t>MPEG</a:t>
            </a:r>
            <a:r>
              <a:rPr lang="zh-TW" altLang="en-US" dirty="0">
                <a:sym typeface="Symbol" pitchFamily="18" charset="2"/>
              </a:rPr>
              <a:t>壓縮：  </a:t>
            </a:r>
            <a:r>
              <a:rPr lang="en-US" altLang="zh-TW" dirty="0">
                <a:sym typeface="Symbol" pitchFamily="18" charset="2"/>
              </a:rPr>
              <a:t>1140740 =  1.09 M bytes</a:t>
            </a:r>
            <a:r>
              <a:rPr lang="zh-TW" altLang="en-US" dirty="0">
                <a:sym typeface="Symbol" pitchFamily="18" charset="2"/>
              </a:rPr>
              <a:t>。  </a:t>
            </a:r>
          </a:p>
          <a:p>
            <a:pPr eaLnBrk="1" hangingPunct="1"/>
            <a:r>
              <a:rPr lang="zh-TW" altLang="en-US" dirty="0">
                <a:sym typeface="Symbol" pitchFamily="18" charset="2"/>
              </a:rPr>
              <a:t>                                 只有原來的 </a:t>
            </a:r>
            <a:r>
              <a:rPr lang="en-US" altLang="zh-TW" dirty="0">
                <a:sym typeface="Symbol" pitchFamily="18" charset="2"/>
              </a:rPr>
              <a:t>2.276%</a:t>
            </a:r>
            <a:r>
              <a:rPr lang="zh-TW" altLang="en-US" dirty="0">
                <a:sym typeface="Symbol" pitchFamily="18" charset="2"/>
              </a:rPr>
              <a:t>。</a:t>
            </a:r>
          </a:p>
        </p:txBody>
      </p:sp>
      <p:pic>
        <p:nvPicPr>
          <p:cNvPr id="107525" name="pepsi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836613"/>
            <a:ext cx="3311525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FD5EA5-FC06-4B23-BC66-852E01C81171}" type="slidenum">
              <a:rPr lang="en-US" altLang="zh-TW"/>
              <a:pPr/>
              <a:t>328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340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75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2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7525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18307F5-0F1D-4C66-8149-584DE55F83A0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329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23850" y="404813"/>
            <a:ext cx="413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b="1">
                <a:solidFill>
                  <a:srgbClr val="3333FF"/>
                </a:solidFill>
                <a:sym typeface="Symbol" pitchFamily="18" charset="2"/>
              </a:rPr>
              <a:t></a:t>
            </a:r>
            <a:r>
              <a:rPr lang="zh-TW" altLang="en-US" b="1">
                <a:solidFill>
                  <a:srgbClr val="3333FF"/>
                </a:solidFill>
              </a:rPr>
              <a:t> </a:t>
            </a:r>
            <a:r>
              <a:rPr lang="en-US" altLang="zh-TW" b="1">
                <a:solidFill>
                  <a:srgbClr val="3333FF"/>
                </a:solidFill>
              </a:rPr>
              <a:t>Flowchart of MPEG Compression</a:t>
            </a:r>
            <a:r>
              <a:rPr lang="en-US" altLang="zh-TW">
                <a:solidFill>
                  <a:srgbClr val="3333FF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29700" name="AutoShape 4"/>
          <p:cNvSpPr>
            <a:spLocks noChangeAspect="1" noChangeArrowheads="1"/>
          </p:cNvSpPr>
          <p:nvPr/>
        </p:nvSpPr>
        <p:spPr bwMode="auto">
          <a:xfrm>
            <a:off x="179388" y="1341438"/>
            <a:ext cx="87852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TW" altLang="en-US" sz="1700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7999413" y="2255838"/>
            <a:ext cx="820737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 eaLnBrk="1" hangingPunct="1"/>
            <a:r>
              <a:rPr lang="en-US" altLang="zh-TW" sz="1700">
                <a:ea typeface="新細明體" charset="-120"/>
              </a:rPr>
              <a:t>MPEG</a:t>
            </a:r>
            <a:br>
              <a:rPr lang="en-US" altLang="zh-TW" sz="1700">
                <a:ea typeface="新細明體" charset="-120"/>
              </a:rPr>
            </a:br>
            <a:r>
              <a:rPr lang="en-US" altLang="zh-TW" sz="1700">
                <a:ea typeface="新細明體" charset="-120"/>
              </a:rPr>
              <a:t>file</a:t>
            </a:r>
            <a:endParaRPr lang="en-US" altLang="zh-TW" sz="1700"/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 flipV="1">
            <a:off x="8321675" y="3170238"/>
            <a:ext cx="1588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7999413" y="3741738"/>
            <a:ext cx="642937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 eaLnBrk="1" hangingPunct="1"/>
            <a:r>
              <a:rPr lang="zh-TW" altLang="en-US" sz="1700">
                <a:ea typeface="新細明體" charset="-120"/>
              </a:rPr>
              <a:t>檔頭</a:t>
            </a:r>
            <a:endParaRPr lang="zh-TW" altLang="en-US" sz="1700"/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2965450" y="2484438"/>
            <a:ext cx="1101725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 eaLnBrk="1" hangingPunct="1"/>
            <a:r>
              <a:rPr lang="zh-TW" altLang="en-US" sz="1700">
                <a:ea typeface="新細明體" charset="-120"/>
              </a:rPr>
              <a:t>動態推測</a:t>
            </a:r>
            <a:endParaRPr lang="zh-TW" altLang="en-US" sz="1700"/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2965450" y="3398838"/>
            <a:ext cx="1101725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 eaLnBrk="1" hangingPunct="1"/>
            <a:r>
              <a:rPr lang="zh-TW" altLang="en-US" sz="1700">
                <a:ea typeface="新細明體" charset="-120"/>
              </a:rPr>
              <a:t>動態補償</a:t>
            </a:r>
            <a:endParaRPr lang="zh-TW" altLang="en-US" sz="1700"/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393700" y="2484438"/>
            <a:ext cx="644525" cy="455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 eaLnBrk="1" hangingPunct="1"/>
            <a:r>
              <a:rPr lang="en-US" altLang="zh-TW" sz="1700">
                <a:ea typeface="新細明體" charset="-120"/>
              </a:rPr>
              <a:t>Video</a:t>
            </a:r>
            <a:endParaRPr lang="en-US" altLang="zh-TW" sz="1700"/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1571624" y="2484438"/>
            <a:ext cx="781049" cy="455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 eaLnBrk="1" hangingPunct="1"/>
            <a:r>
              <a:rPr lang="en-US" altLang="zh-TW" sz="1700" dirty="0">
                <a:ea typeface="新細明體" charset="-120"/>
              </a:rPr>
              <a:t>P frame</a:t>
            </a:r>
            <a:endParaRPr lang="zh-TW" altLang="en-US" sz="1700" dirty="0"/>
          </a:p>
        </p:txBody>
      </p:sp>
      <p:sp>
        <p:nvSpPr>
          <p:cNvPr id="29708" name="Text Box 13"/>
          <p:cNvSpPr txBox="1">
            <a:spLocks noChangeArrowheads="1"/>
          </p:cNvSpPr>
          <p:nvPr/>
        </p:nvSpPr>
        <p:spPr bwMode="auto">
          <a:xfrm>
            <a:off x="1571625" y="3398838"/>
            <a:ext cx="857250" cy="455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 eaLnBrk="1" hangingPunct="1"/>
            <a:r>
              <a:rPr lang="en-US" altLang="zh-TW" sz="1700" dirty="0">
                <a:ea typeface="新細明體" charset="-120"/>
              </a:rPr>
              <a:t>B frame</a:t>
            </a:r>
            <a:endParaRPr lang="zh-TW" altLang="en-US" sz="1700" dirty="0"/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>
            <a:off x="1036638" y="2713038"/>
            <a:ext cx="5349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>
            <a:off x="1250950" y="1684338"/>
            <a:ext cx="0" cy="1943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1250950" y="1684338"/>
            <a:ext cx="320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1250950" y="3627438"/>
            <a:ext cx="320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13" name="Line 18"/>
          <p:cNvSpPr>
            <a:spLocks noChangeShapeType="1"/>
          </p:cNvSpPr>
          <p:nvPr/>
        </p:nvSpPr>
        <p:spPr bwMode="auto">
          <a:xfrm>
            <a:off x="2349909" y="2684206"/>
            <a:ext cx="186915" cy="288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14" name="Line 19"/>
          <p:cNvSpPr>
            <a:spLocks noChangeShapeType="1"/>
          </p:cNvSpPr>
          <p:nvPr/>
        </p:nvSpPr>
        <p:spPr bwMode="auto">
          <a:xfrm flipV="1">
            <a:off x="2418735" y="3627438"/>
            <a:ext cx="118090" cy="203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15" name="Line 20"/>
          <p:cNvSpPr>
            <a:spLocks noChangeShapeType="1"/>
          </p:cNvSpPr>
          <p:nvPr/>
        </p:nvSpPr>
        <p:spPr bwMode="auto">
          <a:xfrm>
            <a:off x="2536825" y="2713038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16" name="Line 21"/>
          <p:cNvSpPr>
            <a:spLocks noChangeShapeType="1"/>
          </p:cNvSpPr>
          <p:nvPr/>
        </p:nvSpPr>
        <p:spPr bwMode="auto">
          <a:xfrm>
            <a:off x="2536825" y="3170238"/>
            <a:ext cx="2143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17" name="Line 22"/>
          <p:cNvSpPr>
            <a:spLocks noChangeShapeType="1"/>
          </p:cNvSpPr>
          <p:nvPr/>
        </p:nvSpPr>
        <p:spPr bwMode="auto">
          <a:xfrm>
            <a:off x="2751138" y="2713038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18" name="Line 23"/>
          <p:cNvSpPr>
            <a:spLocks noChangeShapeType="1"/>
          </p:cNvSpPr>
          <p:nvPr/>
        </p:nvSpPr>
        <p:spPr bwMode="auto">
          <a:xfrm>
            <a:off x="2751138" y="2713038"/>
            <a:ext cx="2143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19" name="Line 24"/>
          <p:cNvSpPr>
            <a:spLocks noChangeShapeType="1"/>
          </p:cNvSpPr>
          <p:nvPr/>
        </p:nvSpPr>
        <p:spPr bwMode="auto">
          <a:xfrm>
            <a:off x="2751138" y="3627438"/>
            <a:ext cx="2143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20" name="Line 25"/>
          <p:cNvSpPr>
            <a:spLocks noChangeShapeType="1"/>
          </p:cNvSpPr>
          <p:nvPr/>
        </p:nvSpPr>
        <p:spPr bwMode="auto">
          <a:xfrm>
            <a:off x="2268538" y="1700213"/>
            <a:ext cx="20875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21" name="Text Box 26"/>
          <p:cNvSpPr txBox="1">
            <a:spLocks noChangeArrowheads="1"/>
          </p:cNvSpPr>
          <p:nvPr/>
        </p:nvSpPr>
        <p:spPr bwMode="auto">
          <a:xfrm>
            <a:off x="4356100" y="1412875"/>
            <a:ext cx="13684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 eaLnBrk="1" hangingPunct="1"/>
            <a:r>
              <a:rPr lang="en-US" altLang="zh-TW" sz="1700">
                <a:ea typeface="新細明體" charset="-120"/>
              </a:rPr>
              <a:t>JPEG </a:t>
            </a:r>
            <a:r>
              <a:rPr lang="zh-TW" altLang="en-US" sz="1700">
                <a:ea typeface="新細明體" charset="-120"/>
              </a:rPr>
              <a:t>的架構</a:t>
            </a:r>
            <a:endParaRPr lang="zh-TW" altLang="en-US" sz="1700"/>
          </a:p>
        </p:txBody>
      </p:sp>
      <p:sp>
        <p:nvSpPr>
          <p:cNvPr id="29722" name="Text Box 27"/>
          <p:cNvSpPr txBox="1">
            <a:spLocks noChangeArrowheads="1"/>
          </p:cNvSpPr>
          <p:nvPr/>
        </p:nvSpPr>
        <p:spPr bwMode="auto">
          <a:xfrm>
            <a:off x="4356100" y="3429000"/>
            <a:ext cx="1368425" cy="455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 eaLnBrk="1" hangingPunct="1"/>
            <a:r>
              <a:rPr lang="en-US" altLang="zh-TW" sz="1700">
                <a:ea typeface="新細明體" charset="-120"/>
              </a:rPr>
              <a:t>JPEG </a:t>
            </a:r>
            <a:r>
              <a:rPr lang="zh-TW" altLang="en-US" sz="1700">
                <a:ea typeface="新細明體" charset="-120"/>
              </a:rPr>
              <a:t>的架構</a:t>
            </a:r>
            <a:endParaRPr lang="zh-TW" altLang="en-US" sz="1700"/>
          </a:p>
        </p:txBody>
      </p:sp>
      <p:sp>
        <p:nvSpPr>
          <p:cNvPr id="29723" name="Line 28"/>
          <p:cNvSpPr>
            <a:spLocks noChangeShapeType="1"/>
          </p:cNvSpPr>
          <p:nvPr/>
        </p:nvSpPr>
        <p:spPr bwMode="auto">
          <a:xfrm>
            <a:off x="4067175" y="3644900"/>
            <a:ext cx="3222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24" name="Text Box 29"/>
          <p:cNvSpPr txBox="1">
            <a:spLocks noChangeArrowheads="1"/>
          </p:cNvSpPr>
          <p:nvPr/>
        </p:nvSpPr>
        <p:spPr bwMode="auto">
          <a:xfrm>
            <a:off x="4356100" y="2492375"/>
            <a:ext cx="1368425" cy="455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 eaLnBrk="1" hangingPunct="1"/>
            <a:r>
              <a:rPr lang="zh-TW" altLang="en-US" sz="1700">
                <a:ea typeface="新細明體" charset="-120"/>
              </a:rPr>
              <a:t>差分編碼</a:t>
            </a:r>
            <a:endParaRPr lang="zh-TW" altLang="en-US" sz="1700"/>
          </a:p>
        </p:txBody>
      </p:sp>
      <p:sp>
        <p:nvSpPr>
          <p:cNvPr id="29725" name="Line 30"/>
          <p:cNvSpPr>
            <a:spLocks noChangeShapeType="1"/>
          </p:cNvSpPr>
          <p:nvPr/>
        </p:nvSpPr>
        <p:spPr bwMode="auto">
          <a:xfrm>
            <a:off x="4067175" y="2708275"/>
            <a:ext cx="3222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26" name="Text Box 31"/>
          <p:cNvSpPr txBox="1">
            <a:spLocks noChangeArrowheads="1"/>
          </p:cNvSpPr>
          <p:nvPr/>
        </p:nvSpPr>
        <p:spPr bwMode="auto">
          <a:xfrm>
            <a:off x="6715125" y="2370138"/>
            <a:ext cx="85725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 eaLnBrk="1" hangingPunct="1"/>
            <a:r>
              <a:rPr lang="zh-TW" altLang="en-US" sz="1700">
                <a:ea typeface="新細明體" charset="-120"/>
              </a:rPr>
              <a:t>多層化</a:t>
            </a:r>
            <a:endParaRPr lang="zh-TW" altLang="en-US" sz="1700"/>
          </a:p>
        </p:txBody>
      </p:sp>
      <p:sp>
        <p:nvSpPr>
          <p:cNvPr id="29727" name="Line 32"/>
          <p:cNvSpPr>
            <a:spLocks noChangeShapeType="1"/>
          </p:cNvSpPr>
          <p:nvPr/>
        </p:nvSpPr>
        <p:spPr bwMode="auto">
          <a:xfrm flipV="1">
            <a:off x="5724525" y="1700213"/>
            <a:ext cx="43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28" name="Line 33"/>
          <p:cNvSpPr>
            <a:spLocks noChangeShapeType="1"/>
          </p:cNvSpPr>
          <p:nvPr/>
        </p:nvSpPr>
        <p:spPr bwMode="auto">
          <a:xfrm>
            <a:off x="6178550" y="1684338"/>
            <a:ext cx="1588" cy="800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29" name="Line 34"/>
          <p:cNvSpPr>
            <a:spLocks noChangeShapeType="1"/>
          </p:cNvSpPr>
          <p:nvPr/>
        </p:nvSpPr>
        <p:spPr bwMode="auto">
          <a:xfrm>
            <a:off x="6178550" y="2484438"/>
            <a:ext cx="536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30" name="Line 35"/>
          <p:cNvSpPr>
            <a:spLocks noChangeShapeType="1"/>
          </p:cNvSpPr>
          <p:nvPr/>
        </p:nvSpPr>
        <p:spPr bwMode="auto">
          <a:xfrm>
            <a:off x="5724525" y="2708275"/>
            <a:ext cx="990600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31" name="Line 36"/>
          <p:cNvSpPr>
            <a:spLocks noChangeShapeType="1"/>
          </p:cNvSpPr>
          <p:nvPr/>
        </p:nvSpPr>
        <p:spPr bwMode="auto">
          <a:xfrm>
            <a:off x="6156325" y="2852738"/>
            <a:ext cx="536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32" name="Line 37"/>
          <p:cNvSpPr>
            <a:spLocks noChangeShapeType="1"/>
          </p:cNvSpPr>
          <p:nvPr/>
        </p:nvSpPr>
        <p:spPr bwMode="auto">
          <a:xfrm flipH="1">
            <a:off x="6156325" y="2852738"/>
            <a:ext cx="0" cy="792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33" name="Line 38"/>
          <p:cNvSpPr>
            <a:spLocks noChangeShapeType="1"/>
          </p:cNvSpPr>
          <p:nvPr/>
        </p:nvSpPr>
        <p:spPr bwMode="auto">
          <a:xfrm flipV="1">
            <a:off x="5724525" y="3644900"/>
            <a:ext cx="43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34" name="Line 39"/>
          <p:cNvSpPr>
            <a:spLocks noChangeShapeType="1"/>
          </p:cNvSpPr>
          <p:nvPr/>
        </p:nvSpPr>
        <p:spPr bwMode="auto">
          <a:xfrm>
            <a:off x="7572375" y="2713038"/>
            <a:ext cx="4270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35" name="Text Box 5"/>
          <p:cNvSpPr txBox="1">
            <a:spLocks noChangeArrowheads="1"/>
          </p:cNvSpPr>
          <p:nvPr/>
        </p:nvSpPr>
        <p:spPr bwMode="auto">
          <a:xfrm>
            <a:off x="1571625" y="1570038"/>
            <a:ext cx="750888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 eaLnBrk="1" hangingPunct="1"/>
            <a:r>
              <a:rPr lang="en-US" altLang="zh-TW" sz="1700" dirty="0">
                <a:ea typeface="新細明體" charset="-120"/>
              </a:rPr>
              <a:t>I frame</a:t>
            </a:r>
            <a:endParaRPr lang="zh-TW" altLang="en-US" sz="1700" dirty="0"/>
          </a:p>
        </p:txBody>
      </p:sp>
    </p:spTree>
    <p:extLst>
      <p:ext uri="{BB962C8B-B14F-4D97-AF65-F5344CB8AC3E}">
        <p14:creationId xmlns:p14="http://schemas.microsoft.com/office/powerpoint/2010/main" val="27935033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23838" y="598390"/>
            <a:ext cx="8569325" cy="148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I frame</a:t>
            </a:r>
            <a:r>
              <a:rPr lang="zh-TW" altLang="en-US" dirty="0">
                <a:solidFill>
                  <a:srgbClr val="3333FF"/>
                </a:solidFill>
              </a:rPr>
              <a:t> </a:t>
            </a:r>
            <a:r>
              <a:rPr lang="en-US" altLang="zh-TW" dirty="0"/>
              <a:t>(Intra-coded picture): </a:t>
            </a:r>
            <a:r>
              <a:rPr lang="zh-TW" altLang="en-US" dirty="0"/>
              <a:t>作為參考的畫格  </a:t>
            </a:r>
          </a:p>
          <a:p>
            <a:pPr algn="just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P frame</a:t>
            </a:r>
            <a:r>
              <a:rPr lang="zh-TW" altLang="en-US" dirty="0">
                <a:solidFill>
                  <a:srgbClr val="3333FF"/>
                </a:solidFill>
              </a:rPr>
              <a:t> </a:t>
            </a:r>
            <a:r>
              <a:rPr lang="en-US" altLang="zh-TW" dirty="0"/>
              <a:t>(Predictive-coded picture): </a:t>
            </a:r>
            <a:r>
              <a:rPr lang="zh-TW" altLang="en-US" dirty="0"/>
              <a:t>由之前的畫格來做預測   </a:t>
            </a:r>
          </a:p>
          <a:p>
            <a:pPr algn="just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B frame</a:t>
            </a:r>
            <a:r>
              <a:rPr lang="zh-TW" altLang="en-US" dirty="0">
                <a:solidFill>
                  <a:srgbClr val="3333FF"/>
                </a:solidFill>
              </a:rPr>
              <a:t> </a:t>
            </a:r>
            <a:r>
              <a:rPr lang="en-US" altLang="zh-TW" dirty="0"/>
              <a:t>(Bi-directionally predictive-coded picture): </a:t>
            </a:r>
            <a:r>
              <a:rPr lang="zh-TW" altLang="en-US" dirty="0"/>
              <a:t>由之前及之後的畫格來做預測   </a:t>
            </a:r>
          </a:p>
        </p:txBody>
      </p:sp>
      <p:sp>
        <p:nvSpPr>
          <p:cNvPr id="30723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11B64B0E-7D7D-436F-8747-654CE6003203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330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96799" y="2289954"/>
            <a:ext cx="11430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dirty="0">
                <a:ea typeface="新細明體" charset="-120"/>
              </a:rPr>
              <a:t>I </a:t>
            </a:r>
            <a:r>
              <a:rPr lang="en-US" altLang="zh-TW" dirty="0"/>
              <a:t>frame</a:t>
            </a:r>
            <a:endParaRPr lang="zh-TW" altLang="en-US" dirty="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054099" y="2174067"/>
            <a:ext cx="11430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>
                <a:ea typeface="新細明體" charset="-120"/>
              </a:rPr>
              <a:t>預測</a:t>
            </a:r>
            <a:endParaRPr lang="zh-TW" alt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1927673" y="2591649"/>
            <a:ext cx="4241226" cy="2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156773" y="2278298"/>
            <a:ext cx="11430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dirty="0">
                <a:ea typeface="新細明體" charset="-120"/>
              </a:rPr>
              <a:t>P </a:t>
            </a:r>
            <a:r>
              <a:rPr lang="en-US" altLang="zh-TW" dirty="0"/>
              <a:t>frame</a:t>
            </a:r>
            <a:endParaRPr lang="zh-TW" altLang="en-US" dirty="0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796799" y="3659967"/>
            <a:ext cx="11430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dirty="0">
                <a:ea typeface="新細明體" charset="-120"/>
              </a:rPr>
              <a:t>I </a:t>
            </a:r>
            <a:r>
              <a:rPr lang="en-US" altLang="zh-TW" dirty="0"/>
              <a:t>frame</a:t>
            </a:r>
            <a:endParaRPr lang="zh-TW" altLang="en-US" dirty="0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168399" y="3545667"/>
            <a:ext cx="11430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>
                <a:ea typeface="新細明體" charset="-120"/>
              </a:rPr>
              <a:t>預測</a:t>
            </a:r>
            <a:endParaRPr lang="zh-TW" alt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1939799" y="4002867"/>
            <a:ext cx="148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930649" y="3564717"/>
            <a:ext cx="11430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>
                <a:ea typeface="新細明體" charset="-120"/>
              </a:rPr>
              <a:t>預測</a:t>
            </a:r>
            <a:endParaRPr lang="zh-TW" alt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425699" y="3659967"/>
            <a:ext cx="11430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TW" dirty="0">
                <a:ea typeface="新細明體" charset="-120"/>
              </a:rPr>
              <a:t>B </a:t>
            </a:r>
            <a:r>
              <a:rPr lang="en-US" altLang="zh-TW" dirty="0"/>
              <a:t>frame</a:t>
            </a:r>
            <a:endParaRPr lang="zh-TW" altLang="en-US" dirty="0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H="1">
            <a:off x="4568699" y="4002867"/>
            <a:ext cx="1600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6168899" y="3659967"/>
            <a:ext cx="2289819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I </a:t>
            </a:r>
            <a:r>
              <a:rPr lang="en-US" altLang="zh-TW" dirty="0"/>
              <a:t>frame</a:t>
            </a:r>
            <a:r>
              <a:rPr lang="zh-TW" altLang="en-US" dirty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or P </a:t>
            </a:r>
            <a:r>
              <a:rPr lang="en-US" altLang="zh-TW" dirty="0"/>
              <a:t>frame</a:t>
            </a:r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427F2D0-E806-4563-B684-224EECA0F0EC}"/>
              </a:ext>
            </a:extLst>
          </p:cNvPr>
          <p:cNvSpPr/>
          <p:nvPr/>
        </p:nvSpPr>
        <p:spPr>
          <a:xfrm>
            <a:off x="301421" y="4854516"/>
            <a:ext cx="81590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I frame</a:t>
            </a:r>
            <a:r>
              <a:rPr lang="en-US" altLang="zh-TW" dirty="0"/>
              <a:t>: The coding method is the same as that of the still image. </a:t>
            </a:r>
            <a:r>
              <a:rPr lang="zh-TW" altLang="en-US" dirty="0"/>
              <a:t> 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DE587AD-5298-421D-ACC8-0F0AB9C7FEB8}"/>
              </a:ext>
            </a:extLst>
          </p:cNvPr>
          <p:cNvSpPr/>
          <p:nvPr/>
        </p:nvSpPr>
        <p:spPr>
          <a:xfrm>
            <a:off x="315538" y="5418108"/>
            <a:ext cx="81590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P and B frames</a:t>
            </a:r>
            <a:r>
              <a:rPr lang="en-US" altLang="zh-TW" dirty="0"/>
              <a:t>: The prediction residues is encoded.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796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9D2F7C7-B796-4BC7-9731-86BB3B6E881F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277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0825" y="260350"/>
            <a:ext cx="547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dirty="0"/>
              <a:t>Lena Image </a:t>
            </a:r>
            <a:r>
              <a:rPr lang="zh-TW" altLang="en-US" dirty="0"/>
              <a:t>在 </a:t>
            </a:r>
            <a:r>
              <a:rPr lang="en-US" altLang="zh-TW" dirty="0"/>
              <a:t>space domain </a:t>
            </a:r>
            <a:r>
              <a:rPr lang="zh-TW" altLang="en-US" dirty="0"/>
              <a:t>上的一致性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65175"/>
            <a:ext cx="862171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500438"/>
            <a:ext cx="88201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1619672" y="1878776"/>
            <a:ext cx="226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/>
              <a:t>(horizontal difference)</a:t>
            </a:r>
            <a:endParaRPr lang="zh-TW" altLang="en-US" sz="1800" dirty="0"/>
          </a:p>
        </p:txBody>
      </p:sp>
      <p:sp>
        <p:nvSpPr>
          <p:cNvPr id="7" name="矩形 6"/>
          <p:cNvSpPr/>
          <p:nvPr/>
        </p:nvSpPr>
        <p:spPr>
          <a:xfrm>
            <a:off x="1619672" y="4738688"/>
            <a:ext cx="2020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/>
              <a:t>(vertical difference)</a:t>
            </a:r>
            <a:endParaRPr lang="zh-TW" altLang="en-US" sz="18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123F32A5-9633-4D4A-93DB-7F8B07CF9636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331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84213" y="404813"/>
            <a:ext cx="220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b="1">
                <a:sym typeface="Symbol" pitchFamily="18" charset="2"/>
              </a:rPr>
              <a:t></a:t>
            </a:r>
            <a:r>
              <a:rPr lang="zh-TW" altLang="en-US" b="1"/>
              <a:t> </a:t>
            </a:r>
            <a:r>
              <a:rPr lang="zh-TW" altLang="en-US" b="1">
                <a:sym typeface="Symbol" pitchFamily="18" charset="2"/>
              </a:rPr>
              <a:t>動態影像之編碼</a:t>
            </a:r>
            <a:r>
              <a:rPr lang="zh-TW" altLang="en-US">
                <a:sym typeface="Symbol" pitchFamily="18" charset="2"/>
              </a:rPr>
              <a:t>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971550" y="836613"/>
            <a:ext cx="6210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/>
              <a:t>原理：不同時間，同一個 </a:t>
            </a:r>
            <a:r>
              <a:rPr lang="en-US" altLang="zh-TW"/>
              <a:t>pixel </a:t>
            </a:r>
            <a:r>
              <a:rPr lang="zh-TW" altLang="en-US"/>
              <a:t>之間的相關度通常極高</a:t>
            </a:r>
            <a:endParaRPr lang="en-US" altLang="zh-TW"/>
          </a:p>
          <a:p>
            <a:r>
              <a:rPr lang="en-US" altLang="zh-TW"/>
              <a:t>            </a:t>
            </a:r>
            <a:r>
              <a:rPr lang="zh-TW" altLang="en-US"/>
              <a:t> 只需對有移動的 </a:t>
            </a:r>
            <a:r>
              <a:rPr lang="en-US" altLang="zh-TW"/>
              <a:t>objects </a:t>
            </a:r>
            <a:r>
              <a:rPr lang="zh-TW" altLang="en-US"/>
              <a:t>記錄 </a:t>
            </a:r>
            <a:r>
              <a:rPr lang="en-US" altLang="zh-TW"/>
              <a:t>“motion vector” </a:t>
            </a:r>
            <a:endParaRPr lang="zh-TW" alt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66738" y="1773238"/>
            <a:ext cx="3951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dirty="0">
                <a:sym typeface="Symbol" pitchFamily="18" charset="2"/>
              </a:rPr>
              <a:t></a:t>
            </a:r>
            <a:r>
              <a:rPr lang="zh-TW" altLang="en-US" dirty="0"/>
              <a:t> </a:t>
            </a:r>
            <a:r>
              <a:rPr lang="zh-TW" altLang="en-US" dirty="0">
                <a:sym typeface="Symbol" pitchFamily="18" charset="2"/>
              </a:rPr>
              <a:t>動態補償 </a:t>
            </a:r>
            <a:r>
              <a:rPr lang="en-US" altLang="zh-TW" dirty="0">
                <a:sym typeface="Symbol" pitchFamily="18" charset="2"/>
              </a:rPr>
              <a:t>(Motion Compensation) 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358900" y="2420938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/>
              <a:t> 時間相近的影像，彼此間的相關度極高   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205447" y="3019122"/>
            <a:ext cx="8686800" cy="3314700"/>
            <a:chOff x="4653" y="4363"/>
            <a:chExt cx="11582" cy="4475"/>
          </a:xfrm>
        </p:grpSpPr>
        <p:sp>
          <p:nvSpPr>
            <p:cNvPr id="31757" name="AutoShape 8"/>
            <p:cNvSpPr>
              <a:spLocks noChangeAspect="1" noChangeArrowheads="1"/>
            </p:cNvSpPr>
            <p:nvPr/>
          </p:nvSpPr>
          <p:spPr bwMode="auto">
            <a:xfrm>
              <a:off x="4653" y="4363"/>
              <a:ext cx="11582" cy="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  <p:sp>
          <p:nvSpPr>
            <p:cNvPr id="31758" name="Line 9"/>
            <p:cNvSpPr>
              <a:spLocks noChangeShapeType="1"/>
            </p:cNvSpPr>
            <p:nvPr/>
          </p:nvSpPr>
          <p:spPr bwMode="auto">
            <a:xfrm>
              <a:off x="8006" y="6523"/>
              <a:ext cx="12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59" name="Rectangle 10"/>
            <p:cNvSpPr>
              <a:spLocks noChangeArrowheads="1"/>
            </p:cNvSpPr>
            <p:nvPr/>
          </p:nvSpPr>
          <p:spPr bwMode="auto">
            <a:xfrm>
              <a:off x="9225" y="5135"/>
              <a:ext cx="2897" cy="27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  <p:sp>
          <p:nvSpPr>
            <p:cNvPr id="31760" name="Rectangle 11"/>
            <p:cNvSpPr>
              <a:spLocks noChangeArrowheads="1"/>
            </p:cNvSpPr>
            <p:nvPr/>
          </p:nvSpPr>
          <p:spPr bwMode="auto">
            <a:xfrm>
              <a:off x="5110" y="5135"/>
              <a:ext cx="2898" cy="27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  <p:sp>
          <p:nvSpPr>
            <p:cNvPr id="31761" name="Oval 12"/>
            <p:cNvSpPr>
              <a:spLocks noChangeArrowheads="1"/>
            </p:cNvSpPr>
            <p:nvPr/>
          </p:nvSpPr>
          <p:spPr bwMode="auto">
            <a:xfrm>
              <a:off x="5415" y="7141"/>
              <a:ext cx="456" cy="46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  <p:sp>
          <p:nvSpPr>
            <p:cNvPr id="31762" name="Oval 13"/>
            <p:cNvSpPr>
              <a:spLocks noChangeArrowheads="1"/>
            </p:cNvSpPr>
            <p:nvPr/>
          </p:nvSpPr>
          <p:spPr bwMode="auto">
            <a:xfrm>
              <a:off x="10292" y="6678"/>
              <a:ext cx="456" cy="46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  <p:sp>
          <p:nvSpPr>
            <p:cNvPr id="31763" name="Line 14"/>
            <p:cNvSpPr>
              <a:spLocks noChangeShapeType="1"/>
            </p:cNvSpPr>
            <p:nvPr/>
          </p:nvSpPr>
          <p:spPr bwMode="auto">
            <a:xfrm>
              <a:off x="12120" y="6523"/>
              <a:ext cx="9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64" name="Oval 15"/>
            <p:cNvSpPr>
              <a:spLocks noChangeArrowheads="1"/>
            </p:cNvSpPr>
            <p:nvPr/>
          </p:nvSpPr>
          <p:spPr bwMode="auto">
            <a:xfrm>
              <a:off x="9580" y="7192"/>
              <a:ext cx="458" cy="46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  <p:sp>
          <p:nvSpPr>
            <p:cNvPr id="31765" name="Rectangle 16"/>
            <p:cNvSpPr>
              <a:spLocks noChangeArrowheads="1"/>
            </p:cNvSpPr>
            <p:nvPr/>
          </p:nvSpPr>
          <p:spPr bwMode="auto">
            <a:xfrm>
              <a:off x="13035" y="5135"/>
              <a:ext cx="2897" cy="27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  <p:sp>
          <p:nvSpPr>
            <p:cNvPr id="31766" name="Oval 17"/>
            <p:cNvSpPr>
              <a:spLocks noChangeArrowheads="1"/>
            </p:cNvSpPr>
            <p:nvPr/>
          </p:nvSpPr>
          <p:spPr bwMode="auto">
            <a:xfrm>
              <a:off x="13340" y="7141"/>
              <a:ext cx="457" cy="46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  <p:sp>
          <p:nvSpPr>
            <p:cNvPr id="31767" name="Oval 18"/>
            <p:cNvSpPr>
              <a:spLocks noChangeArrowheads="1"/>
            </p:cNvSpPr>
            <p:nvPr/>
          </p:nvSpPr>
          <p:spPr bwMode="auto">
            <a:xfrm>
              <a:off x="13949" y="6523"/>
              <a:ext cx="456" cy="4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  <p:sp>
          <p:nvSpPr>
            <p:cNvPr id="31768" name="Oval 19"/>
            <p:cNvSpPr>
              <a:spLocks noChangeArrowheads="1"/>
            </p:cNvSpPr>
            <p:nvPr/>
          </p:nvSpPr>
          <p:spPr bwMode="auto">
            <a:xfrm>
              <a:off x="14559" y="5906"/>
              <a:ext cx="457" cy="46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  <p:sp>
          <p:nvSpPr>
            <p:cNvPr id="31769" name="Text Box 20"/>
            <p:cNvSpPr txBox="1">
              <a:spLocks noChangeArrowheads="1"/>
            </p:cNvSpPr>
            <p:nvPr/>
          </p:nvSpPr>
          <p:spPr bwMode="auto">
            <a:xfrm>
              <a:off x="13035" y="4363"/>
              <a:ext cx="2286" cy="6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zh-TW" altLang="en-US"/>
                <a:t>預測</a:t>
              </a:r>
            </a:p>
          </p:txBody>
        </p:sp>
      </p:grpSp>
      <p:sp>
        <p:nvSpPr>
          <p:cNvPr id="31752" name="Rectangle 5"/>
          <p:cNvSpPr>
            <a:spLocks noChangeArrowheads="1"/>
          </p:cNvSpPr>
          <p:nvPr/>
        </p:nvSpPr>
        <p:spPr bwMode="auto">
          <a:xfrm>
            <a:off x="998538" y="3070225"/>
            <a:ext cx="973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ym typeface="Symbol" pitchFamily="18" charset="2"/>
              </a:rPr>
              <a:t>frame </a:t>
            </a:r>
            <a:r>
              <a:rPr lang="en-US" altLang="zh-TW" i="1">
                <a:sym typeface="Symbol" pitchFamily="18" charset="2"/>
              </a:rPr>
              <a:t>n</a:t>
            </a:r>
          </a:p>
        </p:txBody>
      </p:sp>
      <p:sp>
        <p:nvSpPr>
          <p:cNvPr id="31753" name="Rectangle 5"/>
          <p:cNvSpPr>
            <a:spLocks noChangeArrowheads="1"/>
          </p:cNvSpPr>
          <p:nvPr/>
        </p:nvSpPr>
        <p:spPr bwMode="auto">
          <a:xfrm>
            <a:off x="4165600" y="3070225"/>
            <a:ext cx="1441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>
                <a:sym typeface="Symbol" pitchFamily="18" charset="2"/>
              </a:rPr>
              <a:t>frame </a:t>
            </a:r>
            <a:r>
              <a:rPr lang="en-US" altLang="zh-TW" i="1">
                <a:sym typeface="Symbol" pitchFamily="18" charset="2"/>
              </a:rPr>
              <a:t>n</a:t>
            </a:r>
            <a:r>
              <a:rPr lang="en-US" altLang="zh-TW">
                <a:sym typeface="Symbol" pitchFamily="18" charset="2"/>
              </a:rPr>
              <a:t>+1</a:t>
            </a:r>
          </a:p>
        </p:txBody>
      </p:sp>
      <p:sp>
        <p:nvSpPr>
          <p:cNvPr id="31754" name="Rectangle 5"/>
          <p:cNvSpPr>
            <a:spLocks noChangeArrowheads="1"/>
          </p:cNvSpPr>
          <p:nvPr/>
        </p:nvSpPr>
        <p:spPr bwMode="auto">
          <a:xfrm>
            <a:off x="7189788" y="3070225"/>
            <a:ext cx="1441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>
                <a:sym typeface="Symbol" pitchFamily="18" charset="2"/>
              </a:rPr>
              <a:t>frame </a:t>
            </a:r>
            <a:r>
              <a:rPr lang="en-US" altLang="zh-TW" i="1">
                <a:sym typeface="Symbol" pitchFamily="18" charset="2"/>
              </a:rPr>
              <a:t>n</a:t>
            </a:r>
            <a:r>
              <a:rPr lang="en-US" altLang="zh-TW">
                <a:sym typeface="Symbol" pitchFamily="18" charset="2"/>
              </a:rPr>
              <a:t>+2</a:t>
            </a:r>
          </a:p>
        </p:txBody>
      </p:sp>
      <p:cxnSp>
        <p:nvCxnSpPr>
          <p:cNvPr id="27" name="直線單箭頭接點 26"/>
          <p:cNvCxnSpPr/>
          <p:nvPr/>
        </p:nvCxnSpPr>
        <p:spPr>
          <a:xfrm flipV="1">
            <a:off x="4238625" y="5013325"/>
            <a:ext cx="223838" cy="2079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7478713" y="4510088"/>
            <a:ext cx="223837" cy="20796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187130" y="5274962"/>
            <a:ext cx="1612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motion vector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flipH="1" flipV="1">
            <a:off x="4324287" y="5165708"/>
            <a:ext cx="193738" cy="2235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9169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50825" y="549275"/>
            <a:ext cx="82089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TW" altLang="en-US" dirty="0"/>
              <a:t>   </a:t>
            </a:r>
            <a:r>
              <a:rPr lang="en-US" altLang="zh-TW" i="1" dirty="0"/>
              <a:t>F</a:t>
            </a:r>
            <a:r>
              <a:rPr lang="en-US" altLang="zh-TW" dirty="0"/>
              <a:t>[</a:t>
            </a:r>
            <a:r>
              <a:rPr lang="en-US" altLang="zh-TW" i="1" dirty="0"/>
              <a:t>m</a:t>
            </a:r>
            <a:r>
              <a:rPr lang="en-US" altLang="zh-TW" dirty="0"/>
              <a:t>, </a:t>
            </a:r>
            <a:r>
              <a:rPr lang="en-US" altLang="zh-TW" i="1" dirty="0"/>
              <a:t>n</a:t>
            </a:r>
            <a:r>
              <a:rPr lang="en-US" altLang="zh-TW" dirty="0"/>
              <a:t>, </a:t>
            </a:r>
            <a:r>
              <a:rPr lang="en-US" altLang="zh-TW" i="1" dirty="0"/>
              <a:t>t</a:t>
            </a:r>
            <a:r>
              <a:rPr lang="en-US" altLang="zh-TW" dirty="0"/>
              <a:t>]:  </a:t>
            </a:r>
            <a:r>
              <a:rPr lang="zh-TW" altLang="en-US" dirty="0"/>
              <a:t>時間為 </a:t>
            </a:r>
            <a:r>
              <a:rPr lang="en-US" altLang="zh-TW" i="1" dirty="0"/>
              <a:t>t</a:t>
            </a:r>
            <a:r>
              <a:rPr lang="zh-TW" altLang="en-US" dirty="0"/>
              <a:t>的影像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zh-TW" altLang="en-US" dirty="0"/>
              <a:t>   如何由 </a:t>
            </a:r>
            <a:r>
              <a:rPr lang="en-US" altLang="zh-TW" i="1" dirty="0"/>
              <a:t>F</a:t>
            </a:r>
            <a:r>
              <a:rPr lang="en-US" altLang="zh-TW" dirty="0"/>
              <a:t>[</a:t>
            </a:r>
            <a:r>
              <a:rPr lang="en-US" altLang="zh-TW" i="1" dirty="0"/>
              <a:t>m</a:t>
            </a:r>
            <a:r>
              <a:rPr lang="en-US" altLang="zh-TW" dirty="0"/>
              <a:t>, </a:t>
            </a:r>
            <a:r>
              <a:rPr lang="en-US" altLang="zh-TW" i="1" dirty="0"/>
              <a:t>n</a:t>
            </a:r>
            <a:r>
              <a:rPr lang="en-US" altLang="zh-TW" dirty="0"/>
              <a:t>, </a:t>
            </a:r>
            <a:r>
              <a:rPr lang="en-US" altLang="zh-TW" i="1" dirty="0"/>
              <a:t>t</a:t>
            </a:r>
            <a:r>
              <a:rPr lang="en-US" altLang="zh-TW" dirty="0"/>
              <a:t>]</a:t>
            </a:r>
            <a:r>
              <a:rPr lang="zh-TW" altLang="en-US" dirty="0"/>
              <a:t>， </a:t>
            </a:r>
            <a:r>
              <a:rPr lang="en-US" altLang="zh-TW" i="1" dirty="0"/>
              <a:t>F</a:t>
            </a:r>
            <a:r>
              <a:rPr lang="en-US" altLang="zh-TW" dirty="0"/>
              <a:t>[</a:t>
            </a:r>
            <a:r>
              <a:rPr lang="en-US" altLang="zh-TW" i="1" dirty="0"/>
              <a:t>m</a:t>
            </a:r>
            <a:r>
              <a:rPr lang="en-US" altLang="zh-TW" dirty="0"/>
              <a:t>, </a:t>
            </a:r>
            <a:r>
              <a:rPr lang="en-US" altLang="zh-TW" i="1" dirty="0"/>
              <a:t>n</a:t>
            </a:r>
            <a:r>
              <a:rPr lang="en-US" altLang="zh-TW" dirty="0"/>
              <a:t>, </a:t>
            </a:r>
            <a:r>
              <a:rPr lang="en-US" altLang="zh-TW" i="1" dirty="0"/>
              <a:t>t</a:t>
            </a:r>
            <a:r>
              <a:rPr lang="en-US" altLang="zh-TW" dirty="0"/>
              <a:t>+</a:t>
            </a:r>
            <a:r>
              <a:rPr lang="en-US" altLang="zh-TW" dirty="0">
                <a:sym typeface="Symbol" pitchFamily="18" charset="2"/>
              </a:rPr>
              <a:t></a:t>
            </a:r>
            <a:r>
              <a:rPr lang="en-US" altLang="zh-TW" dirty="0"/>
              <a:t>]</a:t>
            </a:r>
            <a:r>
              <a:rPr lang="en-US" altLang="zh-TW" dirty="0">
                <a:sym typeface="Symbol" pitchFamily="18" charset="2"/>
              </a:rPr>
              <a:t>  </a:t>
            </a:r>
            <a:r>
              <a:rPr lang="zh-TW" altLang="en-US" dirty="0">
                <a:sym typeface="Symbol" pitchFamily="18" charset="2"/>
              </a:rPr>
              <a:t>來預測  </a:t>
            </a:r>
            <a:r>
              <a:rPr lang="en-US" altLang="zh-TW" i="1" dirty="0">
                <a:sym typeface="Symbol" pitchFamily="18" charset="2"/>
              </a:rPr>
              <a:t>F</a:t>
            </a:r>
            <a:r>
              <a:rPr lang="en-US" altLang="zh-TW" dirty="0">
                <a:sym typeface="Symbol" pitchFamily="18" charset="2"/>
              </a:rPr>
              <a:t>[</a:t>
            </a:r>
            <a:r>
              <a:rPr lang="en-US" altLang="zh-TW" i="1" dirty="0">
                <a:sym typeface="Symbol" pitchFamily="18" charset="2"/>
              </a:rPr>
              <a:t>m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i="1" dirty="0">
                <a:sym typeface="Symbol" pitchFamily="18" charset="2"/>
              </a:rPr>
              <a:t>n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i="1" dirty="0">
                <a:sym typeface="Symbol" pitchFamily="18" charset="2"/>
              </a:rPr>
              <a:t>t</a:t>
            </a:r>
            <a:r>
              <a:rPr lang="en-US" altLang="zh-TW" dirty="0">
                <a:sym typeface="Symbol" pitchFamily="18" charset="2"/>
              </a:rPr>
              <a:t>+2</a:t>
            </a:r>
            <a:r>
              <a:rPr lang="en-US" altLang="zh-TW" dirty="0"/>
              <a:t>]?</a:t>
            </a:r>
            <a:r>
              <a:rPr lang="en-US" altLang="zh-TW" dirty="0">
                <a:sym typeface="Symbol" pitchFamily="18" charset="2"/>
              </a:rPr>
              <a:t> 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TW" dirty="0">
                <a:sym typeface="Symbol" pitchFamily="18" charset="2"/>
              </a:rPr>
              <a:t>   (1) </a:t>
            </a:r>
            <a:r>
              <a:rPr lang="zh-TW" altLang="en-US" dirty="0">
                <a:sym typeface="Symbol" pitchFamily="18" charset="2"/>
              </a:rPr>
              <a:t>移動向量  </a:t>
            </a:r>
            <a:r>
              <a:rPr lang="en-US" altLang="zh-TW" i="1" dirty="0" err="1">
                <a:solidFill>
                  <a:srgbClr val="3333FF"/>
                </a:solidFill>
                <a:sym typeface="Symbol" pitchFamily="18" charset="2"/>
              </a:rPr>
              <a:t>V</a:t>
            </a:r>
            <a:r>
              <a:rPr lang="en-US" altLang="zh-TW" i="1" baseline="-25000" dirty="0" err="1">
                <a:solidFill>
                  <a:srgbClr val="3333FF"/>
                </a:solidFill>
                <a:sym typeface="Symbol" pitchFamily="18" charset="2"/>
              </a:rPr>
              <a:t>x</a:t>
            </a:r>
            <a:r>
              <a:rPr lang="en-US" altLang="zh-TW" dirty="0">
                <a:solidFill>
                  <a:srgbClr val="3333FF"/>
                </a:solidFill>
                <a:sym typeface="Symbol" pitchFamily="18" charset="2"/>
              </a:rPr>
              <a:t>(</a:t>
            </a:r>
            <a:r>
              <a:rPr lang="en-US" altLang="zh-TW" i="1" dirty="0">
                <a:solidFill>
                  <a:srgbClr val="3333FF"/>
                </a:solidFill>
                <a:sym typeface="Symbol" pitchFamily="18" charset="2"/>
              </a:rPr>
              <a:t>m</a:t>
            </a:r>
            <a:r>
              <a:rPr lang="en-US" altLang="zh-TW" dirty="0">
                <a:solidFill>
                  <a:srgbClr val="3333FF"/>
                </a:solidFill>
                <a:sym typeface="Symbol" pitchFamily="18" charset="2"/>
              </a:rPr>
              <a:t>, </a:t>
            </a:r>
            <a:r>
              <a:rPr lang="en-US" altLang="zh-TW" i="1" dirty="0">
                <a:solidFill>
                  <a:srgbClr val="3333FF"/>
                </a:solidFill>
                <a:sym typeface="Symbol" pitchFamily="18" charset="2"/>
              </a:rPr>
              <a:t>n</a:t>
            </a:r>
            <a:r>
              <a:rPr lang="en-US" altLang="zh-TW" dirty="0">
                <a:solidFill>
                  <a:srgbClr val="3333FF"/>
                </a:solidFill>
                <a:sym typeface="Symbol" pitchFamily="18" charset="2"/>
              </a:rPr>
              <a:t>), </a:t>
            </a:r>
            <a:r>
              <a:rPr lang="en-US" altLang="zh-TW" i="1" dirty="0" err="1">
                <a:solidFill>
                  <a:srgbClr val="3333FF"/>
                </a:solidFill>
                <a:sym typeface="Symbol" pitchFamily="18" charset="2"/>
              </a:rPr>
              <a:t>V</a:t>
            </a:r>
            <a:r>
              <a:rPr lang="en-US" altLang="zh-TW" i="1" baseline="-25000" dirty="0" err="1">
                <a:solidFill>
                  <a:srgbClr val="3333FF"/>
                </a:solidFill>
                <a:sym typeface="Symbol" pitchFamily="18" charset="2"/>
              </a:rPr>
              <a:t>y</a:t>
            </a:r>
            <a:r>
              <a:rPr lang="en-US" altLang="zh-TW" dirty="0">
                <a:solidFill>
                  <a:srgbClr val="3333FF"/>
                </a:solidFill>
                <a:sym typeface="Symbol" pitchFamily="18" charset="2"/>
              </a:rPr>
              <a:t>(</a:t>
            </a:r>
            <a:r>
              <a:rPr lang="en-US" altLang="zh-TW" i="1" dirty="0">
                <a:solidFill>
                  <a:srgbClr val="3333FF"/>
                </a:solidFill>
                <a:sym typeface="Symbol" pitchFamily="18" charset="2"/>
              </a:rPr>
              <a:t>m</a:t>
            </a:r>
            <a:r>
              <a:rPr lang="en-US" altLang="zh-TW" dirty="0">
                <a:solidFill>
                  <a:srgbClr val="3333FF"/>
                </a:solidFill>
                <a:sym typeface="Symbol" pitchFamily="18" charset="2"/>
              </a:rPr>
              <a:t>, </a:t>
            </a:r>
            <a:r>
              <a:rPr lang="en-US" altLang="zh-TW" i="1" dirty="0">
                <a:solidFill>
                  <a:srgbClr val="3333FF"/>
                </a:solidFill>
                <a:sym typeface="Symbol" pitchFamily="18" charset="2"/>
              </a:rPr>
              <a:t>n</a:t>
            </a:r>
            <a:r>
              <a:rPr lang="en-US" altLang="zh-TW" dirty="0">
                <a:solidFill>
                  <a:srgbClr val="3333FF"/>
                </a:solidFill>
                <a:sym typeface="Symbol" pitchFamily="18" charset="2"/>
              </a:rPr>
              <a:t>)</a:t>
            </a:r>
            <a:r>
              <a:rPr lang="en-US" altLang="zh-TW" dirty="0">
                <a:sym typeface="Symbol" pitchFamily="18" charset="2"/>
              </a:rPr>
              <a:t>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TW" dirty="0">
                <a:sym typeface="Symbol" pitchFamily="18" charset="2"/>
              </a:rPr>
              <a:t>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TW" dirty="0">
                <a:sym typeface="Symbol" pitchFamily="18" charset="2"/>
              </a:rPr>
              <a:t>   (2) </a:t>
            </a:r>
            <a:r>
              <a:rPr lang="zh-TW" altLang="en-US" dirty="0">
                <a:sym typeface="Symbol" pitchFamily="18" charset="2"/>
              </a:rPr>
              <a:t>預測 </a:t>
            </a:r>
            <a:r>
              <a:rPr lang="en-US" altLang="zh-TW" i="1" dirty="0">
                <a:sym typeface="Symbol" pitchFamily="18" charset="2"/>
              </a:rPr>
              <a:t>F</a:t>
            </a:r>
            <a:r>
              <a:rPr lang="en-US" altLang="zh-TW" dirty="0">
                <a:sym typeface="Symbol" pitchFamily="18" charset="2"/>
              </a:rPr>
              <a:t>[</a:t>
            </a:r>
            <a:r>
              <a:rPr lang="en-US" altLang="zh-TW" i="1" dirty="0">
                <a:sym typeface="Symbol" pitchFamily="18" charset="2"/>
              </a:rPr>
              <a:t>m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i="1" dirty="0">
                <a:sym typeface="Symbol" pitchFamily="18" charset="2"/>
              </a:rPr>
              <a:t>n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i="1" dirty="0">
                <a:sym typeface="Symbol" pitchFamily="18" charset="2"/>
              </a:rPr>
              <a:t>t</a:t>
            </a:r>
            <a:r>
              <a:rPr lang="en-US" altLang="zh-TW" dirty="0">
                <a:sym typeface="Symbol" pitchFamily="18" charset="2"/>
              </a:rPr>
              <a:t>+2</a:t>
            </a:r>
            <a:r>
              <a:rPr lang="en-US" altLang="zh-TW" dirty="0"/>
              <a:t>] </a:t>
            </a:r>
            <a:r>
              <a:rPr lang="zh-TW" altLang="en-US" dirty="0"/>
              <a:t>：</a:t>
            </a:r>
            <a:endParaRPr lang="en-US" altLang="zh-TW" dirty="0"/>
          </a:p>
          <a:p>
            <a:pPr algn="just" eaLnBrk="1" hangingPunct="1">
              <a:lnSpc>
                <a:spcPct val="150000"/>
              </a:lnSpc>
            </a:pPr>
            <a:r>
              <a:rPr lang="en-US" altLang="zh-TW" i="1" dirty="0">
                <a:sym typeface="Symbol" pitchFamily="18" charset="2"/>
              </a:rPr>
              <a:t>                    </a:t>
            </a:r>
            <a:r>
              <a:rPr lang="en-US" altLang="zh-TW" i="1" dirty="0" err="1">
                <a:sym typeface="Symbol" pitchFamily="18" charset="2"/>
              </a:rPr>
              <a:t>F</a:t>
            </a:r>
            <a:r>
              <a:rPr lang="en-US" altLang="zh-TW" i="1" baseline="-25000" dirty="0" err="1">
                <a:sym typeface="Symbol" pitchFamily="18" charset="2"/>
              </a:rPr>
              <a:t>p</a:t>
            </a:r>
            <a:r>
              <a:rPr lang="en-US" altLang="zh-TW" dirty="0">
                <a:sym typeface="Symbol" pitchFamily="18" charset="2"/>
              </a:rPr>
              <a:t>[</a:t>
            </a:r>
            <a:r>
              <a:rPr lang="en-US" altLang="zh-TW" i="1" dirty="0">
                <a:sym typeface="Symbol" pitchFamily="18" charset="2"/>
              </a:rPr>
              <a:t>m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i="1" dirty="0">
                <a:sym typeface="Symbol" pitchFamily="18" charset="2"/>
              </a:rPr>
              <a:t>n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i="1" dirty="0">
                <a:sym typeface="Symbol" pitchFamily="18" charset="2"/>
              </a:rPr>
              <a:t>t</a:t>
            </a:r>
            <a:r>
              <a:rPr lang="en-US" altLang="zh-TW" dirty="0">
                <a:sym typeface="Symbol" pitchFamily="18" charset="2"/>
              </a:rPr>
              <a:t>+2</a:t>
            </a:r>
            <a:r>
              <a:rPr lang="en-US" altLang="zh-TW" dirty="0"/>
              <a:t>] = </a:t>
            </a:r>
            <a:r>
              <a:rPr lang="en-US" altLang="zh-TW" i="1" dirty="0">
                <a:sym typeface="Symbol" pitchFamily="18" charset="2"/>
              </a:rPr>
              <a:t>F</a:t>
            </a:r>
            <a:r>
              <a:rPr lang="en-US" altLang="zh-TW" dirty="0">
                <a:sym typeface="Symbol" pitchFamily="18" charset="2"/>
              </a:rPr>
              <a:t>[</a:t>
            </a:r>
            <a:r>
              <a:rPr lang="en-US" altLang="zh-TW" i="1" dirty="0">
                <a:sym typeface="Symbol" pitchFamily="18" charset="2"/>
              </a:rPr>
              <a:t>m </a:t>
            </a:r>
            <a:r>
              <a:rPr lang="en-US" altLang="zh-TW" dirty="0">
                <a:sym typeface="Symbol" pitchFamily="18" charset="2"/>
              </a:rPr>
              <a:t>- </a:t>
            </a:r>
            <a:r>
              <a:rPr lang="en-US" altLang="zh-TW" i="1" dirty="0" err="1">
                <a:sym typeface="Symbol" pitchFamily="18" charset="2"/>
              </a:rPr>
              <a:t>V</a:t>
            </a:r>
            <a:r>
              <a:rPr lang="en-US" altLang="zh-TW" i="1" baseline="-25000" dirty="0" err="1">
                <a:sym typeface="Symbol" pitchFamily="18" charset="2"/>
              </a:rPr>
              <a:t>x</a:t>
            </a:r>
            <a:r>
              <a:rPr lang="en-US" altLang="zh-TW" dirty="0">
                <a:sym typeface="Symbol" pitchFamily="18" charset="2"/>
              </a:rPr>
              <a:t>(</a:t>
            </a:r>
            <a:r>
              <a:rPr lang="en-US" altLang="zh-TW" i="1" dirty="0">
                <a:sym typeface="Symbol" pitchFamily="18" charset="2"/>
              </a:rPr>
              <a:t>m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i="1" dirty="0">
                <a:sym typeface="Symbol" pitchFamily="18" charset="2"/>
              </a:rPr>
              <a:t>n</a:t>
            </a:r>
            <a:r>
              <a:rPr lang="en-US" altLang="zh-TW" dirty="0">
                <a:sym typeface="Symbol" pitchFamily="18" charset="2"/>
              </a:rPr>
              <a:t>), </a:t>
            </a:r>
            <a:r>
              <a:rPr lang="en-US" altLang="zh-TW" i="1" dirty="0">
                <a:sym typeface="Symbol" pitchFamily="18" charset="2"/>
              </a:rPr>
              <a:t>n </a:t>
            </a:r>
            <a:r>
              <a:rPr lang="en-US" altLang="zh-TW" dirty="0">
                <a:sym typeface="Symbol" pitchFamily="18" charset="2"/>
              </a:rPr>
              <a:t>- </a:t>
            </a:r>
            <a:r>
              <a:rPr lang="en-US" altLang="zh-TW" i="1" dirty="0" err="1">
                <a:sym typeface="Symbol" pitchFamily="18" charset="2"/>
              </a:rPr>
              <a:t>V</a:t>
            </a:r>
            <a:r>
              <a:rPr lang="en-US" altLang="zh-TW" i="1" baseline="-25000" dirty="0" err="1">
                <a:sym typeface="Symbol" pitchFamily="18" charset="2"/>
              </a:rPr>
              <a:t>x</a:t>
            </a:r>
            <a:r>
              <a:rPr lang="en-US" altLang="zh-TW" dirty="0">
                <a:sym typeface="Symbol" pitchFamily="18" charset="2"/>
              </a:rPr>
              <a:t>(</a:t>
            </a:r>
            <a:r>
              <a:rPr lang="en-US" altLang="zh-TW" i="1" dirty="0">
                <a:sym typeface="Symbol" pitchFamily="18" charset="2"/>
              </a:rPr>
              <a:t>m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i="1" dirty="0">
                <a:sym typeface="Symbol" pitchFamily="18" charset="2"/>
              </a:rPr>
              <a:t>n</a:t>
            </a:r>
            <a:r>
              <a:rPr lang="en-US" altLang="zh-TW" dirty="0">
                <a:sym typeface="Symbol" pitchFamily="18" charset="2"/>
              </a:rPr>
              <a:t>), </a:t>
            </a:r>
            <a:r>
              <a:rPr lang="en-US" altLang="zh-TW" i="1" dirty="0">
                <a:sym typeface="Symbol" pitchFamily="18" charset="2"/>
              </a:rPr>
              <a:t>t</a:t>
            </a:r>
            <a:r>
              <a:rPr lang="en-US" altLang="zh-TW" dirty="0">
                <a:sym typeface="Symbol" pitchFamily="18" charset="2"/>
              </a:rPr>
              <a:t>+</a:t>
            </a:r>
            <a:r>
              <a:rPr lang="en-US" altLang="zh-TW" dirty="0"/>
              <a:t>]</a:t>
            </a:r>
            <a:r>
              <a:rPr lang="en-US" altLang="zh-TW" dirty="0">
                <a:sym typeface="Symbol" pitchFamily="18" charset="2"/>
              </a:rPr>
              <a:t> 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TW" dirty="0">
                <a:sym typeface="Symbol" pitchFamily="18" charset="2"/>
              </a:rPr>
              <a:t>    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TW" dirty="0">
                <a:sym typeface="Symbol" pitchFamily="18" charset="2"/>
              </a:rPr>
              <a:t>   (3) </a:t>
            </a:r>
            <a:r>
              <a:rPr lang="zh-TW" altLang="en-US" dirty="0">
                <a:sym typeface="Symbol" pitchFamily="18" charset="2"/>
              </a:rPr>
              <a:t>計算</a:t>
            </a:r>
            <a:r>
              <a:rPr lang="en-US" altLang="zh-TW" dirty="0">
                <a:sym typeface="Symbol" pitchFamily="18" charset="2"/>
              </a:rPr>
              <a:t> </a:t>
            </a:r>
            <a:r>
              <a:rPr lang="zh-TW" altLang="en-US" dirty="0">
                <a:sym typeface="Symbol" pitchFamily="18" charset="2"/>
              </a:rPr>
              <a:t>「預測誤差」</a:t>
            </a:r>
          </a:p>
          <a:p>
            <a:pPr algn="just" eaLnBrk="1" hangingPunct="1">
              <a:lnSpc>
                <a:spcPct val="150000"/>
              </a:lnSpc>
            </a:pPr>
            <a:r>
              <a:rPr lang="zh-TW" altLang="en-US" dirty="0">
                <a:sym typeface="Symbol" pitchFamily="18" charset="2"/>
              </a:rPr>
              <a:t>         </a:t>
            </a:r>
            <a:r>
              <a:rPr lang="en-US" altLang="zh-TW" i="1" dirty="0">
                <a:sym typeface="Symbol" pitchFamily="18" charset="2"/>
              </a:rPr>
              <a:t>E</a:t>
            </a:r>
            <a:r>
              <a:rPr lang="en-US" altLang="zh-TW" dirty="0"/>
              <a:t>[</a:t>
            </a:r>
            <a:r>
              <a:rPr lang="en-US" altLang="zh-TW" i="1" dirty="0">
                <a:sym typeface="Symbol" pitchFamily="18" charset="2"/>
              </a:rPr>
              <a:t>m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i="1" dirty="0">
                <a:sym typeface="Symbol" pitchFamily="18" charset="2"/>
              </a:rPr>
              <a:t>n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i="1" dirty="0">
                <a:sym typeface="Symbol" pitchFamily="18" charset="2"/>
              </a:rPr>
              <a:t>t</a:t>
            </a:r>
            <a:r>
              <a:rPr lang="en-US" altLang="zh-TW" dirty="0">
                <a:sym typeface="Symbol" pitchFamily="18" charset="2"/>
              </a:rPr>
              <a:t>+2</a:t>
            </a:r>
            <a:r>
              <a:rPr lang="en-US" altLang="zh-TW" dirty="0"/>
              <a:t>] = </a:t>
            </a:r>
            <a:r>
              <a:rPr lang="en-US" altLang="zh-TW" i="1" dirty="0">
                <a:sym typeface="Symbol" pitchFamily="18" charset="2"/>
              </a:rPr>
              <a:t>F</a:t>
            </a:r>
            <a:r>
              <a:rPr lang="en-US" altLang="zh-TW" dirty="0">
                <a:sym typeface="Symbol" pitchFamily="18" charset="2"/>
              </a:rPr>
              <a:t>[</a:t>
            </a:r>
            <a:r>
              <a:rPr lang="en-US" altLang="zh-TW" i="1" dirty="0">
                <a:sym typeface="Symbol" pitchFamily="18" charset="2"/>
              </a:rPr>
              <a:t>m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i="1" dirty="0">
                <a:sym typeface="Symbol" pitchFamily="18" charset="2"/>
              </a:rPr>
              <a:t>n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i="1" dirty="0">
                <a:sym typeface="Symbol" pitchFamily="18" charset="2"/>
              </a:rPr>
              <a:t>t</a:t>
            </a:r>
            <a:r>
              <a:rPr lang="en-US" altLang="zh-TW" dirty="0">
                <a:sym typeface="Symbol" pitchFamily="18" charset="2"/>
              </a:rPr>
              <a:t>+2</a:t>
            </a:r>
            <a:r>
              <a:rPr lang="en-US" altLang="zh-TW" dirty="0"/>
              <a:t>] </a:t>
            </a:r>
            <a:r>
              <a:rPr lang="en-US" altLang="zh-TW" dirty="0">
                <a:sym typeface="Symbol" pitchFamily="18" charset="2"/>
              </a:rPr>
              <a:t></a:t>
            </a:r>
            <a:r>
              <a:rPr lang="en-US" altLang="zh-TW" dirty="0"/>
              <a:t> </a:t>
            </a:r>
            <a:r>
              <a:rPr lang="en-US" altLang="zh-TW" i="1" dirty="0" err="1">
                <a:sym typeface="Symbol" pitchFamily="18" charset="2"/>
              </a:rPr>
              <a:t>F</a:t>
            </a:r>
            <a:r>
              <a:rPr lang="en-US" altLang="zh-TW" i="1" baseline="-25000" dirty="0" err="1">
                <a:sym typeface="Symbol" pitchFamily="18" charset="2"/>
              </a:rPr>
              <a:t>p</a:t>
            </a:r>
            <a:r>
              <a:rPr lang="en-US" altLang="zh-TW" dirty="0">
                <a:sym typeface="Symbol" pitchFamily="18" charset="2"/>
              </a:rPr>
              <a:t>[</a:t>
            </a:r>
            <a:r>
              <a:rPr lang="en-US" altLang="zh-TW" i="1" dirty="0">
                <a:sym typeface="Symbol" pitchFamily="18" charset="2"/>
              </a:rPr>
              <a:t>m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i="1" dirty="0">
                <a:sym typeface="Symbol" pitchFamily="18" charset="2"/>
              </a:rPr>
              <a:t>n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i="1" dirty="0">
                <a:sym typeface="Symbol" pitchFamily="18" charset="2"/>
              </a:rPr>
              <a:t>t</a:t>
            </a:r>
            <a:r>
              <a:rPr lang="en-US" altLang="zh-TW" dirty="0">
                <a:sym typeface="Symbol" pitchFamily="18" charset="2"/>
              </a:rPr>
              <a:t>+2</a:t>
            </a:r>
            <a:r>
              <a:rPr lang="en-US" altLang="zh-TW" dirty="0"/>
              <a:t>]</a:t>
            </a:r>
            <a:r>
              <a:rPr lang="en-US" altLang="zh-TW" dirty="0">
                <a:sym typeface="Symbol" pitchFamily="18" charset="2"/>
              </a:rPr>
              <a:t>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TW" dirty="0">
                <a:sym typeface="Symbol" pitchFamily="18" charset="2"/>
              </a:rPr>
              <a:t>     </a:t>
            </a:r>
            <a:r>
              <a:rPr lang="zh-TW" altLang="en-US" dirty="0">
                <a:solidFill>
                  <a:srgbClr val="FF0000"/>
                </a:solidFill>
                <a:sym typeface="Symbol" pitchFamily="18" charset="2"/>
              </a:rPr>
              <a:t>對預測誤差 </a:t>
            </a:r>
            <a:r>
              <a:rPr lang="en-US" altLang="zh-TW" i="1" dirty="0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en-US" altLang="zh-TW" dirty="0">
                <a:solidFill>
                  <a:srgbClr val="FF0000"/>
                </a:solidFill>
              </a:rPr>
              <a:t>[</a:t>
            </a:r>
            <a:r>
              <a:rPr lang="en-US" altLang="zh-TW" i="1" dirty="0">
                <a:solidFill>
                  <a:srgbClr val="FF0000"/>
                </a:solidFill>
                <a:sym typeface="Symbol" pitchFamily="18" charset="2"/>
              </a:rPr>
              <a:t>m</a:t>
            </a: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, </a:t>
            </a:r>
            <a:r>
              <a:rPr lang="en-US" altLang="zh-TW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, </a:t>
            </a:r>
            <a:r>
              <a:rPr lang="en-US" altLang="zh-TW" i="1" dirty="0">
                <a:solidFill>
                  <a:srgbClr val="FF0000"/>
                </a:solidFill>
                <a:sym typeface="Symbol" pitchFamily="18" charset="2"/>
              </a:rPr>
              <a:t>t</a:t>
            </a: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+2</a:t>
            </a:r>
            <a:r>
              <a:rPr lang="en-US" altLang="zh-TW" dirty="0">
                <a:solidFill>
                  <a:srgbClr val="FF0000"/>
                </a:solidFill>
              </a:rPr>
              <a:t>] </a:t>
            </a:r>
            <a:r>
              <a:rPr lang="zh-TW" altLang="en-US" dirty="0">
                <a:solidFill>
                  <a:srgbClr val="FF0000"/>
                </a:solidFill>
              </a:rPr>
              <a:t>做</a:t>
            </a:r>
            <a:r>
              <a:rPr lang="zh-TW" altLang="en-US" dirty="0">
                <a:solidFill>
                  <a:srgbClr val="FF0000"/>
                </a:solidFill>
                <a:sym typeface="Symbol" pitchFamily="18" charset="2"/>
              </a:rPr>
              <a:t> 編碼     </a:t>
            </a:r>
          </a:p>
        </p:txBody>
      </p:sp>
      <p:sp>
        <p:nvSpPr>
          <p:cNvPr id="32771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35B74AB-6FC6-4922-8703-D58C962A704C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332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07184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2A5D3D4-91DD-4D48-B6BA-AB6A4C625A45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333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7777162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3333FF"/>
                </a:solidFill>
                <a:sym typeface="Wingdings 2" pitchFamily="18" charset="2"/>
              </a:rPr>
              <a:t></a:t>
            </a:r>
            <a:r>
              <a:rPr lang="zh-TW" altLang="en-US" sz="2400" b="1"/>
              <a:t>  </a:t>
            </a:r>
            <a:r>
              <a:rPr lang="en-US" altLang="zh-TW" sz="2400" b="1">
                <a:solidFill>
                  <a:srgbClr val="3333FF"/>
                </a:solidFill>
              </a:rPr>
              <a:t>8-G  Data Compression </a:t>
            </a:r>
            <a:r>
              <a:rPr lang="zh-TW" altLang="en-US" sz="2400" b="1">
                <a:solidFill>
                  <a:srgbClr val="3333FF"/>
                </a:solidFill>
              </a:rPr>
              <a:t>未來發展的方向</a:t>
            </a:r>
            <a:endParaRPr lang="en-US" altLang="zh-TW" sz="2400" b="1">
              <a:solidFill>
                <a:srgbClr val="3333FF"/>
              </a:solidFill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95288" y="2060575"/>
            <a:ext cx="8353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en-US" altLang="zh-TW" dirty="0"/>
              <a:t>Q1: How to further improve the compression rate</a:t>
            </a:r>
          </a:p>
          <a:p>
            <a:pPr algn="just" eaLnBrk="1" hangingPunct="1">
              <a:lnSpc>
                <a:spcPct val="120000"/>
              </a:lnSpc>
              <a:buFontTx/>
              <a:buChar char="•"/>
            </a:pPr>
            <a:endParaRPr lang="en-US" altLang="zh-TW" dirty="0"/>
          </a:p>
          <a:p>
            <a:pPr algn="just" eaLnBrk="1" hangingPunct="1">
              <a:lnSpc>
                <a:spcPct val="120000"/>
              </a:lnSpc>
            </a:pPr>
            <a:r>
              <a:rPr lang="en-US" altLang="zh-TW" dirty="0"/>
              <a:t>Q2: How to develop a compression algorithm whose compression rate is</a:t>
            </a:r>
            <a:br>
              <a:rPr lang="en-US" altLang="zh-TW" dirty="0"/>
            </a:br>
            <a:r>
              <a:rPr lang="en-US" altLang="zh-TW" dirty="0"/>
              <a:t>        acceptable and </a:t>
            </a:r>
            <a:r>
              <a:rPr lang="en-US" altLang="zh-TW" dirty="0">
                <a:solidFill>
                  <a:srgbClr val="3333FF"/>
                </a:solidFill>
              </a:rPr>
              <a:t>the</a:t>
            </a:r>
            <a:r>
              <a:rPr lang="en-US" altLang="zh-TW" dirty="0"/>
              <a:t> </a:t>
            </a:r>
            <a:r>
              <a:rPr lang="en-US" altLang="zh-TW" u="sng" dirty="0">
                <a:solidFill>
                  <a:srgbClr val="3333FF"/>
                </a:solidFill>
              </a:rPr>
              <a:t>buffer size </a:t>
            </a:r>
            <a:r>
              <a:rPr lang="en-US" altLang="zh-TW" dirty="0">
                <a:solidFill>
                  <a:srgbClr val="3333FF"/>
                </a:solidFill>
              </a:rPr>
              <a:t>/ </a:t>
            </a:r>
            <a:r>
              <a:rPr lang="en-US" altLang="zh-TW" u="sng" dirty="0">
                <a:solidFill>
                  <a:srgbClr val="3333FF"/>
                </a:solidFill>
              </a:rPr>
              <a:t>hardware cost </a:t>
            </a:r>
            <a:r>
              <a:rPr lang="en-US" altLang="zh-TW" dirty="0">
                <a:solidFill>
                  <a:srgbClr val="3333FF"/>
                </a:solidFill>
              </a:rPr>
              <a:t>is limited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33797" name="文字方塊 6"/>
          <p:cNvSpPr txBox="1">
            <a:spLocks noChangeArrowheads="1"/>
          </p:cNvSpPr>
          <p:nvPr/>
        </p:nvSpPr>
        <p:spPr bwMode="auto">
          <a:xfrm>
            <a:off x="395288" y="1412875"/>
            <a:ext cx="3600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Two important issues: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04196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4654076-75E9-4746-BAA1-1EC9C4A8F521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334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7704137" cy="83026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TW" altLang="en-US" sz="2400" b="1" dirty="0">
                <a:solidFill>
                  <a:srgbClr val="3333FF"/>
                </a:solidFill>
              </a:rPr>
              <a:t>附錄</a:t>
            </a:r>
            <a:r>
              <a:rPr lang="zh-TW" altLang="en-US" sz="2400" b="1">
                <a:solidFill>
                  <a:srgbClr val="3333FF"/>
                </a:solidFill>
              </a:rPr>
              <a:t>十：符合人類知覺的</a:t>
            </a:r>
            <a:r>
              <a:rPr lang="zh-TW" altLang="en-US" sz="2400" b="1" dirty="0">
                <a:solidFill>
                  <a:srgbClr val="3333FF"/>
                </a:solidFill>
              </a:rPr>
              <a:t>相似度測量工具：結構相似度 </a:t>
            </a:r>
            <a:br>
              <a:rPr lang="en-US" altLang="zh-TW" sz="2400" b="1" dirty="0">
                <a:solidFill>
                  <a:srgbClr val="3333FF"/>
                </a:solidFill>
              </a:rPr>
            </a:br>
            <a:r>
              <a:rPr lang="en-US" altLang="zh-TW" sz="2400" b="1" dirty="0">
                <a:solidFill>
                  <a:srgbClr val="3333FF"/>
                </a:solidFill>
              </a:rPr>
              <a:t>Structural Similarity (SSIM)</a:t>
            </a:r>
            <a:endParaRPr lang="zh-TW" altLang="en-US" sz="2400" b="1" dirty="0">
              <a:solidFill>
                <a:srgbClr val="3333FF"/>
              </a:solidFill>
            </a:endParaRPr>
          </a:p>
        </p:txBody>
      </p:sp>
      <p:sp>
        <p:nvSpPr>
          <p:cNvPr id="29700" name="文字方塊 13"/>
          <p:cNvSpPr txBox="1">
            <a:spLocks noChangeArrowheads="1"/>
          </p:cNvSpPr>
          <p:nvPr/>
        </p:nvSpPr>
        <p:spPr bwMode="auto">
          <a:xfrm>
            <a:off x="468313" y="1341438"/>
            <a:ext cx="75596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傳統量測兩個信號 </a:t>
            </a:r>
            <a:r>
              <a:rPr lang="en-US" altLang="zh-TW"/>
              <a:t>(including images, videos, and vocal signals) </a:t>
            </a:r>
            <a:r>
              <a:rPr lang="zh-TW" altLang="en-US"/>
              <a:t>之間相似度的方式：</a:t>
            </a: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539750" y="2060575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(1) maximal error</a:t>
            </a:r>
          </a:p>
        </p:txBody>
      </p:sp>
      <p:graphicFrame>
        <p:nvGraphicFramePr>
          <p:cNvPr id="29702" name="Object 11"/>
          <p:cNvGraphicFramePr>
            <a:graphicFrameLocks noChangeAspect="1"/>
          </p:cNvGraphicFramePr>
          <p:nvPr/>
        </p:nvGraphicFramePr>
        <p:xfrm>
          <a:off x="2700338" y="2060575"/>
          <a:ext cx="24130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6" name="Equation" r:id="rId3" imgW="2413000" imgH="381000" progId="Equation.DSMT4">
                  <p:embed/>
                </p:oleObj>
              </mc:Choice>
              <mc:Fallback>
                <p:oleObj name="Equation" r:id="rId3" imgW="2413000" imgH="381000" progId="Equation.DSMT4">
                  <p:embed/>
                  <p:pic>
                    <p:nvPicPr>
                      <p:cNvPr id="2970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060575"/>
                        <a:ext cx="241300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539750" y="2852738"/>
            <a:ext cx="3168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(2) mean square error (MSE)</a:t>
            </a:r>
          </a:p>
        </p:txBody>
      </p:sp>
      <p:graphicFrame>
        <p:nvGraphicFramePr>
          <p:cNvPr id="29704" name="Object 13"/>
          <p:cNvGraphicFramePr>
            <a:graphicFrameLocks noChangeAspect="1"/>
          </p:cNvGraphicFramePr>
          <p:nvPr/>
        </p:nvGraphicFramePr>
        <p:xfrm>
          <a:off x="3851275" y="2708275"/>
          <a:ext cx="29337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7" name="Equation" r:id="rId5" imgW="2933700" imgH="685800" progId="Equation.DSMT4">
                  <p:embed/>
                </p:oleObj>
              </mc:Choice>
              <mc:Fallback>
                <p:oleObj name="Equation" r:id="rId5" imgW="2933700" imgH="685800" progId="Equation.DSMT4">
                  <p:embed/>
                  <p:pic>
                    <p:nvPicPr>
                      <p:cNvPr id="2970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708275"/>
                        <a:ext cx="293370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Text Box 6"/>
          <p:cNvSpPr txBox="1">
            <a:spLocks noChangeArrowheads="1"/>
          </p:cNvSpPr>
          <p:nvPr/>
        </p:nvSpPr>
        <p:spPr bwMode="auto">
          <a:xfrm>
            <a:off x="539750" y="3789363"/>
            <a:ext cx="4824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(3) normalized mean square error (NMSE)</a:t>
            </a:r>
          </a:p>
        </p:txBody>
      </p:sp>
      <p:graphicFrame>
        <p:nvGraphicFramePr>
          <p:cNvPr id="29706" name="Object 7"/>
          <p:cNvGraphicFramePr>
            <a:graphicFrameLocks noChangeAspect="1"/>
          </p:cNvGraphicFramePr>
          <p:nvPr/>
        </p:nvGraphicFramePr>
        <p:xfrm>
          <a:off x="5076825" y="3429000"/>
          <a:ext cx="250190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8" name="Equation" r:id="rId7" imgW="2501900" imgH="1371600" progId="Equation.DSMT4">
                  <p:embed/>
                </p:oleObj>
              </mc:Choice>
              <mc:Fallback>
                <p:oleObj name="Equation" r:id="rId7" imgW="2501900" imgH="1371600" progId="Equation.DSMT4">
                  <p:embed/>
                  <p:pic>
                    <p:nvPicPr>
                      <p:cNvPr id="2970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429000"/>
                        <a:ext cx="2501900" cy="135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Text Box 6"/>
          <p:cNvSpPr txBox="1">
            <a:spLocks noChangeArrowheads="1"/>
          </p:cNvSpPr>
          <p:nvPr/>
        </p:nvSpPr>
        <p:spPr bwMode="auto">
          <a:xfrm>
            <a:off x="539750" y="5300663"/>
            <a:ext cx="5184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(4) normalized root mean square error (NRMSE)</a:t>
            </a:r>
          </a:p>
        </p:txBody>
      </p:sp>
      <p:graphicFrame>
        <p:nvGraphicFramePr>
          <p:cNvPr id="29708" name="Object 9"/>
          <p:cNvGraphicFramePr>
            <a:graphicFrameLocks noChangeAspect="1"/>
          </p:cNvGraphicFramePr>
          <p:nvPr/>
        </p:nvGraphicFramePr>
        <p:xfrm>
          <a:off x="5651500" y="4868863"/>
          <a:ext cx="267970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9" name="Equation" r:id="rId9" imgW="2679700" imgH="1435100" progId="Equation.DSMT4">
                  <p:embed/>
                </p:oleObj>
              </mc:Choice>
              <mc:Fallback>
                <p:oleObj name="Equation" r:id="rId9" imgW="2679700" imgH="1435100" progId="Equation.DSMT4">
                  <p:embed/>
                  <p:pic>
                    <p:nvPicPr>
                      <p:cNvPr id="2970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868863"/>
                        <a:ext cx="2679700" cy="141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7860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4EF072A2-1EC4-4036-93B9-6AF11B2256B8}" type="slidenum">
              <a:rPr lang="en-US" altLang="zh-TW">
                <a:solidFill>
                  <a:srgbClr val="3366FF"/>
                </a:solidFill>
                <a:ea typeface="新細明體" panose="02020500000000000000" pitchFamily="18" charset="-120"/>
              </a:rPr>
              <a:pPr/>
              <a:t>335</a:t>
            </a:fld>
            <a:endParaRPr lang="en-US" altLang="zh-TW">
              <a:solidFill>
                <a:srgbClr val="3366FF"/>
              </a:solidFill>
              <a:ea typeface="新細明體" panose="02020500000000000000" pitchFamily="18" charset="-120"/>
            </a:endParaRP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669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(5) </a:t>
            </a:r>
            <a:r>
              <a:rPr lang="en-US" altLang="zh-TW" i="1" dirty="0">
                <a:solidFill>
                  <a:srgbClr val="3333FF"/>
                </a:solidFill>
              </a:rPr>
              <a:t>L</a:t>
            </a:r>
            <a:r>
              <a:rPr lang="en-US" altLang="zh-TW" i="1" baseline="-25000" dirty="0">
                <a:solidFill>
                  <a:srgbClr val="3333FF"/>
                </a:solidFill>
                <a:sym typeface="Symbol" panose="05050102010706020507" pitchFamily="18" charset="2"/>
              </a:rPr>
              <a:t></a:t>
            </a:r>
            <a:r>
              <a:rPr lang="en-US" altLang="zh-TW" dirty="0">
                <a:solidFill>
                  <a:srgbClr val="3333FF"/>
                </a:solidFill>
                <a:sym typeface="Symbol" panose="05050102010706020507" pitchFamily="18" charset="2"/>
              </a:rPr>
              <a:t>-Norm</a:t>
            </a:r>
            <a:endParaRPr lang="zh-TW" altLang="en-US" dirty="0">
              <a:solidFill>
                <a:srgbClr val="3333FF"/>
              </a:solidFill>
            </a:endParaRP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/>
          </p:nvPr>
        </p:nvGraphicFramePr>
        <p:xfrm>
          <a:off x="1835696" y="873125"/>
          <a:ext cx="39878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8" name="Equation" r:id="rId3" imgW="3987720" imgH="761760" progId="Equation.DSMT4">
                  <p:embed/>
                </p:oleObj>
              </mc:Choice>
              <mc:Fallback>
                <p:oleObj name="Equation" r:id="rId3" imgW="3987720" imgH="761760" progId="Equation.DSMT4">
                  <p:embed/>
                  <p:pic>
                    <p:nvPicPr>
                      <p:cNvPr id="1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873125"/>
                        <a:ext cx="3987800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>
            <p:extLst/>
          </p:nvPr>
        </p:nvGraphicFramePr>
        <p:xfrm>
          <a:off x="1719072" y="1657414"/>
          <a:ext cx="49149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9" name="Equation" r:id="rId5" imgW="4914720" imgH="761760" progId="Equation.DSMT4">
                  <p:embed/>
                </p:oleObj>
              </mc:Choice>
              <mc:Fallback>
                <p:oleObj name="Equation" r:id="rId5" imgW="4914720" imgH="761760" progId="Equation.DSMT4">
                  <p:embed/>
                  <p:pic>
                    <p:nvPicPr>
                      <p:cNvPr id="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072" y="1657414"/>
                        <a:ext cx="4914900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0341" y="2780159"/>
            <a:ext cx="669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(6) signal to noise ratio (SNR)</a:t>
            </a:r>
            <a:r>
              <a:rPr lang="zh-TW" altLang="en-US" dirty="0">
                <a:solidFill>
                  <a:srgbClr val="3333FF"/>
                </a:solidFill>
              </a:rPr>
              <a:t>，信號處理常用</a:t>
            </a: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1073579" y="3284984"/>
          <a:ext cx="3517900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0" name="Equation" r:id="rId7" imgW="3517900" imgH="1397000" progId="Equation.DSMT4">
                  <p:embed/>
                </p:oleObj>
              </mc:Choice>
              <mc:Fallback>
                <p:oleObj name="Equation" r:id="rId7" imgW="3517900" imgH="1397000" progId="Equation.DSMT4">
                  <p:embed/>
                  <p:pic>
                    <p:nvPicPr>
                      <p:cNvPr id="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579" y="3284984"/>
                        <a:ext cx="3517900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3214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4EF072A2-1EC4-4036-93B9-6AF11B2256B8}" type="slidenum">
              <a:rPr lang="en-US" altLang="zh-TW">
                <a:solidFill>
                  <a:srgbClr val="3366FF"/>
                </a:solidFill>
                <a:ea typeface="新細明體" panose="02020500000000000000" pitchFamily="18" charset="-120"/>
              </a:rPr>
              <a:pPr/>
              <a:t>336</a:t>
            </a:fld>
            <a:endParaRPr lang="en-US" altLang="zh-TW">
              <a:solidFill>
                <a:srgbClr val="3366FF"/>
              </a:solidFill>
              <a:ea typeface="新細明體" panose="02020500000000000000" pitchFamily="18" charset="-120"/>
            </a:endParaRP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461719" y="652393"/>
            <a:ext cx="6408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(7) peak signal to noise ratio (PSNR)</a:t>
            </a:r>
            <a:r>
              <a:rPr lang="zh-TW" altLang="en-US" dirty="0">
                <a:solidFill>
                  <a:srgbClr val="3333FF"/>
                </a:solidFill>
              </a:rPr>
              <a:t>，影像處理常用</a:t>
            </a:r>
          </a:p>
        </p:txBody>
      </p:sp>
      <p:graphicFrame>
        <p:nvGraphicFramePr>
          <p:cNvPr id="19459" name="Object 8"/>
          <p:cNvGraphicFramePr>
            <a:graphicFrameLocks noChangeAspect="1"/>
          </p:cNvGraphicFramePr>
          <p:nvPr/>
        </p:nvGraphicFramePr>
        <p:xfrm>
          <a:off x="822082" y="1084193"/>
          <a:ext cx="3987800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0" name="Equation" r:id="rId3" imgW="3987800" imgH="1397000" progId="Equation.DSMT4">
                  <p:embed/>
                </p:oleObj>
              </mc:Choice>
              <mc:Fallback>
                <p:oleObj name="Equation" r:id="rId3" imgW="3987800" imgH="1397000" progId="Equation.DSMT4">
                  <p:embed/>
                  <p:pic>
                    <p:nvPicPr>
                      <p:cNvPr id="1945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082" y="1084193"/>
                        <a:ext cx="3987800" cy="1376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5286132" y="1084193"/>
            <a:ext cx="3168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/>
              <a:t> X</a:t>
            </a:r>
            <a:r>
              <a:rPr lang="en-US" altLang="zh-TW" i="1" baseline="-25000"/>
              <a:t>Max</a:t>
            </a:r>
            <a:r>
              <a:rPr lang="en-US" altLang="zh-TW"/>
              <a:t>:  the maximal possible </a:t>
            </a:r>
            <a:br>
              <a:rPr lang="en-US" altLang="zh-TW"/>
            </a:br>
            <a:r>
              <a:rPr lang="en-US" altLang="zh-TW"/>
              <a:t>           value of </a:t>
            </a:r>
            <a:r>
              <a:rPr lang="en-US" altLang="zh-TW" i="1"/>
              <a:t>x</a:t>
            </a:r>
            <a:r>
              <a:rPr lang="en-US" altLang="zh-TW"/>
              <a:t>[</a:t>
            </a:r>
            <a:r>
              <a:rPr lang="en-US" altLang="zh-TW" i="1"/>
              <a:t>m</a:t>
            </a:r>
            <a:r>
              <a:rPr lang="en-US" altLang="zh-TW"/>
              <a:t>, </a:t>
            </a:r>
            <a:r>
              <a:rPr lang="en-US" altLang="zh-TW" i="1"/>
              <a:t>n</a:t>
            </a:r>
            <a:r>
              <a:rPr lang="en-US" altLang="zh-TW"/>
              <a:t>]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5141669" y="1876355"/>
            <a:ext cx="367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 In image processing,</a:t>
            </a:r>
            <a:r>
              <a:rPr lang="en-US" altLang="zh-TW" i="1"/>
              <a:t> X</a:t>
            </a:r>
            <a:r>
              <a:rPr lang="en-US" altLang="zh-TW" i="1" baseline="-25000"/>
              <a:t>Max</a:t>
            </a:r>
            <a:r>
              <a:rPr lang="en-US" altLang="zh-TW"/>
              <a:t> = 255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33157" y="3028880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for color image:</a:t>
            </a:r>
          </a:p>
        </p:txBody>
      </p:sp>
      <p:graphicFrame>
        <p:nvGraphicFramePr>
          <p:cNvPr id="19460" name="Object 8"/>
          <p:cNvGraphicFramePr>
            <a:graphicFrameLocks noChangeAspect="1"/>
          </p:cNvGraphicFramePr>
          <p:nvPr/>
        </p:nvGraphicFramePr>
        <p:xfrm>
          <a:off x="2477844" y="2597080"/>
          <a:ext cx="52451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1" name="Equation" r:id="rId5" imgW="5245100" imgH="1447800" progId="Equation.DSMT4">
                  <p:embed/>
                </p:oleObj>
              </mc:Choice>
              <mc:Fallback>
                <p:oleObj name="Equation" r:id="rId5" imgW="5245100" imgH="1447800" progId="Equation.DSMT4">
                  <p:embed/>
                  <p:pic>
                    <p:nvPicPr>
                      <p:cNvPr id="194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844" y="2597080"/>
                        <a:ext cx="5245100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5214694" y="3965505"/>
            <a:ext cx="223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color = </a:t>
            </a:r>
            <a:r>
              <a:rPr lang="en-US" altLang="zh-TW" i="1"/>
              <a:t>R</a:t>
            </a:r>
            <a:r>
              <a:rPr lang="en-US" altLang="zh-TW"/>
              <a:t>, </a:t>
            </a:r>
            <a:r>
              <a:rPr lang="en-US" altLang="zh-TW" i="1"/>
              <a:t>G</a:t>
            </a:r>
            <a:r>
              <a:rPr lang="en-US" altLang="zh-TW"/>
              <a:t>, or </a:t>
            </a:r>
            <a:r>
              <a:rPr lang="en-US" altLang="zh-TW" i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229432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9E8C9E-CA4E-4D34-BA85-61E7ACDC8744}" type="slidenum">
              <a:rPr lang="en-US" altLang="zh-TW"/>
              <a:pPr/>
              <a:t>337</a:t>
            </a:fld>
            <a:endParaRPr lang="en-US" altLang="zh-TW"/>
          </a:p>
        </p:txBody>
      </p:sp>
      <p:sp>
        <p:nvSpPr>
          <p:cNvPr id="30723" name="文字方塊 2"/>
          <p:cNvSpPr txBox="1">
            <a:spLocks noChangeArrowheads="1"/>
          </p:cNvSpPr>
          <p:nvPr/>
        </p:nvSpPr>
        <p:spPr bwMode="auto">
          <a:xfrm>
            <a:off x="468313" y="765175"/>
            <a:ext cx="806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然而，</a:t>
            </a:r>
            <a:r>
              <a:rPr lang="en-US" altLang="zh-TW" dirty="0">
                <a:solidFill>
                  <a:srgbClr val="FF0000"/>
                </a:solidFill>
              </a:rPr>
              <a:t>MSE </a:t>
            </a:r>
            <a:r>
              <a:rPr lang="zh-TW" altLang="en-US" dirty="0">
                <a:solidFill>
                  <a:srgbClr val="FF0000"/>
                </a:solidFill>
              </a:rPr>
              <a:t>和 </a:t>
            </a:r>
            <a:r>
              <a:rPr lang="en-US" altLang="zh-TW" dirty="0">
                <a:solidFill>
                  <a:srgbClr val="FF0000"/>
                </a:solidFill>
              </a:rPr>
              <a:t>NRMSE </a:t>
            </a:r>
            <a:r>
              <a:rPr lang="zh-TW" altLang="en-US" dirty="0">
                <a:solidFill>
                  <a:srgbClr val="FF0000"/>
                </a:solidFill>
              </a:rPr>
              <a:t>雖然在理論上是合理的，但卻無法反映出實際</a:t>
            </a:r>
            <a:r>
              <a:rPr lang="zh-TW" altLang="en-US">
                <a:solidFill>
                  <a:srgbClr val="FF0000"/>
                </a:solidFill>
              </a:rPr>
              <a:t>上兩個影像之間</a:t>
            </a:r>
            <a:r>
              <a:rPr lang="zh-TW" altLang="en-US" dirty="0">
                <a:solidFill>
                  <a:srgbClr val="FF0000"/>
                </a:solidFill>
              </a:rPr>
              <a:t>的相似度</a:t>
            </a:r>
          </a:p>
        </p:txBody>
      </p:sp>
      <p:sp>
        <p:nvSpPr>
          <p:cNvPr id="30724" name="文字方塊 3"/>
          <p:cNvSpPr txBox="1">
            <a:spLocks noChangeArrowheads="1"/>
          </p:cNvSpPr>
          <p:nvPr/>
        </p:nvSpPr>
        <p:spPr bwMode="auto">
          <a:xfrm>
            <a:off x="539750" y="1557338"/>
            <a:ext cx="2592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例如：以下這三張圖</a:t>
            </a:r>
          </a:p>
        </p:txBody>
      </p:sp>
      <p:sp>
        <p:nvSpPr>
          <p:cNvPr id="30725" name="文字方塊 5"/>
          <p:cNvSpPr txBox="1">
            <a:spLocks noChangeArrowheads="1"/>
          </p:cNvSpPr>
          <p:nvPr/>
        </p:nvSpPr>
        <p:spPr bwMode="auto">
          <a:xfrm>
            <a:off x="1979613" y="4221163"/>
            <a:ext cx="86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圖一</a:t>
            </a:r>
          </a:p>
        </p:txBody>
      </p:sp>
      <p:sp>
        <p:nvSpPr>
          <p:cNvPr id="30726" name="文字方塊 6"/>
          <p:cNvSpPr txBox="1">
            <a:spLocks noChangeArrowheads="1"/>
          </p:cNvSpPr>
          <p:nvPr/>
        </p:nvSpPr>
        <p:spPr bwMode="auto">
          <a:xfrm>
            <a:off x="4427538" y="4221163"/>
            <a:ext cx="865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圖二</a:t>
            </a:r>
          </a:p>
        </p:txBody>
      </p:sp>
      <p:sp>
        <p:nvSpPr>
          <p:cNvPr id="30727" name="文字方塊 7"/>
          <p:cNvSpPr txBox="1">
            <a:spLocks noChangeArrowheads="1"/>
          </p:cNvSpPr>
          <p:nvPr/>
        </p:nvSpPr>
        <p:spPr bwMode="auto">
          <a:xfrm>
            <a:off x="6659563" y="4149725"/>
            <a:ext cx="865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圖三</a:t>
            </a:r>
          </a:p>
        </p:txBody>
      </p:sp>
      <p:sp>
        <p:nvSpPr>
          <p:cNvPr id="30728" name="文字方塊 8"/>
          <p:cNvSpPr txBox="1">
            <a:spLocks noChangeArrowheads="1"/>
          </p:cNvSpPr>
          <p:nvPr/>
        </p:nvSpPr>
        <p:spPr bwMode="auto">
          <a:xfrm>
            <a:off x="971550" y="4724400"/>
            <a:ext cx="46799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圖三 </a:t>
            </a:r>
            <a:r>
              <a:rPr lang="en-US" altLang="zh-TW"/>
              <a:t>=  </a:t>
            </a:r>
            <a:r>
              <a:rPr lang="zh-TW" altLang="en-US"/>
              <a:t>圖一 </a:t>
            </a:r>
            <a:r>
              <a:rPr lang="en-US" altLang="zh-TW"/>
              <a:t>× 0.5 + 255.5 × 0.5  </a:t>
            </a:r>
            <a:endParaRPr lang="zh-TW" altLang="en-US"/>
          </a:p>
        </p:txBody>
      </p:sp>
      <p:sp>
        <p:nvSpPr>
          <p:cNvPr id="30729" name="文字方塊 9"/>
          <p:cNvSpPr txBox="1">
            <a:spLocks noChangeArrowheads="1"/>
          </p:cNvSpPr>
          <p:nvPr/>
        </p:nvSpPr>
        <p:spPr bwMode="auto">
          <a:xfrm>
            <a:off x="971550" y="5157788"/>
            <a:ext cx="4679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照理來說，圖一和圖三較相近</a:t>
            </a:r>
          </a:p>
        </p:txBody>
      </p:sp>
      <p:sp>
        <p:nvSpPr>
          <p:cNvPr id="30730" name="文字方塊 10"/>
          <p:cNvSpPr txBox="1">
            <a:spLocks noChangeArrowheads="1"/>
          </p:cNvSpPr>
          <p:nvPr/>
        </p:nvSpPr>
        <p:spPr bwMode="auto">
          <a:xfrm>
            <a:off x="971550" y="5589588"/>
            <a:ext cx="604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然而，圖一和圖二之間的 </a:t>
            </a:r>
            <a:r>
              <a:rPr lang="en-US" altLang="zh-TW"/>
              <a:t>NRMSE </a:t>
            </a:r>
            <a:r>
              <a:rPr lang="zh-TW" altLang="en-US"/>
              <a:t>為 </a:t>
            </a:r>
            <a:r>
              <a:rPr lang="en-US" altLang="zh-TW"/>
              <a:t>0.4411</a:t>
            </a:r>
            <a:endParaRPr lang="zh-TW" altLang="en-US"/>
          </a:p>
        </p:txBody>
      </p:sp>
      <p:sp>
        <p:nvSpPr>
          <p:cNvPr id="30731" name="文字方塊 11"/>
          <p:cNvSpPr txBox="1">
            <a:spLocks noChangeArrowheads="1"/>
          </p:cNvSpPr>
          <p:nvPr/>
        </p:nvSpPr>
        <p:spPr bwMode="auto">
          <a:xfrm>
            <a:off x="1763713" y="6021388"/>
            <a:ext cx="4679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圖一和圖三之間的 </a:t>
            </a:r>
            <a:r>
              <a:rPr lang="en-US" altLang="zh-TW"/>
              <a:t>NRMSE </a:t>
            </a:r>
            <a:r>
              <a:rPr lang="zh-TW" altLang="en-US"/>
              <a:t>為 </a:t>
            </a:r>
            <a:r>
              <a:rPr lang="en-US" altLang="zh-TW"/>
              <a:t>0.4460</a:t>
            </a:r>
            <a:endParaRPr lang="zh-TW" altLang="en-US"/>
          </a:p>
        </p:txBody>
      </p:sp>
      <p:pic>
        <p:nvPicPr>
          <p:cNvPr id="307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133600"/>
            <a:ext cx="81438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92422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314CE4-D50E-4AFE-95C7-C396F8CC602E}" type="slidenum">
              <a:rPr lang="en-US" altLang="zh-TW"/>
              <a:pPr/>
              <a:t>338</a:t>
            </a:fld>
            <a:endParaRPr lang="en-US" altLang="zh-TW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4824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(8) Structural Similarity  (SSIM)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611188" y="90805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dirty="0"/>
              <a:t>有鑑於 </a:t>
            </a:r>
            <a:r>
              <a:rPr lang="en-US" altLang="zh-TW" dirty="0"/>
              <a:t>MSE </a:t>
            </a:r>
            <a:r>
              <a:rPr lang="zh-TW" altLang="en-US" dirty="0"/>
              <a:t>和 </a:t>
            </a:r>
            <a:r>
              <a:rPr lang="en-US" altLang="zh-TW" dirty="0"/>
              <a:t>PSNR </a:t>
            </a:r>
            <a:r>
              <a:rPr lang="zh-TW" altLang="en-US" dirty="0"/>
              <a:t>無法完全反映人類視覺上所感受的誤差，在 </a:t>
            </a:r>
            <a:r>
              <a:rPr lang="en-US" altLang="zh-TW" dirty="0"/>
              <a:t>2004 </a:t>
            </a:r>
            <a:r>
              <a:rPr lang="zh-TW" altLang="en-US" dirty="0"/>
              <a:t>年被提出來的新的誤差測量方法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468313" y="5373688"/>
            <a:ext cx="80819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1" hangingPunct="1"/>
            <a:r>
              <a:rPr lang="en-US" altLang="zh-TW" dirty="0"/>
              <a:t>Z. Wang,  A. C. </a:t>
            </a:r>
            <a:r>
              <a:rPr lang="en-US" altLang="zh-TW" dirty="0" err="1"/>
              <a:t>Bovik</a:t>
            </a:r>
            <a:r>
              <a:rPr lang="en-US" altLang="zh-TW" dirty="0"/>
              <a:t>, H. R. Sheikh, and E. P. </a:t>
            </a:r>
            <a:r>
              <a:rPr lang="en-US" altLang="zh-TW" dirty="0" err="1"/>
              <a:t>Simoncelli</a:t>
            </a:r>
            <a:r>
              <a:rPr lang="en-US" altLang="zh-TW" dirty="0"/>
              <a:t>, “Image quality </a:t>
            </a:r>
            <a:br>
              <a:rPr lang="en-US" altLang="zh-TW" dirty="0"/>
            </a:br>
            <a:r>
              <a:rPr lang="en-US" altLang="zh-TW" dirty="0"/>
              <a:t>assessment: from error visibility to structural similarity,” </a:t>
            </a:r>
            <a:r>
              <a:rPr lang="en-US" altLang="zh-TW" i="1" dirty="0"/>
              <a:t>IEEE Trans. Image </a:t>
            </a:r>
            <a:br>
              <a:rPr lang="en-US" altLang="zh-TW" i="1" dirty="0"/>
            </a:br>
            <a:r>
              <a:rPr lang="en-US" altLang="zh-TW" i="1" dirty="0"/>
              <a:t>Processing</a:t>
            </a:r>
            <a:r>
              <a:rPr lang="en-US" altLang="zh-TW" dirty="0"/>
              <a:t>, vol. 13, no. 4, pp. 600−612, Apr. 2004.</a:t>
            </a:r>
          </a:p>
        </p:txBody>
      </p:sp>
      <p:graphicFrame>
        <p:nvGraphicFramePr>
          <p:cNvPr id="31750" name="Object 10"/>
          <p:cNvGraphicFramePr>
            <a:graphicFrameLocks noChangeAspect="1"/>
          </p:cNvGraphicFramePr>
          <p:nvPr/>
        </p:nvGraphicFramePr>
        <p:xfrm>
          <a:off x="1692275" y="2781300"/>
          <a:ext cx="31369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4" name="Equation" r:id="rId4" imgW="3136900" imgH="660400" progId="Equation.DSMT4">
                  <p:embed/>
                </p:oleObj>
              </mc:Choice>
              <mc:Fallback>
                <p:oleObj name="Equation" r:id="rId4" imgW="3136900" imgH="660400" progId="Equation.DSMT4">
                  <p:embed/>
                  <p:pic>
                    <p:nvPicPr>
                      <p:cNvPr id="317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781300"/>
                        <a:ext cx="313690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8"/>
          <p:cNvGraphicFramePr>
            <a:graphicFrameLocks noChangeAspect="1"/>
          </p:cNvGraphicFramePr>
          <p:nvPr>
            <p:extLst/>
          </p:nvPr>
        </p:nvGraphicFramePr>
        <p:xfrm>
          <a:off x="1333500" y="1766888"/>
          <a:ext cx="523240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5" name="Equation" r:id="rId6" imgW="5232240" imgH="838080" progId="Equation.DSMT4">
                  <p:embed/>
                </p:oleObj>
              </mc:Choice>
              <mc:Fallback>
                <p:oleObj name="Equation" r:id="rId6" imgW="5232240" imgH="838080" progId="Equation.DSMT4">
                  <p:embed/>
                  <p:pic>
                    <p:nvPicPr>
                      <p:cNvPr id="317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766888"/>
                        <a:ext cx="5232400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827088" y="3571875"/>
            <a:ext cx="3313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i="1">
                <a:sym typeface="Symbol" pitchFamily="18" charset="2"/>
              </a:rPr>
              <a:t> </a:t>
            </a:r>
            <a:r>
              <a:rPr lang="en-US" altLang="zh-TW" i="1" baseline="-25000">
                <a:sym typeface="Symbol" pitchFamily="18" charset="2"/>
              </a:rPr>
              <a:t>x</a:t>
            </a:r>
            <a:r>
              <a:rPr lang="en-US" altLang="zh-TW">
                <a:sym typeface="Symbol" pitchFamily="18" charset="2"/>
              </a:rPr>
              <a:t>,  </a:t>
            </a:r>
            <a:r>
              <a:rPr lang="en-US" altLang="zh-TW" i="1">
                <a:sym typeface="Symbol" pitchFamily="18" charset="2"/>
              </a:rPr>
              <a:t></a:t>
            </a:r>
            <a:r>
              <a:rPr lang="en-US" altLang="zh-TW" i="1" baseline="-25000">
                <a:sym typeface="Symbol" pitchFamily="18" charset="2"/>
              </a:rPr>
              <a:t>y</a:t>
            </a:r>
            <a:r>
              <a:rPr lang="en-US" altLang="zh-TW">
                <a:sym typeface="Symbol" pitchFamily="18" charset="2"/>
              </a:rPr>
              <a:t>: means of </a:t>
            </a:r>
            <a:r>
              <a:rPr lang="en-US" altLang="zh-TW" i="1">
                <a:sym typeface="Symbol" pitchFamily="18" charset="2"/>
              </a:rPr>
              <a:t>x</a:t>
            </a:r>
            <a:r>
              <a:rPr lang="en-US" altLang="zh-TW">
                <a:sym typeface="Symbol" pitchFamily="18" charset="2"/>
              </a:rPr>
              <a:t> and </a:t>
            </a:r>
            <a:r>
              <a:rPr lang="en-US" altLang="zh-TW" i="1">
                <a:sym typeface="Symbol" pitchFamily="18" charset="2"/>
              </a:rPr>
              <a:t>y</a:t>
            </a:r>
            <a:r>
              <a:rPr lang="en-US" altLang="zh-TW">
                <a:sym typeface="Symbol" pitchFamily="18" charset="2"/>
              </a:rPr>
              <a:t> </a:t>
            </a:r>
          </a:p>
        </p:txBody>
      </p: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4067175" y="3571875"/>
            <a:ext cx="3743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i="1">
                <a:sym typeface="Symbol" pitchFamily="18" charset="2"/>
              </a:rPr>
              <a:t> </a:t>
            </a:r>
            <a:r>
              <a:rPr lang="en-US" altLang="zh-TW" i="1" baseline="-25000">
                <a:sym typeface="Symbol" pitchFamily="18" charset="2"/>
              </a:rPr>
              <a:t>x</a:t>
            </a:r>
            <a:r>
              <a:rPr lang="en-US" altLang="zh-TW" baseline="30000">
                <a:sym typeface="Symbol" pitchFamily="18" charset="2"/>
              </a:rPr>
              <a:t>2</a:t>
            </a:r>
            <a:r>
              <a:rPr lang="en-US" altLang="zh-TW">
                <a:sym typeface="Symbol" pitchFamily="18" charset="2"/>
              </a:rPr>
              <a:t>,  </a:t>
            </a:r>
            <a:r>
              <a:rPr lang="en-US" altLang="zh-TW" i="1">
                <a:sym typeface="Symbol" pitchFamily="18" charset="2"/>
              </a:rPr>
              <a:t></a:t>
            </a:r>
            <a:r>
              <a:rPr lang="en-US" altLang="zh-TW" i="1" baseline="-25000">
                <a:sym typeface="Symbol" pitchFamily="18" charset="2"/>
              </a:rPr>
              <a:t>y</a:t>
            </a:r>
            <a:r>
              <a:rPr lang="en-US" altLang="zh-TW" baseline="30000">
                <a:sym typeface="Symbol" pitchFamily="18" charset="2"/>
              </a:rPr>
              <a:t>2</a:t>
            </a:r>
            <a:r>
              <a:rPr lang="en-US" altLang="zh-TW">
                <a:sym typeface="Symbol" pitchFamily="18" charset="2"/>
              </a:rPr>
              <a:t>: variances of </a:t>
            </a:r>
            <a:r>
              <a:rPr lang="en-US" altLang="zh-TW" i="1">
                <a:sym typeface="Symbol" pitchFamily="18" charset="2"/>
              </a:rPr>
              <a:t>x</a:t>
            </a:r>
            <a:r>
              <a:rPr lang="en-US" altLang="zh-TW">
                <a:sym typeface="Symbol" pitchFamily="18" charset="2"/>
              </a:rPr>
              <a:t> and </a:t>
            </a:r>
            <a:r>
              <a:rPr lang="en-US" altLang="zh-TW" i="1">
                <a:sym typeface="Symbol" pitchFamily="18" charset="2"/>
              </a:rPr>
              <a:t>y</a:t>
            </a:r>
            <a:r>
              <a:rPr lang="en-US" altLang="zh-TW">
                <a:sym typeface="Symbol" pitchFamily="18" charset="2"/>
              </a:rPr>
              <a:t> </a:t>
            </a:r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827088" y="4076700"/>
            <a:ext cx="3743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i="1">
                <a:sym typeface="Symbol" pitchFamily="18" charset="2"/>
              </a:rPr>
              <a:t> </a:t>
            </a:r>
            <a:r>
              <a:rPr lang="en-US" altLang="zh-TW" i="1" baseline="-25000">
                <a:sym typeface="Symbol" pitchFamily="18" charset="2"/>
              </a:rPr>
              <a:t>xy</a:t>
            </a:r>
            <a:r>
              <a:rPr lang="en-US" altLang="zh-TW">
                <a:sym typeface="Symbol" pitchFamily="18" charset="2"/>
              </a:rPr>
              <a:t>: covariance of </a:t>
            </a:r>
            <a:r>
              <a:rPr lang="en-US" altLang="zh-TW" i="1">
                <a:sym typeface="Symbol" pitchFamily="18" charset="2"/>
              </a:rPr>
              <a:t>x</a:t>
            </a:r>
            <a:r>
              <a:rPr lang="en-US" altLang="zh-TW">
                <a:sym typeface="Symbol" pitchFamily="18" charset="2"/>
              </a:rPr>
              <a:t> and </a:t>
            </a:r>
            <a:r>
              <a:rPr lang="en-US" altLang="zh-TW" i="1">
                <a:sym typeface="Symbol" pitchFamily="18" charset="2"/>
              </a:rPr>
              <a:t>y</a:t>
            </a:r>
            <a:r>
              <a:rPr lang="en-US" altLang="zh-TW">
                <a:sym typeface="Symbol" pitchFamily="18" charset="2"/>
              </a:rPr>
              <a:t> </a:t>
            </a:r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4211638" y="4076700"/>
            <a:ext cx="3743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i="1" dirty="0">
                <a:sym typeface="Symbol" pitchFamily="18" charset="2"/>
              </a:rPr>
              <a:t>c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,</a:t>
            </a:r>
            <a:r>
              <a:rPr lang="en-US" altLang="zh-TW" i="1" dirty="0">
                <a:sym typeface="Symbol" pitchFamily="18" charset="2"/>
              </a:rPr>
              <a:t> c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dirty="0">
                <a:sym typeface="Symbol" pitchFamily="18" charset="2"/>
              </a:rPr>
              <a:t>:  adjustable constants</a:t>
            </a:r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971550" y="4581525"/>
            <a:ext cx="7488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i="1"/>
              <a:t>L</a:t>
            </a:r>
            <a:r>
              <a:rPr lang="en-US" altLang="zh-TW"/>
              <a:t>:  the maximal possible value of </a:t>
            </a:r>
            <a:r>
              <a:rPr lang="en-US" altLang="zh-TW" i="1"/>
              <a:t>x </a:t>
            </a:r>
            <a:r>
              <a:rPr lang="en-US" altLang="zh-TW" i="1">
                <a:sym typeface="Symbol" pitchFamily="18" charset="2"/>
              </a:rPr>
              <a:t> </a:t>
            </a:r>
            <a:r>
              <a:rPr lang="en-US" altLang="zh-TW"/>
              <a:t>the minimal possible value of </a:t>
            </a:r>
            <a:r>
              <a:rPr lang="en-US" altLang="zh-TW" i="1"/>
              <a:t>x</a:t>
            </a:r>
          </a:p>
        </p:txBody>
      </p:sp>
      <p:grpSp>
        <p:nvGrpSpPr>
          <p:cNvPr id="2" name="群組 4"/>
          <p:cNvGrpSpPr>
            <a:grpSpLocks/>
          </p:cNvGrpSpPr>
          <p:nvPr/>
        </p:nvGrpSpPr>
        <p:grpSpPr bwMode="auto">
          <a:xfrm>
            <a:off x="3319463" y="2794000"/>
            <a:ext cx="1677987" cy="650875"/>
            <a:chOff x="3319066" y="2794000"/>
            <a:chExt cx="1678905" cy="650875"/>
          </a:xfrm>
        </p:grpSpPr>
        <p:pic>
          <p:nvPicPr>
            <p:cNvPr id="31758" name="圖片 2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19066" y="2806700"/>
              <a:ext cx="1362075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9" name="圖片 3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35896" y="2794000"/>
              <a:ext cx="1362075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0" name="圖片 1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51473" y="2960330"/>
              <a:ext cx="1403685" cy="29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239725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CB1F3A-D48C-4B35-A568-A42531ADAD53}" type="slidenum">
              <a:rPr lang="en-US" altLang="zh-TW"/>
              <a:pPr/>
              <a:t>339</a:t>
            </a:fld>
            <a:endParaRPr lang="en-US" altLang="zh-TW"/>
          </a:p>
        </p:txBody>
      </p:sp>
      <p:sp>
        <p:nvSpPr>
          <p:cNvPr id="33795" name="文字方塊 2"/>
          <p:cNvSpPr txBox="1">
            <a:spLocks noChangeArrowheads="1"/>
          </p:cNvSpPr>
          <p:nvPr/>
        </p:nvSpPr>
        <p:spPr bwMode="auto">
          <a:xfrm>
            <a:off x="468313" y="620713"/>
            <a:ext cx="4391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dirty="0"/>
              <a:t>若使用 </a:t>
            </a:r>
            <a:r>
              <a:rPr lang="en-US" altLang="zh-TW" dirty="0"/>
              <a:t>SSIM</a:t>
            </a:r>
            <a:r>
              <a:rPr lang="zh-TW" altLang="en-US" dirty="0"/>
              <a:t>，且前頁的 </a:t>
            </a:r>
            <a:r>
              <a:rPr lang="en-US" altLang="zh-TW" i="1" dirty="0"/>
              <a:t>c</a:t>
            </a:r>
            <a:r>
              <a:rPr lang="en-US" altLang="zh-TW" baseline="-25000" dirty="0"/>
              <a:t>1</a:t>
            </a:r>
            <a:r>
              <a:rPr lang="en-US" altLang="zh-TW" dirty="0"/>
              <a:t>, </a:t>
            </a:r>
            <a:r>
              <a:rPr lang="en-US" altLang="zh-TW" i="1" dirty="0"/>
              <a:t>c</a:t>
            </a:r>
            <a:r>
              <a:rPr lang="en-US" altLang="zh-TW" baseline="-25000" dirty="0"/>
              <a:t>2</a:t>
            </a:r>
            <a:r>
              <a:rPr lang="en-US" altLang="zh-TW" dirty="0"/>
              <a:t> </a:t>
            </a:r>
            <a:r>
              <a:rPr lang="zh-TW" altLang="en-US" dirty="0"/>
              <a:t>皆選為</a:t>
            </a:r>
          </a:p>
        </p:txBody>
      </p:sp>
      <p:sp>
        <p:nvSpPr>
          <p:cNvPr id="33796" name="文字方塊 3"/>
          <p:cNvSpPr txBox="1">
            <a:spLocks noChangeArrowheads="1"/>
          </p:cNvSpPr>
          <p:nvPr/>
        </p:nvSpPr>
        <p:spPr bwMode="auto">
          <a:xfrm>
            <a:off x="1042988" y="1196975"/>
            <a:ext cx="5329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圖一、圖二之間的 </a:t>
            </a:r>
            <a:r>
              <a:rPr lang="en-US" altLang="zh-TW"/>
              <a:t>SSIM </a:t>
            </a:r>
            <a:r>
              <a:rPr lang="zh-TW" altLang="en-US"/>
              <a:t>為  </a:t>
            </a:r>
            <a:r>
              <a:rPr lang="en-US" altLang="zh-TW"/>
              <a:t>0.1040</a:t>
            </a:r>
            <a:endParaRPr lang="zh-TW" altLang="en-US"/>
          </a:p>
        </p:txBody>
      </p:sp>
      <p:sp>
        <p:nvSpPr>
          <p:cNvPr id="33797" name="文字方塊 4"/>
          <p:cNvSpPr txBox="1">
            <a:spLocks noChangeArrowheads="1"/>
          </p:cNvSpPr>
          <p:nvPr/>
        </p:nvSpPr>
        <p:spPr bwMode="auto">
          <a:xfrm>
            <a:off x="1042988" y="1700213"/>
            <a:ext cx="5329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圖一、圖三之間的 </a:t>
            </a:r>
            <a:r>
              <a:rPr lang="en-US" altLang="zh-TW"/>
              <a:t>SSIM </a:t>
            </a:r>
            <a:r>
              <a:rPr lang="zh-TW" altLang="en-US"/>
              <a:t>為  </a:t>
            </a:r>
            <a:r>
              <a:rPr lang="en-US" altLang="zh-TW"/>
              <a:t>0.7720</a:t>
            </a:r>
            <a:endParaRPr lang="zh-TW" altLang="en-US"/>
          </a:p>
        </p:txBody>
      </p:sp>
      <p:sp>
        <p:nvSpPr>
          <p:cNvPr id="33798" name="文字方塊 5"/>
          <p:cNvSpPr txBox="1">
            <a:spLocks noChangeArrowheads="1"/>
          </p:cNvSpPr>
          <p:nvPr/>
        </p:nvSpPr>
        <p:spPr bwMode="auto">
          <a:xfrm>
            <a:off x="539750" y="2349500"/>
            <a:ext cx="5327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dirty="0"/>
              <a:t>反映出了圖一、圖三之間確實有很高的相似度</a:t>
            </a:r>
          </a:p>
        </p:txBody>
      </p:sp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960ECDAB-D5FC-4ED0-A52F-758B4B30F1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286317"/>
              </p:ext>
            </p:extLst>
          </p:nvPr>
        </p:nvGraphicFramePr>
        <p:xfrm>
          <a:off x="4716016" y="646061"/>
          <a:ext cx="6350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5" name="Equation" r:id="rId3" imgW="634680" imgH="317160" progId="Equation.DSMT4">
                  <p:embed/>
                </p:oleObj>
              </mc:Choice>
              <mc:Fallback>
                <p:oleObj name="Equation" r:id="rId3" imgW="634680" imgH="317160" progId="Equation.DSMT4">
                  <p:embed/>
                  <p:pic>
                    <p:nvPicPr>
                      <p:cNvPr id="317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646061"/>
                        <a:ext cx="6350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5">
            <a:extLst>
              <a:ext uri="{FF2B5EF4-FFF2-40B4-BE49-F238E27FC236}">
                <a16:creationId xmlns:a16="http://schemas.microsoft.com/office/drawing/2014/main" id="{E35F0941-85E6-47E9-975D-6F7338B07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43" y="3673108"/>
            <a:ext cx="5327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dirty="0"/>
              <a:t>比較：機率上關於相關度 </a:t>
            </a:r>
            <a:r>
              <a:rPr lang="en-US" altLang="zh-TW" dirty="0"/>
              <a:t>(correlation) </a:t>
            </a:r>
            <a:r>
              <a:rPr lang="zh-TW" altLang="en-US" dirty="0"/>
              <a:t>的定義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8927C63-7613-4E6C-900D-4B6B2690A6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723408"/>
              </p:ext>
            </p:extLst>
          </p:nvPr>
        </p:nvGraphicFramePr>
        <p:xfrm>
          <a:off x="2339752" y="4149080"/>
          <a:ext cx="18923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6" name="Equation" r:id="rId5" imgW="1892160" imgH="749160" progId="Equation.DSMT4">
                  <p:embed/>
                </p:oleObj>
              </mc:Choice>
              <mc:Fallback>
                <p:oleObj name="Equation" r:id="rId5" imgW="1892160" imgH="749160" progId="Equation.DSMT4">
                  <p:embed/>
                  <p:pic>
                    <p:nvPicPr>
                      <p:cNvPr id="317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149080"/>
                        <a:ext cx="1892300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68438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4459D9-BACE-4B56-A998-FCDBDABEBEB6}" type="slidenum">
              <a:rPr lang="en-US" altLang="zh-TW"/>
              <a:pPr/>
              <a:t>340</a:t>
            </a:fld>
            <a:endParaRPr lang="en-US" altLang="zh-TW"/>
          </a:p>
        </p:txBody>
      </p:sp>
      <p:sp>
        <p:nvSpPr>
          <p:cNvPr id="34819" name="文字方塊 2"/>
          <p:cNvSpPr txBox="1">
            <a:spLocks noChangeArrowheads="1"/>
          </p:cNvSpPr>
          <p:nvPr/>
        </p:nvSpPr>
        <p:spPr bwMode="auto">
          <a:xfrm>
            <a:off x="539750" y="404813"/>
            <a:ext cx="7993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其他幾個用 </a:t>
            </a:r>
            <a:r>
              <a:rPr lang="en-US" altLang="zh-TW"/>
              <a:t>MSE </a:t>
            </a:r>
            <a:r>
              <a:rPr lang="zh-TW" altLang="en-US"/>
              <a:t>和 </a:t>
            </a:r>
            <a:r>
              <a:rPr lang="en-US" altLang="zh-TW"/>
              <a:t>NRMSE </a:t>
            </a:r>
            <a:r>
              <a:rPr lang="zh-TW" altLang="en-US"/>
              <a:t>無法看出相似度，但是可以用 </a:t>
            </a:r>
            <a:r>
              <a:rPr lang="en-US" altLang="zh-TW"/>
              <a:t>SSIM </a:t>
            </a:r>
            <a:r>
              <a:rPr lang="zh-TW" altLang="en-US"/>
              <a:t>看出相似度的情形</a:t>
            </a:r>
            <a:r>
              <a:rPr lang="en-US" altLang="zh-TW"/>
              <a:t> </a:t>
            </a:r>
            <a:endParaRPr lang="zh-TW" altLang="en-US"/>
          </a:p>
        </p:txBody>
      </p:sp>
      <p:sp>
        <p:nvSpPr>
          <p:cNvPr id="34820" name="文字方塊 6"/>
          <p:cNvSpPr txBox="1">
            <a:spLocks noChangeArrowheads="1"/>
          </p:cNvSpPr>
          <p:nvPr/>
        </p:nvSpPr>
        <p:spPr bwMode="auto">
          <a:xfrm>
            <a:off x="611188" y="1341438"/>
            <a:ext cx="3960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影子 </a:t>
            </a:r>
            <a:r>
              <a:rPr lang="en-US" altLang="zh-TW"/>
              <a:t>shadow</a:t>
            </a:r>
            <a:endParaRPr lang="zh-TW" altLang="en-US"/>
          </a:p>
        </p:txBody>
      </p:sp>
      <p:sp>
        <p:nvSpPr>
          <p:cNvPr id="34821" name="文字方塊 7"/>
          <p:cNvSpPr txBox="1">
            <a:spLocks noChangeArrowheads="1"/>
          </p:cNvSpPr>
          <p:nvPr/>
        </p:nvSpPr>
        <p:spPr bwMode="auto">
          <a:xfrm>
            <a:off x="2484438" y="4108450"/>
            <a:ext cx="86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圖四</a:t>
            </a:r>
          </a:p>
        </p:txBody>
      </p:sp>
      <p:sp>
        <p:nvSpPr>
          <p:cNvPr id="34822" name="文字方塊 8"/>
          <p:cNvSpPr txBox="1">
            <a:spLocks noChangeArrowheads="1"/>
          </p:cNvSpPr>
          <p:nvPr/>
        </p:nvSpPr>
        <p:spPr bwMode="auto">
          <a:xfrm>
            <a:off x="4787900" y="4108450"/>
            <a:ext cx="86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圖五</a:t>
            </a:r>
          </a:p>
        </p:txBody>
      </p:sp>
      <p:sp>
        <p:nvSpPr>
          <p:cNvPr id="34823" name="文字方塊 9"/>
          <p:cNvSpPr txBox="1">
            <a:spLocks noChangeArrowheads="1"/>
          </p:cNvSpPr>
          <p:nvPr/>
        </p:nvSpPr>
        <p:spPr bwMode="auto">
          <a:xfrm>
            <a:off x="900113" y="4797425"/>
            <a:ext cx="763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NRMSE = 0.4521 (</a:t>
            </a:r>
            <a:r>
              <a:rPr lang="zh-TW" altLang="en-US"/>
              <a:t>大於圖一、圖二之間的 </a:t>
            </a:r>
            <a:r>
              <a:rPr lang="en-US" altLang="zh-TW"/>
              <a:t>NRMSE)</a:t>
            </a:r>
            <a:endParaRPr lang="zh-TW" altLang="en-US"/>
          </a:p>
        </p:txBody>
      </p:sp>
      <p:sp>
        <p:nvSpPr>
          <p:cNvPr id="34824" name="文字方塊 10"/>
          <p:cNvSpPr txBox="1">
            <a:spLocks noChangeArrowheads="1"/>
          </p:cNvSpPr>
          <p:nvPr/>
        </p:nvSpPr>
        <p:spPr bwMode="auto">
          <a:xfrm>
            <a:off x="900113" y="5373688"/>
            <a:ext cx="3959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SSIM = 0.6010</a:t>
            </a:r>
            <a:endParaRPr lang="zh-TW" altLang="en-US"/>
          </a:p>
        </p:txBody>
      </p:sp>
      <p:pic>
        <p:nvPicPr>
          <p:cNvPr id="348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857375"/>
            <a:ext cx="55149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282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0E16DE5A-702B-4401-81DA-F9AD09FAD26C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278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75612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Histogram: 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一個  </a:t>
            </a:r>
            <a:r>
              <a:rPr lang="en-US" altLang="zh-TW"/>
              <a:t>vector </a:t>
            </a:r>
            <a:r>
              <a:rPr lang="zh-TW" altLang="en-US"/>
              <a:t>或一個 </a:t>
            </a:r>
            <a:r>
              <a:rPr lang="en-US" altLang="zh-TW"/>
              <a:t>matrix </a:t>
            </a:r>
            <a:r>
              <a:rPr lang="zh-TW" altLang="en-US"/>
              <a:t>當中，有多少點會等於某一個值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9750" y="1773238"/>
            <a:ext cx="5761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/>
              <a:t>例如：</a:t>
            </a:r>
            <a:r>
              <a:rPr lang="en-US" altLang="zh-TW" i="1"/>
              <a:t>x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] = [1 2 3 4 4 5 5 3 5 5 4]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則 </a:t>
            </a:r>
            <a:r>
              <a:rPr lang="en-US" altLang="zh-TW" i="1"/>
              <a:t>x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] </a:t>
            </a:r>
            <a:r>
              <a:rPr lang="zh-TW" altLang="en-US"/>
              <a:t>的 </a:t>
            </a:r>
            <a:r>
              <a:rPr lang="en-US" altLang="zh-TW"/>
              <a:t>histogram </a:t>
            </a:r>
            <a:r>
              <a:rPr lang="zh-TW" altLang="en-US"/>
              <a:t>為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i="1"/>
              <a:t>    h</a:t>
            </a:r>
            <a:r>
              <a:rPr lang="en-US" altLang="zh-TW"/>
              <a:t>[1] = 1, </a:t>
            </a:r>
            <a:r>
              <a:rPr lang="en-US" altLang="zh-TW" i="1"/>
              <a:t>h</a:t>
            </a:r>
            <a:r>
              <a:rPr lang="en-US" altLang="zh-TW"/>
              <a:t>[2] = 1, </a:t>
            </a:r>
            <a:r>
              <a:rPr lang="en-US" altLang="zh-TW" i="1"/>
              <a:t>h</a:t>
            </a:r>
            <a:r>
              <a:rPr lang="en-US" altLang="zh-TW"/>
              <a:t>[3] = 2,   </a:t>
            </a:r>
            <a:r>
              <a:rPr lang="en-US" altLang="zh-TW" i="1"/>
              <a:t>h</a:t>
            </a:r>
            <a:r>
              <a:rPr lang="en-US" altLang="zh-TW"/>
              <a:t>[4] = 3, </a:t>
            </a:r>
            <a:r>
              <a:rPr lang="en-US" altLang="zh-TW" i="1"/>
              <a:t>h</a:t>
            </a:r>
            <a:r>
              <a:rPr lang="en-US" altLang="zh-TW"/>
              <a:t>[5] = 4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22E580-ABA7-4091-9BC7-DA1008B00FC9}" type="slidenum">
              <a:rPr lang="en-US" altLang="zh-TW"/>
              <a:pPr/>
              <a:t>341</a:t>
            </a:fld>
            <a:endParaRPr lang="en-US" altLang="zh-TW"/>
          </a:p>
        </p:txBody>
      </p:sp>
      <p:sp>
        <p:nvSpPr>
          <p:cNvPr id="35843" name="文字方塊 2"/>
          <p:cNvSpPr txBox="1">
            <a:spLocks noChangeArrowheads="1"/>
          </p:cNvSpPr>
          <p:nvPr/>
        </p:nvSpPr>
        <p:spPr bwMode="auto">
          <a:xfrm>
            <a:off x="611188" y="765175"/>
            <a:ext cx="3960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底片 </a:t>
            </a:r>
            <a:r>
              <a:rPr lang="en-US" altLang="zh-TW"/>
              <a:t>the negative of a photo</a:t>
            </a:r>
            <a:endParaRPr lang="zh-TW" altLang="en-US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341438"/>
            <a:ext cx="55245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文字方塊 4"/>
          <p:cNvSpPr txBox="1">
            <a:spLocks noChangeArrowheads="1"/>
          </p:cNvSpPr>
          <p:nvPr/>
        </p:nvSpPr>
        <p:spPr bwMode="auto">
          <a:xfrm>
            <a:off x="2484438" y="3573463"/>
            <a:ext cx="86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圖六</a:t>
            </a:r>
          </a:p>
        </p:txBody>
      </p:sp>
      <p:sp>
        <p:nvSpPr>
          <p:cNvPr id="35846" name="文字方塊 5"/>
          <p:cNvSpPr txBox="1">
            <a:spLocks noChangeArrowheads="1"/>
          </p:cNvSpPr>
          <p:nvPr/>
        </p:nvSpPr>
        <p:spPr bwMode="auto">
          <a:xfrm>
            <a:off x="4787900" y="3573463"/>
            <a:ext cx="86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圖七</a:t>
            </a:r>
          </a:p>
        </p:txBody>
      </p:sp>
      <p:sp>
        <p:nvSpPr>
          <p:cNvPr id="35847" name="文字方塊 6"/>
          <p:cNvSpPr txBox="1">
            <a:spLocks noChangeArrowheads="1"/>
          </p:cNvSpPr>
          <p:nvPr/>
        </p:nvSpPr>
        <p:spPr bwMode="auto">
          <a:xfrm>
            <a:off x="1042988" y="4149725"/>
            <a:ext cx="4681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圖七 </a:t>
            </a:r>
            <a:r>
              <a:rPr lang="en-US" altLang="zh-TW"/>
              <a:t>=  255 </a:t>
            </a:r>
            <a:r>
              <a:rPr lang="zh-TW" altLang="en-US"/>
              <a:t>－</a:t>
            </a:r>
            <a:r>
              <a:rPr lang="en-US" altLang="zh-TW"/>
              <a:t> </a:t>
            </a:r>
            <a:r>
              <a:rPr lang="zh-TW" altLang="en-US"/>
              <a:t>圖六</a:t>
            </a:r>
          </a:p>
        </p:txBody>
      </p:sp>
      <p:sp>
        <p:nvSpPr>
          <p:cNvPr id="35848" name="文字方塊 7"/>
          <p:cNvSpPr txBox="1">
            <a:spLocks noChangeArrowheads="1"/>
          </p:cNvSpPr>
          <p:nvPr/>
        </p:nvSpPr>
        <p:spPr bwMode="auto">
          <a:xfrm>
            <a:off x="827088" y="4724400"/>
            <a:ext cx="640873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NRMSE = 0.5616 (</a:t>
            </a:r>
            <a:r>
              <a:rPr lang="zh-TW" altLang="en-US"/>
              <a:t>大於圖一、圖二之間的 </a:t>
            </a:r>
            <a:r>
              <a:rPr lang="en-US" altLang="zh-TW"/>
              <a:t>NRMSE)</a:t>
            </a:r>
            <a:endParaRPr lang="zh-TW" altLang="en-US"/>
          </a:p>
        </p:txBody>
      </p:sp>
      <p:sp>
        <p:nvSpPr>
          <p:cNvPr id="35849" name="文字方塊 8"/>
          <p:cNvSpPr txBox="1">
            <a:spLocks noChangeArrowheads="1"/>
          </p:cNvSpPr>
          <p:nvPr/>
        </p:nvSpPr>
        <p:spPr bwMode="auto">
          <a:xfrm>
            <a:off x="827088" y="5300663"/>
            <a:ext cx="4681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SSIM = -0.8367  (</a:t>
            </a:r>
            <a:r>
              <a:rPr lang="zh-TW" altLang="en-US"/>
              <a:t>高度負相關</a:t>
            </a:r>
            <a:r>
              <a:rPr lang="en-US" altLang="zh-TW"/>
              <a:t>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7804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CAD238-8469-4ED1-8F91-3AEF4C2E5B17}" type="slidenum">
              <a:rPr lang="en-US" altLang="zh-TW"/>
              <a:pPr/>
              <a:t>342</a:t>
            </a:fld>
            <a:endParaRPr lang="en-US" altLang="zh-TW"/>
          </a:p>
        </p:txBody>
      </p:sp>
      <p:sp>
        <p:nvSpPr>
          <p:cNvPr id="36867" name="文字方塊 2"/>
          <p:cNvSpPr txBox="1">
            <a:spLocks noChangeArrowheads="1"/>
          </p:cNvSpPr>
          <p:nvPr/>
        </p:nvSpPr>
        <p:spPr bwMode="auto">
          <a:xfrm>
            <a:off x="539750" y="549275"/>
            <a:ext cx="7056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同形，但亮度不同 </a:t>
            </a:r>
            <a:r>
              <a:rPr lang="en-US" altLang="zh-TW"/>
              <a:t>(Same shape but different intensity)</a:t>
            </a:r>
            <a:endParaRPr lang="zh-TW" altLang="en-US"/>
          </a:p>
        </p:txBody>
      </p:sp>
      <p:sp>
        <p:nvSpPr>
          <p:cNvPr id="36868" name="文字方塊 5"/>
          <p:cNvSpPr txBox="1">
            <a:spLocks noChangeArrowheads="1"/>
          </p:cNvSpPr>
          <p:nvPr/>
        </p:nvSpPr>
        <p:spPr bwMode="auto">
          <a:xfrm>
            <a:off x="900113" y="4797425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NRMSE = 0.4978 (</a:t>
            </a:r>
            <a:r>
              <a:rPr lang="zh-TW" altLang="en-US"/>
              <a:t>大於圖一、圖二之間的 </a:t>
            </a:r>
            <a:r>
              <a:rPr lang="en-US" altLang="zh-TW"/>
              <a:t>NRMSE)</a:t>
            </a:r>
            <a:endParaRPr lang="zh-TW" altLang="en-US"/>
          </a:p>
        </p:txBody>
      </p:sp>
      <p:sp>
        <p:nvSpPr>
          <p:cNvPr id="36869" name="文字方塊 6"/>
          <p:cNvSpPr txBox="1">
            <a:spLocks noChangeArrowheads="1"/>
          </p:cNvSpPr>
          <p:nvPr/>
        </p:nvSpPr>
        <p:spPr bwMode="auto">
          <a:xfrm>
            <a:off x="900113" y="5300663"/>
            <a:ext cx="3960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SSIM = 0.7333</a:t>
            </a:r>
            <a:endParaRPr lang="zh-TW" altLang="en-US"/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908050"/>
            <a:ext cx="5562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文字方塊 5"/>
          <p:cNvSpPr txBox="1">
            <a:spLocks noChangeArrowheads="1"/>
          </p:cNvSpPr>
          <p:nvPr/>
        </p:nvSpPr>
        <p:spPr bwMode="auto">
          <a:xfrm>
            <a:off x="1187450" y="1484313"/>
            <a:ext cx="86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圖八</a:t>
            </a:r>
          </a:p>
        </p:txBody>
      </p:sp>
      <p:sp>
        <p:nvSpPr>
          <p:cNvPr id="36872" name="文字方塊 5"/>
          <p:cNvSpPr txBox="1">
            <a:spLocks noChangeArrowheads="1"/>
          </p:cNvSpPr>
          <p:nvPr/>
        </p:nvSpPr>
        <p:spPr bwMode="auto">
          <a:xfrm>
            <a:off x="1187450" y="2997200"/>
            <a:ext cx="86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/>
              <a:t>圖九</a:t>
            </a:r>
          </a:p>
        </p:txBody>
      </p:sp>
    </p:spTree>
    <p:extLst>
      <p:ext uri="{BB962C8B-B14F-4D97-AF65-F5344CB8AC3E}">
        <p14:creationId xmlns:p14="http://schemas.microsoft.com/office/powerpoint/2010/main" val="36542810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89527D-699C-4CA3-A73F-4C77A353E882}" type="slidenum">
              <a:rPr lang="en-US" altLang="zh-TW"/>
              <a:pPr/>
              <a:t>343</a:t>
            </a:fld>
            <a:endParaRPr lang="en-US" altLang="zh-TW"/>
          </a:p>
        </p:txBody>
      </p:sp>
      <p:sp>
        <p:nvSpPr>
          <p:cNvPr id="37891" name="文字方塊 8"/>
          <p:cNvSpPr txBox="1">
            <a:spLocks noChangeArrowheads="1"/>
          </p:cNvSpPr>
          <p:nvPr/>
        </p:nvSpPr>
        <p:spPr bwMode="auto">
          <a:xfrm>
            <a:off x="611188" y="765175"/>
            <a:ext cx="756126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dirty="0"/>
              <a:t>思考：對於 </a:t>
            </a:r>
            <a:r>
              <a:rPr lang="en-US" altLang="zh-TW" dirty="0"/>
              <a:t>vocal signal (</a:t>
            </a:r>
            <a:r>
              <a:rPr lang="zh-TW" altLang="en-US" dirty="0"/>
              <a:t>聲音信號而言</a:t>
            </a:r>
            <a:r>
              <a:rPr lang="en-US" altLang="zh-TW" dirty="0"/>
              <a:t>)</a:t>
            </a:r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en-US" altLang="zh-TW" dirty="0"/>
              <a:t>             MSE </a:t>
            </a:r>
            <a:r>
              <a:rPr lang="zh-TW" altLang="en-US" dirty="0"/>
              <a:t>和 </a:t>
            </a:r>
            <a:r>
              <a:rPr lang="en-US" altLang="zh-TW" dirty="0"/>
              <a:t>NRMSE </a:t>
            </a:r>
            <a:r>
              <a:rPr lang="zh-TW" altLang="en-US" dirty="0"/>
              <a:t>是否真的能反映出兩個信號的相似度？</a:t>
            </a:r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en-US" altLang="zh-TW" dirty="0"/>
              <a:t>             </a:t>
            </a:r>
            <a:r>
              <a:rPr lang="zh-TW" altLang="en-US" dirty="0"/>
              <a:t>為什麼？</a:t>
            </a:r>
          </a:p>
        </p:txBody>
      </p:sp>
    </p:spTree>
    <p:extLst>
      <p:ext uri="{BB962C8B-B14F-4D97-AF65-F5344CB8AC3E}">
        <p14:creationId xmlns:p14="http://schemas.microsoft.com/office/powerpoint/2010/main" val="1376644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4213" y="547688"/>
            <a:ext cx="6119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/>
              <a:t>Lena Image </a:t>
            </a:r>
            <a:r>
              <a:rPr lang="zh-TW" altLang="en-US"/>
              <a:t>頻譜 </a:t>
            </a:r>
            <a:r>
              <a:rPr lang="en-US" altLang="zh-TW"/>
              <a:t>(frequency domain) </a:t>
            </a:r>
            <a:r>
              <a:rPr lang="zh-TW" altLang="en-US"/>
              <a:t>的一致性 </a:t>
            </a:r>
          </a:p>
        </p:txBody>
      </p:sp>
      <p:sp>
        <p:nvSpPr>
          <p:cNvPr id="11267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28F0EB5-2167-496F-8FAA-945A81746E02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279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11003" y="1300630"/>
            <a:ext cx="8082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TW" altLang="en-US" dirty="0"/>
              <a:t>     </a:t>
            </a:r>
            <a:r>
              <a:rPr lang="en-US" altLang="zh-TW" i="1" dirty="0"/>
              <a:t>L</a:t>
            </a:r>
            <a:r>
              <a:rPr lang="en-US" altLang="zh-TW" dirty="0"/>
              <a:t>[</a:t>
            </a:r>
            <a:r>
              <a:rPr lang="en-US" altLang="zh-TW" i="1" dirty="0"/>
              <a:t>m</a:t>
            </a:r>
            <a:r>
              <a:rPr lang="en-US" altLang="zh-TW" dirty="0"/>
              <a:t>, </a:t>
            </a:r>
            <a:r>
              <a:rPr lang="en-US" altLang="zh-TW" i="1" dirty="0"/>
              <a:t>n</a:t>
            </a:r>
            <a:r>
              <a:rPr lang="en-US" altLang="zh-TW" dirty="0"/>
              <a:t>]                                        |fft2(</a:t>
            </a:r>
            <a:r>
              <a:rPr lang="en-US" altLang="zh-TW" i="1" dirty="0"/>
              <a:t>L</a:t>
            </a:r>
            <a:r>
              <a:rPr lang="en-US" altLang="zh-TW" dirty="0"/>
              <a:t>[</a:t>
            </a:r>
            <a:r>
              <a:rPr lang="en-US" altLang="zh-TW" i="1" dirty="0"/>
              <a:t>m</a:t>
            </a:r>
            <a:r>
              <a:rPr lang="en-US" altLang="zh-TW" dirty="0"/>
              <a:t>, </a:t>
            </a:r>
            <a:r>
              <a:rPr lang="en-US" altLang="zh-TW" i="1" dirty="0"/>
              <a:t>n</a:t>
            </a:r>
            <a:r>
              <a:rPr lang="en-US" altLang="zh-TW" dirty="0"/>
              <a:t>])| (</a:t>
            </a:r>
            <a:r>
              <a:rPr lang="zh-TW" altLang="en-US" dirty="0"/>
              <a:t>用亮度來代表 </a:t>
            </a:r>
            <a:r>
              <a:rPr lang="en-US" altLang="zh-TW" dirty="0"/>
              <a:t>amplitude)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28775"/>
            <a:ext cx="8785225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文字方塊 1"/>
          <p:cNvSpPr txBox="1">
            <a:spLocks noChangeArrowheads="1"/>
          </p:cNvSpPr>
          <p:nvPr/>
        </p:nvSpPr>
        <p:spPr bwMode="auto">
          <a:xfrm>
            <a:off x="4572000" y="2997200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 dirty="0">
                <a:solidFill>
                  <a:srgbClr val="3333FF"/>
                </a:solidFill>
              </a:rPr>
              <a:t>p</a:t>
            </a:r>
            <a:endParaRPr lang="zh-TW" altLang="en-US" i="1" dirty="0">
              <a:solidFill>
                <a:srgbClr val="3333FF"/>
              </a:solidFill>
            </a:endParaRPr>
          </a:p>
        </p:txBody>
      </p:sp>
      <p:sp>
        <p:nvSpPr>
          <p:cNvPr id="11271" name="文字方塊 6"/>
          <p:cNvSpPr txBox="1">
            <a:spLocks noChangeArrowheads="1"/>
          </p:cNvSpPr>
          <p:nvPr/>
        </p:nvSpPr>
        <p:spPr bwMode="auto">
          <a:xfrm>
            <a:off x="6659563" y="4898955"/>
            <a:ext cx="358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i="1" dirty="0">
                <a:solidFill>
                  <a:srgbClr val="3333FF"/>
                </a:solidFill>
              </a:rPr>
              <a:t>q</a:t>
            </a:r>
            <a:endParaRPr lang="zh-TW" altLang="en-US" i="1" dirty="0">
              <a:solidFill>
                <a:srgbClr val="3333FF"/>
              </a:solidFill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4932363" y="2997200"/>
            <a:ext cx="0" cy="576263"/>
          </a:xfrm>
          <a:prstGeom prst="straightConnector1">
            <a:avLst/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6450013" y="4968875"/>
            <a:ext cx="714375" cy="14288"/>
          </a:xfrm>
          <a:prstGeom prst="straightConnector1">
            <a:avLst/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232089"/>
              </p:ext>
            </p:extLst>
          </p:nvPr>
        </p:nvGraphicFramePr>
        <p:xfrm>
          <a:off x="2133601" y="5287398"/>
          <a:ext cx="55927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7" name="Equation" r:id="rId4" imgW="5587920" imgH="711000" progId="Equation.DSMT4">
                  <p:embed/>
                </p:oleObj>
              </mc:Choice>
              <mc:Fallback>
                <p:oleObj name="Equation" r:id="rId4" imgW="5587920" imgH="711000" progId="Equation.DSMT4">
                  <p:embed/>
                  <p:pic>
                    <p:nvPicPr>
                      <p:cNvPr id="1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5287398"/>
                        <a:ext cx="559276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348769"/>
              </p:ext>
            </p:extLst>
          </p:nvPr>
        </p:nvGraphicFramePr>
        <p:xfrm>
          <a:off x="2195736" y="5945268"/>
          <a:ext cx="42211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8" name="Equation" r:id="rId6" imgW="4216320" imgH="711000" progId="Equation.DSMT4">
                  <p:embed/>
                </p:oleObj>
              </mc:Choice>
              <mc:Fallback>
                <p:oleObj name="Equation" r:id="rId6" imgW="4216320" imgH="711000" progId="Equation.DSMT4">
                  <p:embed/>
                  <p:pic>
                    <p:nvPicPr>
                      <p:cNvPr id="1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945268"/>
                        <a:ext cx="422116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4213" y="547688"/>
            <a:ext cx="6119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dirty="0"/>
              <a:t>影像的「頻率」：</a:t>
            </a:r>
            <a:r>
              <a:rPr lang="en-US" altLang="zh-TW" dirty="0"/>
              <a:t>frequency in the space domain</a:t>
            </a:r>
            <a:endParaRPr lang="zh-TW" altLang="en-US" dirty="0"/>
          </a:p>
        </p:txBody>
      </p:sp>
      <p:sp>
        <p:nvSpPr>
          <p:cNvPr id="11267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28F0EB5-2167-496F-8FAA-945A81746E02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280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graphicFrame>
        <p:nvGraphicFramePr>
          <p:cNvPr id="1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539084"/>
              </p:ext>
            </p:extLst>
          </p:nvPr>
        </p:nvGraphicFramePr>
        <p:xfrm>
          <a:off x="1454150" y="1306513"/>
          <a:ext cx="660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7" name="Equation" r:id="rId3" imgW="660240" imgH="469800" progId="Equation.DSMT4">
                  <p:embed/>
                </p:oleObj>
              </mc:Choice>
              <mc:Fallback>
                <p:oleObj name="Equation" r:id="rId3" imgW="660240" imgH="469800" progId="Equation.DSMT4">
                  <p:embed/>
                  <p:pic>
                    <p:nvPicPr>
                      <p:cNvPr id="15363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1306513"/>
                        <a:ext cx="660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699792" y="1296777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從 </a:t>
            </a:r>
            <a:r>
              <a:rPr lang="en-US" altLang="zh-TW" i="1" dirty="0"/>
              <a:t>m</a:t>
            </a:r>
            <a:r>
              <a:rPr lang="en-US" altLang="zh-TW" dirty="0"/>
              <a:t> = 0 </a:t>
            </a:r>
            <a:r>
              <a:rPr lang="zh-TW" altLang="en-US" dirty="0"/>
              <a:t>至 </a:t>
            </a:r>
            <a:r>
              <a:rPr lang="en-US" altLang="zh-TW" i="1" dirty="0"/>
              <a:t>m</a:t>
            </a:r>
            <a:r>
              <a:rPr lang="en-US" altLang="zh-TW" dirty="0"/>
              <a:t> = </a:t>
            </a:r>
            <a:r>
              <a:rPr lang="en-US" altLang="zh-TW" i="1" dirty="0"/>
              <a:t>M</a:t>
            </a:r>
            <a:r>
              <a:rPr lang="en-US" altLang="zh-TW" dirty="0"/>
              <a:t>-1 </a:t>
            </a:r>
            <a:r>
              <a:rPr lang="zh-TW" altLang="en-US" dirty="0"/>
              <a:t>之間有 </a:t>
            </a:r>
            <a:r>
              <a:rPr lang="en-US" altLang="zh-TW" i="1" dirty="0"/>
              <a:t>p</a:t>
            </a:r>
            <a:r>
              <a:rPr lang="en-US" altLang="zh-TW" dirty="0"/>
              <a:t> </a:t>
            </a:r>
            <a:r>
              <a:rPr lang="zh-TW" altLang="en-US" dirty="0"/>
              <a:t>個週期</a:t>
            </a:r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563" y="2204864"/>
            <a:ext cx="6400800" cy="275272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454150" y="5589240"/>
            <a:ext cx="4835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larger</a:t>
            </a:r>
            <a:r>
              <a:rPr lang="zh-TW" altLang="en-US" dirty="0"/>
              <a:t> </a:t>
            </a:r>
            <a:r>
              <a:rPr lang="en-US" altLang="zh-TW" i="1" dirty="0"/>
              <a:t>p</a:t>
            </a:r>
            <a:r>
              <a:rPr lang="en-US" altLang="zh-TW" dirty="0"/>
              <a:t> :  more variation in the space domain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40776" y="1935133"/>
            <a:ext cx="713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/>
              <a:t>p</a:t>
            </a:r>
            <a:r>
              <a:rPr lang="en-US" altLang="zh-TW" dirty="0"/>
              <a:t> =</a:t>
            </a:r>
            <a:r>
              <a:rPr lang="zh-TW" altLang="en-US" dirty="0"/>
              <a:t> </a:t>
            </a:r>
            <a:r>
              <a:rPr lang="en-US" altLang="zh-TW" dirty="0"/>
              <a:t>5</a:t>
            </a:r>
            <a:endParaRPr lang="zh-TW" altLang="en-US" dirty="0"/>
          </a:p>
        </p:txBody>
      </p:sp>
      <p:graphicFrame>
        <p:nvGraphicFramePr>
          <p:cNvPr id="1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886168"/>
              </p:ext>
            </p:extLst>
          </p:nvPr>
        </p:nvGraphicFramePr>
        <p:xfrm>
          <a:off x="2563019" y="1796327"/>
          <a:ext cx="1181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8" name="Equation" r:id="rId6" imgW="1180800" imgH="520560" progId="Equation.DSMT4">
                  <p:embed/>
                </p:oleObj>
              </mc:Choice>
              <mc:Fallback>
                <p:oleObj name="Equation" r:id="rId6" imgW="1180800" imgH="520560" progId="Equation.DSMT4">
                  <p:embed/>
                  <p:pic>
                    <p:nvPicPr>
                      <p:cNvPr id="1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019" y="1796327"/>
                        <a:ext cx="1181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15339</TotalTime>
  <Words>4685</Words>
  <Application>Microsoft Office PowerPoint</Application>
  <PresentationFormat>如螢幕大小 (4:3)</PresentationFormat>
  <Paragraphs>971</Paragraphs>
  <Slides>72</Slides>
  <Notes>6</Notes>
  <HiddenSlides>0</HiddenSlides>
  <MMClips>1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72</vt:i4>
      </vt:variant>
    </vt:vector>
  </HeadingPairs>
  <TitlesOfParts>
    <vt:vector size="81" baseType="lpstr">
      <vt:lpstr>新細明體</vt:lpstr>
      <vt:lpstr>標楷體</vt:lpstr>
      <vt:lpstr>Arial</vt:lpstr>
      <vt:lpstr>Symbol</vt:lpstr>
      <vt:lpstr>Times New Roman</vt:lpstr>
      <vt:lpstr>Wingdings</vt:lpstr>
      <vt:lpstr>Wingdings 2</vt:lpstr>
      <vt:lpstr>預設簡報設計</vt:lpstr>
      <vt:lpstr>Equation</vt:lpstr>
      <vt:lpstr>VII.  Data Compression (A)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Frequency Analysis and Wavelet Transforms  時頻分析與小波轉換</dc:title>
  <dc:creator>DJJ</dc:creator>
  <cp:lastModifiedBy>user</cp:lastModifiedBy>
  <cp:revision>918</cp:revision>
  <cp:lastPrinted>2023-03-22T01:19:40Z</cp:lastPrinted>
  <dcterms:created xsi:type="dcterms:W3CDTF">2007-09-19T14:57:43Z</dcterms:created>
  <dcterms:modified xsi:type="dcterms:W3CDTF">2024-02-19T14:36:46Z</dcterms:modified>
</cp:coreProperties>
</file>