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0" r:id="rId4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0C060A6-D530-4533-BF53-D3E94DEFDD51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61548D9-8451-4B62-95BB-31DD1FEDCE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95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548D9-8451-4B62-95BB-31DD1FEDCE1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321CD-7819-4205-BE21-61553F7D44F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E6C2-734F-4C97-BA78-3FC4A769A60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773AE-D7F6-4376-AB87-44B9F9570FD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BF8B-51D8-48D6-B4D4-4F27FB160E7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D6D1-D605-49FD-ADDB-4EE669EE7B3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C6308-9413-43E9-8CEC-02B94964EE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5EDA7-2CD4-48FB-AB4B-AAB02F42EF2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EC9CB-2795-4300-A7C6-FC822DCDEED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2F3E6-F947-44DA-8300-836FB42A7F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4DDE-3112-4971-843A-E763B1C3B3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47D22-A70B-4434-93BA-93AD8D56B9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B9F50-34D1-44BD-8A3E-E53BE6C289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4" y="260350"/>
            <a:ext cx="43931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Homework 1  (Due: March 20</a:t>
            </a:r>
            <a:r>
              <a:rPr lang="en-US" altLang="zh-TW" b="1" baseline="30000" dirty="0">
                <a:solidFill>
                  <a:srgbClr val="3333FF"/>
                </a:solidFill>
                <a:ea typeface="標楷體" pitchFamily="65" charset="-120"/>
              </a:rPr>
              <a:t>th</a:t>
            </a: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765175"/>
            <a:ext cx="84677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dirty="0"/>
              <a:t>(1) Design a Mini-max </a:t>
            </a:r>
            <a:r>
              <a:rPr lang="en-US" altLang="zh-TW" b="1" dirty="0" err="1"/>
              <a:t>lowpass</a:t>
            </a:r>
            <a:r>
              <a:rPr lang="en-US" altLang="zh-TW" dirty="0"/>
              <a:t> FIR filter such that                         (40 scores)    </a:t>
            </a:r>
            <a:endParaRPr lang="en-US" altLang="zh-TW" dirty="0">
              <a:ea typeface="標楷體" pitchFamily="65" charset="-120"/>
            </a:endParaRPr>
          </a:p>
          <a:p>
            <a:pPr eaLnBrk="0" hangingPunct="0">
              <a:spcBef>
                <a:spcPct val="15000"/>
              </a:spcBef>
            </a:pPr>
            <a:r>
              <a:rPr lang="en-US" altLang="zh-TW" dirty="0">
                <a:sym typeface="Wingdings" pitchFamily="2" charset="2"/>
              </a:rPr>
              <a:t></a:t>
            </a:r>
            <a:r>
              <a:rPr lang="en-US" altLang="zh-TW" dirty="0"/>
              <a:t> Filter length = 17,</a:t>
            </a:r>
            <a:r>
              <a:rPr lang="en-US" altLang="zh-TW" dirty="0">
                <a:sym typeface="Wingdings" pitchFamily="2" charset="2"/>
              </a:rPr>
              <a:t>  </a:t>
            </a:r>
            <a:r>
              <a:rPr lang="en-US" altLang="zh-TW" dirty="0"/>
              <a:t> Sampling frequency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s</a:t>
            </a:r>
            <a:r>
              <a:rPr lang="en-US" altLang="zh-TW" dirty="0"/>
              <a:t> = 6000Hz, </a:t>
            </a:r>
          </a:p>
          <a:p>
            <a:pPr eaLnBrk="0" hangingPunct="0">
              <a:spcBef>
                <a:spcPct val="15000"/>
              </a:spcBef>
            </a:pPr>
            <a:r>
              <a:rPr lang="en-US" altLang="zh-TW" dirty="0">
                <a:sym typeface="Wingdings 2" pitchFamily="18" charset="2"/>
              </a:rPr>
              <a:t> Pass Band  0~1200Hz    Transition band: 1200~1500 Hz, </a:t>
            </a:r>
          </a:p>
          <a:p>
            <a:pPr eaLnBrk="0" hangingPunct="0">
              <a:buFont typeface="Wingdings 2" pitchFamily="18" charset="2"/>
              <a:buNone/>
            </a:pPr>
            <a:r>
              <a:rPr lang="en-US" altLang="zh-TW" dirty="0">
                <a:sym typeface="Wingdings 2" pitchFamily="18" charset="2"/>
              </a:rPr>
              <a:t> Weighting function: </a:t>
            </a:r>
            <a:r>
              <a:rPr lang="en-US" altLang="zh-TW" i="1" dirty="0">
                <a:sym typeface="Wingdings 2" pitchFamily="18" charset="2"/>
              </a:rPr>
              <a:t>W</a:t>
            </a:r>
            <a:r>
              <a:rPr lang="en-US" altLang="zh-TW" dirty="0">
                <a:sym typeface="Wingdings 2" pitchFamily="18" charset="2"/>
              </a:rPr>
              <a:t>(</a:t>
            </a:r>
            <a:r>
              <a:rPr lang="en-US" altLang="zh-TW" i="1" dirty="0">
                <a:sym typeface="Wingdings 2" pitchFamily="18" charset="2"/>
              </a:rPr>
              <a:t>F</a:t>
            </a:r>
            <a:r>
              <a:rPr lang="en-US" altLang="zh-TW" dirty="0">
                <a:sym typeface="Wingdings 2" pitchFamily="18" charset="2"/>
              </a:rPr>
              <a:t>) = 1 for passband, </a:t>
            </a:r>
            <a:r>
              <a:rPr lang="en-US" altLang="zh-TW" i="1" dirty="0">
                <a:sym typeface="Wingdings 2" pitchFamily="18" charset="2"/>
              </a:rPr>
              <a:t>W</a:t>
            </a:r>
            <a:r>
              <a:rPr lang="en-US" altLang="zh-TW" dirty="0">
                <a:sym typeface="Wingdings 2" pitchFamily="18" charset="2"/>
              </a:rPr>
              <a:t>(</a:t>
            </a:r>
            <a:r>
              <a:rPr lang="en-US" altLang="zh-TW" i="1" dirty="0">
                <a:sym typeface="Wingdings 2" pitchFamily="18" charset="2"/>
              </a:rPr>
              <a:t>F</a:t>
            </a:r>
            <a:r>
              <a:rPr lang="en-US" altLang="zh-TW" dirty="0">
                <a:sym typeface="Wingdings 2" pitchFamily="18" charset="2"/>
              </a:rPr>
              <a:t>) = 0.6 for stop band </a:t>
            </a:r>
            <a:r>
              <a:rPr lang="en-US" altLang="zh-TW" dirty="0">
                <a:sym typeface="Symbol" pitchFamily="18" charset="2"/>
              </a:rPr>
              <a:t>.        </a:t>
            </a:r>
            <a:endParaRPr lang="en-US" altLang="zh-TW" dirty="0">
              <a:ea typeface="標楷體" pitchFamily="65" charset="-120"/>
              <a:sym typeface="Symbol" pitchFamily="18" charset="2"/>
            </a:endParaRPr>
          </a:p>
          <a:p>
            <a:pPr eaLnBrk="0" hangingPunct="0">
              <a:spcBef>
                <a:spcPct val="15000"/>
              </a:spcBef>
            </a:pPr>
            <a:r>
              <a:rPr lang="en-US" altLang="zh-TW" dirty="0">
                <a:sym typeface="Wingdings 2" pitchFamily="18" charset="2"/>
              </a:rPr>
              <a:t> Set </a:t>
            </a:r>
            <a:r>
              <a:rPr lang="en-US" altLang="zh-TW" dirty="0">
                <a:sym typeface="Symbol" pitchFamily="18" charset="2"/>
              </a:rPr>
              <a:t></a:t>
            </a:r>
            <a:r>
              <a:rPr lang="en-US" altLang="zh-TW" dirty="0">
                <a:sym typeface="Wingdings 2" pitchFamily="18" charset="2"/>
              </a:rPr>
              <a:t> = 0.0001 in Step 5.</a:t>
            </a:r>
            <a:r>
              <a:rPr lang="en-US" altLang="zh-TW" dirty="0">
                <a:latin typeface="Arial" charset="0"/>
                <a:sym typeface="Wingdings 2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          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898526" y="2754313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3276600" y="2754313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3275013" y="4194175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3104" y="4194175"/>
            <a:ext cx="5040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4213" y="42672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標楷體" pitchFamily="65" charset="-120"/>
              </a:rPr>
              <a:t>0 Hz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12207" y="4267200"/>
            <a:ext cx="719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>
                <a:ea typeface="標楷體" pitchFamily="65" charset="-120"/>
              </a:rPr>
              <a:t>1200 Hz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980278" y="4269518"/>
            <a:ext cx="7191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>
                <a:ea typeface="標楷體" pitchFamily="65" charset="-120"/>
              </a:rPr>
              <a:t>1350 Hz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563938" y="4267200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>
                <a:ea typeface="標楷體" pitchFamily="65" charset="-120"/>
              </a:rPr>
              <a:t>1500 Hz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843213" y="268287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3708400" y="26098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2E51A8FC-4724-4011-8313-DF2AE4F4A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26" y="4915850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u="sng" dirty="0">
                <a:solidFill>
                  <a:srgbClr val="FF0000"/>
                </a:solidFill>
              </a:rPr>
              <a:t>※  The code </a:t>
            </a:r>
            <a:r>
              <a:rPr lang="en-US" altLang="zh-TW" b="1" u="sng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should be</a:t>
            </a:r>
            <a:r>
              <a:rPr lang="zh-TW" altLang="en-US" b="1" u="sng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u="sng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handed out by </a:t>
            </a:r>
            <a:r>
              <a:rPr lang="en-US" altLang="zh-TW" b="1" u="sng" dirty="0" err="1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NTUCool</a:t>
            </a:r>
            <a:r>
              <a:rPr lang="en-US" altLang="zh-TW" b="1" u="sng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, too. 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E1716BB-D069-4E5D-A3A8-D7316658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44" y="5491961"/>
            <a:ext cx="856932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TW" u="sng" dirty="0"/>
              <a:t>Show (a) the frequency response,  (b) the impulse response </a:t>
            </a:r>
            <a:r>
              <a:rPr lang="en-US" altLang="zh-TW" i="1" u="sng" dirty="0"/>
              <a:t>h</a:t>
            </a:r>
            <a:r>
              <a:rPr lang="en-US" altLang="zh-TW" u="sng" dirty="0"/>
              <a:t>[</a:t>
            </a:r>
            <a:r>
              <a:rPr lang="en-US" altLang="zh-TW" i="1" u="sng" dirty="0"/>
              <a:t>n</a:t>
            </a:r>
            <a:r>
              <a:rPr lang="en-US" altLang="zh-TW" u="sng" dirty="0"/>
              <a:t>], and </a:t>
            </a:r>
          </a:p>
          <a:p>
            <a:pPr>
              <a:spcBef>
                <a:spcPct val="15000"/>
              </a:spcBef>
            </a:pPr>
            <a:r>
              <a:rPr lang="en-US" altLang="zh-TW" dirty="0"/>
              <a:t>          </a:t>
            </a:r>
            <a:r>
              <a:rPr lang="en-US" altLang="zh-TW" u="sng" dirty="0"/>
              <a:t>(c) the maximal error for each iteration</a:t>
            </a:r>
            <a:r>
              <a:rPr lang="en-US" altLang="zh-TW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46250" y="33265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spcBef>
                <a:spcPts val="600"/>
              </a:spcBef>
            </a:pPr>
            <a:r>
              <a:rPr lang="en-US" altLang="zh-TW" dirty="0">
                <a:ea typeface="標楷體" pitchFamily="65" charset="-120"/>
              </a:rPr>
              <a:t>(2) How do we </a:t>
            </a:r>
            <a:r>
              <a:rPr lang="en-US" altLang="zh-TW" u="sng" dirty="0">
                <a:ea typeface="標楷體" pitchFamily="65" charset="-120"/>
              </a:rPr>
              <a:t>implement</a:t>
            </a:r>
            <a:r>
              <a:rPr lang="en-US" altLang="zh-TW" dirty="0">
                <a:ea typeface="標楷體" pitchFamily="65" charset="-120"/>
              </a:rPr>
              <a:t> </a:t>
            </a:r>
            <a:r>
              <a:rPr lang="en-US" altLang="zh-TW" i="1" dirty="0">
                <a:ea typeface="標楷體" pitchFamily="65" charset="-120"/>
              </a:rPr>
              <a:t>y</a:t>
            </a:r>
            <a:r>
              <a:rPr lang="en-US" altLang="zh-TW" dirty="0">
                <a:ea typeface="標楷體" pitchFamily="65" charset="-120"/>
              </a:rPr>
              <a:t>[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] = </a:t>
            </a:r>
            <a:r>
              <a:rPr lang="en-US" altLang="zh-TW" i="1" dirty="0">
                <a:ea typeface="標楷體" pitchFamily="65" charset="-120"/>
              </a:rPr>
              <a:t>x</a:t>
            </a:r>
            <a:r>
              <a:rPr lang="en-US" altLang="zh-TW" dirty="0">
                <a:ea typeface="標楷體" pitchFamily="65" charset="-120"/>
              </a:rPr>
              <a:t>[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] *(0.8</a:t>
            </a:r>
            <a:r>
              <a:rPr lang="en-US" altLang="zh-TW" i="1" baseline="30000" dirty="0">
                <a:ea typeface="標楷體" pitchFamily="65" charset="-120"/>
              </a:rPr>
              <a:t>n</a:t>
            </a:r>
            <a:r>
              <a:rPr lang="en-US" altLang="zh-TW" i="1" dirty="0">
                <a:ea typeface="標楷體" pitchFamily="65" charset="-120"/>
              </a:rPr>
              <a:t>u</a:t>
            </a:r>
            <a:r>
              <a:rPr lang="en-US" altLang="zh-TW" dirty="0">
                <a:ea typeface="標楷體" pitchFamily="65" charset="-120"/>
              </a:rPr>
              <a:t>[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] + 0.5</a:t>
            </a:r>
            <a:r>
              <a:rPr lang="en-US" altLang="zh-TW" i="1" baseline="30000" dirty="0">
                <a:ea typeface="標楷體" pitchFamily="65" charset="-120"/>
              </a:rPr>
              <a:t>n</a:t>
            </a:r>
            <a:r>
              <a:rPr lang="en-US" altLang="zh-TW" i="1" dirty="0">
                <a:ea typeface="標楷體" pitchFamily="65" charset="-120"/>
              </a:rPr>
              <a:t>u</a:t>
            </a:r>
            <a:r>
              <a:rPr lang="en-US" altLang="zh-TW" dirty="0">
                <a:ea typeface="標楷體" pitchFamily="65" charset="-120"/>
              </a:rPr>
              <a:t>[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]) </a:t>
            </a:r>
            <a:r>
              <a:rPr lang="en-US" altLang="zh-TW" u="sng" dirty="0">
                <a:ea typeface="標楷體" pitchFamily="65" charset="-120"/>
              </a:rPr>
              <a:t>efficiently</a:t>
            </a:r>
            <a:r>
              <a:rPr lang="en-US" altLang="zh-TW" dirty="0">
                <a:ea typeface="標楷體" pitchFamily="65" charset="-120"/>
              </a:rPr>
              <a:t> where * means convolution and </a:t>
            </a:r>
            <a:r>
              <a:rPr lang="en-US" altLang="zh-TW" i="1" dirty="0">
                <a:ea typeface="標楷體" pitchFamily="65" charset="-120"/>
              </a:rPr>
              <a:t>u</a:t>
            </a:r>
            <a:r>
              <a:rPr lang="en-US" altLang="zh-TW" dirty="0">
                <a:ea typeface="標楷體" pitchFamily="65" charset="-120"/>
              </a:rPr>
              <a:t>[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] is the unit step function?                   (10 scores)</a:t>
            </a:r>
          </a:p>
        </p:txBody>
      </p:sp>
      <p:sp>
        <p:nvSpPr>
          <p:cNvPr id="11" name="矩形 10"/>
          <p:cNvSpPr/>
          <p:nvPr/>
        </p:nvSpPr>
        <p:spPr>
          <a:xfrm>
            <a:off x="280934" y="126876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 algn="just">
              <a:spcBef>
                <a:spcPts val="600"/>
              </a:spcBef>
            </a:pPr>
            <a:r>
              <a:rPr lang="en-US" altLang="zh-TW" dirty="0">
                <a:ea typeface="標楷體" pitchFamily="65" charset="-120"/>
              </a:rPr>
              <a:t>(3) (a) What are the </a:t>
            </a:r>
            <a:r>
              <a:rPr lang="en-US" altLang="zh-TW" u="sng" dirty="0">
                <a:ea typeface="標楷體" pitchFamily="65" charset="-120"/>
              </a:rPr>
              <a:t>two main advantages</a:t>
            </a:r>
            <a:r>
              <a:rPr lang="en-US" altLang="zh-TW" dirty="0">
                <a:ea typeface="標楷體" pitchFamily="65" charset="-120"/>
              </a:rPr>
              <a:t> of the Fourier transform (FT)? (b) What are </a:t>
            </a:r>
            <a:r>
              <a:rPr lang="en-US" altLang="zh-TW" u="sng" dirty="0">
                <a:ea typeface="標楷體" pitchFamily="65" charset="-120"/>
              </a:rPr>
              <a:t>the two main problems</a:t>
            </a:r>
            <a:r>
              <a:rPr lang="en-US" altLang="zh-TW" dirty="0">
                <a:ea typeface="標楷體" pitchFamily="65" charset="-120"/>
              </a:rPr>
              <a:t> to implement the FT?                (10 scores) 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2F434F4-BE05-48B0-9A24-430BD5E442A4}"/>
              </a:ext>
            </a:extLst>
          </p:cNvPr>
          <p:cNvSpPr/>
          <p:nvPr/>
        </p:nvSpPr>
        <p:spPr>
          <a:xfrm>
            <a:off x="280934" y="342900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 algn="just">
              <a:spcBef>
                <a:spcPts val="600"/>
              </a:spcBef>
            </a:pPr>
            <a:r>
              <a:rPr lang="en-US" altLang="zh-TW" dirty="0">
                <a:ea typeface="標楷體" pitchFamily="65" charset="-120"/>
              </a:rPr>
              <a:t>(5) Why (a) the step invariance method and (b) the bilinear transform can reduce or avoid the </a:t>
            </a:r>
            <a:r>
              <a:rPr lang="en-US" altLang="zh-TW" u="sng" dirty="0">
                <a:ea typeface="標楷體" pitchFamily="65" charset="-120"/>
              </a:rPr>
              <a:t>aliasing effect</a:t>
            </a:r>
            <a:r>
              <a:rPr lang="en-US" altLang="zh-TW" dirty="0">
                <a:ea typeface="標楷體" pitchFamily="65" charset="-120"/>
              </a:rPr>
              <a:t> in IIR filter design?                 (10 scores)</a:t>
            </a:r>
          </a:p>
        </p:txBody>
      </p:sp>
      <p:sp>
        <p:nvSpPr>
          <p:cNvPr id="15" name="矩形 8">
            <a:extLst>
              <a:ext uri="{FF2B5EF4-FFF2-40B4-BE49-F238E27FC236}">
                <a16:creationId xmlns:a16="http://schemas.microsoft.com/office/drawing/2014/main" id="{960AEE0E-000C-4574-9F76-97792590F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46" y="2160574"/>
            <a:ext cx="83154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(4) Suppose that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</a:t>
            </a:r>
            <a:r>
              <a:rPr lang="en-US" altLang="zh-TW" i="1" dirty="0"/>
              <a:t>y</a:t>
            </a:r>
            <a:r>
              <a:rPr lang="en-US" altLang="zh-TW" dirty="0"/>
              <a:t>(0.002</a:t>
            </a:r>
            <a:r>
              <a:rPr lang="en-US" altLang="zh-TW" i="1" dirty="0"/>
              <a:t>n</a:t>
            </a:r>
            <a:r>
              <a:rPr lang="en-US" altLang="zh-TW" dirty="0"/>
              <a:t>) and the length of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is 2000.  If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m</a:t>
            </a:r>
            <a:r>
              <a:rPr lang="en-US" altLang="zh-TW" dirty="0"/>
              <a:t>] is</a:t>
            </a:r>
            <a:br>
              <a:rPr lang="en-US" altLang="zh-TW" dirty="0"/>
            </a:br>
            <a:r>
              <a:rPr lang="en-US" altLang="zh-TW" dirty="0"/>
              <a:t>    the FFT of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], </a:t>
            </a:r>
            <a:r>
              <a:rPr lang="en-US" altLang="zh-TW"/>
              <a:t>which frequencies </a:t>
            </a:r>
            <a:r>
              <a:rPr lang="en-US" altLang="zh-TW" dirty="0"/>
              <a:t>do (a) </a:t>
            </a:r>
            <a:r>
              <a:rPr lang="en-US" altLang="zh-TW" i="1" dirty="0"/>
              <a:t>X</a:t>
            </a:r>
            <a:r>
              <a:rPr lang="en-US" altLang="zh-TW" dirty="0"/>
              <a:t>[200] and (b)</a:t>
            </a:r>
            <a:r>
              <a:rPr lang="en-US" altLang="zh-TW" i="1" dirty="0"/>
              <a:t> X</a:t>
            </a:r>
            <a:r>
              <a:rPr lang="en-US" altLang="zh-TW" dirty="0"/>
              <a:t>[1600] </a:t>
            </a:r>
            <a:br>
              <a:rPr lang="en-US" altLang="zh-TW" dirty="0"/>
            </a:br>
            <a:r>
              <a:rPr lang="en-US" altLang="zh-TW" dirty="0"/>
              <a:t>    correspond to?                                                                                 (10 scores)</a:t>
            </a:r>
            <a:endParaRPr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F74A71F-1E8A-4C99-A9CC-08AAB86E4825}"/>
              </a:ext>
            </a:extLst>
          </p:cNvPr>
          <p:cNvSpPr/>
          <p:nvPr/>
        </p:nvSpPr>
        <p:spPr>
          <a:xfrm>
            <a:off x="273314" y="448902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 algn="just">
              <a:spcBef>
                <a:spcPts val="600"/>
              </a:spcBef>
            </a:pPr>
            <a:r>
              <a:rPr lang="en-US" altLang="zh-TW" dirty="0">
                <a:ea typeface="標楷體" pitchFamily="65" charset="-120"/>
              </a:rPr>
              <a:t>(6) (a)</a:t>
            </a:r>
            <a:r>
              <a:rPr lang="zh-TW" altLang="en-US" dirty="0">
                <a:ea typeface="標楷體" pitchFamily="65" charset="-120"/>
              </a:rPr>
              <a:t> </a:t>
            </a:r>
            <a:r>
              <a:rPr lang="en-US" altLang="zh-TW" dirty="0">
                <a:ea typeface="標楷體" pitchFamily="65" charset="-120"/>
              </a:rPr>
              <a:t>Which</a:t>
            </a:r>
            <a:r>
              <a:rPr lang="zh-TW" altLang="en-US" dirty="0">
                <a:ea typeface="標楷體" pitchFamily="65" charset="-120"/>
              </a:rPr>
              <a:t> </a:t>
            </a:r>
            <a:r>
              <a:rPr lang="en-US" altLang="zh-TW" dirty="0">
                <a:ea typeface="標楷體" pitchFamily="65" charset="-120"/>
              </a:rPr>
              <a:t>of</a:t>
            </a:r>
            <a:r>
              <a:rPr lang="zh-TW" altLang="en-US" dirty="0">
                <a:ea typeface="標楷體" pitchFamily="65" charset="-120"/>
              </a:rPr>
              <a:t> </a:t>
            </a:r>
            <a:r>
              <a:rPr lang="en-US" altLang="zh-TW" dirty="0">
                <a:ea typeface="標楷體" pitchFamily="65" charset="-120"/>
              </a:rPr>
              <a:t>the</a:t>
            </a:r>
            <a:r>
              <a:rPr lang="zh-TW" altLang="en-US" dirty="0">
                <a:ea typeface="標楷體" pitchFamily="65" charset="-120"/>
              </a:rPr>
              <a:t> </a:t>
            </a:r>
            <a:r>
              <a:rPr lang="en-US" altLang="zh-TW" dirty="0">
                <a:ea typeface="標楷體" pitchFamily="65" charset="-120"/>
              </a:rPr>
              <a:t>following filters are usually even? (b) Which of the following filters are usually odd? (</a:t>
            </a:r>
            <a:r>
              <a:rPr lang="en-US" altLang="zh-TW" dirty="0" err="1">
                <a:ea typeface="標楷體" pitchFamily="65" charset="-120"/>
              </a:rPr>
              <a:t>i</a:t>
            </a:r>
            <a:r>
              <a:rPr lang="en-US" altLang="zh-TW" dirty="0">
                <a:ea typeface="標楷體" pitchFamily="65" charset="-120"/>
              </a:rPr>
              <a:t>) Notch filter; (ii) </a:t>
            </a:r>
            <a:r>
              <a:rPr lang="en-US" altLang="zh-TW" dirty="0" err="1">
                <a:ea typeface="標楷體" pitchFamily="65" charset="-120"/>
              </a:rPr>
              <a:t>highpass</a:t>
            </a:r>
            <a:r>
              <a:rPr lang="en-US" altLang="zh-TW" dirty="0">
                <a:ea typeface="標楷體" pitchFamily="65" charset="-120"/>
              </a:rPr>
              <a:t> filter; (iii) edge detector; (iv) integral; (v) differentiation 4 times; (vi) particle filter; (vii) matched filter.                                                                                (10 scores)</a:t>
            </a:r>
          </a:p>
        </p:txBody>
      </p:sp>
    </p:spTree>
    <p:extLst>
      <p:ext uri="{BB962C8B-B14F-4D97-AF65-F5344CB8AC3E}">
        <p14:creationId xmlns:p14="http://schemas.microsoft.com/office/powerpoint/2010/main" val="43216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3528" y="476672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9875" indent="-269875" algn="just">
              <a:spcBef>
                <a:spcPct val="50000"/>
              </a:spcBef>
            </a:pPr>
            <a:r>
              <a:rPr lang="en-US" altLang="zh-TW" dirty="0"/>
              <a:t>(7) Use the </a:t>
            </a:r>
            <a:r>
              <a:rPr lang="en-US" altLang="zh-TW" u="sng" dirty="0"/>
              <a:t>MSE method</a:t>
            </a:r>
            <a:r>
              <a:rPr lang="en-US" altLang="zh-TW" dirty="0"/>
              <a:t> to design the 7-point FIR filter that approximates </a:t>
            </a:r>
            <a:r>
              <a:rPr lang="en-US" altLang="zh-TW"/>
              <a:t>the lowpass </a:t>
            </a:r>
            <a:r>
              <a:rPr lang="en-US" altLang="zh-TW" dirty="0"/>
              <a:t>filter of </a:t>
            </a:r>
            <a:r>
              <a:rPr lang="en-US" altLang="zh-TW" i="1" dirty="0" err="1"/>
              <a:t>H</a:t>
            </a:r>
            <a:r>
              <a:rPr lang="en-US" altLang="zh-TW" i="1" baseline="-25000" dirty="0" err="1"/>
              <a:t>d</a:t>
            </a:r>
            <a:r>
              <a:rPr lang="en-US" altLang="zh-TW" dirty="0"/>
              <a:t>(F)</a:t>
            </a:r>
            <a:r>
              <a:rPr lang="zh-TW" altLang="en-US" dirty="0"/>
              <a:t> </a:t>
            </a:r>
            <a:r>
              <a:rPr lang="en-US" altLang="zh-TW" dirty="0"/>
              <a:t>= 1 for |</a:t>
            </a:r>
            <a:r>
              <a:rPr lang="en-US" altLang="zh-TW" i="1" dirty="0"/>
              <a:t>F</a:t>
            </a:r>
            <a:r>
              <a:rPr lang="en-US" altLang="zh-TW" dirty="0"/>
              <a:t>| &lt; 0.25 and </a:t>
            </a:r>
            <a:r>
              <a:rPr lang="en-US" altLang="zh-TW" i="1" dirty="0" err="1"/>
              <a:t>H</a:t>
            </a:r>
            <a:r>
              <a:rPr lang="en-US" altLang="zh-TW" i="1" baseline="-25000" dirty="0" err="1"/>
              <a:t>d</a:t>
            </a:r>
            <a:r>
              <a:rPr lang="en-US" altLang="zh-TW" dirty="0"/>
              <a:t>(F) = 0 for 0.25 &lt; |</a:t>
            </a:r>
            <a:r>
              <a:rPr lang="en-US" altLang="zh-TW" i="1" dirty="0"/>
              <a:t>F</a:t>
            </a:r>
            <a:r>
              <a:rPr lang="en-US" altLang="zh-TW" dirty="0"/>
              <a:t>| &lt; 0.5. </a:t>
            </a:r>
            <a:br>
              <a:rPr lang="en-US" altLang="zh-TW" dirty="0"/>
            </a:br>
            <a:r>
              <a:rPr lang="en-US" altLang="zh-TW" dirty="0"/>
              <a:t>                                                                                                          (15 scores)  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9" name="Text Box 31">
            <a:extLst>
              <a:ext uri="{FF2B5EF4-FFF2-40B4-BE49-F238E27FC236}">
                <a16:creationId xmlns:a16="http://schemas.microsoft.com/office/drawing/2014/main" id="{9116B4C4-6858-4938-B8FD-59EBD0AF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518655"/>
            <a:ext cx="7761890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(Extra): Answer the questions according to your student ID number.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            (ended with 0, 1, 2, 3, 5, 6, 7, 8)  </a:t>
            </a:r>
          </a:p>
        </p:txBody>
      </p:sp>
    </p:spTree>
    <p:extLst>
      <p:ext uri="{BB962C8B-B14F-4D97-AF65-F5344CB8AC3E}">
        <p14:creationId xmlns:p14="http://schemas.microsoft.com/office/powerpoint/2010/main" val="34707440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</TotalTime>
  <Words>473</Words>
  <Application>Microsoft Office PowerPoint</Application>
  <PresentationFormat>如螢幕大小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Symbol</vt:lpstr>
      <vt:lpstr>Times New Roman</vt:lpstr>
      <vt:lpstr>Wingdings</vt:lpstr>
      <vt:lpstr>Wingdings 2</vt:lpstr>
      <vt:lpstr>預設簡報設計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127</cp:revision>
  <cp:lastPrinted>2024-03-05T03:23:18Z</cp:lastPrinted>
  <dcterms:created xsi:type="dcterms:W3CDTF">2008-03-09T11:59:35Z</dcterms:created>
  <dcterms:modified xsi:type="dcterms:W3CDTF">2024-03-13T12:59:01Z</dcterms:modified>
</cp:coreProperties>
</file>