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75" r:id="rId3"/>
    <p:sldId id="273" r:id="rId4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2" autoAdjust="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36574-8C16-4C06-9073-A4DFC3B05F2C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88CE6-5E5C-49D2-8450-B902CB4E7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21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88CE6-5E5C-49D2-8450-B902CB4E743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3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88CE6-5E5C-49D2-8450-B902CB4E743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8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88CE6-5E5C-49D2-8450-B902CB4E743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99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4FEE2-9353-4E8B-A838-8EE563D565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236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D57C9-78C6-4BAB-8B13-1359DB4197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4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8B4E8-B0AC-43C0-8E1D-2343E5B913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170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9879D-DD29-44CF-B813-0DA86F6028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560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B0D6B-C78E-449A-A132-4D76BB7DA5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701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C098B-6614-4AD6-89C7-7576C2D25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141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D1A4E-C6B5-47EB-AB44-2009445F0B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893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88F92-DAE4-4575-B585-8AF3681751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96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0BA2E-F198-4E47-ABF0-9696461EF8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036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59E31-22C6-415D-ADEB-A281F0D588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864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D13FD-3104-4931-B9B2-77FEB72090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4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118823A8-267A-46D7-9C02-6FF613910D0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360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Homework 2  (Due: 4/10)</a:t>
            </a:r>
          </a:p>
        </p:txBody>
      </p:sp>
      <p:sp>
        <p:nvSpPr>
          <p:cNvPr id="9" name="Rectangle 55">
            <a:extLst>
              <a:ext uri="{FF2B5EF4-FFF2-40B4-BE49-F238E27FC236}">
                <a16:creationId xmlns:a16="http://schemas.microsoft.com/office/drawing/2014/main" id="{A9FF49C7-9C50-4EF1-B720-93437AEDC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046" y="610816"/>
            <a:ext cx="85693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zh-TW" dirty="0">
                <a:ea typeface="新細明體" panose="02020500000000000000" pitchFamily="18" charset="-120"/>
              </a:rPr>
              <a:t>(1) </a:t>
            </a:r>
            <a:r>
              <a:rPr lang="en-US" altLang="zh-TW" dirty="0">
                <a:ea typeface="新細明體" charset="-120"/>
              </a:rPr>
              <a:t>Write a </a:t>
            </a:r>
            <a:r>
              <a:rPr lang="en-US" altLang="zh-TW" dirty="0" err="1">
                <a:ea typeface="新細明體" charset="-120"/>
              </a:rPr>
              <a:t>Matlab</a:t>
            </a:r>
            <a:r>
              <a:rPr lang="en-US" altLang="zh-TW" dirty="0">
                <a:ea typeface="新細明體" charset="-120"/>
              </a:rPr>
              <a:t> or Python code that uses the </a:t>
            </a:r>
            <a:r>
              <a:rPr lang="en-US" altLang="zh-TW" u="sng" dirty="0">
                <a:ea typeface="新細明體" charset="-120"/>
              </a:rPr>
              <a:t>frequency sampling method </a:t>
            </a:r>
            <a:r>
              <a:rPr lang="en-US" altLang="zh-TW" dirty="0">
                <a:ea typeface="新細明體" charset="-120"/>
              </a:rPr>
              <a:t>to</a:t>
            </a:r>
            <a:br>
              <a:rPr lang="en-US" altLang="zh-TW" dirty="0">
                <a:ea typeface="新細明體" charset="-120"/>
              </a:rPr>
            </a:br>
            <a:r>
              <a:rPr lang="en-US" altLang="zh-TW" dirty="0">
                <a:ea typeface="新細明體" charset="-120"/>
              </a:rPr>
              <a:t>      design </a:t>
            </a:r>
            <a:r>
              <a:rPr lang="en-US" altLang="zh-TW" u="sng" dirty="0">
                <a:ea typeface="新細明體" panose="02020500000000000000" pitchFamily="18" charset="-120"/>
              </a:rPr>
              <a:t>a (2</a:t>
            </a:r>
            <a:r>
              <a:rPr lang="en-US" altLang="zh-TW" i="1" u="sng" dirty="0">
                <a:ea typeface="新細明體" panose="02020500000000000000" pitchFamily="18" charset="-120"/>
              </a:rPr>
              <a:t>k</a:t>
            </a:r>
            <a:r>
              <a:rPr lang="en-US" altLang="zh-TW" u="sng" dirty="0">
                <a:ea typeface="新細明體" panose="02020500000000000000" pitchFamily="18" charset="-120"/>
              </a:rPr>
              <a:t>+1)-point discrete Hilbert transform filter</a:t>
            </a:r>
            <a:r>
              <a:rPr lang="en-US" altLang="zh-TW" dirty="0">
                <a:ea typeface="新細明體" panose="02020500000000000000" pitchFamily="18" charset="-120"/>
              </a:rPr>
              <a:t> (</a:t>
            </a:r>
            <a:r>
              <a:rPr lang="en-US" altLang="zh-TW" i="1" dirty="0">
                <a:solidFill>
                  <a:srgbClr val="0000FF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 is an input</a:t>
            </a:r>
            <a:b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</a:br>
            <a:r>
              <a:rPr lang="en-US" altLang="zh-TW" dirty="0">
                <a:solidFill>
                  <a:srgbClr val="0000FF"/>
                </a:solidFill>
                <a:ea typeface="新細明體" panose="02020500000000000000" pitchFamily="18" charset="-120"/>
              </a:rPr>
              <a:t>       parameter and can be any integer</a:t>
            </a:r>
            <a:r>
              <a:rPr lang="en-US" altLang="zh-TW" dirty="0">
                <a:ea typeface="新細明體" panose="02020500000000000000" pitchFamily="18" charset="-120"/>
              </a:rPr>
              <a:t>).</a:t>
            </a:r>
            <a:r>
              <a:rPr lang="en-US" altLang="zh-TW" dirty="0">
                <a:ea typeface="新細明體" charset="-120"/>
              </a:rPr>
              <a:t>                                                (25 scores)</a:t>
            </a:r>
          </a:p>
          <a:p>
            <a:pPr algn="just"/>
            <a:endParaRPr lang="en-US" altLang="zh-TW" dirty="0">
              <a:ea typeface="新細明體" charset="-120"/>
            </a:endParaRPr>
          </a:p>
          <a:p>
            <a:pPr algn="just"/>
            <a:r>
              <a:rPr lang="en-US" altLang="zh-TW" dirty="0">
                <a:ea typeface="新細明體" charset="-120"/>
              </a:rPr>
              <a:t>     The </a:t>
            </a:r>
            <a:r>
              <a:rPr lang="en-US" altLang="zh-TW" u="sng" dirty="0">
                <a:ea typeface="新細明體" charset="-120"/>
              </a:rPr>
              <a:t>transition band is assigned</a:t>
            </a:r>
            <a:r>
              <a:rPr lang="en-US" altLang="zh-TW" dirty="0">
                <a:ea typeface="新細明體" charset="-120"/>
              </a:rPr>
              <a:t> to reduce the error (unnecessary to</a:t>
            </a:r>
            <a:br>
              <a:rPr lang="en-US" altLang="zh-TW" dirty="0">
                <a:ea typeface="新細明體" charset="-120"/>
              </a:rPr>
            </a:br>
            <a:r>
              <a:rPr lang="en-US" altLang="zh-TW" dirty="0">
                <a:ea typeface="新細明體" charset="-120"/>
              </a:rPr>
              <a:t>     optimize).  (</a:t>
            </a:r>
            <a:r>
              <a:rPr lang="en-US" altLang="zh-TW" dirty="0" err="1">
                <a:ea typeface="新細明體" charset="-120"/>
              </a:rPr>
              <a:t>i</a:t>
            </a:r>
            <a:r>
              <a:rPr lang="en-US" altLang="zh-TW" dirty="0">
                <a:ea typeface="新細明體" charset="-120"/>
              </a:rPr>
              <a:t>) T</a:t>
            </a:r>
            <a:r>
              <a:rPr lang="en-US" altLang="zh-TW" dirty="0">
                <a:ea typeface="新細明體" charset="-120"/>
                <a:sym typeface="Symbol" pitchFamily="18" charset="2"/>
              </a:rPr>
              <a:t>he </a:t>
            </a:r>
            <a:r>
              <a:rPr lang="en-US" altLang="zh-TW" u="sng" dirty="0">
                <a:ea typeface="新細明體" charset="-120"/>
                <a:sym typeface="Symbol" pitchFamily="18" charset="2"/>
              </a:rPr>
              <a:t>impulse response</a:t>
            </a:r>
            <a:r>
              <a:rPr lang="en-US" altLang="zh-TW" dirty="0">
                <a:ea typeface="新細明體" charset="-120"/>
                <a:sym typeface="Symbol" pitchFamily="18" charset="2"/>
              </a:rPr>
              <a:t> and (ii) </a:t>
            </a:r>
            <a:r>
              <a:rPr lang="en-US" altLang="zh-TW" u="sng" dirty="0">
                <a:ea typeface="新細明體" charset="-120"/>
                <a:sym typeface="Symbol" pitchFamily="18" charset="2"/>
              </a:rPr>
              <a:t>the </a:t>
            </a:r>
            <a:r>
              <a:rPr lang="en-US" altLang="zh-TW" u="sng" dirty="0">
                <a:solidFill>
                  <a:srgbClr val="0000FF"/>
                </a:solidFill>
                <a:ea typeface="新細明體" charset="-120"/>
                <a:sym typeface="Symbol" pitchFamily="18" charset="2"/>
              </a:rPr>
              <a:t>imaginary part</a:t>
            </a:r>
            <a:r>
              <a:rPr lang="en-US" altLang="zh-TW" u="sng" dirty="0">
                <a:ea typeface="新細明體" charset="-120"/>
                <a:sym typeface="Symbol" pitchFamily="18" charset="2"/>
              </a:rPr>
              <a:t> of the</a:t>
            </a:r>
            <a:br>
              <a:rPr lang="en-US" altLang="zh-TW" u="sng" dirty="0">
                <a:ea typeface="新細明體" charset="-120"/>
                <a:sym typeface="Symbol" pitchFamily="18" charset="2"/>
              </a:rPr>
            </a:br>
            <a:r>
              <a:rPr lang="en-US" altLang="zh-TW" dirty="0">
                <a:ea typeface="新細明體" charset="-120"/>
                <a:sym typeface="Symbol" pitchFamily="18" charset="2"/>
              </a:rPr>
              <a:t>     </a:t>
            </a:r>
            <a:r>
              <a:rPr lang="en-US" altLang="zh-TW" u="sng" dirty="0">
                <a:ea typeface="新細明體" charset="-120"/>
                <a:sym typeface="Symbol" pitchFamily="18" charset="2"/>
              </a:rPr>
              <a:t>frequency response </a:t>
            </a:r>
            <a:r>
              <a:rPr lang="en-US" altLang="zh-TW" dirty="0">
                <a:ea typeface="新細明體" charset="-120"/>
                <a:sym typeface="Symbol" pitchFamily="18" charset="2"/>
              </a:rPr>
              <a:t>(DTFT of </a:t>
            </a:r>
            <a:r>
              <a:rPr lang="en-US" altLang="zh-TW" i="1" dirty="0">
                <a:ea typeface="新細明體" charset="-120"/>
                <a:sym typeface="Symbol" pitchFamily="18" charset="2"/>
              </a:rPr>
              <a:t>r</a:t>
            </a:r>
            <a:r>
              <a:rPr lang="en-US" altLang="zh-TW" dirty="0">
                <a:ea typeface="新細明體" charset="-120"/>
                <a:sym typeface="Symbol" pitchFamily="18" charset="2"/>
              </a:rPr>
              <a:t>[</a:t>
            </a:r>
            <a:r>
              <a:rPr lang="en-US" altLang="zh-TW" i="1" dirty="0">
                <a:ea typeface="新細明體" charset="-120"/>
                <a:sym typeface="Symbol" pitchFamily="18" charset="2"/>
              </a:rPr>
              <a:t>n</a:t>
            </a:r>
            <a:r>
              <a:rPr lang="en-US" altLang="zh-TW" dirty="0">
                <a:ea typeface="新細明體" charset="-120"/>
                <a:sym typeface="Symbol" pitchFamily="18" charset="2"/>
              </a:rPr>
              <a:t>], see pages 113 and 114) of the designed</a:t>
            </a:r>
            <a:br>
              <a:rPr lang="en-US" altLang="zh-TW" dirty="0">
                <a:ea typeface="新細明體" charset="-120"/>
                <a:sym typeface="Symbol" pitchFamily="18" charset="2"/>
              </a:rPr>
            </a:br>
            <a:r>
              <a:rPr lang="en-US" altLang="zh-TW" dirty="0">
                <a:ea typeface="新細明體" charset="-120"/>
                <a:sym typeface="Symbol" pitchFamily="18" charset="2"/>
              </a:rPr>
              <a:t>     filter should be shown in the homework. The </a:t>
            </a:r>
            <a:r>
              <a:rPr lang="en-US" altLang="zh-TW" u="sng" dirty="0">
                <a:ea typeface="新細明體" charset="-120"/>
                <a:sym typeface="Symbol" pitchFamily="18" charset="2"/>
              </a:rPr>
              <a:t>code </a:t>
            </a:r>
            <a:r>
              <a:rPr lang="en-US" altLang="zh-TW" dirty="0">
                <a:ea typeface="新細明體" charset="-120"/>
                <a:sym typeface="Symbol" pitchFamily="18" charset="2"/>
              </a:rPr>
              <a:t>should be handed out by</a:t>
            </a:r>
            <a:br>
              <a:rPr lang="en-US" altLang="zh-TW" dirty="0">
                <a:ea typeface="新細明體" charset="-120"/>
                <a:sym typeface="Symbol" pitchFamily="18" charset="2"/>
              </a:rPr>
            </a:br>
            <a:r>
              <a:rPr lang="en-US" altLang="zh-TW" dirty="0">
                <a:ea typeface="新細明體" charset="-120"/>
                <a:sym typeface="Symbol" pitchFamily="18" charset="2"/>
              </a:rPr>
              <a:t>     </a:t>
            </a:r>
            <a:r>
              <a:rPr lang="en-US" altLang="zh-TW" dirty="0">
                <a:solidFill>
                  <a:srgbClr val="3333FF"/>
                </a:solidFill>
                <a:cs typeface="Times New Roman" pitchFamily="18" charset="0"/>
              </a:rPr>
              <a:t>NTU Cool</a:t>
            </a:r>
            <a:r>
              <a:rPr lang="en-US" altLang="zh-TW" dirty="0">
                <a:ea typeface="新細明體" charset="-120"/>
                <a:sym typeface="Symbol" pitchFamily="18" charset="2"/>
              </a:rPr>
              <a:t>.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9319843-2AB7-4717-B745-BCEC92764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3573016"/>
            <a:ext cx="8496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(2) Estimate </a:t>
            </a:r>
            <a:r>
              <a:rPr lang="en-US" altLang="zh-TW" u="sng" dirty="0"/>
              <a:t>the length of the digital filter </a:t>
            </a:r>
            <a:r>
              <a:rPr lang="en-US" altLang="zh-TW" dirty="0"/>
              <a:t>if both the passband ripple and the</a:t>
            </a:r>
            <a:br>
              <a:rPr lang="en-US" altLang="zh-TW" dirty="0"/>
            </a:br>
            <a:r>
              <a:rPr lang="en-US" altLang="zh-TW" dirty="0"/>
              <a:t>     stopband ripple are smaller than 0.01, the sampling interval </a:t>
            </a:r>
            <a:r>
              <a:rPr lang="el-GR" altLang="zh-TW" dirty="0"/>
              <a:t>Δ</a:t>
            </a:r>
            <a:r>
              <a:rPr lang="en-US" altLang="zh-TW" i="1" baseline="-25000" dirty="0"/>
              <a:t>t</a:t>
            </a:r>
            <a:r>
              <a:rPr lang="en-US" altLang="zh-TW" dirty="0"/>
              <a:t>  = 0.00005, and</a:t>
            </a:r>
            <a:br>
              <a:rPr lang="en-US" altLang="zh-TW" dirty="0"/>
            </a:br>
            <a:r>
              <a:rPr lang="en-US" altLang="zh-TW" dirty="0"/>
              <a:t>     the transition band is from 5000Hz to 6000Hz.                                 (10 scores)</a:t>
            </a:r>
            <a:endParaRPr lang="zh-TW" altLang="en-US" dirty="0"/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14F7EB09-761C-4F28-9153-F27A99A10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6" y="4776165"/>
            <a:ext cx="8497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dirty="0"/>
              <a:t>(3) Why it is improper to use the method of 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IDFT(DFT(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])</a:t>
            </a:r>
            <a:r>
              <a:rPr lang="en-US" altLang="zh-TW" i="1" dirty="0"/>
              <a:t>H</a:t>
            </a:r>
            <a:r>
              <a:rPr lang="en-US" altLang="zh-TW" dirty="0"/>
              <a:t>[</a:t>
            </a:r>
            <a:r>
              <a:rPr lang="en-US" altLang="zh-TW" i="1" dirty="0"/>
              <a:t>m</a:t>
            </a:r>
            <a:r>
              <a:rPr lang="en-US" altLang="zh-TW" dirty="0"/>
              <a:t>]) for</a:t>
            </a:r>
            <a:br>
              <a:rPr lang="en-US" altLang="zh-TW" dirty="0"/>
            </a:br>
            <a:r>
              <a:rPr lang="en-US" altLang="zh-TW" dirty="0"/>
              <a:t>      FIR filter design?                                                                                 (5 scores)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6C950F5E-A085-46B6-93B9-2FD2E08B6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51" y="2420888"/>
            <a:ext cx="8464049" cy="183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/>
              <a:t>(6)</a:t>
            </a:r>
            <a:r>
              <a:rPr lang="en-US" altLang="zh-TW" dirty="0">
                <a:ea typeface="新細明體" panose="02020500000000000000" pitchFamily="18" charset="-120"/>
              </a:rPr>
              <a:t> Among the following filters: (</a:t>
            </a:r>
            <a:r>
              <a:rPr lang="en-US" altLang="zh-TW" dirty="0" err="1">
                <a:ea typeface="新細明體" panose="02020500000000000000" pitchFamily="18" charset="-120"/>
              </a:rPr>
              <a:t>i</a:t>
            </a:r>
            <a:r>
              <a:rPr lang="en-US" altLang="zh-TW" dirty="0">
                <a:ea typeface="新細明體" panose="02020500000000000000" pitchFamily="18" charset="-120"/>
              </a:rPr>
              <a:t>) the Notch filter (ii) the Hilbert transform, (iii)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the matched filter, (iv) the difference, (v) the Kalman filter, (vi) the particle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filter, and (vii) the Wiener filter, 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zh-TW" dirty="0">
                <a:ea typeface="新細明體" panose="02020500000000000000" pitchFamily="18" charset="-120"/>
              </a:rPr>
              <a:t>      (a) Which filters are suitable for </a:t>
            </a:r>
            <a:r>
              <a:rPr lang="en-US" altLang="zh-TW" u="sng" dirty="0">
                <a:ea typeface="新細明體" panose="02020500000000000000" pitchFamily="18" charset="-120"/>
              </a:rPr>
              <a:t>edge detection</a:t>
            </a:r>
            <a:r>
              <a:rPr lang="en-US" altLang="zh-TW" dirty="0">
                <a:ea typeface="新細明體" panose="02020500000000000000" pitchFamily="18" charset="-120"/>
              </a:rPr>
              <a:t>? (b) Which filters are suitable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 for </a:t>
            </a:r>
            <a:r>
              <a:rPr lang="en-US" altLang="zh-TW" u="sng" dirty="0">
                <a:ea typeface="新細明體" panose="02020500000000000000" pitchFamily="18" charset="-120"/>
              </a:rPr>
              <a:t>prediction</a:t>
            </a:r>
            <a:r>
              <a:rPr lang="en-US" altLang="zh-TW" dirty="0">
                <a:ea typeface="新細明體" panose="02020500000000000000" pitchFamily="18" charset="-120"/>
              </a:rPr>
              <a:t>?          </a:t>
            </a:r>
            <a:r>
              <a:rPr lang="zh-TW" altLang="en-US" dirty="0">
                <a:ea typeface="新細明體" panose="02020500000000000000" pitchFamily="18" charset="-120"/>
              </a:rPr>
              <a:t>                                                                          </a:t>
            </a:r>
            <a:r>
              <a:rPr lang="en-US" altLang="zh-TW" dirty="0">
                <a:ea typeface="新細明體" panose="02020500000000000000" pitchFamily="18" charset="-120"/>
              </a:rPr>
              <a:t>(10 scores)</a:t>
            </a:r>
            <a:endParaRPr lang="en-US" altLang="zh-TW" dirty="0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257B7674-2C36-4E5A-9773-A11939A1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975" y="1484784"/>
            <a:ext cx="84640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/>
              <a:t>(5)</a:t>
            </a:r>
            <a:r>
              <a:rPr lang="en-US" altLang="zh-TW" dirty="0">
                <a:ea typeface="新細明體" panose="02020500000000000000" pitchFamily="18" charset="-120"/>
              </a:rPr>
              <a:t> Suppose that 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= 1+sin</a:t>
            </a:r>
            <a:r>
              <a:rPr lang="en-US" altLang="zh-TW" baseline="30000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). (a) What is the </a:t>
            </a:r>
            <a:r>
              <a:rPr lang="en-US" altLang="zh-TW" u="sng" dirty="0">
                <a:ea typeface="新細明體" panose="02020500000000000000" pitchFamily="18" charset="-120"/>
              </a:rPr>
              <a:t>Hilbert transform </a:t>
            </a:r>
            <a:r>
              <a:rPr lang="en-US" altLang="zh-TW" dirty="0">
                <a:ea typeface="新細明體" panose="02020500000000000000" pitchFamily="18" charset="-120"/>
              </a:rPr>
              <a:t>of 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]?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     (b) What is the </a:t>
            </a:r>
            <a:r>
              <a:rPr lang="en-US" altLang="zh-TW" u="sng" dirty="0">
                <a:ea typeface="新細明體" panose="02020500000000000000" pitchFamily="18" charset="-120"/>
              </a:rPr>
              <a:t>analytic function</a:t>
            </a:r>
            <a:r>
              <a:rPr lang="en-US" altLang="zh-TW" dirty="0">
                <a:ea typeface="新細明體" panose="02020500000000000000" pitchFamily="18" charset="-120"/>
              </a:rPr>
              <a:t> corresponding to </a:t>
            </a:r>
            <a:r>
              <a:rPr lang="en-US" altLang="zh-TW" i="1" dirty="0">
                <a:ea typeface="新細明體" panose="02020500000000000000" pitchFamily="18" charset="-120"/>
              </a:rPr>
              <a:t>x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]?                  (10 scores)</a:t>
            </a:r>
            <a:endParaRPr lang="en-US" altLang="zh-TW" dirty="0"/>
          </a:p>
        </p:txBody>
      </p:sp>
      <p:sp>
        <p:nvSpPr>
          <p:cNvPr id="12" name="Text Box 31">
            <a:extLst>
              <a:ext uri="{FF2B5EF4-FFF2-40B4-BE49-F238E27FC236}">
                <a16:creationId xmlns:a16="http://schemas.microsoft.com/office/drawing/2014/main" id="{4FCA964A-24C4-4D3D-9E90-575D625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09" y="4496261"/>
            <a:ext cx="8679532" cy="116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TW" dirty="0"/>
              <a:t>(7) (a) What are the </a:t>
            </a:r>
            <a:r>
              <a:rPr lang="en-US" altLang="zh-TW" u="sng" dirty="0"/>
              <a:t>two main advantages</a:t>
            </a:r>
            <a:r>
              <a:rPr lang="en-US" altLang="zh-TW" dirty="0"/>
              <a:t> of the minimum phase filter? (b)</a:t>
            </a:r>
            <a:br>
              <a:rPr lang="en-US" altLang="zh-TW" dirty="0"/>
            </a:br>
            <a:r>
              <a:rPr lang="en-US" altLang="zh-TW" dirty="0"/>
              <a:t>       Compared to the equalizer, what are the </a:t>
            </a:r>
            <a:r>
              <a:rPr lang="en-US" altLang="zh-TW" u="sng" dirty="0"/>
              <a:t>two main advantages</a:t>
            </a:r>
            <a:r>
              <a:rPr lang="en-US" altLang="zh-TW" dirty="0"/>
              <a:t> of the </a:t>
            </a:r>
            <a:r>
              <a:rPr lang="en-US" altLang="zh-TW" dirty="0" err="1"/>
              <a:t>cepstrum</a:t>
            </a:r>
            <a:br>
              <a:rPr lang="en-US" altLang="zh-TW" dirty="0"/>
            </a:br>
            <a:r>
              <a:rPr lang="en-US" altLang="zh-TW" dirty="0"/>
              <a:t>       to deal with the multipath problem?                                                (10 scores)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E314E758-1737-4E75-A233-782749064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31" y="355584"/>
            <a:ext cx="8497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dirty="0"/>
              <a:t>(4) Derive the way to use the algorithm on page 58-61 to implement an odd</a:t>
            </a:r>
            <a:br>
              <a:rPr lang="en-US" altLang="zh-TW" dirty="0"/>
            </a:br>
            <a:r>
              <a:rPr lang="en-US" altLang="zh-TW" dirty="0"/>
              <a:t>      symmetric filter with even length (i.e., type 4 on page 90).              (10 scores)</a:t>
            </a:r>
          </a:p>
        </p:txBody>
      </p:sp>
    </p:spTree>
    <p:extLst>
      <p:ext uri="{BB962C8B-B14F-4D97-AF65-F5344CB8AC3E}">
        <p14:creationId xmlns:p14="http://schemas.microsoft.com/office/powerpoint/2010/main" val="46706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350917" y="368635"/>
            <a:ext cx="345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(8) If the z-transform of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 is </a:t>
            </a:r>
            <a:endParaRPr lang="en-US" altLang="zh-TW" dirty="0"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583975" y="1540751"/>
            <a:ext cx="6062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(b) Convert the IIR filter into the minimum phase filter. </a:t>
            </a:r>
            <a:endParaRPr lang="en-US" altLang="zh-TW" dirty="0"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graphicFrame>
        <p:nvGraphicFramePr>
          <p:cNvPr id="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501126"/>
              </p:ext>
            </p:extLst>
          </p:nvPr>
        </p:nvGraphicFramePr>
        <p:xfrm>
          <a:off x="3776663" y="219075"/>
          <a:ext cx="28876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4" imgW="2882880" imgH="647640" progId="Equation.DSMT4">
                  <p:embed/>
                </p:oleObj>
              </mc:Choice>
              <mc:Fallback>
                <p:oleObj name="Equation" r:id="rId4" imgW="2882880" imgH="647640" progId="Equation.DSMT4">
                  <p:embed/>
                  <p:pic>
                    <p:nvPicPr>
                      <p:cNvPr id="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219075"/>
                        <a:ext cx="2887662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237039" y="148846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/>
              <a:t>(20 scores)</a:t>
            </a: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611561" y="948281"/>
            <a:ext cx="6062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(a) Determine the </a:t>
            </a:r>
            <a:r>
              <a:rPr lang="en-US" altLang="zh-TW" dirty="0" err="1">
                <a:ea typeface="新細明體" panose="02020500000000000000" pitchFamily="18" charset="-120"/>
              </a:rPr>
              <a:t>cepstrum</a:t>
            </a:r>
            <a:r>
              <a:rPr lang="en-US" altLang="zh-TW" dirty="0">
                <a:ea typeface="新細明體" panose="02020500000000000000" pitchFamily="18" charset="-120"/>
              </a:rPr>
              <a:t> of </a:t>
            </a: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[</a:t>
            </a:r>
            <a:r>
              <a:rPr lang="en-US" altLang="zh-TW" i="1" dirty="0">
                <a:ea typeface="新細明體" panose="02020500000000000000" pitchFamily="18" charset="-120"/>
              </a:rPr>
              <a:t>n</a:t>
            </a:r>
            <a:r>
              <a:rPr lang="en-US" altLang="zh-TW" dirty="0">
                <a:ea typeface="新細明體" panose="02020500000000000000" pitchFamily="18" charset="-120"/>
              </a:rPr>
              <a:t>]. </a:t>
            </a:r>
            <a:endParaRPr lang="en-US" altLang="zh-TW" dirty="0"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6EB2FF43-D046-4D0F-9AF5-4241F31BE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97" y="2420888"/>
            <a:ext cx="8466995" cy="79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(Extra): Answer the questions according to your student ID number.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            (ended with (4, 9), (0, 5), (1, 6), (2, 7))  </a:t>
            </a:r>
          </a:p>
        </p:txBody>
      </p:sp>
    </p:spTree>
    <p:extLst>
      <p:ext uri="{BB962C8B-B14F-4D97-AF65-F5344CB8AC3E}">
        <p14:creationId xmlns:p14="http://schemas.microsoft.com/office/powerpoint/2010/main" val="219751853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525</Words>
  <Application>Microsoft Office PowerPoint</Application>
  <PresentationFormat>如螢幕大小 (4:3)</PresentationFormat>
  <Paragraphs>20</Paragraphs>
  <Slides>3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Symbol</vt:lpstr>
      <vt:lpstr>Times New Roman</vt:lpstr>
      <vt:lpstr>預設簡報設計</vt:lpstr>
      <vt:lpstr>MathType 7.0 Equation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175</cp:revision>
  <cp:lastPrinted>2017-04-12T21:27:05Z</cp:lastPrinted>
  <dcterms:created xsi:type="dcterms:W3CDTF">2008-03-09T11:59:35Z</dcterms:created>
  <dcterms:modified xsi:type="dcterms:W3CDTF">2024-03-26T15:24:55Z</dcterms:modified>
</cp:coreProperties>
</file>