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7" r:id="rId3"/>
    <p:sldId id="270" r:id="rId4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7" autoAdjust="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48A1-82E4-48F9-BAB5-E1F6866A2661}" type="datetimeFigureOut">
              <a:rPr lang="zh-TW" altLang="en-US" smtClean="0"/>
              <a:t>2024/3/27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CFEB-A56E-4012-8D88-F58C89670B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73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842E-FB4B-4380-9BC9-CA5CC50502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149B-A19B-48FF-872B-A5454EE4AC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062E-B178-4E94-A7B1-07E10EAF31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5DC2D-8DE6-49BF-8F96-C3582178BE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AC0B-9A5D-43E3-B1BD-9BEDB29BF2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0E29-961E-4FE1-943A-FA2D9322BA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B9BD-5534-4646-BD09-637A08EFA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085B0-8B4F-495B-BA04-9BE0469291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6051-50E2-4B21-AA35-436B363DBA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7AF9-4382-40B7-BC7A-B7212AF3A4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87A2C-7270-4716-A085-471AC0FACA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BD72F12-1B5C-4711-A132-491A7CAF8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7008" y="314616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solidFill>
                  <a:srgbClr val="3333FF"/>
                </a:solidFill>
              </a:rPr>
              <a:t>Homework 3  (Due: 5/1</a:t>
            </a:r>
            <a:r>
              <a:rPr lang="en-US" altLang="zh-TW" baseline="30000" dirty="0">
                <a:solidFill>
                  <a:srgbClr val="3333FF"/>
                </a:solidFill>
              </a:rPr>
              <a:t>st</a:t>
            </a:r>
            <a:r>
              <a:rPr lang="en-US" altLang="zh-TW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86BF54A-C8D8-4329-9A14-8FB2E7D86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29" y="791457"/>
            <a:ext cx="847536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arenBoth"/>
            </a:pPr>
            <a:r>
              <a:rPr lang="en-US" altLang="zh-TW" dirty="0"/>
              <a:t>Write a </a:t>
            </a:r>
            <a:r>
              <a:rPr lang="en-US" altLang="zh-TW" dirty="0" err="1"/>
              <a:t>Matlab</a:t>
            </a:r>
            <a:r>
              <a:rPr lang="en-US" altLang="zh-TW" dirty="0"/>
              <a:t> or Python code for the </a:t>
            </a:r>
            <a:r>
              <a:rPr lang="en-US" altLang="zh-TW" u="sng" dirty="0"/>
              <a:t>4:2:0 image compression technique</a:t>
            </a:r>
            <a:r>
              <a:rPr lang="en-US" altLang="zh-TW" dirty="0"/>
              <a:t>. </a:t>
            </a:r>
          </a:p>
          <a:p>
            <a:pPr marL="457200" indent="-457200" algn="just">
              <a:spcBef>
                <a:spcPts val="600"/>
              </a:spcBef>
            </a:pPr>
            <a:r>
              <a:rPr lang="en-US" altLang="zh-TW" dirty="0"/>
              <a:t>        B = C420(A), where A is the </a:t>
            </a:r>
            <a:r>
              <a:rPr lang="en-US" altLang="zh-TW" u="sng" dirty="0"/>
              <a:t>input</a:t>
            </a:r>
            <a:r>
              <a:rPr lang="en-US" altLang="zh-TW" dirty="0"/>
              <a:t> color image and B is the </a:t>
            </a:r>
            <a:r>
              <a:rPr lang="en-US" altLang="zh-TW" u="sng" dirty="0"/>
              <a:t>reconstructed image</a:t>
            </a:r>
            <a:r>
              <a:rPr lang="en-US" altLang="zh-TW" dirty="0"/>
              <a:t>. Just use the interpolation method for reconstruction. </a:t>
            </a:r>
            <a:r>
              <a:rPr lang="en-US" altLang="zh-TW" u="sng" dirty="0"/>
              <a:t>The code should be handed out by </a:t>
            </a:r>
            <a:r>
              <a:rPr lang="en-US" altLang="zh-TW" u="sng" dirty="0" err="1">
                <a:solidFill>
                  <a:srgbClr val="3333FF"/>
                </a:solidFill>
                <a:cs typeface="Times New Roman" pitchFamily="18" charset="0"/>
              </a:rPr>
              <a:t>NTUCool</a:t>
            </a:r>
            <a:r>
              <a:rPr lang="en-US" altLang="zh-TW" dirty="0"/>
              <a:t>. (Note: The command  rgb2ycbcr cannot be used.)                                                                                                (25 scores)                      </a:t>
            </a:r>
          </a:p>
        </p:txBody>
      </p:sp>
      <p:sp>
        <p:nvSpPr>
          <p:cNvPr id="9" name="Text Box 31">
            <a:extLst>
              <a:ext uri="{FF2B5EF4-FFF2-40B4-BE49-F238E27FC236}">
                <a16:creationId xmlns:a16="http://schemas.microsoft.com/office/drawing/2014/main" id="{A329A144-82F8-41FF-97A6-F75D6E732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36" y="2657778"/>
            <a:ext cx="8497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dirty="0"/>
              <a:t>(2) Why the </a:t>
            </a:r>
            <a:r>
              <a:rPr lang="en-US" altLang="zh-TW" u="sng" dirty="0"/>
              <a:t>Mel-frequency </a:t>
            </a:r>
            <a:r>
              <a:rPr lang="en-US" altLang="zh-TW" u="sng" dirty="0" err="1"/>
              <a:t>cepstrum</a:t>
            </a:r>
            <a:r>
              <a:rPr lang="en-US" altLang="zh-TW" dirty="0"/>
              <a:t> is more suitable for dealing with the</a:t>
            </a:r>
            <a:br>
              <a:rPr lang="en-US" altLang="zh-TW" dirty="0"/>
            </a:br>
            <a:r>
              <a:rPr lang="en-US" altLang="zh-TW" dirty="0"/>
              <a:t>      acoustic signal than the </a:t>
            </a:r>
            <a:r>
              <a:rPr lang="en-US" altLang="zh-TW" u="sng" dirty="0"/>
              <a:t>original </a:t>
            </a:r>
            <a:r>
              <a:rPr lang="en-US" altLang="zh-TW" u="sng" dirty="0" err="1"/>
              <a:t>cepstrum</a:t>
            </a:r>
            <a:r>
              <a:rPr lang="en-US" altLang="zh-TW" dirty="0"/>
              <a:t>?                                       (10 scores)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4B9A333E-1D8F-4BCC-B6A8-E95A7B4E7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32" y="3555871"/>
            <a:ext cx="8497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dirty="0"/>
              <a:t>(3) Suppose that the </a:t>
            </a:r>
            <a:r>
              <a:rPr lang="en-US" altLang="zh-TW" dirty="0" err="1"/>
              <a:t>cepstrum</a:t>
            </a:r>
            <a:r>
              <a:rPr lang="en-US" altLang="zh-TW" dirty="0"/>
              <a:t> of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is </a:t>
            </a:r>
          </a:p>
        </p:txBody>
      </p:sp>
      <p:graphicFrame>
        <p:nvGraphicFramePr>
          <p:cNvPr id="11" name="物件 10">
            <a:extLst>
              <a:ext uri="{FF2B5EF4-FFF2-40B4-BE49-F238E27FC236}">
                <a16:creationId xmlns:a16="http://schemas.microsoft.com/office/drawing/2014/main" id="{8A0F4D97-30BA-4737-BA54-17259CD15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375872"/>
              </p:ext>
            </p:extLst>
          </p:nvPr>
        </p:nvGraphicFramePr>
        <p:xfrm>
          <a:off x="1292672" y="3955981"/>
          <a:ext cx="82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825480" imgH="380880" progId="Equation.DSMT4">
                  <p:embed/>
                </p:oleObj>
              </mc:Choice>
              <mc:Fallback>
                <p:oleObj name="Equation" r:id="rId3" imgW="825480" imgH="380880" progId="Equation.DSMT4">
                  <p:embed/>
                  <p:pic>
                    <p:nvPicPr>
                      <p:cNvPr id="18" name="物件 17">
                        <a:extLst>
                          <a:ext uri="{FF2B5EF4-FFF2-40B4-BE49-F238E27FC236}">
                            <a16:creationId xmlns:a16="http://schemas.microsoft.com/office/drawing/2014/main" id="{A556C0EC-D7DF-4393-BAE9-3A9AD3F1E5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2672" y="3955981"/>
                        <a:ext cx="82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>
            <a:extLst>
              <a:ext uri="{FF2B5EF4-FFF2-40B4-BE49-F238E27FC236}">
                <a16:creationId xmlns:a16="http://schemas.microsoft.com/office/drawing/2014/main" id="{FCEB4D72-A888-41F9-8896-552A1853E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36577"/>
              </p:ext>
            </p:extLst>
          </p:nvPr>
        </p:nvGraphicFramePr>
        <p:xfrm>
          <a:off x="2588816" y="3926637"/>
          <a:ext cx="86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863280" imgH="380880" progId="Equation.DSMT4">
                  <p:embed/>
                </p:oleObj>
              </mc:Choice>
              <mc:Fallback>
                <p:oleObj name="Equation" r:id="rId5" imgW="863280" imgH="380880" progId="Equation.DSMT4">
                  <p:embed/>
                  <p:pic>
                    <p:nvPicPr>
                      <p:cNvPr id="19" name="物件 18">
                        <a:extLst>
                          <a:ext uri="{FF2B5EF4-FFF2-40B4-BE49-F238E27FC236}">
                            <a16:creationId xmlns:a16="http://schemas.microsoft.com/office/drawing/2014/main" id="{31D9985B-0743-4EE7-8208-18425134A7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8816" y="3926637"/>
                        <a:ext cx="863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1">
            <a:extLst>
              <a:ext uri="{FF2B5EF4-FFF2-40B4-BE49-F238E27FC236}">
                <a16:creationId xmlns:a16="http://schemas.microsoft.com/office/drawing/2014/main" id="{3E028BCE-2701-4A72-A102-B8F688FB4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928" y="3874241"/>
            <a:ext cx="1367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dirty="0"/>
              <a:t>otherwise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B352A330-9B01-4236-8D54-F2F4505BA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592" y="4358384"/>
            <a:ext cx="8497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dirty="0"/>
              <a:t>Please determine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].                                                                         (10 scores)</a:t>
            </a:r>
          </a:p>
        </p:txBody>
      </p:sp>
      <p:sp>
        <p:nvSpPr>
          <p:cNvPr id="15" name="Text Box 31">
            <a:extLst>
              <a:ext uri="{FF2B5EF4-FFF2-40B4-BE49-F238E27FC236}">
                <a16:creationId xmlns:a16="http://schemas.microsoft.com/office/drawing/2014/main" id="{84C175D2-C634-4D6E-96A1-A700DA854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08" y="5012235"/>
            <a:ext cx="84978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TW" dirty="0"/>
              <a:t>(4) Suppose that, for a stringed instrument, the frequency of Do is 250Hz. (a)</a:t>
            </a:r>
            <a:br>
              <a:rPr lang="en-US" altLang="zh-TW" dirty="0"/>
            </a:br>
            <a:r>
              <a:rPr lang="en-US" altLang="zh-TW" dirty="0"/>
              <a:t>      Determine the string length corresponding to Do if the speed of sound at</a:t>
            </a:r>
            <a:br>
              <a:rPr lang="en-US" altLang="zh-TW" dirty="0"/>
            </a:br>
            <a:r>
              <a:rPr lang="en-US" altLang="zh-TW" dirty="0"/>
              <a:t>      15</a:t>
            </a:r>
            <a:r>
              <a:rPr lang="en-US" altLang="zh-TW" dirty="0">
                <a:sym typeface="Symbol" panose="05050102010706020507" pitchFamily="18" charset="2"/>
              </a:rPr>
              <a:t></a:t>
            </a:r>
            <a:r>
              <a:rPr lang="en-US" altLang="zh-TW" dirty="0"/>
              <a:t>C is considered. (b)</a:t>
            </a:r>
            <a:r>
              <a:rPr lang="zh-TW" altLang="en-US" dirty="0"/>
              <a:t> </a:t>
            </a:r>
            <a:r>
              <a:rPr lang="en-US" altLang="zh-TW" dirty="0"/>
              <a:t>What is the string length corresponding to La?  </a:t>
            </a:r>
            <a:br>
              <a:rPr lang="en-US" altLang="zh-TW" dirty="0"/>
            </a:br>
            <a:r>
              <a:rPr lang="en-US" altLang="zh-TW" dirty="0"/>
              <a:t>                                                                                                                  (10 scores) </a:t>
            </a:r>
          </a:p>
        </p:txBody>
      </p:sp>
    </p:spTree>
    <p:extLst>
      <p:ext uri="{BB962C8B-B14F-4D97-AF65-F5344CB8AC3E}">
        <p14:creationId xmlns:p14="http://schemas.microsoft.com/office/powerpoint/2010/main" val="184006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DCDCF946-E465-4389-B4B6-CF808A52F953}"/>
              </a:ext>
            </a:extLst>
          </p:cNvPr>
          <p:cNvSpPr/>
          <p:nvPr/>
        </p:nvSpPr>
        <p:spPr>
          <a:xfrm>
            <a:off x="183728" y="332656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dirty="0"/>
              <a:t>(5) (a) Why a music signal is easier to compress than other vocal signals? (Write</a:t>
            </a:r>
            <a:br>
              <a:rPr lang="en-US" altLang="zh-TW" dirty="0"/>
            </a:br>
            <a:r>
              <a:rPr lang="en-US" altLang="zh-TW" dirty="0"/>
              <a:t>      at least 3 reasons) (b) Why a cartoon / mark image is easier to compress than</a:t>
            </a:r>
            <a:br>
              <a:rPr lang="en-US" altLang="zh-TW" dirty="0"/>
            </a:br>
            <a:r>
              <a:rPr lang="en-US" altLang="zh-TW" dirty="0"/>
              <a:t>      other images? (Write at least 2 reasons)                                            (10 scores)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CFC1FD-EBE9-4BFC-B63D-80EBD329CDBA}"/>
              </a:ext>
            </a:extLst>
          </p:cNvPr>
          <p:cNvSpPr/>
          <p:nvPr/>
        </p:nvSpPr>
        <p:spPr>
          <a:xfrm>
            <a:off x="214224" y="1356727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dirty="0"/>
              <a:t>(6) Suppose that there are three vocal signals (</a:t>
            </a:r>
            <a:r>
              <a:rPr lang="en-US" altLang="zh-TW" dirty="0" err="1"/>
              <a:t>i</a:t>
            </a:r>
            <a:r>
              <a:rPr lang="en-US" altLang="zh-TW" dirty="0"/>
              <a:t>) -cos(1200</a:t>
            </a:r>
            <a:r>
              <a:rPr lang="en-US" altLang="zh-TW" dirty="0">
                <a:sym typeface="Symbol" panose="05050102010706020507" pitchFamily="18" charset="2"/>
              </a:rPr>
              <a:t>t); (ii) </a:t>
            </a:r>
            <a:r>
              <a:rPr lang="en-US" altLang="zh-TW" dirty="0"/>
              <a:t>sin(5400</a:t>
            </a:r>
            <a:r>
              <a:rPr lang="en-US" altLang="zh-TW" dirty="0">
                <a:sym typeface="Symbol" panose="05050102010706020507" pitchFamily="18" charset="2"/>
              </a:rPr>
              <a:t>t);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    (iii) </a:t>
            </a:r>
            <a:r>
              <a:rPr lang="en-US" altLang="zh-TW" dirty="0"/>
              <a:t>cos(20000</a:t>
            </a:r>
            <a:r>
              <a:rPr lang="en-US" altLang="zh-TW" dirty="0">
                <a:sym typeface="Symbol" panose="05050102010706020507" pitchFamily="18" charset="2"/>
              </a:rPr>
              <a:t>t). (a) Which one sounds the loudest? (b) Which one is the</a:t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>
                <a:sym typeface="Symbol" panose="05050102010706020507" pitchFamily="18" charset="2"/>
              </a:rPr>
              <a:t>    most suitable to sound?</a:t>
            </a:r>
            <a:r>
              <a:rPr lang="en-US" altLang="zh-TW" dirty="0"/>
              <a:t>                                                                      (10 scores)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84FC982-067E-4C39-AE16-CA78CEBFC3F6}"/>
              </a:ext>
            </a:extLst>
          </p:cNvPr>
          <p:cNvSpPr/>
          <p:nvPr/>
        </p:nvSpPr>
        <p:spPr>
          <a:xfrm>
            <a:off x="132492" y="25354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dirty="0"/>
              <a:t>(7) (a) Why we always use the DCT instead of the DFT and the KLT to image</a:t>
            </a:r>
            <a:br>
              <a:rPr lang="en-US" altLang="zh-TW" dirty="0"/>
            </a:br>
            <a:r>
              <a:rPr lang="en-US" altLang="zh-TW" dirty="0"/>
              <a:t>      compression? (</a:t>
            </a:r>
            <a:r>
              <a:rPr lang="en-US" altLang="zh-TW" u="sng" dirty="0"/>
              <a:t>Write two reasons</a:t>
            </a:r>
            <a:r>
              <a:rPr lang="en-US" altLang="zh-TW" dirty="0"/>
              <a:t>).   (b) Why we apply the 8x8 DCT instead</a:t>
            </a:r>
            <a:br>
              <a:rPr lang="en-US" altLang="zh-TW" dirty="0"/>
            </a:br>
            <a:r>
              <a:rPr lang="en-US" altLang="zh-TW" dirty="0"/>
              <a:t>      of performing the DCT on the whole image in the JPEG process? (</a:t>
            </a:r>
            <a:r>
              <a:rPr lang="en-US" altLang="zh-TW" u="sng" dirty="0"/>
              <a:t>Write</a:t>
            </a:r>
            <a:br>
              <a:rPr lang="en-US" altLang="zh-TW" u="sng" dirty="0"/>
            </a:br>
            <a:r>
              <a:rPr lang="en-US" altLang="zh-TW" dirty="0"/>
              <a:t>      </a:t>
            </a:r>
            <a:r>
              <a:rPr lang="en-US" altLang="zh-TW" u="sng" dirty="0"/>
              <a:t>three reasons)</a:t>
            </a:r>
            <a:r>
              <a:rPr lang="en-US" altLang="zh-TW" dirty="0"/>
              <a:t>.                                                                                   (10 scores)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46209CF8-1173-4F3D-91BF-A2CD5AB8F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60" y="3989153"/>
            <a:ext cx="864096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dirty="0"/>
              <a:t>(8) Suppose that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 = ‘a’) = 0.45,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 = ‘b’) = 0.3,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 = ‘c’) = 0.16,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 = ‘d’) =</a:t>
            </a:r>
            <a:br>
              <a:rPr lang="en-US" altLang="zh-TW" dirty="0"/>
            </a:br>
            <a:r>
              <a:rPr lang="en-US" altLang="zh-TW" dirty="0"/>
              <a:t>     0.06, </a:t>
            </a:r>
            <a:r>
              <a:rPr lang="en-US" altLang="zh-TW" i="1" dirty="0"/>
              <a:t>P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 = ‘e’) = 0.03.                                 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en-US" altLang="zh-TW" dirty="0"/>
              <a:t>   (a) What is the entropy of </a:t>
            </a:r>
            <a:r>
              <a:rPr lang="en-US" altLang="zh-TW" i="1" dirty="0"/>
              <a:t>x</a:t>
            </a:r>
            <a:r>
              <a:rPr lang="en-US" altLang="zh-TW" dirty="0"/>
              <a:t>? </a:t>
            </a:r>
          </a:p>
          <a:p>
            <a:pPr algn="just">
              <a:spcBef>
                <a:spcPts val="600"/>
              </a:spcBef>
            </a:pPr>
            <a:r>
              <a:rPr lang="en-US" altLang="zh-TW" dirty="0"/>
              <a:t>   (b) Determine the coding tree of </a:t>
            </a:r>
            <a:r>
              <a:rPr lang="en-US" altLang="zh-TW" i="1" dirty="0"/>
              <a:t>x</a:t>
            </a:r>
            <a:r>
              <a:rPr lang="en-US" altLang="zh-TW" dirty="0"/>
              <a:t> when using the Huffman code in the binary</a:t>
            </a:r>
            <a:br>
              <a:rPr lang="en-US" altLang="zh-TW" dirty="0"/>
            </a:br>
            <a:r>
              <a:rPr lang="en-US" altLang="zh-TW" dirty="0"/>
              <a:t>         (</a:t>
            </a:r>
            <a:r>
              <a:rPr lang="zh-TW" altLang="en-US" dirty="0"/>
              <a:t>二進位</a:t>
            </a:r>
            <a:r>
              <a:rPr lang="en-US" altLang="zh-TW" dirty="0"/>
              <a:t>) system.                                     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en-US" altLang="zh-TW" dirty="0"/>
              <a:t>   (c) What is the </a:t>
            </a:r>
            <a:r>
              <a:rPr lang="en-US" altLang="zh-TW" u="sng" dirty="0"/>
              <a:t>average coding length for each input</a:t>
            </a:r>
            <a:r>
              <a:rPr lang="en-US" altLang="zh-TW" dirty="0"/>
              <a:t> when using the Huffman</a:t>
            </a:r>
            <a:br>
              <a:rPr lang="en-US" altLang="zh-TW" dirty="0"/>
            </a:br>
            <a:r>
              <a:rPr lang="en-US" altLang="zh-TW" dirty="0"/>
              <a:t>         code to encode </a:t>
            </a:r>
            <a:r>
              <a:rPr lang="en-US" altLang="zh-TW" i="1" dirty="0"/>
              <a:t>x</a:t>
            </a:r>
            <a:r>
              <a:rPr lang="en-US" altLang="zh-TW" dirty="0"/>
              <a:t>?                                                                             (15 scores)</a:t>
            </a:r>
          </a:p>
        </p:txBody>
      </p:sp>
    </p:spTree>
    <p:extLst>
      <p:ext uri="{BB962C8B-B14F-4D97-AF65-F5344CB8AC3E}">
        <p14:creationId xmlns:p14="http://schemas.microsoft.com/office/powerpoint/2010/main" val="229617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1">
            <a:extLst>
              <a:ext uri="{FF2B5EF4-FFF2-40B4-BE49-F238E27FC236}">
                <a16:creationId xmlns:a16="http://schemas.microsoft.com/office/drawing/2014/main" id="{10A33FAB-BBCD-45AA-B5D5-0223018BF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502" y="332656"/>
            <a:ext cx="8466995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(Extra): Answer the questions according to your student ID number.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            (ended with (3, 8), (4, 9), (0, 5), (1, 6))  </a:t>
            </a:r>
          </a:p>
        </p:txBody>
      </p:sp>
    </p:spTree>
    <p:extLst>
      <p:ext uri="{BB962C8B-B14F-4D97-AF65-F5344CB8AC3E}">
        <p14:creationId xmlns:p14="http://schemas.microsoft.com/office/powerpoint/2010/main" val="103915773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5157</TotalTime>
  <Words>534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Symbol</vt:lpstr>
      <vt:lpstr>Times New Roman</vt:lpstr>
      <vt:lpstr>預設簡報設計</vt:lpstr>
      <vt:lpstr>MathType 7.0 Equation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305</cp:revision>
  <cp:lastPrinted>2020-05-07T06:37:24Z</cp:lastPrinted>
  <dcterms:created xsi:type="dcterms:W3CDTF">2008-03-09T11:59:35Z</dcterms:created>
  <dcterms:modified xsi:type="dcterms:W3CDTF">2024-03-27T13:00:19Z</dcterms:modified>
</cp:coreProperties>
</file>