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75" r:id="rId3"/>
    <p:sldId id="274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AA5DF-1A13-4F0D-A692-B5C0459586B7}" type="datetimeFigureOut">
              <a:rPr lang="zh-TW" altLang="en-US" smtClean="0"/>
              <a:pPr/>
              <a:t>2024/5/24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3D230-3BC2-4DD7-983B-22FF4C922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2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3D230-3BC2-4DD7-983B-22FF4C92225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19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3D230-3BC2-4DD7-983B-22FF4C92225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18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0B608-4897-446C-B58C-CFACDE4D98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465B9-72CD-4D6D-8766-7AFD12C650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7F14-9B3A-4B21-B27B-7EB3D88A81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0C70-99F8-4509-83F3-B4F38E8C9B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3FC-AC77-451D-89AE-0DF8C36813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1808-B05F-43B6-A7B1-7CD929CF96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5CC1-A35A-40B8-AEA5-42A8797B5F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365B-92D3-42BB-9A92-1E68ED9DD1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654F-348A-435C-A0D2-9474836A76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B767-8CAB-4D5E-8E83-EFADD5D54D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8CBD-A334-444D-9A15-D5FCB5D557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12F74066-0CAA-4E8B-9340-C17FF4A787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ext Box 4"/>
          <p:cNvSpPr txBox="1">
            <a:spLocks noChangeArrowheads="1"/>
          </p:cNvSpPr>
          <p:nvPr/>
        </p:nvSpPr>
        <p:spPr bwMode="auto">
          <a:xfrm>
            <a:off x="251520" y="404664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Homework 4  (Due: 5/29</a:t>
            </a:r>
            <a:r>
              <a:rPr lang="en-US" altLang="zh-TW" b="1" baseline="30000" dirty="0">
                <a:solidFill>
                  <a:srgbClr val="3333FF"/>
                </a:solidFill>
              </a:rPr>
              <a:t>th</a:t>
            </a:r>
            <a:r>
              <a:rPr lang="en-US" altLang="zh-TW" b="1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4756" y="881659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/>
              <a:t>(1) Write a </a:t>
            </a:r>
            <a:r>
              <a:rPr lang="en-US" altLang="zh-TW" dirty="0" err="1"/>
              <a:t>Matlab</a:t>
            </a:r>
            <a:r>
              <a:rPr lang="en-US" altLang="zh-TW" dirty="0"/>
              <a:t> or Python program to measure the structural similarity (SSIM) of two images  A and B.  The sizes of A and B are equivalent.     </a:t>
            </a:r>
          </a:p>
          <a:p>
            <a:pPr algn="just"/>
            <a:r>
              <a:rPr lang="en-US" altLang="zh-TW" dirty="0"/>
              <a:t>                                       SSIM(A, B, c1, c2)                                  </a:t>
            </a:r>
          </a:p>
          <a:p>
            <a:pPr algn="just"/>
            <a:r>
              <a:rPr lang="en-US" altLang="zh-TW" dirty="0"/>
              <a:t> where c1 and c2 are some adjust constants.                                      </a:t>
            </a:r>
          </a:p>
          <a:p>
            <a:pPr algn="just"/>
            <a:r>
              <a:rPr lang="en-US" altLang="zh-TW" u="sng" dirty="0"/>
              <a:t>The </a:t>
            </a:r>
            <a:r>
              <a:rPr lang="en-US" altLang="zh-TW" u="sng" dirty="0" err="1"/>
              <a:t>Matlab</a:t>
            </a:r>
            <a:r>
              <a:rPr lang="en-US" altLang="zh-TW" u="sng" dirty="0"/>
              <a:t> or Python code should be handed out by </a:t>
            </a:r>
            <a:r>
              <a:rPr lang="en-US" altLang="zh-TW" u="sng" dirty="0" err="1">
                <a:solidFill>
                  <a:srgbClr val="3333FF"/>
                </a:solidFill>
                <a:cs typeface="Times New Roman" pitchFamily="18" charset="0"/>
              </a:rPr>
              <a:t>NTUCool</a:t>
            </a:r>
            <a:r>
              <a:rPr lang="en-US" altLang="zh-TW" dirty="0"/>
              <a:t>.       (20 scores)</a:t>
            </a:r>
          </a:p>
          <a:p>
            <a:pPr algn="just"/>
            <a:endParaRPr lang="en-US" altLang="zh-TW" dirty="0"/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ACB37E25-8E3A-49B5-935F-72F75D94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61" y="2800566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ea typeface="標楷體" pitchFamily="65" charset="-120"/>
              </a:rPr>
              <a:t>(2) Suppose that the probabilities of Chinese characters can be modeled as</a:t>
            </a:r>
          </a:p>
        </p:txBody>
      </p:sp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A7FD3FB0-6E5D-4C70-A5B0-A5FAC0BC5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547808"/>
              </p:ext>
            </p:extLst>
          </p:nvPr>
        </p:nvGraphicFramePr>
        <p:xfrm>
          <a:off x="880691" y="3279123"/>
          <a:ext cx="381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3" imgW="3809880" imgH="355320" progId="Equation.DSMT4">
                  <p:embed/>
                </p:oleObj>
              </mc:Choice>
              <mc:Fallback>
                <p:oleObj name="Equation" r:id="rId3" imgW="3809880" imgH="35532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9E12084E-FA3E-4226-BE25-93CF301EE5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691" y="3279123"/>
                        <a:ext cx="3810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>
            <a:extLst>
              <a:ext uri="{FF2B5EF4-FFF2-40B4-BE49-F238E27FC236}">
                <a16:creationId xmlns:a16="http://schemas.microsoft.com/office/drawing/2014/main" id="{CC4368C9-9ED8-4BBC-862C-2FFC9F246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844382"/>
              </p:ext>
            </p:extLst>
          </p:nvPr>
        </p:nvGraphicFramePr>
        <p:xfrm>
          <a:off x="5247904" y="3302935"/>
          <a:ext cx="2197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5" imgW="2197080" imgH="279360" progId="Equation.DSMT4">
                  <p:embed/>
                </p:oleObj>
              </mc:Choice>
              <mc:Fallback>
                <p:oleObj name="Equation" r:id="rId5" imgW="2197080" imgH="279360" progId="Equation.DSMT4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0F31BB0A-BF55-4DED-9F90-3693184817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904" y="3302935"/>
                        <a:ext cx="2197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5">
            <a:extLst>
              <a:ext uri="{FF2B5EF4-FFF2-40B4-BE49-F238E27FC236}">
                <a16:creationId xmlns:a16="http://schemas.microsoft.com/office/drawing/2014/main" id="{C950F316-5A9C-4DB4-9B08-7D65A016D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77" y="3736894"/>
            <a:ext cx="84248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>
                <a:ea typeface="標楷體" pitchFamily="65" charset="-120"/>
              </a:rPr>
              <a:t>(a) Determine the entropy of the Chinese characters. (b) Estimate the range of the coding length if we use the </a:t>
            </a:r>
            <a:r>
              <a:rPr lang="en-US" altLang="zh-TW" u="sng" dirty="0">
                <a:ea typeface="標楷體" pitchFamily="65" charset="-120"/>
              </a:rPr>
              <a:t>Huffman code </a:t>
            </a:r>
            <a:r>
              <a:rPr lang="en-US" altLang="zh-TW" dirty="0">
                <a:ea typeface="標楷體" pitchFamily="65" charset="-120"/>
              </a:rPr>
              <a:t>to encode </a:t>
            </a:r>
            <a:r>
              <a:rPr lang="en-US" altLang="zh-TW" dirty="0"/>
              <a:t>10</a:t>
            </a:r>
            <a:r>
              <a:rPr lang="en-US" altLang="zh-TW" baseline="30000" dirty="0"/>
              <a:t>5</a:t>
            </a:r>
            <a:r>
              <a:rPr lang="en-US" altLang="zh-TW" dirty="0"/>
              <a:t> Chinese characters using binary numbers.</a:t>
            </a:r>
            <a:r>
              <a:rPr lang="zh-TW" altLang="en-US" dirty="0"/>
              <a:t> </a:t>
            </a:r>
            <a:r>
              <a:rPr lang="en-US" altLang="zh-TW" dirty="0"/>
              <a:t>(c) Estimate the range of the coding length if we use the</a:t>
            </a:r>
            <a:r>
              <a:rPr lang="en-US" altLang="zh-TW" u="sng" dirty="0"/>
              <a:t> arithmetic code </a:t>
            </a:r>
            <a:r>
              <a:rPr lang="en-US" altLang="zh-TW" dirty="0"/>
              <a:t>to encode 10</a:t>
            </a:r>
            <a:r>
              <a:rPr lang="en-US" altLang="zh-TW" baseline="30000" dirty="0"/>
              <a:t>5</a:t>
            </a:r>
            <a:r>
              <a:rPr lang="en-US" altLang="zh-TW" dirty="0"/>
              <a:t> Chinese characters using binary numbers.</a:t>
            </a:r>
          </a:p>
          <a:p>
            <a:pPr algn="just"/>
            <a:r>
              <a:rPr lang="zh-TW" altLang="en-US" dirty="0"/>
              <a:t>                                                                                                                </a:t>
            </a:r>
            <a:r>
              <a:rPr lang="en-US" altLang="zh-TW" dirty="0"/>
              <a:t>(15 scores)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1B30CE01-3DEB-4719-B9E1-A25CDE706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56" y="5510170"/>
            <a:ext cx="8496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/>
              <a:t>(3) Suppose that </a:t>
            </a:r>
            <a:r>
              <a:rPr lang="en-US" altLang="zh-TW" i="1" dirty="0"/>
              <a:t>x</a:t>
            </a:r>
            <a:r>
              <a:rPr lang="en-US" altLang="zh-TW" dirty="0"/>
              <a:t> is a complex number. What are the constraints of </a:t>
            </a:r>
            <a:r>
              <a:rPr lang="en-US" altLang="zh-TW" i="1" dirty="0">
                <a:sym typeface="Symbol"/>
              </a:rPr>
              <a:t></a:t>
            </a:r>
            <a:r>
              <a:rPr lang="en-US" altLang="zh-TW" dirty="0">
                <a:sym typeface="Symbol"/>
              </a:rPr>
              <a:t> such that the multiplication of </a:t>
            </a:r>
            <a:r>
              <a:rPr lang="en-US" altLang="zh-TW" i="1" dirty="0">
                <a:sym typeface="Symbol"/>
              </a:rPr>
              <a:t>x</a:t>
            </a:r>
            <a:r>
              <a:rPr lang="en-US" altLang="zh-TW" dirty="0">
                <a:sym typeface="Symbol"/>
              </a:rPr>
              <a:t> and exp(</a:t>
            </a:r>
            <a:r>
              <a:rPr lang="en-US" altLang="zh-TW" i="1" dirty="0">
                <a:sym typeface="Symbol"/>
              </a:rPr>
              <a:t>j </a:t>
            </a:r>
            <a:r>
              <a:rPr lang="en-US" altLang="zh-TW" dirty="0">
                <a:sym typeface="Symbol"/>
              </a:rPr>
              <a:t>) required only 2 real multiplications?</a:t>
            </a:r>
          </a:p>
          <a:p>
            <a:pPr algn="just"/>
            <a:r>
              <a:rPr lang="en-US" altLang="zh-TW" dirty="0">
                <a:sym typeface="Symbol"/>
              </a:rPr>
              <a:t>                                                                                                               </a:t>
            </a:r>
            <a:r>
              <a:rPr lang="en-US" altLang="zh-TW" dirty="0"/>
              <a:t>(10 scores)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580D4EF-8CA6-45AB-87E2-ED2C7D31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332656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ea typeface="標楷體" pitchFamily="65" charset="-120"/>
              </a:rPr>
              <a:t>(4) What is the complexity of the </a:t>
            </a:r>
            <a:r>
              <a:rPr lang="en-US" altLang="zh-TW" i="1" dirty="0">
                <a:ea typeface="標楷體" pitchFamily="65" charset="-120"/>
              </a:rPr>
              <a:t>M</a:t>
            </a:r>
            <a:r>
              <a:rPr lang="en-US" altLang="zh-TW" dirty="0">
                <a:ea typeface="標楷體" pitchFamily="65" charset="-120"/>
                <a:sym typeface="Symbol" panose="05050102010706020507" pitchFamily="18" charset="2"/>
              </a:rPr>
              <a:t>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i="1" dirty="0">
                <a:ea typeface="標楷體" pitchFamily="65" charset="-120"/>
              </a:rPr>
              <a:t>P</a:t>
            </a:r>
            <a:r>
              <a:rPr lang="en-US" altLang="zh-TW" dirty="0">
                <a:ea typeface="標楷體" pitchFamily="65" charset="-120"/>
              </a:rPr>
              <a:t>-point 3D DFT?  T</a:t>
            </a:r>
            <a:r>
              <a:rPr lang="en-US" altLang="zh-TW" dirty="0"/>
              <a:t>he</a:t>
            </a:r>
            <a:r>
              <a:rPr lang="zh-TW" altLang="en-US" dirty="0"/>
              <a:t> </a:t>
            </a:r>
            <a:r>
              <a:rPr lang="en-US" altLang="zh-TW" dirty="0"/>
              <a:t>deriving</a:t>
            </a:r>
            <a:r>
              <a:rPr lang="zh-TW" altLang="en-US" dirty="0"/>
              <a:t> </a:t>
            </a:r>
            <a:r>
              <a:rPr lang="en-US" altLang="zh-TW" dirty="0"/>
              <a:t>process</a:t>
            </a:r>
            <a:r>
              <a:rPr lang="zh-TW" altLang="en-US" dirty="0"/>
              <a:t> </a:t>
            </a:r>
            <a:r>
              <a:rPr lang="en-US" altLang="zh-TW" dirty="0"/>
              <a:t>should</a:t>
            </a:r>
            <a:r>
              <a:rPr lang="zh-TW" altLang="en-US" dirty="0"/>
              <a:t> </a:t>
            </a:r>
            <a:r>
              <a:rPr lang="en-US" altLang="zh-TW" dirty="0"/>
              <a:t>be</a:t>
            </a:r>
            <a:r>
              <a:rPr lang="zh-TW" altLang="en-US" dirty="0"/>
              <a:t> </a:t>
            </a:r>
            <a:r>
              <a:rPr lang="en-US" altLang="zh-TW" dirty="0"/>
              <a:t>given.</a:t>
            </a:r>
            <a:r>
              <a:rPr lang="zh-TW" altLang="en-US" dirty="0"/>
              <a:t>                                                                      </a:t>
            </a:r>
            <a:r>
              <a:rPr lang="en-US" altLang="zh-TW" dirty="0">
                <a:ea typeface="標楷體" pitchFamily="65" charset="-120"/>
              </a:rPr>
              <a:t>              (10 scores)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F43BD561-5B7A-44DF-8DA1-BD32849E8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96752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ea typeface="標楷體" pitchFamily="65" charset="-120"/>
              </a:rPr>
              <a:t>(5) How do we implement the 4-point DST-I with the least number of nontrivial multiplications? The number of real multiplications should also be shown.  </a:t>
            </a:r>
          </a:p>
        </p:txBody>
      </p:sp>
      <p:graphicFrame>
        <p:nvGraphicFramePr>
          <p:cNvPr id="33" name="Object 3">
            <a:extLst>
              <a:ext uri="{FF2B5EF4-FFF2-40B4-BE49-F238E27FC236}">
                <a16:creationId xmlns:a16="http://schemas.microsoft.com/office/drawing/2014/main" id="{813B9473-9919-4BD6-ABEB-918C4CB2B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707814"/>
              </p:ext>
            </p:extLst>
          </p:nvPr>
        </p:nvGraphicFramePr>
        <p:xfrm>
          <a:off x="2563979" y="1893884"/>
          <a:ext cx="2459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2717640" imgH="685800" progId="Equation.DSMT4">
                  <p:embed/>
                </p:oleObj>
              </mc:Choice>
              <mc:Fallback>
                <p:oleObj name="Equation" r:id="rId4" imgW="2717640" imgH="685800" progId="Equation.DSMT4">
                  <p:embed/>
                  <p:pic>
                    <p:nvPicPr>
                      <p:cNvPr id="33" name="Object 3">
                        <a:extLst>
                          <a:ext uri="{FF2B5EF4-FFF2-40B4-BE49-F238E27FC236}">
                            <a16:creationId xmlns:a16="http://schemas.microsoft.com/office/drawing/2014/main" id="{813B9473-9919-4BD6-ABEB-918C4CB2B4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979" y="1893884"/>
                        <a:ext cx="24590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7">
            <a:extLst>
              <a:ext uri="{FF2B5EF4-FFF2-40B4-BE49-F238E27FC236}">
                <a16:creationId xmlns:a16="http://schemas.microsoft.com/office/drawing/2014/main" id="{B608451F-8FC8-4E4D-B0D5-5B59062B9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90" y="2036759"/>
            <a:ext cx="1379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ea typeface="標楷體" pitchFamily="65" charset="-120"/>
              </a:rPr>
              <a:t>(15 scores) 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796AC041-23EB-40A7-A2FA-74BA40C4D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597" y="1780939"/>
            <a:ext cx="1666088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i="1" dirty="0"/>
              <a:t>m</a:t>
            </a:r>
            <a:r>
              <a:rPr lang="en-US" altLang="zh-TW" dirty="0"/>
              <a:t> = 1, 2, 3, 4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i="1" dirty="0"/>
              <a:t>n</a:t>
            </a:r>
            <a:r>
              <a:rPr lang="en-US" altLang="zh-TW" dirty="0"/>
              <a:t> = 1, 2, 3, 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0273752-F532-44A9-8629-F67638351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52738"/>
              </p:ext>
            </p:extLst>
          </p:nvPr>
        </p:nvGraphicFramePr>
        <p:xfrm>
          <a:off x="926472" y="2765709"/>
          <a:ext cx="327501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3619440" imgH="1473120" progId="Equation.DSMT4">
                  <p:embed/>
                </p:oleObj>
              </mc:Choice>
              <mc:Fallback>
                <p:oleObj name="Equation" r:id="rId6" imgW="3619440" imgH="1473120" progId="Equation.DSMT4">
                  <p:embed/>
                  <p:pic>
                    <p:nvPicPr>
                      <p:cNvPr id="33" name="Object 3">
                        <a:extLst>
                          <a:ext uri="{FF2B5EF4-FFF2-40B4-BE49-F238E27FC236}">
                            <a16:creationId xmlns:a16="http://schemas.microsoft.com/office/drawing/2014/main" id="{813B9473-9919-4BD6-ABEB-918C4CB2B4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472" y="2765709"/>
                        <a:ext cx="3275013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33E7AFBD-5C6E-4505-BCCB-E2593F0FD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244336"/>
              </p:ext>
            </p:extLst>
          </p:nvPr>
        </p:nvGraphicFramePr>
        <p:xfrm>
          <a:off x="4650135" y="3176016"/>
          <a:ext cx="2241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8" imgW="2476440" imgH="304560" progId="Equation.DSMT4">
                  <p:embed/>
                </p:oleObj>
              </mc:Choice>
              <mc:Fallback>
                <p:oleObj name="Equation" r:id="rId8" imgW="2476440" imgH="30456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0273752-F532-44A9-8629-F67638351E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135" y="3176016"/>
                        <a:ext cx="22415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7">
            <a:extLst>
              <a:ext uri="{FF2B5EF4-FFF2-40B4-BE49-F238E27FC236}">
                <a16:creationId xmlns:a16="http://schemas.microsoft.com/office/drawing/2014/main" id="{82308072-0CA5-4F28-9F72-E30987BB0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221697"/>
            <a:ext cx="5118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ea typeface="標楷體" pitchFamily="65" charset="-120"/>
              </a:rPr>
              <a:t>(Hint: we can convert it into two 2x2 matrices.) 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B4AB0EF-213F-427F-8612-D998FC4B0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44" y="4752194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lang="en-US" altLang="zh-TW" dirty="0"/>
              <a:t>(6) Determining the numbers of real multiplications for the (a) 143-point DFT,</a:t>
            </a:r>
          </a:p>
          <a:p>
            <a:r>
              <a:rPr lang="en-US" altLang="zh-TW" dirty="0"/>
              <a:t>      (b) 195-point DFT, and the (c) 196-point DFT.                              (15 scores)</a:t>
            </a:r>
          </a:p>
        </p:txBody>
      </p:sp>
    </p:spTree>
    <p:extLst>
      <p:ext uri="{BB962C8B-B14F-4D97-AF65-F5344CB8AC3E}">
        <p14:creationId xmlns:p14="http://schemas.microsoft.com/office/powerpoint/2010/main" val="386557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>
            <a:extLst>
              <a:ext uri="{FF2B5EF4-FFF2-40B4-BE49-F238E27FC236}">
                <a16:creationId xmlns:a16="http://schemas.microsoft.com/office/drawing/2014/main" id="{A606D699-A4EC-4C90-8478-BDF876AF9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76672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(7) Derive the </a:t>
            </a:r>
            <a:r>
              <a:rPr lang="en-US" altLang="zh-TW" u="sng" dirty="0"/>
              <a:t>transform matrices of the </a:t>
            </a:r>
            <a:r>
              <a:rPr lang="en-US" altLang="zh-TW" dirty="0"/>
              <a:t>(a) </a:t>
            </a:r>
            <a:r>
              <a:rPr lang="en-US" altLang="zh-TW" u="sng" dirty="0"/>
              <a:t>forward </a:t>
            </a:r>
            <a:r>
              <a:rPr lang="en-US" altLang="zh-TW" dirty="0"/>
              <a:t>and (b) </a:t>
            </a:r>
            <a:r>
              <a:rPr lang="en-US" altLang="zh-TW" u="sng" dirty="0"/>
              <a:t>inverse 5-point NTTs </a:t>
            </a:r>
            <a:r>
              <a:rPr lang="en-US" altLang="zh-TW" dirty="0"/>
              <a:t>where the prime number </a:t>
            </a:r>
            <a:r>
              <a:rPr lang="en-US" altLang="zh-TW" i="1" dirty="0"/>
              <a:t>M</a:t>
            </a:r>
            <a:r>
              <a:rPr lang="en-US" altLang="zh-TW" dirty="0"/>
              <a:t> is 11 and </a:t>
            </a:r>
            <a:r>
              <a:rPr lang="en-US" altLang="zh-TW"/>
              <a:t>the value of </a:t>
            </a:r>
            <a:r>
              <a:rPr lang="en-US" altLang="zh-TW" i="1" dirty="0">
                <a:sym typeface="Symbol" panose="05050102010706020507" pitchFamily="18" charset="2"/>
              </a:rPr>
              <a:t></a:t>
            </a:r>
            <a:r>
              <a:rPr lang="en-US" altLang="zh-TW" dirty="0">
                <a:sym typeface="Symbol" panose="05050102010706020507" pitchFamily="18" charset="2"/>
              </a:rPr>
              <a:t> should be as small as possible</a:t>
            </a:r>
            <a:r>
              <a:rPr lang="en-US" altLang="zh-TW"/>
              <a:t>.                                                                                                </a:t>
            </a:r>
            <a:r>
              <a:rPr lang="en-US" altLang="zh-TW" dirty="0"/>
              <a:t>(15 scores)</a:t>
            </a:r>
          </a:p>
        </p:txBody>
      </p:sp>
      <p:sp>
        <p:nvSpPr>
          <p:cNvPr id="41" name="Text Box 31">
            <a:extLst>
              <a:ext uri="{FF2B5EF4-FFF2-40B4-BE49-F238E27FC236}">
                <a16:creationId xmlns:a16="http://schemas.microsoft.com/office/drawing/2014/main" id="{9690B294-14A8-4AB9-BA04-B147EDAA0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28" y="1966431"/>
            <a:ext cx="8466995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(Extra): Answer the questions according to your student ID number.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            (ended with (2, 7), (3, 8), (4, 9), (0, 5))  </a:t>
            </a:r>
          </a:p>
        </p:txBody>
      </p:sp>
    </p:spTree>
    <p:extLst>
      <p:ext uri="{BB962C8B-B14F-4D97-AF65-F5344CB8AC3E}">
        <p14:creationId xmlns:p14="http://schemas.microsoft.com/office/powerpoint/2010/main" val="42204668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405</Words>
  <Application>Microsoft Office PowerPoint</Application>
  <PresentationFormat>如螢幕大小 (4:3)</PresentationFormat>
  <Paragraphs>23</Paragraphs>
  <Slides>3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Symbol</vt:lpstr>
      <vt:lpstr>Times New Roman</vt:lpstr>
      <vt:lpstr>預設簡報設計</vt:lpstr>
      <vt:lpstr>Equation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267</cp:revision>
  <dcterms:created xsi:type="dcterms:W3CDTF">2008-03-09T11:59:35Z</dcterms:created>
  <dcterms:modified xsi:type="dcterms:W3CDTF">2024-05-23T18:03:45Z</dcterms:modified>
</cp:coreProperties>
</file>