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73" r:id="rId3"/>
    <p:sldId id="272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AA5DF-1A13-4F0D-A692-B5C0459586B7}" type="datetimeFigureOut">
              <a:rPr lang="zh-TW" altLang="en-US" smtClean="0"/>
              <a:pPr/>
              <a:t>2024/5/31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3D230-3BC2-4DD7-983B-22FF4C9222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28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3D230-3BC2-4DD7-983B-22FF4C92225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72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0B608-4897-446C-B58C-CFACDE4D98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465B9-72CD-4D6D-8766-7AFD12C650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7F14-9B3A-4B21-B27B-7EB3D88A81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40C70-99F8-4509-83F3-B4F38E8C9B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23FC-AC77-451D-89AE-0DF8C36813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51808-B05F-43B6-A7B1-7CD929CF96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45CC1-A35A-40B8-AEA5-42A8797B5F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365B-92D3-42BB-9A92-1E68ED9DD1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654F-348A-435C-A0D2-9474836A76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EB767-8CAB-4D5E-8E83-EFADD5D54D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8CBD-A334-444D-9A15-D5FCB5D557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12F74066-0CAA-4E8B-9340-C17FF4A787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ext Box 4"/>
          <p:cNvSpPr txBox="1">
            <a:spLocks noChangeArrowheads="1"/>
          </p:cNvSpPr>
          <p:nvPr/>
        </p:nvSpPr>
        <p:spPr bwMode="auto">
          <a:xfrm>
            <a:off x="251520" y="404664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3333FF"/>
                </a:solidFill>
              </a:rPr>
              <a:t>Homework 5  (Due: 6/19</a:t>
            </a:r>
            <a:r>
              <a:rPr lang="en-US" altLang="zh-TW" b="1" baseline="30000" dirty="0">
                <a:solidFill>
                  <a:srgbClr val="3333FF"/>
                </a:solidFill>
              </a:rPr>
              <a:t>th</a:t>
            </a:r>
            <a:r>
              <a:rPr lang="en-US" altLang="zh-TW" b="1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BDBF4F1-2186-4010-9D33-6FCD5F3E4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37" y="980728"/>
            <a:ext cx="85693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arenBoth"/>
            </a:pPr>
            <a:r>
              <a:rPr lang="en-US" altLang="zh-TW" dirty="0">
                <a:ea typeface="標楷體" pitchFamily="65" charset="-120"/>
              </a:rPr>
              <a:t>Write the </a:t>
            </a:r>
            <a:r>
              <a:rPr lang="en-US" altLang="zh-TW" dirty="0" err="1">
                <a:ea typeface="標楷體" pitchFamily="65" charset="-120"/>
              </a:rPr>
              <a:t>Matlab</a:t>
            </a:r>
            <a:r>
              <a:rPr lang="en-US" altLang="zh-TW" dirty="0">
                <a:ea typeface="標楷體" pitchFamily="65" charset="-120"/>
              </a:rPr>
              <a:t> or Python code to compute the FFT of two </a:t>
            </a:r>
            <a:r>
              <a:rPr lang="en-US" altLang="zh-TW" i="1" dirty="0">
                <a:ea typeface="標楷體" pitchFamily="65" charset="-120"/>
              </a:rPr>
              <a:t>N</a:t>
            </a:r>
            <a:r>
              <a:rPr lang="en-US" altLang="zh-TW" dirty="0">
                <a:ea typeface="標楷體" pitchFamily="65" charset="-120"/>
              </a:rPr>
              <a:t>-point real signals </a:t>
            </a:r>
            <a:r>
              <a:rPr lang="en-US" altLang="zh-TW" i="1" dirty="0">
                <a:ea typeface="標楷體" pitchFamily="65" charset="-120"/>
              </a:rPr>
              <a:t>x</a:t>
            </a:r>
            <a:r>
              <a:rPr lang="en-US" altLang="zh-TW" dirty="0">
                <a:ea typeface="標楷體" pitchFamily="65" charset="-120"/>
              </a:rPr>
              <a:t> and </a:t>
            </a:r>
            <a:r>
              <a:rPr lang="en-US" altLang="zh-TW" i="1" dirty="0">
                <a:ea typeface="標楷體" pitchFamily="65" charset="-120"/>
              </a:rPr>
              <a:t>y</a:t>
            </a:r>
            <a:r>
              <a:rPr lang="en-US" altLang="zh-TW" dirty="0">
                <a:ea typeface="標楷體" pitchFamily="65" charset="-120"/>
              </a:rPr>
              <a:t> using only one </a:t>
            </a:r>
            <a:r>
              <a:rPr lang="en-US" altLang="zh-TW" i="1" dirty="0">
                <a:ea typeface="標楷體" pitchFamily="65" charset="-120"/>
              </a:rPr>
              <a:t>N</a:t>
            </a:r>
            <a:r>
              <a:rPr lang="en-US" altLang="zh-TW" dirty="0">
                <a:ea typeface="標楷體" pitchFamily="65" charset="-120"/>
              </a:rPr>
              <a:t>-point FFT.                                    (20 scores)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</a:pPr>
            <a:r>
              <a:rPr lang="en-US" altLang="zh-TW" dirty="0">
                <a:ea typeface="標楷體" pitchFamily="65" charset="-120"/>
              </a:rPr>
              <a:t>                                         [</a:t>
            </a:r>
            <a:r>
              <a:rPr lang="en-US" altLang="zh-TW" i="1" dirty="0" err="1">
                <a:ea typeface="標楷體" pitchFamily="65" charset="-120"/>
              </a:rPr>
              <a:t>Fx</a:t>
            </a:r>
            <a:r>
              <a:rPr lang="en-US" altLang="zh-TW" dirty="0">
                <a:ea typeface="標楷體" pitchFamily="65" charset="-120"/>
              </a:rPr>
              <a:t>, </a:t>
            </a:r>
            <a:r>
              <a:rPr lang="en-US" altLang="zh-TW" i="1" dirty="0" err="1">
                <a:ea typeface="標楷體" pitchFamily="65" charset="-120"/>
              </a:rPr>
              <a:t>Fy</a:t>
            </a:r>
            <a:r>
              <a:rPr lang="en-US" altLang="zh-TW" dirty="0">
                <a:ea typeface="標楷體" pitchFamily="65" charset="-120"/>
              </a:rPr>
              <a:t>] =</a:t>
            </a:r>
            <a:r>
              <a:rPr lang="en-US" altLang="zh-TW" dirty="0" err="1">
                <a:ea typeface="標楷體" pitchFamily="65" charset="-120"/>
              </a:rPr>
              <a:t>fftreal</a:t>
            </a:r>
            <a:r>
              <a:rPr lang="en-US" altLang="zh-TW" dirty="0">
                <a:ea typeface="標楷體" pitchFamily="65" charset="-120"/>
              </a:rPr>
              <a:t>(</a:t>
            </a:r>
            <a:r>
              <a:rPr lang="en-US" altLang="zh-TW" i="1" dirty="0">
                <a:ea typeface="標楷體" pitchFamily="65" charset="-120"/>
              </a:rPr>
              <a:t>x</a:t>
            </a:r>
            <a:r>
              <a:rPr lang="en-US" altLang="zh-TW" dirty="0">
                <a:ea typeface="標楷體" pitchFamily="65" charset="-120"/>
              </a:rPr>
              <a:t>, </a:t>
            </a:r>
            <a:r>
              <a:rPr lang="en-US" altLang="zh-TW" i="1" dirty="0">
                <a:ea typeface="標楷體" pitchFamily="65" charset="-120"/>
              </a:rPr>
              <a:t>y</a:t>
            </a:r>
            <a:r>
              <a:rPr lang="en-US" altLang="zh-TW" dirty="0">
                <a:ea typeface="標楷體" pitchFamily="65" charset="-120"/>
              </a:rPr>
              <a:t>) </a:t>
            </a:r>
          </a:p>
          <a:p>
            <a:pPr marL="457200" indent="-457200" algn="just"/>
            <a:r>
              <a:rPr lang="en-US" altLang="zh-TW" dirty="0">
                <a:ea typeface="標楷體" pitchFamily="65" charset="-120"/>
              </a:rPr>
              <a:t>       </a:t>
            </a:r>
            <a:r>
              <a:rPr lang="en-US" altLang="zh-TW" u="sng" dirty="0">
                <a:ea typeface="標楷體" pitchFamily="65" charset="-120"/>
              </a:rPr>
              <a:t>The code should be handed out by </a:t>
            </a:r>
            <a:r>
              <a:rPr lang="en-US" altLang="zh-TW" u="sng" dirty="0" err="1">
                <a:ea typeface="標楷體" pitchFamily="65" charset="-120"/>
                <a:cs typeface="Times New Roman" pitchFamily="18" charset="0"/>
              </a:rPr>
              <a:t>NTUCool</a:t>
            </a:r>
            <a:r>
              <a:rPr lang="en-US" altLang="zh-TW" dirty="0">
                <a:ea typeface="標楷體" pitchFamily="65" charset="-120"/>
              </a:rPr>
              <a:t>.                   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EEACABF-10F9-4ACC-B663-624ECAD22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852936"/>
            <a:ext cx="8424935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zh-TW" dirty="0"/>
              <a:t>(2) Suppose that length(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]) = 1200. What is the best way to implement the</a:t>
            </a:r>
            <a:br>
              <a:rPr lang="en-US" altLang="zh-TW" dirty="0"/>
            </a:br>
            <a:r>
              <a:rPr lang="en-US" altLang="zh-TW" dirty="0"/>
              <a:t>     convolution of  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and </a:t>
            </a:r>
            <a:r>
              <a:rPr lang="en-US" altLang="zh-TW" i="1" dirty="0"/>
              <a:t>y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if </a:t>
            </a:r>
            <a:br>
              <a:rPr lang="en-US" altLang="zh-TW" dirty="0"/>
            </a:br>
            <a:r>
              <a:rPr lang="en-US" altLang="zh-TW" dirty="0"/>
              <a:t>          (a) length(</a:t>
            </a:r>
            <a:r>
              <a:rPr lang="en-US" altLang="zh-TW" i="1" dirty="0"/>
              <a:t>y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]) =  300,                (b) length(</a:t>
            </a:r>
            <a:r>
              <a:rPr lang="en-US" altLang="zh-TW" i="1" dirty="0"/>
              <a:t>y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]) = 30, </a:t>
            </a:r>
          </a:p>
          <a:p>
            <a:pPr>
              <a:spcBef>
                <a:spcPct val="10000"/>
              </a:spcBef>
            </a:pPr>
            <a:r>
              <a:rPr lang="en-US" altLang="zh-TW" dirty="0"/>
              <a:t>          (c) length(</a:t>
            </a:r>
            <a:r>
              <a:rPr lang="en-US" altLang="zh-TW" i="1" dirty="0"/>
              <a:t>y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]) =  8,             and (d) length(</a:t>
            </a:r>
            <a:r>
              <a:rPr lang="en-US" altLang="zh-TW" i="1" dirty="0"/>
              <a:t>y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]) = 2?                  </a:t>
            </a:r>
          </a:p>
          <a:p>
            <a:pPr algn="just">
              <a:spcBef>
                <a:spcPct val="10000"/>
              </a:spcBef>
            </a:pPr>
            <a:r>
              <a:rPr lang="en-US" altLang="zh-TW" dirty="0"/>
              <a:t>     Please show (</a:t>
            </a:r>
            <a:r>
              <a:rPr lang="en-US" altLang="zh-TW" dirty="0" err="1"/>
              <a:t>i</a:t>
            </a:r>
            <a:r>
              <a:rPr lang="en-US" altLang="zh-TW" dirty="0"/>
              <a:t>) the </a:t>
            </a:r>
            <a:r>
              <a:rPr lang="en-US" altLang="zh-TW" u="sng" dirty="0"/>
              <a:t>calculation method</a:t>
            </a:r>
            <a:r>
              <a:rPr lang="en-US" altLang="zh-TW" dirty="0"/>
              <a:t> (direct, non-sectioned convolution, or</a:t>
            </a:r>
            <a:br>
              <a:rPr lang="en-US" altLang="zh-TW" dirty="0"/>
            </a:br>
            <a:r>
              <a:rPr lang="en-US" altLang="zh-TW" dirty="0"/>
              <a:t>     sectioned convolution), (ii) the </a:t>
            </a:r>
            <a:r>
              <a:rPr lang="en-US" altLang="zh-TW" u="sng" dirty="0"/>
              <a:t>number of points of the FFT</a:t>
            </a:r>
            <a:r>
              <a:rPr lang="en-US" altLang="zh-TW" dirty="0"/>
              <a:t>, (iii) and the</a:t>
            </a:r>
            <a:br>
              <a:rPr lang="en-US" altLang="zh-TW" dirty="0"/>
            </a:br>
            <a:r>
              <a:rPr lang="en-US" altLang="zh-TW" dirty="0"/>
              <a:t>     </a:t>
            </a:r>
            <a:r>
              <a:rPr lang="en-US" altLang="zh-TW" u="sng" dirty="0"/>
              <a:t>number of real multiplications</a:t>
            </a:r>
            <a:r>
              <a:rPr lang="en-US" altLang="zh-TW" dirty="0"/>
              <a:t> for the best implementation method. Also,</a:t>
            </a:r>
            <a:br>
              <a:rPr lang="en-US" altLang="zh-TW" dirty="0"/>
            </a:br>
            <a:r>
              <a:rPr lang="en-US" altLang="zh-TW" dirty="0"/>
              <a:t>     consider the general case where </a:t>
            </a:r>
            <a:r>
              <a:rPr lang="en-US" altLang="zh-TW" i="1" dirty="0"/>
              <a:t>x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and </a:t>
            </a:r>
            <a:r>
              <a:rPr lang="en-US" altLang="zh-TW" i="1" dirty="0"/>
              <a:t>y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are complex sequences and the</a:t>
            </a:r>
            <a:br>
              <a:rPr lang="en-US" altLang="zh-TW" dirty="0"/>
            </a:br>
            <a:r>
              <a:rPr lang="en-US" altLang="zh-TW" dirty="0"/>
              <a:t>     FFT of </a:t>
            </a:r>
            <a:r>
              <a:rPr lang="en-US" altLang="zh-TW" i="1" dirty="0"/>
              <a:t>y</a:t>
            </a:r>
            <a:r>
              <a:rPr lang="en-US" altLang="zh-TW" dirty="0"/>
              <a:t>[</a:t>
            </a:r>
            <a:r>
              <a:rPr lang="en-US" altLang="zh-TW" i="1" dirty="0"/>
              <a:t>n</a:t>
            </a:r>
            <a:r>
              <a:rPr lang="en-US" altLang="zh-TW" dirty="0"/>
              <a:t>] can be computed in prior.                                           (25 scores)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>
            <a:extLst>
              <a:ext uri="{FF2B5EF4-FFF2-40B4-BE49-F238E27FC236}">
                <a16:creationId xmlns:a16="http://schemas.microsoft.com/office/drawing/2014/main" id="{801D54B9-0B60-4843-8E44-379CAF80A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332656"/>
            <a:ext cx="84248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zh-TW" dirty="0">
                <a:ea typeface="標楷體" pitchFamily="65" charset="-120"/>
              </a:rPr>
              <a:t>(3) (a) What are the number of entries equal to 1 and -1 for the 2</a:t>
            </a:r>
            <a:r>
              <a:rPr lang="en-US" altLang="zh-TW" i="1" baseline="30000" dirty="0">
                <a:ea typeface="標楷體" pitchFamily="65" charset="-120"/>
              </a:rPr>
              <a:t>k</a:t>
            </a:r>
            <a:r>
              <a:rPr lang="en-US" altLang="zh-TW" dirty="0">
                <a:ea typeface="標楷體" pitchFamily="65" charset="-120"/>
              </a:rPr>
              <a:t>-point Walsh transform?  (b</a:t>
            </a:r>
            <a:r>
              <a:rPr lang="en-US" altLang="zh-TW" dirty="0"/>
              <a:t>) What are the number of entries equal to 1, 0, and -1 for the 2</a:t>
            </a:r>
            <a:r>
              <a:rPr lang="en-US" altLang="zh-TW" i="1" baseline="30000" dirty="0"/>
              <a:t>k</a:t>
            </a:r>
            <a:r>
              <a:rPr lang="en-US" altLang="zh-TW" dirty="0"/>
              <a:t>-point </a:t>
            </a:r>
            <a:r>
              <a:rPr lang="en-US" altLang="zh-TW" dirty="0" err="1"/>
              <a:t>Haar</a:t>
            </a:r>
            <a:r>
              <a:rPr lang="en-US" altLang="zh-TW" dirty="0"/>
              <a:t> transform? (c) What is the most important application of the Walsh transform nowadays? (d) What is the most important advantage of the </a:t>
            </a:r>
            <a:r>
              <a:rPr lang="en-US" altLang="zh-TW" dirty="0" err="1"/>
              <a:t>Haar</a:t>
            </a:r>
            <a:r>
              <a:rPr lang="en-US" altLang="zh-TW" dirty="0"/>
              <a:t> transform nowadays?       </a:t>
            </a:r>
            <a:r>
              <a:rPr lang="zh-TW" altLang="en-US" dirty="0"/>
              <a:t>                                                       </a:t>
            </a:r>
            <a:r>
              <a:rPr lang="en-US" altLang="zh-TW" dirty="0">
                <a:ea typeface="標楷體" pitchFamily="65" charset="-120"/>
              </a:rPr>
              <a:t>              (20 scores)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4968EDD-2EFC-4418-AA7A-719071F61F07}"/>
              </a:ext>
            </a:extLst>
          </p:cNvPr>
          <p:cNvSpPr/>
          <p:nvPr/>
        </p:nvSpPr>
        <p:spPr>
          <a:xfrm>
            <a:off x="179512" y="2155933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(4) (a) What is the results of CDMA if there are three data [1 0 1], [1 1 0], [0 1 1]</a:t>
            </a:r>
            <a:br>
              <a:rPr lang="en-US" altLang="zh-TW" dirty="0"/>
            </a:br>
            <a:r>
              <a:rPr lang="en-US" altLang="zh-TW" dirty="0"/>
              <a:t>           and these three data are modulated by the 1</a:t>
            </a:r>
            <a:r>
              <a:rPr lang="en-US" altLang="zh-TW" baseline="30000" dirty="0"/>
              <a:t>st</a:t>
            </a:r>
            <a:r>
              <a:rPr lang="en-US" altLang="zh-TW" dirty="0"/>
              <a:t>, 4</a:t>
            </a:r>
            <a:r>
              <a:rPr lang="en-US" altLang="zh-TW" baseline="30000" dirty="0"/>
              <a:t>th</a:t>
            </a:r>
            <a:r>
              <a:rPr lang="en-US" altLang="zh-TW" dirty="0"/>
              <a:t>, and 10</a:t>
            </a:r>
            <a:r>
              <a:rPr lang="en-US" altLang="zh-TW" baseline="30000" dirty="0"/>
              <a:t>th</a:t>
            </a:r>
            <a:r>
              <a:rPr lang="en-US" altLang="zh-TW" dirty="0"/>
              <a:t> rows of  the </a:t>
            </a:r>
            <a:br>
              <a:rPr lang="en-US" altLang="zh-TW" dirty="0"/>
            </a:br>
            <a:r>
              <a:rPr lang="en-US" altLang="zh-TW" dirty="0"/>
              <a:t>           16-point Walsh transform? (The beginning row is the 1</a:t>
            </a:r>
            <a:r>
              <a:rPr lang="en-US" altLang="zh-TW" baseline="30000" dirty="0"/>
              <a:t>st</a:t>
            </a:r>
            <a:r>
              <a:rPr lang="en-US" altLang="zh-TW" dirty="0"/>
              <a:t> row).  (10 scores) </a:t>
            </a:r>
          </a:p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      (b) In (a), if the 7</a:t>
            </a:r>
            <a:r>
              <a:rPr lang="en-US" altLang="zh-TW" baseline="30000" dirty="0"/>
              <a:t>th</a:t>
            </a:r>
            <a:r>
              <a:rPr lang="en-US" altLang="zh-TW" dirty="0"/>
              <a:t> and the 19</a:t>
            </a:r>
            <a:r>
              <a:rPr lang="en-US" altLang="zh-TW" baseline="30000" dirty="0"/>
              <a:t>th</a:t>
            </a:r>
            <a:r>
              <a:rPr lang="en-US" altLang="zh-TW" dirty="0"/>
              <a:t> entries of the CDMA results are missed, can</a:t>
            </a:r>
            <a:br>
              <a:rPr lang="en-US" altLang="zh-TW" dirty="0"/>
            </a:br>
            <a:r>
              <a:rPr lang="en-US" altLang="zh-TW" dirty="0"/>
              <a:t>             we recover the original data? Why?                                           (5 scores)                         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96E4326-F502-4F0E-8ED5-A1039816EFC6}"/>
              </a:ext>
            </a:extLst>
          </p:cNvPr>
          <p:cNvSpPr/>
          <p:nvPr/>
        </p:nvSpPr>
        <p:spPr>
          <a:xfrm>
            <a:off x="156304" y="4047080"/>
            <a:ext cx="8424936" cy="1114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(5) Ramanujan's Sum in NTT</a:t>
            </a:r>
          </a:p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     Given </a:t>
            </a:r>
            <a:r>
              <a:rPr lang="en-US" altLang="zh-TW" i="1" dirty="0"/>
              <a:t>M</a:t>
            </a:r>
            <a:r>
              <a:rPr lang="en-US" altLang="zh-TW" dirty="0"/>
              <a:t> = 11, </a:t>
            </a:r>
            <a:r>
              <a:rPr lang="en-US" altLang="zh-TW" i="1" dirty="0">
                <a:sym typeface="Symbol" panose="05050102010706020507" pitchFamily="18" charset="2"/>
              </a:rPr>
              <a:t></a:t>
            </a:r>
            <a:r>
              <a:rPr lang="en-US" altLang="zh-TW" dirty="0">
                <a:sym typeface="Symbol" panose="05050102010706020507" pitchFamily="18" charset="2"/>
              </a:rPr>
              <a:t> </a:t>
            </a:r>
            <a:r>
              <a:rPr lang="en-US" altLang="zh-TW" dirty="0"/>
              <a:t>= 8+6</a:t>
            </a:r>
            <a:r>
              <a:rPr lang="en-US" altLang="zh-TW" i="1" dirty="0"/>
              <a:t>i</a:t>
            </a:r>
            <a:r>
              <a:rPr lang="en-US" altLang="zh-TW" dirty="0"/>
              <a:t>, and </a:t>
            </a:r>
            <a:r>
              <a:rPr lang="en-US" altLang="zh-TW" i="1" dirty="0"/>
              <a:t>N</a:t>
            </a:r>
            <a:r>
              <a:rPr lang="en-US" altLang="zh-TW" dirty="0"/>
              <a:t> = 12. Please determine the complex number</a:t>
            </a:r>
            <a:br>
              <a:rPr lang="en-US" altLang="zh-TW" dirty="0"/>
            </a:br>
            <a:r>
              <a:rPr lang="en-US" altLang="zh-TW" dirty="0"/>
              <a:t>     theoretic transform (CNT) of </a:t>
            </a:r>
            <a:r>
              <a:rPr lang="en-US" altLang="zh-TW" b="1" dirty="0"/>
              <a:t>x</a:t>
            </a:r>
            <a:r>
              <a:rPr lang="en-US" altLang="zh-TW" dirty="0"/>
              <a:t> if  </a:t>
            </a:r>
          </a:p>
        </p:txBody>
      </p:sp>
      <p:graphicFrame>
        <p:nvGraphicFramePr>
          <p:cNvPr id="20" name="Object 3">
            <a:extLst>
              <a:ext uri="{FF2B5EF4-FFF2-40B4-BE49-F238E27FC236}">
                <a16:creationId xmlns:a16="http://schemas.microsoft.com/office/drawing/2014/main" id="{EA227153-0F09-409F-A756-4DA9BBF4B3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293032"/>
              </p:ext>
            </p:extLst>
          </p:nvPr>
        </p:nvGraphicFramePr>
        <p:xfrm>
          <a:off x="1367644" y="5214234"/>
          <a:ext cx="4508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4508280" imgH="355320" progId="Equation.DSMT4">
                  <p:embed/>
                </p:oleObj>
              </mc:Choice>
              <mc:Fallback>
                <p:oleObj name="Equation" r:id="rId3" imgW="4508280" imgH="355320" progId="Equation.DSMT4">
                  <p:embed/>
                  <p:pic>
                    <p:nvPicPr>
                      <p:cNvPr id="18" name="Object 3">
                        <a:extLst>
                          <a:ext uri="{FF2B5EF4-FFF2-40B4-BE49-F238E27FC236}">
                            <a16:creationId xmlns:a16="http://schemas.microsoft.com/office/drawing/2014/main" id="{BEFA7F7F-1A69-4516-908C-D522027069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644" y="5214234"/>
                        <a:ext cx="4508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矩形 20">
            <a:extLst>
              <a:ext uri="{FF2B5EF4-FFF2-40B4-BE49-F238E27FC236}">
                <a16:creationId xmlns:a16="http://schemas.microsoft.com/office/drawing/2014/main" id="{516F9F32-B392-4501-8A8C-E4B112BB658C}"/>
              </a:ext>
            </a:extLst>
          </p:cNvPr>
          <p:cNvSpPr/>
          <p:nvPr/>
        </p:nvSpPr>
        <p:spPr>
          <a:xfrm>
            <a:off x="222312" y="5676930"/>
            <a:ext cx="5551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cs typeface="Times New Roman" panose="02020603050405020304" pitchFamily="18" charset="0"/>
              </a:rPr>
              <a:t>Hint: </a:t>
            </a:r>
            <a:r>
              <a:rPr lang="en-US" altLang="zh-TW" dirty="0" err="1">
                <a:cs typeface="Times New Roman" panose="02020603050405020304" pitchFamily="18" charset="0"/>
              </a:rPr>
              <a:t>fft</a:t>
            </a:r>
            <a:r>
              <a:rPr lang="en-US" altLang="zh-TW" dirty="0">
                <a:cs typeface="Times New Roman" panose="02020603050405020304" pitchFamily="18" charset="0"/>
              </a:rPr>
              <a:t>(x) is as follows, which is Ramanujan's Sum</a:t>
            </a:r>
            <a:endParaRPr lang="zh-TW" alt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3">
            <a:extLst>
              <a:ext uri="{FF2B5EF4-FFF2-40B4-BE49-F238E27FC236}">
                <a16:creationId xmlns:a16="http://schemas.microsoft.com/office/drawing/2014/main" id="{39BC19FC-FE2E-4387-8F0C-750D761710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903751"/>
              </p:ext>
            </p:extLst>
          </p:nvPr>
        </p:nvGraphicFramePr>
        <p:xfrm>
          <a:off x="880430" y="6195894"/>
          <a:ext cx="5626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5626080" imgH="355320" progId="Equation.DSMT4">
                  <p:embed/>
                </p:oleObj>
              </mc:Choice>
              <mc:Fallback>
                <p:oleObj name="Equation" r:id="rId5" imgW="5626080" imgH="355320" progId="Equation.DSMT4">
                  <p:embed/>
                  <p:pic>
                    <p:nvPicPr>
                      <p:cNvPr id="20" name="Object 3">
                        <a:extLst>
                          <a:ext uri="{FF2B5EF4-FFF2-40B4-BE49-F238E27FC236}">
                            <a16:creationId xmlns:a16="http://schemas.microsoft.com/office/drawing/2014/main" id="{63286FAF-70D4-4D46-B8C9-DFF12FE1BF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430" y="6195894"/>
                        <a:ext cx="5626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>
            <a:extLst>
              <a:ext uri="{FF2B5EF4-FFF2-40B4-BE49-F238E27FC236}">
                <a16:creationId xmlns:a16="http://schemas.microsoft.com/office/drawing/2014/main" id="{F889850D-DB7C-497D-A2E8-739F2494142E}"/>
              </a:ext>
            </a:extLst>
          </p:cNvPr>
          <p:cNvSpPr/>
          <p:nvPr/>
        </p:nvSpPr>
        <p:spPr>
          <a:xfrm>
            <a:off x="7208128" y="6144502"/>
            <a:ext cx="1396320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(8 scores)</a:t>
            </a:r>
          </a:p>
        </p:txBody>
      </p:sp>
    </p:spTree>
    <p:extLst>
      <p:ext uri="{BB962C8B-B14F-4D97-AF65-F5344CB8AC3E}">
        <p14:creationId xmlns:p14="http://schemas.microsoft.com/office/powerpoint/2010/main" val="194906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B0D0F1EE-37B7-4FE6-9D42-70D79CFC102B}"/>
              </a:ext>
            </a:extLst>
          </p:cNvPr>
          <p:cNvSpPr/>
          <p:nvPr/>
        </p:nvSpPr>
        <p:spPr>
          <a:xfrm>
            <a:off x="359532" y="332656"/>
            <a:ext cx="8424936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(6) (a) Please determine 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61CBAC3E-2B93-4EC1-9C4C-F21555DFD1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021884"/>
              </p:ext>
            </p:extLst>
          </p:nvPr>
        </p:nvGraphicFramePr>
        <p:xfrm>
          <a:off x="2147105" y="769144"/>
          <a:ext cx="1447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4" imgW="1447560" imgH="355320" progId="Equation.DSMT4">
                  <p:embed/>
                </p:oleObj>
              </mc:Choice>
              <mc:Fallback>
                <p:oleObj name="Equation" r:id="rId4" imgW="1447560" imgH="355320" progId="Equation.DSMT4">
                  <p:embed/>
                  <p:pic>
                    <p:nvPicPr>
                      <p:cNvPr id="24" name="Object 3">
                        <a:extLst>
                          <a:ext uri="{FF2B5EF4-FFF2-40B4-BE49-F238E27FC236}">
                            <a16:creationId xmlns:a16="http://schemas.microsoft.com/office/drawing/2014/main" id="{A7FD3FB0-6E5D-4C70-A5B0-A5FAC0BC56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105" y="769144"/>
                        <a:ext cx="1447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C2C9EA9D-93F6-4AF2-836A-0E4F0DB0C811}"/>
              </a:ext>
            </a:extLst>
          </p:cNvPr>
          <p:cNvSpPr/>
          <p:nvPr/>
        </p:nvSpPr>
        <p:spPr>
          <a:xfrm>
            <a:off x="4019313" y="743779"/>
            <a:ext cx="2340260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(Hint: </a:t>
            </a:r>
            <a:r>
              <a:rPr lang="zh-TW" altLang="en-US" dirty="0"/>
              <a:t>費馬小定理</a:t>
            </a:r>
            <a:r>
              <a:rPr lang="en-US" altLang="zh-TW" dirty="0"/>
              <a:t>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0AD262B-C58A-4C8E-BD3F-48383175C1BE}"/>
              </a:ext>
            </a:extLst>
          </p:cNvPr>
          <p:cNvSpPr/>
          <p:nvPr/>
        </p:nvSpPr>
        <p:spPr>
          <a:xfrm>
            <a:off x="778953" y="1180267"/>
            <a:ext cx="8424936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(b) Suppose that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32B3289F-B9D0-4342-A8F8-0C88B99DC8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40817"/>
              </p:ext>
            </p:extLst>
          </p:nvPr>
        </p:nvGraphicFramePr>
        <p:xfrm>
          <a:off x="2698343" y="1269573"/>
          <a:ext cx="3822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6" imgW="3822480" imgH="304560" progId="Equation.DSMT4">
                  <p:embed/>
                </p:oleObj>
              </mc:Choice>
              <mc:Fallback>
                <p:oleObj name="Equation" r:id="rId6" imgW="3822480" imgH="30456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61CBAC3E-2B93-4EC1-9C4C-F21555DFD1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343" y="1269573"/>
                        <a:ext cx="38227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E51B2BAC-6D24-46AF-8AD7-F32057D6D1C6}"/>
              </a:ext>
            </a:extLst>
          </p:cNvPr>
          <p:cNvSpPr/>
          <p:nvPr/>
        </p:nvSpPr>
        <p:spPr>
          <a:xfrm>
            <a:off x="1142081" y="1621548"/>
            <a:ext cx="3822700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Please Determine 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3E5EE996-40EA-4972-821E-C67F458EF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881349"/>
              </p:ext>
            </p:extLst>
          </p:nvPr>
        </p:nvGraphicFramePr>
        <p:xfrm>
          <a:off x="2367631" y="2062829"/>
          <a:ext cx="1371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8" imgW="1371600" imgH="304560" progId="Equation.DSMT4">
                  <p:embed/>
                </p:oleObj>
              </mc:Choice>
              <mc:Fallback>
                <p:oleObj name="Equation" r:id="rId8" imgW="1371600" imgH="304560" progId="Equation.DSMT4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32B3289F-B9D0-4342-A8F8-0C88B99DC8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631" y="2062829"/>
                        <a:ext cx="13716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E114A827-A437-4AC3-A499-8F85326B30FC}"/>
              </a:ext>
            </a:extLst>
          </p:cNvPr>
          <p:cNvSpPr/>
          <p:nvPr/>
        </p:nvSpPr>
        <p:spPr>
          <a:xfrm>
            <a:off x="4102487" y="1923410"/>
            <a:ext cx="4392488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(Hint: Chinese Remainder Theorem)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09C3EFE-2375-46A3-BC47-458FDB0C4A0F}"/>
              </a:ext>
            </a:extLst>
          </p:cNvPr>
          <p:cNvSpPr/>
          <p:nvPr/>
        </p:nvSpPr>
        <p:spPr>
          <a:xfrm>
            <a:off x="814449" y="2321667"/>
            <a:ext cx="8424936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(c) </a:t>
            </a:r>
            <a:r>
              <a:rPr lang="en-US" altLang="zh-TW" i="1" dirty="0"/>
              <a:t>n</a:t>
            </a:r>
            <a:r>
              <a:rPr lang="en-US" altLang="zh-TW" dirty="0"/>
              <a:t>! = </a:t>
            </a:r>
            <a:r>
              <a:rPr lang="en-US" altLang="zh-TW" i="1" dirty="0"/>
              <a:t>n</a:t>
            </a:r>
            <a:r>
              <a:rPr lang="en-US" altLang="zh-TW" dirty="0"/>
              <a:t>(</a:t>
            </a:r>
            <a:r>
              <a:rPr lang="en-US" altLang="zh-TW" i="1" dirty="0"/>
              <a:t>n</a:t>
            </a:r>
            <a:r>
              <a:rPr lang="en-US" altLang="zh-TW" dirty="0"/>
              <a:t>-1)(</a:t>
            </a:r>
            <a:r>
              <a:rPr lang="en-US" altLang="zh-TW" i="1" dirty="0"/>
              <a:t>n</a:t>
            </a:r>
            <a:r>
              <a:rPr lang="en-US" altLang="zh-TW" dirty="0"/>
              <a:t>-2) …. 1. Please determine 39! mod 43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BE2F59-EF67-45C0-A45B-005D0792343D}"/>
              </a:ext>
            </a:extLst>
          </p:cNvPr>
          <p:cNvSpPr/>
          <p:nvPr/>
        </p:nvSpPr>
        <p:spPr>
          <a:xfrm>
            <a:off x="1142081" y="2783670"/>
            <a:ext cx="4392488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(Hint: Wilson’s Theorem)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D780C33-CA70-4161-9F70-793C29D40592}"/>
              </a:ext>
            </a:extLst>
          </p:cNvPr>
          <p:cNvSpPr/>
          <p:nvPr/>
        </p:nvSpPr>
        <p:spPr>
          <a:xfrm>
            <a:off x="7259673" y="2763872"/>
            <a:ext cx="1396320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10000"/>
              </a:spcBef>
            </a:pPr>
            <a:r>
              <a:rPr lang="en-US" altLang="zh-TW" dirty="0"/>
              <a:t>(12 scores)</a:t>
            </a:r>
          </a:p>
        </p:txBody>
      </p:sp>
      <p:sp>
        <p:nvSpPr>
          <p:cNvPr id="22" name="Text Box 31">
            <a:extLst>
              <a:ext uri="{FF2B5EF4-FFF2-40B4-BE49-F238E27FC236}">
                <a16:creationId xmlns:a16="http://schemas.microsoft.com/office/drawing/2014/main" id="{049FC5B6-1EFC-4C76-B016-B9653FC7B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228" y="3463067"/>
            <a:ext cx="8466995" cy="79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(Extra): Answer the questions according to your student ID number.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TW" dirty="0"/>
              <a:t>            (ended with (1, 6), (2, 7), (3, 8), (4, 9))  </a:t>
            </a:r>
          </a:p>
        </p:txBody>
      </p:sp>
    </p:spTree>
    <p:extLst>
      <p:ext uri="{BB962C8B-B14F-4D97-AF65-F5344CB8AC3E}">
        <p14:creationId xmlns:p14="http://schemas.microsoft.com/office/powerpoint/2010/main" val="1866761037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</TotalTime>
  <Words>578</Words>
  <Application>Microsoft Office PowerPoint</Application>
  <PresentationFormat>如螢幕大小 (4:3)</PresentationFormat>
  <Paragraphs>25</Paragraphs>
  <Slides>3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Symbol</vt:lpstr>
      <vt:lpstr>Times New Roman</vt:lpstr>
      <vt:lpstr>預設簡報設計</vt:lpstr>
      <vt:lpstr>Equation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286</cp:revision>
  <dcterms:created xsi:type="dcterms:W3CDTF">2008-03-09T11:59:35Z</dcterms:created>
  <dcterms:modified xsi:type="dcterms:W3CDTF">2024-05-31T04:03:20Z</dcterms:modified>
</cp:coreProperties>
</file>